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60"/>
  </p:notesMasterIdLst>
  <p:sldIdLst>
    <p:sldId id="256" r:id="rId2"/>
    <p:sldId id="305" r:id="rId3"/>
    <p:sldId id="306" r:id="rId4"/>
    <p:sldId id="257" r:id="rId5"/>
    <p:sldId id="258" r:id="rId6"/>
    <p:sldId id="307" r:id="rId7"/>
    <p:sldId id="262" r:id="rId8"/>
    <p:sldId id="322" r:id="rId9"/>
    <p:sldId id="323" r:id="rId10"/>
    <p:sldId id="325" r:id="rId11"/>
    <p:sldId id="324" r:id="rId12"/>
    <p:sldId id="326" r:id="rId13"/>
    <p:sldId id="328" r:id="rId14"/>
    <p:sldId id="259" r:id="rId15"/>
    <p:sldId id="308" r:id="rId16"/>
    <p:sldId id="260" r:id="rId17"/>
    <p:sldId id="309" r:id="rId18"/>
    <p:sldId id="261" r:id="rId19"/>
    <p:sldId id="311" r:id="rId20"/>
    <p:sldId id="264" r:id="rId21"/>
    <p:sldId id="310" r:id="rId22"/>
    <p:sldId id="263" r:id="rId23"/>
    <p:sldId id="320" r:id="rId24"/>
    <p:sldId id="321" r:id="rId25"/>
    <p:sldId id="265" r:id="rId26"/>
    <p:sldId id="312" r:id="rId27"/>
    <p:sldId id="266" r:id="rId28"/>
    <p:sldId id="313" r:id="rId29"/>
    <p:sldId id="267" r:id="rId30"/>
    <p:sldId id="268" r:id="rId31"/>
    <p:sldId id="314" r:id="rId32"/>
    <p:sldId id="270" r:id="rId33"/>
    <p:sldId id="273" r:id="rId34"/>
    <p:sldId id="281" r:id="rId35"/>
    <p:sldId id="276" r:id="rId36"/>
    <p:sldId id="278" r:id="rId37"/>
    <p:sldId id="282" r:id="rId38"/>
    <p:sldId id="317" r:id="rId39"/>
    <p:sldId id="279" r:id="rId40"/>
    <p:sldId id="331" r:id="rId41"/>
    <p:sldId id="332" r:id="rId42"/>
    <p:sldId id="280" r:id="rId43"/>
    <p:sldId id="315" r:id="rId44"/>
    <p:sldId id="284" r:id="rId45"/>
    <p:sldId id="316" r:id="rId46"/>
    <p:sldId id="287" r:id="rId47"/>
    <p:sldId id="288" r:id="rId48"/>
    <p:sldId id="292" r:id="rId49"/>
    <p:sldId id="295" r:id="rId50"/>
    <p:sldId id="330" r:id="rId51"/>
    <p:sldId id="319" r:id="rId52"/>
    <p:sldId id="293" r:id="rId53"/>
    <p:sldId id="294" r:id="rId54"/>
    <p:sldId id="296" r:id="rId55"/>
    <p:sldId id="297" r:id="rId56"/>
    <p:sldId id="300" r:id="rId57"/>
    <p:sldId id="329" r:id="rId58"/>
    <p:sldId id="30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77" autoAdjust="0"/>
    <p:restoredTop sz="94660" autoAdjust="0"/>
  </p:normalViewPr>
  <p:slideViewPr>
    <p:cSldViewPr>
      <p:cViewPr varScale="1">
        <p:scale>
          <a:sx n="111" d="100"/>
          <a:sy n="111" d="100"/>
        </p:scale>
        <p:origin x="704" y="184"/>
      </p:cViewPr>
      <p:guideLst>
        <p:guide orient="horz" pos="4128"/>
        <p:guide pos="575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7.xml"/><Relationship Id="rId4" Type="http://schemas.openxmlformats.org/officeDocument/2006/relationships/slide" Target="slides/slide54.xml"/><Relationship Id="rId1" Type="http://schemas.openxmlformats.org/officeDocument/2006/relationships/slide" Target="slides/slide7.xml"/><Relationship Id="rId2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x-non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x-non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x-non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D11A88-CB47-014A-BD96-12F383B015B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C6467E-61BE-CF4A-8E43-675214BF79F6}" type="slidenum">
              <a:rPr lang="en-US" altLang="x-none"/>
              <a:pPr/>
              <a:t>22</a:t>
            </a:fld>
            <a:endParaRPr lang="en-US" altLang="x-none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Optic atrophy with cupping 2 months after surviving</a:t>
            </a:r>
          </a:p>
          <a:p>
            <a:r>
              <a:rPr lang="en-US" altLang="x-none"/>
              <a:t>Pt with non-reactive pupils and min light perception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FEC92-9300-9F47-AEB6-279FB3EEBB24}" type="slidenum">
              <a:rPr lang="en-US" altLang="x-none"/>
              <a:pPr/>
              <a:t>55</a:t>
            </a:fld>
            <a:endParaRPr lang="en-US" altLang="x-none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But benign intervention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D4E21-FF3C-1944-83A0-81F7A54A50DB}" type="slidenum">
              <a:rPr lang="en-US" altLang="x-none"/>
              <a:pPr/>
              <a:t>27</a:t>
            </a:fld>
            <a:endParaRPr lang="en-US" altLang="x-none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Sweet flavor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2C6D5-D6A6-924B-BF13-382E322B3708}" type="slidenum">
              <a:rPr lang="en-US" altLang="x-none"/>
              <a:pPr/>
              <a:t>33</a:t>
            </a:fld>
            <a:endParaRPr lang="en-US" altLang="x-non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Sweet tasting, occasional fluorescein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88072-6BD0-8E43-9E95-E244CAB67A87}" type="slidenum">
              <a:rPr lang="en-US" altLang="x-none"/>
              <a:pPr/>
              <a:t>35</a:t>
            </a:fld>
            <a:endParaRPr lang="en-US" altLang="x-non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Outbreak 323 persons in orison?</a:t>
            </a:r>
          </a:p>
          <a:p>
            <a:r>
              <a:rPr lang="en-US" altLang="x-none"/>
              <a:t>R</a:t>
            </a:r>
          </a:p>
          <a:p>
            <a:r>
              <a:rPr lang="en-US" altLang="x-none"/>
              <a:t>Or any level with an acidosis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DBCC14-43C2-5C46-BBC5-2561FA532AE2}" type="slidenum">
              <a:rPr lang="en-US" altLang="x-none"/>
              <a:pPr/>
              <a:t>36</a:t>
            </a:fld>
            <a:endParaRPr lang="en-US" altLang="x-non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No good test for rapid quatification of metabolites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78860-8A01-554E-98F2-E770E09713C5}" type="slidenum">
              <a:rPr lang="en-US" altLang="x-none"/>
              <a:pPr/>
              <a:t>42</a:t>
            </a:fld>
            <a:endParaRPr lang="en-US" altLang="x-non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If late in poisoning, patient requires treatment regardless</a:t>
            </a:r>
          </a:p>
          <a:p>
            <a:r>
              <a:rPr lang="en-US" altLang="x-none"/>
              <a:t>Only parent compound is osmotically active</a:t>
            </a:r>
          </a:p>
          <a:p>
            <a:r>
              <a:rPr lang="en-US" altLang="x-none"/>
              <a:t>Other conditions can cause osmol gap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AAAF08-5586-C54C-B8D0-2A5F823E436C}" type="slidenum">
              <a:rPr lang="en-US" altLang="x-none"/>
              <a:pPr/>
              <a:t>46</a:t>
            </a:fld>
            <a:endParaRPr lang="en-US" altLang="x-none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In a pateitn with undifferentiated anion gap metabolic acidosis and high ethanol level, the diagnosis of a toxic alcohol should be questioned</a:t>
            </a:r>
          </a:p>
          <a:p>
            <a:r>
              <a:rPr lang="en-US" altLang="x-none"/>
              <a:t>The only setting in which this may occur is a patient with advanced poisoning who ingests ethanol after acidosis develops, highly unlike;y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695B8-390E-DB4E-8845-335D3292C1A7}" type="slidenum">
              <a:rPr lang="en-US" altLang="x-none"/>
              <a:pPr/>
              <a:t>49</a:t>
            </a:fld>
            <a:endParaRPr lang="en-US" altLang="x-none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Advantage: pediatrics where one sip of 100% methanol can be toxic </a:t>
            </a:r>
          </a:p>
          <a:p>
            <a:r>
              <a:rPr lang="en-US" altLang="x-none"/>
              <a:t>Can initatiate therapy and wait for level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89E44-776A-994B-B6D6-CDD9968EF6EC}" type="slidenum">
              <a:rPr lang="en-US" altLang="x-none"/>
              <a:pPr/>
              <a:t>53</a:t>
            </a:fld>
            <a:endParaRPr lang="en-US" altLang="x-none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For acidemic patients with methanol</a:t>
            </a:r>
          </a:p>
          <a:p>
            <a:r>
              <a:rPr lang="en-US" altLang="x-none"/>
              <a:t>N ot necessarily helpful in EG</a:t>
            </a:r>
          </a:p>
          <a:p>
            <a:endParaRPr lang="en-US" altLang="x-none"/>
          </a:p>
          <a:p>
            <a:r>
              <a:rPr lang="en-US" altLang="x-none"/>
              <a:t>1-2mEq/kg followed by an isotonic drip</a:t>
            </a:r>
          </a:p>
          <a:p>
            <a:r>
              <a:rPr lang="en-US" altLang="x-none"/>
              <a:t>Observe potassium</a:t>
            </a:r>
          </a:p>
          <a:p>
            <a:endParaRPr lang="en-US" altLang="x-none"/>
          </a:p>
          <a:p>
            <a:r>
              <a:rPr lang="en-US" altLang="x-none"/>
              <a:t>Animal models suggest folate minimizes formic acid half-life,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3E99-EC3A-4D4C-8835-DDD47F0340D6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BF6D-1101-BE4A-A867-6D041B083CAC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EE0F-83A0-F54A-9EDE-3ED08D537999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5ED2-A539-D94E-A5D4-00014762DF90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831B-B68E-E44C-B370-B0350DF11599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C018E-741B-8F4C-972B-1E596F50E549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C3-9872-8144-B621-FB156AA381DE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2A83-5909-FD4B-B428-1718AFD66DF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961D-AA1A-954A-AD45-E9C4D6878039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E5A9-8EDE-3245-835D-468E29909510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CE3C-3B60-B34A-9121-1CEB51CE000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6132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iming>
    <p:tnLst>
      <p:par>
        <p:cTn id="1" dur="indefinite" restart="never" nodeType="tmRoot"/>
      </p:par>
    </p:tnLst>
  </p:timing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524000"/>
          </a:xfrm>
        </p:spPr>
        <p:txBody>
          <a:bodyPr anchor="ctr"/>
          <a:lstStyle/>
          <a:p>
            <a:r>
              <a:rPr lang="en-US" altLang="x-none" sz="4800" b="1" dirty="0"/>
              <a:t>Toxic Alcohols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54592"/>
            <a:ext cx="6400800" cy="1752600"/>
          </a:xfrm>
        </p:spPr>
        <p:txBody>
          <a:bodyPr/>
          <a:lstStyle/>
          <a:p>
            <a:r>
              <a:rPr lang="en-US" altLang="x-none" dirty="0" err="1" smtClean="0"/>
              <a:t>Badr</a:t>
            </a:r>
            <a:r>
              <a:rPr lang="en-US" altLang="x-none" dirty="0" smtClean="0"/>
              <a:t> </a:t>
            </a:r>
            <a:r>
              <a:rPr lang="en-US" altLang="x-none" dirty="0" err="1" smtClean="0"/>
              <a:t>Aldawood</a:t>
            </a:r>
            <a:r>
              <a:rPr lang="en-US" altLang="x-none" dirty="0" smtClean="0"/>
              <a:t>, </a:t>
            </a:r>
            <a:r>
              <a:rPr lang="en-US" altLang="x-none" dirty="0" smtClean="0"/>
              <a:t>FRCPC</a:t>
            </a:r>
          </a:p>
          <a:p>
            <a:r>
              <a:rPr lang="en-US" altLang="x-none" dirty="0" smtClean="0"/>
              <a:t>March, 2019</a:t>
            </a:r>
            <a:endParaRPr lang="en-US" altLang="x-none" dirty="0"/>
          </a:p>
        </p:txBody>
      </p:sp>
      <p:pic>
        <p:nvPicPr>
          <p:cNvPr id="2053" name="Picture 5" descr="antifree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82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ubbingalcoh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4570413"/>
            <a:ext cx="1285875" cy="22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luros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e result for methanol antifree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05796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52282"/>
          </a:xfrm>
        </p:spPr>
        <p:txBody>
          <a:bodyPr/>
          <a:lstStyle/>
          <a:p>
            <a:r>
              <a:rPr lang="en-US" sz="4400" dirty="0"/>
              <a:t>Ethanol Toxicity clinical presentation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99349"/>
            <a:ext cx="8534400" cy="1143000"/>
          </a:xfrm>
        </p:spPr>
        <p:txBody>
          <a:bodyPr/>
          <a:lstStyle/>
          <a:p>
            <a:r>
              <a:rPr lang="en-US" sz="3600" dirty="0"/>
              <a:t>Ethanol Toxicity clinical presentation 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42349"/>
            <a:ext cx="7772400" cy="4114800"/>
          </a:xfrm>
        </p:spPr>
        <p:txBody>
          <a:bodyPr/>
          <a:lstStyle/>
          <a:p>
            <a:r>
              <a:rPr lang="en-US" sz="2800" b="1" dirty="0"/>
              <a:t>D</a:t>
            </a:r>
            <a:r>
              <a:rPr lang="en-US" sz="2800" b="1" dirty="0" smtClean="0">
                <a:effectLst/>
              </a:rPr>
              <a:t>isinhibited </a:t>
            </a:r>
            <a:r>
              <a:rPr lang="en-US" sz="2800" b="1" dirty="0" smtClean="0">
                <a:effectLst/>
              </a:rPr>
              <a:t>behavior</a:t>
            </a:r>
            <a:endParaRPr lang="en-US" sz="2800" b="1" dirty="0" smtClean="0">
              <a:effectLst/>
            </a:endParaRPr>
          </a:p>
          <a:p>
            <a:r>
              <a:rPr lang="en-US" sz="2800" b="1" dirty="0"/>
              <a:t>S</a:t>
            </a:r>
            <a:r>
              <a:rPr lang="en-US" sz="2800" b="1" dirty="0" smtClean="0">
                <a:effectLst/>
              </a:rPr>
              <a:t>lurred </a:t>
            </a:r>
            <a:r>
              <a:rPr lang="en-US" sz="2800" b="1" dirty="0" smtClean="0">
                <a:effectLst/>
              </a:rPr>
              <a:t>speech</a:t>
            </a:r>
            <a:endParaRPr lang="en-US" sz="2800" b="1" dirty="0" smtClean="0">
              <a:effectLst/>
            </a:endParaRPr>
          </a:p>
          <a:p>
            <a:r>
              <a:rPr lang="en-US" sz="2800" b="1" dirty="0"/>
              <a:t>I</a:t>
            </a:r>
            <a:r>
              <a:rPr lang="en-US" sz="2800" b="1" dirty="0" smtClean="0">
                <a:effectLst/>
              </a:rPr>
              <a:t>mpaired </a:t>
            </a:r>
            <a:r>
              <a:rPr lang="en-US" sz="2800" b="1" dirty="0" smtClean="0">
                <a:effectLst/>
              </a:rPr>
              <a:t>coordination</a:t>
            </a:r>
            <a:endParaRPr lang="en-US" sz="2800" b="1" dirty="0" smtClean="0">
              <a:effectLst/>
            </a:endParaRPr>
          </a:p>
          <a:p>
            <a:r>
              <a:rPr lang="en-US" sz="2800" b="1" dirty="0" smtClean="0"/>
              <a:t>L</a:t>
            </a:r>
            <a:r>
              <a:rPr lang="en-US" sz="2800" b="1" dirty="0" smtClean="0">
                <a:effectLst/>
              </a:rPr>
              <a:t>ater: Respiratory and (CNS) </a:t>
            </a:r>
            <a:r>
              <a:rPr lang="en-US" sz="2800" b="1" dirty="0" smtClean="0">
                <a:effectLst/>
              </a:rPr>
              <a:t>depression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98" y="3997123"/>
            <a:ext cx="4850017" cy="2720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97843"/>
            <a:ext cx="3480454" cy="29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Ethanol Toxicity work up?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Ethanol levels</a:t>
            </a:r>
          </a:p>
          <a:p>
            <a:r>
              <a:rPr lang="en-US" sz="4000" dirty="0" smtClean="0"/>
              <a:t>ABG/VBG</a:t>
            </a:r>
          </a:p>
          <a:p>
            <a:r>
              <a:rPr lang="en-US" sz="4000" dirty="0" smtClean="0"/>
              <a:t>Renal profile/</a:t>
            </a:r>
            <a:r>
              <a:rPr lang="en-US" sz="4000" dirty="0" err="1" smtClean="0"/>
              <a:t>Lytes</a:t>
            </a:r>
            <a:endParaRPr lang="en-US" sz="4000" dirty="0" smtClean="0"/>
          </a:p>
          <a:p>
            <a:r>
              <a:rPr lang="en-US" sz="4000" dirty="0" smtClean="0"/>
              <a:t>Don’t miss possible injuries (TRAUMA</a:t>
            </a:r>
            <a:r>
              <a:rPr lang="en-US" sz="4000" dirty="0" smtClean="0"/>
              <a:t>)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227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Ethanol </a:t>
            </a:r>
            <a:r>
              <a:rPr lang="en-US" smtClean="0"/>
              <a:t>Toxicity Treatment?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4114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Observation</a:t>
            </a:r>
          </a:p>
          <a:p>
            <a:r>
              <a:rPr lang="en-US" sz="3600" dirty="0" smtClean="0"/>
              <a:t>IV Fluid Hydration (?Alcoholic  Ketoacidosis)</a:t>
            </a:r>
          </a:p>
          <a:p>
            <a:r>
              <a:rPr lang="en-US" sz="3600" dirty="0" smtClean="0"/>
              <a:t>Thiamine ?</a:t>
            </a:r>
          </a:p>
          <a:p>
            <a:r>
              <a:rPr lang="en-US" sz="3600" dirty="0"/>
              <a:t>Discharge the patient once sober</a:t>
            </a:r>
          </a:p>
        </p:txBody>
      </p:sp>
    </p:spTree>
    <p:extLst>
      <p:ext uri="{BB962C8B-B14F-4D97-AF65-F5344CB8AC3E}">
        <p14:creationId xmlns:p14="http://schemas.microsoft.com/office/powerpoint/2010/main" val="10697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400" b="1" dirty="0"/>
              <a:t>Methanol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5181600" cy="3962400"/>
          </a:xfrm>
        </p:spPr>
        <p:txBody>
          <a:bodyPr>
            <a:noAutofit/>
          </a:bodyPr>
          <a:lstStyle/>
          <a:p>
            <a:r>
              <a:rPr lang="en-US" altLang="x-none" sz="4000" dirty="0"/>
              <a:t>Molecular weight 32</a:t>
            </a:r>
          </a:p>
          <a:p>
            <a:endParaRPr lang="en-US" altLang="x-none" sz="4000" dirty="0"/>
          </a:p>
          <a:p>
            <a:r>
              <a:rPr lang="en-US" altLang="x-none" sz="4000" dirty="0"/>
              <a:t>Low freezing point</a:t>
            </a:r>
          </a:p>
          <a:p>
            <a:endParaRPr lang="en-US" altLang="x-none" sz="4000" dirty="0"/>
          </a:p>
          <a:p>
            <a:r>
              <a:rPr lang="en-US" altLang="x-none" sz="4000" dirty="0"/>
              <a:t>Highly </a:t>
            </a:r>
            <a:r>
              <a:rPr lang="en-US" altLang="x-none" sz="4000" dirty="0" smtClean="0"/>
              <a:t>volatile</a:t>
            </a:r>
            <a:endParaRPr lang="en-US" altLang="x-none" sz="4000" dirty="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172200" y="2625725"/>
            <a:ext cx="1752600" cy="15240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477000" y="312420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6950075" y="30067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6950075" y="35401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797675" y="3616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797675" y="26257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461125" y="4114800"/>
            <a:ext cx="135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Methanol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 smtClean="0"/>
              <a:t>Methanol containing products?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46" y="2052924"/>
            <a:ext cx="4756854" cy="47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4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pumping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055380" cy="1400530"/>
          </a:xfrm>
        </p:spPr>
        <p:txBody>
          <a:bodyPr/>
          <a:lstStyle/>
          <a:p>
            <a:r>
              <a:rPr lang="en-US" altLang="x-none" dirty="0" smtClean="0"/>
              <a:t>Methanol containing products?</a:t>
            </a:r>
            <a:endParaRPr lang="en-US" altLang="x-non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4038600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x-none" sz="3200" dirty="0"/>
              <a:t>Gas Line Antifreeze  100%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Windshield washer fluid 30%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Varnish removers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Fuel for food warming 3-70%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Industrial </a:t>
            </a:r>
            <a:r>
              <a:rPr lang="en-US" altLang="x-none" sz="3200" dirty="0" smtClean="0"/>
              <a:t>uses</a:t>
            </a:r>
            <a:endParaRPr lang="en-US" altLang="x-none" sz="3200" dirty="0"/>
          </a:p>
        </p:txBody>
      </p:sp>
      <p:pic>
        <p:nvPicPr>
          <p:cNvPr id="7172" name="Picture 4" descr="sterno_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38600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Metabolism?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Rectangle 30"/>
          <p:cNvSpPr>
            <a:spLocks noChangeArrowheads="1"/>
          </p:cNvSpPr>
          <p:nvPr/>
        </p:nvSpPr>
        <p:spPr bwMode="auto">
          <a:xfrm>
            <a:off x="7010400" y="2667000"/>
            <a:ext cx="16002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3962400" y="2667000"/>
            <a:ext cx="14478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Methanol Metabolism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33400" y="2667000"/>
            <a:ext cx="16002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85800" y="312420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1143000" y="3048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1158875" y="35401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006475" y="3616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006475" y="26257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30275" y="4114800"/>
            <a:ext cx="14302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Methanol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7281863" y="31654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H-C-OH</a:t>
            </a: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V="1">
            <a:off x="7754938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7754938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7602538" y="36576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H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602538" y="2667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</a:t>
            </a: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V="1">
            <a:off x="784860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3695700" y="4114800"/>
            <a:ext cx="2098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Formaldehyde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4191000" y="31654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V="1">
            <a:off x="4664075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4664075" y="3581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4511675" y="3657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4511675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V="1">
            <a:off x="4757738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7010400" y="4114800"/>
            <a:ext cx="1731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solidFill>
                  <a:schemeClr val="tx2"/>
                </a:solidFill>
                <a:latin typeface="+mj-lt"/>
              </a:rPr>
              <a:t>Formic Acid</a:t>
            </a:r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2514600" y="3352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5638800" y="3352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2574925" y="29718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</a:t>
            </a: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5622925" y="29718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ALDH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136525" y="5680075"/>
            <a:ext cx="4412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ADH: Alcohol Dehydrogenase</a:t>
            </a:r>
          </a:p>
          <a:p>
            <a:r>
              <a:rPr lang="en-US" altLang="x-none" dirty="0">
                <a:latin typeface="+mj-lt"/>
              </a:rPr>
              <a:t>ALDH: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Toxicity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918882"/>
          </a:xfrm>
        </p:spPr>
        <p:txBody>
          <a:bodyPr/>
          <a:lstStyle/>
          <a:p>
            <a:pPr algn="ctr"/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Biochemistry</a:t>
            </a:r>
          </a:p>
          <a:p>
            <a:r>
              <a:rPr lang="en-US" sz="4000" dirty="0" smtClean="0"/>
              <a:t>Ethanol</a:t>
            </a:r>
          </a:p>
          <a:p>
            <a:r>
              <a:rPr lang="en-US" sz="4000" dirty="0" smtClean="0"/>
              <a:t>Methanol</a:t>
            </a:r>
          </a:p>
          <a:p>
            <a:r>
              <a:rPr lang="en-US" sz="4000" dirty="0" smtClean="0"/>
              <a:t>Ethylene Glycol</a:t>
            </a:r>
          </a:p>
          <a:p>
            <a:r>
              <a:rPr lang="en-US" sz="4000" dirty="0" smtClean="0"/>
              <a:t>Isopropanol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137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400" b="1" dirty="0"/>
              <a:t>Methanol Toxicity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>
            <a:noAutofit/>
          </a:bodyPr>
          <a:lstStyle/>
          <a:p>
            <a:r>
              <a:rPr lang="en-US" altLang="x-none" sz="4000" dirty="0" smtClean="0"/>
              <a:t>Delayed onset (8-12hrs)</a:t>
            </a:r>
          </a:p>
          <a:p>
            <a:r>
              <a:rPr lang="en-US" altLang="x-none" sz="4000" dirty="0" smtClean="0"/>
              <a:t>CNS depression, Ataxia, Confusion</a:t>
            </a:r>
            <a:endParaRPr lang="en-US" altLang="x-none" sz="4000" dirty="0"/>
          </a:p>
          <a:p>
            <a:r>
              <a:rPr lang="en-US" altLang="x-none" sz="4000" dirty="0" smtClean="0"/>
              <a:t>Abdominal </a:t>
            </a:r>
            <a:r>
              <a:rPr lang="en-US" altLang="x-none" sz="4000" dirty="0"/>
              <a:t>pain</a:t>
            </a:r>
          </a:p>
          <a:p>
            <a:r>
              <a:rPr lang="en-US" altLang="x-none" sz="4000" dirty="0"/>
              <a:t>Multisystem organ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400" b="1" dirty="0"/>
              <a:t>Methanol Toxicity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53248"/>
            <a:ext cx="4876800" cy="4114800"/>
          </a:xfrm>
        </p:spPr>
        <p:txBody>
          <a:bodyPr/>
          <a:lstStyle/>
          <a:p>
            <a:endParaRPr lang="en-US" altLang="x-none" dirty="0"/>
          </a:p>
          <a:p>
            <a:r>
              <a:rPr lang="en-US" altLang="x-none" sz="3600" dirty="0" smtClean="0"/>
              <a:t>Visual </a:t>
            </a:r>
            <a:r>
              <a:rPr lang="en-US" altLang="x-none" sz="3600" dirty="0"/>
              <a:t>complaints</a:t>
            </a:r>
          </a:p>
          <a:p>
            <a:pPr lvl="1"/>
            <a:r>
              <a:rPr lang="en-US" altLang="x-none" sz="3600" dirty="0"/>
              <a:t>Retinal </a:t>
            </a:r>
            <a:r>
              <a:rPr lang="en-US" altLang="x-none" sz="3600" dirty="0" smtClean="0"/>
              <a:t>damage</a:t>
            </a:r>
            <a:endParaRPr lang="en-US" altLang="x-none" sz="3600" dirty="0"/>
          </a:p>
          <a:p>
            <a:pPr lvl="1"/>
            <a:r>
              <a:rPr lang="en-US" altLang="x-none" sz="3600" dirty="0" smtClean="0"/>
              <a:t>“Snow storm”</a:t>
            </a:r>
          </a:p>
          <a:p>
            <a:r>
              <a:rPr lang="en-US" altLang="x-none" sz="3600" dirty="0" smtClean="0"/>
              <a:t>Anion gap acidosis</a:t>
            </a:r>
          </a:p>
          <a:p>
            <a:pPr lvl="1"/>
            <a:r>
              <a:rPr lang="en-US" altLang="x-none" sz="3600" dirty="0" smtClean="0"/>
              <a:t>Tachypnea</a:t>
            </a:r>
          </a:p>
        </p:txBody>
      </p:sp>
      <p:pic>
        <p:nvPicPr>
          <p:cNvPr id="11268" name="Picture 4" descr="meth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2459038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334000" y="56388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/>
              <a:t>Yang CS et al Eye 2005;19:806-809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work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work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ABG/VBG</a:t>
            </a:r>
          </a:p>
          <a:p>
            <a:r>
              <a:rPr lang="en-US" sz="3600" b="1" dirty="0" smtClean="0"/>
              <a:t>Osmolality</a:t>
            </a:r>
          </a:p>
          <a:p>
            <a:r>
              <a:rPr lang="en-US" sz="3600" b="1" dirty="0" smtClean="0"/>
              <a:t>Serum levels</a:t>
            </a:r>
          </a:p>
          <a:p>
            <a:r>
              <a:rPr lang="en-US" sz="3600" b="1" dirty="0" smtClean="0"/>
              <a:t>Lactate</a:t>
            </a:r>
          </a:p>
          <a:p>
            <a:r>
              <a:rPr lang="en-US" sz="3600" b="1" dirty="0" smtClean="0"/>
              <a:t>Renal profile</a:t>
            </a:r>
          </a:p>
          <a:p>
            <a:r>
              <a:rPr lang="en-US" sz="3600" b="1" dirty="0" smtClean="0"/>
              <a:t>Ethanol level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494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/>
              <a:t>Ethylene </a:t>
            </a:r>
            <a:r>
              <a:rPr lang="en-US" altLang="x-none" b="1" dirty="0" smtClean="0"/>
              <a:t>Glycol (EG)</a:t>
            </a:r>
            <a:endParaRPr lang="en-US" altLang="x-none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x-none" sz="4000" dirty="0" smtClean="0"/>
              <a:t>Low </a:t>
            </a:r>
            <a:r>
              <a:rPr lang="en-US" altLang="x-none" sz="4000" dirty="0"/>
              <a:t>Volatility</a:t>
            </a:r>
          </a:p>
          <a:p>
            <a:endParaRPr lang="en-US" altLang="x-none" sz="4000" dirty="0"/>
          </a:p>
          <a:p>
            <a:r>
              <a:rPr lang="en-US" altLang="x-none" sz="4000" dirty="0" smtClean="0"/>
              <a:t>Low </a:t>
            </a:r>
            <a:r>
              <a:rPr lang="en-US" altLang="x-none" sz="4000" dirty="0"/>
              <a:t>freezing point</a:t>
            </a:r>
          </a:p>
          <a:p>
            <a:endParaRPr lang="en-US" altLang="x-none" sz="4000" dirty="0" smtClean="0"/>
          </a:p>
          <a:p>
            <a:r>
              <a:rPr lang="en-US" altLang="x-none" sz="4000" dirty="0" smtClean="0"/>
              <a:t>High </a:t>
            </a:r>
            <a:r>
              <a:rPr lang="en-US" altLang="x-none" sz="4000" dirty="0"/>
              <a:t>boiling point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477000" y="2286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669088" y="3317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7142163" y="3200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7142163" y="3733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989763" y="3810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669088" y="27844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7142163" y="3200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7159625" y="2667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983413" y="2286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172200" y="4267200"/>
            <a:ext cx="217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Ethylene Glycol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containing products?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22546" y="1981200"/>
            <a:ext cx="6711654" cy="4195481"/>
          </a:xfrm>
        </p:spPr>
        <p:txBody>
          <a:bodyPr/>
          <a:lstStyle/>
          <a:p>
            <a:r>
              <a:rPr lang="en-US" altLang="x-none" sz="4000" dirty="0" smtClean="0"/>
              <a:t> Coolant/Antifreeze</a:t>
            </a:r>
            <a:endParaRPr lang="en-US" altLang="x-none" sz="4000" dirty="0"/>
          </a:p>
          <a:p>
            <a:endParaRPr lang="en-US" altLang="x-none" sz="4000" dirty="0"/>
          </a:p>
          <a:p>
            <a:r>
              <a:rPr lang="en-US" altLang="x-none" sz="4000" dirty="0" smtClean="0"/>
              <a:t> Solvents</a:t>
            </a:r>
            <a:endParaRPr lang="en-US" altLang="x-none" sz="4000" dirty="0"/>
          </a:p>
          <a:p>
            <a:endParaRPr lang="en-US" altLang="x-none" dirty="0"/>
          </a:p>
        </p:txBody>
      </p:sp>
      <p:pic>
        <p:nvPicPr>
          <p:cNvPr id="16389" name="Picture 5" descr="antifreezeen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ntifreezev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17913"/>
            <a:ext cx="3557588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Metabolism?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35052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64770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 Metabolism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810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49288" y="4003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1122363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1122363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969963" y="4495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49288" y="34702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1122363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V="1">
            <a:off x="1139825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963613" y="2971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52400" y="5029200"/>
            <a:ext cx="217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Ethylene Glycol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776663" y="4079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V="1">
            <a:off x="42497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V="1">
            <a:off x="4249738" y="4495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4097338" y="4572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3776663" y="3546475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C-H</a:t>
            </a: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V="1">
            <a:off x="42497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V="1">
            <a:off x="42672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4090988" y="3048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6748463" y="4079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V="1">
            <a:off x="72215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flipV="1">
            <a:off x="7221538" y="4495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7069138" y="4572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6748463" y="35464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 flipV="1">
            <a:off x="72215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V="1">
            <a:off x="72390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 flipV="1">
            <a:off x="43434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 flipV="1">
            <a:off x="73152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auto">
          <a:xfrm>
            <a:off x="7062788" y="3048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>
            <a:off x="2286000" y="4038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5334000" y="4038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3413125" y="5029200"/>
            <a:ext cx="21323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 err="1">
                <a:latin typeface="+mj-lt"/>
              </a:rPr>
              <a:t>Glycoaldehyde</a:t>
            </a:r>
            <a:endParaRPr lang="en-US" altLang="x-none" b="1" dirty="0">
              <a:latin typeface="+mj-lt"/>
            </a:endParaRPr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6384925" y="50292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solidFill>
                  <a:schemeClr val="tx2"/>
                </a:solidFill>
                <a:latin typeface="+mj-lt"/>
              </a:rPr>
              <a:t>Glycolic Acid</a:t>
            </a:r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2270125" y="3622675"/>
            <a:ext cx="769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ADH</a:t>
            </a:r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auto">
          <a:xfrm>
            <a:off x="5318125" y="3622675"/>
            <a:ext cx="923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ALDH</a:t>
            </a:r>
          </a:p>
        </p:txBody>
      </p:sp>
      <p:sp>
        <p:nvSpPr>
          <p:cNvPr id="17449" name="Text Box 41"/>
          <p:cNvSpPr txBox="1">
            <a:spLocks noChangeArrowheads="1"/>
          </p:cNvSpPr>
          <p:nvPr/>
        </p:nvSpPr>
        <p:spPr bwMode="auto">
          <a:xfrm>
            <a:off x="136525" y="5908675"/>
            <a:ext cx="45603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ADH = Alcohol dehydrogenase</a:t>
            </a:r>
          </a:p>
          <a:p>
            <a:r>
              <a:rPr lang="en-US" altLang="x-none" dirty="0">
                <a:latin typeface="+mj-lt"/>
              </a:rPr>
              <a:t>ALDH =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b="1" dirty="0" smtClean="0"/>
              <a:t>Alcohols molecular structure?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9" name="Rectangle 37"/>
          <p:cNvSpPr>
            <a:spLocks noChangeArrowheads="1"/>
          </p:cNvSpPr>
          <p:nvPr/>
        </p:nvSpPr>
        <p:spPr bwMode="auto">
          <a:xfrm>
            <a:off x="6629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0" name="Rectangle 38"/>
          <p:cNvSpPr>
            <a:spLocks noChangeArrowheads="1"/>
          </p:cNvSpPr>
          <p:nvPr/>
        </p:nvSpPr>
        <p:spPr bwMode="auto">
          <a:xfrm>
            <a:off x="375285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Ethylene Glycol Metabolism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14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25538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1598613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446213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125538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16160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V="1">
            <a:off x="16922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439863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62000" y="38100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  <a:latin typeface="+mj-lt"/>
              </a:rPr>
              <a:t>Glycolic Acid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4038600" y="2860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V="1">
            <a:off x="4511675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4359275" y="3352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4038600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 flipV="1">
            <a:off x="45291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 flipV="1">
            <a:off x="46053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4352925" y="1828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 flipV="1">
            <a:off x="46053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Text Box 27"/>
          <p:cNvSpPr txBox="1">
            <a:spLocks noChangeArrowheads="1"/>
          </p:cNvSpPr>
          <p:nvPr/>
        </p:nvSpPr>
        <p:spPr bwMode="auto">
          <a:xfrm>
            <a:off x="6900863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V="1">
            <a:off x="73739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7221538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63" name="Text Box 31"/>
          <p:cNvSpPr txBox="1">
            <a:spLocks noChangeArrowheads="1"/>
          </p:cNvSpPr>
          <p:nvPr/>
        </p:nvSpPr>
        <p:spPr bwMode="auto">
          <a:xfrm>
            <a:off x="6900863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V="1">
            <a:off x="73914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V="1">
            <a:off x="74676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7215188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V="1">
            <a:off x="74676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Text Box 39"/>
          <p:cNvSpPr txBox="1">
            <a:spLocks noChangeArrowheads="1"/>
          </p:cNvSpPr>
          <p:nvPr/>
        </p:nvSpPr>
        <p:spPr bwMode="auto">
          <a:xfrm>
            <a:off x="3581400" y="3775075"/>
            <a:ext cx="1958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Glyoxylic Acid</a:t>
            </a:r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6553200" y="3810000"/>
            <a:ext cx="166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Oxalic Acid</a:t>
            </a:r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>
            <a:off x="27432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Line 43"/>
          <p:cNvSpPr>
            <a:spLocks noChangeShapeType="1"/>
          </p:cNvSpPr>
          <p:nvPr/>
        </p:nvSpPr>
        <p:spPr bwMode="auto">
          <a:xfrm>
            <a:off x="55626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2727325" y="2403475"/>
            <a:ext cx="737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LDH</a:t>
            </a:r>
          </a:p>
        </p:txBody>
      </p:sp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228600" y="6324600"/>
            <a:ext cx="28212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>
                <a:latin typeface="+mj-lt"/>
              </a:rPr>
              <a:t>LDH = Lactate dehydrogenase</a:t>
            </a:r>
          </a:p>
        </p:txBody>
      </p:sp>
      <p:sp>
        <p:nvSpPr>
          <p:cNvPr id="18479" name="Line 47"/>
          <p:cNvSpPr>
            <a:spLocks noChangeShapeType="1"/>
          </p:cNvSpPr>
          <p:nvPr/>
        </p:nvSpPr>
        <p:spPr bwMode="auto">
          <a:xfrm flipH="1">
            <a:off x="2362200" y="4225926"/>
            <a:ext cx="1874838" cy="8794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48"/>
          <p:cNvSpPr>
            <a:spLocks noChangeShapeType="1"/>
          </p:cNvSpPr>
          <p:nvPr/>
        </p:nvSpPr>
        <p:spPr bwMode="auto">
          <a:xfrm>
            <a:off x="4605338" y="4191000"/>
            <a:ext cx="1795462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Text Box 49"/>
          <p:cNvSpPr txBox="1">
            <a:spLocks noChangeArrowheads="1"/>
          </p:cNvSpPr>
          <p:nvPr/>
        </p:nvSpPr>
        <p:spPr bwMode="auto">
          <a:xfrm>
            <a:off x="1203325" y="5140325"/>
            <a:ext cx="770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  <a:sym typeface="Symbol" charset="2"/>
              </a:rPr>
              <a:t>-OH- </a:t>
            </a:r>
            <a:r>
              <a:rPr lang="en-US" altLang="x-none" dirty="0" err="1">
                <a:latin typeface="+mj-lt"/>
                <a:sym typeface="Symbol" charset="2"/>
              </a:rPr>
              <a:t>Ketoadipic</a:t>
            </a:r>
            <a:r>
              <a:rPr lang="en-US" altLang="x-none" dirty="0">
                <a:latin typeface="+mj-lt"/>
                <a:sym typeface="Symbol" charset="2"/>
              </a:rPr>
              <a:t> Acid		Glycine + Benzoic Acid</a:t>
            </a:r>
            <a:endParaRPr lang="en-US" altLang="x-none" dirty="0">
              <a:latin typeface="+mj-lt"/>
            </a:endParaRPr>
          </a:p>
        </p:txBody>
      </p:sp>
      <p:sp>
        <p:nvSpPr>
          <p:cNvPr id="18484" name="Text Box 52"/>
          <p:cNvSpPr txBox="1">
            <a:spLocks noChangeArrowheads="1"/>
          </p:cNvSpPr>
          <p:nvPr/>
        </p:nvSpPr>
        <p:spPr bwMode="auto">
          <a:xfrm>
            <a:off x="2362200" y="4381500"/>
            <a:ext cx="367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 dirty="0">
                <a:latin typeface="+mj-lt"/>
              </a:rPr>
              <a:t>B</a:t>
            </a:r>
            <a:r>
              <a:rPr lang="en-US" altLang="x-none" sz="1800" baseline="-25000" dirty="0">
                <a:latin typeface="+mj-lt"/>
              </a:rPr>
              <a:t>1</a:t>
            </a:r>
            <a:r>
              <a:rPr lang="en-US" altLang="x-none" sz="1800" dirty="0">
                <a:latin typeface="+mj-lt"/>
              </a:rPr>
              <a:t>, Mg</a:t>
            </a:r>
            <a:r>
              <a:rPr lang="en-US" altLang="x-none" sz="1800" baseline="30000" dirty="0">
                <a:latin typeface="+mj-lt"/>
              </a:rPr>
              <a:t>2+</a:t>
            </a:r>
            <a:r>
              <a:rPr lang="en-US" altLang="x-none" sz="1800" dirty="0">
                <a:latin typeface="+mj-lt"/>
              </a:rPr>
              <a:t>			         B</a:t>
            </a:r>
            <a:r>
              <a:rPr lang="en-US" altLang="x-none" sz="1800" baseline="-25000" dirty="0">
                <a:latin typeface="+mj-lt"/>
              </a:rPr>
              <a:t>6</a:t>
            </a:r>
            <a:endParaRPr lang="en-US" altLang="x-none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Toxicity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400" b="1" dirty="0"/>
              <a:t>Ethylene Glycol Toxicity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981200"/>
            <a:ext cx="7162800" cy="4114800"/>
          </a:xfrm>
        </p:spPr>
        <p:txBody>
          <a:bodyPr/>
          <a:lstStyle/>
          <a:p>
            <a:r>
              <a:rPr lang="en-US" altLang="x-none" sz="4400" dirty="0"/>
              <a:t>Onset 4-6 hours</a:t>
            </a:r>
          </a:p>
          <a:p>
            <a:endParaRPr lang="en-US" altLang="x-none" sz="4400" dirty="0"/>
          </a:p>
          <a:p>
            <a:r>
              <a:rPr lang="en-US" altLang="x-none" sz="4400" dirty="0"/>
              <a:t>Anion gap </a:t>
            </a:r>
            <a:r>
              <a:rPr lang="en-US" altLang="x-none" sz="4400" dirty="0" smtClean="0"/>
              <a:t>acidosis</a:t>
            </a:r>
          </a:p>
          <a:p>
            <a:pPr lvl="1"/>
            <a:r>
              <a:rPr lang="en-US" altLang="x-none" sz="4400" dirty="0" smtClean="0"/>
              <a:t>Tachypnea</a:t>
            </a:r>
            <a:r>
              <a:rPr lang="en-US" altLang="x-none" sz="4400" dirty="0">
                <a:ea typeface="Times New Roman" charset="0"/>
                <a:cs typeface="Times New Roman" charset="0"/>
              </a:rPr>
              <a:t> </a:t>
            </a:r>
            <a:endParaRPr lang="en-US" altLang="x-none" sz="4400" dirty="0"/>
          </a:p>
          <a:p>
            <a:endParaRPr lang="en-US" altLang="x-none" dirty="0"/>
          </a:p>
        </p:txBody>
      </p:sp>
      <p:sp>
        <p:nvSpPr>
          <p:cNvPr id="20485" name="AutoShape 5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22383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endParaRPr lang="en-US" altLang="x-none"/>
          </a:p>
        </p:txBody>
      </p:sp>
      <p:sp>
        <p:nvSpPr>
          <p:cNvPr id="20486" name="AutoShape 6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22383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endParaRPr lang="en-US" altLang="x-none"/>
          </a:p>
        </p:txBody>
      </p:sp>
      <p:sp>
        <p:nvSpPr>
          <p:cNvPr id="20489" name="AutoShape 9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fluros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676400"/>
            <a:ext cx="203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 Toxicity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19600" cy="4419600"/>
          </a:xfrm>
        </p:spPr>
        <p:txBody>
          <a:bodyPr>
            <a:noAutofit/>
          </a:bodyPr>
          <a:lstStyle/>
          <a:p>
            <a:pPr>
              <a:tabLst>
                <a:tab pos="6854825" algn="l"/>
              </a:tabLst>
            </a:pPr>
            <a:r>
              <a:rPr lang="en-US" altLang="x-none" sz="2800" dirty="0"/>
              <a:t>Abdominal pain</a:t>
            </a:r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 smtClean="0"/>
              <a:t>Hypocalcemia ?</a:t>
            </a:r>
            <a:endParaRPr lang="en-US" altLang="x-none" sz="2800" dirty="0"/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/>
              <a:t>Calcium oxalate crystals in urine</a:t>
            </a:r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/>
              <a:t>Renal </a:t>
            </a:r>
            <a:r>
              <a:rPr lang="en-US" altLang="x-none" sz="2800" dirty="0" smtClean="0"/>
              <a:t>failure (Calcium Oxalate)</a:t>
            </a:r>
            <a:endParaRPr lang="en-US" altLang="x-none" sz="2800" dirty="0"/>
          </a:p>
        </p:txBody>
      </p:sp>
      <p:pic>
        <p:nvPicPr>
          <p:cNvPr id="24581" name="Picture 5" descr="antifree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aoxc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38100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1942" y="152400"/>
            <a:ext cx="7772400" cy="1143000"/>
          </a:xfrm>
        </p:spPr>
        <p:txBody>
          <a:bodyPr/>
          <a:lstStyle/>
          <a:p>
            <a:r>
              <a:rPr lang="en-US" altLang="x-none" smtClean="0"/>
              <a:t>Toxicity </a:t>
            </a:r>
            <a:r>
              <a:rPr lang="en-US" altLang="x-none"/>
              <a:t>tests</a:t>
            </a:r>
            <a:br>
              <a:rPr lang="en-US" altLang="x-none"/>
            </a:br>
            <a:r>
              <a:rPr lang="en-US" altLang="x-none"/>
              <a:t> Methanol/EG</a:t>
            </a:r>
            <a:endParaRPr lang="en-US" altLang="x-none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876800" cy="4495800"/>
          </a:xfrm>
        </p:spPr>
        <p:txBody>
          <a:bodyPr>
            <a:noAutofit/>
          </a:bodyPr>
          <a:lstStyle/>
          <a:p>
            <a:r>
              <a:rPr lang="en-US" altLang="x-none" sz="2800" dirty="0"/>
              <a:t>Ethylene glycol:</a:t>
            </a:r>
          </a:p>
          <a:p>
            <a:pPr lvl="1"/>
            <a:r>
              <a:rPr lang="en-US" altLang="x-none" sz="2800" dirty="0"/>
              <a:t>Limited utility of fluorescence of </a:t>
            </a:r>
            <a:r>
              <a:rPr lang="en-US" altLang="x-none" sz="2800" dirty="0" smtClean="0"/>
              <a:t>urine </a:t>
            </a:r>
          </a:p>
          <a:p>
            <a:pPr lvl="1"/>
            <a:r>
              <a:rPr lang="en-US" altLang="x-none" sz="2800" dirty="0" smtClean="0"/>
              <a:t>May </a:t>
            </a:r>
            <a:r>
              <a:rPr lang="en-US" altLang="x-none" sz="2800" dirty="0"/>
              <a:t>note crystals in </a:t>
            </a:r>
            <a:r>
              <a:rPr lang="en-US" altLang="x-none" sz="2800" dirty="0" smtClean="0"/>
              <a:t>urine using </a:t>
            </a:r>
            <a:r>
              <a:rPr lang="en-US" altLang="x-none" sz="2800" dirty="0"/>
              <a:t>W</a:t>
            </a:r>
            <a:r>
              <a:rPr lang="en-US" altLang="x-none" sz="2800" dirty="0" smtClean="0"/>
              <a:t>oods lamp</a:t>
            </a:r>
            <a:endParaRPr lang="en-US" altLang="x-none" sz="2800" dirty="0"/>
          </a:p>
          <a:p>
            <a:pPr lvl="1"/>
            <a:endParaRPr lang="en-US" altLang="x-none" sz="2800" dirty="0"/>
          </a:p>
          <a:p>
            <a:r>
              <a:rPr lang="en-US" altLang="x-none" sz="2800" dirty="0"/>
              <a:t>Methanol</a:t>
            </a:r>
          </a:p>
          <a:p>
            <a:pPr lvl="1"/>
            <a:r>
              <a:rPr lang="en-US" altLang="x-none" sz="2800" dirty="0" smtClean="0"/>
              <a:t>Hyperemic </a:t>
            </a:r>
            <a:r>
              <a:rPr lang="en-US" altLang="x-none" sz="2800" dirty="0"/>
              <a:t>retina or visual complaints</a:t>
            </a:r>
          </a:p>
          <a:p>
            <a:endParaRPr lang="en-US" altLang="x-none" sz="2800" dirty="0"/>
          </a:p>
        </p:txBody>
      </p:sp>
      <p:pic>
        <p:nvPicPr>
          <p:cNvPr id="37892" name="Picture 4" descr="meth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362200"/>
            <a:ext cx="24987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Identifying Patients for Treatment: Methanol/EG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315200" cy="4495800"/>
          </a:xfrm>
        </p:spPr>
        <p:txBody>
          <a:bodyPr>
            <a:normAutofit/>
          </a:bodyPr>
          <a:lstStyle/>
          <a:p>
            <a:r>
              <a:rPr lang="en-US" altLang="x-none" sz="3200" dirty="0"/>
              <a:t>Serum ethylene glycol or methanol level</a:t>
            </a:r>
          </a:p>
          <a:p>
            <a:endParaRPr lang="en-US" altLang="x-none" sz="3200" dirty="0"/>
          </a:p>
          <a:p>
            <a:r>
              <a:rPr lang="en-US" altLang="x-none" sz="3200" dirty="0"/>
              <a:t>Action level for treatment: </a:t>
            </a:r>
            <a:endParaRPr lang="en-US" altLang="x-none" sz="3200" dirty="0" smtClean="0"/>
          </a:p>
          <a:p>
            <a:pPr lvl="1"/>
            <a:r>
              <a:rPr lang="en-US" sz="3200" dirty="0"/>
              <a:t>M</a:t>
            </a:r>
            <a:r>
              <a:rPr lang="en-US" sz="3200" dirty="0" smtClean="0"/>
              <a:t>ethanol </a:t>
            </a:r>
            <a:r>
              <a:rPr lang="en-US" sz="3200" dirty="0"/>
              <a:t>/ </a:t>
            </a:r>
            <a:r>
              <a:rPr lang="en-US" sz="3200" dirty="0" smtClean="0"/>
              <a:t>EG &gt; 25 </a:t>
            </a:r>
            <a:r>
              <a:rPr lang="en-US" sz="3200" dirty="0"/>
              <a:t>mg/</a:t>
            </a:r>
            <a:r>
              <a:rPr lang="en-US" sz="3200" dirty="0" err="1"/>
              <a:t>dL</a:t>
            </a:r>
            <a:endParaRPr lang="en-US" sz="3200" dirty="0"/>
          </a:p>
          <a:p>
            <a:pPr lvl="1"/>
            <a:r>
              <a:rPr lang="en-US" altLang="x-none" sz="3200" dirty="0" smtClean="0"/>
              <a:t>Any level with acidosis</a:t>
            </a:r>
            <a:endParaRPr lang="en-US" altLang="x-none" sz="3200" dirty="0"/>
          </a:p>
          <a:p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Limits of Serum Levels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6576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x-none" sz="2800" dirty="0"/>
              <a:t>Useful prior to onset of acidosis or in massive overdoses</a:t>
            </a:r>
          </a:p>
          <a:p>
            <a:pPr>
              <a:lnSpc>
                <a:spcPct val="90000"/>
              </a:lnSpc>
            </a:pPr>
            <a:endParaRPr lang="en-US" altLang="x-none" sz="2800" dirty="0"/>
          </a:p>
          <a:p>
            <a:pPr>
              <a:lnSpc>
                <a:spcPct val="90000"/>
              </a:lnSpc>
            </a:pPr>
            <a:r>
              <a:rPr lang="en-US" altLang="x-none" sz="2800" dirty="0"/>
              <a:t>Parent compound not directly toxic</a:t>
            </a:r>
          </a:p>
          <a:p>
            <a:pPr>
              <a:lnSpc>
                <a:spcPct val="90000"/>
              </a:lnSpc>
            </a:pPr>
            <a:endParaRPr lang="en-US" altLang="x-none" sz="2800" dirty="0"/>
          </a:p>
          <a:p>
            <a:pPr>
              <a:lnSpc>
                <a:spcPct val="90000"/>
              </a:lnSpc>
            </a:pPr>
            <a:r>
              <a:rPr lang="en-US" altLang="x-none" sz="2800" dirty="0"/>
              <a:t>Levels not universally available</a:t>
            </a:r>
          </a:p>
          <a:p>
            <a:pPr>
              <a:lnSpc>
                <a:spcPct val="90000"/>
              </a:lnSpc>
            </a:pPr>
            <a:endParaRPr lang="en-US" altLang="x-none" sz="2800" dirty="0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6019800" y="2362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6019800" y="4724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6324600" y="2514600"/>
            <a:ext cx="1981200" cy="198120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6324600" y="2590800"/>
            <a:ext cx="18288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689725" y="4841875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Time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572000" y="2057400"/>
            <a:ext cx="216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EG or Methanol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4495800" y="4267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>
                <a:solidFill>
                  <a:schemeClr val="hlink"/>
                </a:solidFill>
              </a:rPr>
              <a:t>Anion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Arterial Blood Gas/Lactate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5791200" cy="4114800"/>
          </a:xfrm>
        </p:spPr>
        <p:txBody>
          <a:bodyPr>
            <a:normAutofit/>
          </a:bodyPr>
          <a:lstStyle/>
          <a:p>
            <a:r>
              <a:rPr lang="en-US" altLang="x-none" sz="2800" dirty="0"/>
              <a:t>Acidosis indicates advanced poisoning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Lactate usually low*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Patients with acidosis should receive treatment</a:t>
            </a:r>
          </a:p>
        </p:txBody>
      </p:sp>
      <p:pic>
        <p:nvPicPr>
          <p:cNvPr id="39941" name="Picture 5" descr="a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35162"/>
            <a:ext cx="2286000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 </a:t>
            </a:r>
            <a:r>
              <a:rPr lang="en-US" altLang="x-none" dirty="0" err="1" smtClean="0"/>
              <a:t>Osmol</a:t>
            </a:r>
            <a:r>
              <a:rPr lang="en-US" altLang="x-none" dirty="0" smtClean="0"/>
              <a:t> Gap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610600" cy="1143000"/>
          </a:xfrm>
        </p:spPr>
        <p:txBody>
          <a:bodyPr/>
          <a:lstStyle/>
          <a:p>
            <a:r>
              <a:rPr lang="en-US" altLang="x-none" dirty="0" smtClean="0"/>
              <a:t> </a:t>
            </a:r>
            <a:r>
              <a:rPr lang="en-US" altLang="x-none" dirty="0" err="1"/>
              <a:t>Osmol</a:t>
            </a:r>
            <a:r>
              <a:rPr lang="en-US" altLang="x-none" dirty="0"/>
              <a:t> </a:t>
            </a:r>
            <a:r>
              <a:rPr lang="en-US" altLang="x-none" dirty="0" smtClean="0"/>
              <a:t>Gap ?</a:t>
            </a:r>
            <a:endParaRPr lang="en-US" altLang="x-none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610600" cy="4114800"/>
          </a:xfrm>
        </p:spPr>
        <p:txBody>
          <a:bodyPr>
            <a:normAutofit/>
          </a:bodyPr>
          <a:lstStyle/>
          <a:p>
            <a:r>
              <a:rPr lang="en-US" altLang="x-none" sz="2800" dirty="0" err="1"/>
              <a:t>Osmol</a:t>
            </a:r>
            <a:r>
              <a:rPr lang="en-US" altLang="x-none" sz="2800" dirty="0"/>
              <a:t> Gap = </a:t>
            </a:r>
            <a:r>
              <a:rPr lang="en-US" altLang="x-none" sz="2800" dirty="0" smtClean="0"/>
              <a:t>Measured </a:t>
            </a:r>
            <a:r>
              <a:rPr lang="en-US" altLang="x-none" sz="2800" dirty="0" err="1" smtClean="0"/>
              <a:t>Osmols</a:t>
            </a:r>
            <a:r>
              <a:rPr lang="en-US" altLang="x-none" sz="2800" dirty="0" smtClean="0"/>
              <a:t> </a:t>
            </a:r>
            <a:r>
              <a:rPr lang="en-US" altLang="x-none" sz="2800" dirty="0" smtClean="0"/>
              <a:t>- Calculated </a:t>
            </a:r>
            <a:r>
              <a:rPr lang="en-US" altLang="x-none" sz="2800" dirty="0" err="1"/>
              <a:t>Osmols</a:t>
            </a:r>
            <a:endParaRPr lang="en-US" altLang="x-none" sz="2800" dirty="0"/>
          </a:p>
          <a:p>
            <a:endParaRPr lang="en-US" altLang="x-none" sz="2800" dirty="0"/>
          </a:p>
          <a:p>
            <a:r>
              <a:rPr lang="en-US" altLang="x-none" sz="2800" dirty="0"/>
              <a:t>Calculated:</a:t>
            </a:r>
          </a:p>
          <a:p>
            <a:pPr lvl="1">
              <a:buFontTx/>
              <a:buNone/>
            </a:pPr>
            <a:r>
              <a:rPr lang="en-US" altLang="x-none" sz="2800" dirty="0">
                <a:solidFill>
                  <a:srgbClr val="FFFF00"/>
                </a:solidFill>
              </a:rPr>
              <a:t>	</a:t>
            </a:r>
            <a:r>
              <a:rPr lang="en-US" altLang="x-none" sz="2800" b="1" u="sng" dirty="0">
                <a:solidFill>
                  <a:srgbClr val="FFFF00"/>
                </a:solidFill>
              </a:rPr>
              <a:t>2 Na + BUN + Glucose + </a:t>
            </a:r>
            <a:r>
              <a:rPr lang="en-US" altLang="x-none" sz="2800" b="1" u="sng" dirty="0" smtClean="0">
                <a:solidFill>
                  <a:srgbClr val="FFFF00"/>
                </a:solidFill>
              </a:rPr>
              <a:t>1.25 </a:t>
            </a:r>
            <a:r>
              <a:rPr lang="en-US" altLang="x-none" sz="2800" b="1" u="sng" dirty="0" smtClean="0">
                <a:solidFill>
                  <a:srgbClr val="FFFF00"/>
                </a:solidFill>
              </a:rPr>
              <a:t>Ethanol</a:t>
            </a:r>
            <a:endParaRPr lang="en-US" altLang="x-none" sz="2800" b="1" u="sng" dirty="0">
              <a:solidFill>
                <a:srgbClr val="FFFF00"/>
              </a:solidFill>
            </a:endParaRPr>
          </a:p>
          <a:p>
            <a:endParaRPr lang="en-US" altLang="x-none" sz="2800" dirty="0"/>
          </a:p>
          <a:p>
            <a:r>
              <a:rPr lang="en-US" altLang="x-none" sz="2800" dirty="0" smtClean="0"/>
              <a:t>Lab Measurement</a:t>
            </a:r>
            <a:endParaRPr lang="en-US" alt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4038600" y="2971800"/>
            <a:ext cx="1752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6821488" y="2971800"/>
            <a:ext cx="1636712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1295400" y="3429000"/>
            <a:ext cx="1752600" cy="15240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4800600" cy="1143000"/>
          </a:xfrm>
        </p:spPr>
        <p:txBody>
          <a:bodyPr/>
          <a:lstStyle/>
          <a:p>
            <a:pPr algn="ctr"/>
            <a:r>
              <a:rPr lang="en-US" altLang="x-none" b="1" dirty="0"/>
              <a:t>Alcohols: R-</a:t>
            </a:r>
            <a:r>
              <a:rPr lang="en-US" altLang="x-none" b="1" dirty="0">
                <a:solidFill>
                  <a:schemeClr val="tx1"/>
                </a:solidFill>
              </a:rPr>
              <a:t>OH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00200" y="39274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2073275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2073275" y="4343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920875" y="4419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920875" y="3429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544675" y="4918075"/>
            <a:ext cx="14302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Methanol</a:t>
            </a:r>
          </a:p>
          <a:p>
            <a:pPr algn="ctr"/>
            <a:r>
              <a:rPr lang="en-US" altLang="x-none" b="1" dirty="0">
                <a:latin typeface="+mj-lt"/>
              </a:rPr>
              <a:t>1C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013575" y="40036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V="1">
            <a:off x="7486650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V="1">
            <a:off x="7486650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334250" y="4495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7013575" y="34702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V="1">
            <a:off x="7486650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flipV="1">
            <a:off x="7504113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7327900" y="2971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6513434" y="4953000"/>
            <a:ext cx="21766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Ethylene Glycol</a:t>
            </a:r>
          </a:p>
          <a:p>
            <a:pPr algn="ctr"/>
            <a:r>
              <a:rPr lang="en-US" altLang="x-none" b="1" dirty="0">
                <a:latin typeface="+mj-lt"/>
              </a:rPr>
              <a:t>2C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343400" y="4003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 flipV="1">
            <a:off x="4816475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auto">
          <a:xfrm flipV="1">
            <a:off x="4816475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4664075" y="4495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4343400" y="34702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 flipV="1">
            <a:off x="4816475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 flipV="1">
            <a:off x="4833938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4657725" y="2971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OH</a:t>
            </a: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4174777" y="4953000"/>
            <a:ext cx="11881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Ethanol</a:t>
            </a:r>
          </a:p>
          <a:p>
            <a:pPr algn="ctr"/>
            <a:r>
              <a:rPr lang="en-US" altLang="x-none" b="1" dirty="0">
                <a:latin typeface="+mj-lt"/>
              </a:rPr>
              <a:t>2C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emergencymedicinecases.com/wp-content/uploads/2018/01/acidosis-osmlolity-in-toxic-alcohols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0" y="1524000"/>
            <a:ext cx="6502581" cy="48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foamcast.org/wp-content/uploads/2016/02/screen-shot-2016-02-17-at-7-15-00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65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/>
              <a:t>Osmol</a:t>
            </a:r>
            <a:r>
              <a:rPr lang="en-US" altLang="x-none" dirty="0"/>
              <a:t> Gap: Limitations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39624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x-none" sz="2400" b="1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Roughly the gap should be &lt; 10</a:t>
            </a:r>
            <a:endParaRPr lang="en-US" altLang="x-none" sz="2400" b="1" dirty="0">
              <a:solidFill>
                <a:srgbClr val="FFFF00"/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endParaRPr lang="en-US" altLang="x-none" sz="2400" dirty="0"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400" dirty="0">
                <a:ea typeface="Times New Roman" charset="0"/>
                <a:cs typeface="Times New Roman" charset="0"/>
              </a:rPr>
              <a:t>Normal </a:t>
            </a:r>
            <a:r>
              <a:rPr lang="en-US" altLang="x-none" sz="2400" dirty="0" err="1">
                <a:ea typeface="Times New Roman" charset="0"/>
                <a:cs typeface="Times New Roman" charset="0"/>
              </a:rPr>
              <a:t>Osmol</a:t>
            </a:r>
            <a:r>
              <a:rPr lang="en-US" altLang="x-none" sz="2400" dirty="0">
                <a:ea typeface="Times New Roman" charset="0"/>
                <a:cs typeface="Times New Roman" charset="0"/>
              </a:rPr>
              <a:t> Gap in setting of poisoning </a:t>
            </a:r>
            <a:r>
              <a:rPr lang="en-US" altLang="x-none" sz="2400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does not rule out a treatable level</a:t>
            </a:r>
          </a:p>
          <a:p>
            <a:pPr>
              <a:lnSpc>
                <a:spcPct val="90000"/>
              </a:lnSpc>
            </a:pPr>
            <a:endParaRPr lang="en-US" altLang="x-none" sz="2400" dirty="0"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400" dirty="0" err="1"/>
              <a:t>Osmol</a:t>
            </a:r>
            <a:r>
              <a:rPr lang="en-US" altLang="x-none" sz="2400" dirty="0"/>
              <a:t> Gap diminishes as parent compound is metabolized 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6400800" y="2362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V="1">
            <a:off x="6400800" y="4724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6705600" y="2514600"/>
            <a:ext cx="1981200" cy="1981200"/>
          </a:xfrm>
          <a:prstGeom prst="line">
            <a:avLst/>
          </a:prstGeom>
          <a:noFill/>
          <a:ln w="41275">
            <a:solidFill>
              <a:srgbClr val="FFCC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V="1">
            <a:off x="6705600" y="2590800"/>
            <a:ext cx="18288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7070725" y="4841875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Time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53000" y="2057400"/>
            <a:ext cx="158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Osmol Gap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876800" y="4267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>
                <a:solidFill>
                  <a:schemeClr val="hlink"/>
                </a:solidFill>
              </a:rPr>
              <a:t>Anion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Treatment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4800599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x-none" sz="2400" dirty="0"/>
              <a:t>Limit absorption:			</a:t>
            </a:r>
          </a:p>
          <a:p>
            <a:pPr>
              <a:lnSpc>
                <a:spcPct val="90000"/>
              </a:lnSpc>
            </a:pPr>
            <a:endParaRPr lang="en-US" altLang="x-none" sz="2400" dirty="0" smtClean="0"/>
          </a:p>
          <a:p>
            <a:pPr>
              <a:lnSpc>
                <a:spcPct val="90000"/>
              </a:lnSpc>
            </a:pPr>
            <a:r>
              <a:rPr lang="en-US" altLang="x-none" sz="2400" dirty="0" smtClean="0"/>
              <a:t>Prevent </a:t>
            </a:r>
            <a:r>
              <a:rPr lang="en-US" altLang="x-none" sz="2400" dirty="0"/>
              <a:t>metabolism </a:t>
            </a:r>
            <a:r>
              <a:rPr lang="en-US" altLang="x-none" sz="2400" dirty="0" smtClean="0"/>
              <a:t>of </a:t>
            </a:r>
            <a:r>
              <a:rPr lang="en-US" altLang="x-none" sz="2400" dirty="0"/>
              <a:t>parent compound to toxic metabolite</a:t>
            </a:r>
          </a:p>
          <a:p>
            <a:pPr>
              <a:lnSpc>
                <a:spcPct val="90000"/>
              </a:lnSpc>
            </a:pPr>
            <a:endParaRPr lang="en-US" altLang="x-none" sz="2400" dirty="0"/>
          </a:p>
          <a:p>
            <a:pPr>
              <a:lnSpc>
                <a:spcPct val="90000"/>
              </a:lnSpc>
            </a:pPr>
            <a:r>
              <a:rPr lang="en-US" altLang="x-none" sz="2400" dirty="0"/>
              <a:t>Enhance elimination </a:t>
            </a:r>
          </a:p>
          <a:p>
            <a:pPr lvl="1">
              <a:lnSpc>
                <a:spcPct val="90000"/>
              </a:lnSpc>
            </a:pPr>
            <a:r>
              <a:rPr lang="en-US" altLang="x-none" sz="2400" dirty="0"/>
              <a:t>Parent</a:t>
            </a:r>
          </a:p>
          <a:p>
            <a:pPr lvl="1">
              <a:lnSpc>
                <a:spcPct val="90000"/>
              </a:lnSpc>
            </a:pPr>
            <a:r>
              <a:rPr lang="en-US" altLang="x-none" sz="2400" dirty="0"/>
              <a:t>Metabolites</a:t>
            </a:r>
          </a:p>
          <a:p>
            <a:pPr>
              <a:lnSpc>
                <a:spcPct val="90000"/>
              </a:lnSpc>
            </a:pPr>
            <a:endParaRPr lang="en-US" altLang="x-none" sz="2400" dirty="0" smtClean="0"/>
          </a:p>
          <a:p>
            <a:pPr>
              <a:lnSpc>
                <a:spcPct val="90000"/>
              </a:lnSpc>
            </a:pPr>
            <a:r>
              <a:rPr lang="en-US" altLang="x-none" sz="2400" dirty="0" smtClean="0"/>
              <a:t>Correct </a:t>
            </a:r>
            <a:r>
              <a:rPr lang="en-US" altLang="x-none" sz="2400" dirty="0"/>
              <a:t>Derangements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553200" y="1793875"/>
            <a:ext cx="2338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NG </a:t>
            </a:r>
            <a:r>
              <a:rPr lang="en-US" altLang="x-none" dirty="0" smtClean="0">
                <a:solidFill>
                  <a:schemeClr val="tx2"/>
                </a:solidFill>
              </a:rPr>
              <a:t>Tube Suction</a:t>
            </a:r>
            <a:endParaRPr lang="en-US" altLang="x-none" dirty="0">
              <a:solidFill>
                <a:schemeClr val="tx2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553200" y="2784475"/>
            <a:ext cx="212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ADH Inhibition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541625" y="3962401"/>
            <a:ext cx="284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Substrates/Other</a:t>
            </a: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V="1">
            <a:off x="3657600" y="2057399"/>
            <a:ext cx="28194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5181600" y="3048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962400" y="4188439"/>
            <a:ext cx="2514600" cy="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200400" y="4572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>
            <a:off x="5486399" y="4572000"/>
            <a:ext cx="1" cy="607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V="1">
            <a:off x="3200400" y="5179040"/>
            <a:ext cx="2285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5486399" y="5011838"/>
            <a:ext cx="1055226" cy="148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6553200" y="4800600"/>
            <a:ext cx="1858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Hemodialysis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Antidotal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Antidotal </a:t>
            </a:r>
            <a:r>
              <a:rPr lang="en-US" b="1" dirty="0" smtClean="0"/>
              <a:t>Therapy: Ethanol</a:t>
            </a:r>
            <a:endParaRPr lang="en-US" altLang="x-none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4648200" cy="4724400"/>
          </a:xfrm>
        </p:spPr>
        <p:txBody>
          <a:bodyPr>
            <a:noAutofit/>
          </a:bodyPr>
          <a:lstStyle/>
          <a:p>
            <a:r>
              <a:rPr lang="en-US" altLang="x-none" sz="2800" dirty="0"/>
              <a:t>Serum ethanol </a:t>
            </a:r>
            <a:r>
              <a:rPr lang="en-US" altLang="x-none" sz="2800" dirty="0" smtClean="0">
                <a:solidFill>
                  <a:srgbClr val="FF0000"/>
                </a:solidFill>
              </a:rPr>
              <a:t>inhibits</a:t>
            </a:r>
            <a:r>
              <a:rPr lang="en-US" altLang="x-none" sz="2800" dirty="0"/>
              <a:t> </a:t>
            </a:r>
            <a:r>
              <a:rPr lang="en-US" altLang="x-none" sz="2800" dirty="0" smtClean="0"/>
              <a:t>metabolism:</a:t>
            </a:r>
          </a:p>
          <a:p>
            <a:pPr lvl="2"/>
            <a:r>
              <a:rPr lang="en-US" altLang="x-none" sz="2800" dirty="0" smtClean="0"/>
              <a:t> </a:t>
            </a:r>
            <a:r>
              <a:rPr lang="en-US" altLang="x-none" sz="2800" dirty="0" smtClean="0">
                <a:solidFill>
                  <a:srgbClr val="FF0000"/>
                </a:solidFill>
              </a:rPr>
              <a:t>EG </a:t>
            </a:r>
          </a:p>
          <a:p>
            <a:pPr lvl="2"/>
            <a:r>
              <a:rPr lang="en-US" altLang="x-none" sz="2800" dirty="0" smtClean="0">
                <a:solidFill>
                  <a:srgbClr val="FF0000"/>
                </a:solidFill>
              </a:rPr>
              <a:t>Methanol</a:t>
            </a:r>
            <a:endParaRPr lang="en-US" altLang="x-none" sz="2800" dirty="0">
              <a:solidFill>
                <a:srgbClr val="FF0000"/>
              </a:solidFill>
            </a:endParaRPr>
          </a:p>
          <a:p>
            <a:endParaRPr lang="en-US" altLang="x-none" sz="2800" dirty="0"/>
          </a:p>
          <a:p>
            <a:r>
              <a:rPr lang="en-US" altLang="x-none" sz="2800" dirty="0"/>
              <a:t>Onset of toxicity EG/Methanol may be delayed</a:t>
            </a:r>
          </a:p>
        </p:txBody>
      </p:sp>
      <p:pic>
        <p:nvPicPr>
          <p:cNvPr id="45061" name="Picture 5" descr="Liquor%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67000"/>
            <a:ext cx="32766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340225"/>
            <a:ext cx="7772400" cy="1981200"/>
          </a:xfrm>
        </p:spPr>
        <p:txBody>
          <a:bodyPr>
            <a:normAutofit/>
          </a:bodyPr>
          <a:lstStyle/>
          <a:p>
            <a:r>
              <a:rPr lang="en-US" altLang="x-none" sz="3200" dirty="0"/>
              <a:t>Ethanol more avid for ADH</a:t>
            </a:r>
          </a:p>
          <a:p>
            <a:pPr lvl="1"/>
            <a:r>
              <a:rPr lang="en-US" altLang="x-none" sz="3200" dirty="0" smtClean="0"/>
              <a:t>6-8 X </a:t>
            </a:r>
            <a:r>
              <a:rPr lang="en-US" altLang="x-none" sz="3200" dirty="0"/>
              <a:t>more avid than ethylene glycol</a:t>
            </a:r>
          </a:p>
          <a:p>
            <a:pPr lvl="1"/>
            <a:r>
              <a:rPr lang="en-US" altLang="x-none" sz="3200" dirty="0" smtClean="0"/>
              <a:t>4 X </a:t>
            </a:r>
            <a:r>
              <a:rPr lang="en-US" altLang="x-none" sz="3200" dirty="0"/>
              <a:t>more avid than methanol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33400" y="2057400"/>
            <a:ext cx="2438400" cy="1828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552575" y="27432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x-none"/>
          </a:p>
          <a:p>
            <a:pPr algn="ctr"/>
            <a:endParaRPr lang="en-US" altLang="x-none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116388" y="2743200"/>
            <a:ext cx="1552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/>
              <a:t>  </a:t>
            </a:r>
            <a:r>
              <a:rPr lang="en-US" altLang="x-none" dirty="0">
                <a:latin typeface="+mj-lt"/>
              </a:rPr>
              <a:t>Aldehyde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7529513" y="2743200"/>
            <a:ext cx="77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Acid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973388" y="2971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6021388" y="29718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3117850" y="25908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ADH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6005513" y="2590800"/>
            <a:ext cx="923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ALDH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838200" y="2197100"/>
            <a:ext cx="365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dirty="0">
                <a:latin typeface="+mj-lt"/>
              </a:rPr>
              <a:t>Methanol</a:t>
            </a:r>
          </a:p>
          <a:p>
            <a:pPr>
              <a:spcBef>
                <a:spcPct val="50000"/>
              </a:spcBef>
            </a:pPr>
            <a:r>
              <a:rPr lang="en-US" altLang="x-none" dirty="0">
                <a:solidFill>
                  <a:schemeClr val="tx2"/>
                </a:solidFill>
                <a:latin typeface="+mj-lt"/>
              </a:rPr>
              <a:t>Ethanol</a:t>
            </a:r>
          </a:p>
          <a:p>
            <a:pPr>
              <a:spcBef>
                <a:spcPct val="50000"/>
              </a:spcBef>
            </a:pPr>
            <a:r>
              <a:rPr lang="en-US" altLang="x-none" dirty="0">
                <a:latin typeface="+mj-lt"/>
              </a:rPr>
              <a:t>Ethylene Glycol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altLang="x-none"/>
              <a:t>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Ethanol Infusion: Management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x-none" sz="3200" dirty="0"/>
              <a:t>Serial ethanol levels</a:t>
            </a:r>
          </a:p>
          <a:p>
            <a:endParaRPr lang="en-US" altLang="x-none" sz="3200" dirty="0"/>
          </a:p>
          <a:p>
            <a:r>
              <a:rPr lang="en-US" altLang="x-none" sz="3200" dirty="0"/>
              <a:t>Watch glucose* and sodium*</a:t>
            </a:r>
          </a:p>
          <a:p>
            <a:endParaRPr lang="en-US" altLang="x-none" sz="3200" dirty="0"/>
          </a:p>
          <a:p>
            <a:r>
              <a:rPr lang="en-US" altLang="x-none" sz="3200" dirty="0"/>
              <a:t>Observe for respiratory status*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88925" y="6213475"/>
            <a:ext cx="31995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* Especially in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1</a:t>
            </a:r>
            <a:r>
              <a:rPr lang="en-US" altLang="x-none" dirty="0" smtClean="0"/>
              <a:t>st line Antidote </a:t>
            </a:r>
            <a:r>
              <a:rPr lang="en-US" altLang="x-none" dirty="0" err="1" smtClean="0"/>
              <a:t>Fomepizole</a:t>
            </a:r>
            <a:endParaRPr lang="en-US" altLang="x-none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66104"/>
            <a:ext cx="4267200" cy="4572000"/>
          </a:xfrm>
        </p:spPr>
        <p:txBody>
          <a:bodyPr>
            <a:normAutofit/>
          </a:bodyPr>
          <a:lstStyle/>
          <a:p>
            <a:r>
              <a:rPr lang="en-US" altLang="x-none" sz="2800" dirty="0"/>
              <a:t>A blocker of alcohol dehydrogenase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Has replaced ethanol as the agent of choice in known or suspected exposures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Minimal adverse 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09800"/>
            <a:ext cx="41148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6400800" y="2438400"/>
            <a:ext cx="17526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352800" y="2438400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11456" y="2365375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04863" y="39274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1277938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1277938" y="4343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125538" y="44196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804863" y="33940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277938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12954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96925" y="28956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H-C</a:t>
            </a:r>
            <a:r>
              <a:rPr lang="en-US" altLang="x-none" dirty="0"/>
              <a:t>-</a:t>
            </a:r>
            <a:r>
              <a:rPr lang="en-US" altLang="x-none" dirty="0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V="1">
            <a:off x="1295400" y="2819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143000" y="24384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662363" y="39624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4135438" y="38449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4135438" y="43783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3983038" y="4454525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662363" y="3429000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H-C</a:t>
            </a:r>
            <a:r>
              <a:rPr lang="en-US" altLang="x-none" dirty="0"/>
              <a:t>-OH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4135438" y="38449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 flipV="1">
            <a:off x="4152900" y="33115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654425" y="293052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 flipV="1">
            <a:off x="4152900" y="28543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00500" y="2473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45438" y="4953000"/>
            <a:ext cx="1736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Isopropanol</a:t>
            </a:r>
          </a:p>
          <a:p>
            <a:pPr algn="ctr"/>
            <a:r>
              <a:rPr lang="en-US" altLang="x-none" b="1" dirty="0">
                <a:latin typeface="+mj-lt"/>
              </a:rPr>
              <a:t>3C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3030175" y="4953000"/>
            <a:ext cx="2359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Propylene Glycol</a:t>
            </a:r>
          </a:p>
          <a:p>
            <a:pPr algn="ctr"/>
            <a:r>
              <a:rPr lang="en-US" altLang="x-none" b="1" dirty="0">
                <a:latin typeface="+mj-lt"/>
              </a:rPr>
              <a:t>3C</a:t>
            </a:r>
          </a:p>
        </p:txBody>
      </p:sp>
      <p:sp>
        <p:nvSpPr>
          <p:cNvPr id="4122" name="AutoShape 26"/>
          <p:cNvSpPr>
            <a:spLocks noChangeArrowheads="1"/>
          </p:cNvSpPr>
          <p:nvPr/>
        </p:nvSpPr>
        <p:spPr bwMode="auto">
          <a:xfrm rot="-5400000">
            <a:off x="6729413" y="3790950"/>
            <a:ext cx="1066800" cy="952500"/>
          </a:xfrm>
          <a:prstGeom prst="hexagon">
            <a:avLst>
              <a:gd name="adj" fmla="val 28000"/>
              <a:gd name="vf" fmla="val 115470"/>
            </a:avLst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 flipV="1">
            <a:off x="6900863" y="3848100"/>
            <a:ext cx="3810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 flipH="1" flipV="1">
            <a:off x="6900863" y="4457700"/>
            <a:ext cx="3810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>
            <a:off x="7586663" y="4076700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7246938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6748463" y="3124200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 flipV="1">
            <a:off x="7246938" y="3048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7094538" y="2667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6248400" y="4918075"/>
            <a:ext cx="2103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Benzyl Alcohol</a:t>
            </a:r>
          </a:p>
        </p:txBody>
      </p:sp>
      <p:sp>
        <p:nvSpPr>
          <p:cNvPr id="4134" name="Rectangle 38"/>
          <p:cNvSpPr>
            <a:spLocks noChangeArrowheads="1"/>
          </p:cNvSpPr>
          <p:nvPr/>
        </p:nvSpPr>
        <p:spPr bwMode="auto">
          <a:xfrm>
            <a:off x="2286000" y="533400"/>
            <a:ext cx="480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altLang="x-none" b="1" dirty="0">
                <a:latin typeface="+mj-lt"/>
              </a:rPr>
              <a:t>Alcohols: R-</a:t>
            </a:r>
            <a:r>
              <a:rPr lang="en-US" altLang="x-none" b="1" dirty="0">
                <a:solidFill>
                  <a:schemeClr val="tx1"/>
                </a:solidFill>
                <a:latin typeface="+mj-lt"/>
              </a:rPr>
              <a:t>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5" y="0"/>
            <a:ext cx="9144000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206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169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dirty="0" smtClean="0"/>
              <a:t>Hemodialysis 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/>
              <a:t>Hemodialysis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altLang="x-none" sz="2800" dirty="0"/>
              <a:t>Consult nephrology early in </a:t>
            </a:r>
            <a:r>
              <a:rPr lang="en-US" altLang="x-none" sz="2800" dirty="0" err="1"/>
              <a:t>acidemic</a:t>
            </a:r>
            <a:r>
              <a:rPr lang="en-US" altLang="x-none" sz="2800" dirty="0"/>
              <a:t> patients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Levels toxic alcohol </a:t>
            </a:r>
            <a:r>
              <a:rPr lang="en-US" altLang="x-none" sz="2800" dirty="0">
                <a:sym typeface="Symbol" charset="2"/>
              </a:rPr>
              <a:t> 25 mg/</a:t>
            </a:r>
            <a:r>
              <a:rPr lang="en-US" altLang="x-none" sz="2800" dirty="0" err="1">
                <a:sym typeface="Symbol" charset="2"/>
              </a:rPr>
              <a:t>dL</a:t>
            </a:r>
            <a:endParaRPr lang="en-US" altLang="x-none" sz="2800" dirty="0"/>
          </a:p>
          <a:p>
            <a:endParaRPr lang="en-US" altLang="x-none" sz="2800" dirty="0"/>
          </a:p>
          <a:p>
            <a:endParaRPr lang="en-US" altLang="x-none" dirty="0"/>
          </a:p>
        </p:txBody>
      </p:sp>
      <p:pic>
        <p:nvPicPr>
          <p:cNvPr id="2050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17" y="1853248"/>
            <a:ext cx="380428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Adjuncts for Methanol Poisoning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800" dirty="0">
                <a:solidFill>
                  <a:srgbClr val="FFFF00"/>
                </a:solidFill>
              </a:rPr>
              <a:t>Sodium bicarbonate</a:t>
            </a:r>
          </a:p>
          <a:p>
            <a:pPr lvl="1"/>
            <a:r>
              <a:rPr lang="en-US" altLang="x-none" sz="2400" dirty="0"/>
              <a:t>pH &lt; 7.30 </a:t>
            </a:r>
          </a:p>
          <a:p>
            <a:pPr lvl="1"/>
            <a:r>
              <a:rPr lang="en-US" altLang="x-none" sz="2400" dirty="0"/>
              <a:t>Can </a:t>
            </a:r>
            <a:r>
              <a:rPr lang="en-US" altLang="x-none" sz="2400" dirty="0">
                <a:solidFill>
                  <a:schemeClr val="tx2"/>
                </a:solidFill>
              </a:rPr>
              <a:t>ion trap formic acid in urine</a:t>
            </a:r>
            <a:r>
              <a:rPr lang="en-US" altLang="x-none" sz="2400" dirty="0"/>
              <a:t> and enhance elimination</a:t>
            </a:r>
          </a:p>
          <a:p>
            <a:endParaRPr lang="en-US" altLang="x-none" sz="2800" dirty="0"/>
          </a:p>
          <a:p>
            <a:r>
              <a:rPr lang="en-US" altLang="x-none" sz="2800" dirty="0">
                <a:solidFill>
                  <a:srgbClr val="FFFF00"/>
                </a:solidFill>
              </a:rPr>
              <a:t>Folate administration</a:t>
            </a:r>
          </a:p>
          <a:p>
            <a:pPr lvl="1"/>
            <a:r>
              <a:rPr lang="en-US" altLang="x-none" sz="2400" dirty="0"/>
              <a:t>Facilitates conversion of one carbon fragments to CO</a:t>
            </a:r>
            <a:r>
              <a:rPr lang="en-US" altLang="x-none" sz="2400" baseline="-25000" dirty="0"/>
              <a:t>2 </a:t>
            </a:r>
            <a:r>
              <a:rPr lang="en-US" altLang="x-none" sz="2400" dirty="0"/>
              <a:t> </a:t>
            </a:r>
          </a:p>
          <a:p>
            <a:endParaRPr lang="en-US" alt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Adjuncts for Ethylene Glycol Poisoning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629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75285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914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125538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 flipV="1">
            <a:off x="1598613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446213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125538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 flipV="1">
            <a:off x="16160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V="1">
            <a:off x="16922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439863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762000" y="38100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Glycolic Acid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4038600" y="2860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V="1">
            <a:off x="4511675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4359275" y="3352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4038600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 flipV="1">
            <a:off x="45291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 flipV="1">
            <a:off x="46053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4352925" y="1828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 flipV="1">
            <a:off x="46053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6900863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Line 29"/>
          <p:cNvSpPr>
            <a:spLocks noChangeShapeType="1"/>
          </p:cNvSpPr>
          <p:nvPr/>
        </p:nvSpPr>
        <p:spPr bwMode="auto">
          <a:xfrm flipV="1">
            <a:off x="73739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7221538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99" name="Text Box 31"/>
          <p:cNvSpPr txBox="1">
            <a:spLocks noChangeArrowheads="1"/>
          </p:cNvSpPr>
          <p:nvPr/>
        </p:nvSpPr>
        <p:spPr bwMode="auto">
          <a:xfrm>
            <a:off x="6900863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 flipV="1">
            <a:off x="73914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2" name="Line 34"/>
          <p:cNvSpPr>
            <a:spLocks noChangeShapeType="1"/>
          </p:cNvSpPr>
          <p:nvPr/>
        </p:nvSpPr>
        <p:spPr bwMode="auto">
          <a:xfrm flipV="1">
            <a:off x="74676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3" name="Text Box 35"/>
          <p:cNvSpPr txBox="1">
            <a:spLocks noChangeArrowheads="1"/>
          </p:cNvSpPr>
          <p:nvPr/>
        </p:nvSpPr>
        <p:spPr bwMode="auto">
          <a:xfrm>
            <a:off x="7215188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404" name="Line 36"/>
          <p:cNvSpPr>
            <a:spLocks noChangeShapeType="1"/>
          </p:cNvSpPr>
          <p:nvPr/>
        </p:nvSpPr>
        <p:spPr bwMode="auto">
          <a:xfrm flipV="1">
            <a:off x="74676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5" name="Text Box 37"/>
          <p:cNvSpPr txBox="1">
            <a:spLocks noChangeArrowheads="1"/>
          </p:cNvSpPr>
          <p:nvPr/>
        </p:nvSpPr>
        <p:spPr bwMode="auto">
          <a:xfrm>
            <a:off x="3581400" y="3775075"/>
            <a:ext cx="1958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Glyoxylic Acid</a:t>
            </a:r>
          </a:p>
        </p:txBody>
      </p:sp>
      <p:sp>
        <p:nvSpPr>
          <p:cNvPr id="58406" name="Text Box 38"/>
          <p:cNvSpPr txBox="1">
            <a:spLocks noChangeArrowheads="1"/>
          </p:cNvSpPr>
          <p:nvPr/>
        </p:nvSpPr>
        <p:spPr bwMode="auto">
          <a:xfrm>
            <a:off x="6553200" y="3810000"/>
            <a:ext cx="166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Oxalic Acid</a:t>
            </a:r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>
            <a:off x="27432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8" name="Line 40"/>
          <p:cNvSpPr>
            <a:spLocks noChangeShapeType="1"/>
          </p:cNvSpPr>
          <p:nvPr/>
        </p:nvSpPr>
        <p:spPr bwMode="auto">
          <a:xfrm>
            <a:off x="55626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9" name="Text Box 41"/>
          <p:cNvSpPr txBox="1">
            <a:spLocks noChangeArrowheads="1"/>
          </p:cNvSpPr>
          <p:nvPr/>
        </p:nvSpPr>
        <p:spPr bwMode="auto">
          <a:xfrm>
            <a:off x="2727325" y="2403475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LDH</a:t>
            </a:r>
          </a:p>
        </p:txBody>
      </p:sp>
      <p:sp>
        <p:nvSpPr>
          <p:cNvPr id="58410" name="Text Box 42"/>
          <p:cNvSpPr txBox="1">
            <a:spLocks noChangeArrowheads="1"/>
          </p:cNvSpPr>
          <p:nvPr/>
        </p:nvSpPr>
        <p:spPr bwMode="auto">
          <a:xfrm>
            <a:off x="228600" y="6324600"/>
            <a:ext cx="28212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>
                <a:latin typeface="+mj-lt"/>
              </a:rPr>
              <a:t>LDH = Lactate dehydrogenase</a:t>
            </a:r>
          </a:p>
        </p:txBody>
      </p:sp>
      <p:sp>
        <p:nvSpPr>
          <p:cNvPr id="58411" name="Line 43"/>
          <p:cNvSpPr>
            <a:spLocks noChangeShapeType="1"/>
          </p:cNvSpPr>
          <p:nvPr/>
        </p:nvSpPr>
        <p:spPr bwMode="auto">
          <a:xfrm flipH="1">
            <a:off x="2362200" y="4284026"/>
            <a:ext cx="1676400" cy="8213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2" name="Line 44"/>
          <p:cNvSpPr>
            <a:spLocks noChangeShapeType="1"/>
          </p:cNvSpPr>
          <p:nvPr/>
        </p:nvSpPr>
        <p:spPr bwMode="auto">
          <a:xfrm>
            <a:off x="4757738" y="4202112"/>
            <a:ext cx="1643062" cy="903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3" name="Text Box 45"/>
          <p:cNvSpPr txBox="1">
            <a:spLocks noChangeArrowheads="1"/>
          </p:cNvSpPr>
          <p:nvPr/>
        </p:nvSpPr>
        <p:spPr bwMode="auto">
          <a:xfrm>
            <a:off x="1203325" y="5140325"/>
            <a:ext cx="770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  <a:sym typeface="Symbol" charset="2"/>
              </a:rPr>
              <a:t>-OH- </a:t>
            </a:r>
            <a:r>
              <a:rPr lang="en-US" altLang="x-none" dirty="0" err="1">
                <a:latin typeface="+mj-lt"/>
                <a:sym typeface="Symbol" charset="2"/>
              </a:rPr>
              <a:t>Ketoadipic</a:t>
            </a:r>
            <a:r>
              <a:rPr lang="en-US" altLang="x-none" dirty="0">
                <a:latin typeface="+mj-lt"/>
                <a:sym typeface="Symbol" charset="2"/>
              </a:rPr>
              <a:t> Acid		Glycine + Benzoic Acid</a:t>
            </a:r>
            <a:endParaRPr lang="en-US" altLang="x-none" dirty="0">
              <a:latin typeface="+mj-lt"/>
            </a:endParaRPr>
          </a:p>
        </p:txBody>
      </p:sp>
      <p:sp>
        <p:nvSpPr>
          <p:cNvPr id="58416" name="Text Box 48"/>
          <p:cNvSpPr txBox="1">
            <a:spLocks noChangeArrowheads="1"/>
          </p:cNvSpPr>
          <p:nvPr/>
        </p:nvSpPr>
        <p:spPr bwMode="auto">
          <a:xfrm>
            <a:off x="2362200" y="4381500"/>
            <a:ext cx="367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 dirty="0">
                <a:solidFill>
                  <a:schemeClr val="tx2"/>
                </a:solidFill>
                <a:latin typeface="+mj-lt"/>
              </a:rPr>
              <a:t>B</a:t>
            </a:r>
            <a:r>
              <a:rPr lang="en-US" altLang="x-none" sz="1800" baseline="-25000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altLang="x-none" sz="1800" dirty="0">
                <a:solidFill>
                  <a:schemeClr val="tx2"/>
                </a:solidFill>
                <a:latin typeface="+mj-lt"/>
              </a:rPr>
              <a:t>, Mg</a:t>
            </a:r>
            <a:r>
              <a:rPr lang="en-US" altLang="x-none" sz="1800" baseline="30000" dirty="0">
                <a:solidFill>
                  <a:schemeClr val="tx2"/>
                </a:solidFill>
                <a:latin typeface="+mj-lt"/>
              </a:rPr>
              <a:t>2+</a:t>
            </a:r>
            <a:r>
              <a:rPr lang="en-US" altLang="x-none" sz="1800" dirty="0">
                <a:solidFill>
                  <a:schemeClr val="tx2"/>
                </a:solidFill>
                <a:latin typeface="+mj-lt"/>
              </a:rPr>
              <a:t>			         B</a:t>
            </a:r>
            <a:r>
              <a:rPr lang="en-US" altLang="x-none" sz="1800" baseline="-25000" dirty="0">
                <a:solidFill>
                  <a:schemeClr val="tx2"/>
                </a:solidFill>
                <a:latin typeface="+mj-lt"/>
              </a:rPr>
              <a:t>6</a:t>
            </a:r>
            <a:endParaRPr lang="en-US" altLang="x-none" sz="18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x-none"/>
              <a:t>Adjuncts for Ethylene Glycol Poisoning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2971800"/>
            <a:ext cx="6711654" cy="3276606"/>
          </a:xfrm>
        </p:spPr>
        <p:txBody>
          <a:bodyPr/>
          <a:lstStyle/>
          <a:p>
            <a:r>
              <a:rPr lang="en-US" altLang="x-none" sz="3200" dirty="0"/>
              <a:t>To enhance metabolism away from oxalates*</a:t>
            </a:r>
          </a:p>
          <a:p>
            <a:pPr lvl="1"/>
            <a:r>
              <a:rPr lang="en-US" altLang="x-none" sz="3200" dirty="0" smtClean="0"/>
              <a:t>Thiamine (B1)</a:t>
            </a:r>
            <a:endParaRPr lang="en-US" altLang="x-none" sz="3200" dirty="0"/>
          </a:p>
          <a:p>
            <a:pPr lvl="1"/>
            <a:r>
              <a:rPr lang="en-US" altLang="x-none" sz="3200" dirty="0"/>
              <a:t>Pyridoxine </a:t>
            </a:r>
            <a:r>
              <a:rPr lang="en-US" altLang="x-none" sz="3200" dirty="0" smtClean="0"/>
              <a:t>(B6)</a:t>
            </a:r>
            <a:endParaRPr lang="en-US" altLang="x-none" sz="3200" dirty="0"/>
          </a:p>
          <a:p>
            <a:pPr lvl="1"/>
            <a:endParaRPr lang="en-US" altLang="x-none" sz="2800" dirty="0"/>
          </a:p>
          <a:p>
            <a:pPr lvl="1"/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Isopropanol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038600" cy="4495800"/>
          </a:xfrm>
        </p:spPr>
        <p:txBody>
          <a:bodyPr>
            <a:noAutofit/>
          </a:bodyPr>
          <a:lstStyle/>
          <a:p>
            <a:r>
              <a:rPr lang="en-US" altLang="x-none" sz="3200" dirty="0"/>
              <a:t>Metabolized </a:t>
            </a:r>
            <a:r>
              <a:rPr lang="en-US" altLang="x-none" sz="3200" dirty="0" smtClean="0"/>
              <a:t>to :</a:t>
            </a:r>
          </a:p>
          <a:p>
            <a:pPr lvl="1"/>
            <a:r>
              <a:rPr lang="en-US" altLang="x-none" sz="3000" dirty="0"/>
              <a:t>A</a:t>
            </a:r>
            <a:r>
              <a:rPr lang="en-US" altLang="x-none" sz="3000" dirty="0" smtClean="0"/>
              <a:t>cetone</a:t>
            </a:r>
            <a:endParaRPr lang="en-US" altLang="x-none" sz="3000" dirty="0" smtClean="0"/>
          </a:p>
          <a:p>
            <a:endParaRPr lang="en-US" altLang="x-none" sz="3200" dirty="0"/>
          </a:p>
          <a:p>
            <a:r>
              <a:rPr lang="en-US" altLang="x-none" sz="3200" b="1" dirty="0" smtClean="0"/>
              <a:t>Acidosis</a:t>
            </a:r>
            <a:r>
              <a:rPr lang="en-US" altLang="x-none" sz="3200" b="1" dirty="0" smtClean="0"/>
              <a:t>:  </a:t>
            </a:r>
            <a:r>
              <a:rPr lang="en-US" altLang="x-none" sz="3200" b="1" dirty="0" smtClean="0">
                <a:solidFill>
                  <a:srgbClr val="FF0000"/>
                </a:solidFill>
              </a:rPr>
              <a:t>NO</a:t>
            </a:r>
          </a:p>
          <a:p>
            <a:r>
              <a:rPr lang="en-US" altLang="x-none" sz="3200" b="1" dirty="0" err="1" smtClean="0"/>
              <a:t>Osmol</a:t>
            </a:r>
            <a:r>
              <a:rPr lang="en-US" altLang="x-none" sz="3200" b="1" dirty="0" smtClean="0"/>
              <a:t> Gap: </a:t>
            </a:r>
            <a:r>
              <a:rPr lang="en-US" altLang="x-none" sz="3200" b="1" dirty="0" smtClean="0">
                <a:solidFill>
                  <a:srgbClr val="FFFF00"/>
                </a:solidFill>
              </a:rPr>
              <a:t>YES</a:t>
            </a:r>
          </a:p>
          <a:p>
            <a:endParaRPr lang="en-US" altLang="x-none" sz="3200" dirty="0"/>
          </a:p>
          <a:p>
            <a:r>
              <a:rPr lang="en-US" altLang="x-none" sz="3200" dirty="0"/>
              <a:t>Supportive care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6211888" y="2286000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483350" y="37750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 flipV="1">
            <a:off x="6956425" y="3657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V="1">
            <a:off x="6956425" y="4191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6804025" y="42672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483350" y="32416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 flipV="1">
            <a:off x="6956425" y="3657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V="1">
            <a:off x="6973888" y="3124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6475413" y="27432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 flipV="1">
            <a:off x="6973888" y="2667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6821488" y="2286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6172200" y="4800600"/>
            <a:ext cx="1639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Isopropanol</a:t>
            </a:r>
          </a:p>
          <a:p>
            <a:pPr algn="ctr"/>
            <a:r>
              <a:rPr lang="en-US" altLang="x-none"/>
              <a:t>3C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"/>
            <a:ext cx="9144000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Summary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x-none" sz="2800" dirty="0"/>
              <a:t>For </a:t>
            </a:r>
            <a:r>
              <a:rPr lang="en-US" altLang="x-none" sz="2800" dirty="0" err="1" smtClean="0"/>
              <a:t>Methanol&amp;EG</a:t>
            </a:r>
            <a:r>
              <a:rPr lang="en-US" altLang="x-none" sz="2800" dirty="0" smtClean="0"/>
              <a:t> </a:t>
            </a:r>
            <a:r>
              <a:rPr lang="en-US" altLang="x-none" sz="2800" dirty="0"/>
              <a:t>Poisoning</a:t>
            </a:r>
          </a:p>
          <a:p>
            <a:pPr lvl="1"/>
            <a:r>
              <a:rPr lang="en-US" altLang="x-none" sz="2800" dirty="0" smtClean="0"/>
              <a:t>Get early </a:t>
            </a:r>
            <a:r>
              <a:rPr lang="en-US" altLang="x-none" sz="2800" dirty="0"/>
              <a:t>Level, </a:t>
            </a:r>
            <a:r>
              <a:rPr lang="en-US" altLang="x-none" sz="2800" dirty="0" smtClean="0"/>
              <a:t>VBG</a:t>
            </a:r>
            <a:r>
              <a:rPr lang="en-US" altLang="x-none" sz="2800" dirty="0"/>
              <a:t>, Lactate, Ethanol level</a:t>
            </a:r>
          </a:p>
          <a:p>
            <a:pPr lvl="1"/>
            <a:r>
              <a:rPr lang="en-US" altLang="x-none" sz="2800" dirty="0"/>
              <a:t>Caution </a:t>
            </a:r>
            <a:r>
              <a:rPr lang="en-US" altLang="x-none" sz="2800" dirty="0" smtClean="0"/>
              <a:t>when using </a:t>
            </a:r>
            <a:r>
              <a:rPr lang="en-US" altLang="x-none" sz="2800" dirty="0" err="1"/>
              <a:t>osmol</a:t>
            </a:r>
            <a:r>
              <a:rPr lang="en-US" altLang="x-none" sz="2800" dirty="0"/>
              <a:t> gap </a:t>
            </a:r>
          </a:p>
          <a:p>
            <a:pPr lvl="1"/>
            <a:r>
              <a:rPr lang="en-US" altLang="x-none" sz="2800" dirty="0"/>
              <a:t>Antidote: </a:t>
            </a:r>
            <a:r>
              <a:rPr lang="en-US" altLang="x-none" sz="2800" dirty="0" smtClean="0"/>
              <a:t>1</a:t>
            </a:r>
            <a:r>
              <a:rPr lang="en-US" altLang="x-none" sz="2800" baseline="30000" dirty="0" smtClean="0"/>
              <a:t>st</a:t>
            </a:r>
            <a:r>
              <a:rPr lang="en-US" altLang="x-none" sz="2800" dirty="0" smtClean="0"/>
              <a:t> line </a:t>
            </a:r>
            <a:r>
              <a:rPr lang="en-US" altLang="x-none" sz="2800" dirty="0" err="1" smtClean="0"/>
              <a:t>Fomepizole</a:t>
            </a:r>
            <a:r>
              <a:rPr lang="en-US" altLang="x-none" sz="2800" dirty="0" smtClean="0"/>
              <a:t> </a:t>
            </a:r>
            <a:endParaRPr lang="en-US" altLang="x-none" sz="2800" dirty="0"/>
          </a:p>
          <a:p>
            <a:pPr lvl="1"/>
            <a:r>
              <a:rPr lang="en-US" altLang="x-none" sz="2800" dirty="0" smtClean="0"/>
              <a:t>Hemodialysis is very useful in elimination.</a:t>
            </a:r>
            <a:endParaRPr lang="en-US" alt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Metabolism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3" name="Rectangle 33"/>
          <p:cNvSpPr>
            <a:spLocks noChangeArrowheads="1"/>
          </p:cNvSpPr>
          <p:nvPr/>
        </p:nvSpPr>
        <p:spPr bwMode="auto">
          <a:xfrm>
            <a:off x="7315200" y="2590800"/>
            <a:ext cx="1371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/>
        </p:nvSpPr>
        <p:spPr bwMode="auto">
          <a:xfrm>
            <a:off x="3962400" y="2590800"/>
            <a:ext cx="1371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Metabolism ?</a:t>
            </a:r>
            <a:endParaRPr lang="en-US" altLang="x-none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914400" y="2590800"/>
            <a:ext cx="12954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66800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1539875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1539875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387475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066800" y="30892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1539875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1557338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1381125" y="2590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OH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898177" y="4572000"/>
            <a:ext cx="11881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Ethanol</a:t>
            </a:r>
          </a:p>
          <a:p>
            <a:pPr algn="ctr"/>
            <a:endParaRPr lang="en-US" altLang="x-none" dirty="0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4149725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V="1">
            <a:off x="46228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 flipV="1">
            <a:off x="4622800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4470400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149725" y="3089275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C-H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46228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4640263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4464050" y="2590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V="1">
            <a:off x="4724400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7350125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V="1">
            <a:off x="78232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V="1">
            <a:off x="7823200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7670800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7689850" y="3089275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C-OH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V="1">
            <a:off x="78232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V="1">
            <a:off x="7840663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7664450" y="2590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 flipV="1">
            <a:off x="7924800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3870325" y="4572000"/>
            <a:ext cx="19623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Acetaldehyde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7223125" y="4572000"/>
            <a:ext cx="16793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Acetic Acid</a:t>
            </a:r>
          </a:p>
        </p:txBody>
      </p:sp>
      <p:sp>
        <p:nvSpPr>
          <p:cNvPr id="10276" name="Line 36"/>
          <p:cNvSpPr>
            <a:spLocks noChangeShapeType="1"/>
          </p:cNvSpPr>
          <p:nvPr/>
        </p:nvSpPr>
        <p:spPr bwMode="auto">
          <a:xfrm>
            <a:off x="2362200" y="3581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Line 37"/>
          <p:cNvSpPr>
            <a:spLocks noChangeShapeType="1"/>
          </p:cNvSpPr>
          <p:nvPr/>
        </p:nvSpPr>
        <p:spPr bwMode="auto">
          <a:xfrm>
            <a:off x="5715000" y="3581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2498725" y="32004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</a:t>
            </a: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5699125" y="32004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ALDH</a:t>
            </a: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136525" y="5680075"/>
            <a:ext cx="45972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ADH = Alcohol Dehydrogenase</a:t>
            </a:r>
          </a:p>
          <a:p>
            <a:r>
              <a:rPr lang="en-US" altLang="x-none" b="1" dirty="0">
                <a:latin typeface="+mj-lt"/>
              </a:rPr>
              <a:t>ALDH =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Toxicity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Most </a:t>
            </a:r>
            <a:r>
              <a:rPr lang="en-US" sz="3200" b="1" dirty="0"/>
              <a:t>commonly abused drug in the </a:t>
            </a:r>
            <a:r>
              <a:rPr lang="en-US" sz="3200" b="1" dirty="0" smtClean="0"/>
              <a:t>world</a:t>
            </a:r>
          </a:p>
          <a:p>
            <a:r>
              <a:rPr lang="en-US" sz="3200" b="1" dirty="0"/>
              <a:t>M</a:t>
            </a:r>
            <a:r>
              <a:rPr lang="en-US" sz="3200" b="1" dirty="0" smtClean="0"/>
              <a:t>ajority </a:t>
            </a:r>
            <a:r>
              <a:rPr lang="en-US" sz="3200" b="1" dirty="0"/>
              <a:t>of morbidity and mortality is due to trauma owing to impaired cognitive </a:t>
            </a:r>
            <a:r>
              <a:rPr lang="en-US" sz="3200" b="1" dirty="0" smtClean="0"/>
              <a:t>function</a:t>
            </a:r>
          </a:p>
          <a:p>
            <a:r>
              <a:rPr lang="en-US" sz="3200" b="1" dirty="0"/>
              <a:t> R</a:t>
            </a:r>
            <a:r>
              <a:rPr lang="en-US" sz="3200" b="1" dirty="0" smtClean="0"/>
              <a:t>ate of metabolism </a:t>
            </a:r>
            <a:r>
              <a:rPr lang="en-US" sz="3200" b="1" dirty="0"/>
              <a:t>20 </a:t>
            </a:r>
            <a:r>
              <a:rPr lang="en-US" sz="3200" b="1" dirty="0" smtClean="0"/>
              <a:t>mg/</a:t>
            </a:r>
            <a:r>
              <a:rPr lang="en-US" sz="3200" b="1" dirty="0" err="1" smtClean="0"/>
              <a:t>dL</a:t>
            </a:r>
            <a:r>
              <a:rPr lang="en-US" sz="3200" b="1" dirty="0" smtClean="0"/>
              <a:t>/h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275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Which one will get intoxicated from one can of beer?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1" y="2628780"/>
            <a:ext cx="4283052" cy="2857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24100"/>
            <a:ext cx="330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840039"/>
            <a:ext cx="8915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Blood ethanol levels correlate poorly with the degree </a:t>
            </a:r>
            <a:r>
              <a:rPr lang="en-US" sz="2800" b="1" smtClean="0">
                <a:solidFill>
                  <a:srgbClr val="FFFF00"/>
                </a:solidFill>
                <a:latin typeface="+mj-lt"/>
              </a:rPr>
              <a:t>of </a:t>
            </a:r>
            <a:r>
              <a:rPr lang="en-US" sz="2800" b="1" smtClean="0">
                <a:solidFill>
                  <a:srgbClr val="FFFF00"/>
                </a:solidFill>
                <a:latin typeface="+mj-lt"/>
              </a:rPr>
              <a:t>intoxication (Tolerance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)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9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2397</TotalTime>
  <Words>1058</Words>
  <Application>Microsoft Macintosh PowerPoint</Application>
  <PresentationFormat>On-screen Show (4:3)</PresentationFormat>
  <Paragraphs>402</Paragraphs>
  <Slides>58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Franklin Gothic Medium</vt:lpstr>
      <vt:lpstr>Symbol</vt:lpstr>
      <vt:lpstr>Wingdings 3</vt:lpstr>
      <vt:lpstr>Arial</vt:lpstr>
      <vt:lpstr>Times New Roman</vt:lpstr>
      <vt:lpstr>Ion</vt:lpstr>
      <vt:lpstr>Toxic Alcohols</vt:lpstr>
      <vt:lpstr>Outline</vt:lpstr>
      <vt:lpstr>Alcohols molecular structure?</vt:lpstr>
      <vt:lpstr>Alcohols: R-OH</vt:lpstr>
      <vt:lpstr>PowerPoint Presentation</vt:lpstr>
      <vt:lpstr>Ethanol Metabolism ?</vt:lpstr>
      <vt:lpstr>Ethanol Metabolism ?</vt:lpstr>
      <vt:lpstr>Ethanol Toxicity</vt:lpstr>
      <vt:lpstr>Which one will get intoxicated from one can of beer?</vt:lpstr>
      <vt:lpstr>Ethanol Toxicity clinical presentation ?</vt:lpstr>
      <vt:lpstr>Ethanol Toxicity clinical presentation ?</vt:lpstr>
      <vt:lpstr>Ethanol Toxicity work up?</vt:lpstr>
      <vt:lpstr>Ethanol Toxicity Treatment?</vt:lpstr>
      <vt:lpstr>Methanol</vt:lpstr>
      <vt:lpstr>Methanol containing products?</vt:lpstr>
      <vt:lpstr>Methanol containing products?</vt:lpstr>
      <vt:lpstr>Methanol Metabolism?</vt:lpstr>
      <vt:lpstr>Methanol Metabolism</vt:lpstr>
      <vt:lpstr>Methanol Toxicity ?</vt:lpstr>
      <vt:lpstr>Methanol Toxicity</vt:lpstr>
      <vt:lpstr>PowerPoint Presentation</vt:lpstr>
      <vt:lpstr>Methanol Toxicity</vt:lpstr>
      <vt:lpstr>Methanol work up?</vt:lpstr>
      <vt:lpstr>Methanol work up?</vt:lpstr>
      <vt:lpstr>Ethylene Glycol (EG)</vt:lpstr>
      <vt:lpstr>Ethylene Glycol containing products?</vt:lpstr>
      <vt:lpstr>Ethylene Glycol</vt:lpstr>
      <vt:lpstr>Ethylene Glycol Metabolism?</vt:lpstr>
      <vt:lpstr>Ethylene Glycol Metabolism</vt:lpstr>
      <vt:lpstr>Ethylene Glycol Metabolism</vt:lpstr>
      <vt:lpstr>Ethylene Glycol Toxicity ?</vt:lpstr>
      <vt:lpstr>Ethylene Glycol Toxicity</vt:lpstr>
      <vt:lpstr>Ethylene Glycol Toxicity</vt:lpstr>
      <vt:lpstr>Toxicity tests  Methanol/EG</vt:lpstr>
      <vt:lpstr>Identifying Patients for Treatment: Methanol/EG</vt:lpstr>
      <vt:lpstr>Limits of Serum Levels</vt:lpstr>
      <vt:lpstr>Arterial Blood Gas/Lactate</vt:lpstr>
      <vt:lpstr> Osmol Gap ?</vt:lpstr>
      <vt:lpstr> Osmol Gap ?</vt:lpstr>
      <vt:lpstr>PowerPoint Presentation</vt:lpstr>
      <vt:lpstr>PowerPoint Presentation</vt:lpstr>
      <vt:lpstr>Osmol Gap: Limitations</vt:lpstr>
      <vt:lpstr>Treatment</vt:lpstr>
      <vt:lpstr>Treatment</vt:lpstr>
      <vt:lpstr>Antidotal Therapy</vt:lpstr>
      <vt:lpstr>Antidotal Therapy: Ethanol</vt:lpstr>
      <vt:lpstr>PowerPoint Presentation</vt:lpstr>
      <vt:lpstr>Ethanol Infusion: Management</vt:lpstr>
      <vt:lpstr>1st line Antidote Fomepizole</vt:lpstr>
      <vt:lpstr>PowerPoint Presentation</vt:lpstr>
      <vt:lpstr>Hemodialysis ??</vt:lpstr>
      <vt:lpstr>Hemodialysis</vt:lpstr>
      <vt:lpstr>Adjuncts for Methanol Poisoning</vt:lpstr>
      <vt:lpstr>Adjuncts for Ethylene Glycol Poisoning</vt:lpstr>
      <vt:lpstr>Adjuncts for Ethylene Glycol Poisoning</vt:lpstr>
      <vt:lpstr>Isopropanol</vt:lpstr>
      <vt:lpstr>PowerPoint Presentation</vt:lpstr>
      <vt:lpstr>Summary</vt:lpstr>
    </vt:vector>
  </TitlesOfParts>
  <Company>HHC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Toxic Alcohols</dc:title>
  <dc:creator>Defaultpro</dc:creator>
  <cp:lastModifiedBy>Badr Aldawood</cp:lastModifiedBy>
  <cp:revision>117</cp:revision>
  <dcterms:created xsi:type="dcterms:W3CDTF">2006-01-30T14:26:57Z</dcterms:created>
  <dcterms:modified xsi:type="dcterms:W3CDTF">2019-03-10T00:18:58Z</dcterms:modified>
</cp:coreProperties>
</file>