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6" r:id="rId9"/>
    <p:sldId id="267" r:id="rId10"/>
    <p:sldId id="268" r:id="rId11"/>
    <p:sldId id="269" r:id="rId12"/>
    <p:sldId id="263" r:id="rId13"/>
    <p:sldId id="292" r:id="rId14"/>
    <p:sldId id="270" r:id="rId15"/>
    <p:sldId id="272" r:id="rId16"/>
    <p:sldId id="271" r:id="rId17"/>
    <p:sldId id="273" r:id="rId18"/>
    <p:sldId id="274" r:id="rId19"/>
    <p:sldId id="276" r:id="rId20"/>
    <p:sldId id="275" r:id="rId21"/>
    <p:sldId id="277" r:id="rId22"/>
    <p:sldId id="278" r:id="rId23"/>
    <p:sldId id="280" r:id="rId24"/>
    <p:sldId id="279" r:id="rId25"/>
    <p:sldId id="281" r:id="rId26"/>
    <p:sldId id="282" r:id="rId27"/>
    <p:sldId id="284" r:id="rId28"/>
    <p:sldId id="286" r:id="rId29"/>
    <p:sldId id="288" r:id="rId30"/>
    <p:sldId id="287" r:id="rId31"/>
    <p:sldId id="285" r:id="rId32"/>
    <p:sldId id="283" r:id="rId33"/>
    <p:sldId id="289" r:id="rId34"/>
    <p:sldId id="290" r:id="rId35"/>
    <p:sldId id="294" r:id="rId36"/>
    <p:sldId id="299" r:id="rId37"/>
    <p:sldId id="295" r:id="rId38"/>
    <p:sldId id="296" r:id="rId39"/>
    <p:sldId id="298" r:id="rId40"/>
    <p:sldId id="291" r:id="rId41"/>
    <p:sldId id="293" r:id="rId42"/>
    <p:sldId id="297" r:id="rId43"/>
    <p:sldId id="300" r:id="rId44"/>
    <p:sldId id="264"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33" autoAdjust="0"/>
  </p:normalViewPr>
  <p:slideViewPr>
    <p:cSldViewPr snapToGrid="0" snapToObjects="1">
      <p:cViewPr varScale="1">
        <p:scale>
          <a:sx n="57" d="100"/>
          <a:sy n="57" d="100"/>
        </p:scale>
        <p:origin x="-8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260376-66F8-9841-A2BE-41D3F44D8B34}" type="datetimeFigureOut">
              <a:rPr lang="en-US" smtClean="0"/>
              <a:t>19-03-11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87BD9E-6107-0C46-828B-4576BF9DF07B}" type="slidenum">
              <a:rPr lang="en-US" smtClean="0"/>
              <a:t>‹#›</a:t>
            </a:fld>
            <a:endParaRPr lang="en-US"/>
          </a:p>
        </p:txBody>
      </p:sp>
    </p:spTree>
    <p:extLst>
      <p:ext uri="{BB962C8B-B14F-4D97-AF65-F5344CB8AC3E}">
        <p14:creationId xmlns:p14="http://schemas.microsoft.com/office/powerpoint/2010/main" val="12566983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Phosgene: </a:t>
            </a:r>
            <a:r>
              <a:rPr lang="en-US" sz="1200" kern="1200" dirty="0" smtClean="0">
                <a:solidFill>
                  <a:schemeClr val="tx1"/>
                </a:solidFill>
                <a:effectLst/>
                <a:latin typeface="+mn-lt"/>
                <a:ea typeface="+mn-ea"/>
                <a:cs typeface="+mn-cs"/>
              </a:rPr>
              <a:t>Exposure to </a:t>
            </a:r>
            <a:r>
              <a:rPr lang="en-US" sz="1200" kern="1200" dirty="0" err="1" smtClean="0">
                <a:solidFill>
                  <a:schemeClr val="tx1"/>
                </a:solidFill>
                <a:effectLst/>
                <a:latin typeface="+mn-lt"/>
                <a:ea typeface="+mn-ea"/>
                <a:cs typeface="+mn-cs"/>
              </a:rPr>
              <a:t>phos</a:t>
            </a:r>
            <a:r>
              <a:rPr lang="en-US" sz="1200" kern="1200" dirty="0" smtClean="0">
                <a:solidFill>
                  <a:schemeClr val="tx1"/>
                </a:solidFill>
                <a:effectLst/>
                <a:latin typeface="+mn-lt"/>
                <a:ea typeface="+mn-ea"/>
                <a:cs typeface="+mn-cs"/>
              </a:rPr>
              <a:t>- gene may initially produce limited manifestations but can result in acute </a:t>
            </a:r>
            <a:r>
              <a:rPr lang="en-US" sz="1200" kern="1200" dirty="0" err="1" smtClean="0">
                <a:solidFill>
                  <a:schemeClr val="tx1"/>
                </a:solidFill>
                <a:effectLst/>
                <a:latin typeface="+mn-lt"/>
                <a:ea typeface="+mn-ea"/>
                <a:cs typeface="+mn-cs"/>
              </a:rPr>
              <a:t>muco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sal</a:t>
            </a:r>
            <a:r>
              <a:rPr lang="en-US" sz="1200" kern="1200" dirty="0" smtClean="0">
                <a:solidFill>
                  <a:schemeClr val="tx1"/>
                </a:solidFill>
                <a:effectLst/>
                <a:latin typeface="+mn-lt"/>
                <a:ea typeface="+mn-ea"/>
                <a:cs typeface="+mn-cs"/>
              </a:rPr>
              <a:t> irritation following intense exposure. In fact, the pleasant odor of fresh hay, rather than prompting escape, may ironically promote deep and prolonged breathing of the toxic gas. Delayed-onset acute lung injury (ALI) follows.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Ozone:</a:t>
            </a:r>
            <a:r>
              <a:rPr lang="en-US" b="1" baseline="0" dirty="0" smtClean="0"/>
              <a:t> </a:t>
            </a:r>
            <a:r>
              <a:rPr lang="en-US" sz="1200" kern="1200" dirty="0" smtClean="0">
                <a:solidFill>
                  <a:schemeClr val="tx1"/>
                </a:solidFill>
                <a:effectLst/>
                <a:latin typeface="+mn-lt"/>
                <a:ea typeface="+mn-ea"/>
                <a:cs typeface="+mn-cs"/>
              </a:rPr>
              <a:t>produced in significant quantities by welding and high-voltage electrical equipment and in more moderate doses by photocopying machines and laser printers. The pulmonary toxicity associated with ozone is primarily a result of its high reactivity toward unsaturated fatty acids and amino acids with sulfhydryl functional groups. </a:t>
            </a:r>
            <a:r>
              <a:rPr lang="en-US" sz="1200" kern="1200" dirty="0" err="1" smtClean="0">
                <a:solidFill>
                  <a:schemeClr val="tx1"/>
                </a:solidFill>
                <a:effectLst/>
                <a:latin typeface="+mn-lt"/>
                <a:ea typeface="+mn-ea"/>
                <a:cs typeface="+mn-cs"/>
              </a:rPr>
              <a:t>Ozonation</a:t>
            </a:r>
            <a:r>
              <a:rPr lang="en-US" sz="1200" kern="1200" dirty="0" smtClean="0">
                <a:solidFill>
                  <a:schemeClr val="tx1"/>
                </a:solidFill>
                <a:effectLst/>
                <a:latin typeface="+mn-lt"/>
                <a:ea typeface="+mn-ea"/>
                <a:cs typeface="+mn-cs"/>
              </a:rPr>
              <a:t> and free radical damage to the lipid component of the membrane initiates an </a:t>
            </a:r>
            <a:r>
              <a:rPr lang="en-US" sz="1200" kern="1200" dirty="0" err="1" smtClean="0">
                <a:solidFill>
                  <a:schemeClr val="tx1"/>
                </a:solidFill>
                <a:effectLst/>
                <a:latin typeface="+mn-lt"/>
                <a:ea typeface="+mn-ea"/>
                <a:cs typeface="+mn-cs"/>
              </a:rPr>
              <a:t>inflamma</a:t>
            </a:r>
            <a:r>
              <a:rPr lang="en-US" sz="1200" kern="1200" dirty="0" smtClean="0">
                <a:solidFill>
                  <a:schemeClr val="tx1"/>
                </a:solidFill>
                <a:effectLst/>
                <a:latin typeface="+mn-lt"/>
                <a:ea typeface="+mn-ea"/>
                <a:cs typeface="+mn-cs"/>
              </a:rPr>
              <a:t>- tory cascade, with resultant influx of inflammatory cells. </a:t>
            </a:r>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9</a:t>
            </a:fld>
            <a:endParaRPr lang="en-US"/>
          </a:p>
        </p:txBody>
      </p:sp>
    </p:spTree>
    <p:extLst>
      <p:ext uri="{BB962C8B-B14F-4D97-AF65-F5344CB8AC3E}">
        <p14:creationId xmlns:p14="http://schemas.microsoft.com/office/powerpoint/2010/main" val="2804530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 is primarily confined to the blood compartment. but eventually up to 15% of total CO body stores are taken up by tissue, primarily bound to myoglobin.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14</a:t>
            </a:fld>
            <a:endParaRPr lang="en-US"/>
          </a:p>
        </p:txBody>
      </p:sp>
    </p:spTree>
    <p:extLst>
      <p:ext uri="{BB962C8B-B14F-4D97-AF65-F5344CB8AC3E}">
        <p14:creationId xmlns:p14="http://schemas.microsoft.com/office/powerpoint/2010/main" val="1294741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Flu-like symptoms</a:t>
            </a:r>
          </a:p>
          <a:p>
            <a:r>
              <a:rPr lang="en-US" dirty="0" smtClean="0"/>
              <a:t>More</a:t>
            </a:r>
            <a:r>
              <a:rPr lang="en-US" baseline="0" dirty="0" smtClean="0"/>
              <a:t> than one victim is classic </a:t>
            </a:r>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18</a:t>
            </a:fld>
            <a:endParaRPr lang="en-US"/>
          </a:p>
        </p:txBody>
      </p:sp>
    </p:spTree>
    <p:extLst>
      <p:ext uri="{BB962C8B-B14F-4D97-AF65-F5344CB8AC3E}">
        <p14:creationId xmlns:p14="http://schemas.microsoft.com/office/powerpoint/2010/main" val="2927833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RCT 76 pts. In each group.</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Conclusions </a:t>
            </a:r>
            <a:r>
              <a:rPr lang="en-US" sz="1200" b="0" kern="1200" dirty="0" smtClean="0">
                <a:solidFill>
                  <a:schemeClr val="tx1"/>
                </a:solidFill>
                <a:effectLst/>
                <a:latin typeface="+mn-lt"/>
                <a:ea typeface="+mn-ea"/>
                <a:cs typeface="+mn-cs"/>
              </a:rPr>
              <a:t>Three hyperbaric-oxygen treatments within a 24-hour period appeared to reduce the risk of cognitive </a:t>
            </a:r>
            <a:r>
              <a:rPr lang="en-US" sz="1200" b="0" kern="1200" dirty="0" err="1" smtClean="0">
                <a:solidFill>
                  <a:schemeClr val="tx1"/>
                </a:solidFill>
                <a:effectLst/>
                <a:latin typeface="+mn-lt"/>
                <a:ea typeface="+mn-ea"/>
                <a:cs typeface="+mn-cs"/>
              </a:rPr>
              <a:t>sequelae</a:t>
            </a:r>
            <a:r>
              <a:rPr lang="en-US" sz="1200" b="0" kern="1200" dirty="0" smtClean="0">
                <a:solidFill>
                  <a:schemeClr val="tx1"/>
                </a:solidFill>
                <a:effectLst/>
                <a:latin typeface="+mn-lt"/>
                <a:ea typeface="+mn-ea"/>
                <a:cs typeface="+mn-cs"/>
              </a:rPr>
              <a:t> 6 weeks and 12 months after acute carbon monoxide poisoning.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23</a:t>
            </a:fld>
            <a:endParaRPr lang="en-US"/>
          </a:p>
        </p:txBody>
      </p:sp>
    </p:spTree>
    <p:extLst>
      <p:ext uri="{BB962C8B-B14F-4D97-AF65-F5344CB8AC3E}">
        <p14:creationId xmlns:p14="http://schemas.microsoft.com/office/powerpoint/2010/main" val="626488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Authors’ conclusions </a:t>
            </a:r>
            <a:endParaRPr lang="en-US" dirty="0" smtClean="0"/>
          </a:p>
          <a:p>
            <a:r>
              <a:rPr lang="en-US" sz="1200" kern="1200" dirty="0" smtClean="0">
                <a:solidFill>
                  <a:schemeClr val="tx1"/>
                </a:solidFill>
                <a:effectLst/>
                <a:latin typeface="+mn-lt"/>
                <a:ea typeface="+mn-ea"/>
                <a:cs typeface="+mn-cs"/>
              </a:rPr>
              <a:t>Existing randomized trials do not establish whether the administration of HBO to patients with carbon monoxide poisoning reduces the incidence of adverse neurologic outcomes. Additional research is needed to better define the role, if any, of HBO in the treatment of patients with carbon monoxide poisoning. This research question is ideally suited to a multi-center randomized controlled trial. </a:t>
            </a:r>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24</a:t>
            </a:fld>
            <a:endParaRPr lang="en-US"/>
          </a:p>
        </p:txBody>
      </p:sp>
    </p:spTree>
    <p:extLst>
      <p:ext uri="{BB962C8B-B14F-4D97-AF65-F5344CB8AC3E}">
        <p14:creationId xmlns:p14="http://schemas.microsoft.com/office/powerpoint/2010/main" val="1990982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Inhibition of oxidative metabolism by binding to complex IV of the electron transport chain within mitochondria occurs within seconds.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Hydrogen sulfide exerts its toxic effects both as a pulmonary irritant and as a cellular poison. Its deadly metabolic effects are produced by a mechanism identical to that for cyanide poisoning. However, hydrogen sulfide spontaneous dissociation from the mitochondrial cytochrome complex IV is rapid, allowing many patients to survive after brief exposure.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32</a:t>
            </a:fld>
            <a:endParaRPr lang="en-US"/>
          </a:p>
        </p:txBody>
      </p:sp>
    </p:spTree>
    <p:extLst>
      <p:ext uri="{BB962C8B-B14F-4D97-AF65-F5344CB8AC3E}">
        <p14:creationId xmlns:p14="http://schemas.microsoft.com/office/powerpoint/2010/main" val="1802735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mixing 3.5 g of calcium </a:t>
            </a:r>
            <a:r>
              <a:rPr lang="en-US" sz="1200" kern="1200" dirty="0" err="1" smtClean="0">
                <a:solidFill>
                  <a:schemeClr val="tx1"/>
                </a:solidFill>
                <a:effectLst/>
                <a:latin typeface="+mn-lt"/>
                <a:ea typeface="+mn-ea"/>
                <a:cs typeface="+mn-cs"/>
              </a:rPr>
              <a:t>gluconate</a:t>
            </a:r>
            <a:r>
              <a:rPr lang="en-US" sz="1200" kern="1200" dirty="0" smtClean="0">
                <a:solidFill>
                  <a:schemeClr val="tx1"/>
                </a:solidFill>
                <a:effectLst/>
                <a:latin typeface="+mn-lt"/>
                <a:ea typeface="+mn-ea"/>
                <a:cs typeface="+mn-cs"/>
              </a:rPr>
              <a:t> powder in 150 mL of a water-soluble lubricant (e.g., glycerin- </a:t>
            </a:r>
            <a:r>
              <a:rPr lang="en-US" sz="1200" kern="1200" dirty="0" err="1" smtClean="0">
                <a:solidFill>
                  <a:schemeClr val="tx1"/>
                </a:solidFill>
                <a:effectLst/>
                <a:latin typeface="+mn-lt"/>
                <a:ea typeface="+mn-ea"/>
                <a:cs typeface="+mn-cs"/>
              </a:rPr>
              <a:t>hydroxyethyl</a:t>
            </a:r>
            <a:r>
              <a:rPr lang="en-US" sz="1200" kern="1200" dirty="0" smtClean="0">
                <a:solidFill>
                  <a:schemeClr val="tx1"/>
                </a:solidFill>
                <a:effectLst/>
                <a:latin typeface="+mn-lt"/>
                <a:ea typeface="+mn-ea"/>
                <a:cs typeface="+mn-cs"/>
              </a:rPr>
              <a:t> cellulose lubricant [K-Y Jelly]).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0.5 mL/ cm2 of 10% calcium </a:t>
            </a:r>
            <a:r>
              <a:rPr lang="en-US" sz="1200" kern="1200" dirty="0" err="1" smtClean="0">
                <a:solidFill>
                  <a:schemeClr val="tx1"/>
                </a:solidFill>
                <a:effectLst/>
                <a:latin typeface="+mn-lt"/>
                <a:ea typeface="+mn-ea"/>
                <a:cs typeface="+mn-cs"/>
              </a:rPr>
              <a:t>gluconate</a:t>
            </a:r>
            <a:r>
              <a:rPr lang="en-US" sz="1200" kern="1200" dirty="0" smtClean="0">
                <a:solidFill>
                  <a:schemeClr val="tx1"/>
                </a:solidFill>
                <a:effectLst/>
                <a:latin typeface="+mn-lt"/>
                <a:ea typeface="+mn-ea"/>
                <a:cs typeface="+mn-cs"/>
              </a:rPr>
              <a:t> subcutaneously through a 27- or 30-gauge needle.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10 mL of solution of 10% calcium </a:t>
            </a:r>
            <a:r>
              <a:rPr lang="en-US" sz="1200" kern="1200" dirty="0" err="1" smtClean="0">
                <a:solidFill>
                  <a:schemeClr val="tx1"/>
                </a:solidFill>
                <a:effectLst/>
                <a:latin typeface="+mn-lt"/>
                <a:ea typeface="+mn-ea"/>
                <a:cs typeface="+mn-cs"/>
              </a:rPr>
              <a:t>gluconate</a:t>
            </a:r>
            <a:r>
              <a:rPr lang="en-US" sz="1200" kern="1200" dirty="0" smtClean="0">
                <a:solidFill>
                  <a:schemeClr val="tx1"/>
                </a:solidFill>
                <a:effectLst/>
                <a:latin typeface="+mn-lt"/>
                <a:ea typeface="+mn-ea"/>
                <a:cs typeface="+mn-cs"/>
              </a:rPr>
              <a:t> in 40 to 50 mL of normal saline infused over 4 hours.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37</a:t>
            </a:fld>
            <a:endParaRPr lang="en-US"/>
          </a:p>
        </p:txBody>
      </p:sp>
    </p:spTree>
    <p:extLst>
      <p:ext uri="{BB962C8B-B14F-4D97-AF65-F5344CB8AC3E}">
        <p14:creationId xmlns:p14="http://schemas.microsoft.com/office/powerpoint/2010/main" val="41472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Red phosphorus can cause some gastrointestinal illness if consumed orally but is much better tolerated than white phosphorus that has been ingested.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oral ingestion of white phosphorus, three stages of toxicity are described, although only rarely do all three stages occur. The </a:t>
            </a:r>
            <a:r>
              <a:rPr lang="en-US" sz="1200" kern="1200" dirty="0" err="1" smtClean="0">
                <a:solidFill>
                  <a:schemeClr val="tx1"/>
                </a:solidFill>
                <a:effectLst/>
                <a:latin typeface="+mn-lt"/>
                <a:ea typeface="+mn-ea"/>
                <a:cs typeface="+mn-cs"/>
              </a:rPr>
              <a:t>rst</a:t>
            </a:r>
            <a:r>
              <a:rPr lang="en-US" sz="1200" kern="1200" dirty="0" smtClean="0">
                <a:solidFill>
                  <a:schemeClr val="tx1"/>
                </a:solidFill>
                <a:effectLst/>
                <a:latin typeface="+mn-lt"/>
                <a:ea typeface="+mn-ea"/>
                <a:cs typeface="+mn-cs"/>
              </a:rPr>
              <a:t> stage is characterized by gastrointestinal tract irritation, including vomiting, abdominal pain, diarrhea, and </a:t>
            </a:r>
            <a:r>
              <a:rPr lang="en-US" sz="1200" kern="1200" dirty="0" err="1" smtClean="0">
                <a:solidFill>
                  <a:schemeClr val="tx1"/>
                </a:solidFill>
                <a:effectLst/>
                <a:latin typeface="+mn-lt"/>
                <a:ea typeface="+mn-ea"/>
                <a:cs typeface="+mn-cs"/>
              </a:rPr>
              <a:t>gastrointesti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nal</a:t>
            </a:r>
            <a:r>
              <a:rPr lang="en-US" sz="1200" kern="1200" dirty="0" smtClean="0">
                <a:solidFill>
                  <a:schemeClr val="tx1"/>
                </a:solidFill>
                <a:effectLst/>
                <a:latin typeface="+mn-lt"/>
                <a:ea typeface="+mn-ea"/>
                <a:cs typeface="+mn-cs"/>
              </a:rPr>
              <a:t> bleeding. The stool is occasionally described as being </a:t>
            </a:r>
            <a:r>
              <a:rPr lang="en-US" sz="1200" kern="1200" dirty="0" err="1" smtClean="0">
                <a:solidFill>
                  <a:schemeClr val="tx1"/>
                </a:solidFill>
                <a:effectLst/>
                <a:latin typeface="+mn-lt"/>
                <a:ea typeface="+mn-ea"/>
                <a:cs typeface="+mn-cs"/>
              </a:rPr>
              <a:t>lumines</a:t>
            </a:r>
            <a:r>
              <a:rPr lang="en-US" sz="1200" kern="1200" dirty="0" smtClean="0">
                <a:solidFill>
                  <a:schemeClr val="tx1"/>
                </a:solidFill>
                <a:effectLst/>
                <a:latin typeface="+mn-lt"/>
                <a:ea typeface="+mn-ea"/>
                <a:cs typeface="+mn-cs"/>
              </a:rPr>
              <a:t>- cent or “smoking.” Hypovolemic shock can result. As many as one third of patients who ingest </a:t>
            </a:r>
            <a:r>
              <a:rPr lang="en-US" sz="1200" kern="1200" dirty="0" err="1" smtClean="0">
                <a:solidFill>
                  <a:schemeClr val="tx1"/>
                </a:solidFill>
                <a:effectLst/>
                <a:latin typeface="+mn-lt"/>
                <a:ea typeface="+mn-ea"/>
                <a:cs typeface="+mn-cs"/>
              </a:rPr>
              <a:t>signi</a:t>
            </a:r>
            <a:r>
              <a:rPr lang="en-US" sz="1200" kern="1200" dirty="0" smtClean="0">
                <a:solidFill>
                  <a:schemeClr val="tx1"/>
                </a:solidFill>
                <a:effectLst/>
                <a:latin typeface="+mn-lt"/>
                <a:ea typeface="+mn-ea"/>
                <a:cs typeface="+mn-cs"/>
              </a:rPr>
              <a:t> cant quantities of white phosphorus will die during this stage. The </a:t>
            </a:r>
            <a:r>
              <a:rPr lang="en-US" sz="1200" kern="1200" dirty="0" err="1" smtClean="0">
                <a:solidFill>
                  <a:schemeClr val="tx1"/>
                </a:solidFill>
                <a:effectLst/>
                <a:latin typeface="+mn-lt"/>
                <a:ea typeface="+mn-ea"/>
                <a:cs typeface="+mn-cs"/>
              </a:rPr>
              <a:t>rst</a:t>
            </a:r>
            <a:r>
              <a:rPr lang="en-US" sz="1200" kern="1200" dirty="0" smtClean="0">
                <a:solidFill>
                  <a:schemeClr val="tx1"/>
                </a:solidFill>
                <a:effectLst/>
                <a:latin typeface="+mn-lt"/>
                <a:ea typeface="+mn-ea"/>
                <a:cs typeface="+mn-cs"/>
              </a:rPr>
              <a:t> stage can last 8 to 24 hours. The second stage, which lasts 1 to 3 days, is a latent phase in which symptoms appear to improve. However, the third stage is characterized by multisystem organ failure, including hepatic failure, renal failure, and CNS depression. Renal failure is usually present at days 1 to 4, whereas jaundice typically manifests at days 3 to 5.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87BD9E-6107-0C46-828B-4576BF9DF07B}" type="slidenum">
              <a:rPr lang="en-US" smtClean="0"/>
              <a:t>38</a:t>
            </a:fld>
            <a:endParaRPr lang="en-US"/>
          </a:p>
        </p:txBody>
      </p:sp>
    </p:spTree>
    <p:extLst>
      <p:ext uri="{BB962C8B-B14F-4D97-AF65-F5344CB8AC3E}">
        <p14:creationId xmlns:p14="http://schemas.microsoft.com/office/powerpoint/2010/main" val="3636538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257F776E-F880-8A4E-8D49-340865C098A8}" type="datetimeFigureOut">
              <a:rPr lang="en-US" smtClean="0"/>
              <a:t>19-03-11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246514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57F776E-F880-8A4E-8D49-340865C098A8}" type="datetimeFigureOut">
              <a:rPr lang="en-US" smtClean="0"/>
              <a:t>19-03-11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2822139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57F776E-F880-8A4E-8D49-340865C098A8}" type="datetimeFigureOut">
              <a:rPr lang="en-US" smtClean="0"/>
              <a:t>19-03-11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3035190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57F776E-F880-8A4E-8D49-340865C098A8}" type="datetimeFigureOut">
              <a:rPr lang="en-US" smtClean="0"/>
              <a:t>19-03-11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319842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257F776E-F880-8A4E-8D49-340865C098A8}" type="datetimeFigureOut">
              <a:rPr lang="en-US" smtClean="0"/>
              <a:t>19-03-11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326049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257F776E-F880-8A4E-8D49-340865C098A8}" type="datetimeFigureOut">
              <a:rPr lang="en-US" smtClean="0"/>
              <a:t>19-03-11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3625852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257F776E-F880-8A4E-8D49-340865C098A8}" type="datetimeFigureOut">
              <a:rPr lang="en-US" smtClean="0"/>
              <a:t>19-03-11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101802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257F776E-F880-8A4E-8D49-340865C098A8}" type="datetimeFigureOut">
              <a:rPr lang="en-US" smtClean="0"/>
              <a:t>19-03-11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3036453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F776E-F880-8A4E-8D49-340865C098A8}" type="datetimeFigureOut">
              <a:rPr lang="en-US" smtClean="0"/>
              <a:t>19-03-11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140103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57F776E-F880-8A4E-8D49-340865C098A8}" type="datetimeFigureOut">
              <a:rPr lang="en-US" smtClean="0"/>
              <a:t>19-03-11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409720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57F776E-F880-8A4E-8D49-340865C098A8}" type="datetimeFigureOut">
              <a:rPr lang="en-US" smtClean="0"/>
              <a:t>19-03-11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770E7-79DE-B84E-8712-EACD078F1FD6}" type="slidenum">
              <a:rPr lang="en-US" smtClean="0"/>
              <a:t>‹#›</a:t>
            </a:fld>
            <a:endParaRPr lang="en-US"/>
          </a:p>
        </p:txBody>
      </p:sp>
    </p:spTree>
    <p:extLst>
      <p:ext uri="{BB962C8B-B14F-4D97-AF65-F5344CB8AC3E}">
        <p14:creationId xmlns:p14="http://schemas.microsoft.com/office/powerpoint/2010/main" val="327604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F776E-F880-8A4E-8D49-340865C098A8}" type="datetimeFigureOut">
              <a:rPr lang="en-US" smtClean="0"/>
              <a:t>19-03-11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770E7-79DE-B84E-8712-EACD078F1FD6}" type="slidenum">
              <a:rPr lang="en-US" smtClean="0"/>
              <a:t>‹#›</a:t>
            </a:fld>
            <a:endParaRPr lang="en-US"/>
          </a:p>
        </p:txBody>
      </p:sp>
    </p:spTree>
    <p:extLst>
      <p:ext uri="{BB962C8B-B14F-4D97-AF65-F5344CB8AC3E}">
        <p14:creationId xmlns:p14="http://schemas.microsoft.com/office/powerpoint/2010/main" val="2792217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rial"/>
                <a:cs typeface="Arial"/>
              </a:rPr>
              <a:t>Chemicals exposure</a:t>
            </a:r>
            <a:endParaRPr lang="en-US" dirty="0">
              <a:latin typeface="Arial"/>
              <a:cs typeface="Arial"/>
            </a:endParaRPr>
          </a:p>
        </p:txBody>
      </p:sp>
      <p:sp>
        <p:nvSpPr>
          <p:cNvPr id="3" name="Subtitle 2"/>
          <p:cNvSpPr>
            <a:spLocks noGrp="1"/>
          </p:cNvSpPr>
          <p:nvPr>
            <p:ph type="subTitle" idx="1"/>
          </p:nvPr>
        </p:nvSpPr>
        <p:spPr/>
        <p:txBody>
          <a:bodyPr/>
          <a:lstStyle/>
          <a:p>
            <a:r>
              <a:rPr lang="en-US" smtClean="0">
                <a:latin typeface="Arial"/>
                <a:cs typeface="Arial"/>
              </a:rPr>
              <a:t>Bader Alyahya</a:t>
            </a:r>
            <a:endParaRPr lang="en-US">
              <a:latin typeface="Arial"/>
              <a:cs typeface="Arial"/>
            </a:endParaRPr>
          </a:p>
        </p:txBody>
      </p:sp>
    </p:spTree>
    <p:extLst>
      <p:ext uri="{BB962C8B-B14F-4D97-AF65-F5344CB8AC3E}">
        <p14:creationId xmlns:p14="http://schemas.microsoft.com/office/powerpoint/2010/main" val="32300347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077182"/>
          </a:xfrm>
        </p:spPr>
        <p:txBody>
          <a:bodyPr>
            <a:normAutofit/>
          </a:bodyPr>
          <a:lstStyle/>
          <a:p>
            <a:r>
              <a:rPr lang="en-US" sz="2400" b="1" dirty="0" smtClean="0">
                <a:latin typeface="Arial"/>
                <a:cs typeface="Arial"/>
              </a:rPr>
              <a:t>Management: </a:t>
            </a:r>
          </a:p>
          <a:p>
            <a:pPr lvl="1">
              <a:buFont typeface="Wingdings" charset="2"/>
              <a:buChar char="Ø"/>
            </a:pPr>
            <a:r>
              <a:rPr lang="en-US" sz="2400" dirty="0" smtClean="0">
                <a:latin typeface="Arial"/>
                <a:cs typeface="Arial"/>
              </a:rPr>
              <a:t>A,B,C,D</a:t>
            </a:r>
          </a:p>
          <a:p>
            <a:pPr lvl="1">
              <a:buFont typeface="Wingdings" charset="2"/>
              <a:buChar char="Ø"/>
            </a:pPr>
            <a:r>
              <a:rPr lang="en-US" sz="2400" dirty="0" smtClean="0">
                <a:latin typeface="Arial"/>
                <a:cs typeface="Arial"/>
              </a:rPr>
              <a:t>Protect the A/W</a:t>
            </a:r>
          </a:p>
          <a:p>
            <a:pPr lvl="1">
              <a:buFont typeface="Wingdings" charset="2"/>
              <a:buChar char="Ø"/>
            </a:pPr>
            <a:r>
              <a:rPr lang="en-US" sz="2400" dirty="0" smtClean="0">
                <a:latin typeface="Arial"/>
                <a:cs typeface="Arial"/>
              </a:rPr>
              <a:t>Limit secretions</a:t>
            </a:r>
          </a:p>
          <a:p>
            <a:pPr lvl="1">
              <a:buFont typeface="Wingdings" charset="2"/>
              <a:buChar char="Ø"/>
            </a:pPr>
            <a:r>
              <a:rPr lang="en-US" sz="2400" dirty="0" smtClean="0">
                <a:latin typeface="Arial"/>
                <a:cs typeface="Arial"/>
              </a:rPr>
              <a:t>Oxygen supplementation, bronchodilators</a:t>
            </a:r>
          </a:p>
          <a:p>
            <a:pPr lvl="1">
              <a:buFont typeface="Wingdings" charset="2"/>
              <a:buChar char="Ø"/>
            </a:pPr>
            <a:r>
              <a:rPr lang="en-US" sz="2400" dirty="0" smtClean="0">
                <a:latin typeface="Arial"/>
                <a:cs typeface="Arial"/>
              </a:rPr>
              <a:t>?Corticosteroids: may improve oxygenation, no specific benefit, small risk of harm</a:t>
            </a:r>
          </a:p>
          <a:p>
            <a:pPr lvl="1">
              <a:buFont typeface="Wingdings" charset="2"/>
              <a:buChar char="Ø"/>
            </a:pPr>
            <a:r>
              <a:rPr lang="en-US" sz="2400" dirty="0" smtClean="0">
                <a:latin typeface="Arial"/>
                <a:cs typeface="Arial"/>
              </a:rPr>
              <a:t>PEEP, Prone ventilation, inverse ratio ventilation, low tidal volume (for ALI)</a:t>
            </a:r>
          </a:p>
          <a:p>
            <a:pPr lvl="1">
              <a:buFont typeface="Wingdings" charset="2"/>
              <a:buChar char="Ø"/>
            </a:pPr>
            <a:r>
              <a:rPr lang="en-US" sz="2400" dirty="0">
                <a:latin typeface="Arial"/>
                <a:cs typeface="Arial"/>
              </a:rPr>
              <a:t>Neutralization </a:t>
            </a:r>
            <a:r>
              <a:rPr lang="en-US" sz="2400" dirty="0" smtClean="0">
                <a:latin typeface="Arial"/>
                <a:cs typeface="Arial"/>
              </a:rPr>
              <a:t>Therapy: </a:t>
            </a:r>
            <a:r>
              <a:rPr lang="en-US" sz="2400" dirty="0">
                <a:latin typeface="Arial"/>
                <a:cs typeface="Arial"/>
              </a:rPr>
              <a:t>nebulized 2% sodium bicarbonate may be beneficial in patients poisoned by acid-forming irritant gases </a:t>
            </a:r>
          </a:p>
          <a:p>
            <a:pPr lvl="1">
              <a:buFont typeface="Wingdings" charset="2"/>
              <a:buChar char="Ø"/>
            </a:pPr>
            <a:endParaRPr lang="en-US" sz="2400" dirty="0">
              <a:latin typeface="Arial"/>
              <a:cs typeface="Arial"/>
            </a:endParaRPr>
          </a:p>
          <a:p>
            <a:pPr lvl="1">
              <a:buFont typeface="Wingdings" charset="2"/>
              <a:buChar char="Ø"/>
            </a:pPr>
            <a:endParaRPr lang="en-US" sz="2400" dirty="0">
              <a:latin typeface="Arial"/>
              <a:cs typeface="Arial"/>
            </a:endParaRPr>
          </a:p>
        </p:txBody>
      </p:sp>
      <p:sp>
        <p:nvSpPr>
          <p:cNvPr id="4" name="Title 1"/>
          <p:cNvSpPr>
            <a:spLocks noGrp="1"/>
          </p:cNvSpPr>
          <p:nvPr>
            <p:ph type="title"/>
          </p:nvPr>
        </p:nvSpPr>
        <p:spPr/>
        <p:txBody>
          <a:bodyPr>
            <a:normAutofit/>
          </a:bodyPr>
          <a:lstStyle/>
          <a:p>
            <a:r>
              <a:rPr lang="en-US" sz="4000" dirty="0" smtClean="0">
                <a:latin typeface="Arial"/>
                <a:cs typeface="Arial"/>
              </a:rPr>
              <a:t>Pulmonary irritants</a:t>
            </a:r>
            <a:endParaRPr lang="en-US" sz="4000" dirty="0">
              <a:latin typeface="Arial"/>
              <a:cs typeface="Arial"/>
            </a:endParaRPr>
          </a:p>
        </p:txBody>
      </p:sp>
    </p:spTree>
    <p:extLst>
      <p:ext uri="{BB962C8B-B14F-4D97-AF65-F5344CB8AC3E}">
        <p14:creationId xmlns:p14="http://schemas.microsoft.com/office/powerpoint/2010/main" val="42473839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b="1" dirty="0">
                <a:latin typeface="Arial"/>
                <a:cs typeface="Arial"/>
              </a:rPr>
              <a:t>Management: </a:t>
            </a:r>
          </a:p>
          <a:p>
            <a:pPr lvl="1">
              <a:buFont typeface="Wingdings" charset="2"/>
              <a:buChar char="Ø"/>
            </a:pPr>
            <a:r>
              <a:rPr lang="en-US" sz="2400" dirty="0" smtClean="0">
                <a:latin typeface="Arial"/>
                <a:cs typeface="Arial"/>
              </a:rPr>
              <a:t>Antioxidants: Ascorbic acid, NAC (negligible benefit) </a:t>
            </a:r>
          </a:p>
          <a:p>
            <a:pPr lvl="1">
              <a:buFont typeface="Wingdings" charset="2"/>
              <a:buChar char="Ø"/>
            </a:pPr>
            <a:r>
              <a:rPr lang="en-US" sz="2400" dirty="0" err="1">
                <a:latin typeface="Arial"/>
                <a:cs typeface="Arial"/>
              </a:rPr>
              <a:t>Perfluorocarbon</a:t>
            </a:r>
            <a:r>
              <a:rPr lang="en-US" sz="2400" dirty="0">
                <a:latin typeface="Arial"/>
                <a:cs typeface="Arial"/>
              </a:rPr>
              <a:t> Partial Liquid </a:t>
            </a:r>
            <a:r>
              <a:rPr lang="en-US" sz="2400" dirty="0" smtClean="0">
                <a:latin typeface="Arial"/>
                <a:cs typeface="Arial"/>
              </a:rPr>
              <a:t>Ventilation: improve oxygenation and may have anti-inflammatory effect</a:t>
            </a:r>
          </a:p>
          <a:p>
            <a:pPr lvl="1">
              <a:buFont typeface="Wingdings" charset="2"/>
              <a:buChar char="Ø"/>
            </a:pPr>
            <a:r>
              <a:rPr lang="en-US" sz="2400" dirty="0">
                <a:latin typeface="Arial"/>
                <a:cs typeface="Arial"/>
              </a:rPr>
              <a:t>Exogenous </a:t>
            </a:r>
            <a:r>
              <a:rPr lang="en-US" sz="2400" dirty="0" smtClean="0">
                <a:latin typeface="Arial"/>
                <a:cs typeface="Arial"/>
              </a:rPr>
              <a:t>Surfactant: no benefit in RCTs</a:t>
            </a:r>
            <a:endParaRPr lang="en-US" sz="2400" dirty="0">
              <a:latin typeface="Arial"/>
              <a:cs typeface="Arial"/>
            </a:endParaRPr>
          </a:p>
          <a:p>
            <a:pPr lvl="1">
              <a:buFont typeface="Wingdings" charset="2"/>
              <a:buChar char="Ø"/>
            </a:pPr>
            <a:endParaRPr lang="en-US" sz="2400" dirty="0">
              <a:latin typeface="Arial"/>
              <a:cs typeface="Arial"/>
            </a:endParaRPr>
          </a:p>
          <a:p>
            <a:pPr lvl="1">
              <a:buFont typeface="Wingdings" charset="2"/>
              <a:buChar char="Ø"/>
            </a:pPr>
            <a:endParaRPr lang="en-US" sz="2000" dirty="0" smtClean="0">
              <a:latin typeface="Arial"/>
              <a:cs typeface="Arial"/>
            </a:endParaRPr>
          </a:p>
          <a:p>
            <a:endParaRPr lang="en-US" dirty="0"/>
          </a:p>
        </p:txBody>
      </p:sp>
      <p:sp>
        <p:nvSpPr>
          <p:cNvPr id="4" name="Title 1"/>
          <p:cNvSpPr>
            <a:spLocks noGrp="1"/>
          </p:cNvSpPr>
          <p:nvPr>
            <p:ph type="title"/>
          </p:nvPr>
        </p:nvSpPr>
        <p:spPr/>
        <p:txBody>
          <a:bodyPr>
            <a:normAutofit/>
          </a:bodyPr>
          <a:lstStyle/>
          <a:p>
            <a:r>
              <a:rPr lang="en-US" sz="4000" dirty="0" smtClean="0">
                <a:latin typeface="Arial"/>
                <a:cs typeface="Arial"/>
              </a:rPr>
              <a:t>Pulmonary irritants</a:t>
            </a:r>
            <a:endParaRPr lang="en-US" sz="4000" dirty="0">
              <a:latin typeface="Arial"/>
              <a:cs typeface="Arial"/>
            </a:endParaRPr>
          </a:p>
        </p:txBody>
      </p:sp>
    </p:spTree>
    <p:extLst>
      <p:ext uri="{BB962C8B-B14F-4D97-AF65-F5344CB8AC3E}">
        <p14:creationId xmlns:p14="http://schemas.microsoft.com/office/powerpoint/2010/main" val="4168431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12" b="-112"/>
          <a:stretch>
            <a:fillRect/>
          </a:stretch>
        </p:blipFill>
        <p:spPr/>
      </p:pic>
      <p:sp>
        <p:nvSpPr>
          <p:cNvPr id="5" name="Title 1"/>
          <p:cNvSpPr>
            <a:spLocks noGrp="1"/>
          </p:cNvSpPr>
          <p:nvPr>
            <p:ph type="title"/>
          </p:nvPr>
        </p:nvSpPr>
        <p:spPr/>
        <p:txBody>
          <a:bodyPr>
            <a:noAutofit/>
          </a:bodyPr>
          <a:lstStyle/>
          <a:p>
            <a:r>
              <a:rPr lang="en-US" sz="4000" dirty="0" smtClean="0">
                <a:latin typeface="Arial"/>
                <a:cs typeface="Arial"/>
              </a:rPr>
              <a:t>Simple asphyxiants </a:t>
            </a:r>
            <a:r>
              <a:rPr lang="en-US" sz="4000" dirty="0" err="1" smtClean="0">
                <a:latin typeface="Arial"/>
                <a:cs typeface="Arial"/>
              </a:rPr>
              <a:t>Vs</a:t>
            </a:r>
            <a:r>
              <a:rPr lang="en-US" sz="4000" dirty="0" smtClean="0">
                <a:latin typeface="Arial"/>
                <a:cs typeface="Arial"/>
              </a:rPr>
              <a:t> Pulmonary irritants</a:t>
            </a:r>
            <a:endParaRPr lang="en-US" sz="4000" dirty="0">
              <a:latin typeface="Arial"/>
              <a:cs typeface="Arial"/>
            </a:endParaRPr>
          </a:p>
        </p:txBody>
      </p:sp>
      <p:sp>
        <p:nvSpPr>
          <p:cNvPr id="6" name="TextBox 5"/>
          <p:cNvSpPr txBox="1"/>
          <p:nvPr/>
        </p:nvSpPr>
        <p:spPr>
          <a:xfrm>
            <a:off x="4821268" y="6366207"/>
            <a:ext cx="3571063" cy="369332"/>
          </a:xfrm>
          <a:prstGeom prst="rect">
            <a:avLst/>
          </a:prstGeom>
          <a:noFill/>
        </p:spPr>
        <p:txBody>
          <a:bodyPr wrap="square" rtlCol="0">
            <a:spAutoFit/>
          </a:bodyPr>
          <a:lstStyle/>
          <a:p>
            <a:r>
              <a:rPr lang="en-US" dirty="0" err="1" smtClean="0"/>
              <a:t>Goldfrank’s</a:t>
            </a:r>
            <a:r>
              <a:rPr lang="en-US" dirty="0" smtClean="0"/>
              <a:t> 9</a:t>
            </a:r>
            <a:r>
              <a:rPr lang="en-US" baseline="30000" dirty="0" smtClean="0"/>
              <a:t>th</a:t>
            </a:r>
            <a:r>
              <a:rPr lang="en-US" dirty="0" smtClean="0"/>
              <a:t> edition </a:t>
            </a:r>
            <a:endParaRPr lang="en-US" dirty="0"/>
          </a:p>
        </p:txBody>
      </p:sp>
    </p:spTree>
    <p:extLst>
      <p:ext uri="{BB962C8B-B14F-4D97-AF65-F5344CB8AC3E}">
        <p14:creationId xmlns:p14="http://schemas.microsoft.com/office/powerpoint/2010/main" val="29576774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a:t>
            </a:r>
            <a:endParaRPr lang="en-US" dirty="0"/>
          </a:p>
        </p:txBody>
      </p:sp>
      <p:sp>
        <p:nvSpPr>
          <p:cNvPr id="3" name="Content Placeholder 2"/>
          <p:cNvSpPr>
            <a:spLocks noGrp="1"/>
          </p:cNvSpPr>
          <p:nvPr>
            <p:ph idx="1"/>
          </p:nvPr>
        </p:nvSpPr>
        <p:spPr/>
        <p:txBody>
          <a:bodyPr>
            <a:normAutofit/>
          </a:bodyPr>
          <a:lstStyle/>
          <a:p>
            <a:r>
              <a:rPr lang="en-US" sz="2400" dirty="0" smtClean="0">
                <a:latin typeface="Arial"/>
                <a:cs typeface="Arial"/>
              </a:rPr>
              <a:t>25 year-old healthy male. Presented to the ED with history of syncope, H/A, SOB, cough and dizziness.</a:t>
            </a:r>
          </a:p>
          <a:p>
            <a:r>
              <a:rPr lang="en-US" sz="2400" dirty="0" smtClean="0">
                <a:latin typeface="Arial"/>
                <a:cs typeface="Arial"/>
              </a:rPr>
              <a:t>2 of his brothers have similar symptoms</a:t>
            </a:r>
          </a:p>
          <a:p>
            <a:r>
              <a:rPr lang="en-US" sz="2400" dirty="0" smtClean="0">
                <a:latin typeface="Arial"/>
                <a:cs typeface="Arial"/>
              </a:rPr>
              <a:t>VS: HR=110 beat/min, RR=20, O2 sat= 100% in RA, temp= 37.0 </a:t>
            </a:r>
          </a:p>
          <a:p>
            <a:r>
              <a:rPr lang="en-US" sz="2400" dirty="0" smtClean="0">
                <a:latin typeface="Arial"/>
                <a:cs typeface="Arial"/>
              </a:rPr>
              <a:t>ECG: sinus tachycardia, Glucose= normal</a:t>
            </a:r>
            <a:endParaRPr lang="en-US" sz="2400" dirty="0">
              <a:latin typeface="Arial"/>
              <a:cs typeface="Arial"/>
            </a:endParaRPr>
          </a:p>
        </p:txBody>
      </p:sp>
    </p:spTree>
    <p:extLst>
      <p:ext uri="{BB962C8B-B14F-4D97-AF65-F5344CB8AC3E}">
        <p14:creationId xmlns:p14="http://schemas.microsoft.com/office/powerpoint/2010/main" val="9978672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Carbon monoxide (CO)</a:t>
            </a:r>
            <a:endParaRPr lang="en-US" sz="4000" dirty="0">
              <a:latin typeface="Arial"/>
              <a:cs typeface="Arial"/>
            </a:endParaRPr>
          </a:p>
        </p:txBody>
      </p:sp>
      <p:sp>
        <p:nvSpPr>
          <p:cNvPr id="3" name="Content Placeholder 2"/>
          <p:cNvSpPr>
            <a:spLocks noGrp="1"/>
          </p:cNvSpPr>
          <p:nvPr>
            <p:ph idx="1"/>
          </p:nvPr>
        </p:nvSpPr>
        <p:spPr/>
        <p:txBody>
          <a:bodyPr/>
          <a:lstStyle/>
          <a:p>
            <a:r>
              <a:rPr lang="en-US" sz="2400" dirty="0">
                <a:latin typeface="Arial"/>
                <a:cs typeface="Arial"/>
              </a:rPr>
              <a:t>T</a:t>
            </a:r>
            <a:r>
              <a:rPr lang="en-US" sz="2400" dirty="0" smtClean="0">
                <a:latin typeface="Arial"/>
                <a:cs typeface="Arial"/>
              </a:rPr>
              <a:t>he </a:t>
            </a:r>
            <a:r>
              <a:rPr lang="en-US" sz="2400" dirty="0">
                <a:latin typeface="Arial"/>
                <a:cs typeface="Arial"/>
              </a:rPr>
              <a:t>leading cause of poisoning morbidity and mortality in the United States </a:t>
            </a:r>
            <a:endParaRPr lang="en-US" sz="2400" dirty="0" smtClean="0">
              <a:latin typeface="Arial"/>
              <a:cs typeface="Arial"/>
            </a:endParaRPr>
          </a:p>
          <a:p>
            <a:r>
              <a:rPr lang="en-US" sz="2400" dirty="0" smtClean="0">
                <a:latin typeface="Arial"/>
                <a:cs typeface="Arial"/>
              </a:rPr>
              <a:t>HGB has 200-250 times greater affinity to CO than O</a:t>
            </a:r>
            <a:r>
              <a:rPr lang="en-US" sz="2400" baseline="-25000" dirty="0" smtClean="0">
                <a:latin typeface="Arial"/>
                <a:cs typeface="Arial"/>
              </a:rPr>
              <a:t>2</a:t>
            </a:r>
            <a:endParaRPr lang="en-US" sz="2400" baseline="-25000" dirty="0">
              <a:latin typeface="Arial"/>
              <a:cs typeface="Arial"/>
            </a:endParaRPr>
          </a:p>
          <a:p>
            <a:endParaRPr lang="en-US" dirty="0"/>
          </a:p>
        </p:txBody>
      </p:sp>
      <p:pic>
        <p:nvPicPr>
          <p:cNvPr id="4" name="Picture 3"/>
          <p:cNvPicPr>
            <a:picLocks noChangeAspect="1"/>
          </p:cNvPicPr>
          <p:nvPr/>
        </p:nvPicPr>
        <p:blipFill>
          <a:blip r:embed="rId3"/>
          <a:stretch>
            <a:fillRect/>
          </a:stretch>
        </p:blipFill>
        <p:spPr>
          <a:xfrm>
            <a:off x="657667" y="3113202"/>
            <a:ext cx="6633447" cy="2982008"/>
          </a:xfrm>
          <a:prstGeom prst="rect">
            <a:avLst/>
          </a:prstGeom>
        </p:spPr>
      </p:pic>
    </p:spTree>
    <p:extLst>
      <p:ext uri="{BB962C8B-B14F-4D97-AF65-F5344CB8AC3E}">
        <p14:creationId xmlns:p14="http://schemas.microsoft.com/office/powerpoint/2010/main" val="39671681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Sources of CO</a:t>
            </a:r>
            <a:endParaRPr lang="en-US" sz="4000" dirty="0">
              <a:latin typeface="Arial"/>
              <a:cs typeface="Arial"/>
            </a:endParaRPr>
          </a:p>
        </p:txBody>
      </p:sp>
      <p:pic>
        <p:nvPicPr>
          <p:cNvPr id="4" name="Content Placeholder 3"/>
          <p:cNvPicPr>
            <a:picLocks noGrp="1" noChangeAspect="1"/>
          </p:cNvPicPr>
          <p:nvPr>
            <p:ph idx="1"/>
          </p:nvPr>
        </p:nvPicPr>
        <p:blipFill rotWithShape="1">
          <a:blip r:embed="rId2"/>
          <a:srcRect l="-1648" r="-1807"/>
          <a:stretch/>
        </p:blipFill>
        <p:spPr>
          <a:xfrm>
            <a:off x="457200" y="1467527"/>
            <a:ext cx="6067582" cy="5140284"/>
          </a:xfrm>
        </p:spPr>
      </p:pic>
      <p:sp>
        <p:nvSpPr>
          <p:cNvPr id="5" name="Rectangle 4"/>
          <p:cNvSpPr/>
          <p:nvPr/>
        </p:nvSpPr>
        <p:spPr>
          <a:xfrm>
            <a:off x="656857" y="3459103"/>
            <a:ext cx="1379400" cy="26271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56857" y="5231589"/>
            <a:ext cx="4970220" cy="26271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56857" y="3196386"/>
            <a:ext cx="2080048" cy="26271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524782" y="6366207"/>
            <a:ext cx="3571063" cy="369332"/>
          </a:xfrm>
          <a:prstGeom prst="rect">
            <a:avLst/>
          </a:prstGeom>
          <a:noFill/>
        </p:spPr>
        <p:txBody>
          <a:bodyPr wrap="square" rtlCol="0">
            <a:spAutoFit/>
          </a:bodyPr>
          <a:lstStyle/>
          <a:p>
            <a:r>
              <a:rPr lang="en-US" dirty="0" err="1" smtClean="0"/>
              <a:t>Goldfrank’s</a:t>
            </a:r>
            <a:r>
              <a:rPr lang="en-US" dirty="0" smtClean="0"/>
              <a:t> 9</a:t>
            </a:r>
            <a:r>
              <a:rPr lang="en-US" baseline="30000" dirty="0" smtClean="0"/>
              <a:t>th</a:t>
            </a:r>
            <a:r>
              <a:rPr lang="en-US" dirty="0" smtClean="0"/>
              <a:t> edition </a:t>
            </a:r>
            <a:endParaRPr lang="en-US" dirty="0"/>
          </a:p>
        </p:txBody>
      </p:sp>
    </p:spTree>
    <p:extLst>
      <p:ext uri="{BB962C8B-B14F-4D97-AF65-F5344CB8AC3E}">
        <p14:creationId xmlns:p14="http://schemas.microsoft.com/office/powerpoint/2010/main" val="21691062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Half-life of CO</a:t>
            </a:r>
            <a:endParaRPr lang="en-US" sz="4000" dirty="0">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32443878"/>
              </p:ext>
            </p:extLst>
          </p:nvPr>
        </p:nvGraphicFramePr>
        <p:xfrm>
          <a:off x="457200" y="1600200"/>
          <a:ext cx="8229600" cy="2406228"/>
        </p:xfrm>
        <a:graphic>
          <a:graphicData uri="http://schemas.openxmlformats.org/drawingml/2006/table">
            <a:tbl>
              <a:tblPr firstRow="1" bandRow="1">
                <a:tableStyleId>{5C22544A-7EE6-4342-B048-85BDC9FD1C3A}</a:tableStyleId>
              </a:tblPr>
              <a:tblGrid>
                <a:gridCol w="4118905"/>
                <a:gridCol w="4110695"/>
              </a:tblGrid>
              <a:tr h="802076">
                <a:tc>
                  <a:txBody>
                    <a:bodyPr/>
                    <a:lstStyle/>
                    <a:p>
                      <a:r>
                        <a:rPr lang="en-US" dirty="0" smtClean="0">
                          <a:solidFill>
                            <a:schemeClr val="tx1"/>
                          </a:solidFill>
                        </a:rPr>
                        <a:t>Room air </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300 minutes (5H)</a:t>
                      </a:r>
                      <a:endParaRPr lang="en-US" dirty="0">
                        <a:solidFill>
                          <a:schemeClr val="tx1"/>
                        </a:solidFill>
                      </a:endParaRPr>
                    </a:p>
                  </a:txBody>
                  <a:tcPr>
                    <a:solidFill>
                      <a:schemeClr val="bg1">
                        <a:lumMod val="95000"/>
                      </a:schemeClr>
                    </a:solidFill>
                  </a:tcPr>
                </a:tc>
              </a:tr>
              <a:tr h="802076">
                <a:tc>
                  <a:txBody>
                    <a:bodyPr/>
                    <a:lstStyle/>
                    <a:p>
                      <a:r>
                        <a:rPr lang="en-US" dirty="0" smtClean="0"/>
                        <a:t>100 % O</a:t>
                      </a:r>
                      <a:r>
                        <a:rPr lang="en-US" baseline="-25000" dirty="0" smtClean="0"/>
                        <a:t>2</a:t>
                      </a:r>
                      <a:endParaRPr lang="en-US" baseline="-25000" dirty="0"/>
                    </a:p>
                  </a:txBody>
                  <a:tcPr/>
                </a:tc>
                <a:tc>
                  <a:txBody>
                    <a:bodyPr/>
                    <a:lstStyle/>
                    <a:p>
                      <a:r>
                        <a:rPr lang="en-US" dirty="0" smtClean="0"/>
                        <a:t>60 minutes</a:t>
                      </a:r>
                      <a:endParaRPr lang="en-US" dirty="0"/>
                    </a:p>
                  </a:txBody>
                  <a:tcPr/>
                </a:tc>
              </a:tr>
              <a:tr h="802076">
                <a:tc>
                  <a:txBody>
                    <a:bodyPr/>
                    <a:lstStyle/>
                    <a:p>
                      <a:r>
                        <a:rPr lang="en-US" dirty="0" smtClean="0"/>
                        <a:t>HBO</a:t>
                      </a:r>
                      <a:endParaRPr lang="en-US" dirty="0"/>
                    </a:p>
                  </a:txBody>
                  <a:tcPr/>
                </a:tc>
                <a:tc>
                  <a:txBody>
                    <a:bodyPr/>
                    <a:lstStyle/>
                    <a:p>
                      <a:r>
                        <a:rPr lang="en-US" dirty="0" smtClean="0"/>
                        <a:t>30 minutes</a:t>
                      </a:r>
                      <a:endParaRPr lang="en-US" dirty="0"/>
                    </a:p>
                  </a:txBody>
                  <a:tcPr/>
                </a:tc>
              </a:tr>
            </a:tbl>
          </a:graphicData>
        </a:graphic>
      </p:graphicFrame>
    </p:spTree>
    <p:extLst>
      <p:ext uri="{BB962C8B-B14F-4D97-AF65-F5344CB8AC3E}">
        <p14:creationId xmlns:p14="http://schemas.microsoft.com/office/powerpoint/2010/main" val="12979688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Pathophysiology</a:t>
            </a:r>
            <a:endParaRPr lang="en-US" sz="4000" dirty="0">
              <a:latin typeface="Arial"/>
              <a:cs typeface="Arial"/>
            </a:endParaRPr>
          </a:p>
        </p:txBody>
      </p:sp>
      <p:sp>
        <p:nvSpPr>
          <p:cNvPr id="3" name="Content Placeholder 2"/>
          <p:cNvSpPr>
            <a:spLocks noGrp="1"/>
          </p:cNvSpPr>
          <p:nvPr>
            <p:ph idx="1"/>
          </p:nvPr>
        </p:nvSpPr>
        <p:spPr/>
        <p:txBody>
          <a:bodyPr>
            <a:normAutofit/>
          </a:bodyPr>
          <a:lstStyle/>
          <a:p>
            <a:r>
              <a:rPr lang="en-US" sz="2400" dirty="0" smtClean="0">
                <a:latin typeface="Arial"/>
                <a:cs typeface="Arial"/>
              </a:rPr>
              <a:t>CO binds HGB rendering it incapable of delivering O</a:t>
            </a:r>
            <a:r>
              <a:rPr lang="en-US" sz="2400" baseline="-25000" dirty="0" smtClean="0">
                <a:latin typeface="Arial"/>
                <a:cs typeface="Arial"/>
              </a:rPr>
              <a:t>2</a:t>
            </a:r>
            <a:r>
              <a:rPr lang="en-US" sz="2400" dirty="0" smtClean="0">
                <a:latin typeface="Arial"/>
                <a:cs typeface="Arial"/>
              </a:rPr>
              <a:t> to the cells </a:t>
            </a:r>
          </a:p>
          <a:p>
            <a:pPr marL="400050" lvl="1" indent="0">
              <a:buNone/>
            </a:pPr>
            <a:r>
              <a:rPr lang="en-US" sz="2400" dirty="0" smtClean="0">
                <a:latin typeface="Arial"/>
                <a:cs typeface="Arial"/>
              </a:rPr>
              <a:t>leftward shift </a:t>
            </a:r>
            <a:r>
              <a:rPr lang="en-US" sz="2400" dirty="0">
                <a:latin typeface="Arial"/>
                <a:cs typeface="Arial"/>
              </a:rPr>
              <a:t>of the </a:t>
            </a:r>
            <a:r>
              <a:rPr lang="en-US" sz="2400" dirty="0" err="1">
                <a:latin typeface="Arial"/>
                <a:cs typeface="Arial"/>
              </a:rPr>
              <a:t>oxyhemoglobin</a:t>
            </a:r>
            <a:r>
              <a:rPr lang="en-US" sz="2400" dirty="0">
                <a:latin typeface="Arial"/>
                <a:cs typeface="Arial"/>
              </a:rPr>
              <a:t> dissociation </a:t>
            </a:r>
            <a:r>
              <a:rPr lang="en-US" sz="2400" dirty="0" smtClean="0">
                <a:latin typeface="Arial"/>
                <a:cs typeface="Arial"/>
              </a:rPr>
              <a:t>curve decreases offloading of O</a:t>
            </a:r>
            <a:r>
              <a:rPr lang="en-US" sz="2400" baseline="-25000" dirty="0" smtClean="0">
                <a:latin typeface="Arial"/>
                <a:cs typeface="Arial"/>
              </a:rPr>
              <a:t>2 </a:t>
            </a:r>
            <a:r>
              <a:rPr lang="en-US" sz="2400" dirty="0" smtClean="0">
                <a:latin typeface="Arial"/>
                <a:cs typeface="Arial"/>
              </a:rPr>
              <a:t>to tissues (decrease </a:t>
            </a:r>
            <a:r>
              <a:rPr lang="mr-IN" sz="2400" dirty="0" smtClean="0">
                <a:latin typeface="Arial"/>
                <a:cs typeface="Arial"/>
              </a:rPr>
              <a:t>2,3</a:t>
            </a:r>
            <a:r>
              <a:rPr lang="mr-IN" sz="2400" dirty="0">
                <a:latin typeface="Arial"/>
                <a:cs typeface="Arial"/>
              </a:rPr>
              <a:t>-</a:t>
            </a:r>
            <a:r>
              <a:rPr lang="mr-IN" sz="2400" dirty="0" smtClean="0">
                <a:latin typeface="Arial"/>
                <a:cs typeface="Arial"/>
              </a:rPr>
              <a:t>BPG</a:t>
            </a:r>
            <a:r>
              <a:rPr lang="en-CA" sz="2400" dirty="0" smtClean="0">
                <a:latin typeface="Arial"/>
                <a:cs typeface="Arial"/>
              </a:rPr>
              <a:t>)</a:t>
            </a:r>
            <a:r>
              <a:rPr lang="mr-IN" sz="2400" dirty="0" smtClean="0">
                <a:latin typeface="Arial"/>
                <a:cs typeface="Arial"/>
              </a:rPr>
              <a:t> </a:t>
            </a:r>
            <a:endParaRPr lang="mr-IN" sz="2400" dirty="0">
              <a:latin typeface="Arial"/>
              <a:cs typeface="Arial"/>
            </a:endParaRPr>
          </a:p>
          <a:p>
            <a:r>
              <a:rPr lang="en-US" sz="2400" dirty="0" smtClean="0">
                <a:latin typeface="Arial"/>
                <a:cs typeface="Arial"/>
              </a:rPr>
              <a:t>Interferes with cellular respiration by binding to mitochondrial cytochrome oxidase  </a:t>
            </a:r>
            <a:endParaRPr lang="en-US" sz="2400" dirty="0">
              <a:latin typeface="Arial"/>
              <a:cs typeface="Arial"/>
            </a:endParaRPr>
          </a:p>
          <a:p>
            <a:r>
              <a:rPr lang="en-US" sz="2400" dirty="0">
                <a:latin typeface="Arial"/>
                <a:cs typeface="Arial"/>
              </a:rPr>
              <a:t>lipid peroxidation, particularly in the hippocampus and corpus striatum </a:t>
            </a:r>
          </a:p>
          <a:p>
            <a:endParaRPr lang="en-US" sz="2400" dirty="0">
              <a:latin typeface="Arial"/>
              <a:cs typeface="Arial"/>
            </a:endParaRPr>
          </a:p>
        </p:txBody>
      </p:sp>
    </p:spTree>
    <p:extLst>
      <p:ext uri="{BB962C8B-B14F-4D97-AF65-F5344CB8AC3E}">
        <p14:creationId xmlns:p14="http://schemas.microsoft.com/office/powerpoint/2010/main" val="13567448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CO poisoning </a:t>
            </a:r>
            <a:endParaRPr lang="en-US" sz="4000" dirty="0">
              <a:latin typeface="Arial"/>
              <a:cs typeface="Arial"/>
            </a:endParaRPr>
          </a:p>
        </p:txBody>
      </p:sp>
      <p:pic>
        <p:nvPicPr>
          <p:cNvPr id="4" name="Content Placeholder 3"/>
          <p:cNvPicPr>
            <a:picLocks noGrp="1" noChangeAspect="1"/>
          </p:cNvPicPr>
          <p:nvPr>
            <p:ph idx="1"/>
          </p:nvPr>
        </p:nvPicPr>
        <p:blipFill>
          <a:blip r:embed="rId3"/>
          <a:srcRect t="-2552" b="-2552"/>
          <a:stretch>
            <a:fillRect/>
          </a:stretch>
        </p:blipFill>
        <p:spPr/>
      </p:pic>
      <p:sp>
        <p:nvSpPr>
          <p:cNvPr id="5" name="TextBox 4"/>
          <p:cNvSpPr txBox="1"/>
          <p:nvPr/>
        </p:nvSpPr>
        <p:spPr>
          <a:xfrm>
            <a:off x="4821268" y="6366207"/>
            <a:ext cx="3571063" cy="369332"/>
          </a:xfrm>
          <a:prstGeom prst="rect">
            <a:avLst/>
          </a:prstGeom>
          <a:noFill/>
        </p:spPr>
        <p:txBody>
          <a:bodyPr wrap="square" rtlCol="0">
            <a:spAutoFit/>
          </a:bodyPr>
          <a:lstStyle/>
          <a:p>
            <a:r>
              <a:rPr lang="en-US" dirty="0" err="1" smtClean="0"/>
              <a:t>Goldfrank’s</a:t>
            </a:r>
            <a:r>
              <a:rPr lang="en-US" dirty="0" smtClean="0"/>
              <a:t> 9</a:t>
            </a:r>
            <a:r>
              <a:rPr lang="en-US" baseline="30000" dirty="0" smtClean="0"/>
              <a:t>th</a:t>
            </a:r>
            <a:r>
              <a:rPr lang="en-US" dirty="0" smtClean="0"/>
              <a:t> edition </a:t>
            </a:r>
            <a:endParaRPr lang="en-US" dirty="0"/>
          </a:p>
        </p:txBody>
      </p:sp>
    </p:spTree>
    <p:extLst>
      <p:ext uri="{BB962C8B-B14F-4D97-AF65-F5344CB8AC3E}">
        <p14:creationId xmlns:p14="http://schemas.microsoft.com/office/powerpoint/2010/main" val="15083371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Investigations in CO poisoning</a:t>
            </a:r>
            <a:endParaRPr lang="en-US" sz="4000" dirty="0">
              <a:latin typeface="Arial"/>
              <a:cs typeface="Arial"/>
            </a:endParaRPr>
          </a:p>
        </p:txBody>
      </p:sp>
      <p:sp>
        <p:nvSpPr>
          <p:cNvPr id="3" name="Content Placeholder 2"/>
          <p:cNvSpPr>
            <a:spLocks noGrp="1"/>
          </p:cNvSpPr>
          <p:nvPr>
            <p:ph idx="1"/>
          </p:nvPr>
        </p:nvSpPr>
        <p:spPr/>
        <p:txBody>
          <a:bodyPr/>
          <a:lstStyle/>
          <a:p>
            <a:r>
              <a:rPr lang="en-US" sz="2400" dirty="0" err="1">
                <a:latin typeface="Arial"/>
                <a:cs typeface="Arial"/>
              </a:rPr>
              <a:t>COHb</a:t>
            </a:r>
            <a:r>
              <a:rPr lang="en-US" sz="2400" dirty="0">
                <a:latin typeface="Arial"/>
                <a:cs typeface="Arial"/>
              </a:rPr>
              <a:t> level </a:t>
            </a:r>
            <a:r>
              <a:rPr lang="en-US" sz="2400" dirty="0" smtClean="0">
                <a:latin typeface="Arial"/>
                <a:cs typeface="Arial"/>
              </a:rPr>
              <a:t>(Most useful)</a:t>
            </a:r>
          </a:p>
          <a:p>
            <a:r>
              <a:rPr lang="en-US" sz="2400" dirty="0" smtClean="0">
                <a:latin typeface="Arial"/>
                <a:cs typeface="Arial"/>
              </a:rPr>
              <a:t>ECG, monitor, </a:t>
            </a:r>
          </a:p>
          <a:p>
            <a:r>
              <a:rPr lang="en-US" sz="2400" dirty="0" smtClean="0">
                <a:latin typeface="Arial"/>
                <a:cs typeface="Arial"/>
              </a:rPr>
              <a:t>VBG, Lactate, CK, Troponin, BNP, +/- Echo</a:t>
            </a:r>
          </a:p>
          <a:p>
            <a:r>
              <a:rPr lang="en-US" sz="2400" dirty="0" smtClean="0">
                <a:latin typeface="Arial"/>
                <a:cs typeface="Arial"/>
              </a:rPr>
              <a:t>Neurologic exam and mini mental state exam</a:t>
            </a:r>
          </a:p>
          <a:p>
            <a:r>
              <a:rPr lang="en-US" sz="2400" dirty="0" smtClean="0">
                <a:latin typeface="Arial"/>
                <a:cs typeface="Arial"/>
              </a:rPr>
              <a:t>CT as needed</a:t>
            </a:r>
            <a:endParaRPr lang="en-US" sz="2400" dirty="0">
              <a:latin typeface="Arial"/>
              <a:cs typeface="Arial"/>
            </a:endParaRPr>
          </a:p>
          <a:p>
            <a:endParaRPr lang="en-US" dirty="0"/>
          </a:p>
        </p:txBody>
      </p:sp>
    </p:spTree>
    <p:extLst>
      <p:ext uri="{BB962C8B-B14F-4D97-AF65-F5344CB8AC3E}">
        <p14:creationId xmlns:p14="http://schemas.microsoft.com/office/powerpoint/2010/main" val="29857591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atin typeface="Arial"/>
                <a:cs typeface="Arial"/>
              </a:rPr>
              <a:t>Simple asphyxiants </a:t>
            </a:r>
            <a:r>
              <a:rPr lang="en-US" sz="4000" dirty="0" err="1" smtClean="0">
                <a:latin typeface="Arial"/>
                <a:cs typeface="Arial"/>
              </a:rPr>
              <a:t>Vs</a:t>
            </a:r>
            <a:r>
              <a:rPr lang="en-US" sz="4000" dirty="0" smtClean="0">
                <a:latin typeface="Arial"/>
                <a:cs typeface="Arial"/>
              </a:rPr>
              <a:t> Pulmonary irritants</a:t>
            </a:r>
            <a:endParaRPr lang="en-US" sz="4000" dirty="0">
              <a:latin typeface="Arial"/>
              <a:cs typeface="Arial"/>
            </a:endParaRPr>
          </a:p>
        </p:txBody>
      </p:sp>
      <p:sp>
        <p:nvSpPr>
          <p:cNvPr id="3" name="Content Placeholder 2"/>
          <p:cNvSpPr>
            <a:spLocks noGrp="1"/>
          </p:cNvSpPr>
          <p:nvPr>
            <p:ph idx="1"/>
          </p:nvPr>
        </p:nvSpPr>
        <p:spPr/>
        <p:txBody>
          <a:bodyPr/>
          <a:lstStyle/>
          <a:p>
            <a:endParaRPr lang="en-US" sz="2400" dirty="0" smtClean="0">
              <a:latin typeface="Arial"/>
              <a:cs typeface="Arial"/>
            </a:endParaRPr>
          </a:p>
          <a:p>
            <a:r>
              <a:rPr lang="en-US" sz="2400" dirty="0" smtClean="0">
                <a:latin typeface="Arial"/>
                <a:cs typeface="Arial"/>
              </a:rPr>
              <a:t>Two </a:t>
            </a:r>
            <a:r>
              <a:rPr lang="en-US" sz="2400" dirty="0">
                <a:latin typeface="Arial"/>
                <a:cs typeface="Arial"/>
              </a:rPr>
              <a:t>mechanistically distinct groups of </a:t>
            </a:r>
            <a:r>
              <a:rPr lang="en-US" sz="2400" dirty="0" err="1">
                <a:latin typeface="Arial"/>
                <a:cs typeface="Arial"/>
              </a:rPr>
              <a:t>xenobiotics</a:t>
            </a:r>
            <a:r>
              <a:rPr lang="en-US" sz="2400" dirty="0">
                <a:latin typeface="Arial"/>
                <a:cs typeface="Arial"/>
              </a:rPr>
              <a:t> are capable of interfering with gas </a:t>
            </a:r>
            <a:r>
              <a:rPr lang="en-US" sz="2400" dirty="0" smtClean="0">
                <a:latin typeface="Arial"/>
                <a:cs typeface="Arial"/>
              </a:rPr>
              <a:t>exchange:</a:t>
            </a:r>
            <a:endParaRPr lang="en-US" sz="2400" dirty="0">
              <a:latin typeface="Arial"/>
              <a:cs typeface="Arial"/>
            </a:endParaRPr>
          </a:p>
          <a:p>
            <a:pPr lvl="1">
              <a:buFont typeface="Wingdings" charset="2"/>
              <a:buChar char="Ø"/>
            </a:pPr>
            <a:r>
              <a:rPr lang="en-US" sz="2400" dirty="0" smtClean="0">
                <a:latin typeface="Arial"/>
                <a:cs typeface="Arial"/>
              </a:rPr>
              <a:t>Simple asphyxiants </a:t>
            </a:r>
          </a:p>
          <a:p>
            <a:pPr lvl="1">
              <a:buFont typeface="Wingdings" charset="2"/>
              <a:buChar char="Ø"/>
            </a:pPr>
            <a:r>
              <a:rPr lang="en-US" sz="2400" dirty="0" smtClean="0">
                <a:latin typeface="Arial"/>
                <a:cs typeface="Arial"/>
              </a:rPr>
              <a:t>Pulmonary irritants</a:t>
            </a:r>
          </a:p>
          <a:p>
            <a:pPr>
              <a:buFont typeface="Wingdings" charset="2"/>
              <a:buChar char="Ø"/>
            </a:pPr>
            <a:endParaRPr lang="en-US" dirty="0"/>
          </a:p>
        </p:txBody>
      </p:sp>
    </p:spTree>
    <p:extLst>
      <p:ext uri="{BB962C8B-B14F-4D97-AF65-F5344CB8AC3E}">
        <p14:creationId xmlns:p14="http://schemas.microsoft.com/office/powerpoint/2010/main" val="33412906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667" r="-1323"/>
          <a:stretch/>
        </p:blipFill>
        <p:spPr>
          <a:xfrm>
            <a:off x="766333" y="63759"/>
            <a:ext cx="6480992" cy="6631624"/>
          </a:xfrm>
        </p:spPr>
      </p:pic>
    </p:spTree>
    <p:extLst>
      <p:ext uri="{BB962C8B-B14F-4D97-AF65-F5344CB8AC3E}">
        <p14:creationId xmlns:p14="http://schemas.microsoft.com/office/powerpoint/2010/main" val="17225907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Removal from site of exposure</a:t>
            </a:r>
          </a:p>
          <a:p>
            <a:r>
              <a:rPr lang="en-US" dirty="0" smtClean="0"/>
              <a:t>ABCD</a:t>
            </a:r>
          </a:p>
          <a:p>
            <a:r>
              <a:rPr lang="en-US" dirty="0" smtClean="0"/>
              <a:t>O</a:t>
            </a:r>
            <a:r>
              <a:rPr lang="en-US" baseline="-25000" dirty="0" smtClean="0"/>
              <a:t>2 </a:t>
            </a:r>
            <a:r>
              <a:rPr lang="en-US" dirty="0" smtClean="0"/>
              <a:t>(100% ASAP) Mainstay of treatment </a:t>
            </a:r>
          </a:p>
          <a:p>
            <a:r>
              <a:rPr lang="en-US" dirty="0" smtClean="0"/>
              <a:t>Supportive care ( IV fluid for hypotension, standard ACLS PRN)</a:t>
            </a:r>
          </a:p>
          <a:p>
            <a:r>
              <a:rPr lang="en-US" dirty="0" smtClean="0"/>
              <a:t>HBO</a:t>
            </a:r>
          </a:p>
          <a:p>
            <a:endParaRPr lang="en-US" baseline="-25000" dirty="0" smtClean="0"/>
          </a:p>
          <a:p>
            <a:endParaRPr lang="en-US" dirty="0"/>
          </a:p>
        </p:txBody>
      </p:sp>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(CO poisoning)Treatment </a:t>
            </a:r>
            <a:endParaRPr lang="en-US" dirty="0"/>
          </a:p>
        </p:txBody>
      </p:sp>
    </p:spTree>
    <p:extLst>
      <p:ext uri="{BB962C8B-B14F-4D97-AF65-F5344CB8AC3E}">
        <p14:creationId xmlns:p14="http://schemas.microsoft.com/office/powerpoint/2010/main" val="2494629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 poisoning)Treatment </a:t>
            </a:r>
            <a:endParaRPr lang="en-US" dirty="0"/>
          </a:p>
        </p:txBody>
      </p:sp>
      <p:pic>
        <p:nvPicPr>
          <p:cNvPr id="4" name="Content Placeholder 3"/>
          <p:cNvPicPr>
            <a:picLocks noGrp="1" noChangeAspect="1"/>
          </p:cNvPicPr>
          <p:nvPr>
            <p:ph idx="1"/>
          </p:nvPr>
        </p:nvPicPr>
        <p:blipFill rotWithShape="1">
          <a:blip r:embed="rId2"/>
          <a:srcRect l="-842" r="-1670"/>
          <a:stretch/>
        </p:blipFill>
        <p:spPr>
          <a:xfrm>
            <a:off x="457200" y="1574401"/>
            <a:ext cx="7096658" cy="4989624"/>
          </a:xfrm>
        </p:spPr>
      </p:pic>
      <p:sp>
        <p:nvSpPr>
          <p:cNvPr id="5" name="TextBox 4"/>
          <p:cNvSpPr txBox="1"/>
          <p:nvPr/>
        </p:nvSpPr>
        <p:spPr>
          <a:xfrm>
            <a:off x="4821268" y="6366207"/>
            <a:ext cx="3571063" cy="369332"/>
          </a:xfrm>
          <a:prstGeom prst="rect">
            <a:avLst/>
          </a:prstGeom>
          <a:noFill/>
        </p:spPr>
        <p:txBody>
          <a:bodyPr wrap="square" rtlCol="0">
            <a:spAutoFit/>
          </a:bodyPr>
          <a:lstStyle/>
          <a:p>
            <a:r>
              <a:rPr lang="en-US" dirty="0" err="1" smtClean="0"/>
              <a:t>Goldfrank’s</a:t>
            </a:r>
            <a:r>
              <a:rPr lang="en-US" dirty="0" smtClean="0"/>
              <a:t> 9</a:t>
            </a:r>
            <a:r>
              <a:rPr lang="en-US" baseline="30000" dirty="0" smtClean="0"/>
              <a:t>th</a:t>
            </a:r>
            <a:r>
              <a:rPr lang="en-US" dirty="0" smtClean="0"/>
              <a:t> edition </a:t>
            </a:r>
            <a:endParaRPr lang="en-US" dirty="0"/>
          </a:p>
        </p:txBody>
      </p:sp>
    </p:spTree>
    <p:extLst>
      <p:ext uri="{BB962C8B-B14F-4D97-AF65-F5344CB8AC3E}">
        <p14:creationId xmlns:p14="http://schemas.microsoft.com/office/powerpoint/2010/main" val="26094229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5584" r="-5584"/>
          <a:stretch>
            <a:fillRect/>
          </a:stretch>
        </p:blipFill>
        <p:spPr/>
      </p:pic>
      <p:pic>
        <p:nvPicPr>
          <p:cNvPr id="6" name="Picture 5"/>
          <p:cNvPicPr>
            <a:picLocks noChangeAspect="1"/>
          </p:cNvPicPr>
          <p:nvPr/>
        </p:nvPicPr>
        <p:blipFill>
          <a:blip r:embed="rId4"/>
          <a:stretch>
            <a:fillRect/>
          </a:stretch>
        </p:blipFill>
        <p:spPr>
          <a:xfrm>
            <a:off x="218952" y="0"/>
            <a:ext cx="8467848" cy="1600199"/>
          </a:xfrm>
          <a:prstGeom prst="rect">
            <a:avLst/>
          </a:prstGeom>
        </p:spPr>
      </p:pic>
      <p:pic>
        <p:nvPicPr>
          <p:cNvPr id="7" name="Picture 6"/>
          <p:cNvPicPr>
            <a:picLocks noChangeAspect="1"/>
          </p:cNvPicPr>
          <p:nvPr/>
        </p:nvPicPr>
        <p:blipFill>
          <a:blip r:embed="rId5"/>
          <a:stretch>
            <a:fillRect/>
          </a:stretch>
        </p:blipFill>
        <p:spPr>
          <a:xfrm>
            <a:off x="990600" y="6414321"/>
            <a:ext cx="2387600" cy="203200"/>
          </a:xfrm>
          <a:prstGeom prst="rect">
            <a:avLst/>
          </a:prstGeom>
        </p:spPr>
      </p:pic>
    </p:spTree>
    <p:extLst>
      <p:ext uri="{BB962C8B-B14F-4D97-AF65-F5344CB8AC3E}">
        <p14:creationId xmlns:p14="http://schemas.microsoft.com/office/powerpoint/2010/main" val="13236044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HBO for CO poisoning</a:t>
            </a:r>
            <a:endParaRPr lang="en-US" sz="4000" dirty="0">
              <a:latin typeface="Arial"/>
              <a:cs typeface="Arial"/>
            </a:endParaRPr>
          </a:p>
        </p:txBody>
      </p:sp>
      <p:pic>
        <p:nvPicPr>
          <p:cNvPr id="4" name="Content Placeholder 3"/>
          <p:cNvPicPr>
            <a:picLocks noGrp="1" noChangeAspect="1"/>
          </p:cNvPicPr>
          <p:nvPr>
            <p:ph idx="1"/>
          </p:nvPr>
        </p:nvPicPr>
        <p:blipFill>
          <a:blip r:embed="rId3"/>
          <a:srcRect t="-4083" b="-4083"/>
          <a:stretch>
            <a:fillRect/>
          </a:stretch>
        </p:blipFill>
        <p:spPr/>
      </p:pic>
      <p:pic>
        <p:nvPicPr>
          <p:cNvPr id="5" name="Picture 4"/>
          <p:cNvPicPr>
            <a:picLocks noChangeAspect="1"/>
          </p:cNvPicPr>
          <p:nvPr/>
        </p:nvPicPr>
        <p:blipFill>
          <a:blip r:embed="rId4"/>
          <a:stretch>
            <a:fillRect/>
          </a:stretch>
        </p:blipFill>
        <p:spPr>
          <a:xfrm>
            <a:off x="457200" y="5897563"/>
            <a:ext cx="3835400" cy="457200"/>
          </a:xfrm>
          <a:prstGeom prst="rect">
            <a:avLst/>
          </a:prstGeom>
        </p:spPr>
      </p:pic>
      <p:pic>
        <p:nvPicPr>
          <p:cNvPr id="6" name="Picture 5"/>
          <p:cNvPicPr>
            <a:picLocks noChangeAspect="1"/>
          </p:cNvPicPr>
          <p:nvPr/>
        </p:nvPicPr>
        <p:blipFill>
          <a:blip r:embed="rId5"/>
          <a:stretch>
            <a:fillRect/>
          </a:stretch>
        </p:blipFill>
        <p:spPr>
          <a:xfrm>
            <a:off x="457200" y="6389083"/>
            <a:ext cx="5308600" cy="317500"/>
          </a:xfrm>
          <a:prstGeom prst="rect">
            <a:avLst/>
          </a:prstGeom>
        </p:spPr>
      </p:pic>
    </p:spTree>
    <p:extLst>
      <p:ext uri="{BB962C8B-B14F-4D97-AF65-F5344CB8AC3E}">
        <p14:creationId xmlns:p14="http://schemas.microsoft.com/office/powerpoint/2010/main" val="13846662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HBO for CO poisoning</a:t>
            </a:r>
            <a:endParaRPr lang="en-US" sz="4000" dirty="0">
              <a:latin typeface="Arial"/>
              <a:cs typeface="Arial"/>
            </a:endParaRPr>
          </a:p>
        </p:txBody>
      </p:sp>
      <p:pic>
        <p:nvPicPr>
          <p:cNvPr id="4" name="Content Placeholder 3"/>
          <p:cNvPicPr>
            <a:picLocks noGrp="1" noChangeAspect="1"/>
          </p:cNvPicPr>
          <p:nvPr>
            <p:ph idx="1"/>
          </p:nvPr>
        </p:nvPicPr>
        <p:blipFill>
          <a:blip r:embed="rId2"/>
          <a:srcRect t="-9478" b="-9478"/>
          <a:stretch>
            <a:fillRect/>
          </a:stretch>
        </p:blipFill>
        <p:spPr/>
      </p:pic>
      <p:pic>
        <p:nvPicPr>
          <p:cNvPr id="5" name="Picture 4"/>
          <p:cNvPicPr>
            <a:picLocks noChangeAspect="1"/>
          </p:cNvPicPr>
          <p:nvPr/>
        </p:nvPicPr>
        <p:blipFill>
          <a:blip r:embed="rId3"/>
          <a:stretch>
            <a:fillRect/>
          </a:stretch>
        </p:blipFill>
        <p:spPr>
          <a:xfrm>
            <a:off x="457200" y="5972912"/>
            <a:ext cx="3632200" cy="393700"/>
          </a:xfrm>
          <a:prstGeom prst="rect">
            <a:avLst/>
          </a:prstGeom>
        </p:spPr>
      </p:pic>
      <p:pic>
        <p:nvPicPr>
          <p:cNvPr id="6" name="Picture 5"/>
          <p:cNvPicPr>
            <a:picLocks noChangeAspect="1"/>
          </p:cNvPicPr>
          <p:nvPr/>
        </p:nvPicPr>
        <p:blipFill>
          <a:blip r:embed="rId4"/>
          <a:stretch>
            <a:fillRect/>
          </a:stretch>
        </p:blipFill>
        <p:spPr>
          <a:xfrm>
            <a:off x="457200" y="6572701"/>
            <a:ext cx="4064000" cy="190500"/>
          </a:xfrm>
          <a:prstGeom prst="rect">
            <a:avLst/>
          </a:prstGeom>
        </p:spPr>
      </p:pic>
    </p:spTree>
    <p:extLst>
      <p:ext uri="{BB962C8B-B14F-4D97-AF65-F5344CB8AC3E}">
        <p14:creationId xmlns:p14="http://schemas.microsoft.com/office/powerpoint/2010/main" val="24934094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78790" y="197036"/>
            <a:ext cx="8308010" cy="6567917"/>
          </a:xfrm>
          <a:prstGeom prst="rect">
            <a:avLst/>
          </a:prstGeom>
        </p:spPr>
      </p:pic>
    </p:spTree>
    <p:extLst>
      <p:ext uri="{BB962C8B-B14F-4D97-AF65-F5344CB8AC3E}">
        <p14:creationId xmlns:p14="http://schemas.microsoft.com/office/powerpoint/2010/main" val="26998758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3" name="Content Placeholder 2"/>
          <p:cNvSpPr>
            <a:spLocks noGrp="1"/>
          </p:cNvSpPr>
          <p:nvPr>
            <p:ph idx="1"/>
          </p:nvPr>
        </p:nvSpPr>
        <p:spPr/>
        <p:txBody>
          <a:bodyPr>
            <a:normAutofit/>
          </a:bodyPr>
          <a:lstStyle/>
          <a:p>
            <a:r>
              <a:rPr lang="en-US" sz="2400" dirty="0" smtClean="0">
                <a:latin typeface="Arial"/>
                <a:cs typeface="Arial"/>
              </a:rPr>
              <a:t>30-year-old male. Brought to the ED by EMS following a fire incident at a plastic factory. The patient is unresponsive. His BP= 80/40, HR= 130, RR= 30, O2 Sat is 90% on non-</a:t>
            </a:r>
            <a:r>
              <a:rPr lang="en-US" sz="2400" dirty="0" err="1" smtClean="0">
                <a:latin typeface="Arial"/>
                <a:cs typeface="Arial"/>
              </a:rPr>
              <a:t>rebreather</a:t>
            </a:r>
            <a:r>
              <a:rPr lang="en-US" sz="2400" dirty="0" smtClean="0">
                <a:latin typeface="Arial"/>
                <a:cs typeface="Arial"/>
              </a:rPr>
              <a:t> mask.</a:t>
            </a:r>
          </a:p>
          <a:p>
            <a:r>
              <a:rPr lang="en-US" sz="2400" dirty="0" smtClean="0">
                <a:latin typeface="Arial"/>
                <a:cs typeface="Arial"/>
              </a:rPr>
              <a:t>He was intubated on arrival to the ED. Vital signs are unchanged.</a:t>
            </a:r>
          </a:p>
          <a:p>
            <a:r>
              <a:rPr lang="en-US" sz="2400" dirty="0" smtClean="0">
                <a:latin typeface="Arial"/>
                <a:cs typeface="Arial"/>
              </a:rPr>
              <a:t>No obvious skin burn, Chest: few scattered wheezes </a:t>
            </a:r>
          </a:p>
          <a:p>
            <a:pPr marL="0" indent="0">
              <a:buNone/>
            </a:pPr>
            <a:r>
              <a:rPr lang="en-US" sz="2400" dirty="0" smtClean="0">
                <a:latin typeface="Arial"/>
                <a:cs typeface="Arial"/>
              </a:rPr>
              <a:t>CVS: S1+S2+ no added sounds. Abdomen: normal</a:t>
            </a:r>
          </a:p>
          <a:p>
            <a:r>
              <a:rPr lang="en-US" sz="2400" dirty="0" smtClean="0">
                <a:latin typeface="Arial"/>
                <a:cs typeface="Arial"/>
              </a:rPr>
              <a:t>Investigations: VBG: PH= 7.01, PCO2= 30, PO2=60,HCO3</a:t>
            </a:r>
            <a:r>
              <a:rPr lang="en-US" sz="2400" baseline="30000" dirty="0" smtClean="0">
                <a:latin typeface="Arial"/>
                <a:cs typeface="Arial"/>
              </a:rPr>
              <a:t>- </a:t>
            </a:r>
            <a:r>
              <a:rPr lang="en-US" sz="2400" dirty="0" smtClean="0">
                <a:latin typeface="Arial"/>
                <a:cs typeface="Arial"/>
              </a:rPr>
              <a:t>= 5, lactate = 15, CO= 10%</a:t>
            </a:r>
            <a:endParaRPr lang="en-US" sz="2400" dirty="0">
              <a:latin typeface="Arial"/>
              <a:cs typeface="Arial"/>
            </a:endParaRPr>
          </a:p>
        </p:txBody>
      </p:sp>
    </p:spTree>
    <p:extLst>
      <p:ext uri="{BB962C8B-B14F-4D97-AF65-F5344CB8AC3E}">
        <p14:creationId xmlns:p14="http://schemas.microsoft.com/office/powerpoint/2010/main" val="21958633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Cyanide</a:t>
            </a:r>
            <a:endParaRPr lang="en-US" sz="4000" dirty="0">
              <a:latin typeface="Arial"/>
              <a:cs typeface="Arial"/>
            </a:endParaRPr>
          </a:p>
        </p:txBody>
      </p:sp>
      <p:pic>
        <p:nvPicPr>
          <p:cNvPr id="4" name="Content Placeholder 3"/>
          <p:cNvPicPr>
            <a:picLocks noGrp="1" noChangeAspect="1"/>
          </p:cNvPicPr>
          <p:nvPr>
            <p:ph idx="1"/>
          </p:nvPr>
        </p:nvPicPr>
        <p:blipFill>
          <a:blip r:embed="rId2"/>
          <a:srcRect t="-19995" b="-19995"/>
          <a:stretch>
            <a:fillRect/>
          </a:stretch>
        </p:blipFill>
        <p:spPr/>
      </p:pic>
      <p:pic>
        <p:nvPicPr>
          <p:cNvPr id="3" name="Picture 2"/>
          <p:cNvPicPr>
            <a:picLocks noChangeAspect="1"/>
          </p:cNvPicPr>
          <p:nvPr/>
        </p:nvPicPr>
        <p:blipFill>
          <a:blip r:embed="rId3"/>
          <a:stretch>
            <a:fillRect/>
          </a:stretch>
        </p:blipFill>
        <p:spPr>
          <a:xfrm>
            <a:off x="6228952" y="177800"/>
            <a:ext cx="2641600" cy="1422400"/>
          </a:xfrm>
          <a:prstGeom prst="rect">
            <a:avLst/>
          </a:prstGeom>
        </p:spPr>
      </p:pic>
      <p:pic>
        <p:nvPicPr>
          <p:cNvPr id="5" name="Picture 4"/>
          <p:cNvPicPr>
            <a:picLocks noChangeAspect="1"/>
          </p:cNvPicPr>
          <p:nvPr/>
        </p:nvPicPr>
        <p:blipFill>
          <a:blip r:embed="rId4"/>
          <a:stretch>
            <a:fillRect/>
          </a:stretch>
        </p:blipFill>
        <p:spPr>
          <a:xfrm>
            <a:off x="0" y="177800"/>
            <a:ext cx="3328077" cy="1431073"/>
          </a:xfrm>
          <a:prstGeom prst="rect">
            <a:avLst/>
          </a:prstGeom>
        </p:spPr>
      </p:pic>
      <p:pic>
        <p:nvPicPr>
          <p:cNvPr id="6" name="Picture 5"/>
          <p:cNvPicPr>
            <a:picLocks noChangeAspect="1"/>
          </p:cNvPicPr>
          <p:nvPr/>
        </p:nvPicPr>
        <p:blipFill>
          <a:blip r:embed="rId5"/>
          <a:stretch>
            <a:fillRect/>
          </a:stretch>
        </p:blipFill>
        <p:spPr>
          <a:xfrm>
            <a:off x="2537225" y="5429737"/>
            <a:ext cx="3299398" cy="1428263"/>
          </a:xfrm>
          <a:prstGeom prst="rect">
            <a:avLst/>
          </a:prstGeom>
        </p:spPr>
      </p:pic>
    </p:spTree>
    <p:extLst>
      <p:ext uri="{BB962C8B-B14F-4D97-AF65-F5344CB8AC3E}">
        <p14:creationId xmlns:p14="http://schemas.microsoft.com/office/powerpoint/2010/main" val="4859371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Cyanide exposure</a:t>
            </a:r>
            <a:endParaRPr lang="en-US" sz="4000" dirty="0">
              <a:latin typeface="Arial"/>
              <a:cs typeface="Arial"/>
            </a:endParaRPr>
          </a:p>
        </p:txBody>
      </p:sp>
      <p:sp>
        <p:nvSpPr>
          <p:cNvPr id="3" name="Content Placeholder 2"/>
          <p:cNvSpPr>
            <a:spLocks noGrp="1"/>
          </p:cNvSpPr>
          <p:nvPr>
            <p:ph idx="1"/>
          </p:nvPr>
        </p:nvSpPr>
        <p:spPr/>
        <p:txBody>
          <a:bodyPr/>
          <a:lstStyle/>
          <a:p>
            <a:r>
              <a:rPr lang="en-US" sz="2400" dirty="0" smtClean="0">
                <a:latin typeface="Arial"/>
                <a:cs typeface="Arial"/>
              </a:rPr>
              <a:t>Fire in closed space (plastic burn)</a:t>
            </a:r>
          </a:p>
          <a:p>
            <a:r>
              <a:rPr lang="en-US" sz="2400" dirty="0" smtClean="0">
                <a:latin typeface="Arial"/>
                <a:cs typeface="Arial"/>
              </a:rPr>
              <a:t>Chemistry labs</a:t>
            </a:r>
          </a:p>
          <a:p>
            <a:r>
              <a:rPr lang="en-US" sz="2400" dirty="0" smtClean="0">
                <a:latin typeface="Arial"/>
                <a:cs typeface="Arial"/>
              </a:rPr>
              <a:t>Plants (cassava, apricot seeds)</a:t>
            </a:r>
          </a:p>
          <a:p>
            <a:r>
              <a:rPr lang="en-US" sz="2400" dirty="0" smtClean="0">
                <a:latin typeface="Arial"/>
                <a:cs typeface="Arial"/>
              </a:rPr>
              <a:t>Iatrogenic (</a:t>
            </a:r>
            <a:r>
              <a:rPr lang="en-US" sz="2400" dirty="0" err="1" smtClean="0">
                <a:latin typeface="Arial"/>
                <a:cs typeface="Arial"/>
              </a:rPr>
              <a:t>nitroprusside</a:t>
            </a:r>
            <a:r>
              <a:rPr lang="en-US" sz="2400" dirty="0" smtClean="0">
                <a:latin typeface="Arial"/>
                <a:cs typeface="Arial"/>
              </a:rPr>
              <a:t>) </a:t>
            </a:r>
          </a:p>
          <a:p>
            <a:r>
              <a:rPr lang="en-US" sz="2400" dirty="0">
                <a:latin typeface="Arial"/>
                <a:cs typeface="Arial"/>
              </a:rPr>
              <a:t>photographic industries </a:t>
            </a:r>
            <a:endParaRPr lang="en-US" sz="2400" dirty="0" smtClean="0">
              <a:latin typeface="Arial"/>
              <a:cs typeface="Arial"/>
            </a:endParaRPr>
          </a:p>
          <a:p>
            <a:r>
              <a:rPr lang="en-US" sz="2400" dirty="0" smtClean="0">
                <a:latin typeface="Arial"/>
                <a:cs typeface="Arial"/>
              </a:rPr>
              <a:t>Jewelry manufacturing </a:t>
            </a:r>
            <a:endParaRPr lang="en-US" sz="2400" dirty="0"/>
          </a:p>
          <a:p>
            <a:endParaRPr lang="en-US" sz="2400" dirty="0">
              <a:latin typeface="Arial"/>
              <a:cs typeface="Arial"/>
            </a:endParaRPr>
          </a:p>
          <a:p>
            <a:endParaRPr lang="en-US" sz="2400" dirty="0" smtClean="0">
              <a:latin typeface="Arial"/>
              <a:cs typeface="Arial"/>
            </a:endParaRPr>
          </a:p>
          <a:p>
            <a:endParaRPr lang="en-US" dirty="0"/>
          </a:p>
        </p:txBody>
      </p:sp>
      <p:pic>
        <p:nvPicPr>
          <p:cNvPr id="4" name="Picture 3"/>
          <p:cNvPicPr>
            <a:picLocks noChangeAspect="1"/>
          </p:cNvPicPr>
          <p:nvPr/>
        </p:nvPicPr>
        <p:blipFill>
          <a:blip r:embed="rId2"/>
          <a:stretch>
            <a:fillRect/>
          </a:stretch>
        </p:blipFill>
        <p:spPr>
          <a:xfrm>
            <a:off x="0" y="274638"/>
            <a:ext cx="2228136" cy="805773"/>
          </a:xfrm>
          <a:prstGeom prst="rect">
            <a:avLst/>
          </a:prstGeom>
        </p:spPr>
      </p:pic>
      <p:pic>
        <p:nvPicPr>
          <p:cNvPr id="5" name="Picture 4" descr="cyanide sourc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601" y="1417638"/>
            <a:ext cx="3626397" cy="5440361"/>
          </a:xfrm>
          <a:prstGeom prst="rect">
            <a:avLst/>
          </a:prstGeom>
        </p:spPr>
      </p:pic>
    </p:spTree>
    <p:extLst>
      <p:ext uri="{BB962C8B-B14F-4D97-AF65-F5344CB8AC3E}">
        <p14:creationId xmlns:p14="http://schemas.microsoft.com/office/powerpoint/2010/main" val="24598860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Simple asphyxiants</a:t>
            </a:r>
            <a:endParaRPr lang="en-US" dirty="0">
              <a:latin typeface="Arial"/>
              <a:cs typeface="Arial"/>
            </a:endParaRPr>
          </a:p>
        </p:txBody>
      </p:sp>
      <p:sp>
        <p:nvSpPr>
          <p:cNvPr id="3" name="Content Placeholder 2"/>
          <p:cNvSpPr>
            <a:spLocks noGrp="1"/>
          </p:cNvSpPr>
          <p:nvPr>
            <p:ph idx="1"/>
          </p:nvPr>
        </p:nvSpPr>
        <p:spPr/>
        <p:txBody>
          <a:bodyPr/>
          <a:lstStyle/>
          <a:p>
            <a:r>
              <a:rPr lang="en-US" sz="2400" dirty="0" smtClean="0">
                <a:latin typeface="Arial"/>
                <a:cs typeface="Arial"/>
              </a:rPr>
              <a:t>Generally speaking, have </a:t>
            </a:r>
            <a:r>
              <a:rPr lang="en-US" sz="2400" dirty="0" smtClean="0">
                <a:solidFill>
                  <a:srgbClr val="FF0000"/>
                </a:solidFill>
                <a:latin typeface="Arial"/>
                <a:cs typeface="Arial"/>
              </a:rPr>
              <a:t>No</a:t>
            </a:r>
            <a:r>
              <a:rPr lang="en-US" sz="2400" dirty="0" smtClean="0">
                <a:latin typeface="Arial"/>
                <a:cs typeface="Arial"/>
              </a:rPr>
              <a:t> pharmacological activity</a:t>
            </a:r>
          </a:p>
          <a:p>
            <a:r>
              <a:rPr lang="en-US" sz="2400" dirty="0" smtClean="0">
                <a:latin typeface="Arial"/>
                <a:cs typeface="Arial"/>
              </a:rPr>
              <a:t>displace </a:t>
            </a:r>
            <a:r>
              <a:rPr lang="en-US" sz="2400" dirty="0">
                <a:latin typeface="Arial"/>
                <a:cs typeface="Arial"/>
              </a:rPr>
              <a:t>oxygen from ambient air </a:t>
            </a:r>
            <a:endParaRPr lang="en-US" sz="2400" dirty="0" smtClean="0">
              <a:latin typeface="Arial"/>
              <a:cs typeface="Arial"/>
            </a:endParaRPr>
          </a:p>
          <a:p>
            <a:r>
              <a:rPr lang="en-US" sz="2400" dirty="0" smtClean="0">
                <a:latin typeface="Arial"/>
                <a:cs typeface="Arial"/>
              </a:rPr>
              <a:t>Fio</a:t>
            </a:r>
            <a:r>
              <a:rPr lang="en-US" sz="2400" baseline="-25000" dirty="0" smtClean="0">
                <a:latin typeface="Arial"/>
                <a:cs typeface="Arial"/>
              </a:rPr>
              <a:t>2 </a:t>
            </a:r>
            <a:r>
              <a:rPr lang="en-US" sz="2400" dirty="0" smtClean="0">
                <a:latin typeface="Arial"/>
                <a:cs typeface="Arial"/>
              </a:rPr>
              <a:t>&lt; 21%</a:t>
            </a:r>
          </a:p>
          <a:p>
            <a:r>
              <a:rPr lang="en-US" sz="2400" dirty="0" smtClean="0">
                <a:latin typeface="Arial"/>
                <a:cs typeface="Arial"/>
              </a:rPr>
              <a:t>Decrease partial pressure of O</a:t>
            </a:r>
            <a:r>
              <a:rPr lang="en-US" sz="2400" baseline="-25000" dirty="0" smtClean="0">
                <a:latin typeface="Arial"/>
                <a:cs typeface="Arial"/>
              </a:rPr>
              <a:t>2</a:t>
            </a:r>
          </a:p>
          <a:p>
            <a:r>
              <a:rPr lang="en-US" sz="2400" dirty="0" smtClean="0">
                <a:latin typeface="Arial"/>
                <a:cs typeface="Arial"/>
              </a:rPr>
              <a:t>Asphyxiation requires high concentration in a closed space</a:t>
            </a:r>
          </a:p>
          <a:p>
            <a:endParaRPr lang="en-US" sz="2400" dirty="0" smtClean="0">
              <a:latin typeface="Arial"/>
              <a:cs typeface="Arial"/>
            </a:endParaRPr>
          </a:p>
          <a:p>
            <a:endParaRPr lang="en-US" sz="2400" dirty="0">
              <a:latin typeface="Arial"/>
              <a:cs typeface="Arial"/>
            </a:endParaRPr>
          </a:p>
          <a:p>
            <a:endParaRPr lang="en-US" dirty="0"/>
          </a:p>
        </p:txBody>
      </p:sp>
    </p:spTree>
    <p:extLst>
      <p:ext uri="{BB962C8B-B14F-4D97-AF65-F5344CB8AC3E}">
        <p14:creationId xmlns:p14="http://schemas.microsoft.com/office/powerpoint/2010/main" val="33263044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Arial"/>
                <a:cs typeface="Arial"/>
              </a:rPr>
              <a:t>Cyanide is an inhibitor of multiple enzymes, including succinic acid dehydrogenase, superoxide dismutase, carbonic anhydrase, and </a:t>
            </a:r>
            <a:r>
              <a:rPr lang="en-US" sz="2400" b="1" dirty="0" smtClean="0">
                <a:solidFill>
                  <a:srgbClr val="FF0000"/>
                </a:solidFill>
                <a:latin typeface="Arial"/>
                <a:cs typeface="Arial"/>
              </a:rPr>
              <a:t>cytochrome oxidase </a:t>
            </a:r>
            <a:endParaRPr lang="en-US" sz="2400" b="1" dirty="0">
              <a:solidFill>
                <a:srgbClr val="FF0000"/>
              </a:solidFill>
              <a:latin typeface="Arial"/>
              <a:cs typeface="Arial"/>
            </a:endParaRPr>
          </a:p>
          <a:p>
            <a:endParaRPr lang="en-US" dirty="0"/>
          </a:p>
        </p:txBody>
      </p:sp>
      <p:sp>
        <p:nvSpPr>
          <p:cNvPr id="4" name="Title 1"/>
          <p:cNvSpPr>
            <a:spLocks noGrp="1"/>
          </p:cNvSpPr>
          <p:nvPr>
            <p:ph type="title"/>
          </p:nvPr>
        </p:nvSpPr>
        <p:spPr/>
        <p:txBody>
          <a:bodyPr>
            <a:normAutofit/>
          </a:bodyPr>
          <a:lstStyle/>
          <a:p>
            <a:r>
              <a:rPr lang="en-US" sz="4000" dirty="0" smtClean="0">
                <a:latin typeface="Arial"/>
                <a:cs typeface="Arial"/>
              </a:rPr>
              <a:t>Cyanide</a:t>
            </a:r>
            <a:endParaRPr lang="en-US" sz="4000" dirty="0">
              <a:latin typeface="Arial"/>
              <a:cs typeface="Arial"/>
            </a:endParaRPr>
          </a:p>
        </p:txBody>
      </p:sp>
    </p:spTree>
    <p:extLst>
      <p:ext uri="{BB962C8B-B14F-4D97-AF65-F5344CB8AC3E}">
        <p14:creationId xmlns:p14="http://schemas.microsoft.com/office/powerpoint/2010/main" val="5567190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338" r="-1470"/>
          <a:stretch/>
        </p:blipFill>
        <p:spPr>
          <a:xfrm>
            <a:off x="109476" y="372182"/>
            <a:ext cx="9054562" cy="6323201"/>
          </a:xfrm>
        </p:spPr>
      </p:pic>
      <p:sp>
        <p:nvSpPr>
          <p:cNvPr id="5" name="Rectangle 4"/>
          <p:cNvSpPr/>
          <p:nvPr/>
        </p:nvSpPr>
        <p:spPr>
          <a:xfrm>
            <a:off x="4773163" y="5801660"/>
            <a:ext cx="1335609" cy="893723"/>
          </a:xfrm>
          <a:prstGeom prst="rect">
            <a:avLst/>
          </a:prstGeom>
          <a:noFill/>
          <a:ln w="5715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005608" y="4136936"/>
            <a:ext cx="1335609" cy="893723"/>
          </a:xfrm>
          <a:prstGeom prst="rect">
            <a:avLst/>
          </a:prstGeom>
          <a:noFill/>
          <a:ln w="5715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7450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Cyanide</a:t>
            </a:r>
            <a:endParaRPr lang="en-US" sz="4000" dirty="0">
              <a:latin typeface="Arial"/>
              <a:cs typeface="Arial"/>
            </a:endParaRPr>
          </a:p>
        </p:txBody>
      </p:sp>
      <p:sp>
        <p:nvSpPr>
          <p:cNvPr id="3" name="Content Placeholder 2"/>
          <p:cNvSpPr>
            <a:spLocks noGrp="1"/>
          </p:cNvSpPr>
          <p:nvPr>
            <p:ph idx="1"/>
          </p:nvPr>
        </p:nvSpPr>
        <p:spPr/>
        <p:txBody>
          <a:bodyPr/>
          <a:lstStyle/>
          <a:p>
            <a:r>
              <a:rPr lang="en-US" sz="2400" dirty="0" smtClean="0">
                <a:latin typeface="Arial"/>
                <a:cs typeface="Arial"/>
              </a:rPr>
              <a:t>Clinical features:</a:t>
            </a:r>
          </a:p>
          <a:p>
            <a:r>
              <a:rPr lang="en-US" sz="2400" dirty="0" smtClean="0">
                <a:latin typeface="Arial"/>
                <a:cs typeface="Arial"/>
              </a:rPr>
              <a:t>CNS: altered level of consciousness, SZ, Anxiety, H/A, agitation</a:t>
            </a:r>
          </a:p>
          <a:p>
            <a:r>
              <a:rPr lang="en-US" sz="2400" dirty="0" smtClean="0">
                <a:latin typeface="Arial"/>
                <a:cs typeface="Arial"/>
              </a:rPr>
              <a:t>CVS: Hypotension, tachycardia, arrhythmia (may have transient HTN and tachycardia)</a:t>
            </a:r>
          </a:p>
          <a:p>
            <a:r>
              <a:rPr lang="en-US" sz="2400" dirty="0" smtClean="0">
                <a:latin typeface="Arial"/>
                <a:cs typeface="Arial"/>
              </a:rPr>
              <a:t>Respiratory: SOB, tachypnea, (later hypoventilation and pulmonary edema)</a:t>
            </a:r>
            <a:r>
              <a:rPr lang="mr-IN" sz="2400" dirty="0" smtClean="0">
                <a:latin typeface="Arial"/>
                <a:cs typeface="Arial"/>
              </a:rPr>
              <a:t> </a:t>
            </a:r>
            <a:r>
              <a:rPr lang="en-US" sz="2400" dirty="0" smtClean="0">
                <a:latin typeface="Arial"/>
                <a:cs typeface="Arial"/>
              </a:rPr>
              <a:t>Metabolic: lactic acidosis (classically lactate more than 10) (needs VBG with </a:t>
            </a:r>
            <a:r>
              <a:rPr lang="en-US" sz="2400" dirty="0" err="1" smtClean="0">
                <a:latin typeface="Arial"/>
                <a:cs typeface="Arial"/>
              </a:rPr>
              <a:t>Carboxyhemoglobin</a:t>
            </a:r>
            <a:r>
              <a:rPr lang="en-US" sz="2400" dirty="0" smtClean="0">
                <a:latin typeface="Arial"/>
                <a:cs typeface="Arial"/>
              </a:rPr>
              <a:t>)</a:t>
            </a:r>
          </a:p>
          <a:p>
            <a:pPr marL="0" indent="0">
              <a:buNone/>
            </a:pPr>
            <a:r>
              <a:rPr lang="en-US" sz="2400" dirty="0">
                <a:latin typeface="Arial"/>
                <a:cs typeface="Arial"/>
              </a:rPr>
              <a:t> </a:t>
            </a:r>
            <a:r>
              <a:rPr lang="en-US" sz="2400" b="1" dirty="0" smtClean="0">
                <a:solidFill>
                  <a:srgbClr val="FF0000"/>
                </a:solidFill>
                <a:latin typeface="Arial"/>
                <a:cs typeface="Arial"/>
              </a:rPr>
              <a:t>[Unconscious, hypotensive, and high lactate]</a:t>
            </a:r>
            <a:endParaRPr lang="en-US" sz="2400" b="1" dirty="0">
              <a:solidFill>
                <a:srgbClr val="FF0000"/>
              </a:solidFill>
              <a:latin typeface="Arial"/>
              <a:cs typeface="Arial"/>
            </a:endParaRPr>
          </a:p>
        </p:txBody>
      </p:sp>
    </p:spTree>
    <p:extLst>
      <p:ext uri="{BB962C8B-B14F-4D97-AF65-F5344CB8AC3E}">
        <p14:creationId xmlns:p14="http://schemas.microsoft.com/office/powerpoint/2010/main" val="34548963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Cyanide treatment</a:t>
            </a:r>
            <a:endParaRPr lang="en-US" dirty="0"/>
          </a:p>
        </p:txBody>
      </p:sp>
      <p:sp>
        <p:nvSpPr>
          <p:cNvPr id="3" name="Content Placeholder 2"/>
          <p:cNvSpPr>
            <a:spLocks noGrp="1"/>
          </p:cNvSpPr>
          <p:nvPr>
            <p:ph idx="1"/>
          </p:nvPr>
        </p:nvSpPr>
        <p:spPr>
          <a:xfrm>
            <a:off x="457200" y="1600200"/>
            <a:ext cx="8229600" cy="4841397"/>
          </a:xfrm>
        </p:spPr>
        <p:txBody>
          <a:bodyPr>
            <a:normAutofit/>
          </a:bodyPr>
          <a:lstStyle/>
          <a:p>
            <a:r>
              <a:rPr lang="en-US" sz="2400" dirty="0" smtClean="0">
                <a:latin typeface="Arial"/>
                <a:cs typeface="Arial"/>
              </a:rPr>
              <a:t>ABCDE</a:t>
            </a:r>
          </a:p>
          <a:p>
            <a:r>
              <a:rPr lang="en-US" sz="2400" dirty="0" smtClean="0">
                <a:latin typeface="Arial"/>
                <a:cs typeface="Arial"/>
              </a:rPr>
              <a:t>Antidote: almost always empirical</a:t>
            </a:r>
          </a:p>
          <a:p>
            <a:pPr lvl="1">
              <a:buFont typeface="Wingdings" charset="2"/>
              <a:buChar char="Ø"/>
            </a:pPr>
            <a:r>
              <a:rPr lang="en-US" sz="2400" dirty="0" err="1">
                <a:latin typeface="Arial"/>
                <a:cs typeface="Arial"/>
              </a:rPr>
              <a:t>Hydroxocobalamin</a:t>
            </a:r>
            <a:r>
              <a:rPr lang="en-US" sz="2400" dirty="0">
                <a:latin typeface="Arial"/>
                <a:cs typeface="Arial"/>
              </a:rPr>
              <a:t> </a:t>
            </a:r>
            <a:r>
              <a:rPr lang="en-US" sz="2400" dirty="0" smtClean="0">
                <a:latin typeface="Arial"/>
                <a:cs typeface="Arial"/>
              </a:rPr>
              <a:t>(</a:t>
            </a:r>
            <a:r>
              <a:rPr lang="en-US" sz="2400" dirty="0">
                <a:latin typeface="Arial"/>
                <a:cs typeface="Arial"/>
              </a:rPr>
              <a:t>5 g IV during 15 minutes for adults and 70 mg/kg IV for children, up to an adult </a:t>
            </a:r>
            <a:r>
              <a:rPr lang="en-US" sz="2400" dirty="0" smtClean="0">
                <a:latin typeface="Arial"/>
                <a:cs typeface="Arial"/>
              </a:rPr>
              <a:t>dose)</a:t>
            </a:r>
          </a:p>
          <a:p>
            <a:pPr marL="457200" lvl="1" indent="0">
              <a:buNone/>
            </a:pPr>
            <a:r>
              <a:rPr lang="en-US" sz="2400" dirty="0" smtClean="0">
                <a:latin typeface="Arial"/>
                <a:cs typeface="Arial"/>
              </a:rPr>
              <a:t>Cyanide + </a:t>
            </a:r>
            <a:r>
              <a:rPr lang="en-US" sz="2400" dirty="0" err="1" smtClean="0">
                <a:latin typeface="Arial"/>
                <a:cs typeface="Arial"/>
              </a:rPr>
              <a:t>hydroxycobolamine</a:t>
            </a:r>
            <a:r>
              <a:rPr lang="en-US" sz="2400" dirty="0" smtClean="0">
                <a:latin typeface="Arial"/>
                <a:cs typeface="Arial"/>
              </a:rPr>
              <a:t> = </a:t>
            </a:r>
            <a:r>
              <a:rPr lang="en-US" sz="2400" dirty="0" err="1"/>
              <a:t>Cyanocobalamin</a:t>
            </a:r>
            <a:r>
              <a:rPr lang="en-US" sz="2400" dirty="0"/>
              <a:t> </a:t>
            </a:r>
            <a:endParaRPr lang="en-US" sz="2400" dirty="0" smtClean="0">
              <a:latin typeface="Arial"/>
              <a:cs typeface="Arial"/>
            </a:endParaRPr>
          </a:p>
          <a:p>
            <a:pPr lvl="1">
              <a:buFont typeface="Wingdings" charset="2"/>
              <a:buChar char="Ø"/>
            </a:pPr>
            <a:r>
              <a:rPr lang="en-US" sz="2400" dirty="0">
                <a:latin typeface="Arial"/>
                <a:cs typeface="Arial"/>
              </a:rPr>
              <a:t>cyanide antidote </a:t>
            </a:r>
            <a:r>
              <a:rPr lang="en-US" sz="2400" dirty="0" smtClean="0">
                <a:latin typeface="Arial"/>
                <a:cs typeface="Arial"/>
              </a:rPr>
              <a:t>kit: </a:t>
            </a:r>
            <a:endParaRPr lang="en-US" sz="2400" dirty="0">
              <a:latin typeface="Arial"/>
              <a:cs typeface="Arial"/>
            </a:endParaRPr>
          </a:p>
          <a:p>
            <a:pPr lvl="2">
              <a:buFont typeface="Wingdings" charset="2"/>
              <a:buChar char="Ø"/>
            </a:pPr>
            <a:r>
              <a:rPr lang="en-US" dirty="0" smtClean="0">
                <a:latin typeface="Arial"/>
                <a:cs typeface="Arial"/>
              </a:rPr>
              <a:t>Amyl nitrite </a:t>
            </a:r>
          </a:p>
          <a:p>
            <a:pPr lvl="2">
              <a:buFont typeface="Wingdings" charset="2"/>
              <a:buChar char="Ø"/>
            </a:pPr>
            <a:r>
              <a:rPr lang="en-US" dirty="0" smtClean="0">
                <a:latin typeface="Arial"/>
                <a:cs typeface="Arial"/>
              </a:rPr>
              <a:t>Sodium nitrite</a:t>
            </a:r>
          </a:p>
          <a:p>
            <a:pPr lvl="2">
              <a:buFont typeface="Wingdings" charset="2"/>
              <a:buChar char="Ø"/>
            </a:pPr>
            <a:r>
              <a:rPr lang="en-US" dirty="0" smtClean="0">
                <a:latin typeface="Arial"/>
                <a:cs typeface="Arial"/>
              </a:rPr>
              <a:t>Sodium thiosulfate </a:t>
            </a:r>
          </a:p>
          <a:p>
            <a:r>
              <a:rPr lang="en-US" sz="2400" dirty="0" smtClean="0">
                <a:latin typeface="Arial"/>
                <a:cs typeface="Arial"/>
              </a:rPr>
              <a:t>Supportive care</a:t>
            </a:r>
            <a:endParaRPr lang="en-US" sz="2400" dirty="0">
              <a:latin typeface="Arial"/>
              <a:cs typeface="Arial"/>
            </a:endParaRPr>
          </a:p>
          <a:p>
            <a:pPr lvl="1">
              <a:buFont typeface="Wingdings" charset="2"/>
              <a:buChar char="Ø"/>
            </a:pPr>
            <a:endParaRPr lang="en-US" sz="2400" dirty="0">
              <a:latin typeface="Arial"/>
              <a:cs typeface="Arial"/>
            </a:endParaRPr>
          </a:p>
          <a:p>
            <a:pPr marL="457200" lvl="1" indent="0">
              <a:buNone/>
            </a:pPr>
            <a:endParaRPr lang="en-US" sz="2400" dirty="0">
              <a:latin typeface="Arial"/>
              <a:cs typeface="Arial"/>
            </a:endParaRPr>
          </a:p>
          <a:p>
            <a:pPr marL="457200" lvl="1" indent="0">
              <a:buNone/>
            </a:pPr>
            <a:endParaRPr lang="en-US" dirty="0" smtClean="0"/>
          </a:p>
          <a:p>
            <a:endParaRPr lang="en-US" dirty="0"/>
          </a:p>
        </p:txBody>
      </p:sp>
    </p:spTree>
    <p:extLst>
      <p:ext uri="{BB962C8B-B14F-4D97-AF65-F5344CB8AC3E}">
        <p14:creationId xmlns:p14="http://schemas.microsoft.com/office/powerpoint/2010/main" val="257644845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Cyanide kit</a:t>
            </a:r>
            <a:endParaRPr lang="en-US" sz="4000" dirty="0">
              <a:latin typeface="Arial"/>
              <a:cs typeface="Arial"/>
            </a:endParaRPr>
          </a:p>
        </p:txBody>
      </p:sp>
      <p:pic>
        <p:nvPicPr>
          <p:cNvPr id="4" name="Content Placeholder 3"/>
          <p:cNvPicPr>
            <a:picLocks noGrp="1" noChangeAspect="1"/>
          </p:cNvPicPr>
          <p:nvPr>
            <p:ph idx="1"/>
          </p:nvPr>
        </p:nvPicPr>
        <p:blipFill>
          <a:blip r:embed="rId2"/>
          <a:srcRect l="-7231" r="-7231"/>
          <a:stretch>
            <a:fillRect/>
          </a:stretch>
        </p:blipFill>
        <p:spPr/>
      </p:pic>
    </p:spTree>
    <p:extLst>
      <p:ext uri="{BB962C8B-B14F-4D97-AF65-F5344CB8AC3E}">
        <p14:creationId xmlns:p14="http://schemas.microsoft.com/office/powerpoint/2010/main" val="5417121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Hydrofluoric acid </a:t>
            </a:r>
            <a:endParaRPr lang="en-US" sz="4000" dirty="0"/>
          </a:p>
        </p:txBody>
      </p:sp>
      <p:pic>
        <p:nvPicPr>
          <p:cNvPr id="4" name="Content Placeholder 3"/>
          <p:cNvPicPr>
            <a:picLocks noGrp="1" noChangeAspect="1"/>
          </p:cNvPicPr>
          <p:nvPr>
            <p:ph idx="1"/>
          </p:nvPr>
        </p:nvPicPr>
        <p:blipFill rotWithShape="1">
          <a:blip r:embed="rId2"/>
          <a:srcRect t="3596" b="-1"/>
          <a:stretch/>
        </p:blipFill>
        <p:spPr>
          <a:xfrm>
            <a:off x="457200" y="1252526"/>
            <a:ext cx="8229600" cy="3245977"/>
          </a:xfrm>
        </p:spPr>
      </p:pic>
      <p:pic>
        <p:nvPicPr>
          <p:cNvPr id="5" name="Picture 4"/>
          <p:cNvPicPr>
            <a:picLocks noChangeAspect="1"/>
          </p:cNvPicPr>
          <p:nvPr/>
        </p:nvPicPr>
        <p:blipFill>
          <a:blip r:embed="rId3"/>
          <a:stretch>
            <a:fillRect/>
          </a:stretch>
        </p:blipFill>
        <p:spPr>
          <a:xfrm>
            <a:off x="2681807" y="4552236"/>
            <a:ext cx="3251200" cy="2235200"/>
          </a:xfrm>
          <a:prstGeom prst="rect">
            <a:avLst/>
          </a:prstGeom>
        </p:spPr>
      </p:pic>
    </p:spTree>
    <p:extLst>
      <p:ext uri="{BB962C8B-B14F-4D97-AF65-F5344CB8AC3E}">
        <p14:creationId xmlns:p14="http://schemas.microsoft.com/office/powerpoint/2010/main" val="38348570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F.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8" r="-1457"/>
          <a:stretch/>
        </p:blipFill>
        <p:spPr>
          <a:xfrm>
            <a:off x="2291733" y="362998"/>
            <a:ext cx="4340809" cy="6292399"/>
          </a:xfrm>
        </p:spPr>
      </p:pic>
    </p:spTree>
    <p:extLst>
      <p:ext uri="{BB962C8B-B14F-4D97-AF65-F5344CB8AC3E}">
        <p14:creationId xmlns:p14="http://schemas.microsoft.com/office/powerpoint/2010/main" val="407314353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552999858"/>
              </p:ext>
            </p:extLst>
          </p:nvPr>
        </p:nvGraphicFramePr>
        <p:xfrm>
          <a:off x="282238" y="233523"/>
          <a:ext cx="8528049" cy="6203146"/>
        </p:xfrm>
        <a:graphic>
          <a:graphicData uri="http://schemas.openxmlformats.org/drawingml/2006/table">
            <a:tbl>
              <a:tblPr firstRow="1" bandRow="1">
                <a:tableStyleId>{5C22544A-7EE6-4342-B048-85BDC9FD1C3A}</a:tableStyleId>
              </a:tblPr>
              <a:tblGrid>
                <a:gridCol w="2842683"/>
                <a:gridCol w="2842683"/>
                <a:gridCol w="2842683"/>
              </a:tblGrid>
              <a:tr h="538234">
                <a:tc>
                  <a:txBody>
                    <a:bodyPr/>
                    <a:lstStyle/>
                    <a:p>
                      <a:pPr algn="ctr"/>
                      <a:r>
                        <a:rPr lang="en-US" b="1" dirty="0" smtClean="0"/>
                        <a:t>Chemical </a:t>
                      </a:r>
                      <a:endParaRPr lang="en-US" b="1" dirty="0"/>
                    </a:p>
                  </a:txBody>
                  <a:tcPr/>
                </a:tc>
                <a:tc>
                  <a:txBody>
                    <a:bodyPr/>
                    <a:lstStyle/>
                    <a:p>
                      <a:pPr algn="ctr"/>
                      <a:r>
                        <a:rPr lang="en-US" b="1" dirty="0" smtClean="0"/>
                        <a:t>Clinical manifestations</a:t>
                      </a:r>
                      <a:endParaRPr lang="en-US" b="1" dirty="0"/>
                    </a:p>
                  </a:txBody>
                  <a:tcPr/>
                </a:tc>
                <a:tc>
                  <a:txBody>
                    <a:bodyPr/>
                    <a:lstStyle/>
                    <a:p>
                      <a:pPr algn="ctr"/>
                      <a:r>
                        <a:rPr lang="en-US" b="1" dirty="0" smtClean="0"/>
                        <a:t>Treatment</a:t>
                      </a:r>
                      <a:endParaRPr lang="en-US" b="1" dirty="0"/>
                    </a:p>
                  </a:txBody>
                  <a:tcPr/>
                </a:tc>
              </a:tr>
              <a:tr h="538234">
                <a:tc>
                  <a:txBody>
                    <a:bodyPr/>
                    <a:lstStyle/>
                    <a:p>
                      <a:pPr algn="ctr"/>
                      <a:r>
                        <a:rPr lang="en-US" b="1" dirty="0" smtClean="0"/>
                        <a:t>Hydrofluoric acid</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(etching glass, removing rust, and cleaning cement and bricks) </a:t>
                      </a:r>
                      <a:endParaRPr lang="en-US" dirty="0" smtClean="0"/>
                    </a:p>
                    <a:p>
                      <a:pPr algn="ctr"/>
                      <a:endParaRPr lang="en-US" dirty="0"/>
                    </a:p>
                  </a:txBody>
                  <a:tcPr/>
                </a:tc>
                <a:tc>
                  <a:txBody>
                    <a:bodyPr/>
                    <a:lstStyle/>
                    <a:p>
                      <a:pPr algn="ctr"/>
                      <a:r>
                        <a:rPr lang="en-US" dirty="0" smtClean="0"/>
                        <a:t>Severe painful  burn,</a:t>
                      </a:r>
                      <a:r>
                        <a:rPr lang="en-US" baseline="0" dirty="0" smtClean="0"/>
                        <a:t> decrease </a:t>
                      </a:r>
                      <a:r>
                        <a:rPr lang="en-US" baseline="0" dirty="0" err="1" smtClean="0"/>
                        <a:t>Ca</a:t>
                      </a:r>
                      <a:r>
                        <a:rPr lang="en-US" baseline="0" dirty="0" smtClean="0"/>
                        <a:t>+, Mg+, arrhythmia</a:t>
                      </a:r>
                      <a:endParaRPr lang="en-US" dirty="0"/>
                    </a:p>
                  </a:txBody>
                  <a:tcPr/>
                </a:tc>
                <a:tc>
                  <a:txBody>
                    <a:bodyPr/>
                    <a:lstStyle/>
                    <a:p>
                      <a:r>
                        <a:rPr lang="en-US" dirty="0" smtClean="0"/>
                        <a:t>irrigation</a:t>
                      </a:r>
                      <a:r>
                        <a:rPr lang="en-US" baseline="0" dirty="0" smtClean="0"/>
                        <a:t> with water at least 15-30 min, remove blisters, </a:t>
                      </a:r>
                      <a:r>
                        <a:rPr lang="en-US" sz="1800" kern="1200" dirty="0" smtClean="0">
                          <a:solidFill>
                            <a:schemeClr val="dk1"/>
                          </a:solidFill>
                          <a:effectLst/>
                          <a:latin typeface="+mn-lt"/>
                          <a:ea typeface="+mn-ea"/>
                          <a:cs typeface="+mn-cs"/>
                        </a:rPr>
                        <a:t>Calcium </a:t>
                      </a:r>
                      <a:r>
                        <a:rPr lang="en-US" sz="1800" kern="1200" dirty="0" err="1" smtClean="0">
                          <a:solidFill>
                            <a:schemeClr val="dk1"/>
                          </a:solidFill>
                          <a:effectLst/>
                          <a:latin typeface="+mn-lt"/>
                          <a:ea typeface="+mn-ea"/>
                          <a:cs typeface="+mn-cs"/>
                        </a:rPr>
                        <a:t>gluconate</a:t>
                      </a:r>
                      <a:r>
                        <a:rPr lang="en-US" sz="1800" kern="1200" dirty="0" smtClean="0">
                          <a:solidFill>
                            <a:schemeClr val="dk1"/>
                          </a:solidFill>
                          <a:effectLst/>
                          <a:latin typeface="+mn-lt"/>
                          <a:ea typeface="+mn-ea"/>
                          <a:cs typeface="+mn-cs"/>
                        </a:rPr>
                        <a:t> (2.5%) gel, SC </a:t>
                      </a:r>
                      <a:r>
                        <a:rPr lang="en-US" sz="1800" kern="1200" dirty="0" err="1" smtClean="0">
                          <a:solidFill>
                            <a:schemeClr val="dk1"/>
                          </a:solidFill>
                          <a:effectLst/>
                          <a:latin typeface="+mn-lt"/>
                          <a:ea typeface="+mn-ea"/>
                          <a:cs typeface="+mn-cs"/>
                        </a:rPr>
                        <a:t>Ca</a:t>
                      </a:r>
                      <a:r>
                        <a:rPr lang="en-US" sz="1800" kern="1200" dirty="0" smtClean="0">
                          <a:solidFill>
                            <a:schemeClr val="dk1"/>
                          </a:solidFill>
                          <a:effectLst/>
                          <a:latin typeface="+mn-lt"/>
                          <a:ea typeface="+mn-ea"/>
                          <a:cs typeface="+mn-cs"/>
                        </a:rPr>
                        <a:t>, IV /IA </a:t>
                      </a:r>
                      <a:r>
                        <a:rPr lang="en-US" sz="1800" kern="1200" dirty="0" err="1" smtClean="0">
                          <a:solidFill>
                            <a:schemeClr val="dk1"/>
                          </a:solidFill>
                          <a:effectLst/>
                          <a:latin typeface="+mn-lt"/>
                          <a:ea typeface="+mn-ea"/>
                          <a:cs typeface="+mn-cs"/>
                        </a:rPr>
                        <a:t>Ca</a:t>
                      </a:r>
                      <a:r>
                        <a:rPr lang="en-US" sz="1800" kern="1200" dirty="0" smtClean="0">
                          <a:solidFill>
                            <a:schemeClr val="dk1"/>
                          </a:solidFill>
                          <a:effectLst/>
                          <a:latin typeface="+mn-lt"/>
                          <a:ea typeface="+mn-ea"/>
                          <a:cs typeface="+mn-cs"/>
                        </a:rPr>
                        <a:t>, regional anesthesia</a:t>
                      </a:r>
                      <a:endParaRPr lang="en-US" dirty="0"/>
                    </a:p>
                  </a:txBody>
                  <a:tcPr/>
                </a:tc>
              </a:tr>
              <a:tr h="1275793">
                <a:tc>
                  <a:txBody>
                    <a:bodyPr/>
                    <a:lstStyle/>
                    <a:p>
                      <a:pPr algn="ctr"/>
                      <a:r>
                        <a:rPr lang="en-US" b="1" dirty="0" smtClean="0"/>
                        <a:t>Formic acid</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t>
                      </a:r>
                      <a:r>
                        <a:rPr lang="en-US" sz="1800" kern="1200" dirty="0" smtClean="0">
                          <a:solidFill>
                            <a:schemeClr val="dk1"/>
                          </a:solidFill>
                          <a:effectLst/>
                          <a:latin typeface="+mn-lt"/>
                          <a:ea typeface="+mn-ea"/>
                          <a:cs typeface="+mn-cs"/>
                        </a:rPr>
                        <a:t>used in industry and agriculture) </a:t>
                      </a:r>
                      <a:endParaRPr lang="en-US" dirty="0" smtClean="0"/>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err="1" smtClean="0">
                          <a:solidFill>
                            <a:schemeClr val="dk1"/>
                          </a:solidFill>
                          <a:effectLst/>
                          <a:latin typeface="+mn-lt"/>
                          <a:ea typeface="+mn-ea"/>
                          <a:cs typeface="+mn-cs"/>
                        </a:rPr>
                        <a:t>coagulative</a:t>
                      </a:r>
                      <a:r>
                        <a:rPr lang="en-US" sz="1800" kern="1200" dirty="0" smtClean="0">
                          <a:solidFill>
                            <a:schemeClr val="dk1"/>
                          </a:solidFill>
                          <a:effectLst/>
                          <a:latin typeface="+mn-lt"/>
                          <a:ea typeface="+mn-ea"/>
                          <a:cs typeface="+mn-cs"/>
                        </a:rPr>
                        <a:t> necrosis,</a:t>
                      </a:r>
                      <a:r>
                        <a:rPr lang="en-US" sz="1800" kern="1200" baseline="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acidosis, hemolysis, and </a:t>
                      </a:r>
                      <a:r>
                        <a:rPr lang="en-US" sz="1800" kern="1200" dirty="0" err="1" smtClean="0">
                          <a:solidFill>
                            <a:schemeClr val="dk1"/>
                          </a:solidFill>
                          <a:effectLst/>
                          <a:latin typeface="+mn-lt"/>
                          <a:ea typeface="+mn-ea"/>
                          <a:cs typeface="+mn-cs"/>
                        </a:rPr>
                        <a:t>hemoglobinuria</a:t>
                      </a:r>
                      <a:r>
                        <a:rPr lang="en-US" sz="1800" kern="1200" dirty="0" smtClean="0">
                          <a:solidFill>
                            <a:schemeClr val="dk1"/>
                          </a:solidFill>
                          <a:effectLst/>
                          <a:latin typeface="+mn-lt"/>
                          <a:ea typeface="+mn-ea"/>
                          <a:cs typeface="+mn-cs"/>
                        </a:rPr>
                        <a:t>. </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Copious wound lavage, sodium bicarbonate for PH&lt;7.30, exchange</a:t>
                      </a:r>
                      <a:r>
                        <a:rPr lang="en-US" sz="1800" kern="1200" baseline="0" dirty="0" smtClean="0">
                          <a:solidFill>
                            <a:schemeClr val="dk1"/>
                          </a:solidFill>
                          <a:effectLst/>
                          <a:latin typeface="+mn-lt"/>
                          <a:ea typeface="+mn-ea"/>
                          <a:cs typeface="+mn-cs"/>
                        </a:rPr>
                        <a:t> transfusion, HD</a:t>
                      </a:r>
                      <a:r>
                        <a:rPr lang="en-US" sz="1800" kern="1200" dirty="0" smtClean="0">
                          <a:solidFill>
                            <a:schemeClr val="dk1"/>
                          </a:solidFill>
                          <a:effectLst/>
                          <a:latin typeface="+mn-lt"/>
                          <a:ea typeface="+mn-ea"/>
                          <a:cs typeface="+mn-cs"/>
                        </a:rPr>
                        <a:t> </a:t>
                      </a:r>
                      <a:endParaRPr lang="en-US" dirty="0" smtClean="0"/>
                    </a:p>
                  </a:txBody>
                  <a:tcPr/>
                </a:tc>
              </a:tr>
              <a:tr h="538234">
                <a:tc>
                  <a:txBody>
                    <a:bodyPr/>
                    <a:lstStyle/>
                    <a:p>
                      <a:pPr algn="ctr"/>
                      <a:r>
                        <a:rPr lang="en-US" b="1" dirty="0" smtClean="0"/>
                        <a:t>Anhydrous ammonia</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(Fertilizers,</a:t>
                      </a:r>
                      <a:r>
                        <a:rPr lang="en-US" baseline="0" dirty="0" smtClean="0"/>
                        <a:t> </a:t>
                      </a:r>
                      <a:r>
                        <a:rPr lang="en-US" sz="1800" kern="1200" dirty="0" smtClean="0">
                          <a:solidFill>
                            <a:schemeClr val="dk1"/>
                          </a:solidFill>
                          <a:effectLst/>
                          <a:latin typeface="+mn-lt"/>
                          <a:ea typeface="+mn-ea"/>
                          <a:cs typeface="+mn-cs"/>
                        </a:rPr>
                        <a:t>manufacture of explosives, petroleum, plastics, and synthetic fibers),</a:t>
                      </a:r>
                      <a:r>
                        <a:rPr lang="en-US" sz="1800" kern="1200" baseline="0" dirty="0" smtClean="0">
                          <a:solidFill>
                            <a:schemeClr val="dk1"/>
                          </a:solidFill>
                          <a:effectLst/>
                          <a:latin typeface="+mn-lt"/>
                          <a:ea typeface="+mn-ea"/>
                          <a:cs typeface="+mn-cs"/>
                        </a:rPr>
                        <a:t> Meth dry cook</a:t>
                      </a:r>
                      <a:r>
                        <a:rPr lang="en-US" sz="1800" kern="1200" dirty="0" smtClean="0">
                          <a:solidFill>
                            <a:schemeClr val="dk1"/>
                          </a:solidFill>
                          <a:effectLst/>
                          <a:latin typeface="+mn-lt"/>
                          <a:ea typeface="+mn-ea"/>
                          <a:cs typeface="+mn-cs"/>
                        </a:rPr>
                        <a:t> </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Can freeze any tissue, chemical burns by liquefaction necrosis </a:t>
                      </a:r>
                      <a:endParaRPr lang="en-US"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 </a:t>
                      </a:r>
                      <a:endParaRPr lang="en-US" dirty="0" smtClean="0"/>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prompt irrigation of the eyes and skin with water and management of inhalation injury </a:t>
                      </a:r>
                      <a:endParaRPr lang="en-US" dirty="0" smtClean="0"/>
                    </a:p>
                    <a:p>
                      <a:pPr algn="ctr"/>
                      <a:endParaRPr lang="en-US" dirty="0"/>
                    </a:p>
                  </a:txBody>
                  <a:tcPr/>
                </a:tc>
              </a:tr>
              <a:tr h="538234">
                <a:tc>
                  <a:txBody>
                    <a:bodyPr/>
                    <a:lstStyle/>
                    <a:p>
                      <a:pPr algn="ctr"/>
                      <a:r>
                        <a:rPr lang="en-US" b="1" dirty="0" smtClean="0"/>
                        <a:t>Cement</a:t>
                      </a:r>
                      <a:endParaRPr lang="en-US" b="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three types of cement burns. The most common is a chemically abrasive form, heat-related or blast</a:t>
                      </a:r>
                      <a:r>
                        <a:rPr lang="en-US" sz="1800" kern="1200" baseline="0" dirty="0" smtClean="0">
                          <a:solidFill>
                            <a:schemeClr val="dk1"/>
                          </a:solidFill>
                          <a:effectLst/>
                          <a:latin typeface="+mn-lt"/>
                          <a:ea typeface="+mn-ea"/>
                          <a:cs typeface="+mn-cs"/>
                        </a:rPr>
                        <a:t> burns can occur</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copious irrigation after all clothes have been removed. Early excision and grafting are often necessary </a:t>
                      </a:r>
                      <a:endParaRPr lang="en-US" dirty="0" smtClean="0"/>
                    </a:p>
                    <a:p>
                      <a:pPr algn="ctr"/>
                      <a:endParaRPr lang="en-US" dirty="0"/>
                    </a:p>
                  </a:txBody>
                  <a:tcPr/>
                </a:tc>
              </a:tr>
            </a:tbl>
          </a:graphicData>
        </a:graphic>
      </p:graphicFrame>
    </p:spTree>
    <p:extLst>
      <p:ext uri="{BB962C8B-B14F-4D97-AF65-F5344CB8AC3E}">
        <p14:creationId xmlns:p14="http://schemas.microsoft.com/office/powerpoint/2010/main" val="15745603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ontent Placeholder 6"/>
          <p:cNvGraphicFramePr>
            <a:graphicFrameLocks/>
          </p:cNvGraphicFramePr>
          <p:nvPr>
            <p:extLst>
              <p:ext uri="{D42A27DB-BD31-4B8C-83A1-F6EECF244321}">
                <p14:modId xmlns:p14="http://schemas.microsoft.com/office/powerpoint/2010/main" val="984796735"/>
              </p:ext>
            </p:extLst>
          </p:nvPr>
        </p:nvGraphicFramePr>
        <p:xfrm>
          <a:off x="282238" y="233523"/>
          <a:ext cx="8528049" cy="6311347"/>
        </p:xfrm>
        <a:graphic>
          <a:graphicData uri="http://schemas.openxmlformats.org/drawingml/2006/table">
            <a:tbl>
              <a:tblPr firstRow="1" bandRow="1">
                <a:tableStyleId>{5C22544A-7EE6-4342-B048-85BDC9FD1C3A}</a:tableStyleId>
              </a:tblPr>
              <a:tblGrid>
                <a:gridCol w="2842683"/>
                <a:gridCol w="2842683"/>
                <a:gridCol w="2842683"/>
              </a:tblGrid>
              <a:tr h="590747">
                <a:tc>
                  <a:txBody>
                    <a:bodyPr/>
                    <a:lstStyle/>
                    <a:p>
                      <a:pPr algn="ctr"/>
                      <a:r>
                        <a:rPr lang="en-US" dirty="0" smtClean="0"/>
                        <a:t>Chemical </a:t>
                      </a:r>
                      <a:endParaRPr lang="en-US" dirty="0"/>
                    </a:p>
                  </a:txBody>
                  <a:tcPr/>
                </a:tc>
                <a:tc>
                  <a:txBody>
                    <a:bodyPr/>
                    <a:lstStyle/>
                    <a:p>
                      <a:pPr algn="ctr"/>
                      <a:r>
                        <a:rPr lang="en-US" dirty="0" smtClean="0"/>
                        <a:t>Clinical manifestations</a:t>
                      </a:r>
                      <a:endParaRPr lang="en-US" dirty="0"/>
                    </a:p>
                  </a:txBody>
                  <a:tcPr/>
                </a:tc>
                <a:tc>
                  <a:txBody>
                    <a:bodyPr/>
                    <a:lstStyle/>
                    <a:p>
                      <a:pPr algn="ctr"/>
                      <a:r>
                        <a:rPr lang="en-US" dirty="0" smtClean="0"/>
                        <a:t>Treatment</a:t>
                      </a:r>
                      <a:endParaRPr lang="en-US" dirty="0"/>
                    </a:p>
                  </a:txBody>
                  <a:tcPr/>
                </a:tc>
              </a:tr>
              <a:tr h="1605782">
                <a:tc>
                  <a:txBody>
                    <a:bodyPr/>
                    <a:lstStyle/>
                    <a:p>
                      <a:pPr algn="ctr"/>
                      <a:r>
                        <a:rPr lang="en-US" b="1" dirty="0" smtClean="0"/>
                        <a:t>Phenol and derivatives</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t>
                      </a:r>
                      <a:r>
                        <a:rPr lang="en-US" sz="1800" kern="1200" dirty="0" smtClean="0">
                          <a:solidFill>
                            <a:schemeClr val="dk1"/>
                          </a:solidFill>
                          <a:effectLst/>
                          <a:latin typeface="+mn-lt"/>
                          <a:ea typeface="+mn-ea"/>
                          <a:cs typeface="+mn-cs"/>
                        </a:rPr>
                        <a:t>widely used in the </a:t>
                      </a:r>
                      <a:r>
                        <a:rPr lang="en-US" sz="1800" kern="1200" dirty="0" err="1" smtClean="0">
                          <a:solidFill>
                            <a:schemeClr val="dk1"/>
                          </a:solidFill>
                          <a:effectLst/>
                          <a:latin typeface="+mn-lt"/>
                          <a:ea typeface="+mn-ea"/>
                          <a:cs typeface="+mn-cs"/>
                        </a:rPr>
                        <a:t>agri</a:t>
                      </a:r>
                      <a:r>
                        <a:rPr lang="en-US" sz="1800" kern="1200" dirty="0" smtClean="0">
                          <a:solidFill>
                            <a:schemeClr val="dk1"/>
                          </a:solidFill>
                          <a:effectLst/>
                          <a:latin typeface="+mn-lt"/>
                          <a:ea typeface="+mn-ea"/>
                          <a:cs typeface="+mn-cs"/>
                        </a:rPr>
                        <a:t>- cultural, cosmetic, and medical fields) </a:t>
                      </a:r>
                      <a:endParaRPr lang="en-US" dirty="0" smtClean="0"/>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t>Coagulative</a:t>
                      </a:r>
                      <a:r>
                        <a:rPr lang="en-US" dirty="0" smtClean="0"/>
                        <a:t> necrosis,</a:t>
                      </a:r>
                      <a:r>
                        <a:rPr lang="en-US" baseline="0" dirty="0" smtClean="0"/>
                        <a:t> </a:t>
                      </a:r>
                      <a:r>
                        <a:rPr lang="en-US" sz="1800" kern="1200" dirty="0" smtClean="0">
                          <a:solidFill>
                            <a:schemeClr val="dk1"/>
                          </a:solidFill>
                          <a:effectLst/>
                          <a:latin typeface="+mn-lt"/>
                          <a:ea typeface="+mn-ea"/>
                          <a:cs typeface="+mn-cs"/>
                        </a:rPr>
                        <a:t>stimulation, lethargy, seizures, or coma.  Tachycardia/</a:t>
                      </a:r>
                      <a:r>
                        <a:rPr lang="en-US" sz="1800" kern="1200" dirty="0" err="1" smtClean="0">
                          <a:solidFill>
                            <a:schemeClr val="dk1"/>
                          </a:solidFill>
                          <a:effectLst/>
                          <a:latin typeface="+mn-lt"/>
                          <a:ea typeface="+mn-ea"/>
                          <a:cs typeface="+mn-cs"/>
                        </a:rPr>
                        <a:t>bradycardia</a:t>
                      </a:r>
                      <a:endParaRPr lang="en-US" dirty="0" smtClean="0"/>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irrigated with large volumes of water delivered under low pressure. ACLS PRN</a:t>
                      </a:r>
                      <a:endParaRPr lang="en-US" dirty="0" smtClean="0"/>
                    </a:p>
                    <a:p>
                      <a:pPr algn="ctr"/>
                      <a:endParaRPr lang="en-US" dirty="0"/>
                    </a:p>
                  </a:txBody>
                  <a:tcPr/>
                </a:tc>
              </a:tr>
              <a:tr h="1906867">
                <a:tc>
                  <a:txBody>
                    <a:bodyPr/>
                    <a:lstStyle/>
                    <a:p>
                      <a:pPr algn="ctr"/>
                      <a:r>
                        <a:rPr lang="en-US" b="1" dirty="0" smtClean="0"/>
                        <a:t>White Phosphorus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(munitions manufacturing,</a:t>
                      </a:r>
                      <a:r>
                        <a:rPr lang="en-US" sz="1800" kern="1200" baseline="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in fireworks, methamphetamine production, fertilizers, rodenticide) </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profound thermal injury, </a:t>
                      </a:r>
                      <a:r>
                        <a:rPr lang="en-US" sz="1800" kern="1200" dirty="0" err="1" smtClean="0">
                          <a:solidFill>
                            <a:schemeClr val="dk1"/>
                          </a:solidFill>
                          <a:effectLst/>
                          <a:latin typeface="+mn-lt"/>
                          <a:ea typeface="+mn-ea"/>
                          <a:cs typeface="+mn-cs"/>
                        </a:rPr>
                        <a:t>hypocalcemia</a:t>
                      </a:r>
                      <a:r>
                        <a:rPr lang="en-US" sz="1800" kern="1200" dirty="0" smtClean="0">
                          <a:solidFill>
                            <a:schemeClr val="dk1"/>
                          </a:solidFill>
                          <a:effectLst/>
                          <a:latin typeface="+mn-lt"/>
                          <a:ea typeface="+mn-ea"/>
                          <a:cs typeface="+mn-cs"/>
                        </a:rPr>
                        <a:t> and </a:t>
                      </a:r>
                      <a:r>
                        <a:rPr lang="en-US" sz="1800" kern="1200" dirty="0" err="1" smtClean="0">
                          <a:solidFill>
                            <a:schemeClr val="dk1"/>
                          </a:solidFill>
                          <a:effectLst/>
                          <a:latin typeface="+mn-lt"/>
                          <a:ea typeface="+mn-ea"/>
                          <a:cs typeface="+mn-cs"/>
                        </a:rPr>
                        <a:t>hyperphosphatemia</a:t>
                      </a:r>
                      <a:r>
                        <a:rPr lang="en-US" sz="1800" kern="1200" dirty="0" smtClean="0">
                          <a:solidFill>
                            <a:schemeClr val="dk1"/>
                          </a:solidFill>
                          <a:effectLst/>
                          <a:latin typeface="+mn-lt"/>
                          <a:ea typeface="+mn-ea"/>
                          <a:cs typeface="+mn-cs"/>
                        </a:rPr>
                        <a:t>,</a:t>
                      </a:r>
                      <a:r>
                        <a:rPr lang="en-US" sz="1800" kern="1200" baseline="0" dirty="0" smtClean="0">
                          <a:solidFill>
                            <a:schemeClr val="dk1"/>
                          </a:solidFill>
                          <a:effectLst/>
                          <a:latin typeface="+mn-lt"/>
                          <a:ea typeface="+mn-ea"/>
                          <a:cs typeface="+mn-cs"/>
                        </a:rPr>
                        <a:t> ECG changes</a:t>
                      </a:r>
                      <a:endParaRPr lang="en-US"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Three stages: GI, latent, multi-organ</a:t>
                      </a:r>
                      <a:r>
                        <a:rPr lang="en-US" baseline="0" dirty="0" smtClean="0"/>
                        <a:t> failure</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Copious water irrigation, decontamination, treatment of electrolyte disturbances, management of the skin burns is as with any other burn wound </a:t>
                      </a:r>
                      <a:endParaRPr lang="en-US" dirty="0" smtClean="0"/>
                    </a:p>
                  </a:txBody>
                  <a:tcPr/>
                </a:tc>
              </a:tr>
              <a:tr h="2207951">
                <a:tc>
                  <a:txBody>
                    <a:bodyPr/>
                    <a:lstStyle/>
                    <a:p>
                      <a:pPr algn="ctr"/>
                      <a:r>
                        <a:rPr lang="en-US" b="1" dirty="0" smtClean="0"/>
                        <a:t>Hydrocarbons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(fuels, solvents, paints, paint and spot removers, dry cleaning solutions, lamp oil, rubber cement, lubricants)</a:t>
                      </a:r>
                      <a:endParaRPr lang="en-US" dirty="0" smtClean="0"/>
                    </a:p>
                    <a:p>
                      <a:pPr algn="ctr"/>
                      <a:endParaRPr lang="en-US" b="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aspiration (e.g., coughing, gagging, vomiting, wheezing, tachypnea, or hypoxia).</a:t>
                      </a:r>
                      <a:r>
                        <a:rPr lang="en-US" sz="1800" kern="1200" baseline="0" dirty="0" smtClean="0">
                          <a:solidFill>
                            <a:schemeClr val="dk1"/>
                          </a:solidFill>
                          <a:effectLst/>
                          <a:latin typeface="+mn-lt"/>
                          <a:ea typeface="+mn-ea"/>
                          <a:cs typeface="+mn-cs"/>
                        </a:rPr>
                        <a:t> Inhalation (</a:t>
                      </a:r>
                      <a:r>
                        <a:rPr lang="en-US" sz="1800" kern="1200" dirty="0" smtClean="0">
                          <a:solidFill>
                            <a:schemeClr val="dk1"/>
                          </a:solidFill>
                          <a:effectLst/>
                          <a:latin typeface="+mn-lt"/>
                          <a:ea typeface="+mn-ea"/>
                          <a:cs typeface="+mn-cs"/>
                        </a:rPr>
                        <a:t>headache, dizziness, nausea, or wheezing).</a:t>
                      </a:r>
                      <a:r>
                        <a:rPr lang="en-US" sz="1800" kern="1200" baseline="0" dirty="0" smtClean="0">
                          <a:solidFill>
                            <a:schemeClr val="dk1"/>
                          </a:solidFill>
                          <a:effectLst/>
                          <a:latin typeface="+mn-lt"/>
                          <a:ea typeface="+mn-ea"/>
                          <a:cs typeface="+mn-cs"/>
                        </a:rPr>
                        <a:t> Cardiac sensitization</a:t>
                      </a:r>
                      <a:endParaRPr lang="en-US" dirty="0" smtClean="0"/>
                    </a:p>
                  </a:txBody>
                  <a:tcPr/>
                </a:tc>
                <a:tc>
                  <a:txBody>
                    <a:bodyPr/>
                    <a:lstStyle/>
                    <a:p>
                      <a:pPr algn="ctr"/>
                      <a:r>
                        <a:rPr lang="en-US" dirty="0" smtClean="0"/>
                        <a:t>Removal</a:t>
                      </a:r>
                      <a:r>
                        <a:rPr lang="en-US" baseline="0" dirty="0" smtClean="0"/>
                        <a:t> from exposure site. Supportive care ( O2, B-agonists)</a:t>
                      </a:r>
                      <a:endParaRPr lang="en-US" dirty="0"/>
                    </a:p>
                  </a:txBody>
                  <a:tcPr/>
                </a:tc>
              </a:tr>
            </a:tbl>
          </a:graphicData>
        </a:graphic>
      </p:graphicFrame>
    </p:spTree>
    <p:extLst>
      <p:ext uri="{BB962C8B-B14F-4D97-AF65-F5344CB8AC3E}">
        <p14:creationId xmlns:p14="http://schemas.microsoft.com/office/powerpoint/2010/main" val="19596840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ontent Placeholder 6"/>
          <p:cNvGraphicFramePr>
            <a:graphicFrameLocks/>
          </p:cNvGraphicFramePr>
          <p:nvPr>
            <p:extLst>
              <p:ext uri="{D42A27DB-BD31-4B8C-83A1-F6EECF244321}">
                <p14:modId xmlns:p14="http://schemas.microsoft.com/office/powerpoint/2010/main" val="210983314"/>
              </p:ext>
            </p:extLst>
          </p:nvPr>
        </p:nvGraphicFramePr>
        <p:xfrm>
          <a:off x="282238" y="233523"/>
          <a:ext cx="8528049" cy="6446847"/>
        </p:xfrm>
        <a:graphic>
          <a:graphicData uri="http://schemas.openxmlformats.org/drawingml/2006/table">
            <a:tbl>
              <a:tblPr firstRow="1" bandRow="1">
                <a:tableStyleId>{5C22544A-7EE6-4342-B048-85BDC9FD1C3A}</a:tableStyleId>
              </a:tblPr>
              <a:tblGrid>
                <a:gridCol w="2842683"/>
                <a:gridCol w="2842683"/>
                <a:gridCol w="2842683"/>
              </a:tblGrid>
              <a:tr h="620420">
                <a:tc>
                  <a:txBody>
                    <a:bodyPr/>
                    <a:lstStyle/>
                    <a:p>
                      <a:pPr algn="ctr"/>
                      <a:r>
                        <a:rPr lang="en-US" dirty="0" smtClean="0"/>
                        <a:t>Chemical </a:t>
                      </a:r>
                      <a:endParaRPr lang="en-US" dirty="0"/>
                    </a:p>
                  </a:txBody>
                  <a:tcPr/>
                </a:tc>
                <a:tc>
                  <a:txBody>
                    <a:bodyPr/>
                    <a:lstStyle/>
                    <a:p>
                      <a:pPr algn="ctr"/>
                      <a:r>
                        <a:rPr lang="en-US" dirty="0" smtClean="0"/>
                        <a:t>Clinical manifestations</a:t>
                      </a:r>
                      <a:endParaRPr lang="en-US" dirty="0"/>
                    </a:p>
                  </a:txBody>
                  <a:tcPr/>
                </a:tc>
                <a:tc>
                  <a:txBody>
                    <a:bodyPr/>
                    <a:lstStyle/>
                    <a:p>
                      <a:pPr algn="ctr"/>
                      <a:r>
                        <a:rPr lang="en-US" dirty="0" smtClean="0"/>
                        <a:t>Treatment</a:t>
                      </a:r>
                      <a:endParaRPr lang="en-US" dirty="0"/>
                    </a:p>
                  </a:txBody>
                  <a:tcPr/>
                </a:tc>
              </a:tr>
              <a:tr h="2635061">
                <a:tc>
                  <a:txBody>
                    <a:bodyPr/>
                    <a:lstStyle/>
                    <a:p>
                      <a:pPr algn="ctr"/>
                      <a:r>
                        <a:rPr lang="en-US" b="1" dirty="0" smtClean="0"/>
                        <a:t>Nitrate and Nitrites</a:t>
                      </a:r>
                      <a:endParaRPr lang="en-US" b="1" dirty="0"/>
                    </a:p>
                  </a:txBody>
                  <a:tcPr/>
                </a:tc>
                <a:tc>
                  <a:txBody>
                    <a:bodyPr/>
                    <a:lstStyle/>
                    <a:p>
                      <a:pPr algn="ctr"/>
                      <a:r>
                        <a:rPr lang="en-US" dirty="0" smtClean="0"/>
                        <a:t>Symptoms</a:t>
                      </a:r>
                      <a:r>
                        <a:rPr lang="en-US" baseline="0" dirty="0" smtClean="0"/>
                        <a:t> depend on </a:t>
                      </a:r>
                      <a:r>
                        <a:rPr lang="en-US" baseline="0" dirty="0" err="1" smtClean="0"/>
                        <a:t>methemoglobin</a:t>
                      </a:r>
                      <a:r>
                        <a:rPr lang="en-US" baseline="0" dirty="0" smtClean="0"/>
                        <a:t> </a:t>
                      </a:r>
                      <a:r>
                        <a:rPr lang="en-US" baseline="0" dirty="0" err="1" smtClean="0"/>
                        <a:t>conc</a:t>
                      </a:r>
                      <a:r>
                        <a:rPr lang="en-US" baseline="0" dirty="0" smtClean="0"/>
                        <a:t>:</a:t>
                      </a:r>
                    </a:p>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t>20%: </a:t>
                      </a:r>
                      <a:r>
                        <a:rPr lang="en-US" sz="1800" kern="1200" dirty="0" smtClean="0">
                          <a:solidFill>
                            <a:schemeClr val="dk1"/>
                          </a:solidFill>
                          <a:effectLst/>
                          <a:latin typeface="+mn-lt"/>
                          <a:ea typeface="+mn-ea"/>
                          <a:cs typeface="+mn-cs"/>
                        </a:rPr>
                        <a:t>headache, anxiety, dyspnea, and tachycardia </a:t>
                      </a:r>
                      <a:endParaRPr lang="en-US"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t>40-50%:</a:t>
                      </a:r>
                      <a:r>
                        <a:rPr lang="en-US" sz="1800" kern="1200" dirty="0" smtClean="0">
                          <a:solidFill>
                            <a:schemeClr val="dk1"/>
                          </a:solidFill>
                          <a:effectLst/>
                          <a:latin typeface="+mn-lt"/>
                          <a:ea typeface="+mn-ea"/>
                          <a:cs typeface="+mn-cs"/>
                        </a:rPr>
                        <a:t>Confusion, lethargy, and acidosis.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70%:</a:t>
                      </a:r>
                      <a:r>
                        <a:rPr lang="en-US" sz="1800" kern="1200" baseline="0" dirty="0" smtClean="0">
                          <a:solidFill>
                            <a:schemeClr val="dk1"/>
                          </a:solidFill>
                          <a:effectLst/>
                          <a:latin typeface="+mn-lt"/>
                          <a:ea typeface="+mn-ea"/>
                          <a:cs typeface="+mn-cs"/>
                        </a:rPr>
                        <a:t> SZ, hypotension, dysrhythmias and death</a:t>
                      </a:r>
                      <a:r>
                        <a:rPr lang="en-US" sz="1800" kern="1200" dirty="0" smtClean="0">
                          <a:solidFill>
                            <a:schemeClr val="dk1"/>
                          </a:solidFill>
                          <a:effectLst/>
                          <a:latin typeface="+mn-lt"/>
                          <a:ea typeface="+mn-ea"/>
                          <a:cs typeface="+mn-cs"/>
                        </a:rPr>
                        <a:t> </a:t>
                      </a:r>
                      <a:endParaRPr lang="en-US" dirty="0" smtClean="0"/>
                    </a:p>
                  </a:txBody>
                  <a:tcPr/>
                </a:tc>
                <a:tc>
                  <a:txBody>
                    <a:bodyPr/>
                    <a:lstStyle/>
                    <a:p>
                      <a:pPr algn="ctr"/>
                      <a:r>
                        <a:rPr lang="en-US" dirty="0" smtClean="0"/>
                        <a:t>Supportive care, Methylene blue </a:t>
                      </a:r>
                      <a:endParaRPr lang="en-US" dirty="0"/>
                    </a:p>
                  </a:txBody>
                  <a:tcPr/>
                </a:tc>
              </a:tr>
              <a:tr h="2002646">
                <a:tc>
                  <a:txBody>
                    <a:bodyPr/>
                    <a:lstStyle/>
                    <a:p>
                      <a:pPr algn="ctr"/>
                      <a:r>
                        <a:rPr lang="en-US" b="1" dirty="0" smtClean="0"/>
                        <a:t>Tar</a:t>
                      </a:r>
                      <a:endParaRPr lang="en-US" b="1" dirty="0"/>
                    </a:p>
                  </a:txBody>
                  <a:tcPr/>
                </a:tc>
                <a:tc>
                  <a:txBody>
                    <a:bodyPr/>
                    <a:lstStyle/>
                    <a:p>
                      <a:pPr algn="ctr"/>
                      <a:r>
                        <a:rPr lang="en-US" dirty="0" smtClean="0"/>
                        <a:t>Burn</a:t>
                      </a:r>
                      <a:endParaRPr lang="en-US" dirty="0"/>
                    </a:p>
                  </a:txBody>
                  <a:tcPr/>
                </a:tc>
                <a:tc>
                  <a:txBody>
                    <a:bodyPr/>
                    <a:lstStyle/>
                    <a:p>
                      <a:pPr algn="ctr"/>
                      <a:r>
                        <a:rPr lang="en-US" dirty="0" smtClean="0"/>
                        <a:t>Immediate cooling with cold water then removal</a:t>
                      </a:r>
                      <a:r>
                        <a:rPr lang="en-US" baseline="0" dirty="0" smtClean="0"/>
                        <a:t> in the ED using Solvents. Sunflower oil can be used. Antibiotic ointment if in cornea </a:t>
                      </a:r>
                      <a:endParaRPr lang="en-US" dirty="0"/>
                    </a:p>
                  </a:txBody>
                  <a:tcPr/>
                </a:tc>
              </a:tr>
              <a:tr h="107086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t>Elemental metals </a:t>
                      </a:r>
                    </a:p>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t>(</a:t>
                      </a:r>
                      <a:r>
                        <a:rPr lang="en-US" sz="1800" kern="1200" dirty="0" smtClean="0">
                          <a:solidFill>
                            <a:schemeClr val="dk1"/>
                          </a:solidFill>
                          <a:effectLst/>
                          <a:latin typeface="+mn-lt"/>
                          <a:ea typeface="+mn-ea"/>
                          <a:cs typeface="+mn-cs"/>
                        </a:rPr>
                        <a:t>lithium, sodium, and potassium)</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harmless unless they come in contact with water</a:t>
                      </a:r>
                      <a:r>
                        <a:rPr lang="en-US" sz="1800" kern="1200" baseline="0" dirty="0" smtClean="0">
                          <a:solidFill>
                            <a:schemeClr val="dk1"/>
                          </a:solidFill>
                          <a:effectLst/>
                          <a:latin typeface="+mn-lt"/>
                          <a:ea typeface="+mn-ea"/>
                          <a:cs typeface="+mn-cs"/>
                        </a:rPr>
                        <a:t> when </a:t>
                      </a:r>
                      <a:r>
                        <a:rPr lang="en-US" sz="1800" kern="1200" dirty="0" smtClean="0">
                          <a:solidFill>
                            <a:schemeClr val="dk1"/>
                          </a:solidFill>
                          <a:effectLst/>
                          <a:latin typeface="+mn-lt"/>
                          <a:ea typeface="+mn-ea"/>
                          <a:cs typeface="+mn-cs"/>
                        </a:rPr>
                        <a:t>violent exothermic reaction occurs </a:t>
                      </a:r>
                      <a:r>
                        <a:rPr lang="en-US" sz="1800" kern="1200" baseline="0" dirty="0" smtClean="0">
                          <a:solidFill>
                            <a:schemeClr val="dk1"/>
                          </a:solidFill>
                          <a:effectLst/>
                          <a:latin typeface="+mn-lt"/>
                          <a:ea typeface="+mn-ea"/>
                          <a:cs typeface="+mn-cs"/>
                        </a:rPr>
                        <a:t> </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Use </a:t>
                      </a:r>
                      <a:r>
                        <a:rPr lang="en-US" sz="1800" b="1" kern="1200" dirty="0" smtClean="0">
                          <a:solidFill>
                            <a:schemeClr val="dk1"/>
                          </a:solidFill>
                          <a:effectLst/>
                          <a:latin typeface="+mn-lt"/>
                          <a:ea typeface="+mn-ea"/>
                          <a:cs typeface="+mn-cs"/>
                        </a:rPr>
                        <a:t>mineral oil </a:t>
                      </a:r>
                      <a:r>
                        <a:rPr lang="en-US" sz="1800" kern="1200" dirty="0" smtClean="0">
                          <a:solidFill>
                            <a:schemeClr val="dk1"/>
                          </a:solidFill>
                          <a:effectLst/>
                          <a:latin typeface="+mn-lt"/>
                          <a:ea typeface="+mn-ea"/>
                          <a:cs typeface="+mn-cs"/>
                        </a:rPr>
                        <a:t>if available before water.</a:t>
                      </a:r>
                      <a:r>
                        <a:rPr lang="en-US" sz="1800" kern="1200" baseline="0" dirty="0" smtClean="0">
                          <a:solidFill>
                            <a:schemeClr val="dk1"/>
                          </a:solidFill>
                          <a:effectLst/>
                          <a:latin typeface="+mn-lt"/>
                          <a:ea typeface="+mn-ea"/>
                          <a:cs typeface="+mn-cs"/>
                        </a:rPr>
                        <a:t> If using water use large amount to limit the reaction</a:t>
                      </a:r>
                      <a:endParaRPr lang="en-US" dirty="0" smtClean="0"/>
                    </a:p>
                  </a:txBody>
                  <a:tcPr/>
                </a:tc>
              </a:tr>
            </a:tbl>
          </a:graphicData>
        </a:graphic>
      </p:graphicFrame>
    </p:spTree>
    <p:extLst>
      <p:ext uri="{BB962C8B-B14F-4D97-AF65-F5344CB8AC3E}">
        <p14:creationId xmlns:p14="http://schemas.microsoft.com/office/powerpoint/2010/main" val="24994079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asphyxiants </a:t>
            </a:r>
            <a:endParaRPr lang="en-US" dirty="0"/>
          </a:p>
        </p:txBody>
      </p:sp>
      <p:sp>
        <p:nvSpPr>
          <p:cNvPr id="3" name="Content Placeholder 2"/>
          <p:cNvSpPr>
            <a:spLocks noGrp="1"/>
          </p:cNvSpPr>
          <p:nvPr>
            <p:ph idx="1"/>
          </p:nvPr>
        </p:nvSpPr>
        <p:spPr/>
        <p:txBody>
          <a:bodyPr/>
          <a:lstStyle/>
          <a:p>
            <a:r>
              <a:rPr lang="en-US" sz="2400" dirty="0" smtClean="0">
                <a:latin typeface="Arial"/>
                <a:cs typeface="Arial"/>
              </a:rPr>
              <a:t>Clinical features: mainly symptoms of hypoxia</a:t>
            </a:r>
          </a:p>
          <a:p>
            <a:endParaRPr lang="en-US" dirty="0" smtClean="0"/>
          </a:p>
        </p:txBody>
      </p:sp>
      <p:pic>
        <p:nvPicPr>
          <p:cNvPr id="4" name="Picture 3"/>
          <p:cNvPicPr>
            <a:picLocks noChangeAspect="1"/>
          </p:cNvPicPr>
          <p:nvPr/>
        </p:nvPicPr>
        <p:blipFill>
          <a:blip r:embed="rId2"/>
          <a:stretch>
            <a:fillRect/>
          </a:stretch>
        </p:blipFill>
        <p:spPr>
          <a:xfrm>
            <a:off x="286225" y="2442743"/>
            <a:ext cx="8789407" cy="3466014"/>
          </a:xfrm>
          <a:prstGeom prst="rect">
            <a:avLst/>
          </a:prstGeom>
        </p:spPr>
      </p:pic>
      <p:sp>
        <p:nvSpPr>
          <p:cNvPr id="5" name="TextBox 4"/>
          <p:cNvSpPr txBox="1"/>
          <p:nvPr/>
        </p:nvSpPr>
        <p:spPr>
          <a:xfrm>
            <a:off x="5495560" y="6191132"/>
            <a:ext cx="3370610" cy="369332"/>
          </a:xfrm>
          <a:prstGeom prst="rect">
            <a:avLst/>
          </a:prstGeom>
          <a:noFill/>
        </p:spPr>
        <p:txBody>
          <a:bodyPr wrap="square" rtlCol="0">
            <a:spAutoFit/>
          </a:bodyPr>
          <a:lstStyle/>
          <a:p>
            <a:r>
              <a:rPr lang="en-US" dirty="0" err="1" smtClean="0"/>
              <a:t>Goldfrank’s</a:t>
            </a:r>
            <a:r>
              <a:rPr lang="en-US" dirty="0" smtClean="0"/>
              <a:t> handbook</a:t>
            </a:r>
            <a:endParaRPr lang="en-US" dirty="0"/>
          </a:p>
        </p:txBody>
      </p:sp>
    </p:spTree>
    <p:extLst>
      <p:ext uri="{BB962C8B-B14F-4D97-AF65-F5344CB8AC3E}">
        <p14:creationId xmlns:p14="http://schemas.microsoft.com/office/powerpoint/2010/main" val="331836677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srcRect l="-2032" r="-2032"/>
          <a:stretch>
            <a:fillRect/>
          </a:stretch>
        </p:blipFill>
        <p:spPr>
          <a:xfrm>
            <a:off x="-1" y="359833"/>
            <a:ext cx="9275493" cy="6349999"/>
          </a:xfrm>
        </p:spPr>
      </p:pic>
    </p:spTree>
    <p:extLst>
      <p:ext uri="{BB962C8B-B14F-4D97-AF65-F5344CB8AC3E}">
        <p14:creationId xmlns:p14="http://schemas.microsoft.com/office/powerpoint/2010/main" val="5212331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517" r="-1519"/>
          <a:stretch/>
        </p:blipFill>
        <p:spPr>
          <a:xfrm>
            <a:off x="457199" y="158177"/>
            <a:ext cx="5913967" cy="6518319"/>
          </a:xfrm>
        </p:spPr>
      </p:pic>
    </p:spTree>
    <p:extLst>
      <p:ext uri="{BB962C8B-B14F-4D97-AF65-F5344CB8AC3E}">
        <p14:creationId xmlns:p14="http://schemas.microsoft.com/office/powerpoint/2010/main" val="3608575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723" r="-577"/>
          <a:stretch/>
        </p:blipFill>
        <p:spPr>
          <a:xfrm>
            <a:off x="457200" y="89621"/>
            <a:ext cx="6704534" cy="6565778"/>
          </a:xfrm>
        </p:spPr>
      </p:pic>
    </p:spTree>
    <p:extLst>
      <p:ext uri="{BB962C8B-B14F-4D97-AF65-F5344CB8AC3E}">
        <p14:creationId xmlns:p14="http://schemas.microsoft.com/office/powerpoint/2010/main" val="365134071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4400" dirty="0" smtClean="0"/>
              <a:t>Thank you!</a:t>
            </a:r>
          </a:p>
          <a:p>
            <a:r>
              <a:rPr lang="en-US" sz="4400" smtClean="0"/>
              <a:t>Questions?</a:t>
            </a:r>
            <a:endParaRPr lang="en-US" sz="4400" dirty="0"/>
          </a:p>
        </p:txBody>
      </p:sp>
    </p:spTree>
    <p:extLst>
      <p:ext uri="{BB962C8B-B14F-4D97-AF65-F5344CB8AC3E}">
        <p14:creationId xmlns:p14="http://schemas.microsoft.com/office/powerpoint/2010/main" val="1964225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602" r="-1501"/>
          <a:stretch/>
        </p:blipFill>
        <p:spPr>
          <a:xfrm>
            <a:off x="0" y="274639"/>
            <a:ext cx="8410829" cy="6583362"/>
          </a:xfrm>
        </p:spPr>
      </p:pic>
    </p:spTree>
    <p:extLst>
      <p:ext uri="{BB962C8B-B14F-4D97-AF65-F5344CB8AC3E}">
        <p14:creationId xmlns:p14="http://schemas.microsoft.com/office/powerpoint/2010/main" val="33357928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747418395"/>
              </p:ext>
            </p:extLst>
          </p:nvPr>
        </p:nvGraphicFramePr>
        <p:xfrm>
          <a:off x="457200" y="761856"/>
          <a:ext cx="7932831" cy="5782200"/>
        </p:xfrm>
        <a:graphic>
          <a:graphicData uri="http://schemas.openxmlformats.org/drawingml/2006/table">
            <a:tbl>
              <a:tblPr firstRow="1" bandRow="1">
                <a:tableStyleId>{5C22544A-7EE6-4342-B048-85BDC9FD1C3A}</a:tableStyleId>
              </a:tblPr>
              <a:tblGrid>
                <a:gridCol w="2644277"/>
                <a:gridCol w="2644277"/>
                <a:gridCol w="2644277"/>
              </a:tblGrid>
              <a:tr h="481100">
                <a:tc>
                  <a:txBody>
                    <a:bodyPr/>
                    <a:lstStyle/>
                    <a:p>
                      <a:pPr algn="ctr"/>
                      <a:r>
                        <a:rPr lang="en-US" sz="1600" dirty="0" smtClean="0">
                          <a:latin typeface="Arial"/>
                          <a:cs typeface="Arial"/>
                        </a:rPr>
                        <a:t>Class</a:t>
                      </a:r>
                      <a:endParaRPr lang="en-US" sz="1600" dirty="0">
                        <a:latin typeface="Arial"/>
                        <a:cs typeface="Arial"/>
                      </a:endParaRPr>
                    </a:p>
                  </a:txBody>
                  <a:tcPr anchor="ctr"/>
                </a:tc>
                <a:tc>
                  <a:txBody>
                    <a:bodyPr/>
                    <a:lstStyle/>
                    <a:p>
                      <a:pPr algn="ctr"/>
                      <a:r>
                        <a:rPr lang="en-US" sz="1600" dirty="0" smtClean="0">
                          <a:latin typeface="Arial"/>
                          <a:cs typeface="Arial"/>
                        </a:rPr>
                        <a:t>Gas</a:t>
                      </a:r>
                      <a:endParaRPr lang="en-US" sz="1600" dirty="0">
                        <a:latin typeface="Arial"/>
                        <a:cs typeface="Arial"/>
                      </a:endParaRPr>
                    </a:p>
                  </a:txBody>
                  <a:tcPr anchor="ctr"/>
                </a:tc>
                <a:tc>
                  <a:txBody>
                    <a:bodyPr/>
                    <a:lstStyle/>
                    <a:p>
                      <a:pPr algn="ctr"/>
                      <a:r>
                        <a:rPr lang="en-US" sz="1600" dirty="0" smtClean="0">
                          <a:latin typeface="Arial"/>
                          <a:cs typeface="Arial"/>
                        </a:rPr>
                        <a:t>Effect, use</a:t>
                      </a:r>
                      <a:endParaRPr lang="en-US" sz="1600" dirty="0">
                        <a:latin typeface="Arial"/>
                        <a:cs typeface="Arial"/>
                      </a:endParaRPr>
                    </a:p>
                  </a:txBody>
                  <a:tcPr anchor="ctr"/>
                </a:tc>
              </a:tr>
              <a:tr h="481100">
                <a:tc rowSpan="4">
                  <a:txBody>
                    <a:bodyPr/>
                    <a:lstStyle/>
                    <a:p>
                      <a:pPr algn="ctr"/>
                      <a:r>
                        <a:rPr lang="en-US" sz="1600" dirty="0" smtClean="0">
                          <a:latin typeface="Arial"/>
                          <a:cs typeface="Arial"/>
                        </a:rPr>
                        <a:t>Noble gasses</a:t>
                      </a:r>
                      <a:endParaRPr lang="en-US" sz="1600" dirty="0">
                        <a:latin typeface="Arial"/>
                        <a:cs typeface="Arial"/>
                      </a:endParaRPr>
                    </a:p>
                  </a:txBody>
                  <a:tcPr anchor="ctr"/>
                </a:tc>
                <a:tc>
                  <a:txBody>
                    <a:bodyPr/>
                    <a:lstStyle/>
                    <a:p>
                      <a:pPr algn="ctr"/>
                      <a:r>
                        <a:rPr lang="en-US" sz="1600" dirty="0" smtClean="0">
                          <a:latin typeface="Arial"/>
                          <a:cs typeface="Arial"/>
                        </a:rPr>
                        <a:t>Helium</a:t>
                      </a:r>
                      <a:endParaRPr lang="en-US" sz="1600" dirty="0">
                        <a:latin typeface="Arial"/>
                        <a:cs typeface="Arial"/>
                      </a:endParaRPr>
                    </a:p>
                  </a:txBody>
                  <a:tcPr anchor="ctr"/>
                </a:tc>
                <a:tc>
                  <a:txBody>
                    <a:bodyPr/>
                    <a:lstStyle/>
                    <a:p>
                      <a:pPr algn="ctr"/>
                      <a:r>
                        <a:rPr lang="en-US" sz="1600" dirty="0" smtClean="0">
                          <a:latin typeface="Arial"/>
                          <a:cs typeface="Arial"/>
                        </a:rPr>
                        <a:t>SA</a:t>
                      </a:r>
                      <a:endParaRPr lang="en-US" sz="1600" dirty="0">
                        <a:latin typeface="Arial"/>
                        <a:cs typeface="Arial"/>
                      </a:endParaRPr>
                    </a:p>
                  </a:txBody>
                  <a:tcPr anchor="ctr"/>
                </a:tc>
              </a:tr>
              <a:tr h="481100">
                <a:tc vMerge="1">
                  <a:txBody>
                    <a:bodyPr/>
                    <a:lstStyle/>
                    <a:p>
                      <a:endParaRPr lang="en-US" dirty="0"/>
                    </a:p>
                  </a:txBody>
                  <a:tcPr/>
                </a:tc>
                <a:tc>
                  <a:txBody>
                    <a:bodyPr/>
                    <a:lstStyle/>
                    <a:p>
                      <a:pPr algn="ctr"/>
                      <a:r>
                        <a:rPr lang="en-US" sz="1600" dirty="0" smtClean="0">
                          <a:latin typeface="Arial"/>
                          <a:cs typeface="Arial"/>
                        </a:rPr>
                        <a:t>Neon</a:t>
                      </a:r>
                      <a:endParaRPr lang="en-US" sz="1600" dirty="0">
                        <a:latin typeface="Arial"/>
                        <a:cs typeface="Arial"/>
                      </a:endParaRPr>
                    </a:p>
                  </a:txBody>
                  <a:tcPr anchor="ctr"/>
                </a:tc>
                <a:tc>
                  <a:txBody>
                    <a:bodyPr/>
                    <a:lstStyle/>
                    <a:p>
                      <a:pPr algn="ctr"/>
                      <a:r>
                        <a:rPr lang="en-US" sz="1600" dirty="0" smtClean="0">
                          <a:latin typeface="Arial"/>
                          <a:cs typeface="Arial"/>
                        </a:rPr>
                        <a:t>SA</a:t>
                      </a:r>
                      <a:endParaRPr lang="en-US" sz="1600" dirty="0">
                        <a:latin typeface="Arial"/>
                        <a:cs typeface="Arial"/>
                      </a:endParaRPr>
                    </a:p>
                  </a:txBody>
                  <a:tcPr anchor="ctr"/>
                </a:tc>
              </a:tr>
              <a:tr h="481100">
                <a:tc vMerge="1">
                  <a:txBody>
                    <a:bodyPr/>
                    <a:lstStyle/>
                    <a:p>
                      <a:endParaRPr lang="en-US"/>
                    </a:p>
                  </a:txBody>
                  <a:tcPr/>
                </a:tc>
                <a:tc>
                  <a:txBody>
                    <a:bodyPr/>
                    <a:lstStyle/>
                    <a:p>
                      <a:pPr algn="ctr"/>
                      <a:r>
                        <a:rPr lang="en-US" sz="1600" dirty="0" smtClean="0">
                          <a:latin typeface="Arial"/>
                          <a:cs typeface="Arial"/>
                        </a:rPr>
                        <a:t>Argon</a:t>
                      </a:r>
                      <a:endParaRPr lang="en-US" sz="1600" dirty="0">
                        <a:latin typeface="Arial"/>
                        <a:cs typeface="Arial"/>
                      </a:endParaRPr>
                    </a:p>
                  </a:txBody>
                  <a:tcPr anchor="ctr"/>
                </a:tc>
                <a:tc>
                  <a:txBody>
                    <a:bodyPr/>
                    <a:lstStyle/>
                    <a:p>
                      <a:pPr algn="ctr"/>
                      <a:r>
                        <a:rPr lang="en-US" sz="1600" dirty="0" smtClean="0">
                          <a:latin typeface="Arial"/>
                          <a:cs typeface="Arial"/>
                        </a:rPr>
                        <a:t>SA</a:t>
                      </a:r>
                      <a:endParaRPr lang="en-US" sz="1600" dirty="0">
                        <a:latin typeface="Arial"/>
                        <a:cs typeface="Arial"/>
                      </a:endParaRPr>
                    </a:p>
                  </a:txBody>
                  <a:tcPr anchor="ctr"/>
                </a:tc>
              </a:tr>
              <a:tr h="552412">
                <a:tc vMerge="1">
                  <a:txBody>
                    <a:bodyPr/>
                    <a:lstStyle/>
                    <a:p>
                      <a:endParaRPr lang="en-US" dirty="0"/>
                    </a:p>
                  </a:txBody>
                  <a:tcPr/>
                </a:tc>
                <a:tc>
                  <a:txBody>
                    <a:bodyPr/>
                    <a:lstStyle/>
                    <a:p>
                      <a:pPr algn="ctr"/>
                      <a:r>
                        <a:rPr lang="en-US" sz="1600" dirty="0" smtClean="0">
                          <a:latin typeface="Arial"/>
                          <a:cs typeface="Arial"/>
                        </a:rPr>
                        <a:t>Xenon</a:t>
                      </a:r>
                      <a:endParaRPr lang="en-US" sz="1600" dirty="0">
                        <a:latin typeface="Arial"/>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Arial"/>
                          <a:ea typeface="+mn-ea"/>
                          <a:cs typeface="Arial"/>
                        </a:rPr>
                        <a:t>SA, anesthetic properties </a:t>
                      </a:r>
                      <a:endParaRPr lang="en-US" sz="1600" dirty="0" smtClean="0">
                        <a:latin typeface="Arial"/>
                        <a:cs typeface="Arial"/>
                      </a:endParaRPr>
                    </a:p>
                    <a:p>
                      <a:pPr algn="ctr"/>
                      <a:endParaRPr lang="en-US" sz="1600" dirty="0">
                        <a:latin typeface="Arial"/>
                        <a:cs typeface="Arial"/>
                      </a:endParaRPr>
                    </a:p>
                  </a:txBody>
                  <a:tcPr anchor="ctr"/>
                </a:tc>
              </a:tr>
              <a:tr h="323073">
                <a:tc rowSpan="4">
                  <a:txBody>
                    <a:bodyPr/>
                    <a:lstStyle/>
                    <a:p>
                      <a:pPr algn="ctr"/>
                      <a:r>
                        <a:rPr lang="en-US" sz="1600" dirty="0" smtClean="0">
                          <a:latin typeface="Arial"/>
                          <a:cs typeface="Arial"/>
                        </a:rPr>
                        <a:t>Short chain aliphatic hydrocarbon  gases</a:t>
                      </a:r>
                      <a:endParaRPr lang="en-US" sz="1600" dirty="0">
                        <a:latin typeface="Arial"/>
                        <a:cs typeface="Aria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Arial"/>
                          <a:cs typeface="Arial"/>
                        </a:rPr>
                        <a:t>Methane</a:t>
                      </a:r>
                      <a:r>
                        <a:rPr lang="en-CA" sz="1600" kern="1200" baseline="0" dirty="0" smtClean="0">
                          <a:solidFill>
                            <a:schemeClr val="dk1"/>
                          </a:solidFill>
                          <a:effectLst/>
                          <a:latin typeface="Arial"/>
                          <a:ea typeface="+mn-ea"/>
                          <a:cs typeface="Arial"/>
                        </a:rPr>
                        <a:t> (</a:t>
                      </a:r>
                      <a:r>
                        <a:rPr lang="mr-IN" sz="1600" kern="1200" dirty="0" smtClean="0">
                          <a:solidFill>
                            <a:schemeClr val="dk1"/>
                          </a:solidFill>
                          <a:effectLst/>
                          <a:latin typeface="Arial"/>
                          <a:ea typeface="+mn-ea"/>
                          <a:cs typeface="Arial"/>
                        </a:rPr>
                        <a:t>CH4</a:t>
                      </a:r>
                      <a:r>
                        <a:rPr lang="en-CA" sz="1600" kern="1200" dirty="0" smtClean="0">
                          <a:solidFill>
                            <a:schemeClr val="dk1"/>
                          </a:solidFill>
                          <a:effectLst/>
                          <a:latin typeface="Arial"/>
                          <a:ea typeface="+mn-ea"/>
                          <a:cs typeface="Arial"/>
                        </a:rPr>
                        <a:t>)</a:t>
                      </a:r>
                      <a:endParaRPr lang="mr-IN" sz="1600" dirty="0" smtClean="0">
                        <a:latin typeface="Arial"/>
                        <a:cs typeface="Arial"/>
                      </a:endParaRPr>
                    </a:p>
                    <a:p>
                      <a:pPr algn="ctr"/>
                      <a:endParaRPr lang="en-US" sz="1600" dirty="0">
                        <a:latin typeface="Arial"/>
                        <a:cs typeface="Arial"/>
                      </a:endParaRPr>
                    </a:p>
                  </a:txBody>
                  <a:tcPr anchor="ctr"/>
                </a:tc>
                <a:tc>
                  <a:txBody>
                    <a:bodyPr/>
                    <a:lstStyle/>
                    <a:p>
                      <a:pPr algn="ctr"/>
                      <a:r>
                        <a:rPr lang="en-US" sz="1600" dirty="0" smtClean="0">
                          <a:latin typeface="Arial"/>
                          <a:cs typeface="Arial"/>
                        </a:rPr>
                        <a:t>SA, natural gas (fuel)</a:t>
                      </a:r>
                      <a:endParaRPr lang="en-US" sz="1600" dirty="0">
                        <a:latin typeface="Arial"/>
                        <a:cs typeface="Arial"/>
                      </a:endParaRPr>
                    </a:p>
                  </a:txBody>
                  <a:tcPr anchor="ctr"/>
                </a:tc>
              </a:tr>
              <a:tr h="481100">
                <a:tc vMerge="1">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Arial"/>
                          <a:cs typeface="Arial"/>
                        </a:rPr>
                        <a:t>Ethane </a:t>
                      </a:r>
                      <a:r>
                        <a:rPr lang="mr-IN" sz="1600" kern="1200" dirty="0" smtClean="0">
                          <a:solidFill>
                            <a:schemeClr val="dk1"/>
                          </a:solidFill>
                          <a:effectLst/>
                          <a:latin typeface="Arial"/>
                          <a:ea typeface="+mn-ea"/>
                          <a:cs typeface="Arial"/>
                        </a:rPr>
                        <a:t>(C2H6) </a:t>
                      </a:r>
                      <a:endParaRPr lang="mr-IN" sz="1600" dirty="0" smtClean="0">
                        <a:latin typeface="Arial"/>
                        <a:cs typeface="Arial"/>
                      </a:endParaRPr>
                    </a:p>
                    <a:p>
                      <a:pPr algn="ctr"/>
                      <a:endParaRPr lang="en-US" sz="1600" dirty="0">
                        <a:latin typeface="Arial"/>
                        <a:cs typeface="Arial"/>
                      </a:endParaRPr>
                    </a:p>
                  </a:txBody>
                  <a:tcPr anchor="ctr"/>
                </a:tc>
                <a:tc>
                  <a:txBody>
                    <a:bodyPr/>
                    <a:lstStyle/>
                    <a:p>
                      <a:pPr algn="ctr"/>
                      <a:r>
                        <a:rPr lang="en-US" sz="1600" dirty="0" smtClean="0">
                          <a:latin typeface="Arial"/>
                          <a:cs typeface="Arial"/>
                        </a:rPr>
                        <a:t>SA, natural gas (fuel), refrigerant</a:t>
                      </a:r>
                      <a:endParaRPr lang="en-US" sz="1600" dirty="0">
                        <a:latin typeface="Arial"/>
                        <a:cs typeface="Arial"/>
                      </a:endParaRPr>
                    </a:p>
                  </a:txBody>
                  <a:tcPr anchor="ctr"/>
                </a:tc>
              </a:tr>
              <a:tr h="481100">
                <a:tc vMerge="1">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Arial"/>
                          <a:cs typeface="Arial"/>
                        </a:rPr>
                        <a:t>Propane </a:t>
                      </a:r>
                      <a:r>
                        <a:rPr lang="is-IS" sz="1600" kern="1200" dirty="0" smtClean="0">
                          <a:solidFill>
                            <a:schemeClr val="dk1"/>
                          </a:solidFill>
                          <a:effectLst/>
                          <a:latin typeface="Arial"/>
                          <a:ea typeface="+mn-ea"/>
                          <a:cs typeface="Arial"/>
                        </a:rPr>
                        <a:t>(C3H8) </a:t>
                      </a:r>
                      <a:endParaRPr lang="is-IS" sz="1600" dirty="0" smtClean="0">
                        <a:latin typeface="Arial"/>
                        <a:cs typeface="Arial"/>
                      </a:endParaRPr>
                    </a:p>
                    <a:p>
                      <a:pPr algn="ctr"/>
                      <a:endParaRPr lang="en-US" sz="1600" dirty="0">
                        <a:latin typeface="Arial"/>
                        <a:cs typeface="Arial"/>
                      </a:endParaRPr>
                    </a:p>
                  </a:txBody>
                  <a:tcPr anchor="ctr"/>
                </a:tc>
                <a:tc>
                  <a:txBody>
                    <a:bodyPr/>
                    <a:lstStyle/>
                    <a:p>
                      <a:pPr algn="ctr"/>
                      <a:r>
                        <a:rPr lang="en-US" sz="1600" dirty="0" smtClean="0">
                          <a:latin typeface="Arial"/>
                          <a:cs typeface="Arial"/>
                        </a:rPr>
                        <a:t>SA, fuel, solvent</a:t>
                      </a:r>
                      <a:endParaRPr lang="en-US" sz="1600" dirty="0">
                        <a:latin typeface="Arial"/>
                        <a:cs typeface="Arial"/>
                      </a:endParaRPr>
                    </a:p>
                  </a:txBody>
                  <a:tcPr anchor="ctr"/>
                </a:tc>
              </a:tr>
              <a:tr h="481100">
                <a:tc vMerge="1">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latin typeface="Arial"/>
                          <a:cs typeface="Arial"/>
                        </a:rPr>
                        <a:t>Butane</a:t>
                      </a:r>
                      <a:r>
                        <a:rPr lang="is-IS" sz="1600" kern="1200" dirty="0" smtClean="0">
                          <a:solidFill>
                            <a:schemeClr val="dk1"/>
                          </a:solidFill>
                          <a:effectLst/>
                          <a:latin typeface="Arial"/>
                          <a:ea typeface="+mn-ea"/>
                          <a:cs typeface="Arial"/>
                        </a:rPr>
                        <a:t>(C4H10) </a:t>
                      </a:r>
                      <a:endParaRPr lang="is-IS" sz="1600" dirty="0" smtClean="0">
                        <a:latin typeface="Arial"/>
                        <a:cs typeface="Arial"/>
                      </a:endParaRPr>
                    </a:p>
                    <a:p>
                      <a:pPr algn="ctr"/>
                      <a:endParaRPr lang="en-US" sz="1600" dirty="0">
                        <a:latin typeface="Arial"/>
                        <a:cs typeface="Arial"/>
                      </a:endParaRPr>
                    </a:p>
                  </a:txBody>
                  <a:tcPr anchor="ctr"/>
                </a:tc>
                <a:tc>
                  <a:txBody>
                    <a:bodyPr/>
                    <a:lstStyle/>
                    <a:p>
                      <a:pPr algn="ctr"/>
                      <a:r>
                        <a:rPr lang="en-US" sz="1600" dirty="0" smtClean="0">
                          <a:latin typeface="Arial"/>
                          <a:cs typeface="Arial"/>
                        </a:rPr>
                        <a:t>SA, Fuel, solvent</a:t>
                      </a:r>
                      <a:endParaRPr lang="en-US" sz="1600" dirty="0">
                        <a:latin typeface="Arial"/>
                        <a:cs typeface="Arial"/>
                      </a:endParaRPr>
                    </a:p>
                  </a:txBody>
                  <a:tcPr anchor="ctr"/>
                </a:tc>
              </a:tr>
              <a:tr h="481100">
                <a:tc>
                  <a:txBody>
                    <a:bodyPr/>
                    <a:lstStyle/>
                    <a:p>
                      <a:pPr algn="ctr"/>
                      <a:r>
                        <a:rPr lang="en-US" sz="1600" dirty="0" smtClean="0">
                          <a:latin typeface="Arial"/>
                          <a:cs typeface="Arial"/>
                        </a:rPr>
                        <a:t>Nitrogen</a:t>
                      </a:r>
                      <a:endParaRPr lang="en-US" sz="1600" dirty="0">
                        <a:latin typeface="Arial"/>
                        <a:cs typeface="Arial"/>
                      </a:endParaRPr>
                    </a:p>
                  </a:txBody>
                  <a:tcPr anchor="ctr"/>
                </a:tc>
                <a:tc gridSpan="2">
                  <a:txBody>
                    <a:bodyPr/>
                    <a:lstStyle/>
                    <a:p>
                      <a:pPr algn="ctr"/>
                      <a:r>
                        <a:rPr lang="en-US" sz="1600" dirty="0" smtClean="0">
                          <a:latin typeface="Arial"/>
                          <a:cs typeface="Arial"/>
                        </a:rPr>
                        <a:t>SA, nitrogen</a:t>
                      </a:r>
                      <a:r>
                        <a:rPr lang="en-US" sz="1600" baseline="0" dirty="0" smtClean="0">
                          <a:latin typeface="Arial"/>
                          <a:cs typeface="Arial"/>
                        </a:rPr>
                        <a:t> narcosis (similar to anesthetic gases)</a:t>
                      </a:r>
                      <a:endParaRPr lang="en-US" sz="1600" dirty="0">
                        <a:latin typeface="Arial"/>
                        <a:cs typeface="Arial"/>
                      </a:endParaRPr>
                    </a:p>
                  </a:txBody>
                  <a:tcPr anchor="ctr"/>
                </a:tc>
                <a:tc hMerge="1">
                  <a:txBody>
                    <a:bodyPr/>
                    <a:lstStyle/>
                    <a:p>
                      <a:pPr algn="ctr"/>
                      <a:endParaRPr lang="en-US" sz="1600" dirty="0">
                        <a:latin typeface="Arial"/>
                        <a:cs typeface="Arial"/>
                      </a:endParaRPr>
                    </a:p>
                  </a:txBody>
                  <a:tcPr anchor="ctr"/>
                </a:tc>
              </a:tr>
              <a:tr h="481100">
                <a:tc>
                  <a:txBody>
                    <a:bodyPr/>
                    <a:lstStyle/>
                    <a:p>
                      <a:pPr algn="ctr"/>
                      <a:r>
                        <a:rPr lang="en-US" sz="1600" dirty="0" smtClean="0">
                          <a:latin typeface="Arial"/>
                          <a:cs typeface="Arial"/>
                        </a:rPr>
                        <a:t>Carbon dioxide </a:t>
                      </a:r>
                      <a:endParaRPr lang="en-US" sz="1600" dirty="0">
                        <a:latin typeface="Arial"/>
                        <a:cs typeface="Arial"/>
                      </a:endParaRPr>
                    </a:p>
                  </a:txBody>
                  <a:tcPr anchor="ctr"/>
                </a:tc>
                <a:tc gridSpan="2">
                  <a:txBody>
                    <a:bodyPr/>
                    <a:lstStyle/>
                    <a:p>
                      <a:pPr algn="ctr"/>
                      <a:r>
                        <a:rPr lang="en-US" sz="1600" dirty="0" smtClean="0">
                          <a:latin typeface="Arial"/>
                          <a:cs typeface="Arial"/>
                        </a:rPr>
                        <a:t>SA, but also causes systemic toxicity</a:t>
                      </a:r>
                      <a:endParaRPr lang="en-US" sz="1600" dirty="0">
                        <a:latin typeface="Arial"/>
                        <a:cs typeface="Arial"/>
                      </a:endParaRPr>
                    </a:p>
                  </a:txBody>
                  <a:tcPr anchor="ctr"/>
                </a:tc>
                <a:tc hMerge="1">
                  <a:txBody>
                    <a:bodyPr/>
                    <a:lstStyle/>
                    <a:p>
                      <a:pPr algn="ctr"/>
                      <a:endParaRPr lang="en-US" sz="1600" dirty="0">
                        <a:latin typeface="Arial"/>
                        <a:cs typeface="Arial"/>
                      </a:endParaRPr>
                    </a:p>
                  </a:txBody>
                  <a:tcPr anchor="ctr"/>
                </a:tc>
              </a:tr>
            </a:tbl>
          </a:graphicData>
        </a:graphic>
      </p:graphicFrame>
      <p:sp>
        <p:nvSpPr>
          <p:cNvPr id="4" name="Title 1"/>
          <p:cNvSpPr>
            <a:spLocks noGrp="1"/>
          </p:cNvSpPr>
          <p:nvPr>
            <p:ph type="title"/>
          </p:nvPr>
        </p:nvSpPr>
        <p:spPr>
          <a:xfrm>
            <a:off x="457200" y="-240045"/>
            <a:ext cx="8229600" cy="1143000"/>
          </a:xfrm>
        </p:spPr>
        <p:txBody>
          <a:bodyPr>
            <a:normAutofit/>
          </a:bodyPr>
          <a:lstStyle/>
          <a:p>
            <a:r>
              <a:rPr lang="en-US" sz="4000" dirty="0" smtClean="0">
                <a:latin typeface="Arial"/>
                <a:cs typeface="Arial"/>
              </a:rPr>
              <a:t>Simple asphyxiants </a:t>
            </a:r>
            <a:endParaRPr lang="en-US" sz="4000" dirty="0">
              <a:latin typeface="Arial"/>
              <a:cs typeface="Arial"/>
            </a:endParaRPr>
          </a:p>
        </p:txBody>
      </p:sp>
      <p:sp>
        <p:nvSpPr>
          <p:cNvPr id="7" name="TextBox 6"/>
          <p:cNvSpPr txBox="1"/>
          <p:nvPr/>
        </p:nvSpPr>
        <p:spPr>
          <a:xfrm>
            <a:off x="457200" y="6492453"/>
            <a:ext cx="4232344" cy="369332"/>
          </a:xfrm>
          <a:prstGeom prst="rect">
            <a:avLst/>
          </a:prstGeom>
          <a:noFill/>
        </p:spPr>
        <p:txBody>
          <a:bodyPr wrap="square" rtlCol="0">
            <a:spAutoFit/>
          </a:bodyPr>
          <a:lstStyle/>
          <a:p>
            <a:r>
              <a:rPr lang="en-US" dirty="0" smtClean="0"/>
              <a:t>SA: simple </a:t>
            </a:r>
            <a:r>
              <a:rPr lang="en-US" dirty="0" err="1" smtClean="0"/>
              <a:t>asphyxiant</a:t>
            </a:r>
            <a:endParaRPr lang="en-US" dirty="0"/>
          </a:p>
        </p:txBody>
      </p:sp>
    </p:spTree>
    <p:extLst>
      <p:ext uri="{BB962C8B-B14F-4D97-AF65-F5344CB8AC3E}">
        <p14:creationId xmlns:p14="http://schemas.microsoft.com/office/powerpoint/2010/main" val="18927442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Simple asphyxiants</a:t>
            </a:r>
            <a:endParaRPr lang="en-US" sz="4000" dirty="0">
              <a:latin typeface="Arial"/>
              <a:cs typeface="Arial"/>
            </a:endParaRPr>
          </a:p>
        </p:txBody>
      </p:sp>
      <p:sp>
        <p:nvSpPr>
          <p:cNvPr id="3" name="Content Placeholder 2"/>
          <p:cNvSpPr>
            <a:spLocks noGrp="1"/>
          </p:cNvSpPr>
          <p:nvPr>
            <p:ph idx="1"/>
          </p:nvPr>
        </p:nvSpPr>
        <p:spPr/>
        <p:txBody>
          <a:bodyPr/>
          <a:lstStyle/>
          <a:p>
            <a:r>
              <a:rPr lang="en-US" sz="2400" b="1" dirty="0" smtClean="0">
                <a:latin typeface="Arial"/>
                <a:cs typeface="Arial"/>
              </a:rPr>
              <a:t>Treatment</a:t>
            </a:r>
            <a:r>
              <a:rPr lang="en-US" sz="2400" dirty="0" smtClean="0">
                <a:latin typeface="Arial"/>
                <a:cs typeface="Arial"/>
              </a:rPr>
              <a:t>:</a:t>
            </a:r>
          </a:p>
          <a:p>
            <a:pPr lvl="1">
              <a:buFont typeface="Wingdings" charset="2"/>
              <a:buChar char="Ø"/>
            </a:pPr>
            <a:r>
              <a:rPr lang="en-US" sz="2400" dirty="0">
                <a:latin typeface="Arial"/>
                <a:cs typeface="Arial"/>
              </a:rPr>
              <a:t>I</a:t>
            </a:r>
            <a:r>
              <a:rPr lang="en-US" sz="2400" dirty="0" smtClean="0">
                <a:latin typeface="Arial"/>
                <a:cs typeface="Arial"/>
              </a:rPr>
              <a:t>mmediate </a:t>
            </a:r>
            <a:r>
              <a:rPr lang="en-US" sz="2400" dirty="0">
                <a:latin typeface="Arial"/>
                <a:cs typeface="Arial"/>
              </a:rPr>
              <a:t>removal from exposure </a:t>
            </a:r>
            <a:endParaRPr lang="en-US" sz="2400" dirty="0" smtClean="0">
              <a:latin typeface="Arial"/>
              <a:cs typeface="Arial"/>
            </a:endParaRPr>
          </a:p>
          <a:p>
            <a:pPr lvl="1">
              <a:buFont typeface="Wingdings" charset="2"/>
              <a:buChar char="Ø"/>
            </a:pPr>
            <a:r>
              <a:rPr lang="en-US" sz="2400" dirty="0" smtClean="0">
                <a:latin typeface="Arial"/>
                <a:cs typeface="Arial"/>
              </a:rPr>
              <a:t>Ventilator </a:t>
            </a:r>
            <a:r>
              <a:rPr lang="en-US" sz="2400" dirty="0">
                <a:latin typeface="Arial"/>
                <a:cs typeface="Arial"/>
              </a:rPr>
              <a:t>assistance </a:t>
            </a:r>
            <a:endParaRPr lang="en-US" sz="2400" dirty="0" smtClean="0">
              <a:latin typeface="Arial"/>
              <a:cs typeface="Arial"/>
            </a:endParaRPr>
          </a:p>
          <a:p>
            <a:pPr lvl="1">
              <a:buFont typeface="Wingdings" charset="2"/>
              <a:buChar char="Ø"/>
            </a:pPr>
            <a:r>
              <a:rPr lang="en-US" sz="2400" dirty="0" smtClean="0">
                <a:latin typeface="Arial"/>
                <a:cs typeface="Arial"/>
              </a:rPr>
              <a:t>Supplemental </a:t>
            </a:r>
            <a:r>
              <a:rPr lang="en-US" sz="2400" dirty="0">
                <a:latin typeface="Arial"/>
                <a:cs typeface="Arial"/>
              </a:rPr>
              <a:t>oxygen </a:t>
            </a:r>
            <a:endParaRPr lang="en-US" sz="2400" dirty="0" smtClean="0">
              <a:latin typeface="Arial"/>
              <a:cs typeface="Arial"/>
            </a:endParaRPr>
          </a:p>
          <a:p>
            <a:pPr lvl="1">
              <a:buFont typeface="Wingdings" charset="2"/>
              <a:buChar char="Ø"/>
            </a:pPr>
            <a:r>
              <a:rPr lang="en-US" sz="2400" dirty="0" smtClean="0">
                <a:latin typeface="Arial"/>
                <a:cs typeface="Arial"/>
              </a:rPr>
              <a:t>Supportive care as needed</a:t>
            </a:r>
            <a:endParaRPr lang="en-US" sz="2400" dirty="0">
              <a:latin typeface="Arial"/>
              <a:cs typeface="Arial"/>
            </a:endParaRPr>
          </a:p>
          <a:p>
            <a:pPr lvl="1">
              <a:buFont typeface="Wingdings" charset="2"/>
              <a:buChar char="Ø"/>
            </a:pPr>
            <a:endParaRPr lang="en-US" dirty="0"/>
          </a:p>
          <a:p>
            <a:pPr lvl="1">
              <a:buFont typeface="Wingdings" charset="2"/>
              <a:buChar char="Ø"/>
            </a:pPr>
            <a:endParaRPr lang="en-US" dirty="0"/>
          </a:p>
          <a:p>
            <a:pPr lvl="1">
              <a:buFont typeface="Wingdings" charset="2"/>
              <a:buChar char="Ø"/>
            </a:pPr>
            <a:endParaRPr lang="en-US" dirty="0"/>
          </a:p>
        </p:txBody>
      </p:sp>
    </p:spTree>
    <p:extLst>
      <p:ext uri="{BB962C8B-B14F-4D97-AF65-F5344CB8AC3E}">
        <p14:creationId xmlns:p14="http://schemas.microsoft.com/office/powerpoint/2010/main" val="41631675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Pulmonary irritants</a:t>
            </a:r>
            <a:endParaRPr lang="en-US" sz="4000" dirty="0">
              <a:latin typeface="Arial"/>
              <a:cs typeface="Arial"/>
            </a:endParaRPr>
          </a:p>
        </p:txBody>
      </p:sp>
      <p:sp>
        <p:nvSpPr>
          <p:cNvPr id="3" name="Content Placeholder 2"/>
          <p:cNvSpPr>
            <a:spLocks noGrp="1"/>
          </p:cNvSpPr>
          <p:nvPr>
            <p:ph idx="1"/>
          </p:nvPr>
        </p:nvSpPr>
        <p:spPr/>
        <p:txBody>
          <a:bodyPr/>
          <a:lstStyle/>
          <a:p>
            <a:r>
              <a:rPr lang="en-US" sz="2400" dirty="0">
                <a:latin typeface="Arial"/>
                <a:cs typeface="Arial"/>
              </a:rPr>
              <a:t>The irritant gases are a heterogeneous group of chemicals that produce toxic effects via a final common pathway: the destruction of the integrity of the mucosal barrier of the respiratory tract </a:t>
            </a:r>
            <a:endParaRPr lang="en-US" sz="2400" dirty="0" smtClean="0">
              <a:latin typeface="Arial"/>
              <a:cs typeface="Arial"/>
            </a:endParaRPr>
          </a:p>
          <a:p>
            <a:endParaRPr lang="en-US" sz="2400" dirty="0">
              <a:latin typeface="Arial"/>
              <a:cs typeface="Arial"/>
            </a:endParaRPr>
          </a:p>
          <a:p>
            <a:r>
              <a:rPr lang="en-US" sz="2400" dirty="0" smtClean="0">
                <a:latin typeface="Arial"/>
                <a:cs typeface="Arial"/>
              </a:rPr>
              <a:t>Damage of </a:t>
            </a:r>
            <a:r>
              <a:rPr lang="en-US" sz="2400" dirty="0" err="1" smtClean="0">
                <a:latin typeface="Arial"/>
                <a:cs typeface="Arial"/>
              </a:rPr>
              <a:t>Pneumocytes</a:t>
            </a:r>
            <a:r>
              <a:rPr lang="en-US" sz="2400" dirty="0" smtClean="0">
                <a:latin typeface="Arial"/>
                <a:cs typeface="Arial"/>
              </a:rPr>
              <a:t>               Inflammatory reaction</a:t>
            </a:r>
            <a:endParaRPr lang="en-US" sz="2400" dirty="0">
              <a:latin typeface="Arial"/>
              <a:cs typeface="Arial"/>
            </a:endParaRPr>
          </a:p>
        </p:txBody>
      </p:sp>
      <p:sp>
        <p:nvSpPr>
          <p:cNvPr id="5" name="Right Arrow 4"/>
          <p:cNvSpPr/>
          <p:nvPr/>
        </p:nvSpPr>
        <p:spPr>
          <a:xfrm flipV="1">
            <a:off x="985277" y="4095934"/>
            <a:ext cx="1094762" cy="2169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flipV="1">
            <a:off x="4378180" y="3721819"/>
            <a:ext cx="1094762" cy="22086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330621" y="3920790"/>
            <a:ext cx="6356179" cy="1200328"/>
          </a:xfrm>
          <a:prstGeom prst="rect">
            <a:avLst/>
          </a:prstGeom>
        </p:spPr>
        <p:txBody>
          <a:bodyPr wrap="square">
            <a:spAutoFit/>
          </a:bodyPr>
          <a:lstStyle/>
          <a:p>
            <a:r>
              <a:rPr lang="en-US" sz="2400" dirty="0">
                <a:latin typeface="Arial"/>
                <a:cs typeface="Arial"/>
              </a:rPr>
              <a:t>Acute lung injury </a:t>
            </a:r>
            <a:r>
              <a:rPr lang="en-US" sz="2400" b="1" dirty="0">
                <a:latin typeface="Arial"/>
                <a:cs typeface="Arial"/>
              </a:rPr>
              <a:t>(ALI</a:t>
            </a:r>
            <a:r>
              <a:rPr lang="en-US" sz="2400" b="1" dirty="0" smtClean="0">
                <a:latin typeface="Arial"/>
                <a:cs typeface="Arial"/>
              </a:rPr>
              <a:t>) </a:t>
            </a:r>
            <a:r>
              <a:rPr lang="en-US" sz="2400" dirty="0" smtClean="0">
                <a:latin typeface="Arial"/>
                <a:cs typeface="Arial"/>
              </a:rPr>
              <a:t>[</a:t>
            </a:r>
            <a:r>
              <a:rPr lang="en-US" sz="2400" dirty="0">
                <a:latin typeface="Arial"/>
                <a:cs typeface="Arial"/>
              </a:rPr>
              <a:t>cellular debris and plasma exudate in the alveolar </a:t>
            </a:r>
            <a:r>
              <a:rPr lang="en-US" sz="2400" dirty="0" smtClean="0">
                <a:latin typeface="Arial"/>
                <a:cs typeface="Arial"/>
              </a:rPr>
              <a:t>sacs] </a:t>
            </a:r>
            <a:endParaRPr lang="en-US" sz="2400" dirty="0">
              <a:latin typeface="Arial"/>
              <a:cs typeface="Arial"/>
            </a:endParaRPr>
          </a:p>
          <a:p>
            <a:endParaRPr lang="en-US" sz="2400" dirty="0">
              <a:latin typeface="Arial"/>
              <a:cs typeface="Arial"/>
            </a:endParaRPr>
          </a:p>
        </p:txBody>
      </p:sp>
    </p:spTree>
    <p:extLst>
      <p:ext uri="{BB962C8B-B14F-4D97-AF65-F5344CB8AC3E}">
        <p14:creationId xmlns:p14="http://schemas.microsoft.com/office/powerpoint/2010/main" val="28561359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b="1" dirty="0" smtClean="0">
                <a:latin typeface="Arial"/>
                <a:cs typeface="Arial"/>
              </a:rPr>
              <a:t>High water-solubility: Ammonia, Hydrogen fluoride, sulfur dioxide</a:t>
            </a:r>
          </a:p>
          <a:p>
            <a:pPr lvl="1">
              <a:buFont typeface="Wingdings" charset="2"/>
              <a:buChar char="Ø"/>
            </a:pPr>
            <a:r>
              <a:rPr lang="en-US" sz="2000" dirty="0" smtClean="0">
                <a:latin typeface="Arial"/>
                <a:cs typeface="Arial"/>
              </a:rPr>
              <a:t>affect upper A/W (Oral, nasal, pharyngeal, </a:t>
            </a:r>
            <a:r>
              <a:rPr lang="en-US" sz="2000" dirty="0" err="1" smtClean="0">
                <a:latin typeface="Arial"/>
                <a:cs typeface="Arial"/>
              </a:rPr>
              <a:t>conjunctival</a:t>
            </a:r>
            <a:r>
              <a:rPr lang="en-US" sz="2000" dirty="0">
                <a:latin typeface="Arial"/>
                <a:cs typeface="Arial"/>
              </a:rPr>
              <a:t> </a:t>
            </a:r>
            <a:r>
              <a:rPr lang="en-US" sz="2000" dirty="0" smtClean="0">
                <a:latin typeface="Arial"/>
                <a:cs typeface="Arial"/>
              </a:rPr>
              <a:t>mucosa) and skin  </a:t>
            </a:r>
          </a:p>
          <a:p>
            <a:pPr lvl="1" indent="-342900">
              <a:buFont typeface="Wingdings" charset="2"/>
              <a:buChar char="Ø"/>
            </a:pPr>
            <a:r>
              <a:rPr lang="en-US" sz="2000" b="1" dirty="0" smtClean="0">
                <a:latin typeface="Arial"/>
                <a:cs typeface="Arial"/>
              </a:rPr>
              <a:t> </a:t>
            </a:r>
            <a:r>
              <a:rPr lang="en-US" sz="2000" dirty="0" smtClean="0">
                <a:latin typeface="Arial"/>
                <a:cs typeface="Arial"/>
              </a:rPr>
              <a:t>irritation within seconds</a:t>
            </a:r>
          </a:p>
          <a:p>
            <a:pPr marL="350838" lvl="1" indent="-350838">
              <a:buFont typeface="Arial"/>
              <a:buChar char="•"/>
            </a:pPr>
            <a:r>
              <a:rPr lang="en-US" sz="2400" b="1" dirty="0" smtClean="0">
                <a:latin typeface="Arial"/>
                <a:cs typeface="Arial"/>
              </a:rPr>
              <a:t>Intermediate </a:t>
            </a:r>
            <a:r>
              <a:rPr lang="en-US" sz="2400" b="1" dirty="0">
                <a:latin typeface="Arial"/>
                <a:cs typeface="Arial"/>
              </a:rPr>
              <a:t>Water </a:t>
            </a:r>
            <a:r>
              <a:rPr lang="en-US" sz="2400" b="1" dirty="0" smtClean="0">
                <a:latin typeface="Arial"/>
                <a:cs typeface="Arial"/>
              </a:rPr>
              <a:t>Solubility: Chlorine, Hydrogen sulfide </a:t>
            </a:r>
            <a:r>
              <a:rPr lang="en-US" sz="2400" dirty="0" smtClean="0">
                <a:latin typeface="Arial"/>
                <a:cs typeface="Arial"/>
              </a:rPr>
              <a:t>(</a:t>
            </a:r>
            <a:r>
              <a:rPr lang="en-US" sz="2400" dirty="0">
                <a:latin typeface="Arial"/>
                <a:cs typeface="Arial"/>
              </a:rPr>
              <a:t>rotten eggs </a:t>
            </a:r>
            <a:r>
              <a:rPr lang="en-US" sz="2400" dirty="0" smtClean="0">
                <a:latin typeface="Arial"/>
                <a:cs typeface="Arial"/>
              </a:rPr>
              <a:t>smell</a:t>
            </a:r>
            <a:r>
              <a:rPr lang="en-US" sz="2400" dirty="0" smtClean="0"/>
              <a:t>)</a:t>
            </a:r>
          </a:p>
          <a:p>
            <a:pPr marL="750888" lvl="2" indent="-350838">
              <a:buFont typeface="Wingdings" charset="2"/>
              <a:buChar char="Ø"/>
            </a:pPr>
            <a:r>
              <a:rPr lang="en-US" sz="2000" dirty="0" smtClean="0"/>
              <a:t>Upper and lower respiratory symptoms</a:t>
            </a:r>
          </a:p>
          <a:p>
            <a:pPr marL="750888" lvl="2" indent="-350838">
              <a:buFont typeface="Wingdings" charset="2"/>
              <a:buChar char="Ø"/>
            </a:pPr>
            <a:r>
              <a:rPr lang="en-US" sz="2000" dirty="0" smtClean="0"/>
              <a:t>Symptoms develop after several hours</a:t>
            </a:r>
          </a:p>
          <a:p>
            <a:pPr marL="750888" lvl="2" indent="-350838">
              <a:buFont typeface="Wingdings" charset="2"/>
              <a:buChar char="Ø"/>
            </a:pPr>
            <a:r>
              <a:rPr lang="en-US" sz="2000" dirty="0" smtClean="0"/>
              <a:t>H</a:t>
            </a:r>
            <a:r>
              <a:rPr lang="en-US" sz="2000" baseline="-25000" dirty="0" smtClean="0"/>
              <a:t>2</a:t>
            </a:r>
            <a:r>
              <a:rPr lang="en-US" sz="2000" dirty="0" smtClean="0"/>
              <a:t>S inhibits mitochondrial respiration (similar to cyanide)</a:t>
            </a:r>
            <a:endParaRPr lang="en-US" sz="2000" dirty="0"/>
          </a:p>
          <a:p>
            <a:pPr marL="350838" lvl="1" indent="-350838">
              <a:buFont typeface="Arial"/>
              <a:buChar char="•"/>
            </a:pPr>
            <a:endParaRPr lang="en-US" sz="2400" b="1" dirty="0">
              <a:latin typeface="Arial"/>
              <a:cs typeface="Arial"/>
            </a:endParaRPr>
          </a:p>
          <a:p>
            <a:pPr marL="400050" lvl="1" indent="0">
              <a:buNone/>
            </a:pPr>
            <a:endParaRPr lang="en-US" sz="2000" dirty="0">
              <a:latin typeface="Arial"/>
              <a:cs typeface="Arial"/>
            </a:endParaRPr>
          </a:p>
          <a:p>
            <a:pPr marL="400050" lvl="1" indent="0">
              <a:buNone/>
            </a:pPr>
            <a:endParaRPr lang="en-US" sz="2000" dirty="0">
              <a:latin typeface="Arial"/>
              <a:cs typeface="Arial"/>
            </a:endParaRPr>
          </a:p>
        </p:txBody>
      </p:sp>
      <p:sp>
        <p:nvSpPr>
          <p:cNvPr id="4" name="Title 1"/>
          <p:cNvSpPr>
            <a:spLocks noGrp="1"/>
          </p:cNvSpPr>
          <p:nvPr>
            <p:ph type="title"/>
          </p:nvPr>
        </p:nvSpPr>
        <p:spPr/>
        <p:txBody>
          <a:bodyPr>
            <a:normAutofit/>
          </a:bodyPr>
          <a:lstStyle/>
          <a:p>
            <a:r>
              <a:rPr lang="en-US" sz="4000" dirty="0" smtClean="0">
                <a:latin typeface="Arial"/>
                <a:cs typeface="Arial"/>
              </a:rPr>
              <a:t>Pulmonary irritants</a:t>
            </a:r>
            <a:endParaRPr lang="en-US" sz="4000" dirty="0">
              <a:latin typeface="Arial"/>
              <a:cs typeface="Arial"/>
            </a:endParaRPr>
          </a:p>
        </p:txBody>
      </p:sp>
    </p:spTree>
    <p:extLst>
      <p:ext uri="{BB962C8B-B14F-4D97-AF65-F5344CB8AC3E}">
        <p14:creationId xmlns:p14="http://schemas.microsoft.com/office/powerpoint/2010/main" val="39921591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b="1" dirty="0" smtClean="0">
                <a:latin typeface="Arial"/>
                <a:cs typeface="Arial"/>
              </a:rPr>
              <a:t>Poor </a:t>
            </a:r>
            <a:r>
              <a:rPr lang="en-US" sz="2400" b="1" dirty="0">
                <a:latin typeface="Arial"/>
                <a:cs typeface="Arial"/>
              </a:rPr>
              <a:t>Water </a:t>
            </a:r>
            <a:r>
              <a:rPr lang="en-US" sz="2400" b="1" dirty="0" smtClean="0">
                <a:latin typeface="Arial"/>
                <a:cs typeface="Arial"/>
              </a:rPr>
              <a:t>Solubility: phosgene (used in WWI), oxides of nitrogen, Ozone</a:t>
            </a:r>
          </a:p>
          <a:p>
            <a:pPr lvl="1">
              <a:buFont typeface="Wingdings" charset="2"/>
              <a:buChar char="Ø"/>
            </a:pPr>
            <a:r>
              <a:rPr lang="en-US" sz="2400" dirty="0" smtClean="0">
                <a:latin typeface="Arial"/>
                <a:cs typeface="Arial"/>
              </a:rPr>
              <a:t>Delayed onset of symptoms</a:t>
            </a:r>
          </a:p>
          <a:p>
            <a:pPr lvl="1">
              <a:buFont typeface="Wingdings" charset="2"/>
              <a:buChar char="Ø"/>
            </a:pPr>
            <a:r>
              <a:rPr lang="en-US" sz="2400" dirty="0" smtClean="0">
                <a:latin typeface="Arial"/>
                <a:cs typeface="Arial"/>
              </a:rPr>
              <a:t>Affect lower A/W more (although in large concentrations they produce significant upper A/W symptoms</a:t>
            </a:r>
          </a:p>
          <a:p>
            <a:pPr lvl="1">
              <a:buFont typeface="Wingdings" charset="2"/>
              <a:buChar char="Ø"/>
            </a:pPr>
            <a:endParaRPr lang="en-US" sz="2400" dirty="0" smtClean="0">
              <a:latin typeface="Arial"/>
              <a:cs typeface="Arial"/>
            </a:endParaRPr>
          </a:p>
          <a:p>
            <a:pPr marL="0" indent="0">
              <a:buNone/>
            </a:pPr>
            <a:r>
              <a:rPr lang="en-US" sz="2400" b="1" dirty="0" smtClean="0">
                <a:latin typeface="Arial"/>
                <a:cs typeface="Arial"/>
              </a:rPr>
              <a:t> </a:t>
            </a:r>
            <a:r>
              <a:rPr lang="en-US" sz="2400" b="1" dirty="0" smtClean="0"/>
              <a:t> </a:t>
            </a:r>
            <a:endParaRPr lang="en-US" sz="2400" b="1" dirty="0"/>
          </a:p>
          <a:p>
            <a:endParaRPr lang="en-US" sz="2400" dirty="0">
              <a:latin typeface="Arial"/>
              <a:cs typeface="Arial"/>
            </a:endParaRPr>
          </a:p>
          <a:p>
            <a:endParaRPr lang="en-US" sz="2400" dirty="0">
              <a:latin typeface="Arial"/>
              <a:cs typeface="Arial"/>
            </a:endParaRPr>
          </a:p>
        </p:txBody>
      </p:sp>
      <p:sp>
        <p:nvSpPr>
          <p:cNvPr id="4" name="Title 1"/>
          <p:cNvSpPr>
            <a:spLocks noGrp="1"/>
          </p:cNvSpPr>
          <p:nvPr>
            <p:ph type="title"/>
          </p:nvPr>
        </p:nvSpPr>
        <p:spPr/>
        <p:txBody>
          <a:bodyPr>
            <a:normAutofit/>
          </a:bodyPr>
          <a:lstStyle/>
          <a:p>
            <a:r>
              <a:rPr lang="en-US" sz="4000" dirty="0" smtClean="0">
                <a:latin typeface="Arial"/>
                <a:cs typeface="Arial"/>
              </a:rPr>
              <a:t>Pulmonary irritants</a:t>
            </a:r>
            <a:endParaRPr lang="en-US" sz="4000" dirty="0">
              <a:latin typeface="Arial"/>
              <a:cs typeface="Arial"/>
            </a:endParaRPr>
          </a:p>
        </p:txBody>
      </p:sp>
    </p:spTree>
    <p:extLst>
      <p:ext uri="{BB962C8B-B14F-4D97-AF65-F5344CB8AC3E}">
        <p14:creationId xmlns:p14="http://schemas.microsoft.com/office/powerpoint/2010/main" val="9712656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24093</TotalTime>
  <Words>2148</Words>
  <Application>Microsoft Macintosh PowerPoint</Application>
  <PresentationFormat>On-screen Show (4:3)</PresentationFormat>
  <Paragraphs>247</Paragraphs>
  <Slides>44</Slides>
  <Notes>8</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Chemicals exposure</vt:lpstr>
      <vt:lpstr>Simple asphyxiants Vs Pulmonary irritants</vt:lpstr>
      <vt:lpstr>Simple asphyxiants</vt:lpstr>
      <vt:lpstr>Simple asphyxiants </vt:lpstr>
      <vt:lpstr>Simple asphyxiants </vt:lpstr>
      <vt:lpstr>Simple asphyxiants</vt:lpstr>
      <vt:lpstr>Pulmonary irritants</vt:lpstr>
      <vt:lpstr>Pulmonary irritants</vt:lpstr>
      <vt:lpstr>Pulmonary irritants</vt:lpstr>
      <vt:lpstr>Pulmonary irritants</vt:lpstr>
      <vt:lpstr>Pulmonary irritants</vt:lpstr>
      <vt:lpstr>Simple asphyxiants Vs Pulmonary irritants</vt:lpstr>
      <vt:lpstr>Case 1</vt:lpstr>
      <vt:lpstr>Carbon monoxide (CO)</vt:lpstr>
      <vt:lpstr>Sources of CO</vt:lpstr>
      <vt:lpstr>Half-life of CO</vt:lpstr>
      <vt:lpstr>Pathophysiology</vt:lpstr>
      <vt:lpstr>CO poisoning </vt:lpstr>
      <vt:lpstr>Investigations in CO poisoning</vt:lpstr>
      <vt:lpstr>PowerPoint Presentation</vt:lpstr>
      <vt:lpstr>PowerPoint Presentation</vt:lpstr>
      <vt:lpstr>(CO poisoning)Treatment </vt:lpstr>
      <vt:lpstr>PowerPoint Presentation</vt:lpstr>
      <vt:lpstr>HBO for CO poisoning</vt:lpstr>
      <vt:lpstr>HBO for CO poisoning</vt:lpstr>
      <vt:lpstr>PowerPoint Presentation</vt:lpstr>
      <vt:lpstr>Case 2</vt:lpstr>
      <vt:lpstr>Cyanide</vt:lpstr>
      <vt:lpstr>Cyanide exposure</vt:lpstr>
      <vt:lpstr>Cyanide</vt:lpstr>
      <vt:lpstr>PowerPoint Presentation</vt:lpstr>
      <vt:lpstr>Cyanide</vt:lpstr>
      <vt:lpstr>Cyanide treatment</vt:lpstr>
      <vt:lpstr>Cyanide kit</vt:lpstr>
      <vt:lpstr>Hydrofluoric acid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Chemicals exposure</dc:title>
  <dc:creator>Bader Alyahya</dc:creator>
  <cp:lastModifiedBy>Bader Alyahya</cp:lastModifiedBy>
  <cp:revision>223</cp:revision>
  <dcterms:created xsi:type="dcterms:W3CDTF">2019-02-20T08:06:34Z</dcterms:created>
  <dcterms:modified xsi:type="dcterms:W3CDTF">2019-03-11T06:02:53Z</dcterms:modified>
</cp:coreProperties>
</file>