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71" r:id="rId6"/>
    <p:sldId id="272" r:id="rId7"/>
    <p:sldId id="273" r:id="rId8"/>
    <p:sldId id="277" r:id="rId9"/>
    <p:sldId id="274" r:id="rId10"/>
    <p:sldId id="275" r:id="rId11"/>
    <p:sldId id="263" r:id="rId12"/>
    <p:sldId id="278" r:id="rId13"/>
    <p:sldId id="288" r:id="rId14"/>
    <p:sldId id="279" r:id="rId15"/>
    <p:sldId id="276" r:id="rId16"/>
    <p:sldId id="269" r:id="rId17"/>
    <p:sldId id="280" r:id="rId18"/>
    <p:sldId id="265" r:id="rId19"/>
    <p:sldId id="267" r:id="rId20"/>
    <p:sldId id="268" r:id="rId21"/>
    <p:sldId id="283" r:id="rId22"/>
    <p:sldId id="290" r:id="rId23"/>
    <p:sldId id="270" r:id="rId24"/>
    <p:sldId id="281" r:id="rId25"/>
    <p:sldId id="284" r:id="rId26"/>
    <p:sldId id="286" r:id="rId27"/>
    <p:sldId id="292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8B1D-6B94-3A49-B9ED-C91F81768624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28FD-7779-7947-8761-93AAF08E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electromagnetic spectrum (Fig. 146-2) encompasses a range from microwaves to gamma rays; it includes long-wavelength, low-frequency, low-energy forms of nonionizing radiation and progresses to short-wavelength, high-frequency, high-energy forms of ionizing radiation.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object that is irradiated is exposed to ionizing radiation.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Contamination occurs when a radioactive substance covers an object completely or in part.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 occurs when a radionuclide is incorporated into a patient’s body tissue.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133–1. The definitions associated with radiation. Both curie and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bequerel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a quantity of radionuclide in terms of the number of disintegrations rather than mass. Roentgens describes the amount of air ionized by either gamma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or x-rays, which indirectly quantifies the amount of radiation in the air around a source. Rad and gray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describe the fraction of radiation that actually interacts with cellular material and potentially causes injury. Roentgen equivalent man (Rem) and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sievert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calculate the effective dose taking into account the different particles. For example, a 100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alpha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particle causes more damage to cellular material than a 100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beta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particle.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78BC02-E821-7541-8B4F-12E2E945701F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693"/>
            <a:ext cx="7772400" cy="1693439"/>
          </a:xfrm>
        </p:spPr>
        <p:txBody>
          <a:bodyPr/>
          <a:lstStyle/>
          <a:p>
            <a:r>
              <a:rPr lang="en-US" sz="5400" b="1" dirty="0" smtClean="0">
                <a:latin typeface="Arial"/>
                <a:cs typeface="Arial"/>
              </a:rPr>
              <a:t>Radiation and Chemical Exposure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59728" y="5283492"/>
            <a:ext cx="6400800" cy="1219200"/>
          </a:xfrm>
        </p:spPr>
        <p:txBody>
          <a:bodyPr/>
          <a:lstStyle/>
          <a:p>
            <a:r>
              <a:rPr lang="en-US" dirty="0" smtClean="0"/>
              <a:t>Bader Alyahya, MD</a:t>
            </a:r>
          </a:p>
          <a:p>
            <a:r>
              <a:rPr lang="en-US" dirty="0" smtClean="0"/>
              <a:t>FRCPC(EM,CPT),ABEM</a:t>
            </a:r>
            <a:endParaRPr lang="en-US" dirty="0"/>
          </a:p>
        </p:txBody>
      </p:sp>
      <p:pic>
        <p:nvPicPr>
          <p:cNvPr id="4" name="Picture 3" descr="nuclear-explosion-Hiro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" y="2036375"/>
            <a:ext cx="4360252" cy="3043605"/>
          </a:xfrm>
          <a:prstGeom prst="rect">
            <a:avLst/>
          </a:prstGeom>
        </p:spPr>
      </p:pic>
      <p:pic>
        <p:nvPicPr>
          <p:cNvPr id="5" name="Picture 4" descr="The-population-of-Nagasaki-pre-bomb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94" y="2014851"/>
            <a:ext cx="3594043" cy="47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an x-ray machine generates x-rays by accelerating electrons through a large voltage and colliding them into a heavy metal target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41783"/>
            <a:ext cx="8229600" cy="1600200"/>
          </a:xfrm>
        </p:spPr>
        <p:txBody>
          <a:bodyPr/>
          <a:lstStyle/>
          <a:p>
            <a:r>
              <a:rPr lang="en-US" sz="4000" dirty="0" err="1" smtClean="0">
                <a:latin typeface="Arial"/>
                <a:cs typeface="Arial"/>
              </a:rPr>
              <a:t>ϒ</a:t>
            </a:r>
            <a:r>
              <a:rPr lang="en-US" sz="4000" dirty="0" smtClean="0">
                <a:latin typeface="Arial"/>
                <a:cs typeface="Arial"/>
              </a:rPr>
              <a:t> and X- Rays 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63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Half-life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Half-life (t</a:t>
            </a:r>
            <a:r>
              <a:rPr lang="en-US" baseline="-25000" dirty="0" smtClean="0">
                <a:latin typeface="Arial"/>
                <a:cs typeface="Arial"/>
              </a:rPr>
              <a:t>1/2</a:t>
            </a:r>
            <a:r>
              <a:rPr lang="en-US" dirty="0" smtClean="0">
                <a:latin typeface="Arial"/>
                <a:cs typeface="Arial"/>
              </a:rPr>
              <a:t>):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 smtClean="0">
                <a:latin typeface="Arial"/>
                <a:cs typeface="Arial"/>
              </a:rPr>
              <a:t>period </a:t>
            </a:r>
            <a:r>
              <a:rPr lang="en-US" dirty="0">
                <a:latin typeface="Arial"/>
                <a:cs typeface="Arial"/>
              </a:rPr>
              <a:t>of time it takes for a radioisotope to lose half of its radioactivity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2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8943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Ionizing VS nonionizing radiation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Ionizing </a:t>
            </a:r>
            <a:r>
              <a:rPr lang="en-US" b="1" dirty="0" smtClean="0">
                <a:latin typeface="Arial"/>
                <a:cs typeface="Arial"/>
              </a:rPr>
              <a:t>radiation: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any radiation with sufficient energy to disrupt an atom or molecule with which it </a:t>
            </a:r>
            <a:r>
              <a:rPr lang="en-US" dirty="0" smtClean="0">
                <a:latin typeface="Arial"/>
                <a:cs typeface="Arial"/>
              </a:rPr>
              <a:t>impacts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nonionizing </a:t>
            </a:r>
            <a:r>
              <a:rPr lang="en-US" b="1" dirty="0" smtClean="0">
                <a:latin typeface="Arial"/>
                <a:cs typeface="Arial"/>
              </a:rPr>
              <a:t>radiation: </a:t>
            </a:r>
            <a:r>
              <a:rPr lang="en-US" dirty="0" smtClean="0">
                <a:latin typeface="Arial"/>
                <a:cs typeface="Arial"/>
              </a:rPr>
              <a:t>consists of relatively low</a:t>
            </a:r>
            <a:r>
              <a:rPr lang="en-US" dirty="0">
                <a:latin typeface="Arial"/>
                <a:cs typeface="Arial"/>
              </a:rPr>
              <a:t>-energy photons and is used safely in cell phone and television signal transmission, radar, microwaves, and magnetic fields that emanate from high-voltage </a:t>
            </a:r>
            <a:r>
              <a:rPr lang="en-US" dirty="0" smtClean="0">
                <a:latin typeface="Arial"/>
                <a:cs typeface="Arial"/>
              </a:rPr>
              <a:t>electricity </a:t>
            </a:r>
            <a:r>
              <a:rPr lang="en-US" dirty="0">
                <a:latin typeface="Arial"/>
                <a:cs typeface="Arial"/>
              </a:rPr>
              <a:t>and metal detectors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9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4385" b="-4385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415266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Ionizing VS nonionizing radiation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7800" y="6490123"/>
            <a:ext cx="21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Rosen’s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3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stochastic </a:t>
            </a:r>
            <a:r>
              <a:rPr lang="en-US" b="1" dirty="0">
                <a:latin typeface="Arial"/>
                <a:cs typeface="Arial"/>
              </a:rPr>
              <a:t>effect </a:t>
            </a:r>
            <a:r>
              <a:rPr lang="en-US" dirty="0" smtClean="0"/>
              <a:t>: </a:t>
            </a:r>
            <a:r>
              <a:rPr lang="en-US" dirty="0"/>
              <a:t>Injuries that do not require a </a:t>
            </a:r>
            <a:r>
              <a:rPr lang="en-US" dirty="0" smtClean="0"/>
              <a:t>threshold </a:t>
            </a:r>
            <a:r>
              <a:rPr lang="en-US" dirty="0"/>
              <a:t>limit to be exceeded 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/>
              <a:t>mutagenic and carcinogenic changes to </a:t>
            </a:r>
            <a:r>
              <a:rPr lang="en-US" dirty="0" err="1"/>
              <a:t>indi</a:t>
            </a:r>
            <a:r>
              <a:rPr lang="en-US" dirty="0"/>
              <a:t>- </a:t>
            </a:r>
            <a:r>
              <a:rPr lang="en-US" dirty="0" err="1"/>
              <a:t>vidual</a:t>
            </a:r>
            <a:r>
              <a:rPr lang="en-US" dirty="0"/>
              <a:t> cells where DNA is </a:t>
            </a:r>
            <a:r>
              <a:rPr lang="en-US" dirty="0" smtClean="0"/>
              <a:t>ultimate </a:t>
            </a:r>
            <a:r>
              <a:rPr lang="en-US" dirty="0"/>
              <a:t>target </a:t>
            </a:r>
          </a:p>
          <a:p>
            <a:endParaRPr lang="en-US" dirty="0" smtClean="0"/>
          </a:p>
          <a:p>
            <a:r>
              <a:rPr lang="en-US" b="1" dirty="0">
                <a:latin typeface="Arial"/>
                <a:cs typeface="Arial"/>
              </a:rPr>
              <a:t>Deterministic </a:t>
            </a:r>
            <a:r>
              <a:rPr lang="en-US" b="1" dirty="0" smtClean="0">
                <a:latin typeface="Arial"/>
                <a:cs typeface="Arial"/>
              </a:rPr>
              <a:t>effect: </a:t>
            </a:r>
            <a:r>
              <a:rPr lang="en-US" dirty="0"/>
              <a:t>require a threshold limit to be </a:t>
            </a:r>
            <a:r>
              <a:rPr lang="en-US" dirty="0" smtClean="0"/>
              <a:t>exceeded. </a:t>
            </a:r>
            <a:r>
              <a:rPr lang="en-US" dirty="0"/>
              <a:t>large number of cells of an organ sys- tem must be killed before an effect becomes clinically evident </a:t>
            </a:r>
          </a:p>
          <a:p>
            <a:endParaRPr lang="en-US" dirty="0"/>
          </a:p>
          <a:p>
            <a:endParaRPr lang="en-US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025" y="193928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F5897"/>
                </a:solidFill>
                <a:latin typeface="Arial"/>
                <a:cs typeface="Arial"/>
              </a:rPr>
              <a:t>Stochastic versus deterministic effects </a:t>
            </a:r>
            <a:endParaRPr lang="en-US" sz="4000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6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716" r="-471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5446" y="276761"/>
            <a:ext cx="8261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F5897"/>
                </a:solidFill>
                <a:latin typeface="Arial"/>
                <a:cs typeface="Arial"/>
              </a:rPr>
              <a:t>I</a:t>
            </a:r>
            <a:r>
              <a:rPr lang="en-US" sz="4000" b="1" dirty="0" smtClean="0">
                <a:solidFill>
                  <a:srgbClr val="2F5897"/>
                </a:solidFill>
                <a:latin typeface="Arial"/>
                <a:cs typeface="Arial"/>
              </a:rPr>
              <a:t>rradiation, contamination, and incorporation </a:t>
            </a:r>
            <a:endParaRPr lang="en-US" sz="40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1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6060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Definitions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23" b="-22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11551" y="3863414"/>
            <a:ext cx="1993291" cy="423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1306" y="4286801"/>
            <a:ext cx="1993291" cy="933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3510" y="4439201"/>
            <a:ext cx="1993291" cy="59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265" y="4640575"/>
            <a:ext cx="1993291" cy="59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21268" y="6366207"/>
            <a:ext cx="35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Goldfrank’s</a:t>
            </a:r>
            <a:r>
              <a:rPr lang="en-US" dirty="0" smtClean="0"/>
              <a:t> 9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0784" y="980779"/>
            <a:ext cx="149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Degree of damage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3510" y="1042180"/>
            <a:ext cx="221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Amount absorbed by tissue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551" y="953869"/>
            <a:ext cx="203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Amount of Radioactivity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4842" y="985161"/>
            <a:ext cx="199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Amount of radiation emitted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9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3062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Management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Decontamination </a:t>
            </a:r>
          </a:p>
          <a:p>
            <a:r>
              <a:rPr lang="en-US" dirty="0" smtClean="0">
                <a:latin typeface="Arial"/>
                <a:cs typeface="Arial"/>
              </a:rPr>
              <a:t>ABCDE</a:t>
            </a:r>
          </a:p>
          <a:p>
            <a:r>
              <a:rPr lang="en-US" dirty="0" smtClean="0"/>
              <a:t>Treat nausea and vomiting </a:t>
            </a:r>
          </a:p>
          <a:p>
            <a:r>
              <a:rPr lang="en-US" dirty="0" smtClean="0"/>
              <a:t>Treat pain (APAP, or opioid)</a:t>
            </a:r>
          </a:p>
          <a:p>
            <a:r>
              <a:rPr lang="en-US" dirty="0" smtClean="0"/>
              <a:t>Serial CBC (</a:t>
            </a:r>
            <a:r>
              <a:rPr lang="en-US" dirty="0" err="1" smtClean="0"/>
              <a:t>biodosimetry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Electrolytes, Renal and hepatic function</a:t>
            </a:r>
          </a:p>
          <a:p>
            <a:r>
              <a:rPr lang="en-US" dirty="0" smtClean="0"/>
              <a:t>Specific therapy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7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8518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Decontamination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724"/>
            <a:ext cx="8229600" cy="4819439"/>
          </a:xfrm>
        </p:spPr>
        <p:txBody>
          <a:bodyPr/>
          <a:lstStyle/>
          <a:p>
            <a:r>
              <a:rPr lang="en-US" dirty="0" smtClean="0"/>
              <a:t>Remove all clothing</a:t>
            </a:r>
          </a:p>
          <a:p>
            <a:r>
              <a:rPr lang="en-US" dirty="0" smtClean="0"/>
              <a:t>Wash </a:t>
            </a:r>
            <a:r>
              <a:rPr lang="en-US" dirty="0"/>
              <a:t>thoroughly </a:t>
            </a:r>
            <a:r>
              <a:rPr lang="en-US" dirty="0" smtClean="0"/>
              <a:t>with soap and water </a:t>
            </a:r>
          </a:p>
          <a:p>
            <a:pPr marL="800100" lvl="2" indent="0">
              <a:buNone/>
            </a:pPr>
            <a:r>
              <a:rPr lang="en-US" dirty="0" smtClean="0"/>
              <a:t>remove up to 95% of radioactive material </a:t>
            </a:r>
          </a:p>
          <a:p>
            <a:r>
              <a:rPr lang="en-US" dirty="0" smtClean="0"/>
              <a:t>Carefully scrub open wounds: </a:t>
            </a:r>
            <a:r>
              <a:rPr lang="en-US" dirty="0"/>
              <a:t>to minimize the risk of internal contamination </a:t>
            </a:r>
          </a:p>
          <a:p>
            <a:r>
              <a:rPr lang="en-US" dirty="0" smtClean="0"/>
              <a:t>Use a portable </a:t>
            </a:r>
            <a:r>
              <a:rPr lang="en-US" dirty="0"/>
              <a:t>dosimeter </a:t>
            </a:r>
          </a:p>
          <a:p>
            <a:r>
              <a:rPr lang="en-US" dirty="0" smtClean="0"/>
              <a:t>Collect all clothing and liquid used for decontamination and mark as </a:t>
            </a:r>
            <a:r>
              <a:rPr lang="en-US" b="1" dirty="0" smtClean="0"/>
              <a:t>RADIOACTIVE WASTE</a:t>
            </a:r>
            <a:endParaRPr lang="en-US" b="1" dirty="0"/>
          </a:p>
        </p:txBody>
      </p:sp>
      <p:pic>
        <p:nvPicPr>
          <p:cNvPr id="4" name="Picture 3" descr="radiation-dosimeter-500x5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2" y="83950"/>
            <a:ext cx="2075463" cy="2075463"/>
          </a:xfrm>
          <a:prstGeom prst="rect">
            <a:avLst/>
          </a:prstGeom>
        </p:spPr>
      </p:pic>
      <p:pic>
        <p:nvPicPr>
          <p:cNvPr id="5" name="Picture 4" descr="radiation bad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56" y="5061245"/>
            <a:ext cx="2737544" cy="1410250"/>
          </a:xfrm>
          <a:prstGeom prst="rect">
            <a:avLst/>
          </a:prstGeom>
        </p:spPr>
      </p:pic>
      <p:pic>
        <p:nvPicPr>
          <p:cNvPr id="7" name="Picture 6" descr="radiation ri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6" y="4582736"/>
            <a:ext cx="2600302" cy="22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0723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Decontamination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 descr="external decontamin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" r="-635"/>
          <a:stretch/>
        </p:blipFill>
        <p:spPr>
          <a:xfrm>
            <a:off x="699490" y="1600200"/>
            <a:ext cx="7620768" cy="5257800"/>
          </a:xfrm>
        </p:spPr>
      </p:pic>
    </p:spTree>
    <p:extLst>
      <p:ext uri="{BB962C8B-B14F-4D97-AF65-F5344CB8AC3E}">
        <p14:creationId xmlns:p14="http://schemas.microsoft.com/office/powerpoint/2010/main" val="327943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Historic radiation disasters 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288" b="-72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821268" y="6366207"/>
            <a:ext cx="35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Goldfrank’s</a:t>
            </a:r>
            <a:r>
              <a:rPr lang="en-US" dirty="0" smtClean="0"/>
              <a:t> 9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7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2123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Dosimeter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anning for radi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r="-787"/>
          <a:stretch/>
        </p:blipFill>
        <p:spPr>
          <a:xfrm>
            <a:off x="751727" y="1502026"/>
            <a:ext cx="7642167" cy="5213083"/>
          </a:xfrm>
        </p:spPr>
      </p:pic>
    </p:spTree>
    <p:extLst>
      <p:ext uri="{BB962C8B-B14F-4D97-AF65-F5344CB8AC3E}">
        <p14:creationId xmlns:p14="http://schemas.microsoft.com/office/powerpoint/2010/main" val="41594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37" r="-1113"/>
          <a:stretch/>
        </p:blipFill>
        <p:spPr>
          <a:xfrm>
            <a:off x="961171" y="-137832"/>
            <a:ext cx="6024485" cy="6847471"/>
          </a:xfrm>
        </p:spPr>
      </p:pic>
      <p:sp>
        <p:nvSpPr>
          <p:cNvPr id="5" name="TextBox 4"/>
          <p:cNvSpPr txBox="1"/>
          <p:nvPr/>
        </p:nvSpPr>
        <p:spPr>
          <a:xfrm>
            <a:off x="4821268" y="6366207"/>
            <a:ext cx="35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Goldfrank’s</a:t>
            </a:r>
            <a:r>
              <a:rPr lang="en-US" dirty="0" smtClean="0"/>
              <a:t> 9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8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52" r="-1930"/>
          <a:stretch/>
        </p:blipFill>
        <p:spPr>
          <a:xfrm>
            <a:off x="457200" y="179556"/>
            <a:ext cx="7944899" cy="6459581"/>
          </a:xfrm>
        </p:spPr>
      </p:pic>
      <p:sp>
        <p:nvSpPr>
          <p:cNvPr id="5" name="TextBox 4"/>
          <p:cNvSpPr txBox="1"/>
          <p:nvPr/>
        </p:nvSpPr>
        <p:spPr>
          <a:xfrm>
            <a:off x="5637800" y="6505613"/>
            <a:ext cx="21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Rosen’s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8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7208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Acute radiation syndrome 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22" b="-322"/>
          <a:stretch/>
        </p:blipFill>
        <p:spPr>
          <a:xfrm>
            <a:off x="349250" y="1381125"/>
            <a:ext cx="8264410" cy="4951414"/>
          </a:xfrm>
        </p:spPr>
      </p:pic>
    </p:spTree>
    <p:extLst>
      <p:ext uri="{BB962C8B-B14F-4D97-AF65-F5344CB8AC3E}">
        <p14:creationId xmlns:p14="http://schemas.microsoft.com/office/powerpoint/2010/main" val="235084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1112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Specific therapy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colony- stimulating factor </a:t>
            </a:r>
            <a:r>
              <a:rPr lang="en-US" dirty="0" smtClean="0"/>
              <a:t> (3 </a:t>
            </a:r>
            <a:r>
              <a:rPr lang="en-US" dirty="0" err="1" smtClean="0"/>
              <a:t>Gy</a:t>
            </a:r>
            <a:r>
              <a:rPr lang="en-US" dirty="0" smtClean="0"/>
              <a:t> or greater, 2 </a:t>
            </a:r>
            <a:r>
              <a:rPr lang="en-US" dirty="0" err="1" smtClean="0"/>
              <a:t>Gy</a:t>
            </a:r>
            <a:r>
              <a:rPr lang="en-US" dirty="0" smtClean="0"/>
              <a:t> if &lt;12 or &gt; 60.</a:t>
            </a:r>
          </a:p>
          <a:p>
            <a:r>
              <a:rPr lang="en-US" dirty="0"/>
              <a:t>Probiotics </a:t>
            </a:r>
          </a:p>
          <a:p>
            <a:r>
              <a:rPr lang="en-US" dirty="0" err="1"/>
              <a:t>Ca</a:t>
            </a:r>
            <a:r>
              <a:rPr lang="en-US" dirty="0"/>
              <a:t>-DTPA and Zn-DTPA </a:t>
            </a:r>
            <a:r>
              <a:rPr lang="en-US" dirty="0" smtClean="0"/>
              <a:t>(</a:t>
            </a:r>
            <a:r>
              <a:rPr lang="en-US" dirty="0"/>
              <a:t>decontamination of plutonium, americium, </a:t>
            </a:r>
            <a:r>
              <a:rPr lang="en-US" dirty="0" smtClean="0"/>
              <a:t>curium, and  </a:t>
            </a:r>
            <a:r>
              <a:rPr lang="en-US" dirty="0"/>
              <a:t>soluble uranium salts </a:t>
            </a:r>
          </a:p>
          <a:p>
            <a:r>
              <a:rPr lang="en-US" dirty="0"/>
              <a:t>Prussian blue </a:t>
            </a:r>
            <a:r>
              <a:rPr lang="en-US" dirty="0" smtClean="0"/>
              <a:t>(thallium)</a:t>
            </a:r>
          </a:p>
          <a:p>
            <a:r>
              <a:rPr lang="en-US" dirty="0"/>
              <a:t>KI </a:t>
            </a:r>
            <a:r>
              <a:rPr lang="en-US" dirty="0" smtClean="0"/>
              <a:t>( </a:t>
            </a:r>
            <a:r>
              <a:rPr lang="en-US" baseline="30000" dirty="0" smtClean="0"/>
              <a:t>131</a:t>
            </a:r>
            <a:r>
              <a:rPr lang="en-US" dirty="0" smtClean="0"/>
              <a:t>I)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3477"/>
            <a:ext cx="8229600" cy="1600200"/>
          </a:xfrm>
        </p:spPr>
        <p:txBody>
          <a:bodyPr/>
          <a:lstStyle/>
          <a:p>
            <a:r>
              <a:rPr lang="en-US" sz="4000" dirty="0" smtClean="0"/>
              <a:t>Radiation and pregnancy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principal risks to a fetus following radiation </a:t>
            </a:r>
            <a:r>
              <a:rPr lang="en-US" dirty="0" smtClean="0"/>
              <a:t>exposure: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 Congenital abnormalities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 Mental retardation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 Later Development of neoplasm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2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4700"/>
            <a:ext cx="8229600" cy="1600200"/>
          </a:xfrm>
        </p:spPr>
        <p:txBody>
          <a:bodyPr/>
          <a:lstStyle/>
          <a:p>
            <a:r>
              <a:rPr lang="en-US" sz="4000" dirty="0"/>
              <a:t>Radiation and pregnancy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on (0-2 weeks</a:t>
            </a:r>
            <a:r>
              <a:rPr lang="en-US" dirty="0" smtClean="0"/>
              <a:t>): </a:t>
            </a:r>
            <a:r>
              <a:rPr lang="en-US" dirty="0"/>
              <a:t>risk of fatality</a:t>
            </a:r>
          </a:p>
          <a:p>
            <a:r>
              <a:rPr lang="en-US" dirty="0"/>
              <a:t>3-7 weeks: congenital anomalies and mental retardation</a:t>
            </a:r>
          </a:p>
          <a:p>
            <a:r>
              <a:rPr lang="en-US" dirty="0"/>
              <a:t>8-25 weeks: mental retardation</a:t>
            </a:r>
          </a:p>
          <a:p>
            <a:r>
              <a:rPr lang="en-US" dirty="0"/>
              <a:t>The risk generally reduces at the 16</a:t>
            </a:r>
            <a:r>
              <a:rPr lang="en-US" baseline="30000" dirty="0"/>
              <a:t>th</a:t>
            </a:r>
            <a:r>
              <a:rPr lang="en-US" dirty="0"/>
              <a:t> week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 defTabSz="4572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However, the vast majority of routine diagnostic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- aging procedures impart less than 0.05 </a:t>
            </a:r>
            <a:r>
              <a:rPr lang="en-US" dirty="0" err="1">
                <a:solidFill>
                  <a:schemeClr val="tx1"/>
                </a:solidFill>
              </a:rPr>
              <a:t>Sv</a:t>
            </a:r>
            <a:r>
              <a:rPr lang="en-US" dirty="0">
                <a:solidFill>
                  <a:schemeClr val="tx1"/>
                </a:solidFill>
              </a:rPr>
              <a:t> to the fetus and so are considered a negligible </a:t>
            </a:r>
            <a:r>
              <a:rPr lang="en-US" dirty="0" smtClean="0">
                <a:solidFill>
                  <a:schemeClr val="tx1"/>
                </a:solidFill>
              </a:rPr>
              <a:t>risk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93" r="-1694"/>
          <a:stretch/>
        </p:blipFill>
        <p:spPr>
          <a:xfrm>
            <a:off x="457200" y="122559"/>
            <a:ext cx="7798351" cy="6784296"/>
          </a:xfrm>
        </p:spPr>
      </p:pic>
      <p:sp>
        <p:nvSpPr>
          <p:cNvPr id="3" name="TextBox 2"/>
          <p:cNvSpPr txBox="1"/>
          <p:nvPr/>
        </p:nvSpPr>
        <p:spPr>
          <a:xfrm>
            <a:off x="5637800" y="6505613"/>
            <a:ext cx="21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Rosen’s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1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</a:p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0433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986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Radiation exposure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discovery 1895 (Wilhelm Roentgen)</a:t>
            </a:r>
          </a:p>
          <a:p>
            <a:endParaRPr lang="en-US" dirty="0"/>
          </a:p>
          <a:p>
            <a:r>
              <a:rPr lang="en-US" dirty="0" smtClean="0"/>
              <a:t>1896 Corneal injuries during experiments on newly invented x-ray generator (Thomas Edison) </a:t>
            </a:r>
          </a:p>
          <a:p>
            <a:endParaRPr lang="en-US" dirty="0" smtClean="0"/>
          </a:p>
          <a:p>
            <a:r>
              <a:rPr lang="en-US" dirty="0"/>
              <a:t>1917 opening of the Radium Luminous Materials Corporation in Orange, </a:t>
            </a:r>
            <a:r>
              <a:rPr lang="en-US" dirty="0" smtClean="0"/>
              <a:t>NJ. 1927</a:t>
            </a:r>
            <a:r>
              <a:rPr lang="en-US" dirty="0"/>
              <a:t>, about 100 </a:t>
            </a:r>
            <a:r>
              <a:rPr lang="en-US" dirty="0" smtClean="0"/>
              <a:t>employees </a:t>
            </a:r>
            <a:r>
              <a:rPr lang="en-US" dirty="0"/>
              <a:t>died from osteosarcoma of the jaw and brain </a:t>
            </a:r>
            <a:r>
              <a:rPr lang="en-US" dirty="0" smtClean="0"/>
              <a:t>tumors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8952"/>
            <a:ext cx="8229600" cy="1600200"/>
          </a:xfrm>
        </p:spPr>
        <p:txBody>
          <a:bodyPr/>
          <a:lstStyle/>
          <a:p>
            <a:r>
              <a:rPr lang="en-US" sz="4000" b="1" dirty="0" smtClean="0"/>
              <a:t>Decay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decay: </a:t>
            </a:r>
            <a:r>
              <a:rPr lang="en-US" dirty="0"/>
              <a:t>Unstable nuclei decay or transform into more stable nuclei (daughters) via the emission of various particles or energy </a:t>
            </a:r>
          </a:p>
          <a:p>
            <a:r>
              <a:rPr lang="en-US" dirty="0" smtClean="0"/>
              <a:t>5 mechanisms of radioactive decay: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6"/>
                </a:solidFill>
              </a:rPr>
              <a:t>Emission of </a:t>
            </a:r>
            <a:r>
              <a:rPr lang="en-US" sz="2400" dirty="0"/>
              <a:t>γ rays </a:t>
            </a:r>
            <a:endParaRPr lang="en-US" sz="2400" dirty="0" smtClean="0"/>
          </a:p>
          <a:p>
            <a:pPr marL="857250" lvl="1" indent="-457200">
              <a:buFont typeface="+mj-lt"/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Emission of </a:t>
            </a:r>
            <a:r>
              <a:rPr lang="el-GR" sz="2400" dirty="0" smtClean="0"/>
              <a:t>α</a:t>
            </a:r>
            <a:r>
              <a:rPr lang="en-US" sz="2400" dirty="0" smtClean="0"/>
              <a:t> particles 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Emission of </a:t>
            </a:r>
            <a:r>
              <a:rPr lang="en-US" sz="2400" dirty="0"/>
              <a:t>β </a:t>
            </a:r>
            <a:r>
              <a:rPr lang="en-US" sz="2400" dirty="0" smtClean="0"/>
              <a:t>particles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6"/>
                </a:solidFill>
              </a:rPr>
              <a:t>Emission of </a:t>
            </a:r>
            <a:r>
              <a:rPr lang="en-US" sz="2400" dirty="0"/>
              <a:t>positrons 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/>
              <a:t>capture of an electron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These particles form ionizing radiation</a:t>
            </a:r>
            <a:endParaRPr lang="en-US" sz="2400" dirty="0"/>
          </a:p>
          <a:p>
            <a:pPr marL="857250" lvl="1" indent="-457200">
              <a:buFont typeface="+mj-lt"/>
              <a:buAutoNum type="arabicParenR"/>
            </a:pPr>
            <a:endParaRPr lang="en-US" sz="2400" dirty="0" smtClean="0"/>
          </a:p>
          <a:p>
            <a:pPr marL="857250" lvl="1" indent="-457200">
              <a:buFont typeface="+mj-lt"/>
              <a:buAutoNum type="arabicParenR"/>
            </a:pPr>
            <a:endParaRPr lang="en-US" sz="2400" dirty="0"/>
          </a:p>
          <a:p>
            <a:pPr marL="857250" lvl="1" indent="-457200">
              <a:buFont typeface="+mj-lt"/>
              <a:buAutoNum type="arabicParenR"/>
            </a:pPr>
            <a:endParaRPr lang="en-US" dirty="0" smtClean="0"/>
          </a:p>
          <a:p>
            <a:pPr marL="857250" lvl="1" indent="-457200">
              <a:buFont typeface="+mj-lt"/>
              <a:buAutoNum type="arabicParenR"/>
            </a:pPr>
            <a:endParaRPr lang="en-US" dirty="0"/>
          </a:p>
          <a:p>
            <a:pPr marL="857250" lvl="1" indent="-457200">
              <a:buFont typeface="+mj-lt"/>
              <a:buAutoNum type="arabicParenR"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netratio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" r="18"/>
          <a:stretch/>
        </p:blipFill>
        <p:spPr>
          <a:xfrm>
            <a:off x="142874" y="42143"/>
            <a:ext cx="8842376" cy="6641232"/>
          </a:xfrm>
        </p:spPr>
      </p:pic>
    </p:spTree>
    <p:extLst>
      <p:ext uri="{BB962C8B-B14F-4D97-AF65-F5344CB8AC3E}">
        <p14:creationId xmlns:p14="http://schemas.microsoft.com/office/powerpoint/2010/main" val="340723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1715"/>
            <a:ext cx="8229600" cy="1600200"/>
          </a:xfrm>
        </p:spPr>
        <p:txBody>
          <a:bodyPr/>
          <a:lstStyle/>
          <a:p>
            <a:r>
              <a:rPr lang="el-GR" sz="4000" b="1" dirty="0" smtClean="0">
                <a:latin typeface="Arial"/>
                <a:cs typeface="Arial"/>
              </a:rPr>
              <a:t>α</a:t>
            </a:r>
            <a:r>
              <a:rPr lang="en-CA" sz="4000" b="1" dirty="0" smtClean="0">
                <a:latin typeface="Arial"/>
                <a:cs typeface="Arial"/>
              </a:rPr>
              <a:t> -particles 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5" r="-604"/>
          <a:stretch/>
        </p:blipFill>
        <p:spPr>
          <a:xfrm>
            <a:off x="288762" y="1743076"/>
            <a:ext cx="1833952" cy="2283230"/>
          </a:xfrm>
        </p:spPr>
      </p:pic>
      <p:sp>
        <p:nvSpPr>
          <p:cNvPr id="5" name="Rectangle 4"/>
          <p:cNvSpPr/>
          <p:nvPr/>
        </p:nvSpPr>
        <p:spPr>
          <a:xfrm>
            <a:off x="288762" y="6351299"/>
            <a:ext cx="329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/fKiwU5TbRI4</a:t>
            </a:r>
          </a:p>
        </p:txBody>
      </p:sp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2" y="4643168"/>
            <a:ext cx="1833952" cy="1759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03" y="4135164"/>
            <a:ext cx="24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Alexander </a:t>
            </a:r>
            <a:r>
              <a:rPr lang="en-US" dirty="0" err="1"/>
              <a:t>Litvinenko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8943" y="2240550"/>
            <a:ext cx="6207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Radioactive decay of an atom nucleus giving off 2 protons and 2 neutrons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Travel only few centimeters in air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Unable to penetrate the outer layer of dead skin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Causes serious damage when ingested (incorporated)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E.g. Polonium-210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714" y="163284"/>
            <a:ext cx="2927459" cy="17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5429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β-particles 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Radioactive decay of an </a:t>
            </a:r>
            <a:r>
              <a:rPr lang="en-US" dirty="0" smtClean="0">
                <a:latin typeface="Arial"/>
                <a:cs typeface="Arial"/>
              </a:rPr>
              <a:t>atom nucleus </a:t>
            </a:r>
            <a:r>
              <a:rPr lang="en-US" dirty="0">
                <a:latin typeface="Arial"/>
                <a:cs typeface="Arial"/>
              </a:rPr>
              <a:t>giving off </a:t>
            </a:r>
            <a:r>
              <a:rPr lang="en-US" dirty="0" smtClean="0">
                <a:latin typeface="Arial"/>
                <a:cs typeface="Arial"/>
              </a:rPr>
              <a:t>an electron or a positron (positively charged electron)</a:t>
            </a:r>
          </a:p>
          <a:p>
            <a:r>
              <a:rPr lang="en-US" dirty="0" smtClean="0">
                <a:latin typeface="Arial"/>
                <a:cs typeface="Arial"/>
              </a:rPr>
              <a:t>Able to travel a few meters in air due to small size </a:t>
            </a:r>
          </a:p>
          <a:p>
            <a:r>
              <a:rPr lang="en-US" dirty="0" smtClean="0">
                <a:latin typeface="Arial"/>
                <a:cs typeface="Arial"/>
              </a:rPr>
              <a:t>Can be stooped by a piece of plastic or a stack of papers </a:t>
            </a:r>
          </a:p>
          <a:p>
            <a:r>
              <a:rPr lang="en-US" dirty="0" smtClean="0">
                <a:latin typeface="Arial"/>
                <a:cs typeface="Arial"/>
              </a:rPr>
              <a:t>Can penetrate the skin a few centimeters</a:t>
            </a:r>
          </a:p>
          <a:p>
            <a:r>
              <a:rPr lang="en-US" b="1" dirty="0" smtClean="0">
                <a:latin typeface="Arial"/>
                <a:cs typeface="Arial"/>
              </a:rPr>
              <a:t>Causes serious damage when ingested (incorporated)  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Picture 4" descr="bet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8" y="0"/>
            <a:ext cx="304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190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Photons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Photons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massless particles that travel at the speed of light and mediate electromagnetic radiation. Depending on the energy of the particles, and, </a:t>
            </a:r>
            <a:r>
              <a:rPr lang="en-US" dirty="0" smtClean="0">
                <a:latin typeface="Arial"/>
                <a:cs typeface="Arial"/>
              </a:rPr>
              <a:t>therefore</a:t>
            </a:r>
            <a:r>
              <a:rPr lang="en-US" dirty="0">
                <a:latin typeface="Arial"/>
                <a:cs typeface="Arial"/>
              </a:rPr>
              <a:t>, their wavelength, the radiation has different names </a:t>
            </a:r>
          </a:p>
          <a:p>
            <a:r>
              <a:rPr lang="en-US" u="sng" dirty="0" smtClean="0"/>
              <a:t>Radio waves</a:t>
            </a:r>
            <a:r>
              <a:rPr lang="en-US" dirty="0" smtClean="0"/>
              <a:t>: have the lowest </a:t>
            </a:r>
            <a:r>
              <a:rPr lang="en-US" dirty="0"/>
              <a:t>energy and the longest wavelength </a:t>
            </a:r>
          </a:p>
          <a:p>
            <a:r>
              <a:rPr lang="en-US" u="sng" dirty="0" smtClean="0"/>
              <a:t>Microwaves</a:t>
            </a:r>
            <a:r>
              <a:rPr lang="en-US" dirty="0" smtClean="0"/>
              <a:t>: higher energy and shorter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9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3332" y="-1197429"/>
            <a:ext cx="8229600" cy="2394858"/>
          </a:xfrm>
        </p:spPr>
        <p:txBody>
          <a:bodyPr/>
          <a:lstStyle/>
          <a:p>
            <a:r>
              <a:rPr lang="en-US" sz="4000" dirty="0" err="1" smtClean="0">
                <a:latin typeface="Arial"/>
                <a:cs typeface="Arial"/>
              </a:rPr>
              <a:t>ϒ</a:t>
            </a:r>
            <a:r>
              <a:rPr lang="en-US" sz="4000" dirty="0" smtClean="0">
                <a:latin typeface="Arial"/>
                <a:cs typeface="Arial"/>
              </a:rPr>
              <a:t> and X- Rays 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latin typeface="Arial"/>
                <a:cs typeface="Arial"/>
              </a:rPr>
              <a:t> Rays and x-rays are the same and are only distinguishable by their source </a:t>
            </a:r>
            <a:endParaRPr lang="en-US" dirty="0"/>
          </a:p>
          <a:p>
            <a:r>
              <a:rPr lang="en-US" dirty="0" smtClean="0"/>
              <a:t>Emission of high-energy wave (photon of energy being emitted) Not a particle</a:t>
            </a:r>
          </a:p>
          <a:p>
            <a:r>
              <a:rPr lang="en-US" dirty="0" smtClean="0"/>
              <a:t>Since it has no mass  or charge, it can travel much farther than αor β particles</a:t>
            </a:r>
          </a:p>
          <a:p>
            <a:r>
              <a:rPr lang="en-US" dirty="0" smtClean="0"/>
              <a:t>Can be stopped by thick material (lead is the most effective shield)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amm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93" y="0"/>
            <a:ext cx="308517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0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40887</TotalTime>
  <Words>1049</Words>
  <Application>Microsoft Macintosh PowerPoint</Application>
  <PresentationFormat>On-screen Show (4:3)</PresentationFormat>
  <Paragraphs>127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Executive</vt:lpstr>
      <vt:lpstr>Radiation and Chemical Exposure</vt:lpstr>
      <vt:lpstr>Historic radiation disasters </vt:lpstr>
      <vt:lpstr>Radiation exposure</vt:lpstr>
      <vt:lpstr>Decay</vt:lpstr>
      <vt:lpstr>PowerPoint Presentation</vt:lpstr>
      <vt:lpstr>α -particles </vt:lpstr>
      <vt:lpstr>β-particles </vt:lpstr>
      <vt:lpstr>Photons</vt:lpstr>
      <vt:lpstr>ϒ and X- Rays </vt:lpstr>
      <vt:lpstr>ϒ and X- Rays </vt:lpstr>
      <vt:lpstr>Half-life</vt:lpstr>
      <vt:lpstr>Ionizing VS nonionizing radiation</vt:lpstr>
      <vt:lpstr>Ionizing VS nonionizing radiation</vt:lpstr>
      <vt:lpstr> </vt:lpstr>
      <vt:lpstr> </vt:lpstr>
      <vt:lpstr>Definitions</vt:lpstr>
      <vt:lpstr>Management</vt:lpstr>
      <vt:lpstr>Decontamination</vt:lpstr>
      <vt:lpstr>Decontamination</vt:lpstr>
      <vt:lpstr>Dosimeter </vt:lpstr>
      <vt:lpstr>PowerPoint Presentation</vt:lpstr>
      <vt:lpstr>PowerPoint Presentation</vt:lpstr>
      <vt:lpstr>Acute radiation syndrome </vt:lpstr>
      <vt:lpstr>Specific therapy</vt:lpstr>
      <vt:lpstr>Radiation and pregnancy </vt:lpstr>
      <vt:lpstr>Radiation and pregnancy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and Chemical Exposure</dc:title>
  <dc:creator>Bader Alyahya</dc:creator>
  <cp:lastModifiedBy>Bader Alyahya</cp:lastModifiedBy>
  <cp:revision>119</cp:revision>
  <dcterms:created xsi:type="dcterms:W3CDTF">2019-01-23T18:03:49Z</dcterms:created>
  <dcterms:modified xsi:type="dcterms:W3CDTF">2019-03-11T05:58:33Z</dcterms:modified>
</cp:coreProperties>
</file>