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257" r:id="rId3"/>
    <p:sldId id="272" r:id="rId4"/>
    <p:sldId id="259" r:id="rId5"/>
    <p:sldId id="261" r:id="rId6"/>
    <p:sldId id="262" r:id="rId7"/>
    <p:sldId id="263" r:id="rId8"/>
    <p:sldId id="277" r:id="rId9"/>
    <p:sldId id="264" r:id="rId10"/>
    <p:sldId id="273" r:id="rId11"/>
    <p:sldId id="275" r:id="rId12"/>
    <p:sldId id="274" r:id="rId13"/>
    <p:sldId id="276" r:id="rId14"/>
    <p:sldId id="265" r:id="rId15"/>
    <p:sldId id="266" r:id="rId16"/>
    <p:sldId id="279" r:id="rId17"/>
    <p:sldId id="283" r:id="rId18"/>
    <p:sldId id="284" r:id="rId19"/>
    <p:sldId id="285" r:id="rId20"/>
    <p:sldId id="267" r:id="rId21"/>
    <p:sldId id="268" r:id="rId22"/>
    <p:sldId id="311" r:id="rId23"/>
    <p:sldId id="278" r:id="rId24"/>
    <p:sldId id="280" r:id="rId25"/>
    <p:sldId id="269" r:id="rId26"/>
    <p:sldId id="270" r:id="rId27"/>
    <p:sldId id="271" r:id="rId28"/>
    <p:sldId id="286" r:id="rId29"/>
    <p:sldId id="288" r:id="rId30"/>
    <p:sldId id="287" r:id="rId31"/>
    <p:sldId id="289" r:id="rId32"/>
    <p:sldId id="310" r:id="rId33"/>
    <p:sldId id="298" r:id="rId34"/>
    <p:sldId id="299" r:id="rId35"/>
    <p:sldId id="303" r:id="rId36"/>
    <p:sldId id="301" r:id="rId37"/>
    <p:sldId id="305" r:id="rId38"/>
    <p:sldId id="302" r:id="rId39"/>
    <p:sldId id="306" r:id="rId40"/>
    <p:sldId id="293" r:id="rId41"/>
    <p:sldId id="31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smoking, barbituates, rifampin, carbamazepine, phenytoin, INH, </a:t>
            </a:r>
            <a:r>
              <a:rPr lang="en-US" u="sng"/>
              <a:t>+</a:t>
            </a:r>
            <a:r>
              <a:rPr lang="en-US"/>
              <a:t> ethanol </a:t>
            </a:r>
          </a:p>
          <a:p>
            <a:pPr lvl="1"/>
            <a:r>
              <a:rPr lang="en-US"/>
              <a:t>use of APAP by alcoholics has not been associated with higher risk of liver injury in prospective trials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Location may be important for environmental or occupational exposures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binsalleeh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Acetaminophen overdose</a:t>
            </a:r>
            <a:r>
              <a:rPr lang="en-US" dirty="0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dirty="0"/>
              <a:t>Hashim Bin </a:t>
            </a:r>
            <a:r>
              <a:rPr lang="en-CA" sz="2400" dirty="0" err="1"/>
              <a:t>Salleeh</a:t>
            </a:r>
            <a:r>
              <a:rPr lang="en-CA" sz="2400" dirty="0"/>
              <a:t>  </a:t>
            </a:r>
            <a:endParaRPr lang="en-CA" sz="2400" dirty="0" smtClean="0"/>
          </a:p>
          <a:p>
            <a:pPr>
              <a:lnSpc>
                <a:spcPct val="80000"/>
              </a:lnSpc>
            </a:pPr>
            <a:r>
              <a:rPr lang="en-CA" sz="2400" dirty="0" smtClean="0"/>
              <a:t>Associate </a:t>
            </a:r>
            <a:r>
              <a:rPr lang="en-CA" sz="2400" dirty="0"/>
              <a:t>Professor of </a:t>
            </a:r>
            <a:r>
              <a:rPr lang="en-CA" sz="2400" dirty="0" smtClean="0"/>
              <a:t>Emergency Medicine   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400" dirty="0"/>
              <a:t>King Khalid </a:t>
            </a:r>
            <a:r>
              <a:rPr lang="fr-CA" sz="2400" dirty="0" err="1"/>
              <a:t>University</a:t>
            </a:r>
            <a:r>
              <a:rPr lang="fr-CA" sz="2400" dirty="0"/>
              <a:t> </a:t>
            </a:r>
            <a:r>
              <a:rPr lang="fr-CA" sz="2400" dirty="0" err="1"/>
              <a:t>Hospital</a:t>
            </a:r>
            <a:r>
              <a:rPr lang="fr-CA" sz="2400" dirty="0"/>
              <a:t> </a:t>
            </a:r>
            <a:endParaRPr lang="fr-CA" sz="2400" dirty="0" smtClean="0"/>
          </a:p>
          <a:p>
            <a:pPr>
              <a:lnSpc>
                <a:spcPct val="80000"/>
              </a:lnSpc>
            </a:pPr>
            <a:r>
              <a:rPr lang="fr-CA" sz="2400" dirty="0" smtClean="0">
                <a:hlinkClick r:id="rId2"/>
              </a:rPr>
              <a:t>hbinsalleeh@ksu.edu.sa</a:t>
            </a:r>
            <a:r>
              <a:rPr lang="fr-CA" sz="2400" dirty="0" smtClean="0"/>
              <a:t> </a:t>
            </a:r>
            <a:endParaRPr lang="fr-CA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5334000"/>
            <a:ext cx="33528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4582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/>
              <a:t>Eating </a:t>
            </a:r>
          </a:p>
          <a:p>
            <a:pPr lvl="1">
              <a:lnSpc>
                <a:spcPct val="90000"/>
              </a:lnSpc>
            </a:pPr>
            <a:r>
              <a:rPr lang="en-US"/>
              <a:t>NAC</a:t>
            </a:r>
          </a:p>
          <a:p>
            <a:pPr>
              <a:lnSpc>
                <a:spcPct val="90000"/>
              </a:lnSpc>
            </a:pPr>
            <a:r>
              <a:rPr lang="en-US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/>
              <a:t>Prolonged duration of excessive dosing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(Kuffner et al. 2001)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	</a:t>
            </a:r>
            <a:r>
              <a:rPr lang="en-US" sz="2400">
                <a:solidFill>
                  <a:srgbClr val="FFFF00"/>
                </a:solidFill>
              </a:rPr>
              <a:t>0.5-24h</a:t>
            </a:r>
            <a:r>
              <a:rPr lang="en-US" sz="240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II	</a:t>
            </a:r>
            <a:r>
              <a:rPr lang="en-US" sz="2400">
                <a:solidFill>
                  <a:srgbClr val="FFFF00"/>
                </a:solidFill>
              </a:rPr>
              <a:t>24-48	h</a:t>
            </a:r>
            <a:r>
              <a:rPr lang="en-US" sz="2400"/>
              <a:t>	resolution of stage I sxs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				RUQ pain, elevation of PTT, INR, 			bili + enzymes (at the latest by</a:t>
            </a:r>
            <a:r>
              <a:rPr lang="en-US" sz="2400" b="1"/>
              <a:t> </a:t>
            </a:r>
            <a:r>
              <a:rPr lang="en-US" sz="2400" b="1" u="sng"/>
              <a:t>36h</a:t>
            </a:r>
            <a:r>
              <a:rPr lang="en-US" sz="240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III	</a:t>
            </a:r>
            <a:r>
              <a:rPr lang="en-US" sz="2400">
                <a:solidFill>
                  <a:srgbClr val="FFFF00"/>
                </a:solidFill>
              </a:rPr>
              <a:t>48-96h</a:t>
            </a:r>
            <a:r>
              <a:rPr lang="en-US" sz="240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IV	</a:t>
            </a:r>
            <a:r>
              <a:rPr lang="en-US" sz="2400">
                <a:solidFill>
                  <a:srgbClr val="FFFF00"/>
                </a:solidFill>
              </a:rPr>
              <a:t>4-14d</a:t>
            </a:r>
            <a:r>
              <a:rPr lang="en-US" sz="2400"/>
              <a:t>		resolution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Diagnosis 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600200"/>
            <a:ext cx="9906000" cy="4525963"/>
          </a:xfrm>
        </p:spPr>
        <p:txBody>
          <a:bodyPr/>
          <a:lstStyle/>
          <a:p>
            <a:r>
              <a:rPr lang="en-US"/>
              <a:t>By the end of this lecture, participants should be able to: </a:t>
            </a:r>
          </a:p>
          <a:p>
            <a:r>
              <a:rPr lang="en-US"/>
              <a:t>Know the potential toxic dose of APAP according   to age </a:t>
            </a:r>
          </a:p>
          <a:p>
            <a:r>
              <a:rPr lang="en-US"/>
              <a:t>Know the symptoms and signs of APAP OD</a:t>
            </a:r>
          </a:p>
          <a:p>
            <a:r>
              <a:rPr lang="en-US"/>
              <a:t>Know the indications of NAC therapy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A</a:t>
            </a:r>
            <a:r>
              <a:rPr lang="en-US" sz="2800"/>
              <a:t>irway </a:t>
            </a:r>
          </a:p>
          <a:p>
            <a:r>
              <a:rPr lang="en-US" sz="4000">
                <a:solidFill>
                  <a:srgbClr val="FFFF00"/>
                </a:solidFill>
              </a:rPr>
              <a:t>B</a:t>
            </a:r>
            <a:r>
              <a:rPr lang="en-US" sz="2800"/>
              <a:t>reathing</a:t>
            </a:r>
          </a:p>
          <a:p>
            <a:r>
              <a:rPr lang="en-US" sz="4000">
                <a:solidFill>
                  <a:srgbClr val="FFFF00"/>
                </a:solidFill>
              </a:rPr>
              <a:t>C</a:t>
            </a:r>
            <a:r>
              <a:rPr lang="en-US" sz="2800"/>
              <a:t>irculation </a:t>
            </a:r>
          </a:p>
          <a:p>
            <a:r>
              <a:rPr lang="en-US" sz="4000">
                <a:solidFill>
                  <a:srgbClr val="FFFF00"/>
                </a:solidFill>
              </a:rPr>
              <a:t>D</a:t>
            </a:r>
            <a:r>
              <a:rPr lang="en-US" sz="2800"/>
              <a:t>econtamination</a:t>
            </a:r>
          </a:p>
          <a:p>
            <a:pPr lvl="1"/>
            <a:r>
              <a:rPr lang="en-US" sz="2400"/>
              <a:t>AC </a:t>
            </a:r>
          </a:p>
          <a:p>
            <a:r>
              <a:rPr lang="en-US" sz="4000">
                <a:solidFill>
                  <a:srgbClr val="FFFF00"/>
                </a:solidFill>
              </a:rPr>
              <a:t>F</a:t>
            </a:r>
            <a:r>
              <a:rPr lang="en-US" sz="2800"/>
              <a:t>ind antidote</a:t>
            </a:r>
          </a:p>
          <a:p>
            <a:pPr lvl="1"/>
            <a:r>
              <a:rPr lang="en-US" sz="2400"/>
              <a:t>NAC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Reservoir for thiol groups (i.e. GSH)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Impairs WBC migration and function  antiinflammatory</a:t>
            </a:r>
          </a:p>
          <a:p>
            <a:pPr>
              <a:lnSpc>
                <a:spcPct val="80000"/>
              </a:lnSpc>
            </a:pPr>
            <a:r>
              <a:rPr lang="en-US" sz="2600"/>
              <a:t>Positive inotropic and vasodilating effects (NO) </a:t>
            </a:r>
            <a:r>
              <a:rPr lang="en-US" sz="2600">
                <a:sym typeface="Wingdings" pitchFamily="2" charset="2"/>
              </a:rPr>
              <a:t></a:t>
            </a:r>
            <a:r>
              <a:rPr lang="en-US" sz="2600"/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/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NAC should optimally be given within 8 to 10 hours after ingestion </a:t>
            </a:r>
          </a:p>
          <a:p>
            <a:r>
              <a:rPr lang="en-US" sz="2800"/>
              <a:t>More delayed therapy is associated with a progressive increase in hepatic toxicity </a:t>
            </a:r>
          </a:p>
          <a:p>
            <a:r>
              <a:rPr lang="en-US" sz="2800"/>
              <a:t>some benefit may still be seen 24 hours or later after ingestion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Lets start with Questions!!</a:t>
            </a:r>
          </a:p>
        </p:txBody>
      </p:sp>
      <p:pic>
        <p:nvPicPr>
          <p:cNvPr id="19459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/>
              <a:t>APAP level above the treatment line</a:t>
            </a:r>
          </a:p>
          <a:p>
            <a:r>
              <a:rPr lang="en-US" sz="2800"/>
              <a:t>Hx of significant APAP ingestion presenting close to 8h (give while waiting for level)</a:t>
            </a:r>
          </a:p>
          <a:p>
            <a:r>
              <a:rPr lang="en-US" sz="2800"/>
              <a:t>All APAP ingestions who present late&gt;24h with either detectable APAP or elevated transaminases</a:t>
            </a:r>
          </a:p>
          <a:p>
            <a:r>
              <a:rPr lang="en-US" sz="2800"/>
              <a:t>Chronic ingestions (&gt;4g/day in adult, &gt;120mg/d in child) with elevated transaminases</a:t>
            </a:r>
          </a:p>
          <a:p>
            <a:r>
              <a:rPr lang="en-US" sz="2800"/>
              <a:t>Hx of exposure and FHF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 &lt;7.3 (2 days after OD, after fluids)</a:t>
            </a:r>
          </a:p>
          <a:p>
            <a:r>
              <a:rPr lang="en-US"/>
              <a:t>Hepatic encephalopathy</a:t>
            </a:r>
          </a:p>
          <a:p>
            <a:r>
              <a:rPr lang="en-US"/>
              <a:t>PT &gt;1.8 times normal.</a:t>
            </a:r>
          </a:p>
          <a:p>
            <a:r>
              <a:rPr lang="en-US"/>
              <a:t>Serum creatinine &gt;300mmol/L</a:t>
            </a:r>
          </a:p>
          <a:p>
            <a:r>
              <a:rPr lang="en-US"/>
              <a:t>Coagulation factor VIII/V ratio of &gt;30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Several studies show that elimination of extended and immediate-release acetaminophen are nearly identical after 4 hours.</a:t>
            </a:r>
          </a:p>
          <a:p>
            <a:r>
              <a:rPr lang="en-US" sz="3300"/>
              <a:t>some case reports APAP levels falling above the treatment normogram line as late as 11-14 hours post ingestion of the extended-release preparation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the Questions!!</a:t>
            </a:r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None of the above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None of the above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</a:rPr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/>
              <a:t>15 month old child accidentally took full bottle of Tylenol 60cc(120mg/5cc) 30 minutes ago. Clinically looked well. What will be your treatment plan: </a:t>
            </a:r>
          </a:p>
          <a:p>
            <a:r>
              <a:rPr lang="en-US"/>
              <a:t>Give Ipecac STAT </a:t>
            </a:r>
          </a:p>
          <a:p>
            <a:r>
              <a:rPr lang="en-US"/>
              <a:t>Give 1g/kg activated charcoal </a:t>
            </a:r>
          </a:p>
          <a:p>
            <a:r>
              <a:rPr lang="en-US"/>
              <a:t>Insert OGT and perform gastric lavage</a:t>
            </a:r>
          </a:p>
          <a:p>
            <a:r>
              <a:rPr lang="en-US"/>
              <a:t>Should be observed for 4h then to do drug level </a:t>
            </a:r>
          </a:p>
          <a:p>
            <a:r>
              <a:rPr lang="en-US"/>
              <a:t>None of the above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 yr old pregnant girl ingested 20g of Tylenol in a suicidal gesture 36h ago because she found out it is too late for her to have an abortion. Her APAP is &lt;10 and her AST is 90 </a:t>
            </a:r>
          </a:p>
          <a:p>
            <a:r>
              <a:rPr lang="en-US"/>
              <a:t>How will you manage her medically? </a:t>
            </a:r>
          </a:p>
          <a:p>
            <a:r>
              <a:rPr lang="en-US"/>
              <a:t>She asks you whether her baby will have any defects?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3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r>
              <a:rPr lang="en-US"/>
              <a:t>1g/kg activated charcoal STAT </a:t>
            </a:r>
          </a:p>
          <a:p>
            <a:r>
              <a:rPr lang="en-US"/>
              <a:t>Orotracheal intubation</a:t>
            </a:r>
          </a:p>
          <a:p>
            <a:r>
              <a:rPr lang="en-US"/>
              <a:t>Observation for 4 h </a:t>
            </a:r>
          </a:p>
          <a:p>
            <a:r>
              <a:rPr lang="en-US"/>
              <a:t>Do CBC, CBG, PT, PTT, INR, Drug level </a:t>
            </a:r>
          </a:p>
          <a:p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r>
              <a:rPr lang="en-US"/>
              <a:t>D/C NAC if drug level undetectable</a:t>
            </a:r>
          </a:p>
          <a:p>
            <a:r>
              <a:rPr lang="en-US"/>
              <a:t>D/C NAC and repeat LFT, INR, drug level after 4h</a:t>
            </a:r>
          </a:p>
          <a:p>
            <a:r>
              <a:rPr lang="en-US"/>
              <a:t>Continue on NAC until all his labs become normal</a:t>
            </a:r>
          </a:p>
          <a:p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Acetaminophen has been approved for OTC use since 1960</a:t>
            </a:r>
          </a:p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cases of hepatic damage after APAP OD 1966</a:t>
            </a:r>
          </a:p>
          <a:p>
            <a:r>
              <a:rPr lang="en-US"/>
              <a:t>Therapeutic dose of acetaminophen  is 10-15 mg/kg/dose in children and 325-1000 mg/dose every 4-6 hours in adults, with a maximum of 4g/day</a:t>
            </a:r>
            <a:r>
              <a:rPr lang="en-US" sz="280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Children:</a:t>
            </a:r>
            <a:r>
              <a:rPr lang="en-US"/>
              <a:t> </a:t>
            </a:r>
          </a:p>
          <a:p>
            <a:pPr lvl="1"/>
            <a:r>
              <a:rPr lang="en-US"/>
              <a:t>&lt; 12 months   150 mg/kg </a:t>
            </a:r>
          </a:p>
          <a:p>
            <a:pPr lvl="1"/>
            <a:r>
              <a:rPr lang="en-US"/>
              <a:t>1 – 6 y            200 mg/kg</a:t>
            </a:r>
          </a:p>
          <a:p>
            <a:pPr lvl="1"/>
            <a:r>
              <a:rPr lang="en-US"/>
              <a:t>1 – 6 y with risk factors 150 mg/kg </a:t>
            </a:r>
          </a:p>
          <a:p>
            <a:pPr lvl="1"/>
            <a:r>
              <a:rPr lang="en-US"/>
              <a:t>7 – 12 y         150 mg/kg </a:t>
            </a:r>
          </a:p>
          <a:p>
            <a:r>
              <a:rPr lang="en-US">
                <a:solidFill>
                  <a:srgbClr val="FFFF00"/>
                </a:solidFill>
              </a:rPr>
              <a:t>Youth &amp; Adult</a:t>
            </a:r>
            <a:r>
              <a:rPr lang="en-US"/>
              <a:t>  </a:t>
            </a:r>
          </a:p>
          <a:p>
            <a:pPr lvl="1"/>
            <a:r>
              <a:rPr lang="en-US"/>
              <a:t>&gt;6 g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glucuronide conjugation(40-65%)		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(5%).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cysteine/mercaptate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505</TotalTime>
  <Words>1420</Words>
  <Application>Microsoft Office PowerPoint</Application>
  <PresentationFormat>On-screen Show (4:3)</PresentationFormat>
  <Paragraphs>189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Garamond</vt:lpstr>
      <vt:lpstr>Wingdings</vt:lpstr>
      <vt:lpstr>Stream</vt:lpstr>
      <vt:lpstr>Acetaminophen overdose </vt:lpstr>
      <vt:lpstr>Objectives </vt:lpstr>
      <vt:lpstr>Lets start with Questions!!</vt:lpstr>
      <vt:lpstr>PowerPoint Presentation</vt:lpstr>
      <vt:lpstr>PowerPoint Presentation</vt:lpstr>
      <vt:lpstr>PowerPoint Presentation</vt:lpstr>
      <vt:lpstr>APAP</vt:lpstr>
      <vt:lpstr>Toxic dose of APAP</vt:lpstr>
      <vt:lpstr>Metabolic Pathways </vt:lpstr>
      <vt:lpstr>PowerPoint Presentation</vt:lpstr>
      <vt:lpstr>What happens in OD ?</vt:lpstr>
      <vt:lpstr>PowerPoint Presentation</vt:lpstr>
      <vt:lpstr>PowerPoint Presentation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   Which lab test is the most sensitive for early detection of hepatotoxicity.?  </vt:lpstr>
      <vt:lpstr>Management Guidelines</vt:lpstr>
      <vt:lpstr>NAC</vt:lpstr>
      <vt:lpstr>NAC</vt:lpstr>
      <vt:lpstr>PowerPoint Presentation</vt:lpstr>
      <vt:lpstr>NAC</vt:lpstr>
      <vt:lpstr>What is the Rumack-Matthew nomogram?</vt:lpstr>
      <vt:lpstr>PowerPoint Presentation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When to give NAC?</vt:lpstr>
      <vt:lpstr>Indication for NAC </vt:lpstr>
      <vt:lpstr>Poor prognostic indicators</vt:lpstr>
      <vt:lpstr>XR tablets</vt:lpstr>
      <vt:lpstr>Back to the Questions!!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Dr. Hashim</cp:lastModifiedBy>
  <cp:revision>14</cp:revision>
  <dcterms:created xsi:type="dcterms:W3CDTF">2006-03-12T08:53:24Z</dcterms:created>
  <dcterms:modified xsi:type="dcterms:W3CDTF">2019-01-20T09:56:30Z</dcterms:modified>
</cp:coreProperties>
</file>