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Lst>
  <p:sldSz cx="13004800" cy="9753600"/>
  <p:notesSz cx="6858000" cy="9144000"/>
  <p:defaultTextStyle>
    <a:lvl1pPr algn="ctr" defTabSz="584200">
      <a:defRPr sz="3800">
        <a:solidFill>
          <a:srgbClr val="FF0000"/>
        </a:solidFill>
        <a:latin typeface="Helvetica Light"/>
        <a:ea typeface="Helvetica Light"/>
        <a:cs typeface="Helvetica Light"/>
        <a:sym typeface="Helvetica Light"/>
      </a:defRPr>
    </a:lvl1pPr>
    <a:lvl2pPr algn="ctr" defTabSz="584200">
      <a:defRPr sz="3800">
        <a:solidFill>
          <a:srgbClr val="FF0000"/>
        </a:solidFill>
        <a:latin typeface="Helvetica Light"/>
        <a:ea typeface="Helvetica Light"/>
        <a:cs typeface="Helvetica Light"/>
        <a:sym typeface="Helvetica Light"/>
      </a:defRPr>
    </a:lvl2pPr>
    <a:lvl3pPr algn="ctr" defTabSz="584200">
      <a:defRPr sz="3800">
        <a:solidFill>
          <a:srgbClr val="FF0000"/>
        </a:solidFill>
        <a:latin typeface="Helvetica Light"/>
        <a:ea typeface="Helvetica Light"/>
        <a:cs typeface="Helvetica Light"/>
        <a:sym typeface="Helvetica Light"/>
      </a:defRPr>
    </a:lvl3pPr>
    <a:lvl4pPr algn="ctr" defTabSz="584200">
      <a:defRPr sz="3800">
        <a:solidFill>
          <a:srgbClr val="FF0000"/>
        </a:solidFill>
        <a:latin typeface="Helvetica Light"/>
        <a:ea typeface="Helvetica Light"/>
        <a:cs typeface="Helvetica Light"/>
        <a:sym typeface="Helvetica Light"/>
      </a:defRPr>
    </a:lvl4pPr>
    <a:lvl5pPr algn="ctr" defTabSz="584200">
      <a:defRPr sz="3800">
        <a:solidFill>
          <a:srgbClr val="FF0000"/>
        </a:solidFill>
        <a:latin typeface="Helvetica Light"/>
        <a:ea typeface="Helvetica Light"/>
        <a:cs typeface="Helvetica Light"/>
        <a:sym typeface="Helvetica Light"/>
      </a:defRPr>
    </a:lvl5pPr>
    <a:lvl6pPr algn="ctr" defTabSz="584200">
      <a:defRPr sz="3800">
        <a:solidFill>
          <a:srgbClr val="FF0000"/>
        </a:solidFill>
        <a:latin typeface="Helvetica Light"/>
        <a:ea typeface="Helvetica Light"/>
        <a:cs typeface="Helvetica Light"/>
        <a:sym typeface="Helvetica Light"/>
      </a:defRPr>
    </a:lvl6pPr>
    <a:lvl7pPr algn="ctr" defTabSz="584200">
      <a:defRPr sz="3800">
        <a:solidFill>
          <a:srgbClr val="FF0000"/>
        </a:solidFill>
        <a:latin typeface="Helvetica Light"/>
        <a:ea typeface="Helvetica Light"/>
        <a:cs typeface="Helvetica Light"/>
        <a:sym typeface="Helvetica Light"/>
      </a:defRPr>
    </a:lvl7pPr>
    <a:lvl8pPr algn="ctr" defTabSz="584200">
      <a:defRPr sz="3800">
        <a:solidFill>
          <a:srgbClr val="FF0000"/>
        </a:solidFill>
        <a:latin typeface="Helvetica Light"/>
        <a:ea typeface="Helvetica Light"/>
        <a:cs typeface="Helvetica Light"/>
        <a:sym typeface="Helvetica Light"/>
      </a:defRPr>
    </a:lvl8pPr>
    <a:lvl9pPr algn="ctr" defTabSz="584200">
      <a:defRPr sz="3800">
        <a:solidFill>
          <a:srgbClr val="FF0000"/>
        </a:solidFill>
        <a:latin typeface="Helvetica Light"/>
        <a:ea typeface="Helvetica Light"/>
        <a:cs typeface="Helvetica Light"/>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Ref idx="minor">
          <a:srgbClr val="FF0000"/>
        </a:fontRef>
        <a:srgbClr val="FF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9"/>
          </a:solidFill>
        </a:fill>
      </a:tcStyle>
    </a:wholeTbl>
    <a:band2H>
      <a:tcTxStyle b="def" i="def"/>
      <a:tcStyle>
        <a:tcBdr/>
        <a:fill>
          <a:solidFill>
            <a:srgbClr val="E6EA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65C1"/>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65C1"/>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65C1"/>
          </a:solidFill>
        </a:fill>
      </a:tcStyle>
    </a:firstRow>
  </a:tblStyle>
  <a:tblStyle styleId="{C7B018BB-80A7-4F77-B60F-C8B233D01FF8}" styleName="">
    <a:tblBg/>
    <a:wholeTbl>
      <a:tcTxStyle b="on" i="on">
        <a:fontRef idx="minor">
          <a:srgbClr val="FF0000"/>
        </a:fontRef>
        <a:srgbClr val="FF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ADB"/>
          </a:solidFill>
        </a:fill>
      </a:tcStyle>
    </a:wholeTbl>
    <a:band2H>
      <a:tcTxStyle b="def" i="def"/>
      <a:tcStyle>
        <a:tcBdr/>
        <a:fill>
          <a:solidFill>
            <a:srgbClr val="E6EDEE"/>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8C91"/>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8C91"/>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8C91"/>
          </a:solidFill>
        </a:fill>
      </a:tcStyle>
    </a:firstRow>
  </a:tblStyle>
  <a:tblStyle styleId="{EEE7283C-3CF3-47DC-8721-378D4A62B228}" styleName="">
    <a:tblBg/>
    <a:wholeTbl>
      <a:tcTxStyle b="on" i="on">
        <a:fontRef idx="minor">
          <a:srgbClr val="FF0000"/>
        </a:fontRef>
        <a:srgbClr val="FF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E7D7CB"/>
          </a:solidFill>
        </a:fill>
      </a:tcStyle>
    </a:wholeTbl>
    <a:band2H>
      <a:tcTxStyle b="def" i="def"/>
      <a:tcStyle>
        <a:tcBdr/>
        <a:fill>
          <a:solidFill>
            <a:srgbClr val="F3EC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C8027"/>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C8027"/>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BC8027"/>
          </a:solidFill>
        </a:fill>
      </a:tcStyle>
    </a:firstRow>
  </a:tblStyle>
  <a:tblStyle styleId="{CF821DB8-F4EB-4A41-A1BA-3FCAFE7338EE}" styleName="">
    <a:tblBg/>
    <a:wholeTbl>
      <a:tcTxStyle b="on" i="on">
        <a:fontRef idx="minor">
          <a:srgbClr val="FF0000"/>
        </a:fontRef>
        <a:srgbClr val="FF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E6E6"/>
          </a:solidFill>
        </a:fill>
      </a:tcStyle>
    </a:wholeTbl>
    <a:band2H>
      <a:tcTxStyle b="def" i="def"/>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065C1"/>
          </a:solidFill>
        </a:fill>
      </a:tcStyle>
    </a:firstCol>
    <a:lastRow>
      <a:tcTxStyle b="on" i="on">
        <a:fontRef idx="minor">
          <a:srgbClr val="FF0000"/>
        </a:fontRef>
        <a:srgbClr val="FF0000"/>
      </a:tcTxStyle>
      <a:tcStyle>
        <a:tcBdr>
          <a:left>
            <a:ln w="12700" cap="flat">
              <a:noFill/>
              <a:miter lim="400000"/>
            </a:ln>
          </a:left>
          <a:right>
            <a:ln w="12700" cap="flat">
              <a:noFill/>
              <a:miter lim="400000"/>
            </a:ln>
          </a:right>
          <a:top>
            <a:ln w="50800" cap="flat">
              <a:solidFill>
                <a:srgbClr val="FF0000"/>
              </a:solidFill>
              <a:prstDash val="solid"/>
              <a:bevel/>
            </a:ln>
          </a:top>
          <a:bottom>
            <a:ln w="25400" cap="flat">
              <a:solidFill>
                <a:srgbClr val="FF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FF0000"/>
              </a:solidFill>
              <a:prstDash val="solid"/>
              <a:bevel/>
            </a:ln>
          </a:top>
          <a:bottom>
            <a:ln w="25400" cap="flat">
              <a:solidFill>
                <a:srgbClr val="FF0000"/>
              </a:solidFill>
              <a:prstDash val="solid"/>
              <a:bevel/>
            </a:ln>
          </a:bottom>
          <a:insideH>
            <a:ln w="12700" cap="flat">
              <a:noFill/>
              <a:miter lim="400000"/>
            </a:ln>
          </a:insideH>
          <a:insideV>
            <a:ln w="12700" cap="flat">
              <a:noFill/>
              <a:miter lim="400000"/>
            </a:ln>
          </a:insideV>
        </a:tcBdr>
        <a:fill>
          <a:solidFill>
            <a:srgbClr val="0065C1"/>
          </a:solidFill>
        </a:fill>
      </a:tcStyle>
    </a:firstRow>
  </a:tblStyle>
  <a:tblStyle styleId="{33BA23B1-9221-436E-865A-0063620EA4FD}" styleName="">
    <a:tblBg/>
    <a:wholeTbl>
      <a:tcTxStyle b="on" i="on">
        <a:fontRef idx="minor">
          <a:srgbClr val="FF0000"/>
        </a:fontRef>
        <a:srgbClr val="FF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CACA"/>
          </a:solidFill>
        </a:fill>
      </a:tcStyle>
    </a:wholeTbl>
    <a:band2H>
      <a:tcTxStyle b="def" i="def"/>
      <a:tcStyle>
        <a:tcBdr/>
        <a:fill>
          <a:solidFill>
            <a:srgbClr val="FF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0000"/>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0000"/>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0000"/>
          </a:solidFill>
        </a:fill>
      </a:tcStyle>
    </a:firstRow>
  </a:tblStyle>
  <a:tblStyle styleId="{2708684C-4D16-4618-839F-0558EEFCDFE6}" styleName="">
    <a:tblBg/>
    <a:wholeTb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wholeTbl>
    <a:band2H>
      <a:tcTxStyle b="def" i="def"/>
      <a:tcStyle>
        <a:tcBdr/>
        <a:fill>
          <a:solidFill>
            <a:srgbClr val="FFFFF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alpha val="20000"/>
            </a:srgbClr>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508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254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Shape 29"/>
          <p:cNvSpPr/>
          <p:nvPr>
            <p:ph type="sldImg"/>
          </p:nvPr>
        </p:nvSpPr>
        <p:spPr>
          <a:xfrm>
            <a:off x="1143000" y="685800"/>
            <a:ext cx="4572000" cy="3429000"/>
          </a:xfrm>
          <a:prstGeom prst="rect">
            <a:avLst/>
          </a:prstGeom>
        </p:spPr>
        <p:txBody>
          <a:bodyPr/>
          <a:lstStyle/>
          <a:p>
            <a:pPr lvl="0"/>
          </a:p>
        </p:txBody>
      </p:sp>
      <p:sp>
        <p:nvSpPr>
          <p:cNvPr id="30" name="Shape 30"/>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1" showMasterPhAnim="1">
  <p:cSld name="Title &amp; Subtitle">
    <p:spTree>
      <p:nvGrpSpPr>
        <p:cNvPr id="1" name=""/>
        <p:cNvGrpSpPr/>
        <p:nvPr/>
      </p:nvGrpSpPr>
      <p:grpSpPr>
        <a:xfrm>
          <a:off x="0" y="0"/>
          <a:ext cx="0" cy="0"/>
          <a:chOff x="0" y="0"/>
          <a:chExt cx="0" cy="0"/>
        </a:xfrm>
      </p:grpSpPr>
      <p:sp>
        <p:nvSpPr>
          <p:cNvPr id="5" name="Shape 5"/>
          <p:cNvSpPr/>
          <p:nvPr>
            <p:ph type="title"/>
          </p:nvPr>
        </p:nvSpPr>
        <p:spPr>
          <a:xfrm>
            <a:off x="1270000" y="0"/>
            <a:ext cx="10464800" cy="49403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6" name="Shape 6"/>
          <p:cNvSpPr/>
          <p:nvPr>
            <p:ph type="body" idx="1"/>
          </p:nvPr>
        </p:nvSpPr>
        <p:spPr>
          <a:xfrm>
            <a:off x="1270000" y="5029200"/>
            <a:ext cx="10464800" cy="35687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8" name="Shape 8"/>
          <p:cNvSpPr/>
          <p:nvPr>
            <p:ph type="title"/>
          </p:nvPr>
        </p:nvSpPr>
        <p:spPr>
          <a:xfrm>
            <a:off x="1270000" y="4279900"/>
            <a:ext cx="10464800" cy="3860800"/>
          </a:xfrm>
          <a:prstGeom prst="rect">
            <a:avLst/>
          </a:prstGeom>
        </p:spPr>
        <p:txBody>
          <a:bodyPr anchor="b"/>
          <a:lstStyle/>
          <a:p>
            <a:pPr lvl="0">
              <a:defRPr sz="1800">
                <a:solidFill>
                  <a:srgbClr val="000000"/>
                </a:solidFill>
              </a:defRPr>
            </a:pPr>
            <a:r>
              <a:rPr sz="8000">
                <a:solidFill>
                  <a:srgbClr val="FFFFFF"/>
                </a:solidFill>
              </a:rPr>
              <a:t>Title Text</a:t>
            </a:r>
          </a:p>
        </p:txBody>
      </p:sp>
      <p:sp>
        <p:nvSpPr>
          <p:cNvPr id="9" name="Shape 9"/>
          <p:cNvSpPr/>
          <p:nvPr>
            <p:ph type="body" idx="1"/>
          </p:nvPr>
        </p:nvSpPr>
        <p:spPr>
          <a:xfrm>
            <a:off x="1270000" y="8191500"/>
            <a:ext cx="10464800" cy="156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11" name="Shape 11"/>
          <p:cNvSpPr/>
          <p:nvPr>
            <p:ph type="title"/>
          </p:nvPr>
        </p:nvSpPr>
        <p:spPr>
          <a:xfrm>
            <a:off x="1270000" y="3225800"/>
            <a:ext cx="10464800" cy="3302000"/>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13" name="Shape 13"/>
          <p:cNvSpPr/>
          <p:nvPr>
            <p:ph type="title"/>
          </p:nvPr>
        </p:nvSpPr>
        <p:spPr>
          <a:xfrm>
            <a:off x="952500" y="0"/>
            <a:ext cx="5334000" cy="4762500"/>
          </a:xfrm>
          <a:prstGeom prst="rect">
            <a:avLst/>
          </a:prstGeom>
        </p:spPr>
        <p:txBody>
          <a:bodyPr anchor="b"/>
          <a:lstStyle>
            <a:lvl1pPr>
              <a:defRPr sz="6000"/>
            </a:lvl1pPr>
          </a:lstStyle>
          <a:p>
            <a:pPr lvl="0">
              <a:defRPr sz="1800">
                <a:solidFill>
                  <a:srgbClr val="000000"/>
                </a:solidFill>
              </a:defRPr>
            </a:pPr>
            <a:r>
              <a:rPr sz="6000">
                <a:solidFill>
                  <a:srgbClr val="FFFFFF"/>
                </a:solidFill>
              </a:rPr>
              <a:t>Title Text</a:t>
            </a:r>
          </a:p>
        </p:txBody>
      </p:sp>
      <p:sp>
        <p:nvSpPr>
          <p:cNvPr id="14" name="Shape 14"/>
          <p:cNvSpPr/>
          <p:nvPr>
            <p:ph type="body" idx="1"/>
          </p:nvPr>
        </p:nvSpPr>
        <p:spPr>
          <a:xfrm>
            <a:off x="952500" y="5003800"/>
            <a:ext cx="5334000" cy="47498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pPr lvl="0">
              <a:defRPr sz="1800">
                <a:solidFill>
                  <a:srgbClr val="000000"/>
                </a:solidFill>
              </a:defRPr>
            </a:pPr>
            <a:r>
              <a:rPr sz="3200">
                <a:solidFill>
                  <a:srgbClr val="FFFFFF"/>
                </a:solidFill>
              </a:rPr>
              <a:t>Body Level One</a:t>
            </a:r>
            <a:endParaRPr sz="3200">
              <a:solidFill>
                <a:srgbClr val="FFFFFF"/>
              </a:solidFill>
            </a:endParaRPr>
          </a:p>
          <a:p>
            <a:pPr lvl="1">
              <a:defRPr sz="1800">
                <a:solidFill>
                  <a:srgbClr val="000000"/>
                </a:solidFill>
              </a:defRPr>
            </a:pPr>
            <a:r>
              <a:rPr sz="3200">
                <a:solidFill>
                  <a:srgbClr val="FFFFFF"/>
                </a:solidFill>
              </a:rPr>
              <a:t>Body Level Two</a:t>
            </a:r>
            <a:endParaRPr sz="3200">
              <a:solidFill>
                <a:srgbClr val="FFFFFF"/>
              </a:solidFill>
            </a:endParaRPr>
          </a:p>
          <a:p>
            <a:pPr lvl="2">
              <a:defRPr sz="1800">
                <a:solidFill>
                  <a:srgbClr val="000000"/>
                </a:solidFill>
              </a:defRPr>
            </a:pPr>
            <a:r>
              <a:rPr sz="3200">
                <a:solidFill>
                  <a:srgbClr val="FFFFFF"/>
                </a:solidFill>
              </a:rPr>
              <a:t>Body Level Three</a:t>
            </a:r>
            <a:endParaRPr sz="3200">
              <a:solidFill>
                <a:srgbClr val="FFFFFF"/>
              </a:solidFill>
            </a:endParaRPr>
          </a:p>
          <a:p>
            <a:pPr lvl="3">
              <a:defRPr sz="1800">
                <a:solidFill>
                  <a:srgbClr val="000000"/>
                </a:solidFill>
              </a:defRPr>
            </a:pPr>
            <a:r>
              <a:rPr sz="3200">
                <a:solidFill>
                  <a:srgbClr val="FFFFFF"/>
                </a:solidFill>
              </a:rPr>
              <a:t>Body Level Four</a:t>
            </a:r>
            <a:endParaRPr sz="3200">
              <a:solidFill>
                <a:srgbClr val="FFFFFF"/>
              </a:solidFill>
            </a:endParaRPr>
          </a:p>
          <a:p>
            <a:pPr lvl="4">
              <a:defRPr sz="1800">
                <a:solidFill>
                  <a:srgbClr val="000000"/>
                </a:solidFill>
              </a:defRPr>
            </a:pPr>
            <a:r>
              <a:rPr sz="3200">
                <a:solidFill>
                  <a:srgbClr val="FFFFFF"/>
                </a:solidFill>
              </a:rPr>
              <a:t>Body Level Five</a:t>
            </a:r>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16" name="Shape 16"/>
          <p:cNvSpPr/>
          <p:nvPr>
            <p:ph type="title"/>
          </p:nvPr>
        </p:nvSpPr>
        <p:spPr>
          <a:xfrm>
            <a:off x="952500" y="44612"/>
            <a:ext cx="11099800" cy="2844476"/>
          </a:xfrm>
          <a:prstGeom prst="rect">
            <a:avLst/>
          </a:prstGeom>
        </p:spPr>
        <p:txBody>
          <a:bodyPr/>
          <a:lstStyle/>
          <a:p>
            <a:pPr lvl="0">
              <a:defRPr sz="1800">
                <a:solidFill>
                  <a:srgbClr val="000000"/>
                </a:solidFill>
              </a:defRPr>
            </a:pPr>
            <a:r>
              <a:rPr sz="8000">
                <a:solidFill>
                  <a:srgbClr val="FFFFFF"/>
                </a:solidFill>
              </a:rPr>
              <a:t>Title Text</a:t>
            </a:r>
          </a:p>
        </p:txBody>
      </p:sp>
    </p:spTree>
  </p:cSld>
  <p:clrMapOvr>
    <a:masterClrMapping/>
  </p:clrMapOvr>
  <p:transitio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8" name="Shape 18"/>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19" name="Shape 19"/>
          <p:cNvSpPr/>
          <p:nvPr>
            <p:ph type="body" idx="1"/>
          </p:nvPr>
        </p:nvSpPr>
        <p:spPr>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21" name="Shape 21"/>
          <p:cNvSpPr/>
          <p:nvPr>
            <p:ph type="title"/>
          </p:nvPr>
        </p:nvSpPr>
        <p:spPr>
          <a:prstGeom prst="rect">
            <a:avLst/>
          </a:prstGeom>
        </p:spPr>
        <p:txBody>
          <a:bodyPr/>
          <a:lstStyle/>
          <a:p>
            <a:pPr lvl="0">
              <a:defRPr sz="1800">
                <a:solidFill>
                  <a:srgbClr val="000000"/>
                </a:solidFill>
              </a:defRPr>
            </a:pPr>
            <a:r>
              <a:rPr sz="8000">
                <a:solidFill>
                  <a:srgbClr val="FFFFFF"/>
                </a:solidFill>
              </a:rPr>
              <a:t>Title Text</a:t>
            </a:r>
          </a:p>
        </p:txBody>
      </p:sp>
      <p:sp>
        <p:nvSpPr>
          <p:cNvPr id="22" name="Shape 22"/>
          <p:cNvSpPr/>
          <p:nvPr>
            <p:ph type="body" idx="1"/>
          </p:nvPr>
        </p:nvSpPr>
        <p:spPr>
          <a:xfrm>
            <a:off x="952500" y="2547418"/>
            <a:ext cx="5334000" cy="6373264"/>
          </a:xfrm>
          <a:prstGeom prst="rect">
            <a:avLst/>
          </a:prstGeom>
        </p:spPr>
        <p:txBody>
          <a:bodyPr/>
          <a:lstStyle>
            <a:lvl1pPr marL="381000" indent="-381000">
              <a:spcBef>
                <a:spcPts val="3800"/>
              </a:spcBef>
              <a:defRPr sz="2800"/>
            </a:lvl1pPr>
            <a:lvl2pPr marL="762000" indent="-381000">
              <a:spcBef>
                <a:spcPts val="3800"/>
              </a:spcBef>
              <a:defRPr sz="2800"/>
            </a:lvl2pPr>
            <a:lvl3pPr marL="1143000" indent="-381000">
              <a:spcBef>
                <a:spcPts val="3800"/>
              </a:spcBef>
              <a:defRPr sz="2800"/>
            </a:lvl3pPr>
            <a:lvl4pPr marL="1524000" indent="-381000">
              <a:spcBef>
                <a:spcPts val="3800"/>
              </a:spcBef>
              <a:defRPr sz="2800"/>
            </a:lvl4pPr>
            <a:lvl5pPr marL="1905000" indent="-381000">
              <a:spcBef>
                <a:spcPts val="3800"/>
              </a:spcBef>
              <a:defRPr sz="2800"/>
            </a:lvl5pPr>
          </a:lstStyle>
          <a:p>
            <a:pPr lvl="0">
              <a:defRPr sz="1800">
                <a:solidFill>
                  <a:srgbClr val="000000"/>
                </a:solidFill>
              </a:defRPr>
            </a:pPr>
            <a:r>
              <a:rPr sz="2800">
                <a:solidFill>
                  <a:srgbClr val="FFFFFF"/>
                </a:solidFill>
              </a:rPr>
              <a:t>Body Level One</a:t>
            </a:r>
            <a:endParaRPr sz="2800">
              <a:solidFill>
                <a:srgbClr val="FFFFFF"/>
              </a:solidFill>
            </a:endParaRPr>
          </a:p>
          <a:p>
            <a:pPr lvl="1">
              <a:defRPr sz="1800">
                <a:solidFill>
                  <a:srgbClr val="000000"/>
                </a:solidFill>
              </a:defRPr>
            </a:pPr>
            <a:r>
              <a:rPr sz="2800">
                <a:solidFill>
                  <a:srgbClr val="FFFFFF"/>
                </a:solidFill>
              </a:rPr>
              <a:t>Body Level Two</a:t>
            </a:r>
            <a:endParaRPr sz="2800">
              <a:solidFill>
                <a:srgbClr val="FFFFFF"/>
              </a:solidFill>
            </a:endParaRPr>
          </a:p>
          <a:p>
            <a:pPr lvl="2">
              <a:defRPr sz="1800">
                <a:solidFill>
                  <a:srgbClr val="000000"/>
                </a:solidFill>
              </a:defRPr>
            </a:pPr>
            <a:r>
              <a:rPr sz="2800">
                <a:solidFill>
                  <a:srgbClr val="FFFFFF"/>
                </a:solidFill>
              </a:rPr>
              <a:t>Body Level Three</a:t>
            </a:r>
            <a:endParaRPr sz="2800">
              <a:solidFill>
                <a:srgbClr val="FFFFFF"/>
              </a:solidFill>
            </a:endParaRPr>
          </a:p>
          <a:p>
            <a:pPr lvl="3">
              <a:defRPr sz="1800">
                <a:solidFill>
                  <a:srgbClr val="000000"/>
                </a:solidFill>
              </a:defRPr>
            </a:pPr>
            <a:r>
              <a:rPr sz="2800">
                <a:solidFill>
                  <a:srgbClr val="FFFFFF"/>
                </a:solidFill>
              </a:rPr>
              <a:t>Body Level Four</a:t>
            </a:r>
            <a:endParaRPr sz="2800">
              <a:solidFill>
                <a:srgbClr val="FFFFFF"/>
              </a:solidFill>
            </a:endParaRPr>
          </a:p>
          <a:p>
            <a:pPr lvl="4">
              <a:defRPr sz="1800">
                <a:solidFill>
                  <a:srgbClr val="000000"/>
                </a:solidFill>
              </a:defRPr>
            </a:pPr>
            <a:r>
              <a:rPr sz="2800">
                <a:solidFill>
                  <a:srgbClr val="FFFFFF"/>
                </a:solidFill>
              </a:rPr>
              <a:t>Body Level Five</a:t>
            </a:r>
          </a:p>
        </p:txBody>
      </p:sp>
    </p:spTree>
  </p:cSld>
  <p:clrMapOvr>
    <a:masterClrMapping/>
  </p:clrMapOvr>
  <p:transitio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24" name="Shape 24"/>
          <p:cNvSpPr/>
          <p:nvPr>
            <p:ph type="body" idx="1"/>
          </p:nvPr>
        </p:nvSpPr>
        <p:spPr>
          <a:xfrm>
            <a:off x="952500" y="1270000"/>
            <a:ext cx="11099800" cy="7213600"/>
          </a:xfrm>
          <a:prstGeom prst="rect">
            <a:avLst/>
          </a:prstGeom>
        </p:spPr>
        <p:txBody>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Ovr>
    <a:masterClrMapping/>
  </p:clrMapOvr>
  <p:transitio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Shape 2"/>
          <p:cNvSpPr/>
          <p:nvPr>
            <p:ph type="title"/>
          </p:nvPr>
        </p:nvSpPr>
        <p:spPr>
          <a:xfrm>
            <a:off x="952500" y="386281"/>
            <a:ext cx="11099800" cy="2161138"/>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8000">
                <a:solidFill>
                  <a:srgbClr val="FFFFFF"/>
                </a:solidFill>
              </a:rPr>
              <a:t>Title Text</a:t>
            </a:r>
          </a:p>
        </p:txBody>
      </p:sp>
      <p:sp>
        <p:nvSpPr>
          <p:cNvPr id="3" name="Shape 3"/>
          <p:cNvSpPr/>
          <p:nvPr>
            <p:ph type="body" idx="1"/>
          </p:nvPr>
        </p:nvSpPr>
        <p:spPr>
          <a:xfrm>
            <a:off x="952500" y="2547418"/>
            <a:ext cx="11099800" cy="6373264"/>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fontScale="100000" lnSpcReduction="0"/>
          </a:bodyPr>
          <a:lstStyle/>
          <a:p>
            <a:pPr lvl="0">
              <a:defRPr sz="1800">
                <a:solidFill>
                  <a:srgbClr val="000000"/>
                </a:solidFill>
              </a:defRPr>
            </a:pPr>
            <a:r>
              <a:rPr sz="3800">
                <a:solidFill>
                  <a:srgbClr val="FFFFFF"/>
                </a:solidFill>
              </a:rPr>
              <a:t>Body Level One</a:t>
            </a:r>
            <a:endParaRPr sz="3800">
              <a:solidFill>
                <a:srgbClr val="FFFFFF"/>
              </a:solidFill>
            </a:endParaRPr>
          </a:p>
          <a:p>
            <a:pPr lvl="1">
              <a:defRPr sz="1800">
                <a:solidFill>
                  <a:srgbClr val="000000"/>
                </a:solidFill>
              </a:defRPr>
            </a:pPr>
            <a:r>
              <a:rPr sz="3800">
                <a:solidFill>
                  <a:srgbClr val="FFFFFF"/>
                </a:solidFill>
              </a:rPr>
              <a:t>Body Level Two</a:t>
            </a:r>
            <a:endParaRPr sz="3800">
              <a:solidFill>
                <a:srgbClr val="FFFFFF"/>
              </a:solidFill>
            </a:endParaRPr>
          </a:p>
          <a:p>
            <a:pPr lvl="2">
              <a:defRPr sz="1800">
                <a:solidFill>
                  <a:srgbClr val="000000"/>
                </a:solidFill>
              </a:defRPr>
            </a:pPr>
            <a:r>
              <a:rPr sz="3800">
                <a:solidFill>
                  <a:srgbClr val="FFFFFF"/>
                </a:solidFill>
              </a:rPr>
              <a:t>Body Level Three</a:t>
            </a:r>
            <a:endParaRPr sz="3800">
              <a:solidFill>
                <a:srgbClr val="FFFFFF"/>
              </a:solidFill>
            </a:endParaRPr>
          </a:p>
          <a:p>
            <a:pPr lvl="3">
              <a:defRPr sz="1800">
                <a:solidFill>
                  <a:srgbClr val="000000"/>
                </a:solidFill>
              </a:defRPr>
            </a:pPr>
            <a:r>
              <a:rPr sz="3800">
                <a:solidFill>
                  <a:srgbClr val="FFFFFF"/>
                </a:solidFill>
              </a:rPr>
              <a:t>Body Level Four</a:t>
            </a:r>
            <a:endParaRPr sz="3800">
              <a:solidFill>
                <a:srgbClr val="FFFFFF"/>
              </a:solidFill>
            </a:endParaRPr>
          </a:p>
          <a:p>
            <a:pPr lvl="4">
              <a:defRPr sz="1800">
                <a:solidFill>
                  <a:srgbClr val="000000"/>
                </a:solidFill>
              </a:defRPr>
            </a:pPr>
            <a:r>
              <a:rPr sz="3800">
                <a:solidFill>
                  <a:srgbClr val="FFFFFF"/>
                </a:solidFill>
              </a:rPr>
              <a:t>Body Level Five</a:t>
            </a:r>
          </a:p>
        </p:txBody>
      </p:sp>
    </p:spTree>
  </p:cSld>
  <p:clrMap bg1="dk1" tx1="lt1" bg2="dk2" tx2="lt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Lst>
  <p:transition spd="med" advClick="1"/>
  <p:txStyles>
    <p:titleStyle>
      <a:lvl1pPr algn="ctr" defTabSz="584200">
        <a:defRPr sz="8000">
          <a:solidFill>
            <a:srgbClr val="FFFFFF"/>
          </a:solidFill>
          <a:latin typeface="Helvetica Light"/>
          <a:ea typeface="Helvetica Light"/>
          <a:cs typeface="Helvetica Light"/>
          <a:sym typeface="Helvetica Light"/>
        </a:defRPr>
      </a:lvl1pPr>
      <a:lvl2pPr algn="ctr" defTabSz="584200">
        <a:defRPr sz="8000">
          <a:solidFill>
            <a:srgbClr val="FFFFFF"/>
          </a:solidFill>
          <a:latin typeface="Helvetica Light"/>
          <a:ea typeface="Helvetica Light"/>
          <a:cs typeface="Helvetica Light"/>
          <a:sym typeface="Helvetica Light"/>
        </a:defRPr>
      </a:lvl2pPr>
      <a:lvl3pPr algn="ctr" defTabSz="584200">
        <a:defRPr sz="8000">
          <a:solidFill>
            <a:srgbClr val="FFFFFF"/>
          </a:solidFill>
          <a:latin typeface="Helvetica Light"/>
          <a:ea typeface="Helvetica Light"/>
          <a:cs typeface="Helvetica Light"/>
          <a:sym typeface="Helvetica Light"/>
        </a:defRPr>
      </a:lvl3pPr>
      <a:lvl4pPr algn="ctr" defTabSz="584200">
        <a:defRPr sz="8000">
          <a:solidFill>
            <a:srgbClr val="FFFFFF"/>
          </a:solidFill>
          <a:latin typeface="Helvetica Light"/>
          <a:ea typeface="Helvetica Light"/>
          <a:cs typeface="Helvetica Light"/>
          <a:sym typeface="Helvetica Light"/>
        </a:defRPr>
      </a:lvl4pPr>
      <a:lvl5pPr algn="ctr" defTabSz="584200">
        <a:defRPr sz="8000">
          <a:solidFill>
            <a:srgbClr val="FFFFFF"/>
          </a:solidFill>
          <a:latin typeface="Helvetica Light"/>
          <a:ea typeface="Helvetica Light"/>
          <a:cs typeface="Helvetica Light"/>
          <a:sym typeface="Helvetica Light"/>
        </a:defRPr>
      </a:lvl5pPr>
      <a:lvl6pPr algn="ctr" defTabSz="584200">
        <a:defRPr sz="8000">
          <a:solidFill>
            <a:srgbClr val="FFFFFF"/>
          </a:solidFill>
          <a:latin typeface="Helvetica Light"/>
          <a:ea typeface="Helvetica Light"/>
          <a:cs typeface="Helvetica Light"/>
          <a:sym typeface="Helvetica Light"/>
        </a:defRPr>
      </a:lvl6pPr>
      <a:lvl7pPr algn="ctr" defTabSz="584200">
        <a:defRPr sz="8000">
          <a:solidFill>
            <a:srgbClr val="FFFFFF"/>
          </a:solidFill>
          <a:latin typeface="Helvetica Light"/>
          <a:ea typeface="Helvetica Light"/>
          <a:cs typeface="Helvetica Light"/>
          <a:sym typeface="Helvetica Light"/>
        </a:defRPr>
      </a:lvl7pPr>
      <a:lvl8pPr algn="ctr" defTabSz="584200">
        <a:defRPr sz="8000">
          <a:solidFill>
            <a:srgbClr val="FFFFFF"/>
          </a:solidFill>
          <a:latin typeface="Helvetica Light"/>
          <a:ea typeface="Helvetica Light"/>
          <a:cs typeface="Helvetica Light"/>
          <a:sym typeface="Helvetica Light"/>
        </a:defRPr>
      </a:lvl8pPr>
      <a:lvl9pPr algn="ctr" defTabSz="584200">
        <a:defRPr sz="8000">
          <a:solidFill>
            <a:srgbClr val="FFFFFF"/>
          </a:solidFill>
          <a:latin typeface="Helvetica Light"/>
          <a:ea typeface="Helvetica Light"/>
          <a:cs typeface="Helvetica Light"/>
          <a:sym typeface="Helvetica Light"/>
        </a:defRPr>
      </a:lvl9pPr>
    </p:titleStyle>
    <p:bodyStyle>
      <a:lvl1pPr marL="457200" indent="-457200" defTabSz="584200">
        <a:spcBef>
          <a:spcPts val="4200"/>
        </a:spcBef>
        <a:buSzPct val="75000"/>
        <a:buChar char="•"/>
        <a:defRPr sz="3800">
          <a:solidFill>
            <a:srgbClr val="FFFFFF"/>
          </a:solidFill>
          <a:latin typeface="Helvetica Light"/>
          <a:ea typeface="Helvetica Light"/>
          <a:cs typeface="Helvetica Light"/>
          <a:sym typeface="Helvetica Light"/>
        </a:defRPr>
      </a:lvl1pPr>
      <a:lvl2pPr marL="914400" indent="-457200" defTabSz="584200">
        <a:spcBef>
          <a:spcPts val="4200"/>
        </a:spcBef>
        <a:buSzPct val="75000"/>
        <a:buChar char="•"/>
        <a:defRPr sz="3800">
          <a:solidFill>
            <a:srgbClr val="FFFFFF"/>
          </a:solidFill>
          <a:latin typeface="Helvetica Light"/>
          <a:ea typeface="Helvetica Light"/>
          <a:cs typeface="Helvetica Light"/>
          <a:sym typeface="Helvetica Light"/>
        </a:defRPr>
      </a:lvl2pPr>
      <a:lvl3pPr marL="1371600" indent="-457200" defTabSz="584200">
        <a:spcBef>
          <a:spcPts val="4200"/>
        </a:spcBef>
        <a:buSzPct val="75000"/>
        <a:buChar char="•"/>
        <a:defRPr sz="3800">
          <a:solidFill>
            <a:srgbClr val="FFFFFF"/>
          </a:solidFill>
          <a:latin typeface="Helvetica Light"/>
          <a:ea typeface="Helvetica Light"/>
          <a:cs typeface="Helvetica Light"/>
          <a:sym typeface="Helvetica Light"/>
        </a:defRPr>
      </a:lvl3pPr>
      <a:lvl4pPr marL="1828800" indent="-457200" defTabSz="584200">
        <a:spcBef>
          <a:spcPts val="4200"/>
        </a:spcBef>
        <a:buSzPct val="75000"/>
        <a:buChar char="•"/>
        <a:defRPr sz="3800">
          <a:solidFill>
            <a:srgbClr val="FFFFFF"/>
          </a:solidFill>
          <a:latin typeface="Helvetica Light"/>
          <a:ea typeface="Helvetica Light"/>
          <a:cs typeface="Helvetica Light"/>
          <a:sym typeface="Helvetica Light"/>
        </a:defRPr>
      </a:lvl4pPr>
      <a:lvl5pPr marL="2286000" indent="-457200" defTabSz="584200">
        <a:spcBef>
          <a:spcPts val="4200"/>
        </a:spcBef>
        <a:buSzPct val="75000"/>
        <a:buChar char="•"/>
        <a:defRPr sz="3800">
          <a:solidFill>
            <a:srgbClr val="FFFFFF"/>
          </a:solidFill>
          <a:latin typeface="Helvetica Light"/>
          <a:ea typeface="Helvetica Light"/>
          <a:cs typeface="Helvetica Light"/>
          <a:sym typeface="Helvetica Light"/>
        </a:defRPr>
      </a:lvl5pPr>
      <a:lvl6pPr marL="2743200" indent="-457200" defTabSz="584200">
        <a:spcBef>
          <a:spcPts val="4200"/>
        </a:spcBef>
        <a:buSzPct val="75000"/>
        <a:buChar char="•"/>
        <a:defRPr sz="3800">
          <a:solidFill>
            <a:srgbClr val="FFFFFF"/>
          </a:solidFill>
          <a:latin typeface="Helvetica Light"/>
          <a:ea typeface="Helvetica Light"/>
          <a:cs typeface="Helvetica Light"/>
          <a:sym typeface="Helvetica Light"/>
        </a:defRPr>
      </a:lvl6pPr>
      <a:lvl7pPr marL="3200400" indent="-457200" defTabSz="584200">
        <a:spcBef>
          <a:spcPts val="4200"/>
        </a:spcBef>
        <a:buSzPct val="75000"/>
        <a:buChar char="•"/>
        <a:defRPr sz="3800">
          <a:solidFill>
            <a:srgbClr val="FFFFFF"/>
          </a:solidFill>
          <a:latin typeface="Helvetica Light"/>
          <a:ea typeface="Helvetica Light"/>
          <a:cs typeface="Helvetica Light"/>
          <a:sym typeface="Helvetica Light"/>
        </a:defRPr>
      </a:lvl7pPr>
      <a:lvl8pPr marL="3657600" indent="-457200" defTabSz="584200">
        <a:spcBef>
          <a:spcPts val="4200"/>
        </a:spcBef>
        <a:buSzPct val="75000"/>
        <a:buChar char="•"/>
        <a:defRPr sz="3800">
          <a:solidFill>
            <a:srgbClr val="FFFFFF"/>
          </a:solidFill>
          <a:latin typeface="Helvetica Light"/>
          <a:ea typeface="Helvetica Light"/>
          <a:cs typeface="Helvetica Light"/>
          <a:sym typeface="Helvetica Light"/>
        </a:defRPr>
      </a:lvl8pPr>
      <a:lvl9pPr marL="4114800" indent="-457200" defTabSz="584200">
        <a:spcBef>
          <a:spcPts val="4200"/>
        </a:spcBef>
        <a:buSzPct val="75000"/>
        <a:buChar char="•"/>
        <a:defRPr sz="3800">
          <a:solidFill>
            <a:srgbClr val="FFFFFF"/>
          </a:solidFill>
          <a:latin typeface="Helvetica Light"/>
          <a:ea typeface="Helvetica Light"/>
          <a:cs typeface="Helvetica Light"/>
          <a:sym typeface="Helvetica Light"/>
        </a:defRPr>
      </a:lvl9pPr>
    </p:bodyStyle>
    <p:otherStyle>
      <a:lvl1pPr algn="r" defTabSz="584200">
        <a:defRPr sz="1200">
          <a:solidFill>
            <a:schemeClr val="tx1"/>
          </a:solidFill>
          <a:latin typeface="+mn-lt"/>
          <a:ea typeface="+mn-ea"/>
          <a:cs typeface="+mn-cs"/>
          <a:sym typeface="Helvetica Light"/>
        </a:defRPr>
      </a:lvl1pPr>
      <a:lvl2pPr algn="r" defTabSz="584200">
        <a:defRPr sz="1200">
          <a:solidFill>
            <a:schemeClr val="tx1"/>
          </a:solidFill>
          <a:latin typeface="+mn-lt"/>
          <a:ea typeface="+mn-ea"/>
          <a:cs typeface="+mn-cs"/>
          <a:sym typeface="Helvetica Light"/>
        </a:defRPr>
      </a:lvl2pPr>
      <a:lvl3pPr algn="r" defTabSz="584200">
        <a:defRPr sz="1200">
          <a:solidFill>
            <a:schemeClr val="tx1"/>
          </a:solidFill>
          <a:latin typeface="+mn-lt"/>
          <a:ea typeface="+mn-ea"/>
          <a:cs typeface="+mn-cs"/>
          <a:sym typeface="Helvetica Light"/>
        </a:defRPr>
      </a:lvl3pPr>
      <a:lvl4pPr algn="r" defTabSz="584200">
        <a:defRPr sz="1200">
          <a:solidFill>
            <a:schemeClr val="tx1"/>
          </a:solidFill>
          <a:latin typeface="+mn-lt"/>
          <a:ea typeface="+mn-ea"/>
          <a:cs typeface="+mn-cs"/>
          <a:sym typeface="Helvetica Light"/>
        </a:defRPr>
      </a:lvl4pPr>
      <a:lvl5pPr algn="r" defTabSz="584200">
        <a:defRPr sz="1200">
          <a:solidFill>
            <a:schemeClr val="tx1"/>
          </a:solidFill>
          <a:latin typeface="+mn-lt"/>
          <a:ea typeface="+mn-ea"/>
          <a:cs typeface="+mn-cs"/>
          <a:sym typeface="Helvetica Light"/>
        </a:defRPr>
      </a:lvl5pPr>
      <a:lvl6pPr algn="r" defTabSz="584200">
        <a:defRPr sz="1200">
          <a:solidFill>
            <a:schemeClr val="tx1"/>
          </a:solidFill>
          <a:latin typeface="+mn-lt"/>
          <a:ea typeface="+mn-ea"/>
          <a:cs typeface="+mn-cs"/>
          <a:sym typeface="Helvetica Light"/>
        </a:defRPr>
      </a:lvl6pPr>
      <a:lvl7pPr algn="r" defTabSz="584200">
        <a:defRPr sz="1200">
          <a:solidFill>
            <a:schemeClr val="tx1"/>
          </a:solidFill>
          <a:latin typeface="+mn-lt"/>
          <a:ea typeface="+mn-ea"/>
          <a:cs typeface="+mn-cs"/>
          <a:sym typeface="Helvetica Light"/>
        </a:defRPr>
      </a:lvl7pPr>
      <a:lvl8pPr algn="r" defTabSz="584200">
        <a:defRPr sz="1200">
          <a:solidFill>
            <a:schemeClr val="tx1"/>
          </a:solidFill>
          <a:latin typeface="+mn-lt"/>
          <a:ea typeface="+mn-ea"/>
          <a:cs typeface="+mn-cs"/>
          <a:sym typeface="Helvetica Light"/>
        </a:defRPr>
      </a:lvl8pPr>
      <a:lvl9pPr algn="r" defTabSz="584200">
        <a:defRPr sz="1200">
          <a:solidFill>
            <a:schemeClr val="tx1"/>
          </a:solidFill>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hyperlink" Target="mailto:dr_aref@hotmail.com" TargetMode="Externa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5.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hyperlink" Target="mailto:dr_aref@hotmail.com" TargetMode="Externa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 name="Shape 32"/>
          <p:cNvSpPr/>
          <p:nvPr>
            <p:ph type="title"/>
          </p:nvPr>
        </p:nvSpPr>
        <p:spPr>
          <a:xfrm>
            <a:off x="1270000" y="1638300"/>
            <a:ext cx="10464800" cy="3302000"/>
          </a:xfrm>
          <a:prstGeom prst="rect">
            <a:avLst/>
          </a:prstGeom>
        </p:spPr>
        <p:txBody>
          <a:bodyPr/>
          <a:lstStyle/>
          <a:p>
            <a:pPr lvl="0">
              <a:defRPr sz="1800">
                <a:solidFill>
                  <a:srgbClr val="000000"/>
                </a:solidFill>
              </a:defRPr>
            </a:pPr>
            <a:r>
              <a:rPr sz="8000">
                <a:solidFill>
                  <a:srgbClr val="FFFFFF"/>
                </a:solidFill>
              </a:rPr>
              <a:t>Opioids &amp; Sedatives</a:t>
            </a:r>
            <a:endParaRPr sz="8000">
              <a:solidFill>
                <a:srgbClr val="FFFFFF"/>
              </a:solidFill>
            </a:endParaRPr>
          </a:p>
          <a:p>
            <a:pPr lvl="0">
              <a:defRPr sz="1800">
                <a:solidFill>
                  <a:srgbClr val="000000"/>
                </a:solidFill>
              </a:defRPr>
            </a:pPr>
            <a:r>
              <a:rPr sz="8000">
                <a:solidFill>
                  <a:srgbClr val="FFFFFF"/>
                </a:solidFill>
              </a:rPr>
              <a:t>Toxicity</a:t>
            </a:r>
          </a:p>
        </p:txBody>
      </p:sp>
      <p:sp>
        <p:nvSpPr>
          <p:cNvPr id="33" name="Shape 33"/>
          <p:cNvSpPr/>
          <p:nvPr>
            <p:ph type="body" idx="1"/>
          </p:nvPr>
        </p:nvSpPr>
        <p:spPr>
          <a:xfrm>
            <a:off x="1270000" y="5359398"/>
            <a:ext cx="10464800" cy="2295180"/>
          </a:xfrm>
          <a:prstGeom prst="rect">
            <a:avLst/>
          </a:prstGeom>
        </p:spPr>
        <p:txBody>
          <a:bodyPr/>
          <a:lstStyle/>
          <a:p>
            <a:pPr lvl="0" defTabSz="297940">
              <a:defRPr sz="1800">
                <a:solidFill>
                  <a:srgbClr val="000000"/>
                </a:solidFill>
              </a:defRPr>
            </a:pPr>
            <a:r>
              <a:rPr i="1" sz="2300">
                <a:solidFill>
                  <a:srgbClr val="FFFFFF"/>
                </a:solidFill>
                <a:latin typeface="+mn-lt"/>
                <a:ea typeface="+mn-ea"/>
                <a:cs typeface="+mn-cs"/>
                <a:sym typeface="Helvetica"/>
              </a:rPr>
              <a:t>Aref Melibary MD, FRCPC, DABEM</a:t>
            </a:r>
            <a:endParaRPr i="1" sz="2300">
              <a:latin typeface="+mn-lt"/>
              <a:ea typeface="+mn-ea"/>
              <a:cs typeface="+mn-cs"/>
              <a:sym typeface="Helvetica"/>
            </a:endParaRPr>
          </a:p>
          <a:p>
            <a:pPr lvl="0" defTabSz="297940">
              <a:defRPr sz="1800">
                <a:solidFill>
                  <a:srgbClr val="000000"/>
                </a:solidFill>
              </a:defRPr>
            </a:pPr>
            <a:r>
              <a:rPr i="1" sz="2300">
                <a:solidFill>
                  <a:srgbClr val="FFFFFF"/>
                </a:solidFill>
                <a:latin typeface="+mn-lt"/>
                <a:ea typeface="+mn-ea"/>
                <a:cs typeface="+mn-cs"/>
                <a:sym typeface="Helvetica"/>
              </a:rPr>
              <a:t>Assistant Professor of Emergency Medicine </a:t>
            </a:r>
            <a:endParaRPr i="1" sz="2300">
              <a:latin typeface="+mn-lt"/>
              <a:ea typeface="+mn-ea"/>
              <a:cs typeface="+mn-cs"/>
              <a:sym typeface="Helvetica"/>
            </a:endParaRPr>
          </a:p>
          <a:p>
            <a:pPr lvl="0" defTabSz="297940">
              <a:defRPr sz="1800">
                <a:solidFill>
                  <a:srgbClr val="000000"/>
                </a:solidFill>
              </a:defRPr>
            </a:pPr>
            <a:r>
              <a:rPr i="1" sz="2300">
                <a:solidFill>
                  <a:srgbClr val="FFFFFF"/>
                </a:solidFill>
                <a:latin typeface="+mn-lt"/>
                <a:ea typeface="+mn-ea"/>
                <a:cs typeface="+mn-cs"/>
                <a:sym typeface="Helvetica"/>
              </a:rPr>
              <a:t>Consultant Emergency Medicine &amp; Critical Care Medicine</a:t>
            </a:r>
            <a:endParaRPr i="1" sz="2300">
              <a:latin typeface="+mn-lt"/>
              <a:ea typeface="+mn-ea"/>
              <a:cs typeface="+mn-cs"/>
              <a:sym typeface="Helvetica"/>
            </a:endParaRPr>
          </a:p>
          <a:p>
            <a:pPr lvl="0" defTabSz="297940">
              <a:defRPr sz="1800">
                <a:solidFill>
                  <a:srgbClr val="000000"/>
                </a:solidFill>
              </a:defRPr>
            </a:pPr>
            <a:r>
              <a:rPr i="1" sz="2300">
                <a:solidFill>
                  <a:srgbClr val="FFFFFF"/>
                </a:solidFill>
                <a:latin typeface="+mn-lt"/>
                <a:ea typeface="+mn-ea"/>
                <a:cs typeface="+mn-cs"/>
                <a:sym typeface="Helvetica"/>
              </a:rPr>
              <a:t>Dept. of Emergency Medicine</a:t>
            </a:r>
            <a:endParaRPr i="1" sz="2300">
              <a:latin typeface="+mn-lt"/>
              <a:ea typeface="+mn-ea"/>
              <a:cs typeface="+mn-cs"/>
              <a:sym typeface="Helvetica"/>
            </a:endParaRPr>
          </a:p>
          <a:p>
            <a:pPr lvl="0" defTabSz="297940">
              <a:defRPr sz="1800">
                <a:solidFill>
                  <a:srgbClr val="000000"/>
                </a:solidFill>
              </a:defRPr>
            </a:pPr>
            <a:r>
              <a:rPr i="1" sz="2300">
                <a:solidFill>
                  <a:srgbClr val="FFFFFF"/>
                </a:solidFill>
                <a:latin typeface="+mn-lt"/>
                <a:ea typeface="+mn-ea"/>
                <a:cs typeface="+mn-cs"/>
                <a:sym typeface="Helvetica"/>
              </a:rPr>
              <a:t>King Saud University Medical City</a:t>
            </a:r>
            <a:endParaRPr i="1" sz="2300">
              <a:latin typeface="+mn-lt"/>
              <a:ea typeface="+mn-ea"/>
              <a:cs typeface="+mn-cs"/>
              <a:sym typeface="Helvetica"/>
            </a:endParaRPr>
          </a:p>
          <a:p>
            <a:pPr lvl="0" defTabSz="297940">
              <a:defRPr sz="1800">
                <a:solidFill>
                  <a:srgbClr val="000000"/>
                </a:solidFill>
              </a:defRPr>
            </a:pPr>
            <a:r>
              <a:rPr i="1" sz="2300">
                <a:latin typeface="+mn-lt"/>
                <a:ea typeface="+mn-ea"/>
                <a:cs typeface="+mn-cs"/>
                <a:sym typeface="Helvetica"/>
                <a:hlinkClick r:id="rId2" invalidUrl="" action="" tgtFrame="" tooltip="" history="1" highlightClick="0" endSnd="0"/>
              </a:rPr>
              <a:t>dr_aref@hotmail.com</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Other Opioid Effects</a:t>
            </a:r>
          </a:p>
        </p:txBody>
      </p:sp>
      <p:sp>
        <p:nvSpPr>
          <p:cNvPr id="61" name="Shape 61"/>
          <p:cNvSpPr/>
          <p:nvPr>
            <p:ph type="body" idx="1"/>
          </p:nvPr>
        </p:nvSpPr>
        <p:spPr>
          <a:xfrm>
            <a:off x="952500" y="3111500"/>
            <a:ext cx="11099800" cy="8361461"/>
          </a:xfrm>
          <a:prstGeom prst="rect">
            <a:avLst/>
          </a:prstGeom>
        </p:spPr>
        <p:txBody>
          <a:bodyPr/>
          <a:lstStyle/>
          <a:p>
            <a:pPr lvl="0" marL="600616" indent="-600616" algn="just" defTabSz="175564">
              <a:lnSpc>
                <a:spcPts val="4500"/>
              </a:lnSpc>
              <a:spcBef>
                <a:spcPts val="0"/>
              </a:spcBef>
              <a:buClr>
                <a:srgbClr val="FFFFFF"/>
              </a:buClr>
              <a:buFont typeface="Times"/>
              <a:defRPr sz="1800">
                <a:solidFill>
                  <a:srgbClr val="000000"/>
                </a:solidFill>
              </a:defRPr>
            </a:pPr>
            <a:r>
              <a:rPr sz="3455">
                <a:solidFill>
                  <a:srgbClr val="FFFFFF"/>
                </a:solidFill>
                <a:latin typeface="Times"/>
                <a:ea typeface="Times"/>
                <a:cs typeface="Times"/>
                <a:sym typeface="Times"/>
              </a:rPr>
              <a:t>Sensorineural hearing loss </a:t>
            </a:r>
            <a:endParaRPr sz="3455">
              <a:latin typeface="Times"/>
              <a:ea typeface="Times"/>
              <a:cs typeface="Times"/>
              <a:sym typeface="Times"/>
            </a:endParaRPr>
          </a:p>
          <a:p>
            <a:pPr lvl="0" marL="300308" indent="-300308" algn="just" defTabSz="175564">
              <a:lnSpc>
                <a:spcPts val="4500"/>
              </a:lnSpc>
              <a:spcBef>
                <a:spcPts val="0"/>
              </a:spcBef>
              <a:buClr>
                <a:srgbClr val="FFFFFF"/>
              </a:buClr>
              <a:buFont typeface="Times"/>
              <a:defRPr sz="1800">
                <a:solidFill>
                  <a:srgbClr val="000000"/>
                </a:solidFill>
              </a:defRPr>
            </a:pPr>
            <a:endParaRPr sz="3455">
              <a:latin typeface="Times"/>
              <a:ea typeface="Times"/>
              <a:cs typeface="Times"/>
              <a:sym typeface="Times"/>
            </a:endParaRPr>
          </a:p>
          <a:p>
            <a:pPr lvl="0" marL="600616" indent="-600616" algn="just" defTabSz="175564">
              <a:lnSpc>
                <a:spcPts val="4500"/>
              </a:lnSpc>
              <a:spcBef>
                <a:spcPts val="200"/>
              </a:spcBef>
              <a:buClr>
                <a:srgbClr val="FFFFFF"/>
              </a:buClr>
              <a:buFont typeface="Times"/>
              <a:defRPr sz="1800">
                <a:solidFill>
                  <a:srgbClr val="000000"/>
                </a:solidFill>
              </a:defRPr>
            </a:pPr>
            <a:r>
              <a:rPr sz="3455">
                <a:solidFill>
                  <a:srgbClr val="FFFFFF"/>
                </a:solidFill>
                <a:latin typeface="Times"/>
                <a:ea typeface="Times"/>
                <a:cs typeface="Times"/>
                <a:sym typeface="Times"/>
              </a:rPr>
              <a:t>Mild hypotension (Histamine release) and Bradycardia</a:t>
            </a:r>
            <a:endParaRPr sz="3455">
              <a:latin typeface="Times"/>
              <a:ea typeface="Times"/>
              <a:cs typeface="Times"/>
              <a:sym typeface="Times"/>
            </a:endParaRPr>
          </a:p>
          <a:p>
            <a:pPr lvl="0" marL="0" indent="0" algn="just" defTabSz="175564">
              <a:lnSpc>
                <a:spcPts val="4500"/>
              </a:lnSpc>
              <a:spcBef>
                <a:spcPts val="200"/>
              </a:spcBef>
              <a:buSzTx/>
              <a:buNone/>
              <a:defRPr sz="1800">
                <a:solidFill>
                  <a:srgbClr val="000000"/>
                </a:solidFill>
              </a:defRPr>
            </a:pPr>
            <a:r>
              <a:rPr sz="3455">
                <a:solidFill>
                  <a:srgbClr val="FFFFFF"/>
                </a:solidFill>
                <a:latin typeface="Times"/>
                <a:ea typeface="Times"/>
                <a:cs typeface="Times"/>
                <a:sym typeface="Times"/>
              </a:rPr>
              <a:t> </a:t>
            </a:r>
            <a:endParaRPr sz="3455">
              <a:latin typeface="Times"/>
              <a:ea typeface="Times"/>
              <a:cs typeface="Times"/>
              <a:sym typeface="Times"/>
            </a:endParaRPr>
          </a:p>
          <a:p>
            <a:pPr lvl="0" marL="600616" indent="-600616" algn="just" defTabSz="175564">
              <a:lnSpc>
                <a:spcPts val="4500"/>
              </a:lnSpc>
              <a:spcBef>
                <a:spcPts val="200"/>
              </a:spcBef>
              <a:buClr>
                <a:srgbClr val="FFFFFF"/>
              </a:buClr>
              <a:buFont typeface="Times"/>
              <a:defRPr sz="1800">
                <a:solidFill>
                  <a:srgbClr val="000000"/>
                </a:solidFill>
              </a:defRPr>
            </a:pPr>
            <a:r>
              <a:rPr sz="3455">
                <a:solidFill>
                  <a:srgbClr val="FFFFFF"/>
                </a:solidFill>
                <a:latin typeface="Times"/>
                <a:ea typeface="Times"/>
                <a:cs typeface="Times"/>
                <a:sym typeface="Times"/>
              </a:rPr>
              <a:t>Nausea &amp; Vomiting (watch out for ileus)</a:t>
            </a:r>
            <a:endParaRPr sz="3455">
              <a:latin typeface="Times"/>
              <a:ea typeface="Times"/>
              <a:cs typeface="Times"/>
              <a:sym typeface="Times"/>
            </a:endParaRPr>
          </a:p>
          <a:p>
            <a:pPr lvl="0" marL="300308" indent="-300308" algn="just" defTabSz="175564">
              <a:lnSpc>
                <a:spcPts val="4500"/>
              </a:lnSpc>
              <a:spcBef>
                <a:spcPts val="200"/>
              </a:spcBef>
              <a:buClr>
                <a:srgbClr val="FFFFFF"/>
              </a:buClr>
              <a:buFont typeface="Times"/>
              <a:defRPr sz="1800">
                <a:solidFill>
                  <a:srgbClr val="000000"/>
                </a:solidFill>
              </a:defRPr>
            </a:pPr>
            <a:endParaRPr sz="3455">
              <a:latin typeface="Times"/>
              <a:ea typeface="Times"/>
              <a:cs typeface="Times"/>
              <a:sym typeface="Times"/>
            </a:endParaRPr>
          </a:p>
          <a:p>
            <a:pPr lvl="0" marL="600616" indent="-600616" algn="just" defTabSz="175564">
              <a:lnSpc>
                <a:spcPts val="4500"/>
              </a:lnSpc>
              <a:spcBef>
                <a:spcPts val="200"/>
              </a:spcBef>
              <a:buClr>
                <a:srgbClr val="FFFFFF"/>
              </a:buClr>
              <a:buFont typeface="Times"/>
              <a:defRPr sz="1800">
                <a:solidFill>
                  <a:srgbClr val="000000"/>
                </a:solidFill>
              </a:defRPr>
            </a:pPr>
            <a:r>
              <a:rPr sz="3455">
                <a:solidFill>
                  <a:srgbClr val="FFFFFF"/>
                </a:solidFill>
                <a:latin typeface="Times"/>
                <a:ea typeface="Times"/>
                <a:cs typeface="Times"/>
                <a:sym typeface="Times"/>
              </a:rPr>
              <a:t>Urinary Retention</a:t>
            </a:r>
            <a:endParaRPr sz="3455">
              <a:latin typeface="Times"/>
              <a:ea typeface="Times"/>
              <a:cs typeface="Times"/>
              <a:sym typeface="Times"/>
            </a:endParaRPr>
          </a:p>
          <a:p>
            <a:pPr lvl="0" marL="300308" indent="-300308" algn="just" defTabSz="175564">
              <a:lnSpc>
                <a:spcPts val="4500"/>
              </a:lnSpc>
              <a:spcBef>
                <a:spcPts val="200"/>
              </a:spcBef>
              <a:buClr>
                <a:srgbClr val="FFFFFF"/>
              </a:buClr>
              <a:buFont typeface="Times"/>
              <a:defRPr sz="1800">
                <a:solidFill>
                  <a:srgbClr val="000000"/>
                </a:solidFill>
              </a:defRPr>
            </a:pPr>
            <a:endParaRPr sz="3455">
              <a:latin typeface="Times"/>
              <a:ea typeface="Times"/>
              <a:cs typeface="Times"/>
              <a:sym typeface="Times"/>
            </a:endParaRPr>
          </a:p>
          <a:p>
            <a:pPr lvl="0" marL="600616" indent="-600616" algn="just" defTabSz="175564">
              <a:lnSpc>
                <a:spcPts val="4500"/>
              </a:lnSpc>
              <a:spcBef>
                <a:spcPts val="200"/>
              </a:spcBef>
              <a:buClr>
                <a:srgbClr val="FFFFFF"/>
              </a:buClr>
              <a:buFont typeface="Times"/>
              <a:defRPr sz="1800">
                <a:solidFill>
                  <a:srgbClr val="000000"/>
                </a:solidFill>
              </a:defRPr>
            </a:pPr>
            <a:r>
              <a:rPr sz="3455">
                <a:solidFill>
                  <a:srgbClr val="FFFFFF"/>
                </a:solidFill>
                <a:latin typeface="Times"/>
                <a:ea typeface="Times"/>
                <a:cs typeface="Times"/>
                <a:sym typeface="Times"/>
              </a:rPr>
              <a:t>Pruritus/ Urticaria and Flushing</a:t>
            </a:r>
            <a:endParaRPr sz="3455">
              <a:latin typeface="Times"/>
              <a:ea typeface="Times"/>
              <a:cs typeface="Times"/>
              <a:sym typeface="Times"/>
            </a:endParaRPr>
          </a:p>
          <a:p>
            <a:pPr lvl="0" marL="300308" indent="-300308" algn="just" defTabSz="175564">
              <a:lnSpc>
                <a:spcPts val="4500"/>
              </a:lnSpc>
              <a:spcBef>
                <a:spcPts val="200"/>
              </a:spcBef>
              <a:buClr>
                <a:srgbClr val="FFFFFF"/>
              </a:buClr>
              <a:buFont typeface="Times"/>
              <a:defRPr sz="1800">
                <a:solidFill>
                  <a:srgbClr val="000000"/>
                </a:solidFill>
              </a:defRPr>
            </a:pPr>
            <a:endParaRPr sz="3455">
              <a:latin typeface="Times"/>
              <a:ea typeface="Times"/>
              <a:cs typeface="Times"/>
              <a:sym typeface="Times"/>
            </a:endParaRPr>
          </a:p>
          <a:p>
            <a:pPr lvl="0" marL="300308" indent="-300308" algn="just" defTabSz="175564">
              <a:lnSpc>
                <a:spcPts val="4500"/>
              </a:lnSpc>
              <a:spcBef>
                <a:spcPts val="200"/>
              </a:spcBef>
              <a:buClr>
                <a:srgbClr val="FFFFFF"/>
              </a:buClr>
              <a:buFont typeface="Times"/>
              <a:defRPr sz="1800">
                <a:solidFill>
                  <a:srgbClr val="000000"/>
                </a:solidFill>
              </a:defRPr>
            </a:pPr>
            <a:endParaRPr sz="3455">
              <a:latin typeface="Times"/>
              <a:ea typeface="Times"/>
              <a:cs typeface="Times"/>
              <a:sym typeface="Times"/>
            </a:endParaRPr>
          </a:p>
          <a:p>
            <a:pPr lvl="0" marL="161704" indent="-161704" algn="just" defTabSz="175564">
              <a:lnSpc>
                <a:spcPts val="4500"/>
              </a:lnSpc>
              <a:spcBef>
                <a:spcPts val="200"/>
              </a:spcBef>
              <a:buClr>
                <a:srgbClr val="FFFFFF"/>
              </a:buClr>
              <a:buFont typeface="Times"/>
              <a:defRPr sz="1800">
                <a:solidFill>
                  <a:srgbClr val="000000"/>
                </a:solidFill>
              </a:defRPr>
            </a:pPr>
            <a:endParaRPr sz="3455">
              <a:latin typeface="Times"/>
              <a:ea typeface="Times"/>
              <a:cs typeface="Times"/>
              <a:sym typeface="Times"/>
            </a:endParaRPr>
          </a:p>
          <a:p>
            <a:pPr lvl="0" marL="161704" indent="-161704" algn="just" defTabSz="175564">
              <a:lnSpc>
                <a:spcPts val="1900"/>
              </a:lnSpc>
              <a:spcBef>
                <a:spcPts val="200"/>
              </a:spcBef>
              <a:buClr>
                <a:srgbClr val="FFFFFF"/>
              </a:buClr>
              <a:buFont typeface="Times"/>
              <a:defRPr sz="1800">
                <a:solidFill>
                  <a:srgbClr val="000000"/>
                </a:solidFill>
              </a:defRPr>
            </a:pPr>
            <a:endParaRPr sz="1344">
              <a:latin typeface="Times"/>
              <a:ea typeface="Times"/>
              <a:cs typeface="Times"/>
              <a:sym typeface="Times"/>
            </a:endParaRPr>
          </a:p>
          <a:p>
            <a:pPr lvl="0" marL="161704" indent="-161704" algn="just" defTabSz="175564">
              <a:lnSpc>
                <a:spcPts val="1900"/>
              </a:lnSpc>
              <a:spcBef>
                <a:spcPts val="200"/>
              </a:spcBef>
              <a:buClr>
                <a:srgbClr val="FFFFFF"/>
              </a:buClr>
              <a:buFont typeface="Times"/>
              <a:defRPr sz="1800">
                <a:solidFill>
                  <a:srgbClr val="000000"/>
                </a:solidFill>
              </a:defRPr>
            </a:pPr>
            <a:endParaRPr sz="1344">
              <a:latin typeface="Times"/>
              <a:ea typeface="Times"/>
              <a:cs typeface="Times"/>
              <a:sym typeface="Times"/>
            </a:endParaRPr>
          </a:p>
          <a:p>
            <a:pPr lvl="0" marL="161704" indent="-161704" algn="just" defTabSz="175564">
              <a:lnSpc>
                <a:spcPts val="1900"/>
              </a:lnSpc>
              <a:spcBef>
                <a:spcPts val="200"/>
              </a:spcBef>
              <a:buClr>
                <a:srgbClr val="FFFFFF"/>
              </a:buClr>
              <a:buFont typeface="Times"/>
              <a:defRPr sz="1800">
                <a:solidFill>
                  <a:srgbClr val="000000"/>
                </a:solidFill>
              </a:defRPr>
            </a:pPr>
            <a:endParaRPr sz="1344">
              <a:latin typeface="Times"/>
              <a:ea typeface="Times"/>
              <a:cs typeface="Times"/>
              <a:sym typeface="Times"/>
            </a:endParaRPr>
          </a:p>
        </p:txBody>
      </p:sp>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 name="Shape 63"/>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Management</a:t>
            </a:r>
          </a:p>
        </p:txBody>
      </p:sp>
      <p:sp>
        <p:nvSpPr>
          <p:cNvPr id="64" name="Shape 64"/>
          <p:cNvSpPr/>
          <p:nvPr>
            <p:ph type="body" idx="1"/>
          </p:nvPr>
        </p:nvSpPr>
        <p:spPr>
          <a:xfrm>
            <a:off x="952500" y="1333500"/>
            <a:ext cx="11099800" cy="6286500"/>
          </a:xfrm>
          <a:prstGeom prst="rect">
            <a:avLst/>
          </a:prstGeom>
        </p:spPr>
        <p:txBody>
          <a:bodyPr/>
          <a:lstStyle/>
          <a:p>
            <a:pPr lvl="0" marL="965200" indent="-965200">
              <a:buClr>
                <a:srgbClr val="FFFFFF"/>
              </a:buClr>
              <a:buFont typeface="Helvetica"/>
              <a:defRPr sz="1800">
                <a:solidFill>
                  <a:srgbClr val="000000"/>
                </a:solidFill>
              </a:defRPr>
            </a:pPr>
            <a:r>
              <a:rPr b="1" sz="3800">
                <a:solidFill>
                  <a:srgbClr val="FFFFFF"/>
                </a:solidFill>
                <a:latin typeface="+mn-lt"/>
                <a:ea typeface="+mn-ea"/>
                <a:cs typeface="+mn-cs"/>
                <a:sym typeface="Helvetica"/>
              </a:rPr>
              <a:t>ABC’s and Supportive therapy </a:t>
            </a:r>
            <a:endParaRPr b="1">
              <a:latin typeface="+mn-lt"/>
              <a:ea typeface="+mn-ea"/>
              <a:cs typeface="+mn-cs"/>
              <a:sym typeface="Helvetica"/>
            </a:endParaRPr>
          </a:p>
          <a:p>
            <a:pPr lvl="0" marL="965200" indent="-965200">
              <a:buClr>
                <a:srgbClr val="FFFFFF"/>
              </a:buClr>
              <a:buFont typeface="Helvetica"/>
              <a:defRPr sz="1800">
                <a:solidFill>
                  <a:srgbClr val="000000"/>
                </a:solidFill>
              </a:defRPr>
            </a:pPr>
            <a:r>
              <a:rPr b="1" sz="3800">
                <a:solidFill>
                  <a:srgbClr val="FFFFFF"/>
                </a:solidFill>
                <a:latin typeface="+mn-lt"/>
                <a:ea typeface="+mn-ea"/>
                <a:cs typeface="+mn-cs"/>
                <a:sym typeface="Helvetica"/>
              </a:rPr>
              <a:t>Antidote</a:t>
            </a:r>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 name="Shape 66"/>
          <p:cNvSpPr/>
          <p:nvPr>
            <p:ph type="title"/>
          </p:nvPr>
        </p:nvSpPr>
        <p:spPr>
          <a:xfrm>
            <a:off x="952500" y="406400"/>
            <a:ext cx="11099800" cy="2120900"/>
          </a:xfrm>
          <a:prstGeom prst="rect">
            <a:avLst/>
          </a:prstGeom>
        </p:spPr>
        <p:txBody>
          <a:bodyPr/>
          <a:lstStyle/>
          <a:p>
            <a:pPr lvl="0"/>
          </a:p>
        </p:txBody>
      </p:sp>
      <p:sp>
        <p:nvSpPr>
          <p:cNvPr id="67" name="Shape 67"/>
          <p:cNvSpPr/>
          <p:nvPr>
            <p:ph type="body" idx="1"/>
          </p:nvPr>
        </p:nvSpPr>
        <p:spPr>
          <a:xfrm>
            <a:off x="952500" y="2590800"/>
            <a:ext cx="11099800" cy="6286500"/>
          </a:xfrm>
          <a:prstGeom prst="rect">
            <a:avLst/>
          </a:prstGeom>
        </p:spPr>
        <p:txBody>
          <a:bodyPr/>
          <a:lstStyle/>
          <a:p>
            <a:pPr lvl="0"/>
          </a:p>
        </p:txBody>
      </p:sp>
      <p:pic>
        <p:nvPicPr>
          <p:cNvPr id="68" name="image8.png"/>
          <p:cNvPicPr/>
          <p:nvPr/>
        </p:nvPicPr>
        <p:blipFill>
          <a:blip r:embed="rId2">
            <a:extLst/>
          </a:blip>
          <a:stretch>
            <a:fillRect/>
          </a:stretch>
        </p:blipFill>
        <p:spPr>
          <a:xfrm>
            <a:off x="2028311" y="3049185"/>
            <a:ext cx="8948178" cy="5382430"/>
          </a:xfrm>
          <a:prstGeom prst="rect">
            <a:avLst/>
          </a:prstGeom>
          <a:ln w="12700">
            <a:miter lim="400000"/>
          </a:ln>
          <a:effectLst>
            <a:outerShdw sx="100000" sy="100000" kx="0" ky="0" algn="b" rotWithShape="0" blurRad="190500" dist="381000" dir="5400000">
              <a:srgbClr val="000000"/>
            </a:outerShdw>
          </a:effectLst>
        </p:spPr>
      </p:pic>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 name="Shape 70"/>
          <p:cNvSpPr/>
          <p:nvPr>
            <p:ph type="body" idx="1"/>
          </p:nvPr>
        </p:nvSpPr>
        <p:spPr>
          <a:prstGeom prst="rect">
            <a:avLst/>
          </a:prstGeom>
        </p:spPr>
        <p:txBody>
          <a:bodyPr/>
          <a:lstStyle/>
          <a:p>
            <a:pPr lvl="0" marL="965200" indent="-965200">
              <a:buClr>
                <a:srgbClr val="FFFFFF"/>
              </a:buClr>
              <a:defRPr sz="1800">
                <a:solidFill>
                  <a:srgbClr val="000000"/>
                </a:solidFill>
              </a:defRPr>
            </a:pPr>
            <a:r>
              <a:rPr sz="3800">
                <a:solidFill>
                  <a:srgbClr val="FFFFFF"/>
                </a:solidFill>
              </a:rPr>
              <a:t>Pure Opioid antagonist</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Routes?</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Competitively bind opioid receptors and reverses  all opioid mediated action</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Dose ?</a:t>
            </a:r>
            <a:endParaRPr sz="3800">
              <a:solidFill>
                <a:srgbClr val="FFFFFF"/>
              </a:solidFill>
            </a:endParaRPr>
          </a:p>
          <a:p>
            <a:pPr lvl="0" marL="965200" indent="-965200">
              <a:buClr>
                <a:srgbClr val="FFFFFF"/>
              </a:buClr>
              <a:buFont typeface="Helvetica"/>
              <a:defRPr sz="1800">
                <a:solidFill>
                  <a:srgbClr val="000000"/>
                </a:solidFill>
              </a:defRPr>
            </a:pPr>
            <a:r>
              <a:rPr b="1" i="1" sz="3800">
                <a:solidFill>
                  <a:srgbClr val="FFFFFF"/>
                </a:solidFill>
                <a:latin typeface="+mn-lt"/>
                <a:ea typeface="+mn-ea"/>
                <a:cs typeface="+mn-cs"/>
                <a:sym typeface="Helvetica"/>
              </a:rPr>
              <a:t>Half Life? Why is it important??</a:t>
            </a: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 name="Shape 72"/>
          <p:cNvSpPr/>
          <p:nvPr>
            <p:ph type="body" idx="1"/>
          </p:nvPr>
        </p:nvSpPr>
        <p:spPr>
          <a:prstGeom prst="rect">
            <a:avLst/>
          </a:prstGeom>
        </p:spPr>
        <p:txBody>
          <a:bodyPr/>
          <a:lstStyle/>
          <a:p>
            <a:pPr lvl="0" marL="965200" indent="-965200">
              <a:buClr>
                <a:srgbClr val="FFFFFF"/>
              </a:buClr>
              <a:defRPr sz="1800">
                <a:solidFill>
                  <a:srgbClr val="000000"/>
                </a:solidFill>
              </a:defRPr>
            </a:pPr>
            <a:r>
              <a:rPr sz="3800">
                <a:solidFill>
                  <a:srgbClr val="FFFFFF"/>
                </a:solidFill>
              </a:rPr>
              <a:t>Naloxone 1/2 life is 1 -2 hours</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Morphine 1/2 life approx.  2 hours</a:t>
            </a:r>
            <a:endParaRPr sz="3800">
              <a:solidFill>
                <a:srgbClr val="FFFFFF"/>
              </a:solidFill>
            </a:endParaRPr>
          </a:p>
          <a:p>
            <a:pPr lvl="0" marL="0" indent="0">
              <a:buSzTx/>
              <a:buNone/>
              <a:defRPr sz="1800">
                <a:solidFill>
                  <a:srgbClr val="000000"/>
                </a:solidFill>
              </a:defRPr>
            </a:pPr>
            <a:endParaRPr sz="3800">
              <a:solidFill>
                <a:srgbClr val="FFFFFF"/>
              </a:solidFill>
            </a:endParaRPr>
          </a:p>
          <a:p>
            <a:pPr lvl="0" marL="0" indent="0" algn="ctr">
              <a:buSzTx/>
              <a:buNone/>
              <a:defRPr sz="1800">
                <a:solidFill>
                  <a:srgbClr val="000000"/>
                </a:solidFill>
              </a:defRPr>
            </a:pPr>
            <a:r>
              <a:rPr i="1" sz="2900">
                <a:solidFill>
                  <a:srgbClr val="FFFFFF"/>
                </a:solidFill>
              </a:rPr>
              <a:t>The duration of action of many opioids, especially after overdose, is significantly longer than that of naloxone. Patients responsive to naloxone should be observed for recurrence of opioid toxicity after the effect of naloxone has resolved.</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ph type="title"/>
          </p:nvPr>
        </p:nvSpPr>
        <p:spPr>
          <a:prstGeom prst="rect">
            <a:avLst/>
          </a:prstGeom>
        </p:spPr>
        <p:txBody>
          <a:bodyPr/>
          <a:lstStyle/>
          <a:p>
            <a:pPr lvl="0">
              <a:defRPr sz="1800">
                <a:solidFill>
                  <a:srgbClr val="000000"/>
                </a:solidFill>
              </a:defRPr>
            </a:pPr>
            <a:r>
              <a:rPr sz="8000">
                <a:solidFill>
                  <a:srgbClr val="FFFFFF"/>
                </a:solidFill>
              </a:rPr>
              <a:t>Opioid Withdrawal</a:t>
            </a:r>
          </a:p>
        </p:txBody>
      </p:sp>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ph type="body" idx="1"/>
          </p:nvPr>
        </p:nvSpPr>
        <p:spPr>
          <a:prstGeom prst="rect">
            <a:avLst/>
          </a:prstGeom>
        </p:spPr>
        <p:txBody>
          <a:bodyPr/>
          <a:lstStyle/>
          <a:p>
            <a:pPr lvl="0"/>
          </a:p>
        </p:txBody>
      </p:sp>
      <p:pic>
        <p:nvPicPr>
          <p:cNvPr id="77" name="image9.png"/>
          <p:cNvPicPr/>
          <p:nvPr/>
        </p:nvPicPr>
        <p:blipFill>
          <a:blip r:embed="rId2">
            <a:extLst/>
          </a:blip>
          <a:stretch>
            <a:fillRect/>
          </a:stretch>
        </p:blipFill>
        <p:spPr>
          <a:xfrm>
            <a:off x="2116770" y="1247947"/>
            <a:ext cx="8771260" cy="7270406"/>
          </a:xfrm>
          <a:prstGeom prst="rect">
            <a:avLst/>
          </a:prstGeom>
          <a:ln w="12700">
            <a:miter lim="400000"/>
          </a:ln>
          <a:effectLst>
            <a:outerShdw sx="100000" sy="100000" kx="0" ky="0" algn="b" rotWithShape="0" blurRad="190500" dist="266700" dir="5400000">
              <a:srgbClr val="000000"/>
            </a:outerShdw>
          </a:effectLst>
        </p:spPr>
      </p:pic>
      <p:sp>
        <p:nvSpPr>
          <p:cNvPr id="78" name="Shape 78"/>
          <p:cNvSpPr/>
          <p:nvPr/>
        </p:nvSpPr>
        <p:spPr>
          <a:xfrm>
            <a:off x="3346771" y="8826499"/>
            <a:ext cx="6057257"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i="1">
                <a:solidFill>
                  <a:srgbClr val="FFFFFF"/>
                </a:solidFill>
                <a:latin typeface="+mn-lt"/>
                <a:ea typeface="+mn-ea"/>
                <a:cs typeface="+mn-cs"/>
                <a:sym typeface="Helvetica"/>
              </a:defRPr>
            </a:lvl1pPr>
          </a:lstStyle>
          <a:p>
            <a:pPr lvl="0">
              <a:defRPr b="0" i="0" sz="1800">
                <a:solidFill>
                  <a:srgbClr val="000000"/>
                </a:solidFill>
              </a:defRPr>
            </a:pPr>
            <a:r>
              <a:rPr b="1" i="1" sz="3800">
                <a:solidFill>
                  <a:srgbClr val="FFFFFF"/>
                </a:solidFill>
              </a:rPr>
              <a:t>NOT LIFE THREATENING!</a:t>
            </a:r>
          </a:p>
        </p:txBody>
      </p:sp>
    </p:spTree>
  </p:cSld>
  <p:clrMapOvr>
    <a:masterClrMapping/>
  </p:clrMapOvr>
  <p:transition spd="med" advClick="1"/>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0" name="Shape 80"/>
          <p:cNvSpPr/>
          <p:nvPr>
            <p:ph type="title"/>
          </p:nvPr>
        </p:nvSpPr>
        <p:spPr>
          <a:xfrm>
            <a:off x="952500" y="406400"/>
            <a:ext cx="11099800" cy="2120900"/>
          </a:xfrm>
          <a:prstGeom prst="rect">
            <a:avLst/>
          </a:prstGeom>
        </p:spPr>
        <p:txBody>
          <a:bodyPr/>
          <a:lstStyle/>
          <a:p>
            <a:pPr lvl="0"/>
          </a:p>
        </p:txBody>
      </p:sp>
      <p:sp>
        <p:nvSpPr>
          <p:cNvPr id="81" name="Shape 81"/>
          <p:cNvSpPr/>
          <p:nvPr>
            <p:ph type="body" idx="1"/>
          </p:nvPr>
        </p:nvSpPr>
        <p:spPr>
          <a:xfrm>
            <a:off x="952500" y="2425700"/>
            <a:ext cx="11099800" cy="6286500"/>
          </a:xfrm>
          <a:prstGeom prst="rect">
            <a:avLst/>
          </a:prstGeom>
        </p:spPr>
        <p:txBody>
          <a:bodyPr/>
          <a:lstStyle/>
          <a:p>
            <a:pPr lvl="0"/>
          </a:p>
        </p:txBody>
      </p:sp>
      <p:pic>
        <p:nvPicPr>
          <p:cNvPr id="82" name="image10.png"/>
          <p:cNvPicPr/>
          <p:nvPr/>
        </p:nvPicPr>
        <p:blipFill>
          <a:blip r:embed="rId2">
            <a:extLst/>
          </a:blip>
          <a:stretch>
            <a:fillRect/>
          </a:stretch>
        </p:blipFill>
        <p:spPr>
          <a:xfrm>
            <a:off x="1320781" y="1206250"/>
            <a:ext cx="5139708" cy="3395119"/>
          </a:xfrm>
          <a:prstGeom prst="rect">
            <a:avLst/>
          </a:prstGeom>
          <a:ln w="12700">
            <a:miter lim="400000"/>
          </a:ln>
        </p:spPr>
      </p:pic>
      <p:pic>
        <p:nvPicPr>
          <p:cNvPr id="83" name="image11.png"/>
          <p:cNvPicPr/>
          <p:nvPr/>
        </p:nvPicPr>
        <p:blipFill>
          <a:blip r:embed="rId3">
            <a:extLst/>
          </a:blip>
          <a:stretch>
            <a:fillRect/>
          </a:stretch>
        </p:blipFill>
        <p:spPr>
          <a:xfrm>
            <a:off x="7441976" y="1271190"/>
            <a:ext cx="4331086" cy="3265242"/>
          </a:xfrm>
          <a:prstGeom prst="rect">
            <a:avLst/>
          </a:prstGeom>
          <a:ln w="12700">
            <a:miter lim="400000"/>
          </a:ln>
        </p:spPr>
      </p:pic>
      <p:pic>
        <p:nvPicPr>
          <p:cNvPr id="84" name="image12.png"/>
          <p:cNvPicPr/>
          <p:nvPr/>
        </p:nvPicPr>
        <p:blipFill>
          <a:blip r:embed="rId4">
            <a:extLst/>
          </a:blip>
          <a:stretch>
            <a:fillRect/>
          </a:stretch>
        </p:blipFill>
        <p:spPr>
          <a:xfrm>
            <a:off x="6960445" y="5299485"/>
            <a:ext cx="5294149" cy="3265240"/>
          </a:xfrm>
          <a:prstGeom prst="rect">
            <a:avLst/>
          </a:prstGeom>
          <a:ln w="12700">
            <a:miter lim="400000"/>
          </a:ln>
        </p:spPr>
      </p:pic>
      <p:pic>
        <p:nvPicPr>
          <p:cNvPr id="85" name="image13.png"/>
          <p:cNvPicPr/>
          <p:nvPr/>
        </p:nvPicPr>
        <p:blipFill>
          <a:blip r:embed="rId5">
            <a:extLst/>
          </a:blip>
          <a:stretch>
            <a:fillRect/>
          </a:stretch>
        </p:blipFill>
        <p:spPr>
          <a:xfrm>
            <a:off x="1385653" y="5299485"/>
            <a:ext cx="5009962" cy="3265240"/>
          </a:xfrm>
          <a:prstGeom prst="rect">
            <a:avLst/>
          </a:prstGeom>
          <a:ln w="12700">
            <a:miter lim="400000"/>
          </a:ln>
        </p:spPr>
      </p:pic>
    </p:spTree>
  </p:cSld>
  <p:clrMapOvr>
    <a:masterClrMapping/>
  </p:clrMapOvr>
  <p:transition spd="med" advClick="1"/>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7" name="Shape 87"/>
          <p:cNvSpPr/>
          <p:nvPr>
            <p:ph type="title"/>
          </p:nvPr>
        </p:nvSpPr>
        <p:spPr>
          <a:xfrm>
            <a:off x="952500" y="406400"/>
            <a:ext cx="11099800" cy="2120900"/>
          </a:xfrm>
          <a:prstGeom prst="rect">
            <a:avLst/>
          </a:prstGeom>
        </p:spPr>
        <p:txBody>
          <a:bodyPr/>
          <a:lstStyle>
            <a:lvl1pPr>
              <a:defRPr>
                <a:latin typeface="Gurmukhi MN"/>
                <a:ea typeface="Gurmukhi MN"/>
                <a:cs typeface="Gurmukhi MN"/>
                <a:sym typeface="Gurmukhi MN"/>
              </a:defRPr>
            </a:lvl1pPr>
          </a:lstStyle>
          <a:p>
            <a:pPr lvl="0">
              <a:defRPr sz="1800">
                <a:solidFill>
                  <a:srgbClr val="000000"/>
                </a:solidFill>
              </a:defRPr>
            </a:pPr>
            <a:r>
              <a:rPr sz="8000">
                <a:solidFill>
                  <a:srgbClr val="FFFFFF"/>
                </a:solidFill>
              </a:rPr>
              <a:t>Methadone</a:t>
            </a:r>
          </a:p>
        </p:txBody>
      </p:sp>
      <p:sp>
        <p:nvSpPr>
          <p:cNvPr id="88" name="Shape 88"/>
          <p:cNvSpPr/>
          <p:nvPr>
            <p:ph type="body" idx="1"/>
          </p:nvPr>
        </p:nvSpPr>
        <p:spPr>
          <a:xfrm>
            <a:off x="952500" y="2209800"/>
            <a:ext cx="11099800" cy="6286500"/>
          </a:xfrm>
          <a:prstGeom prst="rect">
            <a:avLst/>
          </a:prstGeom>
        </p:spPr>
        <p:txBody>
          <a:bodyPr/>
          <a:lstStyle/>
          <a:p>
            <a:pPr lvl="0" marL="965200" indent="-965200">
              <a:buClr>
                <a:srgbClr val="FFFFFF"/>
              </a:buClr>
              <a:defRPr sz="1800">
                <a:solidFill>
                  <a:srgbClr val="000000"/>
                </a:solidFill>
              </a:defRPr>
            </a:pPr>
            <a:r>
              <a:rPr sz="3800">
                <a:solidFill>
                  <a:srgbClr val="FFFFFF"/>
                </a:solidFill>
              </a:rPr>
              <a:t>Long half life</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Requires a dose every 24hrs</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0" name="Shape 90"/>
          <p:cNvSpPr/>
          <p:nvPr>
            <p:ph type="title"/>
          </p:nvPr>
        </p:nvSpPr>
        <p:spPr>
          <a:prstGeom prst="rect">
            <a:avLst/>
          </a:prstGeom>
        </p:spPr>
        <p:txBody>
          <a:bodyPr/>
          <a:lstStyle>
            <a:lvl1pPr>
              <a:defRPr b="1">
                <a:latin typeface="+mn-lt"/>
                <a:ea typeface="+mn-ea"/>
                <a:cs typeface="+mn-cs"/>
                <a:sym typeface="Helvetica"/>
              </a:defRPr>
            </a:lvl1pPr>
          </a:lstStyle>
          <a:p>
            <a:pPr lvl="0">
              <a:defRPr b="0" sz="1800">
                <a:solidFill>
                  <a:srgbClr val="000000"/>
                </a:solidFill>
              </a:defRPr>
            </a:pPr>
            <a:r>
              <a:rPr b="1" sz="8000">
                <a:solidFill>
                  <a:srgbClr val="FFFFFF"/>
                </a:solidFill>
              </a:rPr>
              <a:t>Benzodiazepine Toxicity</a:t>
            </a:r>
          </a:p>
        </p:txBody>
      </p:sp>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 name="Shape 35"/>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What Are Opioids?</a:t>
            </a:r>
          </a:p>
        </p:txBody>
      </p:sp>
      <p:sp>
        <p:nvSpPr>
          <p:cNvPr id="36" name="Shape 36"/>
          <p:cNvSpPr/>
          <p:nvPr>
            <p:ph type="body" idx="1"/>
          </p:nvPr>
        </p:nvSpPr>
        <p:spPr>
          <a:xfrm>
            <a:off x="952500" y="2590800"/>
            <a:ext cx="11099800" cy="6286500"/>
          </a:xfrm>
          <a:prstGeom prst="rect">
            <a:avLst/>
          </a:prstGeom>
        </p:spPr>
        <p:txBody>
          <a:bodyPr/>
          <a:lstStyle/>
          <a:p>
            <a:pPr lvl="0"/>
          </a:p>
        </p:txBody>
      </p:sp>
      <p:pic>
        <p:nvPicPr>
          <p:cNvPr id="37" name="image1.png"/>
          <p:cNvPicPr/>
          <p:nvPr/>
        </p:nvPicPr>
        <p:blipFill>
          <a:blip r:embed="rId2">
            <a:extLst/>
          </a:blip>
          <a:stretch>
            <a:fillRect/>
          </a:stretch>
        </p:blipFill>
        <p:spPr>
          <a:xfrm>
            <a:off x="1548146" y="3148259"/>
            <a:ext cx="4062639" cy="5905503"/>
          </a:xfrm>
          <a:prstGeom prst="rect">
            <a:avLst/>
          </a:prstGeom>
          <a:ln w="12700">
            <a:miter lim="400000"/>
          </a:ln>
          <a:effectLst>
            <a:outerShdw sx="100000" sy="100000" kx="0" ky="0" algn="b" rotWithShape="0" blurRad="190500" dist="8455" dir="5400000">
              <a:srgbClr val="000000"/>
            </a:outerShdw>
          </a:effectLst>
        </p:spPr>
      </p:pic>
      <p:pic>
        <p:nvPicPr>
          <p:cNvPr id="38" name="image2.png"/>
          <p:cNvPicPr/>
          <p:nvPr/>
        </p:nvPicPr>
        <p:blipFill>
          <a:blip r:embed="rId3">
            <a:extLst/>
          </a:blip>
          <a:stretch>
            <a:fillRect/>
          </a:stretch>
        </p:blipFill>
        <p:spPr>
          <a:xfrm>
            <a:off x="6811127" y="2563141"/>
            <a:ext cx="5016583" cy="3331669"/>
          </a:xfrm>
          <a:prstGeom prst="rect">
            <a:avLst/>
          </a:prstGeom>
          <a:ln w="12700">
            <a:miter lim="400000"/>
          </a:ln>
          <a:effectLst>
            <a:outerShdw sx="100000" sy="100000" kx="0" ky="0" algn="b" rotWithShape="0" blurRad="190500" dist="8455" dir="5400000">
              <a:srgbClr val="000000"/>
            </a:outerShdw>
          </a:effectLst>
        </p:spPr>
      </p:pic>
      <p:pic>
        <p:nvPicPr>
          <p:cNvPr id="39" name="image3.png"/>
          <p:cNvPicPr/>
          <p:nvPr/>
        </p:nvPicPr>
        <p:blipFill>
          <a:blip r:embed="rId4">
            <a:extLst/>
          </a:blip>
          <a:stretch>
            <a:fillRect/>
          </a:stretch>
        </p:blipFill>
        <p:spPr>
          <a:xfrm>
            <a:off x="6785247" y="6385159"/>
            <a:ext cx="5068344" cy="3186933"/>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2" name="Shape 92"/>
          <p:cNvSpPr/>
          <p:nvPr>
            <p:ph type="body" idx="1"/>
          </p:nvPr>
        </p:nvSpPr>
        <p:spPr>
          <a:xfrm>
            <a:off x="1270000" y="6565900"/>
            <a:ext cx="10464800" cy="2180134"/>
          </a:xfrm>
          <a:prstGeom prst="rect">
            <a:avLst/>
          </a:prstGeom>
        </p:spPr>
        <p:txBody>
          <a:bodyPr/>
          <a:lstStyle/>
          <a:p>
            <a:pPr lvl="0" algn="just" defTabSz="361188">
              <a:lnSpc>
                <a:spcPts val="3500"/>
              </a:lnSpc>
              <a:defRPr sz="1800">
                <a:solidFill>
                  <a:srgbClr val="000000"/>
                </a:solidFill>
              </a:defRPr>
            </a:pPr>
            <a:r>
              <a:rPr sz="2300">
                <a:solidFill>
                  <a:srgbClr val="FFFFFF"/>
                </a:solidFill>
                <a:latin typeface="Times"/>
                <a:ea typeface="Times"/>
                <a:cs typeface="Times"/>
                <a:sym typeface="Times"/>
              </a:rPr>
              <a:t>Benzodiazepine bind to benzodiazepine receptor &amp; potentiates GABA effects on the chloride channel —&gt; increasing intracellular flux of CL ions &amp; hyperpolarizing the cell</a:t>
            </a:r>
            <a:endParaRPr sz="2300">
              <a:latin typeface="Times"/>
              <a:ea typeface="Times"/>
              <a:cs typeface="Times"/>
              <a:sym typeface="Times"/>
            </a:endParaRPr>
          </a:p>
          <a:p>
            <a:pPr lvl="0" algn="just" defTabSz="361188">
              <a:lnSpc>
                <a:spcPts val="3500"/>
              </a:lnSpc>
              <a:defRPr sz="1800">
                <a:solidFill>
                  <a:srgbClr val="000000"/>
                </a:solidFill>
              </a:defRPr>
            </a:pPr>
            <a:endParaRPr sz="2300">
              <a:latin typeface="Times"/>
              <a:ea typeface="Times"/>
              <a:cs typeface="Times"/>
              <a:sym typeface="Times"/>
            </a:endParaRPr>
          </a:p>
          <a:p>
            <a:pPr lvl="0" algn="just" defTabSz="361188">
              <a:lnSpc>
                <a:spcPts val="3500"/>
              </a:lnSpc>
              <a:defRPr sz="1800">
                <a:solidFill>
                  <a:srgbClr val="000000"/>
                </a:solidFill>
              </a:defRPr>
            </a:pPr>
            <a:r>
              <a:rPr sz="2300">
                <a:solidFill>
                  <a:srgbClr val="FFFFFF"/>
                </a:solidFill>
                <a:latin typeface="Times"/>
                <a:ea typeface="Times"/>
                <a:cs typeface="Times"/>
                <a:sym typeface="Times"/>
              </a:rPr>
              <a:t>The net effect is a diminished ability of the nerve cell to initiate an action potential, inhibiting neural transmission!</a:t>
            </a:r>
          </a:p>
        </p:txBody>
      </p:sp>
      <p:pic>
        <p:nvPicPr>
          <p:cNvPr id="93" name="image14.png"/>
          <p:cNvPicPr/>
          <p:nvPr/>
        </p:nvPicPr>
        <p:blipFill>
          <a:blip r:embed="rId2">
            <a:extLst/>
          </a:blip>
          <a:stretch>
            <a:fillRect/>
          </a:stretch>
        </p:blipFill>
        <p:spPr>
          <a:xfrm>
            <a:off x="2234374" y="1469697"/>
            <a:ext cx="8536052" cy="4934605"/>
          </a:xfrm>
          <a:prstGeom prst="rect">
            <a:avLst/>
          </a:prstGeom>
          <a:ln w="12700">
            <a:miter lim="400000"/>
          </a:ln>
          <a:effectLst>
            <a:outerShdw sx="100000" sy="100000" kx="0" ky="0" algn="b" rotWithShape="0" blurRad="190500" dist="8455" dir="5400000">
              <a:srgbClr val="000000"/>
            </a:outerShdw>
          </a:effectLst>
        </p:spPr>
      </p:pic>
      <p:sp>
        <p:nvSpPr>
          <p:cNvPr id="94" name="Shape 94"/>
          <p:cNvSpPr/>
          <p:nvPr>
            <p:ph type="title"/>
          </p:nvPr>
        </p:nvSpPr>
        <p:spPr>
          <a:xfrm>
            <a:off x="952500" y="648295"/>
            <a:ext cx="11099800" cy="659805"/>
          </a:xfrm>
          <a:prstGeom prst="rect">
            <a:avLst/>
          </a:prstGeom>
        </p:spPr>
        <p:txBody>
          <a:bodyPr anchor="ctr"/>
          <a:lstStyle>
            <a:lvl1pPr defTabSz="268731">
              <a:defRPr b="1" sz="3600">
                <a:latin typeface="+mn-lt"/>
                <a:ea typeface="+mn-ea"/>
                <a:cs typeface="+mn-cs"/>
                <a:sym typeface="Helvetica"/>
              </a:defRPr>
            </a:lvl1pPr>
          </a:lstStyle>
          <a:p>
            <a:pPr lvl="0">
              <a:defRPr b="0" sz="1800">
                <a:solidFill>
                  <a:srgbClr val="000000"/>
                </a:solidFill>
              </a:defRPr>
            </a:pPr>
            <a:r>
              <a:rPr b="1" sz="3600">
                <a:solidFill>
                  <a:srgbClr val="FFFFFF"/>
                </a:solidFill>
              </a:rPr>
              <a:t>Mechanism of Action</a:t>
            </a:r>
          </a:p>
        </p:txBody>
      </p:sp>
    </p:spTree>
  </p:cSld>
  <p:clrMapOvr>
    <a:masterClrMapping/>
  </p:clrMapOvr>
  <p:transitio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6" name="Shape 96"/>
          <p:cNvSpPr/>
          <p:nvPr>
            <p:ph type="title"/>
          </p:nvPr>
        </p:nvSpPr>
        <p:spPr>
          <a:xfrm>
            <a:off x="952500" y="406400"/>
            <a:ext cx="11099800" cy="2120900"/>
          </a:xfrm>
          <a:prstGeom prst="rect">
            <a:avLst/>
          </a:prstGeom>
        </p:spPr>
        <p:txBody>
          <a:bodyPr/>
          <a:lstStyle/>
          <a:p>
            <a:pPr lvl="0">
              <a:defRPr sz="1800">
                <a:solidFill>
                  <a:srgbClr val="000000"/>
                </a:solidFill>
              </a:defRPr>
            </a:pPr>
            <a:r>
              <a:rPr sz="8000">
                <a:solidFill>
                  <a:srgbClr val="FFFFFF"/>
                </a:solidFill>
              </a:rPr>
              <a:t>Clinical Effects</a:t>
            </a:r>
          </a:p>
        </p:txBody>
      </p:sp>
      <p:sp>
        <p:nvSpPr>
          <p:cNvPr id="97" name="Shape 97"/>
          <p:cNvSpPr/>
          <p:nvPr>
            <p:ph type="body" idx="1"/>
          </p:nvPr>
        </p:nvSpPr>
        <p:spPr>
          <a:xfrm>
            <a:off x="952500" y="2590800"/>
            <a:ext cx="11099800" cy="6286500"/>
          </a:xfrm>
          <a:prstGeom prst="rect">
            <a:avLst/>
          </a:prstGeom>
        </p:spPr>
        <p:txBody>
          <a:bodyPr/>
          <a:lstStyle/>
          <a:p>
            <a:pPr lvl="0" marL="818815" indent="-818815" defTabSz="457200">
              <a:lnSpc>
                <a:spcPct val="200000"/>
              </a:lnSpc>
              <a:spcBef>
                <a:spcPts val="0"/>
              </a:spcBef>
              <a:buClr>
                <a:srgbClr val="FFFFFF"/>
              </a:buClr>
              <a:buFont typeface="Times"/>
              <a:defRPr sz="1800">
                <a:solidFill>
                  <a:srgbClr val="000000"/>
                </a:solidFill>
              </a:defRPr>
            </a:pPr>
            <a:r>
              <a:rPr sz="3500">
                <a:solidFill>
                  <a:srgbClr val="FFFFFF"/>
                </a:solidFill>
                <a:latin typeface="Times"/>
                <a:ea typeface="Times"/>
                <a:cs typeface="Times"/>
                <a:sym typeface="Times"/>
              </a:rPr>
              <a:t>Sedative</a:t>
            </a:r>
            <a:endParaRPr sz="3500">
              <a:latin typeface="Times"/>
              <a:ea typeface="Times"/>
              <a:cs typeface="Times"/>
              <a:sym typeface="Times"/>
            </a:endParaRPr>
          </a:p>
          <a:p>
            <a:pPr lvl="0" marL="818815" indent="-818815" defTabSz="457200">
              <a:lnSpc>
                <a:spcPct val="200000"/>
              </a:lnSpc>
              <a:spcBef>
                <a:spcPts val="0"/>
              </a:spcBef>
              <a:buClr>
                <a:srgbClr val="FFFFFF"/>
              </a:buClr>
              <a:buFont typeface="Times"/>
              <a:defRPr sz="1800">
                <a:solidFill>
                  <a:srgbClr val="000000"/>
                </a:solidFill>
              </a:defRPr>
            </a:pPr>
            <a:r>
              <a:rPr sz="3500">
                <a:solidFill>
                  <a:srgbClr val="FFFFFF"/>
                </a:solidFill>
                <a:latin typeface="Times"/>
                <a:ea typeface="Times"/>
                <a:cs typeface="Times"/>
                <a:sym typeface="Times"/>
              </a:rPr>
              <a:t>Hypnotic</a:t>
            </a:r>
            <a:endParaRPr sz="3500">
              <a:latin typeface="Times"/>
              <a:ea typeface="Times"/>
              <a:cs typeface="Times"/>
              <a:sym typeface="Times"/>
            </a:endParaRPr>
          </a:p>
          <a:p>
            <a:pPr lvl="0" marL="818815" indent="-818815" defTabSz="457200">
              <a:lnSpc>
                <a:spcPct val="200000"/>
              </a:lnSpc>
              <a:spcBef>
                <a:spcPts val="0"/>
              </a:spcBef>
              <a:buClr>
                <a:srgbClr val="FFFFFF"/>
              </a:buClr>
              <a:buFont typeface="Times"/>
              <a:defRPr sz="1800">
                <a:solidFill>
                  <a:srgbClr val="000000"/>
                </a:solidFill>
              </a:defRPr>
            </a:pPr>
            <a:r>
              <a:rPr sz="3500">
                <a:solidFill>
                  <a:srgbClr val="FFFFFF"/>
                </a:solidFill>
                <a:latin typeface="Times"/>
                <a:ea typeface="Times"/>
                <a:cs typeface="Times"/>
                <a:sym typeface="Times"/>
              </a:rPr>
              <a:t>Anxiolytic</a:t>
            </a:r>
            <a:endParaRPr sz="3500">
              <a:latin typeface="Times"/>
              <a:ea typeface="Times"/>
              <a:cs typeface="Times"/>
              <a:sym typeface="Times"/>
            </a:endParaRPr>
          </a:p>
          <a:p>
            <a:pPr lvl="0" marL="818815" indent="-818815" defTabSz="457200">
              <a:lnSpc>
                <a:spcPct val="200000"/>
              </a:lnSpc>
              <a:spcBef>
                <a:spcPts val="0"/>
              </a:spcBef>
              <a:buClr>
                <a:srgbClr val="FFFFFF"/>
              </a:buClr>
              <a:buFont typeface="Times"/>
              <a:defRPr sz="1800">
                <a:solidFill>
                  <a:srgbClr val="000000"/>
                </a:solidFill>
              </a:defRPr>
            </a:pPr>
            <a:r>
              <a:rPr sz="3500">
                <a:solidFill>
                  <a:srgbClr val="FFFFFF"/>
                </a:solidFill>
                <a:latin typeface="Times"/>
                <a:ea typeface="Times"/>
                <a:cs typeface="Times"/>
                <a:sym typeface="Times"/>
              </a:rPr>
              <a:t>Anticonvulsant</a:t>
            </a:r>
          </a:p>
        </p:txBody>
      </p:sp>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99" name="image15.png"/>
          <p:cNvPicPr/>
          <p:nvPr/>
        </p:nvPicPr>
        <p:blipFill>
          <a:blip r:embed="rId2">
            <a:extLst/>
          </a:blip>
          <a:stretch>
            <a:fillRect/>
          </a:stretch>
        </p:blipFill>
        <p:spPr>
          <a:xfrm>
            <a:off x="1183856" y="2382283"/>
            <a:ext cx="10637088" cy="4426068"/>
          </a:xfrm>
          <a:prstGeom prst="rect">
            <a:avLst/>
          </a:prstGeom>
          <a:ln w="12700">
            <a:miter lim="400000"/>
          </a:ln>
          <a:effectLst>
            <a:outerShdw sx="100000" sy="100000" kx="0" ky="0" algn="b" rotWithShape="0" blurRad="190500" dist="279400" dir="5400000">
              <a:srgbClr val="000000"/>
            </a:outerShdw>
          </a:effectLst>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1" name="Shape 101"/>
          <p:cNvSpPr/>
          <p:nvPr>
            <p:ph type="title"/>
          </p:nvPr>
        </p:nvSpPr>
        <p:spPr>
          <a:xfrm>
            <a:off x="952500" y="406400"/>
            <a:ext cx="11099800" cy="2120900"/>
          </a:xfrm>
          <a:prstGeom prst="rect">
            <a:avLst/>
          </a:prstGeom>
        </p:spPr>
        <p:txBody>
          <a:bodyPr/>
          <a:lstStyle>
            <a:lvl1pPr defTabSz="484886">
              <a:defRPr sz="6600"/>
            </a:lvl1pPr>
          </a:lstStyle>
          <a:p>
            <a:pPr lvl="0">
              <a:defRPr sz="1800">
                <a:solidFill>
                  <a:srgbClr val="000000"/>
                </a:solidFill>
              </a:defRPr>
            </a:pPr>
            <a:r>
              <a:rPr sz="6600">
                <a:solidFill>
                  <a:srgbClr val="FFFFFF"/>
                </a:solidFill>
              </a:rPr>
              <a:t>Clinical Features of Benzo Poisoning</a:t>
            </a:r>
          </a:p>
        </p:txBody>
      </p:sp>
      <p:sp>
        <p:nvSpPr>
          <p:cNvPr id="102" name="Shape 102"/>
          <p:cNvSpPr/>
          <p:nvPr>
            <p:ph type="body" idx="1"/>
          </p:nvPr>
        </p:nvSpPr>
        <p:spPr>
          <a:xfrm>
            <a:off x="952500" y="2590800"/>
            <a:ext cx="11099800" cy="6286500"/>
          </a:xfrm>
          <a:prstGeom prst="rect">
            <a:avLst/>
          </a:prstGeom>
        </p:spPr>
        <p:txBody>
          <a:bodyPr/>
          <a:lstStyle/>
          <a:p>
            <a:pPr lvl="0" marL="965200" indent="-965200">
              <a:buClr>
                <a:srgbClr val="FFFFFF"/>
              </a:buClr>
              <a:defRPr sz="1800">
                <a:solidFill>
                  <a:srgbClr val="000000"/>
                </a:solidFill>
              </a:defRPr>
            </a:pPr>
            <a:r>
              <a:rPr sz="3800">
                <a:solidFill>
                  <a:srgbClr val="FFFFFF"/>
                </a:solidFill>
              </a:rPr>
              <a:t>CNS depression (spectrum)</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Resp. depression (non central)</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Hypotension (uncommon)</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Potentail complications:                              Aspiration - Pressure sores</a:t>
            </a:r>
          </a:p>
        </p:txBody>
      </p:sp>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4" name="Shape 104"/>
          <p:cNvSpPr/>
          <p:nvPr>
            <p:ph type="title"/>
          </p:nvPr>
        </p:nvSpPr>
        <p:spPr>
          <a:prstGeom prst="rect">
            <a:avLst/>
          </a:prstGeom>
        </p:spPr>
        <p:txBody>
          <a:bodyPr/>
          <a:lstStyle>
            <a:lvl1pPr>
              <a:defRPr b="1">
                <a:latin typeface="+mn-lt"/>
                <a:ea typeface="+mn-ea"/>
                <a:cs typeface="+mn-cs"/>
                <a:sym typeface="Helvetica"/>
              </a:defRPr>
            </a:lvl1pPr>
          </a:lstStyle>
          <a:p>
            <a:pPr lvl="0">
              <a:defRPr b="0" sz="1800">
                <a:solidFill>
                  <a:srgbClr val="000000"/>
                </a:solidFill>
              </a:defRPr>
            </a:pPr>
            <a:r>
              <a:rPr b="1" sz="8000">
                <a:solidFill>
                  <a:srgbClr val="FFFFFF"/>
                </a:solidFill>
              </a:rPr>
              <a:t>Why do they get HAGMA ACIDOSIS?</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6" name="Shape 106"/>
          <p:cNvSpPr/>
          <p:nvPr>
            <p:ph type="title"/>
          </p:nvPr>
        </p:nvSpPr>
        <p:spPr>
          <a:xfrm>
            <a:off x="952500" y="406400"/>
            <a:ext cx="11099800" cy="2120900"/>
          </a:xfrm>
          <a:prstGeom prst="rect">
            <a:avLst/>
          </a:prstGeom>
        </p:spPr>
        <p:txBody>
          <a:bodyPr/>
          <a:lstStyle/>
          <a:p>
            <a:pPr lvl="0"/>
          </a:p>
        </p:txBody>
      </p:sp>
      <p:sp>
        <p:nvSpPr>
          <p:cNvPr id="107" name="Shape 107"/>
          <p:cNvSpPr/>
          <p:nvPr>
            <p:ph type="body" idx="1"/>
          </p:nvPr>
        </p:nvSpPr>
        <p:spPr>
          <a:xfrm>
            <a:off x="952500" y="2590800"/>
            <a:ext cx="11099800" cy="6286500"/>
          </a:xfrm>
          <a:prstGeom prst="rect">
            <a:avLst/>
          </a:prstGeom>
        </p:spPr>
        <p:txBody>
          <a:bodyPr/>
          <a:lstStyle/>
          <a:p>
            <a:pPr lvl="0" marL="1447800" indent="-1447800">
              <a:buClr>
                <a:srgbClr val="FFFFFF"/>
              </a:buClr>
              <a:buFont typeface="Helvetica"/>
              <a:defRPr sz="1800">
                <a:solidFill>
                  <a:srgbClr val="000000"/>
                </a:solidFill>
              </a:defRPr>
            </a:pPr>
            <a:r>
              <a:rPr b="1" i="1" sz="5700">
                <a:solidFill>
                  <a:srgbClr val="FFFFFF"/>
                </a:solidFill>
                <a:latin typeface="+mn-lt"/>
                <a:ea typeface="+mn-ea"/>
                <a:cs typeface="+mn-cs"/>
                <a:sym typeface="Helvetica"/>
              </a:rPr>
              <a:t>How to Diagnose?</a:t>
            </a:r>
            <a:endParaRPr b="1" i="1" sz="5700">
              <a:latin typeface="+mn-lt"/>
              <a:ea typeface="+mn-ea"/>
              <a:cs typeface="+mn-cs"/>
              <a:sym typeface="Helvetica"/>
            </a:endParaRPr>
          </a:p>
          <a:p>
            <a:pPr lvl="0" marL="1447800" indent="-1447800">
              <a:buClr>
                <a:srgbClr val="FFFFFF"/>
              </a:buClr>
              <a:buFont typeface="Helvetica"/>
              <a:defRPr sz="1800">
                <a:solidFill>
                  <a:srgbClr val="000000"/>
                </a:solidFill>
              </a:defRPr>
            </a:pPr>
            <a:r>
              <a:rPr b="1" i="1" sz="5700">
                <a:solidFill>
                  <a:srgbClr val="FFFFFF"/>
                </a:solidFill>
                <a:latin typeface="+mn-lt"/>
                <a:ea typeface="+mn-ea"/>
                <a:cs typeface="+mn-cs"/>
                <a:sym typeface="Helvetica"/>
              </a:rPr>
              <a:t>Differential Diagnosis?</a:t>
            </a:r>
          </a:p>
        </p:txBody>
      </p:sp>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09" name="Shape 109"/>
          <p:cNvSpPr/>
          <p:nvPr>
            <p:ph type="title"/>
          </p:nvPr>
        </p:nvSpPr>
        <p:spPr>
          <a:xfrm>
            <a:off x="952500" y="1409700"/>
            <a:ext cx="11099800" cy="2120900"/>
          </a:xfrm>
          <a:prstGeom prst="rect">
            <a:avLst/>
          </a:prstGeom>
        </p:spPr>
        <p:txBody>
          <a:bodyPr/>
          <a:lstStyle>
            <a:lvl1pPr>
              <a:defRPr>
                <a:latin typeface="Gurmukhi MN"/>
                <a:ea typeface="Gurmukhi MN"/>
                <a:cs typeface="Gurmukhi MN"/>
                <a:sym typeface="Gurmukhi MN"/>
              </a:defRPr>
            </a:lvl1pPr>
          </a:lstStyle>
          <a:p>
            <a:pPr lvl="0">
              <a:defRPr sz="1800">
                <a:solidFill>
                  <a:srgbClr val="000000"/>
                </a:solidFill>
              </a:defRPr>
            </a:pPr>
            <a:r>
              <a:rPr sz="8000">
                <a:solidFill>
                  <a:srgbClr val="FFFFFF"/>
                </a:solidFill>
              </a:rPr>
              <a:t>Management</a:t>
            </a:r>
          </a:p>
        </p:txBody>
      </p:sp>
      <p:sp>
        <p:nvSpPr>
          <p:cNvPr id="110" name="Shape 110"/>
          <p:cNvSpPr/>
          <p:nvPr>
            <p:ph type="body" idx="1"/>
          </p:nvPr>
        </p:nvSpPr>
        <p:spPr>
          <a:xfrm>
            <a:off x="1092200" y="3441700"/>
            <a:ext cx="11099800" cy="6286500"/>
          </a:xfrm>
          <a:prstGeom prst="rect">
            <a:avLst/>
          </a:prstGeom>
        </p:spPr>
        <p:txBody>
          <a:bodyPr/>
          <a:lstStyle/>
          <a:p>
            <a:pPr lvl="0" marL="1092200" indent="-1092200">
              <a:buClr>
                <a:srgbClr val="FFFFFF"/>
              </a:buClr>
              <a:buFont typeface="Helvetica"/>
              <a:defRPr sz="1800">
                <a:solidFill>
                  <a:srgbClr val="000000"/>
                </a:solidFill>
              </a:defRPr>
            </a:pPr>
            <a:r>
              <a:rPr b="1" sz="4300">
                <a:solidFill>
                  <a:srgbClr val="FFFFFF"/>
                </a:solidFill>
                <a:latin typeface="+mn-lt"/>
                <a:ea typeface="+mn-ea"/>
                <a:cs typeface="+mn-cs"/>
                <a:sym typeface="Helvetica"/>
              </a:rPr>
              <a:t>Supportive</a:t>
            </a:r>
            <a:endParaRPr b="1" sz="4300">
              <a:latin typeface="+mn-lt"/>
              <a:ea typeface="+mn-ea"/>
              <a:cs typeface="+mn-cs"/>
              <a:sym typeface="Helvetica"/>
            </a:endParaRPr>
          </a:p>
          <a:p>
            <a:pPr lvl="0" marL="1092200" indent="-1092200">
              <a:buClr>
                <a:srgbClr val="FFFFFF"/>
              </a:buClr>
              <a:buFont typeface="Helvetica"/>
              <a:defRPr sz="1800">
                <a:solidFill>
                  <a:srgbClr val="000000"/>
                </a:solidFill>
              </a:defRPr>
            </a:pPr>
            <a:r>
              <a:rPr b="1" sz="4300">
                <a:solidFill>
                  <a:srgbClr val="FFFFFF"/>
                </a:solidFill>
                <a:latin typeface="+mn-lt"/>
                <a:ea typeface="+mn-ea"/>
                <a:cs typeface="+mn-cs"/>
                <a:sym typeface="Helvetica"/>
              </a:rPr>
              <a:t>Antidote</a:t>
            </a:r>
          </a:p>
        </p:txBody>
      </p:sp>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2" name="Shape 112"/>
          <p:cNvSpPr/>
          <p:nvPr>
            <p:ph type="title"/>
          </p:nvPr>
        </p:nvSpPr>
        <p:spPr>
          <a:xfrm>
            <a:off x="1384300" y="966266"/>
            <a:ext cx="11099800" cy="2120902"/>
          </a:xfrm>
          <a:prstGeom prst="rect">
            <a:avLst/>
          </a:prstGeom>
        </p:spPr>
        <p:txBody>
          <a:bodyPr/>
          <a:lstStyle>
            <a:lvl1pPr>
              <a:defRPr>
                <a:latin typeface="Gurmukhi MN"/>
                <a:ea typeface="Gurmukhi MN"/>
                <a:cs typeface="Gurmukhi MN"/>
                <a:sym typeface="Gurmukhi MN"/>
              </a:defRPr>
            </a:lvl1pPr>
          </a:lstStyle>
          <a:p>
            <a:pPr lvl="0">
              <a:defRPr sz="1800">
                <a:solidFill>
                  <a:srgbClr val="000000"/>
                </a:solidFill>
              </a:defRPr>
            </a:pPr>
            <a:r>
              <a:rPr sz="8000">
                <a:solidFill>
                  <a:srgbClr val="FFFFFF"/>
                </a:solidFill>
              </a:rPr>
              <a:t>Flumazenil</a:t>
            </a:r>
          </a:p>
        </p:txBody>
      </p:sp>
      <p:sp>
        <p:nvSpPr>
          <p:cNvPr id="113" name="Shape 113"/>
          <p:cNvSpPr/>
          <p:nvPr>
            <p:ph type="body" idx="1"/>
          </p:nvPr>
        </p:nvSpPr>
        <p:spPr>
          <a:xfrm>
            <a:off x="952500" y="2590800"/>
            <a:ext cx="11099800" cy="6286500"/>
          </a:xfrm>
          <a:prstGeom prst="rect">
            <a:avLst/>
          </a:prstGeom>
        </p:spPr>
        <p:txBody>
          <a:bodyPr/>
          <a:lstStyle/>
          <a:p>
            <a:pPr lvl="0" marL="0" indent="0" algn="just" defTabSz="457200">
              <a:lnSpc>
                <a:spcPts val="5100"/>
              </a:lnSpc>
              <a:spcBef>
                <a:spcPts val="0"/>
              </a:spcBef>
              <a:buSzTx/>
              <a:buNone/>
              <a:defRPr sz="1800">
                <a:solidFill>
                  <a:srgbClr val="000000"/>
                </a:solidFill>
              </a:defRPr>
            </a:pPr>
            <a:r>
              <a:rPr sz="3500">
                <a:solidFill>
                  <a:srgbClr val="FFFFFF"/>
                </a:solidFill>
                <a:latin typeface="Times"/>
                <a:ea typeface="Times"/>
                <a:cs typeface="Times"/>
                <a:sym typeface="Times"/>
              </a:rPr>
              <a:t>Nonspecific competitive antagonist of the benzo receptor</a:t>
            </a:r>
            <a:endParaRPr sz="3500">
              <a:latin typeface="Times"/>
              <a:ea typeface="Times"/>
              <a:cs typeface="Times"/>
              <a:sym typeface="Times"/>
            </a:endParaRPr>
          </a:p>
          <a:p>
            <a:pPr lvl="0" marL="0" indent="0" algn="just" defTabSz="457200">
              <a:lnSpc>
                <a:spcPts val="5100"/>
              </a:lnSpc>
              <a:spcBef>
                <a:spcPts val="0"/>
              </a:spcBef>
              <a:buSzTx/>
              <a:buNone/>
              <a:defRPr sz="1800">
                <a:solidFill>
                  <a:srgbClr val="000000"/>
                </a:solidFill>
              </a:defRPr>
            </a:pPr>
            <a:endParaRPr sz="3500">
              <a:latin typeface="Times"/>
              <a:ea typeface="Times"/>
              <a:cs typeface="Times"/>
              <a:sym typeface="Times"/>
            </a:endParaRPr>
          </a:p>
          <a:p>
            <a:pPr lvl="0" marL="0" indent="0" algn="just" defTabSz="457200">
              <a:spcBef>
                <a:spcPts val="0"/>
              </a:spcBef>
              <a:buSzTx/>
              <a:buNone/>
              <a:defRPr sz="1800">
                <a:solidFill>
                  <a:srgbClr val="000000"/>
                </a:solidFill>
              </a:defRPr>
            </a:pPr>
            <a:r>
              <a:rPr sz="3500">
                <a:solidFill>
                  <a:srgbClr val="FFFFFF"/>
                </a:solidFill>
                <a:latin typeface="Times"/>
                <a:ea typeface="Times"/>
                <a:cs typeface="Times"/>
                <a:sym typeface="Times"/>
              </a:rPr>
              <a:t>Reverse benzodiazepine-induced sedation after GA, PSA, &amp; confirmed benzodiazepine overdose</a:t>
            </a:r>
            <a:endParaRPr sz="3500">
              <a:latin typeface="Times"/>
              <a:ea typeface="Times"/>
              <a:cs typeface="Times"/>
              <a:sym typeface="Times"/>
            </a:endParaRPr>
          </a:p>
          <a:p>
            <a:pPr lvl="0" marL="0" indent="0" algn="just" defTabSz="457200">
              <a:spcBef>
                <a:spcPts val="0"/>
              </a:spcBef>
              <a:buSzTx/>
              <a:buNone/>
              <a:defRPr sz="1800">
                <a:solidFill>
                  <a:srgbClr val="000000"/>
                </a:solidFill>
              </a:defRPr>
            </a:pPr>
            <a:endParaRPr sz="3500">
              <a:latin typeface="Times"/>
              <a:ea typeface="Times"/>
              <a:cs typeface="Times"/>
              <a:sym typeface="Times"/>
            </a:endParaRPr>
          </a:p>
          <a:p>
            <a:pPr lvl="0" marL="0" indent="0" algn="just" defTabSz="457200">
              <a:spcBef>
                <a:spcPts val="0"/>
              </a:spcBef>
              <a:buSzTx/>
              <a:buNone/>
              <a:defRPr sz="1800">
                <a:solidFill>
                  <a:srgbClr val="000000"/>
                </a:solidFill>
              </a:defRPr>
            </a:pPr>
            <a:r>
              <a:rPr sz="3500">
                <a:solidFill>
                  <a:srgbClr val="FFFFFF"/>
                </a:solidFill>
                <a:latin typeface="Times"/>
                <a:ea typeface="Times"/>
                <a:cs typeface="Times"/>
                <a:sym typeface="Times"/>
              </a:rPr>
              <a:t>Not recommended for the routine reversal of sedative overdose in the ED </a:t>
            </a:r>
          </a:p>
        </p:txBody>
      </p:sp>
      <p:pic>
        <p:nvPicPr>
          <p:cNvPr id="114" name="image16.png"/>
          <p:cNvPicPr/>
          <p:nvPr/>
        </p:nvPicPr>
        <p:blipFill>
          <a:blip r:embed="rId2">
            <a:extLst/>
          </a:blip>
          <a:stretch>
            <a:fillRect/>
          </a:stretch>
        </p:blipFill>
        <p:spPr>
          <a:xfrm>
            <a:off x="1910252" y="543816"/>
            <a:ext cx="1548222" cy="2978501"/>
          </a:xfrm>
          <a:prstGeom prst="rect">
            <a:avLst/>
          </a:prstGeom>
          <a:ln w="12700">
            <a:miter lim="400000"/>
          </a:ln>
          <a:effectLst>
            <a:reflection blurRad="0" stA="50000" stPos="0" endA="0" endPos="40000" dist="0" dir="5400000" fadeDir="5400000" sx="100000" sy="-100000" kx="0" ky="0" algn="bl" rotWithShape="0"/>
          </a:effectLst>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6" name="Shape 116"/>
          <p:cNvSpPr/>
          <p:nvPr>
            <p:ph type="title"/>
          </p:nvPr>
        </p:nvSpPr>
        <p:spPr>
          <a:xfrm>
            <a:off x="952500" y="406400"/>
            <a:ext cx="11099800" cy="2120900"/>
          </a:xfrm>
          <a:prstGeom prst="rect">
            <a:avLst/>
          </a:prstGeom>
        </p:spPr>
        <p:txBody>
          <a:bodyPr/>
          <a:lstStyle/>
          <a:p>
            <a:pPr lvl="0"/>
          </a:p>
        </p:txBody>
      </p:sp>
      <p:pic>
        <p:nvPicPr>
          <p:cNvPr id="117" name="image17.png"/>
          <p:cNvPicPr/>
          <p:nvPr/>
        </p:nvPicPr>
        <p:blipFill>
          <a:blip r:embed="rId2">
            <a:extLst/>
          </a:blip>
          <a:stretch>
            <a:fillRect/>
          </a:stretch>
        </p:blipFill>
        <p:spPr>
          <a:xfrm>
            <a:off x="2809924" y="1219200"/>
            <a:ext cx="7569201" cy="7327900"/>
          </a:xfrm>
          <a:prstGeom prst="rect">
            <a:avLst/>
          </a:prstGeom>
          <a:ln w="12700">
            <a:miter lim="400000"/>
          </a:ln>
          <a:effectLst>
            <a:outerShdw sx="100000" sy="100000" kx="0" ky="0" algn="b" rotWithShape="0" blurRad="190500" dist="152400" dir="5400000">
              <a:srgbClr val="000000"/>
            </a:outerShdw>
          </a:effectLst>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title"/>
          </p:nvPr>
        </p:nvSpPr>
        <p:spPr>
          <a:xfrm>
            <a:off x="952500" y="406400"/>
            <a:ext cx="11099800" cy="2120900"/>
          </a:xfrm>
          <a:prstGeom prst="rect">
            <a:avLst/>
          </a:prstGeom>
        </p:spPr>
        <p:txBody>
          <a:bodyPr/>
          <a:lstStyle>
            <a:lvl1pPr>
              <a:defRPr>
                <a:latin typeface="Gurmukhi MN"/>
                <a:ea typeface="Gurmukhi MN"/>
                <a:cs typeface="Gurmukhi MN"/>
                <a:sym typeface="Gurmukhi MN"/>
              </a:defRPr>
            </a:lvl1pPr>
          </a:lstStyle>
          <a:p>
            <a:pPr lvl="0">
              <a:defRPr sz="1800">
                <a:solidFill>
                  <a:srgbClr val="000000"/>
                </a:solidFill>
              </a:defRPr>
            </a:pPr>
            <a:r>
              <a:rPr sz="8000">
                <a:solidFill>
                  <a:srgbClr val="FFFFFF"/>
                </a:solidFill>
              </a:rPr>
              <a:t>Complications</a:t>
            </a:r>
          </a:p>
        </p:txBody>
      </p:sp>
      <p:sp>
        <p:nvSpPr>
          <p:cNvPr id="120" name="Shape 120"/>
          <p:cNvSpPr/>
          <p:nvPr>
            <p:ph type="body" idx="1"/>
          </p:nvPr>
        </p:nvSpPr>
        <p:spPr>
          <a:xfrm>
            <a:off x="952500" y="2590800"/>
            <a:ext cx="11099800" cy="6286500"/>
          </a:xfrm>
          <a:prstGeom prst="rect">
            <a:avLst/>
          </a:prstGeom>
        </p:spPr>
        <p:txBody>
          <a:bodyPr/>
          <a:lstStyle/>
          <a:p>
            <a:pPr lvl="0" marL="965200" indent="-965200">
              <a:buClr>
                <a:srgbClr val="FFFFFF"/>
              </a:buClr>
              <a:defRPr sz="1800">
                <a:solidFill>
                  <a:srgbClr val="000000"/>
                </a:solidFill>
              </a:defRPr>
            </a:pPr>
            <a:r>
              <a:rPr sz="3800">
                <a:solidFill>
                  <a:srgbClr val="FFFFFF"/>
                </a:solidFill>
              </a:rPr>
              <a:t>Seizures</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Dysrhythmia</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Reported mortalities</a:t>
            </a:r>
            <a:endParaRPr sz="3800">
              <a:solidFill>
                <a:srgbClr val="FFFFFF"/>
              </a:solidFill>
            </a:endParaRPr>
          </a:p>
          <a:p>
            <a:pPr lvl="0" marL="965200" indent="-965200">
              <a:buClr>
                <a:srgbClr val="FFFFFF"/>
              </a:buClr>
              <a:defRPr sz="1800">
                <a:solidFill>
                  <a:srgbClr val="000000"/>
                </a:solidFill>
              </a:defRPr>
            </a:pPr>
            <a:r>
              <a:rPr sz="3800">
                <a:solidFill>
                  <a:srgbClr val="FFFFFF"/>
                </a:solidFill>
              </a:rPr>
              <a:t>Precipitate withdrawal</a:t>
            </a: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 name="Shape 41"/>
          <p:cNvSpPr/>
          <p:nvPr>
            <p:ph type="body" idx="1"/>
          </p:nvPr>
        </p:nvSpPr>
        <p:spPr>
          <a:prstGeom prst="rect">
            <a:avLst/>
          </a:prstGeom>
        </p:spPr>
        <p:txBody>
          <a:bodyPr/>
          <a:lstStyle/>
          <a:p>
            <a:pPr lvl="0" marL="704850" indent="-704850" defTabSz="914400">
              <a:lnSpc>
                <a:spcPct val="150000"/>
              </a:lnSpc>
              <a:spcBef>
                <a:spcPts val="600"/>
              </a:spcBef>
              <a:buClr>
                <a:srgbClr val="FFFFFF"/>
              </a:buClr>
              <a:buSzPct val="100000"/>
              <a:buFont typeface="Times New Roman"/>
              <a:defRPr sz="1800">
                <a:solidFill>
                  <a:srgbClr val="000000"/>
                </a:solidFill>
              </a:defRPr>
            </a:pPr>
            <a:r>
              <a:rPr sz="3700">
                <a:solidFill>
                  <a:srgbClr val="FFFFFF"/>
                </a:solidFill>
                <a:latin typeface="Times New Roman"/>
                <a:ea typeface="Times New Roman"/>
                <a:cs typeface="Times New Roman"/>
                <a:sym typeface="Times New Roman"/>
              </a:rPr>
              <a:t>Exudate of the opium poppy (</a:t>
            </a:r>
            <a:r>
              <a:rPr i="1" sz="3700">
                <a:solidFill>
                  <a:srgbClr val="FFFFFF"/>
                </a:solidFill>
                <a:latin typeface="Times New Roman"/>
                <a:ea typeface="Times New Roman"/>
                <a:cs typeface="Times New Roman"/>
                <a:sym typeface="Times New Roman"/>
              </a:rPr>
              <a:t>Papaver somniferum</a:t>
            </a:r>
            <a:r>
              <a:rPr sz="3700">
                <a:solidFill>
                  <a:srgbClr val="FFFFFF"/>
                </a:solidFill>
                <a:latin typeface="Times New Roman"/>
                <a:ea typeface="Times New Roman"/>
                <a:cs typeface="Times New Roman"/>
                <a:sym typeface="Times New Roman"/>
              </a:rPr>
              <a:t>) </a:t>
            </a:r>
            <a:endParaRPr sz="3700">
              <a:latin typeface="Times New Roman"/>
              <a:ea typeface="Times New Roman"/>
              <a:cs typeface="Times New Roman"/>
              <a:sym typeface="Times New Roman"/>
            </a:endParaRPr>
          </a:p>
          <a:p>
            <a:pPr lvl="0" marL="704850" indent="-704850" defTabSz="914400">
              <a:lnSpc>
                <a:spcPct val="150000"/>
              </a:lnSpc>
              <a:spcBef>
                <a:spcPts val="600"/>
              </a:spcBef>
              <a:buClr>
                <a:srgbClr val="FFFFFF"/>
              </a:buClr>
              <a:buSzPct val="100000"/>
              <a:buFont typeface="Times New Roman"/>
              <a:defRPr sz="1800">
                <a:solidFill>
                  <a:srgbClr val="000000"/>
                </a:solidFill>
              </a:defRPr>
            </a:pPr>
            <a:r>
              <a:rPr sz="3700">
                <a:solidFill>
                  <a:srgbClr val="FFFFFF"/>
                </a:solidFill>
                <a:latin typeface="Times New Roman"/>
                <a:ea typeface="Times New Roman"/>
                <a:cs typeface="Times New Roman"/>
                <a:sym typeface="Times New Roman"/>
              </a:rPr>
              <a:t>Known to relieve pain, diarrhea, produce euphoria</a:t>
            </a:r>
            <a:endParaRPr sz="3700">
              <a:latin typeface="Times New Roman"/>
              <a:ea typeface="Times New Roman"/>
              <a:cs typeface="Times New Roman"/>
              <a:sym typeface="Times New Roman"/>
            </a:endParaRPr>
          </a:p>
          <a:p>
            <a:pPr lvl="0" marL="704850" indent="-704850" defTabSz="914400">
              <a:lnSpc>
                <a:spcPct val="150000"/>
              </a:lnSpc>
              <a:spcBef>
                <a:spcPts val="600"/>
              </a:spcBef>
              <a:buClr>
                <a:srgbClr val="FFFFFF"/>
              </a:buClr>
              <a:buSzPct val="100000"/>
              <a:buFont typeface="Times New Roman"/>
              <a:defRPr sz="1800">
                <a:solidFill>
                  <a:srgbClr val="000000"/>
                </a:solidFill>
              </a:defRPr>
            </a:pPr>
            <a:r>
              <a:rPr sz="3700">
                <a:solidFill>
                  <a:srgbClr val="FFFFFF"/>
                </a:solidFill>
                <a:latin typeface="Times New Roman"/>
                <a:ea typeface="Times New Roman"/>
                <a:cs typeface="Times New Roman"/>
                <a:sym typeface="Times New Roman"/>
              </a:rPr>
              <a:t>Addiction to opium became commonplace</a:t>
            </a:r>
            <a:endParaRPr sz="3700">
              <a:latin typeface="Times New Roman"/>
              <a:ea typeface="Times New Roman"/>
              <a:cs typeface="Times New Roman"/>
              <a:sym typeface="Times New Roman"/>
            </a:endParaRPr>
          </a:p>
          <a:p>
            <a:pPr lvl="0" marL="0" indent="0" defTabSz="914400">
              <a:lnSpc>
                <a:spcPct val="150000"/>
              </a:lnSpc>
              <a:spcBef>
                <a:spcPts val="600"/>
              </a:spcBef>
              <a:buSzTx/>
              <a:buNone/>
              <a:defRPr sz="1800">
                <a:solidFill>
                  <a:srgbClr val="000000"/>
                </a:solidFill>
              </a:defRPr>
            </a:pPr>
            <a:endParaRPr sz="3700">
              <a:latin typeface="Times New Roman"/>
              <a:ea typeface="Times New Roman"/>
              <a:cs typeface="Times New Roman"/>
              <a:sym typeface="Times New Roman"/>
            </a:endParaRPr>
          </a:p>
          <a:p>
            <a:pPr lvl="0" marL="0" indent="0" algn="ctr" defTabSz="914400">
              <a:lnSpc>
                <a:spcPct val="150000"/>
              </a:lnSpc>
              <a:spcBef>
                <a:spcPts val="600"/>
              </a:spcBef>
              <a:buSzTx/>
              <a:buNone/>
              <a:defRPr sz="1800">
                <a:solidFill>
                  <a:srgbClr val="000000"/>
                </a:solidFill>
              </a:defRPr>
            </a:pPr>
            <a:r>
              <a:rPr i="1" sz="5100">
                <a:solidFill>
                  <a:srgbClr val="FFFFFF"/>
                </a:solidFill>
                <a:latin typeface="Times New Roman"/>
                <a:ea typeface="Times New Roman"/>
                <a:cs typeface="Times New Roman"/>
                <a:sym typeface="Times New Roman"/>
              </a:rPr>
              <a:t>Opioid vs Opiate vs Narcotic?</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title"/>
          </p:nvPr>
        </p:nvSpPr>
        <p:spPr>
          <a:xfrm>
            <a:off x="952500" y="406400"/>
            <a:ext cx="11099800" cy="2120900"/>
          </a:xfrm>
          <a:prstGeom prst="rect">
            <a:avLst/>
          </a:prstGeom>
        </p:spPr>
        <p:txBody>
          <a:bodyPr/>
          <a:lstStyle>
            <a:lvl1pPr>
              <a:defRPr>
                <a:latin typeface="Gurmukhi MT"/>
                <a:ea typeface="Gurmukhi MT"/>
                <a:cs typeface="Gurmukhi MT"/>
                <a:sym typeface="Gurmukhi MT"/>
              </a:defRPr>
            </a:lvl1pPr>
          </a:lstStyle>
          <a:p>
            <a:pPr lvl="0">
              <a:defRPr sz="1800">
                <a:solidFill>
                  <a:srgbClr val="000000"/>
                </a:solidFill>
              </a:defRPr>
            </a:pPr>
            <a:r>
              <a:rPr sz="8000">
                <a:solidFill>
                  <a:srgbClr val="FFFFFF"/>
                </a:solidFill>
              </a:rPr>
              <a:t>Withdrawal</a:t>
            </a:r>
          </a:p>
        </p:txBody>
      </p:sp>
      <p:sp>
        <p:nvSpPr>
          <p:cNvPr id="123" name="Shape 123"/>
          <p:cNvSpPr/>
          <p:nvPr>
            <p:ph type="body" idx="1"/>
          </p:nvPr>
        </p:nvSpPr>
        <p:spPr>
          <a:xfrm>
            <a:off x="952500" y="2590800"/>
            <a:ext cx="11099800" cy="6286500"/>
          </a:xfrm>
          <a:prstGeom prst="rect">
            <a:avLst/>
          </a:prstGeom>
        </p:spPr>
        <p:txBody>
          <a:bodyPr/>
          <a:lstStyle/>
          <a:p>
            <a:pPr lvl="0"/>
          </a:p>
        </p:txBody>
      </p:sp>
      <p:pic>
        <p:nvPicPr>
          <p:cNvPr id="124" name="image18.png"/>
          <p:cNvPicPr/>
          <p:nvPr/>
        </p:nvPicPr>
        <p:blipFill>
          <a:blip r:embed="rId2">
            <a:extLst/>
          </a:blip>
          <a:stretch>
            <a:fillRect/>
          </a:stretch>
        </p:blipFill>
        <p:spPr>
          <a:xfrm>
            <a:off x="1254574" y="3439069"/>
            <a:ext cx="10495652" cy="2875461"/>
          </a:xfrm>
          <a:prstGeom prst="rect">
            <a:avLst/>
          </a:prstGeom>
          <a:ln w="12700">
            <a:miter lim="400000"/>
          </a:ln>
          <a:effectLst>
            <a:outerShdw sx="100000" sy="100000" kx="0" ky="0" algn="b" rotWithShape="0" blurRad="190500" dist="139700" dir="5400000">
              <a:srgbClr val="000000"/>
            </a:outerShdw>
          </a:effectLst>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lvl="0">
              <a:defRPr sz="1800">
                <a:solidFill>
                  <a:srgbClr val="000000"/>
                </a:solidFill>
              </a:defRPr>
            </a:pPr>
            <a:r>
              <a:rPr sz="8000">
                <a:solidFill>
                  <a:srgbClr val="FFFFFF"/>
                </a:solidFill>
              </a:rPr>
              <a:t>QUESTIONS?</a:t>
            </a:r>
            <a:endParaRPr sz="8000">
              <a:solidFill>
                <a:srgbClr val="FFFFFF"/>
              </a:solidFill>
            </a:endParaRPr>
          </a:p>
          <a:p>
            <a:pPr lvl="0">
              <a:defRPr sz="1800">
                <a:solidFill>
                  <a:srgbClr val="000000"/>
                </a:solidFill>
              </a:defRPr>
            </a:pPr>
            <a:endParaRPr sz="8000">
              <a:solidFill>
                <a:srgbClr val="FFFFFF"/>
              </a:solidFill>
            </a:endParaRPr>
          </a:p>
          <a:p>
            <a:pPr lvl="0">
              <a:defRPr sz="1800">
                <a:solidFill>
                  <a:srgbClr val="000000"/>
                </a:solidFill>
              </a:defRPr>
            </a:pPr>
            <a:r>
              <a:rPr b="1" i="1" sz="2800">
                <a:latin typeface="+mn-lt"/>
                <a:ea typeface="+mn-ea"/>
                <a:cs typeface="+mn-cs"/>
                <a:sym typeface="Helvetica"/>
                <a:hlinkClick r:id="rId2" invalidUrl="" action="" tgtFrame="" tooltip="" history="1" highlightClick="0" endSnd="0"/>
              </a:rPr>
              <a:t>dr_aref@hotmail.com</a:t>
            </a:r>
          </a:p>
        </p:txBody>
      </p:sp>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 name="Shape 43"/>
          <p:cNvSpPr/>
          <p:nvPr>
            <p:ph type="title"/>
          </p:nvPr>
        </p:nvSpPr>
        <p:spPr>
          <a:xfrm>
            <a:off x="952500" y="812800"/>
            <a:ext cx="11099800" cy="2120900"/>
          </a:xfrm>
          <a:prstGeom prst="rect">
            <a:avLst/>
          </a:prstGeom>
        </p:spPr>
        <p:txBody>
          <a:bodyPr/>
          <a:lstStyle>
            <a:lvl1pPr>
              <a:defRPr>
                <a:latin typeface="Gurmukhi MN"/>
                <a:ea typeface="Gurmukhi MN"/>
                <a:cs typeface="Gurmukhi MN"/>
                <a:sym typeface="Gurmukhi MN"/>
              </a:defRPr>
            </a:lvl1pPr>
          </a:lstStyle>
          <a:p>
            <a:pPr lvl="0">
              <a:defRPr sz="1800">
                <a:solidFill>
                  <a:srgbClr val="000000"/>
                </a:solidFill>
              </a:defRPr>
            </a:pPr>
            <a:r>
              <a:rPr sz="8000">
                <a:solidFill>
                  <a:srgbClr val="FFFFFF"/>
                </a:solidFill>
              </a:rPr>
              <a:t>Examples of Opioids</a:t>
            </a:r>
          </a:p>
        </p:txBody>
      </p:sp>
      <p:sp>
        <p:nvSpPr>
          <p:cNvPr id="44" name="Shape 44"/>
          <p:cNvSpPr/>
          <p:nvPr>
            <p:ph type="body" idx="1"/>
          </p:nvPr>
        </p:nvSpPr>
        <p:spPr>
          <a:xfrm>
            <a:off x="952500" y="2597150"/>
            <a:ext cx="11099800" cy="6286500"/>
          </a:xfrm>
          <a:prstGeom prst="rect">
            <a:avLst/>
          </a:prstGeom>
        </p:spPr>
        <p:txBody>
          <a:bodyPr/>
          <a:lstStyle/>
          <a:p>
            <a:pPr lvl="0"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Morphine</a:t>
            </a:r>
            <a:endParaRPr sz="4600">
              <a:latin typeface="Times New Roman"/>
              <a:ea typeface="Times New Roman"/>
              <a:cs typeface="Times New Roman"/>
              <a:sym typeface="Times New Roman"/>
            </a:endParaRPr>
          </a:p>
          <a:p>
            <a:pPr lvl="0"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Heroin</a:t>
            </a:r>
            <a:endParaRPr sz="4600">
              <a:latin typeface="Times New Roman"/>
              <a:ea typeface="Times New Roman"/>
              <a:cs typeface="Times New Roman"/>
              <a:sym typeface="Times New Roman"/>
            </a:endParaRPr>
          </a:p>
          <a:p>
            <a:pPr lvl="0"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Codeine</a:t>
            </a:r>
            <a:endParaRPr sz="4600">
              <a:latin typeface="Times New Roman"/>
              <a:ea typeface="Times New Roman"/>
              <a:cs typeface="Times New Roman"/>
              <a:sym typeface="Times New Roman"/>
            </a:endParaRPr>
          </a:p>
          <a:p>
            <a:pPr lvl="0"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Fentanyl</a:t>
            </a:r>
            <a:endParaRPr sz="4600">
              <a:latin typeface="Times New Roman"/>
              <a:ea typeface="Times New Roman"/>
              <a:cs typeface="Times New Roman"/>
              <a:sym typeface="Times New Roman"/>
            </a:endParaRPr>
          </a:p>
          <a:p>
            <a:pPr lvl="0"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Meperidine</a:t>
            </a:r>
            <a:endParaRPr sz="4600">
              <a:latin typeface="Times New Roman"/>
              <a:ea typeface="Times New Roman"/>
              <a:cs typeface="Times New Roman"/>
              <a:sym typeface="Times New Roman"/>
            </a:endParaRPr>
          </a:p>
          <a:p>
            <a:pPr lvl="0" marL="0" indent="0" algn="ctr" defTabSz="914400">
              <a:lnSpc>
                <a:spcPct val="120000"/>
              </a:lnSpc>
              <a:spcBef>
                <a:spcPts val="700"/>
              </a:spcBef>
              <a:buSzTx/>
              <a:buNone/>
              <a:defRPr sz="1800">
                <a:solidFill>
                  <a:srgbClr val="000000"/>
                </a:solidFill>
              </a:defRPr>
            </a:pPr>
            <a:r>
              <a:rPr sz="4600">
                <a:solidFill>
                  <a:srgbClr val="FFFFFF"/>
                </a:solidFill>
                <a:latin typeface="Times New Roman"/>
                <a:ea typeface="Times New Roman"/>
                <a:cs typeface="Times New Roman"/>
                <a:sym typeface="Times New Roman"/>
              </a:rPr>
              <a:t>Methadone</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 name="Shape 46"/>
          <p:cNvSpPr/>
          <p:nvPr>
            <p:ph type="title"/>
          </p:nvPr>
        </p:nvSpPr>
        <p:spPr>
          <a:xfrm>
            <a:off x="952500" y="3505200"/>
            <a:ext cx="11099800" cy="2120900"/>
          </a:xfrm>
          <a:prstGeom prst="rect">
            <a:avLst/>
          </a:prstGeom>
        </p:spPr>
        <p:txBody>
          <a:bodyPr/>
          <a:lstStyle>
            <a:lvl1pPr defTabSz="484886">
              <a:defRPr b="1" sz="6600">
                <a:latin typeface="+mn-lt"/>
                <a:ea typeface="+mn-ea"/>
                <a:cs typeface="+mn-cs"/>
                <a:sym typeface="Helvetica"/>
              </a:defRPr>
            </a:lvl1pPr>
          </a:lstStyle>
          <a:p>
            <a:pPr lvl="0">
              <a:defRPr b="0" sz="1800">
                <a:solidFill>
                  <a:srgbClr val="000000"/>
                </a:solidFill>
              </a:defRPr>
            </a:pPr>
            <a:r>
              <a:rPr b="1" sz="6600">
                <a:solidFill>
                  <a:srgbClr val="FFFFFF"/>
                </a:solidFill>
              </a:rPr>
              <a:t>On What Receptors do Opioids work on?</a:t>
            </a:r>
          </a:p>
        </p:txBody>
      </p:sp>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 name="Shape 48"/>
          <p:cNvSpPr/>
          <p:nvPr/>
        </p:nvSpPr>
        <p:spPr>
          <a:xfrm>
            <a:off x="1079500" y="948828"/>
            <a:ext cx="9117311" cy="8397876"/>
          </a:xfrm>
          <a:prstGeom prst="rect">
            <a:avLst/>
          </a:prstGeom>
          <a:ln w="12700">
            <a:miter lim="400000"/>
          </a:ln>
          <a:extLst>
            <a:ext uri="{C572A759-6A51-4108-AA02-DFA0A04FC94B}">
              <ma14:wrappingTextBoxFlag xmlns:ma14="http://schemas.microsoft.com/office/mac/drawingml/2011/main" val="1"/>
            </a:ext>
          </a:extLst>
        </p:spPr>
        <p:txBody>
          <a:bodyPr lIns="45718" tIns="45718" rIns="45718" bIns="45718">
            <a:normAutofit fontScale="100000" lnSpcReduction="0"/>
          </a:bodyPr>
          <a:lstStyle/>
          <a:p>
            <a:pPr lvl="0" marL="628650" indent="-628650"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Mu (</a:t>
            </a:r>
            <a:r>
              <a:rPr sz="3300">
                <a:solidFill>
                  <a:srgbClr val="FFFFFF"/>
                </a:solidFill>
                <a:latin typeface="Symbol"/>
                <a:ea typeface="Symbol"/>
                <a:cs typeface="Symbol"/>
                <a:sym typeface="Symbol"/>
              </a:rPr>
              <a:t>μ</a:t>
            </a:r>
            <a:r>
              <a:rPr sz="3300">
                <a:solidFill>
                  <a:srgbClr val="FFFFFF"/>
                </a:solidFill>
                <a:latin typeface="Times New Roman"/>
                <a:ea typeface="Times New Roman"/>
                <a:cs typeface="Times New Roman"/>
                <a:sym typeface="Times New Roman"/>
              </a:rPr>
              <a:t>)</a:t>
            </a:r>
            <a:endParaRPr sz="3300">
              <a:solidFill>
                <a:srgbClr val="FFFFFF"/>
              </a:solidFill>
              <a:latin typeface="Times New Roman"/>
              <a:ea typeface="Times New Roman"/>
              <a:cs typeface="Times New Roman"/>
              <a:sym typeface="Times New Roman"/>
            </a:endParaRPr>
          </a:p>
          <a:p>
            <a:pPr lvl="1" marL="981075" indent="-523875"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Located at supraspinal and spinal sites</a:t>
            </a:r>
            <a:endParaRPr sz="3300">
              <a:solidFill>
                <a:srgbClr val="FFFFFF"/>
              </a:solidFill>
              <a:latin typeface="Times New Roman"/>
              <a:ea typeface="Times New Roman"/>
              <a:cs typeface="Times New Roman"/>
              <a:sym typeface="Times New Roman"/>
            </a:endParaRPr>
          </a:p>
          <a:p>
            <a:pPr lvl="1" marL="981075" indent="-523875" algn="l" defTabSz="914400">
              <a:spcBef>
                <a:spcPts val="700"/>
              </a:spcBef>
              <a:buClr>
                <a:srgbClr val="FFFFFF"/>
              </a:buClr>
              <a:buSzPct val="100000"/>
              <a:buFont typeface="Times New Roman"/>
              <a:buChar char="•"/>
              <a:defRPr sz="1800">
                <a:solidFill>
                  <a:srgbClr val="000000"/>
                </a:solidFill>
              </a:defRPr>
            </a:pPr>
            <a:r>
              <a:rPr sz="3300" u="sng">
                <a:solidFill>
                  <a:srgbClr val="FFFFFF"/>
                </a:solidFill>
                <a:latin typeface="Times New Roman"/>
                <a:ea typeface="Times New Roman"/>
                <a:cs typeface="Times New Roman"/>
                <a:sym typeface="Times New Roman"/>
              </a:rPr>
              <a:t>Analgesia</a:t>
            </a:r>
            <a:r>
              <a:rPr sz="3300">
                <a:solidFill>
                  <a:srgbClr val="FFFFFF"/>
                </a:solidFill>
                <a:latin typeface="Times New Roman"/>
                <a:ea typeface="Times New Roman"/>
                <a:cs typeface="Times New Roman"/>
                <a:sym typeface="Times New Roman"/>
              </a:rPr>
              <a:t> and respiratory depression</a:t>
            </a:r>
            <a:endParaRPr sz="3300">
              <a:solidFill>
                <a:srgbClr val="FFFFFF"/>
              </a:solidFill>
              <a:latin typeface="Times New Roman"/>
              <a:ea typeface="Times New Roman"/>
              <a:cs typeface="Times New Roman"/>
              <a:sym typeface="Times New Roman"/>
            </a:endParaRPr>
          </a:p>
          <a:p>
            <a:pPr lvl="1" marL="981075" indent="-523875"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Mioisis, euphoria, reduced GI motility</a:t>
            </a:r>
            <a:endParaRPr sz="3300">
              <a:solidFill>
                <a:srgbClr val="FFFFFF"/>
              </a:solidFill>
              <a:latin typeface="Times New Roman"/>
              <a:ea typeface="Times New Roman"/>
              <a:cs typeface="Times New Roman"/>
              <a:sym typeface="Times New Roman"/>
            </a:endParaRPr>
          </a:p>
          <a:p>
            <a:pPr lvl="0" algn="l" defTabSz="914400">
              <a:spcBef>
                <a:spcPts val="700"/>
              </a:spcBef>
              <a:defRPr sz="1800">
                <a:solidFill>
                  <a:srgbClr val="000000"/>
                </a:solidFill>
              </a:defRPr>
            </a:pPr>
            <a:endParaRPr sz="3300">
              <a:solidFill>
                <a:srgbClr val="FFFFFF"/>
              </a:solidFill>
              <a:latin typeface="Times New Roman"/>
              <a:ea typeface="Times New Roman"/>
              <a:cs typeface="Times New Roman"/>
              <a:sym typeface="Times New Roman"/>
            </a:endParaRPr>
          </a:p>
          <a:p>
            <a:pPr lvl="0" marL="342900" indent="-342900" algn="l" defTabSz="914400">
              <a:spcBef>
                <a:spcPts val="700"/>
              </a:spcBef>
              <a:defRPr sz="1800">
                <a:solidFill>
                  <a:srgbClr val="000000"/>
                </a:solidFill>
              </a:defRPr>
            </a:pPr>
            <a:endParaRPr sz="3300">
              <a:solidFill>
                <a:srgbClr val="FFFFFF"/>
              </a:solidFill>
              <a:latin typeface="Times New Roman"/>
              <a:ea typeface="Times New Roman"/>
              <a:cs typeface="Times New Roman"/>
              <a:sym typeface="Times New Roman"/>
            </a:endParaRPr>
          </a:p>
          <a:p>
            <a:pPr lvl="0" marL="628650" indent="-628650"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Kappa (</a:t>
            </a:r>
            <a:r>
              <a:rPr sz="3300">
                <a:solidFill>
                  <a:srgbClr val="FFFFFF"/>
                </a:solidFill>
                <a:latin typeface="Symbol"/>
                <a:ea typeface="Symbol"/>
                <a:cs typeface="Symbol"/>
                <a:sym typeface="Symbol"/>
              </a:rPr>
              <a:t>κ</a:t>
            </a:r>
            <a:r>
              <a:rPr sz="3300">
                <a:solidFill>
                  <a:srgbClr val="FFFFFF"/>
                </a:solidFill>
                <a:latin typeface="Times New Roman"/>
                <a:ea typeface="Times New Roman"/>
                <a:cs typeface="Times New Roman"/>
                <a:sym typeface="Times New Roman"/>
              </a:rPr>
              <a:t>)</a:t>
            </a:r>
            <a:endParaRPr sz="3300">
              <a:solidFill>
                <a:srgbClr val="FFFFFF"/>
              </a:solidFill>
              <a:latin typeface="Times New Roman"/>
              <a:ea typeface="Times New Roman"/>
              <a:cs typeface="Times New Roman"/>
              <a:sym typeface="Times New Roman"/>
            </a:endParaRPr>
          </a:p>
          <a:p>
            <a:pPr lvl="1" marL="981075" indent="-523875"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Dorsal horn of spinal cord and brain stem</a:t>
            </a:r>
            <a:endParaRPr sz="3300">
              <a:solidFill>
                <a:srgbClr val="FFFFFF"/>
              </a:solidFill>
              <a:latin typeface="Times New Roman"/>
              <a:ea typeface="Times New Roman"/>
              <a:cs typeface="Times New Roman"/>
              <a:sym typeface="Times New Roman"/>
            </a:endParaRPr>
          </a:p>
          <a:p>
            <a:pPr lvl="1" marL="981075" indent="-523875"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Analgesia, miosis, sedation</a:t>
            </a:r>
            <a:endParaRPr sz="3300">
              <a:solidFill>
                <a:srgbClr val="FFFFFF"/>
              </a:solidFill>
              <a:latin typeface="Times New Roman"/>
              <a:ea typeface="Times New Roman"/>
              <a:cs typeface="Times New Roman"/>
              <a:sym typeface="Times New Roman"/>
            </a:endParaRPr>
          </a:p>
          <a:p>
            <a:pPr lvl="0" algn="l" defTabSz="914400">
              <a:spcBef>
                <a:spcPts val="700"/>
              </a:spcBef>
              <a:defRPr sz="1800">
                <a:solidFill>
                  <a:srgbClr val="000000"/>
                </a:solidFill>
              </a:defRPr>
            </a:pPr>
            <a:endParaRPr sz="3300">
              <a:solidFill>
                <a:srgbClr val="FFFFFF"/>
              </a:solidFill>
              <a:latin typeface="Times New Roman"/>
              <a:ea typeface="Times New Roman"/>
              <a:cs typeface="Times New Roman"/>
              <a:sym typeface="Times New Roman"/>
            </a:endParaRPr>
          </a:p>
          <a:p>
            <a:pPr lvl="0" marL="628650" indent="-628650" algn="l" defTabSz="914400">
              <a:spcBef>
                <a:spcPts val="7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Delta (</a:t>
            </a:r>
            <a:r>
              <a:rPr sz="3300">
                <a:solidFill>
                  <a:srgbClr val="FFFFFF"/>
                </a:solidFill>
                <a:latin typeface="Symbol"/>
                <a:ea typeface="Symbol"/>
                <a:cs typeface="Symbol"/>
                <a:sym typeface="Symbol"/>
              </a:rPr>
              <a:t>δ</a:t>
            </a:r>
            <a:r>
              <a:rPr sz="3300">
                <a:solidFill>
                  <a:srgbClr val="FFFFFF"/>
                </a:solidFill>
                <a:latin typeface="Times New Roman"/>
                <a:ea typeface="Times New Roman"/>
                <a:cs typeface="Times New Roman"/>
                <a:sym typeface="Times New Roman"/>
              </a:rPr>
              <a:t>)</a:t>
            </a:r>
            <a:endParaRPr sz="3300">
              <a:solidFill>
                <a:srgbClr val="FFFFFF"/>
              </a:solidFill>
              <a:latin typeface="Times New Roman"/>
              <a:ea typeface="Times New Roman"/>
              <a:cs typeface="Times New Roman"/>
              <a:sym typeface="Times New Roman"/>
            </a:endParaRPr>
          </a:p>
          <a:p>
            <a:pPr lvl="1" marL="981075" indent="-523875" algn="l" defTabSz="914400">
              <a:spcBef>
                <a:spcPts val="6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Binding sites for endogenous peptides</a:t>
            </a:r>
            <a:endParaRPr sz="3300">
              <a:solidFill>
                <a:srgbClr val="FFFFFF"/>
              </a:solidFill>
              <a:latin typeface="Times New Roman"/>
              <a:ea typeface="Times New Roman"/>
              <a:cs typeface="Times New Roman"/>
              <a:sym typeface="Times New Roman"/>
            </a:endParaRPr>
          </a:p>
          <a:p>
            <a:pPr lvl="1" marL="981075" indent="-523875" algn="l" defTabSz="914400">
              <a:spcBef>
                <a:spcPts val="600"/>
              </a:spcBef>
              <a:buClr>
                <a:srgbClr val="FFFFFF"/>
              </a:buClr>
              <a:buSzPct val="100000"/>
              <a:buFont typeface="Times New Roman"/>
              <a:buChar char="•"/>
              <a:defRPr sz="1800">
                <a:solidFill>
                  <a:srgbClr val="000000"/>
                </a:solidFill>
              </a:defRPr>
            </a:pPr>
            <a:r>
              <a:rPr sz="3300">
                <a:solidFill>
                  <a:srgbClr val="FFFFFF"/>
                </a:solidFill>
                <a:latin typeface="Times New Roman"/>
                <a:ea typeface="Times New Roman"/>
                <a:cs typeface="Times New Roman"/>
                <a:sym typeface="Times New Roman"/>
              </a:rPr>
              <a:t>Analgesia, dysphoria, delusions, hallucinations</a:t>
            </a:r>
          </a:p>
        </p:txBody>
      </p:sp>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 name="Shape 50"/>
          <p:cNvSpPr/>
          <p:nvPr>
            <p:ph type="title"/>
          </p:nvPr>
        </p:nvSpPr>
        <p:spPr>
          <a:xfrm>
            <a:off x="1270000" y="2590800"/>
            <a:ext cx="10464800" cy="3302000"/>
          </a:xfrm>
          <a:prstGeom prst="rect">
            <a:avLst/>
          </a:prstGeom>
        </p:spPr>
        <p:txBody>
          <a:bodyPr/>
          <a:lstStyle/>
          <a:p>
            <a:pPr lvl="0" defTabSz="467359">
              <a:defRPr sz="1800">
                <a:solidFill>
                  <a:srgbClr val="000000"/>
                </a:solidFill>
              </a:defRPr>
            </a:pPr>
            <a:endParaRPr sz="6400"/>
          </a:p>
          <a:p>
            <a:pPr lvl="0" defTabSz="467359">
              <a:defRPr sz="1800">
                <a:solidFill>
                  <a:srgbClr val="000000"/>
                </a:solidFill>
              </a:defRPr>
            </a:pPr>
            <a:r>
              <a:rPr b="1" i="1" sz="6400">
                <a:solidFill>
                  <a:srgbClr val="FFFFFF"/>
                </a:solidFill>
                <a:latin typeface="+mn-lt"/>
                <a:ea typeface="+mn-ea"/>
                <a:cs typeface="+mn-cs"/>
                <a:sym typeface="Helvetica"/>
              </a:rPr>
              <a:t>WHAT IS THE TOXIDROME</a:t>
            </a:r>
            <a:endParaRPr b="1" i="1" sz="6400">
              <a:latin typeface="+mn-lt"/>
              <a:ea typeface="+mn-ea"/>
              <a:cs typeface="+mn-cs"/>
              <a:sym typeface="Helvetica"/>
            </a:endParaRPr>
          </a:p>
          <a:p>
            <a:pPr lvl="0" defTabSz="467359">
              <a:defRPr sz="1800">
                <a:solidFill>
                  <a:srgbClr val="000000"/>
                </a:solidFill>
              </a:defRPr>
            </a:pPr>
            <a:r>
              <a:rPr b="1" i="1" sz="6400">
                <a:solidFill>
                  <a:srgbClr val="FFFFFF"/>
                </a:solidFill>
                <a:latin typeface="+mn-lt"/>
                <a:ea typeface="+mn-ea"/>
                <a:cs typeface="+mn-cs"/>
                <a:sym typeface="Helvetica"/>
              </a:rPr>
              <a:t>OF OPIOID TOXICITY?</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52" name="image4.png"/>
          <p:cNvPicPr/>
          <p:nvPr/>
        </p:nvPicPr>
        <p:blipFill>
          <a:blip r:embed="rId2">
            <a:extLst/>
          </a:blip>
          <a:stretch>
            <a:fillRect/>
          </a:stretch>
        </p:blipFill>
        <p:spPr>
          <a:xfrm>
            <a:off x="1028011" y="505916"/>
            <a:ext cx="4984143" cy="4255940"/>
          </a:xfrm>
          <a:prstGeom prst="rect">
            <a:avLst/>
          </a:prstGeom>
          <a:ln w="12700">
            <a:miter lim="400000"/>
          </a:ln>
          <a:effectLst>
            <a:outerShdw sx="100000" sy="100000" kx="0" ky="0" algn="b" rotWithShape="0" blurRad="254000" dist="127000" dir="5400000">
              <a:srgbClr val="000000">
                <a:alpha val="70000"/>
              </a:srgbClr>
            </a:outerShdw>
          </a:effectLst>
        </p:spPr>
      </p:pic>
      <p:pic>
        <p:nvPicPr>
          <p:cNvPr id="53" name="image5.png"/>
          <p:cNvPicPr/>
          <p:nvPr/>
        </p:nvPicPr>
        <p:blipFill>
          <a:blip r:embed="rId3">
            <a:extLst/>
          </a:blip>
          <a:stretch>
            <a:fillRect/>
          </a:stretch>
        </p:blipFill>
        <p:spPr>
          <a:xfrm>
            <a:off x="6240729" y="4837360"/>
            <a:ext cx="5670414" cy="4255940"/>
          </a:xfrm>
          <a:prstGeom prst="rect">
            <a:avLst/>
          </a:prstGeom>
          <a:ln w="12700">
            <a:miter lim="400000"/>
          </a:ln>
          <a:effectLst>
            <a:outerShdw sx="100000" sy="100000" kx="0" ky="0" algn="b" rotWithShape="0" blurRad="254000" dist="127000" dir="5400000">
              <a:srgbClr val="000000">
                <a:alpha val="70000"/>
              </a:srgbClr>
            </a:outerShdw>
          </a:effectLst>
        </p:spPr>
      </p:pic>
      <p:pic>
        <p:nvPicPr>
          <p:cNvPr id="54" name="image6.png"/>
          <p:cNvPicPr/>
          <p:nvPr/>
        </p:nvPicPr>
        <p:blipFill>
          <a:blip r:embed="rId4">
            <a:extLst/>
          </a:blip>
          <a:stretch>
            <a:fillRect/>
          </a:stretch>
        </p:blipFill>
        <p:spPr>
          <a:xfrm>
            <a:off x="6616399" y="1117341"/>
            <a:ext cx="5267995" cy="3033089"/>
          </a:xfrm>
          <a:prstGeom prst="rect">
            <a:avLst/>
          </a:prstGeom>
          <a:ln w="12700">
            <a:miter lim="400000"/>
          </a:ln>
          <a:effectLst>
            <a:outerShdw sx="100000" sy="100000" kx="0" ky="0" algn="b" rotWithShape="0" blurRad="254000" dist="127000" dir="5400000">
              <a:srgbClr val="000000">
                <a:alpha val="70000"/>
              </a:srgbClr>
            </a:outerShdw>
          </a:effectLst>
        </p:spPr>
      </p:pic>
      <p:pic>
        <p:nvPicPr>
          <p:cNvPr id="55" name="image7.png"/>
          <p:cNvPicPr/>
          <p:nvPr/>
        </p:nvPicPr>
        <p:blipFill>
          <a:blip r:embed="rId5">
            <a:extLst/>
          </a:blip>
          <a:stretch>
            <a:fillRect/>
          </a:stretch>
        </p:blipFill>
        <p:spPr>
          <a:xfrm>
            <a:off x="1253264" y="5333755"/>
            <a:ext cx="4533638" cy="3263149"/>
          </a:xfrm>
          <a:prstGeom prst="rect">
            <a:avLst/>
          </a:prstGeom>
          <a:ln w="12700">
            <a:miter lim="400000"/>
          </a:ln>
          <a:effectLst>
            <a:outerShdw sx="100000" sy="100000" kx="0" ky="0" algn="b" rotWithShape="0" blurRad="254000" dist="127000" dir="5400000">
              <a:srgbClr val="000000">
                <a:alpha val="70000"/>
              </a:srgbClr>
            </a:outerShdw>
          </a:effectLst>
        </p:spPr>
      </p:pic>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 name="Shape 57"/>
          <p:cNvSpPr/>
          <p:nvPr>
            <p:ph type="title"/>
          </p:nvPr>
        </p:nvSpPr>
        <p:spPr>
          <a:xfrm>
            <a:off x="952500" y="939800"/>
            <a:ext cx="11099800" cy="2120900"/>
          </a:xfrm>
          <a:prstGeom prst="rect">
            <a:avLst/>
          </a:prstGeom>
        </p:spPr>
        <p:txBody>
          <a:bodyPr/>
          <a:lstStyle/>
          <a:p>
            <a:pPr lvl="0">
              <a:defRPr sz="1800">
                <a:solidFill>
                  <a:srgbClr val="000000"/>
                </a:solidFill>
              </a:defRPr>
            </a:pPr>
            <a:r>
              <a:rPr sz="8000">
                <a:solidFill>
                  <a:srgbClr val="FFFFFF"/>
                </a:solidFill>
              </a:rPr>
              <a:t>The Opioid Toxidrome</a:t>
            </a:r>
          </a:p>
        </p:txBody>
      </p:sp>
      <p:sp>
        <p:nvSpPr>
          <p:cNvPr id="58" name="Shape 58"/>
          <p:cNvSpPr/>
          <p:nvPr>
            <p:ph type="body" idx="1"/>
          </p:nvPr>
        </p:nvSpPr>
        <p:spPr>
          <a:xfrm>
            <a:off x="952500" y="2590800"/>
            <a:ext cx="11099800" cy="6286500"/>
          </a:xfrm>
          <a:prstGeom prst="rect">
            <a:avLst/>
          </a:prstGeom>
        </p:spPr>
        <p:txBody>
          <a:bodyPr/>
          <a:lstStyle/>
          <a:p>
            <a:pPr lvl="0" marL="0" indent="0" algn="just" defTabSz="457200">
              <a:lnSpc>
                <a:spcPct val="200000"/>
              </a:lnSpc>
              <a:spcBef>
                <a:spcPts val="0"/>
              </a:spcBef>
              <a:buSzTx/>
              <a:buNone/>
              <a:defRPr sz="1800">
                <a:solidFill>
                  <a:srgbClr val="000000"/>
                </a:solidFill>
              </a:defRPr>
            </a:pPr>
            <a:r>
              <a:rPr sz="4200">
                <a:solidFill>
                  <a:srgbClr val="FFFFFF"/>
                </a:solidFill>
                <a:latin typeface="Times"/>
                <a:ea typeface="Times"/>
                <a:cs typeface="Times"/>
                <a:sym typeface="Times"/>
              </a:rPr>
              <a:t>CNS depression</a:t>
            </a:r>
            <a:endParaRPr sz="4200">
              <a:latin typeface="Times"/>
              <a:ea typeface="Times"/>
              <a:cs typeface="Times"/>
              <a:sym typeface="Times"/>
            </a:endParaRPr>
          </a:p>
          <a:p>
            <a:pPr lvl="0" marL="0" indent="0" algn="just" defTabSz="457200">
              <a:lnSpc>
                <a:spcPct val="200000"/>
              </a:lnSpc>
              <a:spcBef>
                <a:spcPts val="0"/>
              </a:spcBef>
              <a:buSzTx/>
              <a:buNone/>
              <a:defRPr sz="1800">
                <a:solidFill>
                  <a:srgbClr val="000000"/>
                </a:solidFill>
              </a:defRPr>
            </a:pPr>
            <a:r>
              <a:rPr sz="4200">
                <a:solidFill>
                  <a:srgbClr val="FFFFFF"/>
                </a:solidFill>
                <a:latin typeface="Times"/>
                <a:ea typeface="Times"/>
                <a:cs typeface="Times"/>
                <a:sym typeface="Times"/>
              </a:rPr>
              <a:t>Respiratory depression</a:t>
            </a:r>
            <a:endParaRPr sz="4200">
              <a:latin typeface="Times"/>
              <a:ea typeface="Times"/>
              <a:cs typeface="Times"/>
              <a:sym typeface="Times"/>
            </a:endParaRPr>
          </a:p>
          <a:p>
            <a:pPr lvl="0" marL="0" indent="0" algn="just" defTabSz="457200">
              <a:lnSpc>
                <a:spcPct val="200000"/>
              </a:lnSpc>
              <a:spcBef>
                <a:spcPts val="0"/>
              </a:spcBef>
              <a:buSzTx/>
              <a:buNone/>
              <a:defRPr sz="1800">
                <a:solidFill>
                  <a:srgbClr val="000000"/>
                </a:solidFill>
              </a:defRPr>
            </a:pPr>
            <a:r>
              <a:rPr sz="4200">
                <a:solidFill>
                  <a:srgbClr val="FFFFFF"/>
                </a:solidFill>
                <a:latin typeface="Times"/>
                <a:ea typeface="Times"/>
                <a:cs typeface="Times"/>
                <a:sym typeface="Times"/>
              </a:rPr>
              <a:t>Miosis </a:t>
            </a: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FFFFFF"/>
      </a:dk1>
      <a:lt1>
        <a:srgbClr val="FF0000"/>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65C1"/>
          </a:solidFill>
          <a:prstDash val="solid"/>
          <a:bevel/>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65C1"/>
          </a:solidFill>
          <a:prstDash val="solid"/>
          <a:bevel/>
        </a:ln>
        <a:effectLst>
          <a:outerShdw sx="100000" sy="100000" kx="0" ky="0" algn="b" rotWithShape="0" blurRad="76200" dist="0" dir="18900000">
            <a:srgbClr val="000000">
              <a:alpha val="8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065C1"/>
      </a:accent1>
      <a:accent2>
        <a:srgbClr val="189B1A"/>
      </a:accent2>
      <a:accent3>
        <a:srgbClr val="008C91"/>
      </a:accent3>
      <a:accent4>
        <a:srgbClr val="5747C1"/>
      </a:accent4>
      <a:accent5>
        <a:srgbClr val="971817"/>
      </a:accent5>
      <a:accent6>
        <a:srgbClr val="BC8027"/>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
          <a:effectLst>
            <a:outerShdw sx="100000" sy="100000" kx="0" ky="0" algn="b" rotWithShape="0" blurRad="76200" dist="0" dir="18900000">
              <a:srgbClr val="000000">
                <a:alpha val="8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065C1"/>
          </a:solidFill>
          <a:prstDash val="solid"/>
          <a:bevel/>
        </a:ln>
        <a:effectLst>
          <a:outerShdw sx="100000" sy="100000" kx="0" ky="0" algn="b" rotWithShape="0" blurRad="76200" dist="0" dir="18900000">
            <a:srgbClr val="000000">
              <a:alpha val="80000"/>
            </a:srgbClr>
          </a:outerShdw>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65C1"/>
          </a:solidFill>
          <a:prstDash val="solid"/>
          <a:bevel/>
        </a:ln>
        <a:effectLst>
          <a:outerShdw sx="100000" sy="100000" kx="0" ky="0" algn="b" rotWithShape="0" blurRad="76200" dist="0" dir="18900000">
            <a:srgbClr val="000000">
              <a:alpha val="80000"/>
            </a:srgbClr>
          </a:outerShdw>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3800" u="none" kumimoji="0" normalizeH="0">
            <a:ln>
              <a:noFill/>
            </a:ln>
            <a:solidFill>
              <a:srgbClr val="FF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