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 b="def" i="def"/>
      <a:tcStyle>
        <a:tcBdr/>
        <a:fill>
          <a:solidFill>
            <a:srgbClr val="E6ED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 b="def" i="def"/>
      <a:tcStyle>
        <a:tcBdr/>
        <a:fill>
          <a:solidFill>
            <a:srgbClr val="F3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 b="def" i="def"/>
      <a:tcStyle>
        <a:tcBdr/>
        <a:fill>
          <a:solidFill>
            <a:srgbClr val="FF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+mj-lt"/>
                <a:ea typeface="+mj-ea"/>
                <a:cs typeface="+mj-cs"/>
                <a:sym typeface="Helvetica"/>
              </a:defRPr>
            </a:lvl1pPr>
            <a:lvl2pPr marL="794084" indent="-336884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2pPr>
            <a:lvl3pPr marL="1251284" indent="-336884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3pPr>
            <a:lvl4pPr marL="1708484" indent="-336884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4pPr>
            <a:lvl5pPr marL="2165684" indent="-336884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2400"/>
              </a:spcBef>
              <a:buSzTx/>
              <a:buNone/>
              <a:defRPr sz="4000"/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r_aref@hotmail.com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dr_aref@hotmail.com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Antidepressant Overdose! </a:t>
            </a:r>
          </a:p>
        </p:txBody>
      </p:sp>
      <p:sp>
        <p:nvSpPr>
          <p:cNvPr id="120" name="Shape 120"/>
          <p:cNvSpPr txBox="1"/>
          <p:nvPr>
            <p:ph type="subTitle" sz="half" idx="1"/>
          </p:nvPr>
        </p:nvSpPr>
        <p:spPr>
          <a:xfrm>
            <a:off x="1270000" y="5035549"/>
            <a:ext cx="10464800" cy="2791423"/>
          </a:xfrm>
          <a:prstGeom prst="rect">
            <a:avLst/>
          </a:prstGeom>
        </p:spPr>
        <p:txBody>
          <a:bodyPr/>
          <a:lstStyle/>
          <a:p>
            <a:pPr>
              <a:defRPr b="1" i="1" sz="2300">
                <a:latin typeface="+mj-lt"/>
                <a:ea typeface="+mj-ea"/>
                <a:cs typeface="+mj-cs"/>
                <a:sym typeface="Helvetica"/>
              </a:defRPr>
            </a:pPr>
            <a:r>
              <a:t>Aref Melibary MD, FRCPC, DABEM</a:t>
            </a:r>
          </a:p>
          <a:p>
            <a:pPr>
              <a:defRPr b="1" i="1" sz="2300">
                <a:latin typeface="+mj-lt"/>
                <a:ea typeface="+mj-ea"/>
                <a:cs typeface="+mj-cs"/>
                <a:sym typeface="Helvetica"/>
              </a:defRPr>
            </a:pPr>
            <a:r>
              <a:t>Assistant Professor of Emergency Medicine </a:t>
            </a:r>
          </a:p>
          <a:p>
            <a:pPr>
              <a:defRPr b="1" i="1" sz="2300">
                <a:latin typeface="+mj-lt"/>
                <a:ea typeface="+mj-ea"/>
                <a:cs typeface="+mj-cs"/>
                <a:sym typeface="Helvetica"/>
              </a:defRPr>
            </a:pPr>
            <a:r>
              <a:t>Consultant Emergency Medicine &amp; Critical Care Medicine</a:t>
            </a:r>
          </a:p>
          <a:p>
            <a:pPr>
              <a:defRPr b="1" i="1" sz="2300">
                <a:latin typeface="+mj-lt"/>
                <a:ea typeface="+mj-ea"/>
                <a:cs typeface="+mj-cs"/>
                <a:sym typeface="Helvetica"/>
              </a:defRPr>
            </a:pPr>
            <a:r>
              <a:t>Dept. of Emergency Medicine</a:t>
            </a:r>
          </a:p>
          <a:p>
            <a:pPr>
              <a:defRPr b="1" i="1" sz="2300">
                <a:latin typeface="+mj-lt"/>
                <a:ea typeface="+mj-ea"/>
                <a:cs typeface="+mj-cs"/>
                <a:sym typeface="Helvetica"/>
              </a:defRPr>
            </a:pPr>
            <a:r>
              <a:t>King Saud University Medical City</a:t>
            </a:r>
          </a:p>
          <a:p>
            <a:pPr>
              <a:defRPr b="1" i="1" sz="2300" u="sng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dr_aref@hotmail.com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 sz="59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WHAT’S ABNORMAL?</a:t>
            </a:r>
          </a:p>
        </p:txBody>
      </p:sp>
      <p:sp>
        <p:nvSpPr>
          <p:cNvPr id="149" name="Shape 14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0" name="image7.png" descr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085" y="2763331"/>
            <a:ext cx="10748630" cy="569433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Sinus Tachycardia</a:t>
            </a:r>
          </a:p>
          <a:p>
            <a:pPr/>
            <a:r>
              <a:t>Prolonged QT Interval</a:t>
            </a:r>
          </a:p>
          <a:p>
            <a:pPr/>
            <a:r>
              <a:t>Widening of the QRS interval</a:t>
            </a:r>
          </a:p>
          <a:p>
            <a:pPr/>
            <a:r>
              <a:t>RAD</a:t>
            </a:r>
          </a:p>
          <a:p>
            <a:pPr/>
            <a:r>
              <a:t>Prominent R in aVR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8.png" descr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8785" y="980255"/>
            <a:ext cx="3422881" cy="78057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155" name="image9.png" descr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8374" y="1588888"/>
            <a:ext cx="6269230" cy="658852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203200" dir="5400000">
              <a:srgbClr val="000000">
                <a:alpha val="6657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10.png" descr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0578" y="1919389"/>
            <a:ext cx="11223645" cy="592752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2413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Specific Management</a:t>
            </a:r>
          </a:p>
        </p:txBody>
      </p:sp>
      <p:sp>
        <p:nvSpPr>
          <p:cNvPr id="160" name="Shape 16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Plasma Alkalinization (NaHCO3/ </a:t>
            </a:r>
            <a:r>
              <a:rPr sz="2600"/>
              <a:t>Hyperventilation</a:t>
            </a:r>
            <a:r>
              <a:t>)</a:t>
            </a:r>
          </a:p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Sodium Load (NaHCO3 or 3% Saline)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Plasma Alkalinization</a:t>
            </a:r>
          </a:p>
        </p:txBody>
      </p:sp>
      <p:sp>
        <p:nvSpPr>
          <p:cNvPr id="163" name="Shape 16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Promotes </a:t>
            </a:r>
            <a:r>
              <a:rPr b="1" i="1">
                <a:latin typeface="+mj-lt"/>
                <a:ea typeface="+mj-ea"/>
                <a:cs typeface="+mj-cs"/>
                <a:sym typeface="Helvetica"/>
              </a:rPr>
              <a:t>TCA protein binding</a:t>
            </a:r>
            <a:endParaRPr b="1" i="1">
              <a:latin typeface="+mj-lt"/>
              <a:ea typeface="+mj-ea"/>
              <a:cs typeface="+mj-cs"/>
              <a:sym typeface="Helvetica"/>
            </a:endParaRPr>
          </a:p>
          <a:p>
            <a:pPr/>
            <a:r>
              <a:t>Plasma proteins act as a sink that sequesters TCA’s away from the sites of toxicity</a:t>
            </a:r>
          </a:p>
          <a:p>
            <a:pPr/>
            <a:r>
              <a:t>Increases the non-ionized form of the drug which </a:t>
            </a:r>
            <a:r>
              <a:rPr b="1" i="1">
                <a:latin typeface="+mj-lt"/>
                <a:ea typeface="+mj-ea"/>
                <a:cs typeface="+mj-cs"/>
                <a:sym typeface="Helvetica"/>
              </a:rPr>
              <a:t>UNBINDS</a:t>
            </a:r>
            <a:r>
              <a:t> TCA’s from Na-Channels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Sodium Load</a:t>
            </a:r>
          </a:p>
        </p:txBody>
      </p:sp>
      <p:sp>
        <p:nvSpPr>
          <p:cNvPr id="166" name="Shape 16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Leads to </a:t>
            </a:r>
            <a:r>
              <a:rPr b="1" i="1">
                <a:latin typeface="+mj-lt"/>
                <a:ea typeface="+mj-ea"/>
                <a:cs typeface="+mj-cs"/>
                <a:sym typeface="Helvetica"/>
              </a:rPr>
              <a:t>over-riding Na-Channel Blockade</a:t>
            </a:r>
            <a:r>
              <a:t> due to an increased Na concentration gradient across the cell membrane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SSRI’s</a:t>
            </a:r>
          </a:p>
        </p:txBody>
      </p:sp>
      <p:pic>
        <p:nvPicPr>
          <p:cNvPr id="169" name="image11.png" descr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4802" y="3390998"/>
            <a:ext cx="5655195" cy="412125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12.png" descr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4582" y="1464355"/>
            <a:ext cx="7015635" cy="683759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65100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Facts</a:t>
            </a:r>
          </a:p>
        </p:txBody>
      </p:sp>
      <p:sp>
        <p:nvSpPr>
          <p:cNvPr id="174" name="Shape 17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Mainstay for treatment of depression</a:t>
            </a:r>
          </a:p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SSRIs have a wide therapeutic index</a:t>
            </a:r>
          </a:p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Although they are safer in overdose than MAOIs and TCAs, they do have therapeutic limitations, such as the long delay until onset of antidepressant effect (variable)</a:t>
            </a:r>
          </a:p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Rarely fatal, with ingestions of up to 30 times the daily dose associated with few or no symptoms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What’s Available?</a:t>
            </a:r>
          </a:p>
        </p:txBody>
      </p:sp>
      <p:sp>
        <p:nvSpPr>
          <p:cNvPr id="123" name="Shape 12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500"/>
            </a:pPr>
            <a:r>
              <a:t>MAOI’s</a:t>
            </a:r>
          </a:p>
          <a:p>
            <a:pPr>
              <a:defRPr b="1" sz="5500">
                <a:latin typeface="+mj-lt"/>
                <a:ea typeface="+mj-ea"/>
                <a:cs typeface="+mj-cs"/>
                <a:sym typeface="Helvetica"/>
              </a:defRPr>
            </a:pPr>
            <a:r>
              <a:t>TCA</a:t>
            </a:r>
          </a:p>
          <a:p>
            <a:pPr>
              <a:defRPr b="1" sz="5500">
                <a:latin typeface="+mj-lt"/>
                <a:ea typeface="+mj-ea"/>
                <a:cs typeface="+mj-cs"/>
                <a:sym typeface="Helvetica"/>
              </a:defRPr>
            </a:pPr>
            <a:r>
              <a:t>SSRI</a:t>
            </a:r>
          </a:p>
          <a:p>
            <a:pPr>
              <a:defRPr sz="5500"/>
            </a:pPr>
            <a:r>
              <a:t>SNRI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03057" indent="-403057" defTabSz="457200">
              <a:lnSpc>
                <a:spcPct val="200000"/>
              </a:lnSpc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QTc prolongation</a:t>
            </a:r>
          </a:p>
          <a:p>
            <a:pPr marL="403057" indent="-403057" defTabSz="457200">
              <a:lnSpc>
                <a:spcPct val="200000"/>
              </a:lnSpc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Seizures</a:t>
            </a:r>
          </a:p>
        </p:txBody>
      </p:sp>
      <p:pic>
        <p:nvPicPr>
          <p:cNvPr id="178" name="image13.png" descr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6783" y="2616200"/>
            <a:ext cx="4148213" cy="6248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52400" dir="5400000">
              <a:srgbClr val="000000">
                <a:alpha val="93526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Remember </a:t>
            </a:r>
          </a:p>
        </p:txBody>
      </p:sp>
      <p:sp>
        <p:nvSpPr>
          <p:cNvPr id="181" name="Shape 181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SSRIs may be associated with SIADH at therapeutic doses</a:t>
            </a:r>
          </a:p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Most cases of hyponatremia develop within 1 month and frequently within the first 2 weeks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6466">
              <a:defRPr b="1" i="1" sz="5800">
                <a:latin typeface="+mj-lt"/>
                <a:ea typeface="+mj-ea"/>
                <a:cs typeface="+mj-cs"/>
                <a:sym typeface="Helvetica"/>
              </a:defRPr>
            </a:pPr>
            <a:r>
              <a:t>Diagnostic Strategies and Management?</a:t>
            </a:r>
          </a:p>
          <a:p>
            <a:pPr defTabSz="426466">
              <a:defRPr b="1" i="1" sz="5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426466">
              <a:defRPr sz="3300"/>
            </a:pPr>
            <a:r>
              <a:t>NON SPECIFIC!!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1270000" y="16256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Serotonin Syndrome</a:t>
            </a:r>
          </a:p>
        </p:txBody>
      </p:sp>
      <p:pic>
        <p:nvPicPr>
          <p:cNvPr id="186" name="image14.png" descr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4122" y="4320730"/>
            <a:ext cx="7776557" cy="31522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Facts</a:t>
            </a:r>
          </a:p>
        </p:txBody>
      </p:sp>
      <p:sp>
        <p:nvSpPr>
          <p:cNvPr id="189" name="Shape 18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483" indent="-443483" defTabSz="566673">
              <a:spcBef>
                <a:spcPts val="4000"/>
              </a:spcBef>
              <a:defRPr sz="3600"/>
            </a:pPr>
            <a:r>
              <a:t>Potentially lethal condition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Excess serotonin accumulation in the synaptic </a:t>
            </a:r>
            <a:r>
              <a:rPr sz="3700"/>
              <a:t>cleft</a:t>
            </a:r>
            <a:endParaRPr sz="3700"/>
          </a:p>
          <a:p>
            <a:pPr marL="455154" indent="-455154" defTabSz="566673">
              <a:spcBef>
                <a:spcPts val="4000"/>
              </a:spcBef>
              <a:defRPr sz="3700"/>
            </a:pPr>
            <a:r>
              <a:t>Likely to develop when drugs from different classes are combined, e.g.increased release and impaired uptake </a:t>
            </a:r>
          </a:p>
          <a:p>
            <a:pPr marL="455154" indent="-455154" defTabSz="566673">
              <a:spcBef>
                <a:spcPts val="4000"/>
              </a:spcBef>
              <a:defRPr sz="3700"/>
            </a:pPr>
            <a:r>
              <a:t>Syndrome occurs in approximately 14 to16 % of persons who overdose on SSRIs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Clinical Features</a:t>
            </a:r>
          </a:p>
        </p:txBody>
      </p:sp>
      <p:pic>
        <p:nvPicPr>
          <p:cNvPr id="192" name="image15.png" descr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5261" y="3006277"/>
            <a:ext cx="7554278" cy="47528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330200" dir="5400000">
              <a:srgbClr val="000000">
                <a:alpha val="92834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16.png" descr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0879" y="1643666"/>
            <a:ext cx="9883042" cy="64789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215900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Management</a:t>
            </a:r>
          </a:p>
        </p:txBody>
      </p:sp>
      <p:pic>
        <p:nvPicPr>
          <p:cNvPr id="197" name="image17.png" descr="image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0466" y="2653431"/>
            <a:ext cx="6103868" cy="61866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635000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Hunter’s Criteria</a:t>
            </a:r>
          </a:p>
        </p:txBody>
      </p:sp>
      <p:pic>
        <p:nvPicPr>
          <p:cNvPr id="200" name="image18.png" descr="imag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3326" y="4302083"/>
            <a:ext cx="9758148" cy="36203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266700" dir="5400000">
              <a:srgbClr val="000000">
                <a:alpha val="92591"/>
              </a:srgbClr>
            </a:outerShdw>
          </a:effectLst>
        </p:spPr>
      </p:pic>
      <p:pic>
        <p:nvPicPr>
          <p:cNvPr id="201" name="image19.png" descr="image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5798" y="4190503"/>
            <a:ext cx="4673204" cy="2803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Differential consideration for Serotonin Syndrome</a:t>
            </a:r>
          </a:p>
        </p:txBody>
      </p:sp>
      <p:pic>
        <p:nvPicPr>
          <p:cNvPr id="204" name="image20.png" descr="image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387999">
            <a:off x="4180177" y="-354327"/>
            <a:ext cx="4629066" cy="123475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228600" dir="5400000">
              <a:srgbClr val="000000">
                <a:alpha val="93526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952500" y="139700"/>
            <a:ext cx="11099800" cy="2120900"/>
          </a:xfrm>
          <a:prstGeom prst="rect">
            <a:avLst/>
          </a:prstGeom>
        </p:spPr>
        <p:txBody>
          <a:bodyPr/>
          <a:lstStyle>
            <a:lvl1pPr defTabSz="914400">
              <a:defRPr b="1" sz="43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Monoamine Oxidase Inhibitors (MAOIs)</a:t>
            </a:r>
          </a:p>
        </p:txBody>
      </p:sp>
      <p:sp>
        <p:nvSpPr>
          <p:cNvPr id="126" name="Shape 126"/>
          <p:cNvSpPr txBox="1"/>
          <p:nvPr>
            <p:ph type="body" sz="quarter" idx="1"/>
          </p:nvPr>
        </p:nvSpPr>
        <p:spPr>
          <a:xfrm>
            <a:off x="952500" y="2056158"/>
            <a:ext cx="11099800" cy="2212134"/>
          </a:xfrm>
          <a:prstGeom prst="rect">
            <a:avLst/>
          </a:prstGeom>
        </p:spPr>
        <p:txBody>
          <a:bodyPr/>
          <a:lstStyle>
            <a:lvl1pPr marL="0" indent="0" algn="ctr" defTabSz="841247">
              <a:lnSpc>
                <a:spcPct val="150000"/>
              </a:lnSpc>
              <a:spcBef>
                <a:spcPts val="600"/>
              </a:spcBef>
              <a:buSzTx/>
              <a:buNone/>
              <a:defRPr sz="2500">
                <a:effectLst>
                  <a:outerShdw sx="100000" sy="100000" kx="0" ky="0" algn="b" rotWithShape="0" blurRad="12700" dist="23368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Bind irreversibly to monoamine oxidase thereby preventing inactivation of biogenic amines such as norepinephrine, dopamine and serotonin leading to increased synaptic levels.</a:t>
            </a:r>
          </a:p>
        </p:txBody>
      </p:sp>
      <p:pic>
        <p:nvPicPr>
          <p:cNvPr id="12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7046" y="4412505"/>
            <a:ext cx="4018176" cy="46275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215900" dir="5400000">
              <a:srgbClr val="000000"/>
            </a:outerShdw>
          </a:effectLst>
        </p:spPr>
      </p:pic>
      <p:pic>
        <p:nvPicPr>
          <p:cNvPr id="12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8560" y="4412505"/>
            <a:ext cx="4070620" cy="46275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215900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Management</a:t>
            </a:r>
          </a:p>
        </p:txBody>
      </p:sp>
      <p:sp>
        <p:nvSpPr>
          <p:cNvPr id="207" name="Shape 20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Discontinue the offending agent</a:t>
            </a:r>
          </a:p>
          <a:p>
            <a:pPr/>
            <a:r>
              <a:t>Supportive</a:t>
            </a:r>
          </a:p>
          <a:p>
            <a:pPr/>
            <a:r>
              <a:t>Cyproheptadine (Serotonin Antagonist)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7300"/>
            </a:lvl1pPr>
          </a:lstStyle>
          <a:p>
            <a:pPr/>
            <a:r>
              <a:t>Discontinuation Syndrome</a:t>
            </a:r>
          </a:p>
        </p:txBody>
      </p:sp>
      <p:sp>
        <p:nvSpPr>
          <p:cNvPr id="210" name="Shape 210"/>
          <p:cNvSpPr txBox="1"/>
          <p:nvPr>
            <p:ph type="body" idx="1"/>
          </p:nvPr>
        </p:nvSpPr>
        <p:spPr>
          <a:xfrm>
            <a:off x="952499" y="2590800"/>
            <a:ext cx="11473609" cy="6286500"/>
          </a:xfrm>
          <a:prstGeom prst="rect">
            <a:avLst/>
          </a:prstGeom>
        </p:spPr>
        <p:txBody>
          <a:bodyPr/>
          <a:lstStyle/>
          <a:p>
            <a:pPr marL="397041" indent="-397041" defTabSz="457200">
              <a:lnSpc>
                <a:spcPct val="200000"/>
              </a:lnSpc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Rarely life-threatening</a:t>
            </a:r>
          </a:p>
          <a:p>
            <a:pPr marL="397041" indent="-397041" defTabSz="457200">
              <a:lnSpc>
                <a:spcPct val="200000"/>
              </a:lnSpc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Can result in significant discomfort</a:t>
            </a:r>
          </a:p>
          <a:p>
            <a:pPr marL="397041" indent="-397041" defTabSz="457200">
              <a:lnSpc>
                <a:spcPct val="200000"/>
              </a:lnSpc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Typically starts within 3 days after therapy is stopped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Signs &amp; Symptoms</a:t>
            </a:r>
          </a:p>
          <a:p>
            <a:pPr>
              <a:defRPr i="1" sz="5200"/>
            </a:pPr>
            <a:r>
              <a:t>6 Categories </a:t>
            </a:r>
          </a:p>
        </p:txBody>
      </p:sp>
      <p:sp>
        <p:nvSpPr>
          <p:cNvPr id="213" name="Shape 21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t>Disequilibrium (dizziness, ataxia)</a:t>
            </a:r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t>Sleep disturbances</a:t>
            </a:r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t>Gastrointestinal symptoms</a:t>
            </a:r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t>Affective symptoms (irritability, anxiety)</a:t>
            </a:r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t>Sensory symptoms (electric shock–like sensation, paresthesias) </a:t>
            </a:r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t>General somatic symptoms (H/A, tremor, anorexia, diaphoresis)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  <a:p>
            <a:pPr/>
          </a:p>
          <a:p>
            <a:pPr>
              <a:defRPr b="1" i="1" sz="2800" u="sng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dr_aref@hotmail.com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What Happens in MAOI Toxicity?</a:t>
            </a:r>
          </a:p>
        </p:txBody>
      </p:sp>
      <p:pic>
        <p:nvPicPr>
          <p:cNvPr id="131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9731" y="3079005"/>
            <a:ext cx="3925338" cy="562759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50800" dir="5400000">
              <a:srgbClr val="000000">
                <a:alpha val="797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TCA’s</a:t>
            </a:r>
          </a:p>
        </p:txBody>
      </p:sp>
      <p:pic>
        <p:nvPicPr>
          <p:cNvPr id="134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9982" y="2716038"/>
            <a:ext cx="3324836" cy="60360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39700" dir="5400000">
              <a:srgbClr val="000000">
                <a:alpha val="8111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How many different MOA do TCA’s have?</a:t>
            </a:r>
          </a:p>
        </p:txBody>
      </p:sp>
      <p:sp>
        <p:nvSpPr>
          <p:cNvPr id="137" name="Shape 13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</a:t>
            </a:r>
          </a:p>
          <a:p>
            <a:pPr/>
            <a:r>
              <a:t>4</a:t>
            </a:r>
          </a:p>
          <a:p>
            <a:pPr/>
            <a:r>
              <a:t>5</a:t>
            </a:r>
          </a:p>
          <a:p>
            <a:pPr/>
            <a:r>
              <a:t>6</a:t>
            </a:r>
          </a:p>
          <a:p>
            <a:pPr/>
            <a:r>
              <a:t>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How many different MOA do TCA’s have?</a:t>
            </a:r>
          </a:p>
        </p:txBody>
      </p:sp>
      <p:sp>
        <p:nvSpPr>
          <p:cNvPr id="140" name="Shape 14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</a:t>
            </a:r>
          </a:p>
          <a:p>
            <a:pPr/>
            <a:r>
              <a:t>4</a:t>
            </a:r>
          </a:p>
          <a:p>
            <a:pPr/>
            <a:r>
              <a:t>5</a:t>
            </a:r>
          </a:p>
          <a:p>
            <a:pPr/>
            <a:r>
              <a:t>6</a:t>
            </a:r>
          </a:p>
          <a:p>
            <a:pPr marL="457198" indent="-457198">
              <a:defRPr b="1" sz="80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TCA’s</a:t>
            </a:r>
          </a:p>
          <a:p>
            <a:pPr>
              <a:defRPr b="1" i="1" sz="3300">
                <a:latin typeface="+mj-lt"/>
                <a:ea typeface="+mj-ea"/>
                <a:cs typeface="+mj-cs"/>
                <a:sym typeface="Helvetica"/>
              </a:defRPr>
            </a:pPr>
            <a:r>
              <a:t>Major Pharmacodynamic Effects</a:t>
            </a:r>
          </a:p>
        </p:txBody>
      </p:sp>
      <p:pic>
        <p:nvPicPr>
          <p:cNvPr id="143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4713" y="3759398"/>
            <a:ext cx="8795373" cy="397470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 sz="5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Peripheral &amp; Central Effects of TCA’S</a:t>
            </a:r>
          </a:p>
        </p:txBody>
      </p:sp>
      <p:pic>
        <p:nvPicPr>
          <p:cNvPr id="146" name="image6.png" descr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6827" y="3139555"/>
            <a:ext cx="7731146" cy="56523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FFFF"/>
      </a:dk1>
      <a:lt1>
        <a:srgbClr val="FF0000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