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43"/>
  </p:notesMasterIdLst>
  <p:handoutMasterIdLst>
    <p:handoutMasterId r:id="rId44"/>
  </p:handoutMasterIdLst>
  <p:sldIdLst>
    <p:sldId id="365" r:id="rId2"/>
    <p:sldId id="408" r:id="rId3"/>
    <p:sldId id="341" r:id="rId4"/>
    <p:sldId id="364" r:id="rId5"/>
    <p:sldId id="375" r:id="rId6"/>
    <p:sldId id="405" r:id="rId7"/>
    <p:sldId id="406" r:id="rId8"/>
    <p:sldId id="407" r:id="rId9"/>
    <p:sldId id="367" r:id="rId10"/>
    <p:sldId id="404" r:id="rId11"/>
    <p:sldId id="393" r:id="rId12"/>
    <p:sldId id="401" r:id="rId13"/>
    <p:sldId id="302" r:id="rId14"/>
    <p:sldId id="343" r:id="rId15"/>
    <p:sldId id="387" r:id="rId16"/>
    <p:sldId id="388" r:id="rId17"/>
    <p:sldId id="390" r:id="rId18"/>
    <p:sldId id="389" r:id="rId19"/>
    <p:sldId id="414" r:id="rId20"/>
    <p:sldId id="354" r:id="rId21"/>
    <p:sldId id="355" r:id="rId22"/>
    <p:sldId id="356" r:id="rId23"/>
    <p:sldId id="385" r:id="rId24"/>
    <p:sldId id="402" r:id="rId25"/>
    <p:sldId id="403" r:id="rId26"/>
    <p:sldId id="334" r:id="rId27"/>
    <p:sldId id="384" r:id="rId28"/>
    <p:sldId id="335" r:id="rId29"/>
    <p:sldId id="352" r:id="rId30"/>
    <p:sldId id="353" r:id="rId31"/>
    <p:sldId id="413" r:id="rId32"/>
    <p:sldId id="340" r:id="rId33"/>
    <p:sldId id="410" r:id="rId34"/>
    <p:sldId id="411" r:id="rId35"/>
    <p:sldId id="412" r:id="rId36"/>
    <p:sldId id="377" r:id="rId37"/>
    <p:sldId id="378" r:id="rId38"/>
    <p:sldId id="379" r:id="rId39"/>
    <p:sldId id="380" r:id="rId40"/>
    <p:sldId id="381" r:id="rId41"/>
    <p:sldId id="382"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90"/>
    <p:restoredTop sz="94613"/>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1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E79D64C4-5DA0-4C52-B1F9-CF5656FFB9DE}" type="datetimeFigureOut">
              <a:rPr lang="ar-SA" smtClean="0"/>
              <a:pPr/>
              <a:t>01/05/1440</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56C3E81-9F11-42C6-9F24-BD9E0A851F75}" type="slidenum">
              <a:rPr lang="ar-SA" smtClean="0"/>
              <a:pPr/>
              <a:t>‹#›</a:t>
            </a:fld>
            <a:endParaRPr lang="ar-SA"/>
          </a:p>
        </p:txBody>
      </p:sp>
    </p:spTree>
    <p:extLst>
      <p:ext uri="{BB962C8B-B14F-4D97-AF65-F5344CB8AC3E}">
        <p14:creationId xmlns:p14="http://schemas.microsoft.com/office/powerpoint/2010/main" val="2568884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498D1-835D-4B99-817C-3F9799BFF29E}" type="datetimeFigureOut">
              <a:rPr lang="en-US" smtClean="0"/>
              <a:pPr/>
              <a:t>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C40DE-AB96-47D4-B24F-41D7E4139EE7}" type="slidenum">
              <a:rPr lang="en-US" smtClean="0"/>
              <a:pPr/>
              <a:t>‹#›</a:t>
            </a:fld>
            <a:endParaRPr lang="en-US"/>
          </a:p>
        </p:txBody>
      </p:sp>
    </p:spTree>
    <p:extLst>
      <p:ext uri="{BB962C8B-B14F-4D97-AF65-F5344CB8AC3E}">
        <p14:creationId xmlns:p14="http://schemas.microsoft.com/office/powerpoint/2010/main" val="65782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7C40DE-AB96-47D4-B24F-41D7E4139EE7}" type="slidenum">
              <a:rPr lang="en-US" smtClean="0"/>
              <a:pPr/>
              <a:t>7</a:t>
            </a:fld>
            <a:endParaRPr lang="en-US"/>
          </a:p>
        </p:txBody>
      </p:sp>
    </p:spTree>
    <p:extLst>
      <p:ext uri="{BB962C8B-B14F-4D97-AF65-F5344CB8AC3E}">
        <p14:creationId xmlns:p14="http://schemas.microsoft.com/office/powerpoint/2010/main" val="1562815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3DFB40E3-7A57-43E2-93FB-16A87BD66DD0}" type="slidenum">
              <a:rPr lang="ar-SA"/>
              <a:pPr/>
              <a:t>30</a:t>
            </a:fld>
            <a:endParaRPr lang="en-US"/>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2163032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B572EA13-55E2-42D9-8BA7-A56E3E89B631}" type="slidenum">
              <a:rPr lang="ar-SA"/>
              <a:pPr/>
              <a:t>32</a:t>
            </a:fld>
            <a:endParaRPr lang="en-US"/>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1179957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BA7FB82F-75B1-45D7-BCE5-05665E568CBE}" type="slidenum">
              <a:rPr lang="ar-SA"/>
              <a:pPr/>
              <a:t>33</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3764026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5A668A9B-51C7-46C9-9EFE-287F632A8900}" type="slidenum">
              <a:rPr lang="ar-SA"/>
              <a:pPr/>
              <a:t>34</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1471243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AE7D0AFA-FB06-41A2-9F9D-5EFDEC8CFAB8}" type="slidenum">
              <a:rPr lang="ar-SA"/>
              <a:pPr/>
              <a:t>35</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357832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9633BE9-A5F9-4859-8740-7F1660E8F5A3}" type="slidenum">
              <a:rPr lang="ar-SA"/>
              <a:pPr/>
              <a:t>13</a:t>
            </a:fld>
            <a:endParaRPr 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108719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A1801D9F-7918-4DD9-A9A7-6F155095B4FF}" type="slidenum">
              <a:rPr lang="ar-SA"/>
              <a:pPr/>
              <a:t>15</a:t>
            </a:fld>
            <a:endParaRPr lang="en-US"/>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18814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D79D892D-4207-4A48-9A05-5D4353B31010}" type="slidenum">
              <a:rPr lang="ar-SA"/>
              <a:pPr/>
              <a:t>17</a:t>
            </a:fld>
            <a:endParaRPr lang="en-US"/>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86033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B5AE0867-B2FB-4E8F-83BA-251C05A8B843}" type="slidenum">
              <a:rPr lang="ar-SA"/>
              <a:pPr/>
              <a:t>19</a:t>
            </a:fld>
            <a:endParaRPr 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301272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C40DE-AB96-47D4-B24F-41D7E4139EE7}" type="slidenum">
              <a:rPr lang="en-US" smtClean="0"/>
              <a:pPr/>
              <a:t>21</a:t>
            </a:fld>
            <a:endParaRPr lang="en-US"/>
          </a:p>
        </p:txBody>
      </p:sp>
    </p:spTree>
    <p:extLst>
      <p:ext uri="{BB962C8B-B14F-4D97-AF65-F5344CB8AC3E}">
        <p14:creationId xmlns:p14="http://schemas.microsoft.com/office/powerpoint/2010/main" val="934311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9633BE9-A5F9-4859-8740-7F1660E8F5A3}" type="slidenum">
              <a:rPr lang="ar-SA"/>
              <a:pPr/>
              <a:t>26</a:t>
            </a:fld>
            <a:endParaRPr 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3447352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27CB5C7B-1B18-4355-B8B0-0F19C67AF6DA}" type="slidenum">
              <a:rPr lang="ar-SA"/>
              <a:pPr/>
              <a:t>28</a:t>
            </a:fld>
            <a:endParaRPr lang="en-US"/>
          </a:p>
        </p:txBody>
      </p:sp>
      <p:sp>
        <p:nvSpPr>
          <p:cNvPr id="207875" name="Rectangle 2"/>
          <p:cNvSpPr>
            <a:spLocks noGrp="1" noRot="1" noChangeAspect="1" noChangeArrowheads="1" noTextEdit="1"/>
          </p:cNvSpPr>
          <p:nvPr>
            <p:ph type="sldImg"/>
          </p:nvPr>
        </p:nvSpPr>
        <p:spPr>
          <a:xfrm>
            <a:off x="1143000" y="687388"/>
            <a:ext cx="4572000" cy="3429000"/>
          </a:xfrm>
          <a:ln w="12700"/>
        </p:spPr>
      </p:sp>
      <p:sp>
        <p:nvSpPr>
          <p:cNvPr id="207876" name="Rectangle 3"/>
          <p:cNvSpPr>
            <a:spLocks noGrp="1" noChangeArrowheads="1"/>
          </p:cNvSpPr>
          <p:nvPr>
            <p:ph type="body" idx="1"/>
          </p:nvPr>
        </p:nvSpPr>
        <p:spPr>
          <a:xfrm>
            <a:off x="914400" y="4341813"/>
            <a:ext cx="5029200" cy="4116387"/>
          </a:xfrm>
          <a:noFill/>
          <a:ln/>
        </p:spPr>
        <p:txBody>
          <a:bodyPr lIns="82017" tIns="39685" rIns="82017" bIns="39685"/>
          <a:lstStyle/>
          <a:p>
            <a:pPr defTabSz="484188" eaLnBrk="1" hangingPunct="1"/>
            <a:endParaRPr lang="en-GB" smtClean="0"/>
          </a:p>
        </p:txBody>
      </p:sp>
    </p:spTree>
    <p:extLst>
      <p:ext uri="{BB962C8B-B14F-4D97-AF65-F5344CB8AC3E}">
        <p14:creationId xmlns:p14="http://schemas.microsoft.com/office/powerpoint/2010/main" val="384798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5DEFEAB6-AA5C-41CB-BA56-345ABABA8E02}" type="slidenum">
              <a:rPr lang="ar-SA"/>
              <a:pPr/>
              <a:t>29</a:t>
            </a:fld>
            <a:endParaRPr lang="en-US"/>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ar-SA" smtClean="0"/>
          </a:p>
        </p:txBody>
      </p:sp>
    </p:spTree>
    <p:extLst>
      <p:ext uri="{BB962C8B-B14F-4D97-AF65-F5344CB8AC3E}">
        <p14:creationId xmlns:p14="http://schemas.microsoft.com/office/powerpoint/2010/main" val="2346089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ar-S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ar-SA" dirty="0"/>
          </a:p>
        </p:txBody>
      </p:sp>
      <p:sp>
        <p:nvSpPr>
          <p:cNvPr id="4" name="Date Placeholder 3"/>
          <p:cNvSpPr>
            <a:spLocks noGrp="1"/>
          </p:cNvSpPr>
          <p:nvPr>
            <p:ph type="dt" sz="half" idx="10"/>
          </p:nvPr>
        </p:nvSpPr>
        <p:spPr/>
        <p:txBody>
          <a:bodyPr/>
          <a:lstStyle/>
          <a:p>
            <a:fld id="{3832FEDF-9B08-DC40-A53D-D56BAE4A00C7}" type="datetime1">
              <a:rPr lang="en-US" smtClean="0"/>
              <a:t>1/7/2019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ar-SA"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35F89DC-2623-5E44-8A65-8F6586AC3552}" type="datetime1">
              <a:rPr lang="en-US" smtClean="0"/>
              <a:t>1/7/2019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3486EF14-7EFA-404E-8073-7D4447DF8704}" type="datetime1">
              <a:rPr lang="en-US" smtClean="0"/>
              <a:t>1/7/2019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ar-SA" dirty="0"/>
          </a:p>
        </p:txBody>
      </p:sp>
      <p:sp>
        <p:nvSpPr>
          <p:cNvPr id="3" name="Content Placeholder 2"/>
          <p:cNvSpPr>
            <a:spLocks noGrp="1"/>
          </p:cNvSpPr>
          <p:nvPr>
            <p:ph idx="1"/>
          </p:nvPr>
        </p:nvSpPr>
        <p:spPr/>
        <p:txBody>
          <a:bodyPr/>
          <a:lstStyle>
            <a:lvl1pPr>
              <a:defRPr b="1" i="0">
                <a:latin typeface="Calibri" charset="0"/>
                <a:ea typeface="Calibri" charset="0"/>
                <a:cs typeface="Calibri" charset="0"/>
              </a:defRPr>
            </a:lvl1pPr>
            <a:lvl2pPr>
              <a:defRPr b="1" i="0">
                <a:latin typeface="Calibri" charset="0"/>
                <a:ea typeface="Calibri" charset="0"/>
                <a:cs typeface="Calibri" charset="0"/>
              </a:defRPr>
            </a:lvl2pPr>
            <a:lvl3pPr>
              <a:defRPr b="1" i="0">
                <a:latin typeface="Calibri" charset="0"/>
                <a:ea typeface="Calibri" charset="0"/>
                <a:cs typeface="Calibri" charset="0"/>
              </a:defRPr>
            </a:lvl3pPr>
            <a:lvl4pPr>
              <a:defRPr b="1" i="0">
                <a:latin typeface="Calibri" charset="0"/>
                <a:ea typeface="Calibri" charset="0"/>
                <a:cs typeface="Calibri" charset="0"/>
              </a:defRPr>
            </a:lvl4pPr>
            <a:lvl5pPr>
              <a:defRPr b="1" i="0">
                <a:latin typeface="Calibri" charset="0"/>
                <a:ea typeface="Calibri" charset="0"/>
                <a:cs typeface="Calibr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10"/>
          </p:nvPr>
        </p:nvSpPr>
        <p:spPr/>
        <p:txBody>
          <a:bodyPr/>
          <a:lstStyle/>
          <a:p>
            <a:fld id="{0D1A4C59-C970-F747-84A4-5D491225B7BC}" type="datetime1">
              <a:rPr lang="en-US" smtClean="0"/>
              <a:t>1/7/2019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13947-210E-9748-844A-5CD51F8C4977}" type="datetime1">
              <a:rPr lang="en-US" smtClean="0"/>
              <a:t>1/7/2019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30E01436-E679-C345-89A1-4EE71CB5C71C}" type="datetime1">
              <a:rPr lang="en-US" smtClean="0"/>
              <a:t>1/7/2019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36A375BA-AF9E-9643-9DB5-39227CD29385}" type="datetime1">
              <a:rPr lang="en-US" smtClean="0"/>
              <a:t>1/7/2019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A258C3DE-7A65-0B43-8C2C-96216DEE3B86}" type="datetime1">
              <a:rPr lang="en-US" smtClean="0"/>
              <a:t>1/7/2019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0187C-189C-FE4F-B233-BE3293A3240F}" type="datetime1">
              <a:rPr lang="en-US" smtClean="0"/>
              <a:t>1/7/2019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2FB2C-006E-4A48-A881-6A262D77D7D8}" type="datetime1">
              <a:rPr lang="en-US" smtClean="0"/>
              <a:t>1/7/2019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F147B-A3E0-8A48-B87E-C34C1FE06F34}" type="datetime1">
              <a:rPr lang="en-US" smtClean="0"/>
              <a:t>1/7/2019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6619442-043F-4E3D-B77A-7877574E5C6E}"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dirty="0" smtClean="0"/>
              <a:t>Click to edit Master title style</a:t>
            </a:r>
            <a:endParaRPr lang="ar-S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524A5E-052F-AC41-BF9F-98AFD75A7A04}" type="datetime1">
              <a:rPr lang="en-US" smtClean="0"/>
              <a:t>1/7/2019</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6619442-043F-4E3D-B77A-7877574E5C6E}"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357166"/>
            <a:ext cx="8429684" cy="6072229"/>
          </a:xfrm>
        </p:spPr>
        <p:txBody>
          <a:bodyPr/>
          <a:lstStyle/>
          <a:p>
            <a:pPr lvl="0">
              <a:spcBef>
                <a:spcPct val="50000"/>
              </a:spcBef>
            </a:pPr>
            <a:r>
              <a:rPr lang="en-US" b="1" dirty="0" smtClean="0">
                <a:latin typeface="Calibri" panose="020F0502020204030204" pitchFamily="34" charset="0"/>
                <a:cs typeface="Tahoma" pitchFamily="34" charset="0"/>
              </a:rPr>
              <a:t>The </a:t>
            </a:r>
            <a:r>
              <a:rPr lang="en-US" b="1" dirty="0">
                <a:latin typeface="Calibri" panose="020F0502020204030204" pitchFamily="34" charset="0"/>
                <a:cs typeface="Tahoma" pitchFamily="34" charset="0"/>
              </a:rPr>
              <a:t>Importance Of </a:t>
            </a:r>
            <a:r>
              <a:rPr lang="en-US" b="1" dirty="0" smtClean="0">
                <a:latin typeface="Calibri" panose="020F0502020204030204" pitchFamily="34" charset="0"/>
                <a:cs typeface="Tahoma" pitchFamily="34" charset="0"/>
              </a:rPr>
              <a:t>Learning </a:t>
            </a:r>
            <a:r>
              <a:rPr lang="en-US" b="1" dirty="0">
                <a:latin typeface="Calibri" panose="020F0502020204030204" pitchFamily="34" charset="0"/>
                <a:cs typeface="Tahoma" pitchFamily="34" charset="0"/>
              </a:rPr>
              <a:t>Bioethics</a:t>
            </a:r>
            <a:br>
              <a:rPr lang="en-US" b="1" dirty="0">
                <a:latin typeface="Calibri" panose="020F0502020204030204" pitchFamily="34" charset="0"/>
                <a:cs typeface="Tahoma" pitchFamily="34" charset="0"/>
              </a:rPr>
            </a:br>
            <a:r>
              <a:rPr lang="en-US" b="1" dirty="0">
                <a:latin typeface="Tahoma" pitchFamily="34" charset="0"/>
                <a:cs typeface="Tahoma" pitchFamily="34" charset="0"/>
              </a:rPr>
              <a:t/>
            </a:r>
            <a:br>
              <a:rPr lang="en-US" b="1" dirty="0">
                <a:latin typeface="Tahoma" pitchFamily="34" charset="0"/>
                <a:cs typeface="Tahoma" pitchFamily="34" charset="0"/>
              </a:rPr>
            </a:br>
            <a:r>
              <a:rPr lang="en-US" b="1" dirty="0" smtClean="0">
                <a:latin typeface="Tahoma" pitchFamily="34" charset="0"/>
                <a:cs typeface="Tahoma" pitchFamily="34" charset="0"/>
              </a:rPr>
              <a:t/>
            </a:r>
            <a:br>
              <a:rPr lang="en-US" b="1" dirty="0" smtClean="0">
                <a:latin typeface="Tahoma" pitchFamily="34" charset="0"/>
                <a:cs typeface="Tahoma" pitchFamily="34" charset="0"/>
              </a:rPr>
            </a:br>
            <a:r>
              <a:rPr lang="en-US" b="1" dirty="0" smtClean="0">
                <a:latin typeface="Calibri" panose="020F0502020204030204" pitchFamily="34" charset="0"/>
                <a:cs typeface="Tahoma" pitchFamily="34" charset="0"/>
              </a:rPr>
              <a:t>By: Professor Eiad Alfaris</a:t>
            </a:r>
            <a:endParaRPr lang="ar-SA" b="1" dirty="0">
              <a:latin typeface="Calibri" panose="020F0502020204030204"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4294967295"/>
          </p:nvPr>
        </p:nvSpPr>
        <p:spPr>
          <a:xfrm>
            <a:off x="457200" y="1143000"/>
            <a:ext cx="8229600" cy="4495800"/>
          </a:xfrm>
        </p:spPr>
        <p:txBody>
          <a:bodyPr>
            <a:noAutofit/>
          </a:bodyPr>
          <a:lstStyle/>
          <a:p>
            <a:pPr algn="l" rtl="0"/>
            <a:r>
              <a:rPr lang="en-US" dirty="0"/>
              <a:t>Ethics as a discipline is not a corpus of knowledge or facts. It is principles and methodology used to analyze specific situations in order to make moral judgments. </a:t>
            </a:r>
          </a:p>
          <a:p>
            <a:pPr marL="0" indent="0" algn="l" rtl="0">
              <a:buNone/>
            </a:pPr>
            <a:endParaRPr lang="en-US" dirty="0" smtClean="0"/>
          </a:p>
          <a:p>
            <a:pPr algn="l" rtl="0"/>
            <a:r>
              <a:rPr lang="en-US" dirty="0" smtClean="0"/>
              <a:t>Some matters are not subject to ethical analysis and moral judgment because.</a:t>
            </a:r>
          </a:p>
        </p:txBody>
      </p:sp>
      <p:sp>
        <p:nvSpPr>
          <p:cNvPr id="13315" name="Footer Placeholder 3"/>
          <p:cNvSpPr>
            <a:spLocks noGrp="1"/>
          </p:cNvSpPr>
          <p:nvPr/>
        </p:nvSpPr>
        <p:spPr bwMode="auto">
          <a:xfrm>
            <a:off x="6716713" y="6477000"/>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sz="1000" i="1" dirty="0">
                <a:latin typeface="Times New Roman" panose="02020603050405020304" pitchFamily="18" charset="0"/>
                <a:cs typeface="Times New Roman" panose="02020603050405020304" pitchFamily="18" charset="0"/>
              </a:rPr>
              <a:t>Professor </a:t>
            </a:r>
            <a:r>
              <a:rPr lang="en-US" sz="1000" i="1" dirty="0" smtClean="0">
                <a:latin typeface="Times New Roman" panose="02020603050405020304" pitchFamily="18" charset="0"/>
                <a:cs typeface="Times New Roman" panose="02020603050405020304" pitchFamily="18" charset="0"/>
              </a:rPr>
              <a:t>Eiad </a:t>
            </a:r>
            <a:r>
              <a:rPr lang="en-US" sz="1000" i="1" dirty="0" err="1" smtClean="0">
                <a:latin typeface="Times New Roman" panose="02020603050405020304" pitchFamily="18" charset="0"/>
                <a:cs typeface="Times New Roman" panose="02020603050405020304" pitchFamily="18" charset="0"/>
              </a:rPr>
              <a:t>alfares</a:t>
            </a:r>
            <a:r>
              <a:rPr lang="en-US" sz="1000" i="1" dirty="0" smtClean="0">
                <a:latin typeface="Times New Roman" panose="02020603050405020304" pitchFamily="18" charset="0"/>
                <a:cs typeface="Times New Roman" panose="02020603050405020304" pitchFamily="18" charset="0"/>
              </a:rPr>
              <a:t>,</a:t>
            </a:r>
            <a:endParaRPr lang="en-US" sz="1000" dirty="0">
              <a:latin typeface="Lucida Sans Unicode" panose="020B0602030504020204" pitchFamily="34" charset="0"/>
            </a:endParaRPr>
          </a:p>
        </p:txBody>
      </p:sp>
      <p:sp>
        <p:nvSpPr>
          <p:cNvPr id="14341" name="Text Box 5"/>
          <p:cNvSpPr txBox="1">
            <a:spLocks noChangeArrowheads="1"/>
          </p:cNvSpPr>
          <p:nvPr/>
        </p:nvSpPr>
        <p:spPr bwMode="auto">
          <a:xfrm>
            <a:off x="179512" y="320814"/>
            <a:ext cx="8001000" cy="707886"/>
          </a:xfrm>
          <a:prstGeom prst="rect">
            <a:avLst/>
          </a:prstGeom>
          <a:noFill/>
          <a:ln w="9525" algn="ctr">
            <a:noFill/>
            <a:miter lim="800000"/>
            <a:headEnd/>
            <a:tailEnd/>
          </a:ln>
          <a:effectLst>
            <a:outerShdw dist="17961" dir="8100000" algn="ctr" rotWithShape="0">
              <a:schemeClr val="tx1"/>
            </a:outerShdw>
          </a:effectLst>
        </p:spPr>
        <p:txBody>
          <a:bodyPr>
            <a:spAutoFit/>
          </a:bodyPr>
          <a:lstStyle/>
          <a:p>
            <a:pPr algn="ctr" rtl="0">
              <a:spcBef>
                <a:spcPct val="50000"/>
              </a:spcBef>
              <a:defRPr/>
            </a:pPr>
            <a:r>
              <a:rPr lang="en-US" sz="4000" b="1" dirty="0" smtClean="0">
                <a:solidFill>
                  <a:srgbClr val="FF0000"/>
                </a:solidFill>
                <a:latin typeface="+mj-lt"/>
                <a:ea typeface="+mj-ea"/>
                <a:cs typeface="+mj-cs"/>
              </a:rPr>
              <a:t>Definition </a:t>
            </a:r>
            <a:endParaRPr lang="en-US" sz="4000" b="1" dirty="0">
              <a:solidFill>
                <a:srgbClr val="FF0000"/>
              </a:solidFill>
              <a:latin typeface="+mj-lt"/>
              <a:ea typeface="+mj-ea"/>
              <a:cs typeface="+mj-cs"/>
            </a:endParaRPr>
          </a:p>
        </p:txBody>
      </p:sp>
      <p:sp>
        <p:nvSpPr>
          <p:cNvPr id="13317" name="Text Box 6"/>
          <p:cNvSpPr txBox="1">
            <a:spLocks noChangeArrowheads="1"/>
          </p:cNvSpPr>
          <p:nvPr/>
        </p:nvSpPr>
        <p:spPr bwMode="auto">
          <a:xfrm>
            <a:off x="4610100" y="6248400"/>
            <a:ext cx="457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900" dirty="0">
                <a:solidFill>
                  <a:srgbClr val="0099FF"/>
                </a:solidFill>
                <a:latin typeface="Lucida Sans Unicode" panose="020B0602030504020204" pitchFamily="34" charset="0"/>
              </a:rPr>
              <a:t>The Importance Of Learning Bioethics</a:t>
            </a:r>
          </a:p>
        </p:txBody>
      </p:sp>
    </p:spTree>
    <p:extLst>
      <p:ext uri="{BB962C8B-B14F-4D97-AF65-F5344CB8AC3E}">
        <p14:creationId xmlns:p14="http://schemas.microsoft.com/office/powerpoint/2010/main" val="3431041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1+#ppt_w/2"/>
                                          </p:val>
                                        </p:tav>
                                        <p:tav tm="100000">
                                          <p:val>
                                            <p:strVal val="#ppt_x"/>
                                          </p:val>
                                        </p:tav>
                                      </p:tavLst>
                                    </p:anim>
                                    <p:anim calcmode="lin" valueType="num">
                                      <p:cBhvr additive="base">
                                        <p:cTn id="8" dur="500" fill="hold"/>
                                        <p:tgtEl>
                                          <p:spTgt spid="1434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37">
                                            <p:txEl>
                                              <p:pRg st="2" end="2"/>
                                            </p:txEl>
                                          </p:spTgt>
                                        </p:tgtEl>
                                        <p:attrNameLst>
                                          <p:attrName>style.visibility</p:attrName>
                                        </p:attrNameLst>
                                      </p:cBhvr>
                                      <p:to>
                                        <p:strVal val="visible"/>
                                      </p:to>
                                    </p:set>
                                    <p:anim calcmode="lin" valueType="num">
                                      <p:cBhvr additive="base">
                                        <p:cTn id="12" dur="500" fill="hold"/>
                                        <p:tgtEl>
                                          <p:spTgt spid="14337">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4337">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337">
                                            <p:txEl>
                                              <p:pRg st="0" end="0"/>
                                            </p:txEl>
                                          </p:spTgt>
                                        </p:tgtEl>
                                        <p:attrNameLst>
                                          <p:attrName>style.visibility</p:attrName>
                                        </p:attrNameLst>
                                      </p:cBhvr>
                                      <p:to>
                                        <p:strVal val="visible"/>
                                      </p:to>
                                    </p:set>
                                    <p:anim calcmode="lin" valueType="num">
                                      <p:cBhvr additive="base">
                                        <p:cTn id="17" dur="500" fill="hold"/>
                                        <p:tgtEl>
                                          <p:spTgt spid="1433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43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Autofit/>
          </a:bodyPr>
          <a:lstStyle/>
          <a:p>
            <a:pPr algn="ctr"/>
            <a:r>
              <a:rPr lang="en-US" dirty="0" smtClean="0"/>
              <a:t>Plagiarism Quiz</a:t>
            </a:r>
          </a:p>
        </p:txBody>
      </p:sp>
      <p:sp>
        <p:nvSpPr>
          <p:cNvPr id="3" name="Date Placeholder 2"/>
          <p:cNvSpPr>
            <a:spLocks noGrp="1"/>
          </p:cNvSpPr>
          <p:nvPr>
            <p:ph type="dt" sz="half" idx="10"/>
          </p:nvPr>
        </p:nvSpPr>
        <p:spPr/>
        <p:txBody>
          <a:bodyPr/>
          <a:lstStyle/>
          <a:p>
            <a:fld id="{6E21EBA1-2E9F-0448-B682-B9396314F907}" type="datetime1">
              <a:rPr lang="en-US" smtClean="0"/>
              <a:pPr/>
              <a:t>1/7/2019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11</a:t>
            </a:fld>
            <a:endParaRPr lang="en-US"/>
          </a:p>
        </p:txBody>
      </p:sp>
      <p:sp>
        <p:nvSpPr>
          <p:cNvPr id="6" name="Content Placeholder 5"/>
          <p:cNvSpPr>
            <a:spLocks noGrp="1"/>
          </p:cNvSpPr>
          <p:nvPr>
            <p:ph sz="quarter" idx="1"/>
          </p:nvPr>
        </p:nvSpPr>
        <p:spPr>
          <a:xfrm>
            <a:off x="914400" y="980728"/>
            <a:ext cx="7772400" cy="5039072"/>
          </a:xfrm>
        </p:spPr>
        <p:txBody>
          <a:bodyPr>
            <a:normAutofit fontScale="70000" lnSpcReduction="20000"/>
          </a:bodyPr>
          <a:lstStyle/>
          <a:p>
            <a:pPr algn="l" rtl="0">
              <a:buNone/>
            </a:pPr>
            <a:r>
              <a:rPr lang="en-US" sz="5100" dirty="0" smtClean="0">
                <a:solidFill>
                  <a:srgbClr val="FF0000"/>
                </a:solidFill>
              </a:rPr>
              <a:t/>
            </a:r>
            <a:br>
              <a:rPr lang="en-US" sz="5100" dirty="0" smtClean="0">
                <a:solidFill>
                  <a:srgbClr val="FF0000"/>
                </a:solidFill>
              </a:rPr>
            </a:br>
            <a:r>
              <a:rPr lang="en-US" sz="5100" dirty="0" smtClean="0">
                <a:solidFill>
                  <a:schemeClr val="tx2">
                    <a:lumMod val="75000"/>
                    <a:lumOff val="25000"/>
                  </a:schemeClr>
                </a:solidFill>
              </a:rPr>
              <a:t>You borrow an essay written by another student and then submit it as your own work. Is this plagiarism?</a:t>
            </a:r>
          </a:p>
          <a:p>
            <a:pPr algn="l" rtl="0">
              <a:buNone/>
            </a:pPr>
            <a:endParaRPr lang="en-US" sz="5100" dirty="0" smtClean="0">
              <a:solidFill>
                <a:schemeClr val="tx2">
                  <a:lumMod val="75000"/>
                  <a:lumOff val="25000"/>
                </a:schemeClr>
              </a:solidFill>
            </a:endParaRPr>
          </a:p>
          <a:p>
            <a:pPr algn="l" rtl="0">
              <a:buFont typeface="Wingdings" pitchFamily="2" charset="2"/>
              <a:buChar char="q"/>
            </a:pPr>
            <a:r>
              <a:rPr lang="en-US" sz="5100" dirty="0" smtClean="0">
                <a:solidFill>
                  <a:schemeClr val="tx2">
                    <a:lumMod val="75000"/>
                    <a:lumOff val="25000"/>
                  </a:schemeClr>
                </a:solidFill>
              </a:rPr>
              <a:t>Yes, because it's not my own work. </a:t>
            </a:r>
          </a:p>
          <a:p>
            <a:pPr algn="l" rtl="0">
              <a:buFont typeface="Wingdings" pitchFamily="2" charset="2"/>
              <a:buChar char="q"/>
            </a:pPr>
            <a:r>
              <a:rPr lang="en-US" sz="5100" dirty="0" smtClean="0">
                <a:solidFill>
                  <a:schemeClr val="tx2">
                    <a:lumMod val="75000"/>
                    <a:lumOff val="25000"/>
                  </a:schemeClr>
                </a:solidFill>
              </a:rPr>
              <a:t>No, because the other student gave me permission.</a:t>
            </a:r>
          </a:p>
          <a:p>
            <a:pPr algn="l" rtl="0">
              <a:buNone/>
            </a:pPr>
            <a:endParaRPr lang="en-US" sz="5100" dirty="0" smtClean="0"/>
          </a:p>
        </p:txBody>
      </p:sp>
    </p:spTree>
    <p:extLst>
      <p:ext uri="{BB962C8B-B14F-4D97-AF65-F5344CB8AC3E}">
        <p14:creationId xmlns:p14="http://schemas.microsoft.com/office/powerpoint/2010/main" val="751829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16632"/>
            <a:ext cx="7556313" cy="490727"/>
          </a:xfrm>
        </p:spPr>
        <p:txBody>
          <a:bodyPr>
            <a:normAutofit fontScale="90000"/>
          </a:bodyPr>
          <a:lstStyle/>
          <a:p>
            <a:endParaRPr lang="en-US" dirty="0"/>
          </a:p>
        </p:txBody>
      </p:sp>
      <p:sp>
        <p:nvSpPr>
          <p:cNvPr id="3" name="Date Placeholder 2"/>
          <p:cNvSpPr>
            <a:spLocks noGrp="1"/>
          </p:cNvSpPr>
          <p:nvPr>
            <p:ph type="dt" sz="half" idx="10"/>
          </p:nvPr>
        </p:nvSpPr>
        <p:spPr/>
        <p:txBody>
          <a:bodyPr/>
          <a:lstStyle/>
          <a:p>
            <a:fld id="{6E21EBA1-2E9F-0448-B682-B9396314F907}" type="datetime1">
              <a:rPr lang="en-US" smtClean="0"/>
              <a:pPr/>
              <a:t>1/7/2019</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12</a:t>
            </a:fld>
            <a:endParaRPr lang="en-US"/>
          </a:p>
        </p:txBody>
      </p:sp>
      <p:sp>
        <p:nvSpPr>
          <p:cNvPr id="6" name="Content Placeholder 5"/>
          <p:cNvSpPr>
            <a:spLocks noGrp="1"/>
          </p:cNvSpPr>
          <p:nvPr>
            <p:ph sz="quarter" idx="1"/>
          </p:nvPr>
        </p:nvSpPr>
        <p:spPr>
          <a:xfrm>
            <a:off x="498474" y="980728"/>
            <a:ext cx="7556313" cy="5145435"/>
          </a:xfrm>
        </p:spPr>
        <p:txBody>
          <a:bodyPr>
            <a:normAutofit lnSpcReduction="10000"/>
          </a:bodyPr>
          <a:lstStyle/>
          <a:p>
            <a:pPr algn="l" rtl="0">
              <a:buNone/>
            </a:pPr>
            <a:r>
              <a:rPr lang="en-US" dirty="0" smtClean="0">
                <a:solidFill>
                  <a:srgbClr val="FF0000"/>
                </a:solidFill>
              </a:rPr>
              <a:t>You find a great source for research on the internet. The site has no 'author', so you copy the information and use it in your assignment. Is this plagiarism?</a:t>
            </a:r>
            <a:br>
              <a:rPr lang="en-US" dirty="0" smtClean="0">
                <a:solidFill>
                  <a:srgbClr val="FF0000"/>
                </a:solidFill>
              </a:rPr>
            </a:br>
            <a:r>
              <a:rPr lang="en-US" dirty="0" smtClean="0"/>
              <a:t>  </a:t>
            </a:r>
          </a:p>
          <a:p>
            <a:pPr algn="l" rtl="0">
              <a:buFont typeface="Wingdings" pitchFamily="2" charset="2"/>
              <a:buChar char="q"/>
            </a:pPr>
            <a:r>
              <a:rPr lang="en-US" dirty="0" smtClean="0">
                <a:solidFill>
                  <a:schemeClr val="accent1"/>
                </a:solidFill>
              </a:rPr>
              <a:t>Yes, all sources of information must be cited. </a:t>
            </a:r>
          </a:p>
          <a:p>
            <a:pPr algn="l" rtl="0">
              <a:buFont typeface="Wingdings" pitchFamily="2" charset="2"/>
              <a:buChar char="q"/>
            </a:pPr>
            <a:endParaRPr lang="en-US" dirty="0" smtClean="0">
              <a:solidFill>
                <a:schemeClr val="accent1"/>
              </a:solidFill>
            </a:endParaRPr>
          </a:p>
          <a:p>
            <a:pPr algn="l" rtl="0">
              <a:buFont typeface="Wingdings" pitchFamily="2" charset="2"/>
              <a:buChar char="q"/>
            </a:pPr>
            <a:r>
              <a:rPr lang="en-US" dirty="0" smtClean="0">
                <a:solidFill>
                  <a:schemeClr val="accent1"/>
                </a:solidFill>
              </a:rPr>
              <a:t>No, information on the net is up for grabs.</a:t>
            </a:r>
            <a:endParaRPr lang="en-US" dirty="0">
              <a:solidFill>
                <a:schemeClr val="accent1"/>
              </a:solidFill>
            </a:endParaRPr>
          </a:p>
        </p:txBody>
      </p:sp>
    </p:spTree>
    <p:extLst>
      <p:ext uri="{BB962C8B-B14F-4D97-AF65-F5344CB8AC3E}">
        <p14:creationId xmlns:p14="http://schemas.microsoft.com/office/powerpoint/2010/main" val="3486724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9ED4DB8-3BB2-4BC8-8215-497F228465DB}" type="slidenum">
              <a:rPr lang="ar-SA" smtClean="0"/>
              <a:pPr/>
              <a:t>13</a:t>
            </a:fld>
            <a:endParaRPr lang="en-US"/>
          </a:p>
        </p:txBody>
      </p:sp>
      <p:pic>
        <p:nvPicPr>
          <p:cNvPr id="79875" name="Picture 2" descr="FLOWER1"/>
          <p:cNvPicPr>
            <a:picLocks noChangeAspect="1" noChangeArrowheads="1"/>
          </p:cNvPicPr>
          <p:nvPr/>
        </p:nvPicPr>
        <p:blipFill>
          <a:blip r:embed="rId3" cstate="print"/>
          <a:srcRect/>
          <a:stretch>
            <a:fillRect/>
          </a:stretch>
        </p:blipFill>
        <p:spPr bwMode="auto">
          <a:xfrm>
            <a:off x="0" y="-157163"/>
            <a:ext cx="9144000" cy="71723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FF0000"/>
                </a:solidFill>
              </a:rPr>
              <a:t>Let us see some examples</a:t>
            </a:r>
            <a:endParaRPr lang="ar-SA" b="1" dirty="0">
              <a:solidFill>
                <a:srgbClr val="FF0000"/>
              </a:solidFill>
            </a:endParaRPr>
          </a:p>
        </p:txBody>
      </p:sp>
      <p:sp>
        <p:nvSpPr>
          <p:cNvPr id="3" name="Content Placeholder 2"/>
          <p:cNvSpPr>
            <a:spLocks noGrp="1"/>
          </p:cNvSpPr>
          <p:nvPr>
            <p:ph idx="1"/>
          </p:nvPr>
        </p:nvSpPr>
        <p:spPr/>
        <p:txBody>
          <a:bodyPr>
            <a:normAutofit/>
          </a:bodyPr>
          <a:lstStyle/>
          <a:p>
            <a:pPr algn="l" rtl="0"/>
            <a:endParaRPr lang="ar-SA" sz="3600" b="1"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14</a:t>
            </a:fld>
            <a:endParaRPr lang="ar-S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ar-SA" b="1" dirty="0" smtClean="0">
                <a:solidFill>
                  <a:srgbClr val="FF0000"/>
                </a:solidFill>
              </a:rPr>
              <a:t>الصبر و التواضع</a:t>
            </a:r>
            <a:endParaRPr lang="en-US" b="1" dirty="0" smtClean="0">
              <a:solidFill>
                <a:srgbClr val="FF0000"/>
              </a:solidFill>
            </a:endParaRPr>
          </a:p>
        </p:txBody>
      </p:sp>
      <p:sp>
        <p:nvSpPr>
          <p:cNvPr id="62468" name="Rectangle 3"/>
          <p:cNvSpPr>
            <a:spLocks noGrp="1" noChangeArrowheads="1"/>
          </p:cNvSpPr>
          <p:nvPr>
            <p:ph type="body" idx="1"/>
          </p:nvPr>
        </p:nvSpPr>
        <p:spPr/>
        <p:txBody>
          <a:bodyPr>
            <a:normAutofit/>
          </a:bodyPr>
          <a:lstStyle/>
          <a:p>
            <a:r>
              <a:rPr lang="ar-SA" dirty="0" smtClean="0">
                <a:latin typeface="+mj-lt"/>
              </a:rPr>
              <a:t>روى الإمام مسلم عن أبي أيوب رضي الله عنه </a:t>
            </a:r>
            <a:r>
              <a:rPr lang="ar-SA" dirty="0" err="1" smtClean="0">
                <a:latin typeface="+mj-lt"/>
              </a:rPr>
              <a:t>قال: </a:t>
            </a:r>
            <a:r>
              <a:rPr lang="ar-SA" dirty="0" smtClean="0">
                <a:latin typeface="+mj-lt"/>
              </a:rPr>
              <a:t>”إن أعرابياً عرض لرسول الله صلى الله عليه وسلم</a:t>
            </a:r>
            <a:r>
              <a:rPr lang="en-US" dirty="0" smtClean="0">
                <a:latin typeface="+mj-lt"/>
              </a:rPr>
              <a:t>  </a:t>
            </a:r>
            <a:r>
              <a:rPr lang="ar-SA" dirty="0" smtClean="0">
                <a:latin typeface="+mj-lt"/>
              </a:rPr>
              <a:t> وهو في سفر، فأخذ </a:t>
            </a:r>
            <a:r>
              <a:rPr lang="ar-SA" dirty="0" err="1" smtClean="0">
                <a:latin typeface="+mj-lt"/>
              </a:rPr>
              <a:t>بخطام</a:t>
            </a:r>
            <a:r>
              <a:rPr lang="ar-SA" dirty="0" smtClean="0">
                <a:latin typeface="+mj-lt"/>
              </a:rPr>
              <a:t> ناقته أو زمامه، ثم قال: يا رسول الله أو يا محمد أخبرني بما يقربني من الجنة وما يباعدني من النار.</a:t>
            </a:r>
          </a:p>
          <a:p>
            <a:r>
              <a:rPr lang="ar-SA" dirty="0" smtClean="0">
                <a:latin typeface="+mj-lt"/>
              </a:rPr>
              <a:t>قال: فكفّ النبي صلى الله عليه وسلم، ثم نظر في أصحابه، ثم قال: لقد وُفّق أو لقد هُدِي، قال: كيف </a:t>
            </a:r>
            <a:r>
              <a:rPr lang="ar-SA" dirty="0" err="1" smtClean="0">
                <a:latin typeface="+mj-lt"/>
              </a:rPr>
              <a:t>قلت ؟</a:t>
            </a:r>
            <a:r>
              <a:rPr lang="ar-SA" dirty="0" smtClean="0">
                <a:latin typeface="+mj-lt"/>
              </a:rPr>
              <a:t> قال: فأعاد</a:t>
            </a:r>
            <a:r>
              <a:rPr lang="ar-SA" dirty="0" smtClean="0"/>
              <a:t>.</a:t>
            </a:r>
            <a:endParaRPr lang="en-US" dirty="0" smtClean="0"/>
          </a:p>
        </p:txBody>
      </p:sp>
      <p:sp>
        <p:nvSpPr>
          <p:cNvPr id="6" name="Slide Number Placeholder 5"/>
          <p:cNvSpPr>
            <a:spLocks noGrp="1"/>
          </p:cNvSpPr>
          <p:nvPr>
            <p:ph type="sldNum" sz="quarter" idx="12"/>
          </p:nvPr>
        </p:nvSpPr>
        <p:spPr/>
        <p:txBody>
          <a:bodyPr/>
          <a:lstStyle/>
          <a:p>
            <a:fld id="{46DB9F79-3AAC-497B-B421-25FE69DBAD25}" type="slidenum">
              <a:rPr lang="ar-SA" smtClean="0"/>
              <a:pPr/>
              <a:t>15</a:t>
            </a:fld>
            <a:endParaRPr lang="en-US"/>
          </a:p>
        </p:txBody>
      </p:sp>
    </p:spTree>
    <p:extLst>
      <p:ext uri="{BB962C8B-B14F-4D97-AF65-F5344CB8AC3E}">
        <p14:creationId xmlns:p14="http://schemas.microsoft.com/office/powerpoint/2010/main" val="216789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81666"/>
                                        </p:tgtEl>
                                        <p:attrNameLst>
                                          <p:attrName>style.visibility</p:attrName>
                                        </p:attrNameLst>
                                      </p:cBhvr>
                                      <p:to>
                                        <p:strVal val="visible"/>
                                      </p:to>
                                    </p:set>
                                    <p:animEffect transition="in" filter="diamond(in)">
                                      <p:cBhvr>
                                        <p:cTn id="7" dur="2000"/>
                                        <p:tgtEl>
                                          <p:spTgt spid="881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FF0000"/>
                </a:solidFill>
              </a:rPr>
              <a:t>الصبر و التواضع</a:t>
            </a:r>
            <a:endParaRPr lang="ar-SA" dirty="0"/>
          </a:p>
        </p:txBody>
      </p:sp>
      <p:sp>
        <p:nvSpPr>
          <p:cNvPr id="3" name="Content Placeholder 2"/>
          <p:cNvSpPr>
            <a:spLocks noGrp="1"/>
          </p:cNvSpPr>
          <p:nvPr>
            <p:ph idx="1"/>
          </p:nvPr>
        </p:nvSpPr>
        <p:spPr/>
        <p:txBody>
          <a:bodyPr/>
          <a:lstStyle/>
          <a:p>
            <a:endParaRPr lang="ar-SA" b="1" dirty="0" smtClean="0"/>
          </a:p>
          <a:p>
            <a:r>
              <a:rPr lang="ar-SA" b="1" dirty="0" smtClean="0"/>
              <a:t>فقال النبي صلى الله عليه وسلم</a:t>
            </a:r>
            <a:r>
              <a:rPr lang="en-US" b="1" dirty="0" smtClean="0"/>
              <a:t>” </a:t>
            </a:r>
            <a:r>
              <a:rPr lang="ar-SA" b="1" dirty="0" smtClean="0"/>
              <a:t>تعبد الله لا تشرك </a:t>
            </a:r>
            <a:r>
              <a:rPr lang="ar-SA" b="1" dirty="0" err="1" smtClean="0"/>
              <a:t>به</a:t>
            </a:r>
            <a:r>
              <a:rPr lang="ar-SA" b="1" dirty="0" smtClean="0"/>
              <a:t> شيئاً، وتقيم الصلاة، وتؤتي الزكاة، وتصل الرحم, </a:t>
            </a:r>
            <a:r>
              <a:rPr lang="ar-SA" b="1" dirty="0" err="1" smtClean="0"/>
              <a:t>دع</a:t>
            </a:r>
            <a:r>
              <a:rPr lang="ar-SA" b="1" dirty="0" smtClean="0"/>
              <a:t> </a:t>
            </a:r>
            <a:r>
              <a:rPr lang="ar-SA" b="1" dirty="0" err="1" smtClean="0"/>
              <a:t>الناقة“</a:t>
            </a:r>
            <a:endParaRPr lang="ar-SA" b="1" dirty="0" smtClean="0"/>
          </a:p>
          <a:p>
            <a:r>
              <a:rPr lang="ar-SA" b="1" dirty="0" smtClean="0">
                <a:latin typeface="+mj-lt"/>
              </a:rPr>
              <a:t>ومما نجده في الحديث أنه صلى الله عليه وسلم</a:t>
            </a:r>
            <a:r>
              <a:rPr lang="en-US" b="1" dirty="0" smtClean="0">
                <a:latin typeface="+mj-lt"/>
              </a:rPr>
              <a:t> </a:t>
            </a:r>
            <a:r>
              <a:rPr lang="ar-SA" b="1" dirty="0" smtClean="0">
                <a:latin typeface="+mj-lt"/>
              </a:rPr>
              <a:t>استحسن سؤال الأعرابي حيث </a:t>
            </a:r>
            <a:r>
              <a:rPr lang="ar-SA" b="1" dirty="0" err="1" smtClean="0">
                <a:latin typeface="+mj-lt"/>
              </a:rPr>
              <a:t>قال: </a:t>
            </a:r>
            <a:r>
              <a:rPr lang="ar-SA" b="1" dirty="0" smtClean="0">
                <a:latin typeface="+mj-lt"/>
              </a:rPr>
              <a:t>” لقد وُفّق أو </a:t>
            </a:r>
            <a:r>
              <a:rPr lang="ar-SA" b="1" dirty="0" err="1" smtClean="0">
                <a:latin typeface="+mj-lt"/>
              </a:rPr>
              <a:t>هُدِي“.</a:t>
            </a:r>
            <a:endParaRPr lang="en-US" b="1" dirty="0" smtClean="0">
              <a:latin typeface="+mj-lt"/>
            </a:endParaRPr>
          </a:p>
          <a:p>
            <a:endParaRPr lang="ar-SA" b="1" dirty="0">
              <a:latin typeface="+mj-lt"/>
            </a:endParaRPr>
          </a:p>
        </p:txBody>
      </p:sp>
      <p:sp>
        <p:nvSpPr>
          <p:cNvPr id="4" name="Slide Number Placeholder 3"/>
          <p:cNvSpPr>
            <a:spLocks noGrp="1"/>
          </p:cNvSpPr>
          <p:nvPr>
            <p:ph type="sldNum" sz="quarter" idx="12"/>
          </p:nvPr>
        </p:nvSpPr>
        <p:spPr/>
        <p:txBody>
          <a:bodyPr/>
          <a:lstStyle/>
          <a:p>
            <a:fld id="{46619442-043F-4E3D-B77A-7877574E5C6E}" type="slidenum">
              <a:rPr lang="ar-SA" smtClean="0"/>
              <a:pPr/>
              <a:t>16</a:t>
            </a:fld>
            <a:endParaRPr lang="ar-SA"/>
          </a:p>
        </p:txBody>
      </p:sp>
    </p:spTree>
    <p:extLst>
      <p:ext uri="{BB962C8B-B14F-4D97-AF65-F5344CB8AC3E}">
        <p14:creationId xmlns:p14="http://schemas.microsoft.com/office/powerpoint/2010/main" val="330729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p:txBody>
          <a:bodyPr/>
          <a:lstStyle/>
          <a:p>
            <a:r>
              <a:rPr lang="ar-SA" b="1" dirty="0" smtClean="0">
                <a:solidFill>
                  <a:srgbClr val="FF0000"/>
                </a:solidFill>
              </a:rPr>
              <a:t>التواضع</a:t>
            </a:r>
            <a:endParaRPr lang="en-US" b="1" dirty="0" smtClean="0">
              <a:solidFill>
                <a:srgbClr val="FF0000"/>
              </a:solidFill>
            </a:endParaRPr>
          </a:p>
        </p:txBody>
      </p:sp>
      <p:sp>
        <p:nvSpPr>
          <p:cNvPr id="883715" name="Rectangle 3"/>
          <p:cNvSpPr>
            <a:spLocks noGrp="1" noChangeArrowheads="1"/>
          </p:cNvSpPr>
          <p:nvPr>
            <p:ph type="body" idx="1"/>
          </p:nvPr>
        </p:nvSpPr>
        <p:spPr/>
        <p:txBody>
          <a:bodyPr>
            <a:normAutofit/>
          </a:bodyPr>
          <a:lstStyle/>
          <a:p>
            <a:r>
              <a:rPr lang="ar-SA" dirty="0" smtClean="0"/>
              <a:t>عن أبي مسعود قال أتى النبي صلى الله عليه وسلم رجل فكلمه فجعل ترعد فرائصه فقال له هون عليك فإني لست بملك إنما أنا ابن امرأة تأكل القديد</a:t>
            </a:r>
          </a:p>
          <a:p>
            <a:endParaRPr lang="ar-SA" dirty="0" smtClean="0"/>
          </a:p>
          <a:p>
            <a:r>
              <a:rPr lang="ar-SA" b="1" dirty="0" smtClean="0">
                <a:solidFill>
                  <a:srgbClr val="FF0000"/>
                </a:solidFill>
              </a:rPr>
              <a:t>قارن بين أخلا</a:t>
            </a:r>
            <a:r>
              <a:rPr lang="ar-SA" dirty="0">
                <a:solidFill>
                  <a:srgbClr val="FF0000"/>
                </a:solidFill>
              </a:rPr>
              <a:t>ق</a:t>
            </a:r>
            <a:r>
              <a:rPr lang="ar-SA" b="1" dirty="0" smtClean="0">
                <a:solidFill>
                  <a:srgbClr val="FF0000"/>
                </a:solidFill>
              </a:rPr>
              <a:t> الرسول و غيره من الأطباء؟</a:t>
            </a:r>
            <a:endParaRPr lang="en-US" b="1" dirty="0" smtClean="0">
              <a:solidFill>
                <a:srgbClr val="FF0000"/>
              </a:solidFill>
            </a:endParaRPr>
          </a:p>
          <a:p>
            <a:endParaRPr lang="en-US" dirty="0" smtClean="0"/>
          </a:p>
          <a:p>
            <a:r>
              <a:rPr lang="ar-SA" dirty="0" smtClean="0"/>
              <a:t>القديد: هو اللحم المملح المجفف في الشمس</a:t>
            </a:r>
            <a:endParaRPr lang="en-US" dirty="0" smtClean="0"/>
          </a:p>
          <a:p>
            <a:r>
              <a:rPr lang="ar-SA" dirty="0" smtClean="0"/>
              <a:t>صحيح سنن ابن ماجة باختصار السند</a:t>
            </a:r>
            <a:endParaRPr lang="en-US" dirty="0" smtClean="0"/>
          </a:p>
        </p:txBody>
      </p:sp>
      <p:sp>
        <p:nvSpPr>
          <p:cNvPr id="6" name="Slide Number Placeholder 5"/>
          <p:cNvSpPr>
            <a:spLocks noGrp="1"/>
          </p:cNvSpPr>
          <p:nvPr>
            <p:ph type="sldNum" sz="quarter" idx="12"/>
          </p:nvPr>
        </p:nvSpPr>
        <p:spPr/>
        <p:txBody>
          <a:bodyPr/>
          <a:lstStyle/>
          <a:p>
            <a:fld id="{370D316A-C1AC-4EA8-BE35-4F58E2C1E163}" type="slidenum">
              <a:rPr lang="ar-SA" smtClean="0"/>
              <a:pPr/>
              <a:t>17</a:t>
            </a:fld>
            <a:endParaRPr lang="en-US"/>
          </a:p>
        </p:txBody>
      </p:sp>
    </p:spTree>
    <p:extLst>
      <p:ext uri="{BB962C8B-B14F-4D97-AF65-F5344CB8AC3E}">
        <p14:creationId xmlns:p14="http://schemas.microsoft.com/office/powerpoint/2010/main" val="208598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box(in)">
                                      <p:cBhvr>
                                        <p:cTn id="7" dur="500"/>
                                        <p:tgtEl>
                                          <p:spTgt spid="883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83715">
                                            <p:txEl>
                                              <p:pRg st="2" end="2"/>
                                            </p:txEl>
                                          </p:spTgt>
                                        </p:tgtEl>
                                        <p:attrNameLst>
                                          <p:attrName>style.visibility</p:attrName>
                                        </p:attrNameLst>
                                      </p:cBhvr>
                                      <p:to>
                                        <p:strVal val="visible"/>
                                      </p:to>
                                    </p:set>
                                    <p:animEffect transition="in" filter="box(in)">
                                      <p:cBhvr>
                                        <p:cTn id="12" dur="500"/>
                                        <p:tgtEl>
                                          <p:spTgt spid="8837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83715">
                                            <p:txEl>
                                              <p:pRg st="4" end="4"/>
                                            </p:txEl>
                                          </p:spTgt>
                                        </p:tgtEl>
                                        <p:attrNameLst>
                                          <p:attrName>style.visibility</p:attrName>
                                        </p:attrNameLst>
                                      </p:cBhvr>
                                      <p:to>
                                        <p:strVal val="visible"/>
                                      </p:to>
                                    </p:set>
                                    <p:animEffect transition="in" filter="box(in)">
                                      <p:cBhvr>
                                        <p:cTn id="17" dur="500"/>
                                        <p:tgtEl>
                                          <p:spTgt spid="8837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83715">
                                            <p:txEl>
                                              <p:pRg st="5" end="5"/>
                                            </p:txEl>
                                          </p:spTgt>
                                        </p:tgtEl>
                                        <p:attrNameLst>
                                          <p:attrName>style.visibility</p:attrName>
                                        </p:attrNameLst>
                                      </p:cBhvr>
                                      <p:to>
                                        <p:strVal val="visible"/>
                                      </p:to>
                                    </p:set>
                                    <p:animEffect transition="in" filter="box(in)">
                                      <p:cBhvr>
                                        <p:cTn id="22" dur="500"/>
                                        <p:tgtEl>
                                          <p:spTgt spid="883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FF0000"/>
                </a:solidFill>
              </a:rPr>
              <a:t>هل رأيت طبيبا يتعامل بشكل </a:t>
            </a:r>
            <a:r>
              <a:rPr lang="ar-SA" b="1" dirty="0" err="1" smtClean="0">
                <a:solidFill>
                  <a:srgbClr val="FF0000"/>
                </a:solidFill>
              </a:rPr>
              <a:t>ممتاز؟</a:t>
            </a:r>
            <a:endParaRPr lang="ar-SA" b="1" dirty="0">
              <a:solidFill>
                <a:srgbClr val="FF0000"/>
              </a:solidFill>
            </a:endParaRPr>
          </a:p>
        </p:txBody>
      </p:sp>
      <p:sp>
        <p:nvSpPr>
          <p:cNvPr id="3" name="Content Placeholder 2"/>
          <p:cNvSpPr>
            <a:spLocks noGrp="1"/>
          </p:cNvSpPr>
          <p:nvPr>
            <p:ph idx="1"/>
          </p:nvPr>
        </p:nvSpPr>
        <p:spPr/>
        <p:txBody>
          <a:bodyPr/>
          <a:lstStyle/>
          <a:p>
            <a:r>
              <a:rPr lang="ar-SA" sz="3600" b="1" dirty="0" smtClean="0"/>
              <a:t>لماذا وصفته هكذا؟</a:t>
            </a:r>
            <a:r>
              <a:rPr lang="ar-SA" dirty="0" smtClean="0"/>
              <a:t> </a:t>
            </a:r>
          </a:p>
          <a:p>
            <a:endParaRPr lang="ar-SA" dirty="0" smtClean="0"/>
          </a:p>
          <a:p>
            <a:r>
              <a:rPr lang="ar-SA" sz="4400" b="1" dirty="0" smtClean="0">
                <a:solidFill>
                  <a:srgbClr val="FF0000"/>
                </a:solidFill>
              </a:rPr>
              <a:t>هل رأيت طبيبا يتعامل بطريقة غير </a:t>
            </a:r>
            <a:r>
              <a:rPr lang="ar-SA" sz="4400" b="1" dirty="0" err="1" smtClean="0">
                <a:solidFill>
                  <a:srgbClr val="FF0000"/>
                </a:solidFill>
              </a:rPr>
              <a:t>لائقة؟</a:t>
            </a:r>
            <a:endParaRPr lang="ar-SA" sz="4400" b="1" dirty="0" smtClean="0">
              <a:solidFill>
                <a:srgbClr val="FF0000"/>
              </a:solidFill>
            </a:endParaRPr>
          </a:p>
          <a:p>
            <a:endParaRPr lang="ar-SA" sz="4400" dirty="0" smtClean="0"/>
          </a:p>
          <a:p>
            <a:r>
              <a:rPr lang="ar-SA" sz="3600" b="1" dirty="0" smtClean="0"/>
              <a:t>لماذا وصفته هكذا؟ </a:t>
            </a:r>
          </a:p>
          <a:p>
            <a:endParaRPr lang="ar-SA" sz="4400"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18</a:t>
            </a:fld>
            <a:endParaRPr lang="ar-SA"/>
          </a:p>
        </p:txBody>
      </p:sp>
    </p:spTree>
    <p:extLst>
      <p:ext uri="{BB962C8B-B14F-4D97-AF65-F5344CB8AC3E}">
        <p14:creationId xmlns:p14="http://schemas.microsoft.com/office/powerpoint/2010/main" val="402783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1F23C7D-9927-4208-BA2C-9BB277F28C50}" type="slidenum">
              <a:rPr lang="ar-SA" smtClean="0"/>
              <a:pPr/>
              <a:t>19</a:t>
            </a:fld>
            <a:endParaRPr lang="en-US"/>
          </a:p>
        </p:txBody>
      </p:sp>
      <p:pic>
        <p:nvPicPr>
          <p:cNvPr id="58371" name="Picture 2" descr="eiad-pic4"/>
          <p:cNvPicPr>
            <a:picLocks noChangeAspect="1" noChangeArrowheads="1"/>
          </p:cNvPicPr>
          <p:nvPr/>
        </p:nvPicPr>
        <p:blipFill>
          <a:blip r:embed="rId3" cstate="print"/>
          <a:srcRect/>
          <a:stretch>
            <a:fillRect/>
          </a:stretch>
        </p:blipFill>
        <p:spPr bwMode="auto">
          <a:xfrm>
            <a:off x="1365250" y="228600"/>
            <a:ext cx="6178550" cy="6324600"/>
          </a:xfrm>
          <a:prstGeom prst="rect">
            <a:avLst/>
          </a:prstGeom>
          <a:noFill/>
          <a:ln w="9525">
            <a:noFill/>
            <a:miter lim="800000"/>
            <a:headEnd/>
            <a:tailEnd/>
          </a:ln>
        </p:spPr>
      </p:pic>
    </p:spTree>
    <p:extLst>
      <p:ext uri="{BB962C8B-B14F-4D97-AF65-F5344CB8AC3E}">
        <p14:creationId xmlns:p14="http://schemas.microsoft.com/office/powerpoint/2010/main" val="14064634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story</a:t>
            </a:r>
          </a:p>
        </p:txBody>
      </p:sp>
      <p:sp>
        <p:nvSpPr>
          <p:cNvPr id="3" name="Content Placeholder 2"/>
          <p:cNvSpPr>
            <a:spLocks noGrp="1"/>
          </p:cNvSpPr>
          <p:nvPr>
            <p:ph idx="1"/>
          </p:nvPr>
        </p:nvSpPr>
        <p:spPr/>
        <p:txBody>
          <a:bodyPr/>
          <a:lstStyle/>
          <a:p>
            <a:pPr marL="0" indent="0" algn="l" rtl="0">
              <a:buNone/>
            </a:pPr>
            <a:r>
              <a:rPr lang="en-US" dirty="0" smtClean="0"/>
              <a:t>Ahmed </a:t>
            </a:r>
            <a:r>
              <a:rPr lang="en-US" dirty="0"/>
              <a:t>borrow sentences </a:t>
            </a:r>
            <a:r>
              <a:rPr lang="en-US" dirty="0" smtClean="0"/>
              <a:t>and </a:t>
            </a:r>
            <a:r>
              <a:rPr lang="en-US" dirty="0"/>
              <a:t>paragraphs from someone else and put them in </a:t>
            </a:r>
            <a:r>
              <a:rPr lang="en-US" dirty="0" smtClean="0"/>
              <a:t>his assignment</a:t>
            </a:r>
            <a:r>
              <a:rPr lang="en-US" dirty="0"/>
              <a:t>. Although </a:t>
            </a:r>
            <a:r>
              <a:rPr lang="en-US" dirty="0" smtClean="0"/>
              <a:t>he has not used </a:t>
            </a:r>
            <a:r>
              <a:rPr lang="en-US" dirty="0"/>
              <a:t>quotation marks, </a:t>
            </a:r>
            <a:r>
              <a:rPr lang="en-US" dirty="0" smtClean="0"/>
              <a:t>he has </a:t>
            </a:r>
            <a:r>
              <a:rPr lang="en-US" dirty="0"/>
              <a:t>provided correct citations (or footnotes): </a:t>
            </a:r>
            <a:r>
              <a:rPr lang="en-US" dirty="0" smtClean="0"/>
              <a:t>his colleague said to him that he plagiarized. He is not sure whether he has plagiarized or not?</a:t>
            </a:r>
            <a:endParaRPr lang="en-US" dirty="0"/>
          </a:p>
          <a:p>
            <a:pPr marL="0" indent="0" algn="l" rtl="0">
              <a:buNone/>
            </a:pPr>
            <a:endParaRPr lang="en-US"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2</a:t>
            </a:fld>
            <a:endParaRPr lang="ar-SA"/>
          </a:p>
        </p:txBody>
      </p:sp>
    </p:spTree>
    <p:extLst>
      <p:ext uri="{BB962C8B-B14F-4D97-AF65-F5344CB8AC3E}">
        <p14:creationId xmlns:p14="http://schemas.microsoft.com/office/powerpoint/2010/main" val="3934530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147248" cy="5937523"/>
          </a:xfrm>
        </p:spPr>
        <p:txBody>
          <a:bodyPr>
            <a:normAutofit lnSpcReduction="10000"/>
          </a:bodyPr>
          <a:lstStyle/>
          <a:p>
            <a:pPr marL="0" indent="0" algn="l" rtl="0">
              <a:buNone/>
            </a:pPr>
            <a:r>
              <a:rPr lang="en-US" sz="3500" b="1" u="sng" dirty="0">
                <a:solidFill>
                  <a:srgbClr val="FF0000"/>
                </a:solidFill>
                <a:latin typeface="+mn-lt"/>
                <a:cs typeface="Tahoma" pitchFamily="34" charset="0"/>
              </a:rPr>
              <a:t>Case </a:t>
            </a:r>
            <a:r>
              <a:rPr lang="en-US" sz="3500" b="1" u="sng" dirty="0" smtClean="0">
                <a:solidFill>
                  <a:srgbClr val="FF0000"/>
                </a:solidFill>
                <a:latin typeface="+mn-lt"/>
                <a:cs typeface="Tahoma" pitchFamily="34" charset="0"/>
              </a:rPr>
              <a:t>1: Confidentiality</a:t>
            </a:r>
          </a:p>
          <a:p>
            <a:pPr marL="0" indent="0" algn="l" rtl="0">
              <a:buNone/>
            </a:pPr>
            <a:r>
              <a:rPr lang="en-US" b="0" dirty="0" smtClean="0">
                <a:latin typeface="+mn-lt"/>
                <a:cs typeface="Tahoma" pitchFamily="34" charset="0"/>
              </a:rPr>
              <a:t>A </a:t>
            </a:r>
            <a:r>
              <a:rPr lang="en-US" b="0" dirty="0">
                <a:latin typeface="+mn-lt"/>
                <a:cs typeface="Tahoma" pitchFamily="34" charset="0"/>
              </a:rPr>
              <a:t>patient with diastolic blood pressure of 120 mmHg failed to return to the Health Center for treatment. The nurse called the head of the village and asked him to convince the patient to come. In order to press on him the urgency of the matter, she had to explain all the details of the history &amp; examination that had been carried out on the </a:t>
            </a:r>
            <a:r>
              <a:rPr lang="en-US" b="0" dirty="0" smtClean="0">
                <a:latin typeface="+mn-lt"/>
                <a:cs typeface="Tahoma" pitchFamily="34" charset="0"/>
              </a:rPr>
              <a:t>patient.</a:t>
            </a:r>
          </a:p>
          <a:p>
            <a:pPr marL="0" indent="0" algn="l" rtl="0">
              <a:buNone/>
            </a:pPr>
            <a:r>
              <a:rPr lang="en-US" b="0" dirty="0" smtClean="0">
                <a:latin typeface="+mn-lt"/>
                <a:cs typeface="Tahoma" pitchFamily="34" charset="0"/>
              </a:rPr>
              <a:t> </a:t>
            </a:r>
          </a:p>
          <a:p>
            <a:pPr marL="0" indent="0" algn="l" rtl="0">
              <a:buNone/>
            </a:pPr>
            <a:r>
              <a:rPr lang="en-US" b="0" dirty="0" smtClean="0">
                <a:latin typeface="+mn-lt"/>
                <a:cs typeface="Tahoma" pitchFamily="34" charset="0"/>
              </a:rPr>
              <a:t>Your </a:t>
            </a:r>
            <a:r>
              <a:rPr lang="en-US" b="0" dirty="0">
                <a:latin typeface="+mn-lt"/>
                <a:cs typeface="Tahoma" pitchFamily="34" charset="0"/>
              </a:rPr>
              <a:t>views on the ethical aspects of the response from the nurse </a:t>
            </a:r>
            <a:r>
              <a:rPr lang="en-US" b="0" dirty="0" smtClean="0">
                <a:latin typeface="+mn-lt"/>
                <a:cs typeface="Tahoma" pitchFamily="34" charset="0"/>
              </a:rPr>
              <a:t>?</a:t>
            </a:r>
            <a:endParaRPr lang="en-US" b="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pPr algn="l" rtl="0">
              <a:lnSpc>
                <a:spcPct val="150000"/>
              </a:lnSpc>
            </a:pPr>
            <a:r>
              <a:rPr lang="en-US" sz="3600" b="1" dirty="0">
                <a:solidFill>
                  <a:srgbClr val="FF0000"/>
                </a:solidFill>
                <a:ea typeface="Calibri" charset="0"/>
                <a:cs typeface="Tahoma" pitchFamily="34" charset="0"/>
              </a:rPr>
              <a:t>Case 2</a:t>
            </a:r>
            <a:r>
              <a:rPr lang="ar-SA" sz="3600" b="1" dirty="0">
                <a:solidFill>
                  <a:srgbClr val="FF0000"/>
                </a:solidFill>
                <a:ea typeface="Calibri" charset="0"/>
                <a:cs typeface="Tahoma" pitchFamily="34" charset="0"/>
              </a:rPr>
              <a:t>:</a:t>
            </a:r>
            <a:r>
              <a:rPr lang="en-US" sz="3600" b="1" dirty="0">
                <a:solidFill>
                  <a:srgbClr val="FF0000"/>
                </a:solidFill>
                <a:ea typeface="Calibri" charset="0"/>
                <a:cs typeface="Tahoma" pitchFamily="34" charset="0"/>
              </a:rPr>
              <a:t> Refusal of Treatment</a:t>
            </a:r>
            <a:endParaRPr lang="ar-SA" sz="3600" b="1" dirty="0">
              <a:solidFill>
                <a:srgbClr val="FF0000"/>
              </a:solidFill>
              <a:ea typeface="Calibri" charset="0"/>
              <a:cs typeface="Tahoma" pitchFamily="34" charset="0"/>
            </a:endParaRPr>
          </a:p>
        </p:txBody>
      </p:sp>
      <p:sp>
        <p:nvSpPr>
          <p:cNvPr id="3" name="Content Placeholder 2"/>
          <p:cNvSpPr>
            <a:spLocks noGrp="1"/>
          </p:cNvSpPr>
          <p:nvPr>
            <p:ph idx="1"/>
          </p:nvPr>
        </p:nvSpPr>
        <p:spPr/>
        <p:txBody>
          <a:bodyPr>
            <a:normAutofit fontScale="92500" lnSpcReduction="10000"/>
          </a:bodyPr>
          <a:lstStyle/>
          <a:p>
            <a:pPr marL="0" indent="0" algn="l" rtl="0">
              <a:buNone/>
            </a:pPr>
            <a:r>
              <a:rPr lang="en-US" b="0" dirty="0" smtClean="0">
                <a:latin typeface="Calibri" panose="020F0502020204030204" pitchFamily="34" charset="0"/>
                <a:cs typeface="Tahoma" pitchFamily="34" charset="0"/>
              </a:rPr>
              <a:t>A </a:t>
            </a:r>
            <a:r>
              <a:rPr lang="en-US" b="0" dirty="0">
                <a:latin typeface="Calibri" panose="020F0502020204030204" pitchFamily="34" charset="0"/>
                <a:cs typeface="Tahoma" pitchFamily="34" charset="0"/>
              </a:rPr>
              <a:t>42-year-old teacher pregnant for the first time refused an elective caesarean section. She continued to refuse the procedure when labor became obstructed and signs of fetal distress appeared. The obstetrician went ahead to operate on the basis of consent by the husband. The baby was delivered alive and </a:t>
            </a:r>
            <a:r>
              <a:rPr lang="en-US" b="0" dirty="0" smtClean="0">
                <a:latin typeface="Calibri" panose="020F0502020204030204" pitchFamily="34" charset="0"/>
                <a:cs typeface="Tahoma" pitchFamily="34" charset="0"/>
              </a:rPr>
              <a:t>well.</a:t>
            </a:r>
          </a:p>
          <a:p>
            <a:pPr marL="0" indent="0" algn="l" rtl="0">
              <a:buNone/>
            </a:pPr>
            <a:endParaRPr lang="en-US" b="0" dirty="0" smtClean="0">
              <a:latin typeface="Calibri" panose="020F0502020204030204" pitchFamily="34" charset="0"/>
              <a:cs typeface="Tahoma" pitchFamily="34" charset="0"/>
            </a:endParaRPr>
          </a:p>
          <a:p>
            <a:pPr marL="0" indent="0" algn="l" rtl="0">
              <a:buNone/>
            </a:pPr>
            <a:r>
              <a:rPr lang="en-US" b="0" dirty="0" smtClean="0">
                <a:latin typeface="Calibri" panose="020F0502020204030204" pitchFamily="34" charset="0"/>
                <a:cs typeface="Tahoma" pitchFamily="34" charset="0"/>
              </a:rPr>
              <a:t>Your </a:t>
            </a:r>
            <a:r>
              <a:rPr lang="en-US" b="0" dirty="0">
                <a:latin typeface="Calibri" panose="020F0502020204030204" pitchFamily="34" charset="0"/>
                <a:cs typeface="Tahoma" pitchFamily="34" charset="0"/>
              </a:rPr>
              <a:t>views on the ethical aspects of  the Obstetrician’s action ?</a:t>
            </a:r>
            <a:endParaRPr lang="en-US" b="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357166"/>
            <a:ext cx="8856984" cy="6072229"/>
          </a:xfrm>
        </p:spPr>
        <p:txBody>
          <a:bodyPr>
            <a:normAutofit fontScale="90000"/>
          </a:bodyPr>
          <a:lstStyle/>
          <a:p>
            <a:pPr algn="l" rtl="0"/>
            <a:r>
              <a:rPr lang="en-US" sz="4000" b="1" u="sng" dirty="0">
                <a:solidFill>
                  <a:srgbClr val="FF0000"/>
                </a:solidFill>
                <a:latin typeface="Calibri" panose="020F0502020204030204" pitchFamily="34" charset="0"/>
                <a:cs typeface="Tahoma" pitchFamily="34" charset="0"/>
              </a:rPr>
              <a:t>Case </a:t>
            </a:r>
            <a:r>
              <a:rPr lang="en-US" sz="4000" b="1" u="sng" dirty="0" smtClean="0">
                <a:solidFill>
                  <a:srgbClr val="FF0000"/>
                </a:solidFill>
                <a:latin typeface="Calibri" panose="020F0502020204030204" pitchFamily="34" charset="0"/>
                <a:cs typeface="Tahoma" pitchFamily="34" charset="0"/>
              </a:rPr>
              <a:t>3: </a:t>
            </a:r>
            <a:r>
              <a:rPr lang="en-US" sz="4000" b="1" dirty="0" smtClean="0">
                <a:solidFill>
                  <a:srgbClr val="FF0000"/>
                </a:solidFill>
                <a:latin typeface="Calibri" panose="020F0502020204030204" pitchFamily="34" charset="0"/>
                <a:cs typeface="Tahoma" pitchFamily="34" charset="0"/>
              </a:rPr>
              <a:t>Life Support in Terminal Illness</a:t>
            </a:r>
            <a:br>
              <a:rPr lang="en-US" sz="4000" b="1" dirty="0" smtClean="0">
                <a:solidFill>
                  <a:srgbClr val="FF0000"/>
                </a:solidFill>
                <a:latin typeface="Calibri" panose="020F0502020204030204" pitchFamily="34" charset="0"/>
                <a:cs typeface="Tahoma" pitchFamily="34" charset="0"/>
              </a:rPr>
            </a:br>
            <a:r>
              <a:rPr lang="en-US" sz="4000" b="1" dirty="0" smtClean="0">
                <a:latin typeface="Calibri" panose="020F0502020204030204" pitchFamily="34" charset="0"/>
                <a:cs typeface="Tahoma" pitchFamily="34" charset="0"/>
              </a:rPr>
              <a:t/>
            </a:r>
            <a:br>
              <a:rPr lang="en-US" sz="4000" b="1" dirty="0" smtClean="0">
                <a:latin typeface="Calibri" panose="020F0502020204030204" pitchFamily="34" charset="0"/>
                <a:cs typeface="Tahoma" pitchFamily="34" charset="0"/>
              </a:rPr>
            </a:br>
            <a:r>
              <a:rPr lang="en-US" sz="3100" dirty="0" smtClean="0">
                <a:cs typeface="Tahoma" pitchFamily="34" charset="0"/>
              </a:rPr>
              <a:t>A patient admitted to the ICU after a car accident was confirmed by 3 specialist surgeons to be in a persistent vegetative state. The doctors wanted to </a:t>
            </a:r>
            <a:r>
              <a:rPr lang="en-US" sz="4000" b="1" i="1" dirty="0" smtClean="0">
                <a:cs typeface="Tahoma" pitchFamily="34" charset="0"/>
              </a:rPr>
              <a:t>discontinue</a:t>
            </a:r>
            <a:r>
              <a:rPr lang="en-US" sz="3100" dirty="0" smtClean="0">
                <a:cs typeface="Tahoma" pitchFamily="34" charset="0"/>
              </a:rPr>
              <a:t> life support but the family refused because there were signs of life like reflex flexion of joints and blinking of the eyes. </a:t>
            </a:r>
            <a:br>
              <a:rPr lang="en-US" sz="3100" dirty="0" smtClean="0">
                <a:cs typeface="Tahoma" pitchFamily="34" charset="0"/>
              </a:rPr>
            </a:br>
            <a:r>
              <a:rPr lang="en-US" sz="3100" dirty="0" smtClean="0">
                <a:cs typeface="Tahoma" pitchFamily="34" charset="0"/>
              </a:rPr>
              <a:t>The hospital decided to seek a court injunction after keeping the patient in the ICU for 6 months without any obvious improvement.</a:t>
            </a:r>
            <a:br>
              <a:rPr lang="en-US" sz="3100" dirty="0" smtClean="0">
                <a:cs typeface="Tahoma" pitchFamily="34" charset="0"/>
              </a:rPr>
            </a:br>
            <a:endParaRPr lang="ar-SA" sz="5300" dirty="0">
              <a:cs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b="0" dirty="0">
                <a:cs typeface="Tahoma" pitchFamily="34" charset="0"/>
              </a:rPr>
              <a:t>Are the requests of the doctors and hospital ethically justifiable? </a:t>
            </a:r>
            <a:endParaRPr lang="en-US" b="0" dirty="0" smtClean="0">
              <a:cs typeface="Tahoma" pitchFamily="34" charset="0"/>
            </a:endParaRPr>
          </a:p>
          <a:p>
            <a:pPr algn="l" rtl="0"/>
            <a:r>
              <a:rPr lang="en-US" b="0" dirty="0" smtClean="0">
                <a:cs typeface="Tahoma" pitchFamily="34" charset="0"/>
              </a:rPr>
              <a:t>Please </a:t>
            </a:r>
            <a:r>
              <a:rPr lang="en-US" b="0" dirty="0">
                <a:cs typeface="Tahoma" pitchFamily="34" charset="0"/>
              </a:rPr>
              <a:t>explain the reasons for your answer</a:t>
            </a:r>
            <a:endParaRPr lang="en-US" b="0"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23</a:t>
            </a:fld>
            <a:endParaRPr lang="ar-SA"/>
          </a:p>
        </p:txBody>
      </p:sp>
    </p:spTree>
    <p:extLst>
      <p:ext uri="{BB962C8B-B14F-4D97-AF65-F5344CB8AC3E}">
        <p14:creationId xmlns:p14="http://schemas.microsoft.com/office/powerpoint/2010/main" val="2567967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4082"/>
          </a:xfrm>
        </p:spPr>
        <p:txBody>
          <a:bodyPr>
            <a:normAutofit fontScale="90000"/>
          </a:bodyPr>
          <a:lstStyle/>
          <a:p>
            <a:pPr rtl="0"/>
            <a:r>
              <a:rPr lang="en-US" b="1" dirty="0"/>
              <a:t>Once upon a time</a:t>
            </a:r>
            <a:endParaRPr lang="en-US" dirty="0"/>
          </a:p>
        </p:txBody>
      </p:sp>
      <p:sp>
        <p:nvSpPr>
          <p:cNvPr id="6" name="Content Placeholder 5"/>
          <p:cNvSpPr>
            <a:spLocks noGrp="1"/>
          </p:cNvSpPr>
          <p:nvPr>
            <p:ph idx="1"/>
          </p:nvPr>
        </p:nvSpPr>
        <p:spPr>
          <a:xfrm>
            <a:off x="251520" y="1124744"/>
            <a:ext cx="8568952" cy="5400600"/>
          </a:xfrm>
        </p:spPr>
        <p:txBody>
          <a:bodyPr>
            <a:noAutofit/>
          </a:bodyPr>
          <a:lstStyle/>
          <a:p>
            <a:pPr marL="0" indent="0" algn="l" rtl="0">
              <a:buNone/>
            </a:pPr>
            <a:r>
              <a:rPr lang="en-US" sz="3600" dirty="0" err="1"/>
              <a:t>Hassen</a:t>
            </a:r>
            <a:r>
              <a:rPr lang="en-US" sz="3600" dirty="0"/>
              <a:t> is having a slow day at his assigned clinical site. </a:t>
            </a:r>
            <a:r>
              <a:rPr lang="en-US" sz="3600" dirty="0" err="1"/>
              <a:t>Hassen</a:t>
            </a:r>
            <a:r>
              <a:rPr lang="en-US" sz="3600" dirty="0"/>
              <a:t> can’t find the resident he is teamed with. Sitting in the clinic waiting for the assigned resident, he notices several text notifications on his phone from friends and spend his attention and time responding. The patients in the waiting area who are waiting for sometimes are seeing you.  </a:t>
            </a:r>
          </a:p>
        </p:txBody>
      </p:sp>
      <p:sp>
        <p:nvSpPr>
          <p:cNvPr id="4" name="Slide Number Placeholder 3"/>
          <p:cNvSpPr>
            <a:spLocks noGrp="1"/>
          </p:cNvSpPr>
          <p:nvPr>
            <p:ph type="sldNum" sz="quarter" idx="12"/>
          </p:nvPr>
        </p:nvSpPr>
        <p:spPr/>
        <p:txBody>
          <a:bodyPr/>
          <a:lstStyle/>
          <a:p>
            <a:fld id="{46619442-043F-4E3D-B77A-7877574E5C6E}" type="slidenum">
              <a:rPr lang="ar-SA" smtClean="0"/>
              <a:pPr/>
              <a:t>24</a:t>
            </a:fld>
            <a:endParaRPr lang="ar-SA"/>
          </a:p>
        </p:txBody>
      </p:sp>
    </p:spTree>
    <p:extLst>
      <p:ext uri="{BB962C8B-B14F-4D97-AF65-F5344CB8AC3E}">
        <p14:creationId xmlns:p14="http://schemas.microsoft.com/office/powerpoint/2010/main" val="706733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Please consider the following questions</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514350" lvl="0" indent="-514350" algn="l" rtl="0" fontAlgn="base">
              <a:buFont typeface="+mj-lt"/>
              <a:buAutoNum type="arabicPeriod"/>
            </a:pPr>
            <a:r>
              <a:rPr lang="en-US" dirty="0" smtClean="0">
                <a:effectLst>
                  <a:outerShdw sx="0" sy="0">
                    <a:srgbClr val="000000"/>
                  </a:outerShdw>
                </a:effectLst>
              </a:rPr>
              <a:t>What </a:t>
            </a:r>
            <a:r>
              <a:rPr lang="en-US" dirty="0">
                <a:effectLst>
                  <a:outerShdw sx="0" sy="0">
                    <a:srgbClr val="000000"/>
                  </a:outerShdw>
                </a:effectLst>
              </a:rPr>
              <a:t>type of message would personal use of your cell phone potentially send to patients, faculty or staff in the clinical setting?</a:t>
            </a:r>
          </a:p>
          <a:p>
            <a:pPr marL="514350" indent="-514350" algn="l" rtl="0">
              <a:buFont typeface="+mj-lt"/>
              <a:buAutoNum type="arabicPeriod"/>
            </a:pPr>
            <a:endParaRPr lang="en-US" dirty="0"/>
          </a:p>
          <a:p>
            <a:pPr marL="514350" lvl="0" indent="-514350" algn="l" rtl="0" fontAlgn="base">
              <a:buFont typeface="+mj-lt"/>
              <a:buAutoNum type="arabicPeriod"/>
            </a:pPr>
            <a:r>
              <a:rPr lang="en-US" dirty="0">
                <a:effectLst>
                  <a:outerShdw sx="0" sy="0">
                    <a:srgbClr val="000000"/>
                  </a:outerShdw>
                </a:effectLst>
              </a:rPr>
              <a:t>What are appropriate ways to spend “downtime” in </a:t>
            </a:r>
            <a:r>
              <a:rPr lang="en-US" dirty="0" smtClean="0">
                <a:effectLst>
                  <a:outerShdw sx="0" sy="0">
                    <a:srgbClr val="000000"/>
                  </a:outerShdw>
                </a:effectLst>
              </a:rPr>
              <a:t>clinic?</a:t>
            </a:r>
          </a:p>
          <a:p>
            <a:pPr marL="514350" lvl="0" indent="-514350" algn="l" rtl="0" fontAlgn="base">
              <a:buFont typeface="+mj-lt"/>
              <a:buAutoNum type="arabicPeriod"/>
            </a:pPr>
            <a:endParaRPr lang="en-US" dirty="0" smtClean="0">
              <a:effectLst>
                <a:outerShdw sx="0" sy="0">
                  <a:srgbClr val="000000"/>
                </a:outerShdw>
              </a:effectLst>
            </a:endParaRPr>
          </a:p>
          <a:p>
            <a:pPr marL="514350" lvl="0" indent="-514350" algn="l" rtl="0" fontAlgn="base">
              <a:buFont typeface="+mj-lt"/>
              <a:buAutoNum type="arabicPeriod"/>
            </a:pPr>
            <a:r>
              <a:rPr lang="en-US" dirty="0" smtClean="0">
                <a:effectLst>
                  <a:outerShdw sx="0" sy="0">
                    <a:srgbClr val="000000"/>
                  </a:outerShdw>
                </a:effectLst>
              </a:rPr>
              <a:t>What </a:t>
            </a:r>
            <a:r>
              <a:rPr lang="en-US" dirty="0">
                <a:effectLst>
                  <a:outerShdw sx="0" sy="0">
                    <a:srgbClr val="000000"/>
                  </a:outerShdw>
                </a:effectLst>
              </a:rPr>
              <a:t>are some inappropriate ways you can imagine spending “downtime” in clinic?</a:t>
            </a:r>
          </a:p>
          <a:p>
            <a:pPr marL="514350" indent="-514350" algn="l" rtl="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25</a:t>
            </a:fld>
            <a:endParaRPr lang="ar-SA"/>
          </a:p>
        </p:txBody>
      </p:sp>
    </p:spTree>
    <p:extLst>
      <p:ext uri="{BB962C8B-B14F-4D97-AF65-F5344CB8AC3E}">
        <p14:creationId xmlns:p14="http://schemas.microsoft.com/office/powerpoint/2010/main" val="2147857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9ED4DB8-3BB2-4BC8-8215-497F228465DB}" type="slidenum">
              <a:rPr lang="ar-SA" smtClean="0"/>
              <a:pPr/>
              <a:t>26</a:t>
            </a:fld>
            <a:endParaRPr lang="en-US"/>
          </a:p>
        </p:txBody>
      </p:sp>
      <p:pic>
        <p:nvPicPr>
          <p:cNvPr id="79875" name="Picture 2" descr="FLOWER1"/>
          <p:cNvPicPr>
            <a:picLocks noChangeAspect="1" noChangeArrowheads="1"/>
          </p:cNvPicPr>
          <p:nvPr/>
        </p:nvPicPr>
        <p:blipFill>
          <a:blip r:embed="rId3" cstate="print"/>
          <a:srcRect/>
          <a:stretch>
            <a:fillRect/>
          </a:stretch>
        </p:blipFill>
        <p:spPr bwMode="auto">
          <a:xfrm>
            <a:off x="0" y="-157163"/>
            <a:ext cx="9144000" cy="71723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p:txBody>
          <a:bodyPr>
            <a:noAutofit/>
          </a:bodyPr>
          <a:lstStyle/>
          <a:p>
            <a:r>
              <a:rPr lang="en-GB" b="1" dirty="0" smtClean="0">
                <a:solidFill>
                  <a:srgbClr val="FF0000"/>
                </a:solidFill>
              </a:rPr>
              <a:t>How can we improve our professionalism?</a:t>
            </a:r>
            <a:endParaRPr lang="en-US" b="1" dirty="0" smtClean="0">
              <a:solidFill>
                <a:srgbClr val="FF0000"/>
              </a:solidFill>
            </a:endParaRPr>
          </a:p>
        </p:txBody>
      </p:sp>
      <p:sp>
        <p:nvSpPr>
          <p:cNvPr id="8" name="عنصر نائب للمحتوى 7"/>
          <p:cNvSpPr>
            <a:spLocks noGrp="1"/>
          </p:cNvSpPr>
          <p:nvPr>
            <p:ph idx="1"/>
          </p:nvPr>
        </p:nvSpPr>
        <p:spPr/>
        <p:txBody>
          <a:bodyPr/>
          <a:lstStyle/>
          <a:p>
            <a:pPr marL="0" indent="0">
              <a:buNone/>
            </a:pPr>
            <a:endParaRPr lang="ar-SA" dirty="0"/>
          </a:p>
        </p:txBody>
      </p:sp>
      <p:sp>
        <p:nvSpPr>
          <p:cNvPr id="6" name="Slide Number Placeholder 5"/>
          <p:cNvSpPr>
            <a:spLocks noGrp="1"/>
          </p:cNvSpPr>
          <p:nvPr>
            <p:ph type="sldNum" sz="quarter" idx="12"/>
          </p:nvPr>
        </p:nvSpPr>
        <p:spPr/>
        <p:txBody>
          <a:bodyPr/>
          <a:lstStyle/>
          <a:p>
            <a:fld id="{BCBF8C9E-E8F7-4A90-AD73-287C43E84A7C}" type="slidenum">
              <a:rPr lang="ar-SA" smtClean="0"/>
              <a:pPr/>
              <a:t>27</a:t>
            </a:fld>
            <a:endParaRPr lang="en-US"/>
          </a:p>
        </p:txBody>
      </p:sp>
    </p:spTree>
    <p:extLst>
      <p:ext uri="{BB962C8B-B14F-4D97-AF65-F5344CB8AC3E}">
        <p14:creationId xmlns:p14="http://schemas.microsoft.com/office/powerpoint/2010/main" val="101521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8" name="Rectangle 4"/>
          <p:cNvSpPr>
            <a:spLocks noGrp="1" noChangeArrowheads="1"/>
          </p:cNvSpPr>
          <p:nvPr>
            <p:ph type="title"/>
          </p:nvPr>
        </p:nvSpPr>
        <p:spPr/>
        <p:txBody>
          <a:bodyPr>
            <a:normAutofit fontScale="90000"/>
          </a:bodyPr>
          <a:lstStyle/>
          <a:p>
            <a:r>
              <a:rPr lang="en-US" smtClean="0"/>
              <a:t> SUMMARY </a:t>
            </a:r>
            <a:br>
              <a:rPr lang="en-US" smtClean="0"/>
            </a:br>
            <a:endParaRPr lang="en-US" smtClean="0"/>
          </a:p>
        </p:txBody>
      </p:sp>
      <p:sp>
        <p:nvSpPr>
          <p:cNvPr id="9" name="Slide Number Placeholder 4"/>
          <p:cNvSpPr>
            <a:spLocks noGrp="1"/>
          </p:cNvSpPr>
          <p:nvPr>
            <p:ph type="sldNum" sz="quarter" idx="12"/>
          </p:nvPr>
        </p:nvSpPr>
        <p:spPr/>
        <p:txBody>
          <a:bodyPr/>
          <a:lstStyle/>
          <a:p>
            <a:fld id="{BFF1EB31-3171-4DDA-881C-524FEB47A170}" type="slidenum">
              <a:rPr lang="ar-SA" smtClean="0"/>
              <a:pPr/>
              <a:t>28</a:t>
            </a:fld>
            <a:endParaRPr lang="en-US"/>
          </a:p>
        </p:txBody>
      </p:sp>
      <p:sp>
        <p:nvSpPr>
          <p:cNvPr id="205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ar-SA"/>
          </a:p>
        </p:txBody>
      </p:sp>
      <p:sp>
        <p:nvSpPr>
          <p:cNvPr id="205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ar-SA"/>
          </a:p>
        </p:txBody>
      </p:sp>
      <p:graphicFrame>
        <p:nvGraphicFramePr>
          <p:cNvPr id="2050" name="Object 5"/>
          <p:cNvGraphicFramePr>
            <a:graphicFrameLocks noChangeAspect="1"/>
          </p:cNvGraphicFramePr>
          <p:nvPr/>
        </p:nvGraphicFramePr>
        <p:xfrm flipH="1">
          <a:off x="6477000" y="990600"/>
          <a:ext cx="2260600" cy="3271838"/>
        </p:xfrm>
        <a:graphic>
          <a:graphicData uri="http://schemas.openxmlformats.org/presentationml/2006/ole">
            <mc:AlternateContent xmlns:mc="http://schemas.openxmlformats.org/markup-compatibility/2006">
              <mc:Choice xmlns:v="urn:schemas-microsoft-com:vml" Requires="v">
                <p:oleObj spid="_x0000_s63519" name="Clip" r:id="rId4" imgW="3467160" imgH="5018040" progId="">
                  <p:embed/>
                </p:oleObj>
              </mc:Choice>
              <mc:Fallback>
                <p:oleObj name="Clip" r:id="rId4" imgW="3467160" imgH="501804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77000" y="990600"/>
                        <a:ext cx="2260600" cy="327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2CE3AEB-BA8A-493D-9F19-9D6C34E640D0}" type="slidenum">
              <a:rPr lang="ar-SA" smtClean="0"/>
              <a:pPr/>
              <a:t>29</a:t>
            </a:fld>
            <a:endParaRPr lang="en-US"/>
          </a:p>
        </p:txBody>
      </p:sp>
      <p:pic>
        <p:nvPicPr>
          <p:cNvPr id="81923" name="Picture 2" descr="pinguin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52928" cy="1858218"/>
          </a:xfrm>
        </p:spPr>
        <p:txBody>
          <a:bodyPr>
            <a:normAutofit fontScale="90000"/>
          </a:bodyPr>
          <a:lstStyle/>
          <a:p>
            <a:pPr rtl="0"/>
            <a:r>
              <a:rPr lang="en-US" b="1" dirty="0" smtClean="0">
                <a:solidFill>
                  <a:srgbClr val="FF0000"/>
                </a:solidFill>
              </a:rPr>
              <a:t>The overall objective of learning ethics and professionalism among medical students is..</a:t>
            </a:r>
            <a:endParaRPr lang="en-US" b="1" dirty="0">
              <a:solidFill>
                <a:srgbClr val="FF0000"/>
              </a:solidFill>
            </a:endParaRPr>
          </a:p>
        </p:txBody>
      </p:sp>
      <p:sp>
        <p:nvSpPr>
          <p:cNvPr id="3" name="Content Placeholder 2"/>
          <p:cNvSpPr>
            <a:spLocks noGrp="1"/>
          </p:cNvSpPr>
          <p:nvPr>
            <p:ph idx="1"/>
          </p:nvPr>
        </p:nvSpPr>
        <p:spPr>
          <a:xfrm>
            <a:off x="457200" y="2204864"/>
            <a:ext cx="8229600" cy="3921299"/>
          </a:xfrm>
        </p:spPr>
        <p:txBody>
          <a:bodyPr/>
          <a:lstStyle/>
          <a:p>
            <a:pPr algn="l" rtl="0">
              <a:buNone/>
            </a:pPr>
            <a:r>
              <a:rPr lang="en-US" dirty="0" smtClean="0"/>
              <a:t> </a:t>
            </a:r>
            <a:r>
              <a:rPr lang="en-US" b="0" dirty="0" smtClean="0"/>
              <a:t>to be equipped with the principles and methods to enable them analyze and resolve practical clinical ethical problems that they encounter as students and as practitioners later in their life. </a:t>
            </a:r>
          </a:p>
          <a:p>
            <a:pPr algn="l" rtl="0">
              <a:buNone/>
            </a:pPr>
            <a:endParaRPr lang="en-US"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3</a:t>
            </a:fld>
            <a:endParaRPr lang="ar-S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D882CE8-FF00-4FEA-B471-1ABF3F044209}" type="slidenum">
              <a:rPr lang="ar-SA" smtClean="0"/>
              <a:pPr/>
              <a:t>30</a:t>
            </a:fld>
            <a:endParaRPr lang="en-US"/>
          </a:p>
        </p:txBody>
      </p:sp>
      <p:pic>
        <p:nvPicPr>
          <p:cNvPr id="82947" name="Picture 2" descr="scan75"/>
          <p:cNvPicPr>
            <a:picLocks noChangeAspect="1" noChangeArrowheads="1"/>
          </p:cNvPicPr>
          <p:nvPr/>
        </p:nvPicPr>
        <p:blipFill>
          <a:blip r:embed="rId3" cstate="print"/>
          <a:srcRect/>
          <a:stretch>
            <a:fillRect/>
          </a:stretch>
        </p:blipFill>
        <p:spPr bwMode="auto">
          <a:xfrm>
            <a:off x="0" y="0"/>
            <a:ext cx="96012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Teaching of bioethics is:</a:t>
            </a:r>
            <a:endParaRPr lang="en-US" b="1" dirty="0">
              <a:solidFill>
                <a:srgbClr val="FF0000"/>
              </a:solidFill>
            </a:endParaRPr>
          </a:p>
        </p:txBody>
      </p:sp>
      <p:sp>
        <p:nvSpPr>
          <p:cNvPr id="3" name="Content Placeholder 2"/>
          <p:cNvSpPr>
            <a:spLocks noGrp="1"/>
          </p:cNvSpPr>
          <p:nvPr>
            <p:ph idx="1"/>
          </p:nvPr>
        </p:nvSpPr>
        <p:spPr/>
        <p:txBody>
          <a:bodyPr/>
          <a:lstStyle/>
          <a:p>
            <a:pPr marL="514350" indent="-514350" algn="l" rtl="0">
              <a:buFont typeface="+mj-lt"/>
              <a:buAutoNum type="alphaUcPeriod"/>
            </a:pPr>
            <a:r>
              <a:rPr lang="en-US" b="0" dirty="0" smtClean="0"/>
              <a:t>Very important</a:t>
            </a:r>
          </a:p>
          <a:p>
            <a:pPr marL="514350" indent="-514350" algn="l" rtl="0">
              <a:buFont typeface="+mj-lt"/>
              <a:buAutoNum type="alphaUcPeriod"/>
            </a:pPr>
            <a:r>
              <a:rPr lang="en-US" b="0" dirty="0" smtClean="0"/>
              <a:t>Little important</a:t>
            </a:r>
          </a:p>
          <a:p>
            <a:pPr marL="514350" indent="-514350" algn="l" rtl="0">
              <a:buFont typeface="+mj-lt"/>
              <a:buAutoNum type="alphaUcPeriod"/>
            </a:pPr>
            <a:r>
              <a:rPr lang="en-US" b="0" dirty="0" smtClean="0"/>
              <a:t>Not important at all</a:t>
            </a:r>
          </a:p>
          <a:p>
            <a:pPr marL="514350" indent="-514350" algn="l" rtl="0">
              <a:buFont typeface="+mj-lt"/>
              <a:buAutoNum type="alphaUcPeriod"/>
            </a:pPr>
            <a:r>
              <a:rPr lang="en-US" b="0" dirty="0" smtClean="0"/>
              <a:t>Not sure</a:t>
            </a:r>
            <a:endParaRPr lang="en-US" b="0"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31</a:t>
            </a:fld>
            <a:endParaRPr lang="ar-SA"/>
          </a:p>
        </p:txBody>
      </p:sp>
    </p:spTree>
    <p:extLst>
      <p:ext uri="{BB962C8B-B14F-4D97-AF65-F5344CB8AC3E}">
        <p14:creationId xmlns:p14="http://schemas.microsoft.com/office/powerpoint/2010/main" val="1895126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16C459FF-401B-43E2-B50E-BDA9BB605F6E}" type="slidenum">
              <a:rPr lang="ar-SA" smtClean="0"/>
              <a:pPr/>
              <a:t>32</a:t>
            </a:fld>
            <a:endParaRPr lang="en-US"/>
          </a:p>
        </p:txBody>
      </p:sp>
      <p:sp>
        <p:nvSpPr>
          <p:cNvPr id="956418" name="WordArt 2"/>
          <p:cNvSpPr>
            <a:spLocks noChangeArrowheads="1" noChangeShapeType="1" noTextEdit="1"/>
          </p:cNvSpPr>
          <p:nvPr/>
        </p:nvSpPr>
        <p:spPr bwMode="auto">
          <a:xfrm>
            <a:off x="685800" y="762000"/>
            <a:ext cx="7343775" cy="23622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rtl="1"/>
            <a:r>
              <a:rPr lang="ar-SA"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شكــــــراً</a:t>
            </a:r>
          </a:p>
        </p:txBody>
      </p:sp>
      <p:sp>
        <p:nvSpPr>
          <p:cNvPr id="956419" name="WordArt 3"/>
          <p:cNvSpPr>
            <a:spLocks noChangeArrowheads="1" noChangeShapeType="1" noTextEdit="1"/>
          </p:cNvSpPr>
          <p:nvPr/>
        </p:nvSpPr>
        <p:spPr bwMode="auto">
          <a:xfrm>
            <a:off x="685800" y="4038600"/>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a:r>
              <a:rPr lang="en-US"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THANKS</a:t>
            </a:r>
            <a:endParaRPr lang="ar-SA"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956418"/>
                                        </p:tgtEl>
                                        <p:attrNameLst>
                                          <p:attrName>style.visibility</p:attrName>
                                        </p:attrNameLst>
                                      </p:cBhvr>
                                      <p:to>
                                        <p:strVal val="visible"/>
                                      </p:to>
                                    </p:set>
                                    <p:anim calcmode="lin" valueType="num">
                                      <p:cBhvr>
                                        <p:cTn id="7" dur="500" fill="hold"/>
                                        <p:tgtEl>
                                          <p:spTgt spid="956418"/>
                                        </p:tgtEl>
                                        <p:attrNameLst>
                                          <p:attrName>ppt_w</p:attrName>
                                        </p:attrNameLst>
                                      </p:cBhvr>
                                      <p:tavLst>
                                        <p:tav tm="0">
                                          <p:val>
                                            <p:fltVal val="0"/>
                                          </p:val>
                                        </p:tav>
                                        <p:tav tm="100000">
                                          <p:val>
                                            <p:strVal val="#ppt_w"/>
                                          </p:val>
                                        </p:tav>
                                      </p:tavLst>
                                    </p:anim>
                                    <p:anim calcmode="lin" valueType="num">
                                      <p:cBhvr>
                                        <p:cTn id="8" dur="500" fill="hold"/>
                                        <p:tgtEl>
                                          <p:spTgt spid="95641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956419"/>
                                        </p:tgtEl>
                                        <p:attrNameLst>
                                          <p:attrName>style.visibility</p:attrName>
                                        </p:attrNameLst>
                                      </p:cBhvr>
                                      <p:to>
                                        <p:strVal val="visible"/>
                                      </p:to>
                                    </p:set>
                                    <p:anim calcmode="lin" valueType="num">
                                      <p:cBhvr>
                                        <p:cTn id="12" dur="500" fill="hold"/>
                                        <p:tgtEl>
                                          <p:spTgt spid="956419"/>
                                        </p:tgtEl>
                                        <p:attrNameLst>
                                          <p:attrName>ppt_w</p:attrName>
                                        </p:attrNameLst>
                                      </p:cBhvr>
                                      <p:tavLst>
                                        <p:tav tm="0">
                                          <p:val>
                                            <p:fltVal val="0"/>
                                          </p:val>
                                        </p:tav>
                                        <p:tav tm="100000">
                                          <p:val>
                                            <p:strVal val="#ppt_w"/>
                                          </p:val>
                                        </p:tav>
                                      </p:tavLst>
                                    </p:anim>
                                    <p:anim calcmode="lin" valueType="num">
                                      <p:cBhvr>
                                        <p:cTn id="13" dur="500" fill="hold"/>
                                        <p:tgtEl>
                                          <p:spTgt spid="9564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animBg="1"/>
      <p:bldP spid="9564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5D90A8C-1C01-481F-9316-ADBCAC33CD47}" type="slidenum">
              <a:rPr lang="ar-SA" smtClean="0"/>
              <a:pPr/>
              <a:t>33</a:t>
            </a:fld>
            <a:endParaRPr lang="en-US"/>
          </a:p>
        </p:txBody>
      </p:sp>
      <p:pic>
        <p:nvPicPr>
          <p:cNvPr id="30723" name="Picture 2"/>
          <p:cNvPicPr>
            <a:picLocks noChangeAspect="1" noChangeArrowheads="1"/>
          </p:cNvPicPr>
          <p:nvPr/>
        </p:nvPicPr>
        <p:blipFill>
          <a:blip r:embed="rId3" cstate="print"/>
          <a:srcRect/>
          <a:stretch>
            <a:fillRect/>
          </a:stretch>
        </p:blipFill>
        <p:spPr bwMode="auto">
          <a:xfrm>
            <a:off x="457200" y="209550"/>
            <a:ext cx="8458200" cy="634365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3851446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normAutofit/>
          </a:bodyPr>
          <a:lstStyle/>
          <a:p>
            <a:pPr rtl="0"/>
            <a:r>
              <a:rPr lang="en-US" dirty="0" smtClean="0"/>
              <a:t>Where</a:t>
            </a:r>
            <a:r>
              <a:rPr lang="en-US" dirty="0"/>
              <a:t>? When?</a:t>
            </a:r>
          </a:p>
        </p:txBody>
      </p:sp>
      <p:sp>
        <p:nvSpPr>
          <p:cNvPr id="11" name="عنصر نائب للمحتوى 10"/>
          <p:cNvSpPr>
            <a:spLocks noGrp="1"/>
          </p:cNvSpPr>
          <p:nvPr>
            <p:ph idx="1"/>
          </p:nvPr>
        </p:nvSpPr>
        <p:spPr/>
        <p:txBody>
          <a:bodyPr/>
          <a:lstStyle/>
          <a:p>
            <a:endParaRPr lang="ar-SA" dirty="0"/>
          </a:p>
        </p:txBody>
      </p:sp>
      <p:sp>
        <p:nvSpPr>
          <p:cNvPr id="9" name="Slide Number Placeholder 5"/>
          <p:cNvSpPr>
            <a:spLocks noGrp="1"/>
          </p:cNvSpPr>
          <p:nvPr>
            <p:ph type="sldNum" sz="quarter" idx="12"/>
          </p:nvPr>
        </p:nvSpPr>
        <p:spPr/>
        <p:txBody>
          <a:bodyPr/>
          <a:lstStyle/>
          <a:p>
            <a:fld id="{385FBE53-11D0-488A-B3D0-1D5F0596C659}" type="slidenum">
              <a:rPr lang="ar-SA" smtClean="0"/>
              <a:pPr/>
              <a:t>34</a:t>
            </a:fld>
            <a:endParaRPr lang="en-US"/>
          </a:p>
        </p:txBody>
      </p:sp>
      <p:sp>
        <p:nvSpPr>
          <p:cNvPr id="31749" name="Rectangle 4"/>
          <p:cNvSpPr>
            <a:spLocks noChangeArrowheads="1"/>
          </p:cNvSpPr>
          <p:nvPr/>
        </p:nvSpPr>
        <p:spPr bwMode="auto">
          <a:xfrm>
            <a:off x="1143000" y="2133600"/>
            <a:ext cx="2971800" cy="3124200"/>
          </a:xfrm>
          <a:prstGeom prst="rect">
            <a:avLst/>
          </a:prstGeom>
          <a:solidFill>
            <a:schemeClr val="accent1"/>
          </a:solidFill>
          <a:ln w="9525">
            <a:solidFill>
              <a:schemeClr val="tx1"/>
            </a:solidFill>
            <a:miter lim="800000"/>
            <a:headEnd/>
            <a:tailEnd/>
          </a:ln>
        </p:spPr>
        <p:txBody>
          <a:bodyPr wrap="none" anchor="ctr"/>
          <a:lstStyle/>
          <a:p>
            <a:pPr algn="l" rtl="0"/>
            <a:r>
              <a:rPr lang="en-US" sz="3600" dirty="0"/>
              <a:t>A- Classroom</a:t>
            </a:r>
          </a:p>
          <a:p>
            <a:pPr algn="l" rtl="0"/>
            <a:endParaRPr lang="en-US" sz="3600" dirty="0"/>
          </a:p>
          <a:p>
            <a:pPr algn="l" rtl="0"/>
            <a:r>
              <a:rPr lang="en-US" sz="3600" dirty="0"/>
              <a:t>B- Outside</a:t>
            </a:r>
          </a:p>
        </p:txBody>
      </p:sp>
      <p:sp>
        <p:nvSpPr>
          <p:cNvPr id="1010693" name="Rectangle 5"/>
          <p:cNvSpPr>
            <a:spLocks noChangeArrowheads="1"/>
          </p:cNvSpPr>
          <p:nvPr/>
        </p:nvSpPr>
        <p:spPr bwMode="auto">
          <a:xfrm>
            <a:off x="4648200" y="2133600"/>
            <a:ext cx="2895600" cy="3048000"/>
          </a:xfrm>
          <a:prstGeom prst="rect">
            <a:avLst/>
          </a:prstGeom>
          <a:solidFill>
            <a:schemeClr val="accent1"/>
          </a:solidFill>
          <a:ln w="9525">
            <a:solidFill>
              <a:schemeClr val="tx1"/>
            </a:solidFill>
            <a:miter lim="800000"/>
            <a:headEnd/>
            <a:tailEnd/>
          </a:ln>
        </p:spPr>
        <p:txBody>
          <a:bodyPr wrap="none" anchor="ctr"/>
          <a:lstStyle/>
          <a:p>
            <a:pPr algn="ctr" rtl="0"/>
            <a:r>
              <a:rPr lang="en-US" sz="3600" dirty="0"/>
              <a:t>A- Day</a:t>
            </a:r>
          </a:p>
          <a:p>
            <a:pPr algn="ctr" rtl="0"/>
            <a:endParaRPr lang="en-US" sz="3600" dirty="0"/>
          </a:p>
          <a:p>
            <a:pPr algn="ctr" rtl="0"/>
            <a:r>
              <a:rPr lang="en-US" sz="3600" dirty="0"/>
              <a:t>B- Night</a:t>
            </a:r>
          </a:p>
        </p:txBody>
      </p:sp>
      <p:sp>
        <p:nvSpPr>
          <p:cNvPr id="1010694" name="Rectangle 6"/>
          <p:cNvSpPr>
            <a:spLocks noChangeArrowheads="1"/>
          </p:cNvSpPr>
          <p:nvPr/>
        </p:nvSpPr>
        <p:spPr bwMode="auto">
          <a:xfrm>
            <a:off x="5220072" y="365919"/>
            <a:ext cx="3124200" cy="1143000"/>
          </a:xfrm>
          <a:prstGeom prst="rect">
            <a:avLst/>
          </a:prstGeom>
          <a:noFill/>
          <a:ln w="9525">
            <a:noFill/>
            <a:miter lim="800000"/>
            <a:headEnd/>
            <a:tailEnd/>
          </a:ln>
          <a:effectLst/>
        </p:spPr>
        <p:txBody>
          <a:bodyPr anchor="ctr"/>
          <a:lstStyle/>
          <a:p>
            <a:pPr algn="ctr" rtl="0">
              <a:defRPr/>
            </a:pPr>
            <a:endParaRPr lang="en-US" sz="4400"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9675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nodePh="1">
                                  <p:stCondLst>
                                    <p:cond delay="0"/>
                                  </p:stCondLst>
                                  <p:endCondLst>
                                    <p:cond evt="begin" delay="0">
                                      <p:tn val="5"/>
                                    </p:cond>
                                  </p:endCondLst>
                                  <p:childTnLst>
                                    <p:set>
                                      <p:cBhvr>
                                        <p:cTn id="6" dur="1" fill="hold">
                                          <p:stCondLst>
                                            <p:cond delay="0"/>
                                          </p:stCondLst>
                                        </p:cTn>
                                        <p:tgtEl>
                                          <p:spTgt spid="1010694"/>
                                        </p:tgtEl>
                                        <p:attrNameLst>
                                          <p:attrName>style.visibility</p:attrName>
                                        </p:attrNameLst>
                                      </p:cBhvr>
                                      <p:to>
                                        <p:strVal val="visible"/>
                                      </p:to>
                                    </p:set>
                                    <p:anim calcmode="lin" valueType="num">
                                      <p:cBhvr>
                                        <p:cTn id="7" dur="500" fill="hold"/>
                                        <p:tgtEl>
                                          <p:spTgt spid="1010694"/>
                                        </p:tgtEl>
                                        <p:attrNameLst>
                                          <p:attrName>ppt_w</p:attrName>
                                        </p:attrNameLst>
                                      </p:cBhvr>
                                      <p:tavLst>
                                        <p:tav tm="0">
                                          <p:val>
                                            <p:strVal val="#ppt_w*0.05"/>
                                          </p:val>
                                        </p:tav>
                                        <p:tav tm="100000">
                                          <p:val>
                                            <p:strVal val="#ppt_w"/>
                                          </p:val>
                                        </p:tav>
                                      </p:tavLst>
                                    </p:anim>
                                    <p:anim calcmode="lin" valueType="num">
                                      <p:cBhvr>
                                        <p:cTn id="8" dur="500" fill="hold"/>
                                        <p:tgtEl>
                                          <p:spTgt spid="1010694"/>
                                        </p:tgtEl>
                                        <p:attrNameLst>
                                          <p:attrName>ppt_h</p:attrName>
                                        </p:attrNameLst>
                                      </p:cBhvr>
                                      <p:tavLst>
                                        <p:tav tm="0">
                                          <p:val>
                                            <p:strVal val="#ppt_h"/>
                                          </p:val>
                                        </p:tav>
                                        <p:tav tm="100000">
                                          <p:val>
                                            <p:strVal val="#ppt_h"/>
                                          </p:val>
                                        </p:tav>
                                      </p:tavLst>
                                    </p:anim>
                                    <p:anim calcmode="lin" valueType="num">
                                      <p:cBhvr>
                                        <p:cTn id="9" dur="500" fill="hold"/>
                                        <p:tgtEl>
                                          <p:spTgt spid="1010694"/>
                                        </p:tgtEl>
                                        <p:attrNameLst>
                                          <p:attrName>ppt_x</p:attrName>
                                        </p:attrNameLst>
                                      </p:cBhvr>
                                      <p:tavLst>
                                        <p:tav tm="0">
                                          <p:val>
                                            <p:strVal val="#ppt_x-.2"/>
                                          </p:val>
                                        </p:tav>
                                        <p:tav tm="100000">
                                          <p:val>
                                            <p:strVal val="#ppt_x"/>
                                          </p:val>
                                        </p:tav>
                                      </p:tavLst>
                                    </p:anim>
                                    <p:anim calcmode="lin" valueType="num">
                                      <p:cBhvr>
                                        <p:cTn id="10" dur="500" fill="hold"/>
                                        <p:tgtEl>
                                          <p:spTgt spid="1010694"/>
                                        </p:tgtEl>
                                        <p:attrNameLst>
                                          <p:attrName>ppt_y</p:attrName>
                                        </p:attrNameLst>
                                      </p:cBhvr>
                                      <p:tavLst>
                                        <p:tav tm="0">
                                          <p:val>
                                            <p:strVal val="#ppt_y"/>
                                          </p:val>
                                        </p:tav>
                                        <p:tav tm="100000">
                                          <p:val>
                                            <p:strVal val="#ppt_y"/>
                                          </p:val>
                                        </p:tav>
                                      </p:tavLst>
                                    </p:anim>
                                    <p:animEffect transition="in" filter="fade">
                                      <p:cBhvr>
                                        <p:cTn id="11" dur="500"/>
                                        <p:tgtEl>
                                          <p:spTgt spid="1010694"/>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010693"/>
                                        </p:tgtEl>
                                        <p:attrNameLst>
                                          <p:attrName>style.visibility</p:attrName>
                                        </p:attrNameLst>
                                      </p:cBhvr>
                                      <p:to>
                                        <p:strVal val="visible"/>
                                      </p:to>
                                    </p:set>
                                    <p:anim calcmode="lin" valueType="num">
                                      <p:cBhvr>
                                        <p:cTn id="14" dur="500" fill="hold"/>
                                        <p:tgtEl>
                                          <p:spTgt spid="1010693"/>
                                        </p:tgtEl>
                                        <p:attrNameLst>
                                          <p:attrName>ppt_w</p:attrName>
                                        </p:attrNameLst>
                                      </p:cBhvr>
                                      <p:tavLst>
                                        <p:tav tm="0">
                                          <p:val>
                                            <p:strVal val="#ppt_w*0.05"/>
                                          </p:val>
                                        </p:tav>
                                        <p:tav tm="100000">
                                          <p:val>
                                            <p:strVal val="#ppt_w"/>
                                          </p:val>
                                        </p:tav>
                                      </p:tavLst>
                                    </p:anim>
                                    <p:anim calcmode="lin" valueType="num">
                                      <p:cBhvr>
                                        <p:cTn id="15" dur="500" fill="hold"/>
                                        <p:tgtEl>
                                          <p:spTgt spid="1010693"/>
                                        </p:tgtEl>
                                        <p:attrNameLst>
                                          <p:attrName>ppt_h</p:attrName>
                                        </p:attrNameLst>
                                      </p:cBhvr>
                                      <p:tavLst>
                                        <p:tav tm="0">
                                          <p:val>
                                            <p:strVal val="#ppt_h"/>
                                          </p:val>
                                        </p:tav>
                                        <p:tav tm="100000">
                                          <p:val>
                                            <p:strVal val="#ppt_h"/>
                                          </p:val>
                                        </p:tav>
                                      </p:tavLst>
                                    </p:anim>
                                    <p:anim calcmode="lin" valueType="num">
                                      <p:cBhvr>
                                        <p:cTn id="16" dur="500" fill="hold"/>
                                        <p:tgtEl>
                                          <p:spTgt spid="1010693"/>
                                        </p:tgtEl>
                                        <p:attrNameLst>
                                          <p:attrName>ppt_x</p:attrName>
                                        </p:attrNameLst>
                                      </p:cBhvr>
                                      <p:tavLst>
                                        <p:tav tm="0">
                                          <p:val>
                                            <p:strVal val="#ppt_x-.2"/>
                                          </p:val>
                                        </p:tav>
                                        <p:tav tm="100000">
                                          <p:val>
                                            <p:strVal val="#ppt_x"/>
                                          </p:val>
                                        </p:tav>
                                      </p:tavLst>
                                    </p:anim>
                                    <p:anim calcmode="lin" valueType="num">
                                      <p:cBhvr>
                                        <p:cTn id="17" dur="500" fill="hold"/>
                                        <p:tgtEl>
                                          <p:spTgt spid="1010693"/>
                                        </p:tgtEl>
                                        <p:attrNameLst>
                                          <p:attrName>ppt_y</p:attrName>
                                        </p:attrNameLst>
                                      </p:cBhvr>
                                      <p:tavLst>
                                        <p:tav tm="0">
                                          <p:val>
                                            <p:strVal val="#ppt_y"/>
                                          </p:val>
                                        </p:tav>
                                        <p:tav tm="100000">
                                          <p:val>
                                            <p:strVal val="#ppt_y"/>
                                          </p:val>
                                        </p:tav>
                                      </p:tavLst>
                                    </p:anim>
                                    <p:animEffect transition="in" filter="fade">
                                      <p:cBhvr>
                                        <p:cTn id="18" dur="500"/>
                                        <p:tgtEl>
                                          <p:spTgt spid="1010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3" grpId="0" animBg="1"/>
      <p:bldP spid="101069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CA571977-9168-4B0B-826F-14AAA8FD8F9B}" type="slidenum">
              <a:rPr lang="ar-SA" smtClean="0"/>
              <a:pPr/>
              <a:t>35</a:t>
            </a:fld>
            <a:endParaRPr lang="en-US"/>
          </a:p>
        </p:txBody>
      </p:sp>
      <p:pic>
        <p:nvPicPr>
          <p:cNvPr id="32771" name="Picture 2"/>
          <p:cNvPicPr>
            <a:picLocks noChangeAspect="1" noChangeArrowheads="1"/>
          </p:cNvPicPr>
          <p:nvPr/>
        </p:nvPicPr>
        <p:blipFill>
          <a:blip r:embed="rId3" cstate="print"/>
          <a:srcRect/>
          <a:stretch>
            <a:fillRect/>
          </a:stretch>
        </p:blipFill>
        <p:spPr bwMode="auto">
          <a:xfrm>
            <a:off x="0" y="114300"/>
            <a:ext cx="9144000" cy="6624638"/>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545455251"/>
      </p:ext>
    </p:extLst>
  </p:cSld>
  <p:clrMapOvr>
    <a:masterClrMapping/>
  </p:clrMapOvr>
  <p:transition>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357166"/>
            <a:ext cx="8429684" cy="6500834"/>
          </a:xfrm>
        </p:spPr>
        <p:txBody>
          <a:bodyPr>
            <a:normAutofit/>
          </a:bodyPr>
          <a:lstStyle/>
          <a:p>
            <a:pPr algn="l" rtl="0"/>
            <a:r>
              <a:rPr lang="en-US" sz="4000" b="1" u="sng" dirty="0" smtClean="0">
                <a:latin typeface="Calibri" panose="020F0502020204030204" pitchFamily="34" charset="0"/>
                <a:cs typeface="Tahoma" pitchFamily="34" charset="0"/>
              </a:rPr>
              <a:t>Case 5</a:t>
            </a:r>
            <a:r>
              <a:rPr lang="en-US" b="1" u="sng" dirty="0" smtClean="0">
                <a:latin typeface="Tahoma" pitchFamily="34" charset="0"/>
                <a:cs typeface="Tahoma" pitchFamily="34" charset="0"/>
              </a:rPr>
              <a:t/>
            </a:r>
            <a:br>
              <a:rPr lang="en-US" b="1" u="sng" dirty="0" smtClean="0">
                <a:latin typeface="Tahoma" pitchFamily="34" charset="0"/>
                <a:cs typeface="Tahoma" pitchFamily="34" charset="0"/>
              </a:rPr>
            </a:br>
            <a:r>
              <a:rPr lang="en-US" sz="2700" dirty="0" smtClean="0">
                <a:latin typeface="Calibri" panose="020F0502020204030204" pitchFamily="34" charset="0"/>
                <a:cs typeface="Tahoma" pitchFamily="34" charset="0"/>
              </a:rPr>
              <a:t>Dr. Alia has recently attended a meeting with the local health authority at which GP involvement in </a:t>
            </a:r>
            <a:r>
              <a:rPr lang="en-US" sz="2700" dirty="0" err="1" smtClean="0">
                <a:latin typeface="Calibri" panose="020F0502020204030204" pitchFamily="34" charset="0"/>
                <a:cs typeface="Tahoma" pitchFamily="34" charset="0"/>
              </a:rPr>
              <a:t>HiNi</a:t>
            </a:r>
            <a:r>
              <a:rPr lang="en-US" sz="2700" dirty="0" smtClean="0">
                <a:latin typeface="Calibri" panose="020F0502020204030204" pitchFamily="34" charset="0"/>
                <a:cs typeface="Tahoma" pitchFamily="34" charset="0"/>
              </a:rPr>
              <a:t> pandemic influenza prevention and containment was discussed. The authority has made it clear that, in the event of a pandemic, antiviral medication will be provided to GPs who are in contact with patients who may have influenza. The rationale for this is both to protect the GP and to reduce viral transmission in the community.</a:t>
            </a:r>
            <a:br>
              <a:rPr lang="en-US" sz="2700" dirty="0" smtClean="0">
                <a:latin typeface="Calibri" panose="020F0502020204030204" pitchFamily="34" charset="0"/>
                <a:cs typeface="Tahoma" pitchFamily="34" charset="0"/>
              </a:rPr>
            </a:br>
            <a:r>
              <a:rPr lang="en-US" sz="2700" dirty="0" smtClean="0">
                <a:latin typeface="Calibri" panose="020F0502020204030204" pitchFamily="34" charset="0"/>
                <a:cs typeface="Tahoma" pitchFamily="34" charset="0"/>
              </a:rPr>
              <a:t>Dr. Alia has two young children and she is concerned about the risk that they may become infected if she is seeing patients with influenza</a:t>
            </a:r>
            <a:br>
              <a:rPr lang="en-US" sz="2700" dirty="0" smtClean="0">
                <a:latin typeface="Calibri" panose="020F0502020204030204" pitchFamily="34" charset="0"/>
                <a:cs typeface="Tahoma" pitchFamily="34" charset="0"/>
              </a:rPr>
            </a:br>
            <a:endParaRPr lang="ar-SA" dirty="0">
              <a:latin typeface="Calibri" panose="020F0502020204030204" pitchFamily="34" charset="0"/>
              <a:cs typeface="Tahoma" pitchFamily="34" charset="0"/>
            </a:endParaRPr>
          </a:p>
        </p:txBody>
      </p:sp>
    </p:spTree>
    <p:extLst>
      <p:ext uri="{BB962C8B-B14F-4D97-AF65-F5344CB8AC3E}">
        <p14:creationId xmlns:p14="http://schemas.microsoft.com/office/powerpoint/2010/main" val="2760620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8607330" cy="6168747"/>
          </a:xfrm>
        </p:spPr>
        <p:txBody>
          <a:bodyPr>
            <a:normAutofit/>
          </a:bodyPr>
          <a:lstStyle/>
          <a:p>
            <a:pPr algn="l" rtl="0"/>
            <a:r>
              <a:rPr lang="en-US" b="1" u="sng" dirty="0" smtClean="0">
                <a:latin typeface="Calibri" panose="020F0502020204030204" pitchFamily="34" charset="0"/>
                <a:cs typeface="Tahoma" pitchFamily="34" charset="0"/>
              </a:rPr>
              <a:t>Case 5 </a:t>
            </a:r>
            <a:r>
              <a:rPr lang="en-US" sz="4000" b="1" u="sng" dirty="0" smtClean="0">
                <a:latin typeface="Calibri" panose="020F0502020204030204" pitchFamily="34" charset="0"/>
                <a:cs typeface="Tahoma" pitchFamily="34" charset="0"/>
              </a:rPr>
              <a:t>(Continued)</a:t>
            </a:r>
            <a:r>
              <a:rPr lang="en-US" b="1" u="sng" dirty="0" smtClean="0">
                <a:latin typeface="Tahoma" pitchFamily="34" charset="0"/>
                <a:cs typeface="Tahoma" pitchFamily="34" charset="0"/>
              </a:rPr>
              <a:t/>
            </a:r>
            <a:br>
              <a:rPr lang="en-US" b="1" u="sng" dirty="0" smtClean="0">
                <a:latin typeface="Tahoma" pitchFamily="34" charset="0"/>
                <a:cs typeface="Tahoma" pitchFamily="34" charset="0"/>
              </a:rPr>
            </a:br>
            <a:r>
              <a:rPr lang="en-US" sz="2800" dirty="0" smtClean="0">
                <a:latin typeface="Calibri" panose="020F0502020204030204" pitchFamily="34" charset="0"/>
                <a:cs typeface="Tahoma" pitchFamily="34" charset="0"/>
              </a:rPr>
              <a:t>At the meeting she asked about the availability of antiviral drugs for her family. She was told that there will not be sufficient supplies of antiviral drugs for GPs’ families, to be treated prophylactically.</a:t>
            </a:r>
            <a:br>
              <a:rPr lang="en-US" sz="2800" dirty="0" smtClean="0">
                <a:latin typeface="Calibri" panose="020F0502020204030204" pitchFamily="34" charset="0"/>
                <a:cs typeface="Tahoma" pitchFamily="34" charset="0"/>
              </a:rPr>
            </a:br>
            <a:r>
              <a:rPr lang="en-US" sz="2800" dirty="0" smtClean="0">
                <a:latin typeface="Calibri" panose="020F0502020204030204" pitchFamily="34" charset="0"/>
                <a:cs typeface="Tahoma" pitchFamily="34" charset="0"/>
              </a:rPr>
              <a:t>Dr. Alia thinks that she would probably give the antiviral medication to her children before she would take it herself.</a:t>
            </a:r>
            <a:br>
              <a:rPr lang="en-US" sz="2800" dirty="0" smtClean="0">
                <a:latin typeface="Calibri" panose="020F0502020204030204" pitchFamily="34" charset="0"/>
                <a:cs typeface="Tahoma" pitchFamily="34" charset="0"/>
              </a:rPr>
            </a:br>
            <a:r>
              <a:rPr lang="en-US" sz="2800" dirty="0" smtClean="0">
                <a:latin typeface="Calibri" panose="020F0502020204030204" pitchFamily="34" charset="0"/>
                <a:cs typeface="Tahoma" pitchFamily="34" charset="0"/>
              </a:rPr>
              <a:t>Your opinion on Dr </a:t>
            </a:r>
            <a:r>
              <a:rPr lang="en-US" sz="2800" dirty="0" err="1" smtClean="0">
                <a:latin typeface="Calibri" panose="020F0502020204030204" pitchFamily="34" charset="0"/>
                <a:cs typeface="Tahoma" pitchFamily="34" charset="0"/>
              </a:rPr>
              <a:t>Alia's</a:t>
            </a:r>
            <a:r>
              <a:rPr lang="en-US" sz="2800" dirty="0" smtClean="0">
                <a:latin typeface="Calibri" panose="020F0502020204030204" pitchFamily="34" charset="0"/>
                <a:cs typeface="Tahoma" pitchFamily="34" charset="0"/>
              </a:rPr>
              <a:t> views and concerns</a:t>
            </a:r>
            <a:br>
              <a:rPr lang="en-US" sz="2800" dirty="0" smtClean="0">
                <a:latin typeface="Calibri" panose="020F0502020204030204" pitchFamily="34" charset="0"/>
                <a:cs typeface="Tahoma" pitchFamily="34" charset="0"/>
              </a:rPr>
            </a:br>
            <a:r>
              <a:rPr lang="en-US" sz="2800" dirty="0" smtClean="0">
                <a:latin typeface="Calibri" panose="020F0502020204030204" pitchFamily="34" charset="0"/>
                <a:cs typeface="Tahoma" pitchFamily="34" charset="0"/>
              </a:rPr>
              <a:t>from an ethical perspective?</a:t>
            </a:r>
            <a:endParaRPr lang="ar-SA" sz="4800" dirty="0">
              <a:latin typeface="Calibri" panose="020F0502020204030204" pitchFamily="34" charset="0"/>
              <a:cs typeface="Tahoma" pitchFamily="34" charset="0"/>
            </a:endParaRPr>
          </a:p>
        </p:txBody>
      </p:sp>
    </p:spTree>
    <p:extLst>
      <p:ext uri="{BB962C8B-B14F-4D97-AF65-F5344CB8AC3E}">
        <p14:creationId xmlns:p14="http://schemas.microsoft.com/office/powerpoint/2010/main" val="2020513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8429684" cy="5232643"/>
          </a:xfrm>
        </p:spPr>
        <p:txBody>
          <a:bodyPr>
            <a:normAutofit/>
          </a:bodyPr>
          <a:lstStyle/>
          <a:p>
            <a:pPr algn="l" rtl="0">
              <a:lnSpc>
                <a:spcPct val="150000"/>
              </a:lnSpc>
            </a:pPr>
            <a:r>
              <a:rPr lang="en-US" sz="4000" b="1" u="sng" dirty="0" smtClean="0">
                <a:cs typeface="Tahoma" pitchFamily="34" charset="0"/>
              </a:rPr>
              <a:t>Case 6 </a:t>
            </a:r>
            <a:r>
              <a:rPr lang="en-US" b="1" u="sng" dirty="0" smtClean="0">
                <a:latin typeface="Tahoma" pitchFamily="34" charset="0"/>
                <a:cs typeface="Tahoma" pitchFamily="34" charset="0"/>
              </a:rPr>
              <a:t/>
            </a:r>
            <a:br>
              <a:rPr lang="en-US" b="1" u="sng" dirty="0" smtClean="0">
                <a:latin typeface="Tahoma" pitchFamily="34" charset="0"/>
                <a:cs typeface="Tahoma" pitchFamily="34" charset="0"/>
              </a:rPr>
            </a:br>
            <a:r>
              <a:rPr lang="en-US" sz="2800" dirty="0" err="1" smtClean="0">
                <a:cs typeface="Tahoma" pitchFamily="34" charset="0"/>
              </a:rPr>
              <a:t>Mrs</a:t>
            </a:r>
            <a:r>
              <a:rPr lang="en-US" sz="2800" dirty="0" smtClean="0">
                <a:cs typeface="Tahoma" pitchFamily="34" charset="0"/>
              </a:rPr>
              <a:t> Jamila, a patient in her late sixties, is an infrequent attender at the Family practice clinic. One day, she presented to Dr. Jamal with abdominal distension and anorexia. On examination, Dr. Jamal found a large mass and ascites. He thought that the most likely diagnosis was ovarian cancer.</a:t>
            </a:r>
            <a:endParaRPr lang="ar-SA" sz="4800" dirty="0">
              <a:cs typeface="Tahoma" pitchFamily="34" charset="0"/>
            </a:endParaRPr>
          </a:p>
        </p:txBody>
      </p:sp>
    </p:spTree>
    <p:extLst>
      <p:ext uri="{BB962C8B-B14F-4D97-AF65-F5344CB8AC3E}">
        <p14:creationId xmlns:p14="http://schemas.microsoft.com/office/powerpoint/2010/main" val="1165686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363272" cy="5865515"/>
          </a:xfrm>
        </p:spPr>
        <p:txBody>
          <a:bodyPr>
            <a:normAutofit/>
          </a:bodyPr>
          <a:lstStyle/>
          <a:p>
            <a:pPr algn="l" rtl="0">
              <a:buNone/>
            </a:pPr>
            <a:r>
              <a:rPr lang="en-US" u="sng" dirty="0" smtClean="0">
                <a:latin typeface="+mj-lt"/>
                <a:cs typeface="Tahoma" pitchFamily="34" charset="0"/>
              </a:rPr>
              <a:t>Case 6 (Continued) </a:t>
            </a:r>
          </a:p>
          <a:p>
            <a:pPr algn="l" rtl="0">
              <a:buNone/>
            </a:pPr>
            <a:r>
              <a:rPr lang="en-US" sz="2800" b="0" dirty="0" smtClean="0">
                <a:latin typeface="+mj-lt"/>
                <a:cs typeface="Tahoma" pitchFamily="34" charset="0"/>
              </a:rPr>
              <a:t>He explained this to </a:t>
            </a:r>
            <a:r>
              <a:rPr lang="en-US" sz="2800" b="0" dirty="0" err="1" smtClean="0">
                <a:latin typeface="+mj-lt"/>
                <a:cs typeface="Tahoma" pitchFamily="34" charset="0"/>
              </a:rPr>
              <a:t>Mrs</a:t>
            </a:r>
            <a:r>
              <a:rPr lang="en-US" sz="2800" b="0" dirty="0" smtClean="0">
                <a:latin typeface="+mj-lt"/>
                <a:cs typeface="Tahoma" pitchFamily="34" charset="0"/>
              </a:rPr>
              <a:t> </a:t>
            </a:r>
            <a:r>
              <a:rPr lang="en-US" sz="2800" b="0" dirty="0" err="1" smtClean="0">
                <a:latin typeface="+mj-lt"/>
                <a:cs typeface="Tahoma" pitchFamily="34" charset="0"/>
              </a:rPr>
              <a:t>Jamila</a:t>
            </a:r>
            <a:r>
              <a:rPr lang="en-US" sz="2800" b="0" dirty="0" smtClean="0">
                <a:latin typeface="+mj-lt"/>
                <a:cs typeface="Tahoma" pitchFamily="34" charset="0"/>
              </a:rPr>
              <a:t> and advised that some investigations would help to confirm the diagnosis and then it would be possible to work out what, if any, treatment would be recommended. </a:t>
            </a:r>
          </a:p>
          <a:p>
            <a:pPr algn="l" rtl="0">
              <a:buNone/>
            </a:pPr>
            <a:r>
              <a:rPr lang="en-US" sz="2800" b="0" dirty="0" err="1" smtClean="0">
                <a:latin typeface="+mj-lt"/>
                <a:ea typeface="+mj-ea"/>
                <a:cs typeface="Tahoma" pitchFamily="34" charset="0"/>
              </a:rPr>
              <a:t>Mrs</a:t>
            </a:r>
            <a:r>
              <a:rPr lang="en-US" sz="2800" b="0" dirty="0" smtClean="0">
                <a:latin typeface="+mj-lt"/>
                <a:ea typeface="+mj-ea"/>
                <a:cs typeface="Tahoma" pitchFamily="34" charset="0"/>
              </a:rPr>
              <a:t> </a:t>
            </a:r>
            <a:r>
              <a:rPr lang="en-US" sz="2800" b="0" dirty="0" err="1" smtClean="0">
                <a:latin typeface="+mj-lt"/>
                <a:ea typeface="+mj-ea"/>
                <a:cs typeface="Tahoma" pitchFamily="34" charset="0"/>
              </a:rPr>
              <a:t>Jamila</a:t>
            </a:r>
            <a:r>
              <a:rPr lang="en-US" sz="2800" b="0" dirty="0" smtClean="0">
                <a:latin typeface="+mj-lt"/>
                <a:ea typeface="+mj-ea"/>
                <a:cs typeface="Tahoma" pitchFamily="34" charset="0"/>
              </a:rPr>
              <a:t> refused to have any investigations or to see a specialist for further assessment. She eventually died several months later.</a:t>
            </a:r>
          </a:p>
          <a:p>
            <a:pPr algn="l" rtl="0">
              <a:buNone/>
            </a:pPr>
            <a:r>
              <a:rPr lang="en-US" sz="2800" b="0" dirty="0" smtClean="0">
                <a:latin typeface="+mj-lt"/>
                <a:ea typeface="+mj-ea"/>
                <a:cs typeface="Tahoma" pitchFamily="34" charset="0"/>
              </a:rPr>
              <a:t> Your Views on Dr Jamal’s relative inaction from an ethical perspective?</a:t>
            </a:r>
          </a:p>
        </p:txBody>
      </p:sp>
      <p:sp>
        <p:nvSpPr>
          <p:cNvPr id="2" name="Slide Number Placeholder 1"/>
          <p:cNvSpPr>
            <a:spLocks noGrp="1"/>
          </p:cNvSpPr>
          <p:nvPr>
            <p:ph type="sldNum" sz="quarter" idx="12"/>
          </p:nvPr>
        </p:nvSpPr>
        <p:spPr/>
        <p:txBody>
          <a:bodyPr/>
          <a:lstStyle/>
          <a:p>
            <a:fld id="{46619442-043F-4E3D-B77A-7877574E5C6E}" type="slidenum">
              <a:rPr lang="ar-SA" smtClean="0"/>
              <a:pPr/>
              <a:t>39</a:t>
            </a:fld>
            <a:endParaRPr lang="ar-SA"/>
          </a:p>
        </p:txBody>
      </p:sp>
    </p:spTree>
    <p:extLst>
      <p:ext uri="{BB962C8B-B14F-4D97-AF65-F5344CB8AC3E}">
        <p14:creationId xmlns:p14="http://schemas.microsoft.com/office/powerpoint/2010/main" val="1861514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https://encrypted-tbn3.gstatic.com/images?q=tbn:ANd9GcS33nZIwzekRGqyFMu2pcBVGUPIqAtorW0i8PnFPzY62vOU0tQJ"/>
          <p:cNvPicPr>
            <a:picLocks noChangeAspect="1" noChangeArrowheads="1"/>
          </p:cNvPicPr>
          <p:nvPr/>
        </p:nvPicPr>
        <p:blipFill>
          <a:blip r:embed="rId2" cstate="print"/>
          <a:srcRect/>
          <a:stretch>
            <a:fillRect/>
          </a:stretch>
        </p:blipFill>
        <p:spPr bwMode="auto">
          <a:xfrm>
            <a:off x="5148064" y="548680"/>
            <a:ext cx="3744416" cy="4992555"/>
          </a:xfrm>
          <a:prstGeom prst="rect">
            <a:avLst/>
          </a:prstGeom>
          <a:noFill/>
        </p:spPr>
      </p:pic>
      <p:pic>
        <p:nvPicPr>
          <p:cNvPr id="3" name="Picture 2" descr="C:\Users\Dr.Eiad\Dropbox\Teaching cartoons\smok3.jpg"/>
          <p:cNvPicPr>
            <a:picLocks noChangeAspect="1" noChangeArrowheads="1"/>
          </p:cNvPicPr>
          <p:nvPr/>
        </p:nvPicPr>
        <p:blipFill>
          <a:blip r:embed="rId3" cstate="print"/>
          <a:srcRect/>
          <a:stretch>
            <a:fillRect/>
          </a:stretch>
        </p:blipFill>
        <p:spPr bwMode="auto">
          <a:xfrm>
            <a:off x="1763688" y="1988840"/>
            <a:ext cx="2004122" cy="2592288"/>
          </a:xfrm>
          <a:prstGeom prst="rect">
            <a:avLst/>
          </a:prstGeom>
          <a:noFill/>
        </p:spPr>
      </p:pic>
      <p:sp>
        <p:nvSpPr>
          <p:cNvPr id="2" name="Slide Number Placeholder 1"/>
          <p:cNvSpPr>
            <a:spLocks noGrp="1"/>
          </p:cNvSpPr>
          <p:nvPr>
            <p:ph type="sldNum" sz="quarter" idx="12"/>
          </p:nvPr>
        </p:nvSpPr>
        <p:spPr/>
        <p:txBody>
          <a:bodyPr/>
          <a:lstStyle/>
          <a:p>
            <a:fld id="{46619442-043F-4E3D-B77A-7877574E5C6E}" type="slidenum">
              <a:rPr lang="ar-SA" smtClean="0"/>
              <a:pPr/>
              <a:t>4</a:t>
            </a:fld>
            <a:endParaRPr lang="ar-S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357166"/>
            <a:ext cx="8429684" cy="6072229"/>
          </a:xfrm>
        </p:spPr>
        <p:txBody>
          <a:bodyPr>
            <a:normAutofit/>
          </a:bodyPr>
          <a:lstStyle/>
          <a:p>
            <a:pPr algn="l" rtl="0"/>
            <a:r>
              <a:rPr lang="en-US" b="1" u="sng" dirty="0" smtClean="0">
                <a:cs typeface="Tahoma" pitchFamily="34" charset="0"/>
              </a:rPr>
              <a:t>Case 7 </a:t>
            </a:r>
            <a:br>
              <a:rPr lang="en-US" b="1" u="sng" dirty="0" smtClean="0">
                <a:cs typeface="Tahoma" pitchFamily="34" charset="0"/>
              </a:rPr>
            </a:br>
            <a:r>
              <a:rPr lang="en-US" sz="2700" dirty="0" smtClean="0">
                <a:cs typeface="Tahoma" pitchFamily="34" charset="0"/>
              </a:rPr>
              <a:t>Once a month, Dr. </a:t>
            </a:r>
            <a:r>
              <a:rPr lang="en-US" sz="2700" dirty="0" err="1" smtClean="0">
                <a:cs typeface="Tahoma" pitchFamily="34" charset="0"/>
              </a:rPr>
              <a:t>Hameed</a:t>
            </a:r>
            <a:r>
              <a:rPr lang="en-US" sz="2700" dirty="0" smtClean="0">
                <a:cs typeface="Tahoma" pitchFamily="34" charset="0"/>
              </a:rPr>
              <a:t> hosts an HIV case conference in his practice. It is a breakfast meeting attended by staff in the practice and surrounding practices, who have an interest in the care of patients with HIV/AIDS. The breakfast is provided by Links – Howard, a pharmaceutical company that produces a range of drugs used in the treatment of HIV/AIDS. One of the Links-Howard pharmaceutical representatives also attends these meetings. The meetings usually begin informally as the participants eat breakfast together.</a:t>
            </a:r>
            <a:endParaRPr lang="ar-SA" dirty="0">
              <a:cs typeface="Tahoma" pitchFamily="34" charset="0"/>
            </a:endParaRPr>
          </a:p>
        </p:txBody>
      </p:sp>
    </p:spTree>
    <p:extLst>
      <p:ext uri="{BB962C8B-B14F-4D97-AF65-F5344CB8AC3E}">
        <p14:creationId xmlns:p14="http://schemas.microsoft.com/office/powerpoint/2010/main" val="1346745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357166"/>
            <a:ext cx="8429684" cy="6072229"/>
          </a:xfrm>
        </p:spPr>
        <p:txBody>
          <a:bodyPr>
            <a:normAutofit/>
          </a:bodyPr>
          <a:lstStyle/>
          <a:p>
            <a:pPr algn="l" rtl="0"/>
            <a:r>
              <a:rPr lang="en-US" b="1" u="sng" dirty="0" smtClean="0">
                <a:cs typeface="Tahoma" pitchFamily="34" charset="0"/>
              </a:rPr>
              <a:t>Case 7 (</a:t>
            </a:r>
            <a:r>
              <a:rPr lang="en-US" b="1" u="sng" dirty="0" err="1" smtClean="0">
                <a:cs typeface="Tahoma" pitchFamily="34" charset="0"/>
              </a:rPr>
              <a:t>Contd</a:t>
            </a:r>
            <a:r>
              <a:rPr lang="en-US" b="1" u="sng" dirty="0" smtClean="0">
                <a:cs typeface="Tahoma" pitchFamily="34" charset="0"/>
              </a:rPr>
              <a:t>)</a:t>
            </a:r>
            <a:br>
              <a:rPr lang="en-US" b="1" u="sng" dirty="0" smtClean="0">
                <a:cs typeface="Tahoma" pitchFamily="34" charset="0"/>
              </a:rPr>
            </a:br>
            <a:r>
              <a:rPr lang="en-US" sz="2700" dirty="0" smtClean="0">
                <a:cs typeface="Tahoma" pitchFamily="34" charset="0"/>
              </a:rPr>
              <a:t>They then spend about half an hour either discussing general treatment and management issues or one participant will bring a difficult case to the meeting. Dr. Hameed allows the Links – Howard representative to bring promotional literature and pens to the meeting, and there is also the opportunity to speak to individual doctors at the end of each meeting.</a:t>
            </a:r>
            <a:br>
              <a:rPr lang="en-US" sz="2700" dirty="0" smtClean="0">
                <a:cs typeface="Tahoma" pitchFamily="34" charset="0"/>
              </a:rPr>
            </a:br>
            <a:r>
              <a:rPr lang="en-US" sz="2700" dirty="0" smtClean="0">
                <a:cs typeface="Tahoma" pitchFamily="34" charset="0"/>
              </a:rPr>
              <a:t>Are Dr Hameed’s actions in accepting help from a medical representative ethically acceptable in this scenario? Please justify your answer?</a:t>
            </a:r>
            <a:endParaRPr lang="ar-SA" dirty="0">
              <a:cs typeface="Tahoma" pitchFamily="34" charset="0"/>
            </a:endParaRPr>
          </a:p>
        </p:txBody>
      </p:sp>
    </p:spTree>
    <p:extLst>
      <p:ext uri="{BB962C8B-B14F-4D97-AF65-F5344CB8AC3E}">
        <p14:creationId xmlns:p14="http://schemas.microsoft.com/office/powerpoint/2010/main" val="271345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Teaching of bioethics is:</a:t>
            </a:r>
            <a:endParaRPr lang="en-US" b="1" dirty="0">
              <a:solidFill>
                <a:srgbClr val="FF0000"/>
              </a:solidFill>
            </a:endParaRPr>
          </a:p>
        </p:txBody>
      </p:sp>
      <p:sp>
        <p:nvSpPr>
          <p:cNvPr id="3" name="Content Placeholder 2"/>
          <p:cNvSpPr>
            <a:spLocks noGrp="1"/>
          </p:cNvSpPr>
          <p:nvPr>
            <p:ph idx="1"/>
          </p:nvPr>
        </p:nvSpPr>
        <p:spPr/>
        <p:txBody>
          <a:bodyPr/>
          <a:lstStyle/>
          <a:p>
            <a:pPr marL="514350" indent="-514350" algn="l" rtl="0">
              <a:buFont typeface="+mj-lt"/>
              <a:buAutoNum type="alphaUcPeriod"/>
            </a:pPr>
            <a:r>
              <a:rPr lang="en-US" b="0" dirty="0" smtClean="0"/>
              <a:t>Very important</a:t>
            </a:r>
          </a:p>
          <a:p>
            <a:pPr marL="514350" indent="-514350" algn="l" rtl="0">
              <a:buFont typeface="+mj-lt"/>
              <a:buAutoNum type="alphaUcPeriod"/>
            </a:pPr>
            <a:r>
              <a:rPr lang="en-US" b="0" dirty="0" smtClean="0"/>
              <a:t>Little important</a:t>
            </a:r>
          </a:p>
          <a:p>
            <a:pPr marL="514350" indent="-514350" algn="l" rtl="0">
              <a:buFont typeface="+mj-lt"/>
              <a:buAutoNum type="alphaUcPeriod"/>
            </a:pPr>
            <a:r>
              <a:rPr lang="en-US" b="0" dirty="0" smtClean="0"/>
              <a:t>Not important at all</a:t>
            </a:r>
          </a:p>
          <a:p>
            <a:pPr marL="514350" indent="-514350" algn="l" rtl="0">
              <a:buFont typeface="+mj-lt"/>
              <a:buAutoNum type="alphaUcPeriod"/>
            </a:pPr>
            <a:r>
              <a:rPr lang="en-US" b="0" dirty="0" smtClean="0"/>
              <a:t>Not sure</a:t>
            </a:r>
            <a:endParaRPr lang="en-US" b="0"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5</a:t>
            </a:fld>
            <a:endParaRPr lang="ar-SA"/>
          </a:p>
        </p:txBody>
      </p:sp>
    </p:spTree>
    <p:extLst>
      <p:ext uri="{BB962C8B-B14F-4D97-AF65-F5344CB8AC3E}">
        <p14:creationId xmlns:p14="http://schemas.microsoft.com/office/powerpoint/2010/main" val="2659590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8600"/>
            <a:ext cx="7772400" cy="968152"/>
          </a:xfrm>
        </p:spPr>
        <p:txBody>
          <a:bodyPr/>
          <a:lstStyle/>
          <a:p>
            <a:pPr lvl="0"/>
            <a:r>
              <a:rPr lang="ar-SA" b="1" dirty="0" smtClean="0">
                <a:solidFill>
                  <a:srgbClr val="FF0000"/>
                </a:solidFill>
              </a:rPr>
              <a:t>مقدمة</a:t>
            </a:r>
            <a:endParaRPr lang="ar-SA" b="1" dirty="0">
              <a:solidFill>
                <a:srgbClr val="FF0000"/>
              </a:solidFill>
            </a:endParaRPr>
          </a:p>
        </p:txBody>
      </p:sp>
      <p:sp>
        <p:nvSpPr>
          <p:cNvPr id="3" name="عنصر نائب للمحتوى 2"/>
          <p:cNvSpPr>
            <a:spLocks noGrp="1"/>
          </p:cNvSpPr>
          <p:nvPr>
            <p:ph idx="1"/>
          </p:nvPr>
        </p:nvSpPr>
        <p:spPr>
          <a:xfrm>
            <a:off x="107504" y="1196752"/>
            <a:ext cx="8820472" cy="5334000"/>
          </a:xfrm>
        </p:spPr>
        <p:txBody>
          <a:bodyPr>
            <a:normAutofit/>
          </a:bodyPr>
          <a:lstStyle/>
          <a:p>
            <a:r>
              <a:rPr lang="ar-SA" dirty="0" smtClean="0"/>
              <a:t>الخلق الحسن هو رسالة الإسلام</a:t>
            </a:r>
            <a:r>
              <a:rPr lang="ar-SA" b="1" dirty="0" smtClean="0"/>
              <a:t> </a:t>
            </a:r>
            <a:r>
              <a:rPr lang="ar-SA" dirty="0" smtClean="0"/>
              <a:t>وله مكانته وشرفه في التعامل القويم مع النفس بتزكيتها، و مع الآخرين بالعدل والإحسان.</a:t>
            </a:r>
          </a:p>
          <a:p>
            <a:r>
              <a:rPr lang="ar-SA" dirty="0" smtClean="0"/>
              <a:t>لقد كان رسول الله صلى الله عليه وسلم قدوة عملية في تطبيق الأخلاق, واقعا ملموسا.</a:t>
            </a:r>
          </a:p>
          <a:p>
            <a:endParaRPr lang="ar-SA"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6</a:t>
            </a:fld>
            <a:endParaRPr lang="ar-SA"/>
          </a:p>
        </p:txBody>
      </p:sp>
    </p:spTree>
    <p:extLst>
      <p:ext uri="{BB962C8B-B14F-4D97-AF65-F5344CB8AC3E}">
        <p14:creationId xmlns:p14="http://schemas.microsoft.com/office/powerpoint/2010/main" val="3717068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FF0000"/>
                </a:solidFill>
              </a:rPr>
              <a:t>مقدمة</a:t>
            </a:r>
            <a:endParaRPr lang="ar-SA" dirty="0"/>
          </a:p>
        </p:txBody>
      </p:sp>
      <p:sp>
        <p:nvSpPr>
          <p:cNvPr id="3" name="Content Placeholder 2"/>
          <p:cNvSpPr>
            <a:spLocks noGrp="1"/>
          </p:cNvSpPr>
          <p:nvPr>
            <p:ph idx="1"/>
          </p:nvPr>
        </p:nvSpPr>
        <p:spPr/>
        <p:txBody>
          <a:bodyPr>
            <a:normAutofit/>
          </a:bodyPr>
          <a:lstStyle/>
          <a:p>
            <a:r>
              <a:rPr lang="ar-SA" dirty="0" smtClean="0"/>
              <a:t>ومن هذه المنطلقات الإيمانية الراسخة كان جديرا بطلاب وطالبات كليات الطب والأطباء والطبيبات وجميع العاملين في المجال الصحي أن يلتمسوا هديه صلى الله عليه وسلم في الأخلاق والتعامل اليومي في مجال عملهم.</a:t>
            </a:r>
          </a:p>
          <a:p>
            <a:r>
              <a:rPr lang="ar-SA" dirty="0" smtClean="0"/>
              <a:t>أن دراسة أخلاقيات التعامل و الخلق الحسن و محاولة تطبيقها في التعامل اليومي مع المرضى و الزملاء والأساتذة تزداد أهميتها لدى طلاب العلوم الصحية </a:t>
            </a:r>
            <a:endParaRPr lang="ar-SA" dirty="0"/>
          </a:p>
        </p:txBody>
      </p:sp>
      <p:sp>
        <p:nvSpPr>
          <p:cNvPr id="4" name="Slide Number Placeholder 3"/>
          <p:cNvSpPr>
            <a:spLocks noGrp="1"/>
          </p:cNvSpPr>
          <p:nvPr>
            <p:ph type="sldNum" sz="quarter" idx="12"/>
          </p:nvPr>
        </p:nvSpPr>
        <p:spPr/>
        <p:txBody>
          <a:bodyPr/>
          <a:lstStyle/>
          <a:p>
            <a:fld id="{46619442-043F-4E3D-B77A-7877574E5C6E}" type="slidenum">
              <a:rPr lang="ar-SA" smtClean="0"/>
              <a:pPr/>
              <a:t>7</a:t>
            </a:fld>
            <a:endParaRPr lang="ar-SA"/>
          </a:p>
        </p:txBody>
      </p:sp>
    </p:spTree>
    <p:extLst>
      <p:ext uri="{BB962C8B-B14F-4D97-AF65-F5344CB8AC3E}">
        <p14:creationId xmlns:p14="http://schemas.microsoft.com/office/powerpoint/2010/main" val="3782174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FF0000"/>
                </a:solidFill>
              </a:rPr>
              <a:t>مقدمة</a:t>
            </a:r>
            <a:endParaRPr lang="ar-SA" dirty="0">
              <a:solidFill>
                <a:srgbClr val="FF0000"/>
              </a:solidFill>
            </a:endParaRPr>
          </a:p>
        </p:txBody>
      </p:sp>
      <p:sp>
        <p:nvSpPr>
          <p:cNvPr id="3" name="Content Placeholder 2"/>
          <p:cNvSpPr>
            <a:spLocks noGrp="1"/>
          </p:cNvSpPr>
          <p:nvPr>
            <p:ph idx="1"/>
          </p:nvPr>
        </p:nvSpPr>
        <p:spPr/>
        <p:txBody>
          <a:bodyPr/>
          <a:lstStyle/>
          <a:p>
            <a:r>
              <a:rPr lang="ar-SA" dirty="0" smtClean="0"/>
              <a:t>ومن المعروف أن أخلاقيات المهن الصحية في المجتمع المسلم محكومة بالشرع الحكيم، ومنظمة بنصوص الوحيين وهي جزء من العبودية لله سبحانه وتعالى. </a:t>
            </a:r>
            <a:endParaRPr lang="en-US" dirty="0" smtClean="0"/>
          </a:p>
        </p:txBody>
      </p:sp>
      <p:sp>
        <p:nvSpPr>
          <p:cNvPr id="4" name="Slide Number Placeholder 3"/>
          <p:cNvSpPr>
            <a:spLocks noGrp="1"/>
          </p:cNvSpPr>
          <p:nvPr>
            <p:ph type="sldNum" sz="quarter" idx="12"/>
          </p:nvPr>
        </p:nvSpPr>
        <p:spPr/>
        <p:txBody>
          <a:bodyPr/>
          <a:lstStyle/>
          <a:p>
            <a:fld id="{46619442-043F-4E3D-B77A-7877574E5C6E}" type="slidenum">
              <a:rPr lang="ar-SA" smtClean="0"/>
              <a:pPr/>
              <a:t>8</a:t>
            </a:fld>
            <a:endParaRPr lang="ar-SA"/>
          </a:p>
        </p:txBody>
      </p:sp>
    </p:spTree>
    <p:extLst>
      <p:ext uri="{BB962C8B-B14F-4D97-AF65-F5344CB8AC3E}">
        <p14:creationId xmlns:p14="http://schemas.microsoft.com/office/powerpoint/2010/main" val="1743825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4294967295"/>
          </p:nvPr>
        </p:nvSpPr>
        <p:spPr>
          <a:xfrm>
            <a:off x="457200" y="1143000"/>
            <a:ext cx="8229600" cy="4495800"/>
          </a:xfrm>
        </p:spPr>
        <p:txBody>
          <a:bodyPr>
            <a:normAutofit/>
          </a:bodyPr>
          <a:lstStyle/>
          <a:p>
            <a:pPr algn="l" rtl="0"/>
            <a:r>
              <a:rPr lang="en-US" dirty="0" smtClean="0"/>
              <a:t>Ethics is the philosophy of morality. </a:t>
            </a:r>
          </a:p>
          <a:p>
            <a:pPr marL="0" indent="0" algn="l" rtl="0">
              <a:buNone/>
            </a:pPr>
            <a:endParaRPr lang="en-US" dirty="0" smtClean="0"/>
          </a:p>
          <a:p>
            <a:pPr algn="l" rtl="0"/>
            <a:r>
              <a:rPr lang="en-US" dirty="0" smtClean="0"/>
              <a:t>Ethics is concerned with distinguishing the moral from the immoral and the right from the wrong. </a:t>
            </a:r>
          </a:p>
        </p:txBody>
      </p:sp>
      <p:sp>
        <p:nvSpPr>
          <p:cNvPr id="13315" name="Footer Placeholder 3"/>
          <p:cNvSpPr>
            <a:spLocks noGrp="1"/>
          </p:cNvSpPr>
          <p:nvPr/>
        </p:nvSpPr>
        <p:spPr bwMode="auto">
          <a:xfrm>
            <a:off x="6716713" y="6477000"/>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sz="1000" i="1" dirty="0">
                <a:latin typeface="Times New Roman" panose="02020603050405020304" pitchFamily="18" charset="0"/>
                <a:cs typeface="Times New Roman" panose="02020603050405020304" pitchFamily="18" charset="0"/>
              </a:rPr>
              <a:t>Professor </a:t>
            </a:r>
            <a:r>
              <a:rPr lang="en-US" sz="1000" i="1" dirty="0" smtClean="0">
                <a:latin typeface="Times New Roman" panose="02020603050405020304" pitchFamily="18" charset="0"/>
                <a:cs typeface="Times New Roman" panose="02020603050405020304" pitchFamily="18" charset="0"/>
              </a:rPr>
              <a:t>Eiad </a:t>
            </a:r>
            <a:r>
              <a:rPr lang="en-US" sz="1000" i="1" dirty="0" err="1" smtClean="0">
                <a:latin typeface="Times New Roman" panose="02020603050405020304" pitchFamily="18" charset="0"/>
                <a:cs typeface="Times New Roman" panose="02020603050405020304" pitchFamily="18" charset="0"/>
              </a:rPr>
              <a:t>alfares</a:t>
            </a:r>
            <a:r>
              <a:rPr lang="en-US" sz="1000" i="1" dirty="0" smtClean="0">
                <a:latin typeface="Times New Roman" panose="02020603050405020304" pitchFamily="18" charset="0"/>
                <a:cs typeface="Times New Roman" panose="02020603050405020304" pitchFamily="18" charset="0"/>
              </a:rPr>
              <a:t>,</a:t>
            </a:r>
            <a:endParaRPr lang="en-US" sz="1000" dirty="0">
              <a:latin typeface="Lucida Sans Unicode" panose="020B0602030504020204" pitchFamily="34" charset="0"/>
            </a:endParaRPr>
          </a:p>
        </p:txBody>
      </p:sp>
      <p:sp>
        <p:nvSpPr>
          <p:cNvPr id="14341" name="Text Box 5"/>
          <p:cNvSpPr txBox="1">
            <a:spLocks noChangeArrowheads="1"/>
          </p:cNvSpPr>
          <p:nvPr/>
        </p:nvSpPr>
        <p:spPr bwMode="auto">
          <a:xfrm>
            <a:off x="179512" y="320814"/>
            <a:ext cx="8001000" cy="707886"/>
          </a:xfrm>
          <a:prstGeom prst="rect">
            <a:avLst/>
          </a:prstGeom>
          <a:noFill/>
          <a:ln w="9525" algn="ctr">
            <a:noFill/>
            <a:miter lim="800000"/>
            <a:headEnd/>
            <a:tailEnd/>
          </a:ln>
          <a:effectLst>
            <a:outerShdw dist="17961" dir="8100000" algn="ctr" rotWithShape="0">
              <a:schemeClr val="tx1"/>
            </a:outerShdw>
          </a:effectLst>
        </p:spPr>
        <p:txBody>
          <a:bodyPr>
            <a:spAutoFit/>
          </a:bodyPr>
          <a:lstStyle/>
          <a:p>
            <a:pPr algn="ctr" rtl="0">
              <a:spcBef>
                <a:spcPct val="50000"/>
              </a:spcBef>
              <a:defRPr/>
            </a:pPr>
            <a:r>
              <a:rPr lang="en-US" sz="4000" b="1" dirty="0" smtClean="0">
                <a:solidFill>
                  <a:srgbClr val="FF0000"/>
                </a:solidFill>
                <a:latin typeface="+mj-lt"/>
                <a:ea typeface="+mj-ea"/>
                <a:cs typeface="+mj-cs"/>
              </a:rPr>
              <a:t>Definition </a:t>
            </a:r>
            <a:endParaRPr lang="en-US" sz="4000" b="1" dirty="0">
              <a:solidFill>
                <a:srgbClr val="FF0000"/>
              </a:solidFill>
              <a:latin typeface="+mj-lt"/>
              <a:ea typeface="+mj-ea"/>
              <a:cs typeface="+mj-cs"/>
            </a:endParaRPr>
          </a:p>
        </p:txBody>
      </p:sp>
      <p:sp>
        <p:nvSpPr>
          <p:cNvPr id="13317" name="Text Box 6"/>
          <p:cNvSpPr txBox="1">
            <a:spLocks noChangeArrowheads="1"/>
          </p:cNvSpPr>
          <p:nvPr/>
        </p:nvSpPr>
        <p:spPr bwMode="auto">
          <a:xfrm>
            <a:off x="4610100" y="6248400"/>
            <a:ext cx="457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900" dirty="0">
                <a:solidFill>
                  <a:srgbClr val="0099FF"/>
                </a:solidFill>
                <a:latin typeface="Lucida Sans Unicode" panose="020B0602030504020204" pitchFamily="34" charset="0"/>
              </a:rPr>
              <a:t>The Importance Of Learning Bioethics</a:t>
            </a:r>
          </a:p>
        </p:txBody>
      </p:sp>
    </p:spTree>
    <p:extLst>
      <p:ext uri="{BB962C8B-B14F-4D97-AF65-F5344CB8AC3E}">
        <p14:creationId xmlns:p14="http://schemas.microsoft.com/office/powerpoint/2010/main" val="4043189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1+#ppt_w/2"/>
                                          </p:val>
                                        </p:tav>
                                        <p:tav tm="100000">
                                          <p:val>
                                            <p:strVal val="#ppt_x"/>
                                          </p:val>
                                        </p:tav>
                                      </p:tavLst>
                                    </p:anim>
                                    <p:anim calcmode="lin" valueType="num">
                                      <p:cBhvr additive="base">
                                        <p:cTn id="8" dur="500" fill="hold"/>
                                        <p:tgtEl>
                                          <p:spTgt spid="1434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4337">
                                            <p:txEl>
                                              <p:pRg st="0" end="0"/>
                                            </p:txEl>
                                          </p:spTgt>
                                        </p:tgtEl>
                                        <p:attrNameLst>
                                          <p:attrName>style.visibility</p:attrName>
                                        </p:attrNameLst>
                                      </p:cBhvr>
                                      <p:to>
                                        <p:strVal val="visible"/>
                                      </p:to>
                                    </p:set>
                                    <p:anim calcmode="lin" valueType="num">
                                      <p:cBhvr additive="base">
                                        <p:cTn id="12" dur="500" fill="hold"/>
                                        <p:tgtEl>
                                          <p:spTgt spid="1433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4337">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14337">
                                            <p:txEl>
                                              <p:pRg st="2" end="2"/>
                                            </p:txEl>
                                          </p:spTgt>
                                        </p:tgtEl>
                                        <p:attrNameLst>
                                          <p:attrName>style.visibility</p:attrName>
                                        </p:attrNameLst>
                                      </p:cBhvr>
                                      <p:to>
                                        <p:strVal val="visible"/>
                                      </p:to>
                                    </p:set>
                                    <p:anim calcmode="lin" valueType="num">
                                      <p:cBhvr additive="base">
                                        <p:cTn id="17" dur="500" fill="hold"/>
                                        <p:tgtEl>
                                          <p:spTgt spid="1433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433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1075</Words>
  <Application>Microsoft Office PowerPoint</Application>
  <PresentationFormat>On-screen Show (4:3)</PresentationFormat>
  <Paragraphs>152</Paragraphs>
  <Slides>41</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Arial</vt:lpstr>
      <vt:lpstr>Calibri</vt:lpstr>
      <vt:lpstr>Lucida Sans Unicode</vt:lpstr>
      <vt:lpstr>Tahoma</vt:lpstr>
      <vt:lpstr>Times New Roman</vt:lpstr>
      <vt:lpstr>Wingdings</vt:lpstr>
      <vt:lpstr>Office Theme</vt:lpstr>
      <vt:lpstr>Clip</vt:lpstr>
      <vt:lpstr>The Importance Of Learning Bioethics   By: Professor Eiad Alfaris</vt:lpstr>
      <vt:lpstr>story</vt:lpstr>
      <vt:lpstr>The overall objective of learning ethics and professionalism among medical students is..</vt:lpstr>
      <vt:lpstr>PowerPoint Presentation</vt:lpstr>
      <vt:lpstr>Teaching of bioethics is:</vt:lpstr>
      <vt:lpstr>مقدمة</vt:lpstr>
      <vt:lpstr>مقدمة</vt:lpstr>
      <vt:lpstr>مقدمة</vt:lpstr>
      <vt:lpstr>PowerPoint Presentation</vt:lpstr>
      <vt:lpstr>PowerPoint Presentation</vt:lpstr>
      <vt:lpstr>Plagiarism Quiz</vt:lpstr>
      <vt:lpstr>PowerPoint Presentation</vt:lpstr>
      <vt:lpstr>PowerPoint Presentation</vt:lpstr>
      <vt:lpstr>Let us see some examples</vt:lpstr>
      <vt:lpstr>الصبر و التواضع</vt:lpstr>
      <vt:lpstr>الصبر و التواضع</vt:lpstr>
      <vt:lpstr>التواضع</vt:lpstr>
      <vt:lpstr>هل رأيت طبيبا يتعامل بشكل ممتاز؟</vt:lpstr>
      <vt:lpstr>PowerPoint Presentation</vt:lpstr>
      <vt:lpstr>PowerPoint Presentation</vt:lpstr>
      <vt:lpstr>Case 2: Refusal of Treatment</vt:lpstr>
      <vt:lpstr>Case 3: Life Support in Terminal Illness  A patient admitted to the ICU after a car accident was confirmed by 3 specialist surgeons to be in a persistent vegetative state. The doctors wanted to discontinue life support but the family refused because there were signs of life like reflex flexion of joints and blinking of the eyes.  The hospital decided to seek a court injunction after keeping the patient in the ICU for 6 months without any obvious improvement. </vt:lpstr>
      <vt:lpstr>PowerPoint Presentation</vt:lpstr>
      <vt:lpstr>Once upon a time</vt:lpstr>
      <vt:lpstr>Please consider the following questions:</vt:lpstr>
      <vt:lpstr>PowerPoint Presentation</vt:lpstr>
      <vt:lpstr>How can we improve our professionalism?</vt:lpstr>
      <vt:lpstr> SUMMARY  </vt:lpstr>
      <vt:lpstr>PowerPoint Presentation</vt:lpstr>
      <vt:lpstr>PowerPoint Presentation</vt:lpstr>
      <vt:lpstr>Teaching of bioethics is:</vt:lpstr>
      <vt:lpstr>PowerPoint Presentation</vt:lpstr>
      <vt:lpstr>PowerPoint Presentation</vt:lpstr>
      <vt:lpstr>Where? When?</vt:lpstr>
      <vt:lpstr>PowerPoint Presentation</vt:lpstr>
      <vt:lpstr>Case 5 Dr. Alia has recently attended a meeting with the local health authority at which GP involvement in HiNi pandemic influenza prevention and containment was discussed. The authority has made it clear that, in the event of a pandemic, antiviral medication will be provided to GPs who are in contact with patients who may have influenza. The rationale for this is both to protect the GP and to reduce viral transmission in the community. Dr. Alia has two young children and she is concerned about the risk that they may become infected if she is seeing patients with influenza </vt:lpstr>
      <vt:lpstr>Case 5 (Continued) At the meeting she asked about the availability of antiviral drugs for her family. She was told that there will not be sufficient supplies of antiviral drugs for GPs’ families, to be treated prophylactically. Dr. Alia thinks that she would probably give the antiviral medication to her children before she would take it herself. Your opinion on Dr Alia's views and concerns from an ethical perspective?</vt:lpstr>
      <vt:lpstr>Case 6  Mrs Jamila, a patient in her late sixties, is an infrequent attender at the Family practice clinic. One day, she presented to Dr. Jamal with abdominal distension and anorexia. On examination, Dr. Jamal found a large mass and ascites. He thought that the most likely diagnosis was ovarian cancer.</vt:lpstr>
      <vt:lpstr>PowerPoint Presentation</vt:lpstr>
      <vt:lpstr>Case 7  Once a month, Dr. Hameed hosts an HIV case conference in his practice. It is a breakfast meeting attended by staff in the practice and surrounding practices, who have an interest in the care of patients with HIV/AIDS. The breakfast is provided by Links – Howard, a pharmaceutical company that produces a range of drugs used in the treatment of HIV/AIDS. One of the Links-Howard pharmaceutical representatives also attends these meetings. The meetings usually begin informally as the participants eat breakfast together.</vt:lpstr>
      <vt:lpstr>Case 7 (Contd) They then spend about half an hour either discussing general treatment and management issues or one participant will bring a difficult case to the meeting. Dr. Hameed allows the Links – Howard representative to bring promotional literature and pens to the meeting, and there is also the opportunity to speak to individual doctors at the end of each meeting. Are Dr Hameed’s actions in accepting help from a medical representative ethically acceptable in this scenario? Please justify your answer?</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ETHICS</dc:title>
  <dc:creator>Ajaz</dc:creator>
  <cp:lastModifiedBy>Windows User</cp:lastModifiedBy>
  <cp:revision>66</cp:revision>
  <dcterms:created xsi:type="dcterms:W3CDTF">2010-09-29T08:55:21Z</dcterms:created>
  <dcterms:modified xsi:type="dcterms:W3CDTF">2019-01-07T11:02:12Z</dcterms:modified>
</cp:coreProperties>
</file>