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74"/>
  </p:notesMasterIdLst>
  <p:handoutMasterIdLst>
    <p:handoutMasterId r:id="rId75"/>
  </p:handoutMasterIdLst>
  <p:sldIdLst>
    <p:sldId id="256" r:id="rId2"/>
    <p:sldId id="316" r:id="rId3"/>
    <p:sldId id="389" r:id="rId4"/>
    <p:sldId id="398" r:id="rId5"/>
    <p:sldId id="275" r:id="rId6"/>
    <p:sldId id="378" r:id="rId7"/>
    <p:sldId id="265" r:id="rId8"/>
    <p:sldId id="257" r:id="rId9"/>
    <p:sldId id="364" r:id="rId10"/>
    <p:sldId id="302" r:id="rId11"/>
    <p:sldId id="303" r:id="rId12"/>
    <p:sldId id="270" r:id="rId13"/>
    <p:sldId id="273" r:id="rId14"/>
    <p:sldId id="271" r:id="rId15"/>
    <p:sldId id="272" r:id="rId16"/>
    <p:sldId id="258" r:id="rId17"/>
    <p:sldId id="304" r:id="rId18"/>
    <p:sldId id="278" r:id="rId19"/>
    <p:sldId id="351" r:id="rId20"/>
    <p:sldId id="352" r:id="rId21"/>
    <p:sldId id="367" r:id="rId22"/>
    <p:sldId id="397" r:id="rId23"/>
    <p:sldId id="390" r:id="rId24"/>
    <p:sldId id="277" r:id="rId25"/>
    <p:sldId id="280" r:id="rId26"/>
    <p:sldId id="281" r:id="rId27"/>
    <p:sldId id="358" r:id="rId28"/>
    <p:sldId id="362" r:id="rId29"/>
    <p:sldId id="363" r:id="rId30"/>
    <p:sldId id="419" r:id="rId31"/>
    <p:sldId id="422" r:id="rId32"/>
    <p:sldId id="423" r:id="rId33"/>
    <p:sldId id="424" r:id="rId34"/>
    <p:sldId id="425" r:id="rId35"/>
    <p:sldId id="284" r:id="rId36"/>
    <p:sldId id="309" r:id="rId37"/>
    <p:sldId id="285" r:id="rId38"/>
    <p:sldId id="298" r:id="rId39"/>
    <p:sldId id="297" r:id="rId40"/>
    <p:sldId id="294" r:id="rId41"/>
    <p:sldId id="310" r:id="rId42"/>
    <p:sldId id="295" r:id="rId43"/>
    <p:sldId id="311" r:id="rId44"/>
    <p:sldId id="288" r:id="rId45"/>
    <p:sldId id="289" r:id="rId46"/>
    <p:sldId id="400" r:id="rId47"/>
    <p:sldId id="401" r:id="rId48"/>
    <p:sldId id="409" r:id="rId49"/>
    <p:sldId id="403" r:id="rId50"/>
    <p:sldId id="411" r:id="rId51"/>
    <p:sldId id="420" r:id="rId52"/>
    <p:sldId id="421" r:id="rId53"/>
    <p:sldId id="412" r:id="rId54"/>
    <p:sldId id="413" r:id="rId55"/>
    <p:sldId id="414" r:id="rId56"/>
    <p:sldId id="415" r:id="rId57"/>
    <p:sldId id="416" r:id="rId58"/>
    <p:sldId id="417" r:id="rId59"/>
    <p:sldId id="418" r:id="rId60"/>
    <p:sldId id="406" r:id="rId61"/>
    <p:sldId id="312" r:id="rId62"/>
    <p:sldId id="261" r:id="rId63"/>
    <p:sldId id="369" r:id="rId64"/>
    <p:sldId id="392" r:id="rId65"/>
    <p:sldId id="371" r:id="rId66"/>
    <p:sldId id="372" r:id="rId67"/>
    <p:sldId id="373" r:id="rId68"/>
    <p:sldId id="374" r:id="rId69"/>
    <p:sldId id="375" r:id="rId70"/>
    <p:sldId id="376" r:id="rId71"/>
    <p:sldId id="377" r:id="rId72"/>
    <p:sldId id="408"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3"/>
  </p:normalViewPr>
  <p:slideViewPr>
    <p:cSldViewPr>
      <p:cViewPr varScale="1">
        <p:scale>
          <a:sx n="69" d="100"/>
          <a:sy n="69" d="100"/>
        </p:scale>
        <p:origin x="1194"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22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D114AC-5767-5847-847F-628E2751A94B}" type="datetimeFigureOut">
              <a:rPr lang="en-US" smtClean="0"/>
              <a:t>3/3/2019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5B2A44-BCFC-854F-A7BE-4218396339A6}" type="slidenum">
              <a:rPr lang="en-US" smtClean="0"/>
              <a:t>‹#›</a:t>
            </a:fld>
            <a:endParaRPr lang="en-US"/>
          </a:p>
        </p:txBody>
      </p:sp>
    </p:spTree>
    <p:extLst>
      <p:ext uri="{BB962C8B-B14F-4D97-AF65-F5344CB8AC3E}">
        <p14:creationId xmlns:p14="http://schemas.microsoft.com/office/powerpoint/2010/main" val="2513022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FA76E8-0E63-1B4D-826A-135550FC693F}" type="datetimeFigureOut">
              <a:rPr lang="en-US" smtClean="0"/>
              <a:t>3/3/2019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E50262-C53F-8B4E-A275-04A4F7098834}" type="slidenum">
              <a:rPr lang="en-US" smtClean="0"/>
              <a:t>‹#›</a:t>
            </a:fld>
            <a:endParaRPr lang="en-US"/>
          </a:p>
        </p:txBody>
      </p:sp>
    </p:spTree>
    <p:extLst>
      <p:ext uri="{BB962C8B-B14F-4D97-AF65-F5344CB8AC3E}">
        <p14:creationId xmlns:p14="http://schemas.microsoft.com/office/powerpoint/2010/main" val="33573079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x-none"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09D0719E-5680-AC43-BE44-4B2613A4FF10}" type="datetime1">
              <a:rPr lang="en-US" smtClean="0"/>
              <a:t>3/3/2019</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smtClean="0"/>
              <a:t>plagiarism by prof Eiad alfaris</a:t>
            </a:r>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5" name="Date Placeholder 4"/>
          <p:cNvSpPr>
            <a:spLocks noGrp="1"/>
          </p:cNvSpPr>
          <p:nvPr>
            <p:ph type="dt" sz="half" idx="10"/>
          </p:nvPr>
        </p:nvSpPr>
        <p:spPr/>
        <p:txBody>
          <a:bodyPr/>
          <a:lstStyle/>
          <a:p>
            <a:fld id="{FEA4B731-E837-604F-9A06-4A47F5037F78}" type="datetime1">
              <a:rPr lang="en-US" smtClean="0"/>
              <a:t>3/3/2019</a:t>
            </a:fld>
            <a:endParaRPr lang="en-US"/>
          </a:p>
        </p:txBody>
      </p:sp>
      <p:sp>
        <p:nvSpPr>
          <p:cNvPr id="6" name="Footer Placeholder 5"/>
          <p:cNvSpPr>
            <a:spLocks noGrp="1"/>
          </p:cNvSpPr>
          <p:nvPr>
            <p:ph type="ftr" sz="quarter" idx="11"/>
          </p:nvPr>
        </p:nvSpPr>
        <p:spPr/>
        <p:txBody>
          <a:bodyPr/>
          <a:lstStyle/>
          <a:p>
            <a:r>
              <a:rPr lang="en-US" smtClean="0"/>
              <a:t>Plagiarism by prof Eiad alfaris</a:t>
            </a:r>
            <a:endParaRPr lang="en-US" dirty="0"/>
          </a:p>
        </p:txBody>
      </p:sp>
      <p:sp>
        <p:nvSpPr>
          <p:cNvPr id="7" name="Slide Number Placeholder 6"/>
          <p:cNvSpPr>
            <a:spLocks noGrp="1"/>
          </p:cNvSpPr>
          <p:nvPr>
            <p:ph type="sldNum" sz="quarter" idx="12"/>
          </p:nvPr>
        </p:nvSpPr>
        <p:spPr/>
        <p:txBody>
          <a:bodyPr/>
          <a:lstStyle/>
          <a:p>
            <a:fld id="{3B50333F-92FA-4966-8DF2-B0CC429C0977}"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82BDB283-372C-FB4A-9D64-590DE672147E}" type="datetime1">
              <a:rPr lang="en-US" smtClean="0"/>
              <a:t>3/3/2019</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33FF214-9AFC-D742-BC8A-F3119D071E7D}" type="datetime1">
              <a:rPr lang="en-US" smtClean="0"/>
              <a:t>3/3/2019</a:t>
            </a:fld>
            <a:endParaRPr lang="en-US"/>
          </a:p>
        </p:txBody>
      </p:sp>
      <p:sp>
        <p:nvSpPr>
          <p:cNvPr id="3" name="Footer Placeholder 2"/>
          <p:cNvSpPr>
            <a:spLocks noGrp="1"/>
          </p:cNvSpPr>
          <p:nvPr>
            <p:ph type="ftr" sz="quarter" idx="11"/>
          </p:nvPr>
        </p:nvSpPr>
        <p:spPr/>
        <p:txBody>
          <a:bodyPr/>
          <a:lstStyle/>
          <a:p>
            <a:r>
              <a:rPr lang="en-US" smtClean="0"/>
              <a:t>plagiarism by prof Eiad alfaris</a:t>
            </a:r>
            <a:endParaRPr lang="en-US"/>
          </a:p>
        </p:txBody>
      </p:sp>
      <p:sp>
        <p:nvSpPr>
          <p:cNvPr id="4" name="Slide Number Placeholder 3"/>
          <p:cNvSpPr>
            <a:spLocks noGrp="1"/>
          </p:cNvSpPr>
          <p:nvPr>
            <p:ph type="sldNum" sz="quarter" idx="12"/>
          </p:nvPr>
        </p:nvSpPr>
        <p:spPr/>
        <p:txBody>
          <a:bodyPr/>
          <a:lstStyle/>
          <a:p>
            <a:fld id="{3B50333F-92FA-4966-8DF2-B0CC429C097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x-none"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D185755-3A21-2540-9FCD-1624A9E21998}" type="datetime1">
              <a:rPr lang="en-US" smtClean="0"/>
              <a:t>3/3/2019</a:t>
            </a:fld>
            <a:endParaRPr lang="en-US"/>
          </a:p>
        </p:txBody>
      </p:sp>
      <p:sp>
        <p:nvSpPr>
          <p:cNvPr id="6" name="Footer Placeholder 5"/>
          <p:cNvSpPr>
            <a:spLocks noGrp="1"/>
          </p:cNvSpPr>
          <p:nvPr>
            <p:ph type="ftr" sz="quarter" idx="11"/>
          </p:nvPr>
        </p:nvSpPr>
        <p:spPr>
          <a:xfrm>
            <a:off x="3859305" y="6423585"/>
            <a:ext cx="3316941" cy="365125"/>
          </a:xfrm>
        </p:spPr>
        <p:txBody>
          <a:bodyPr/>
          <a:lstStyle/>
          <a:p>
            <a:r>
              <a:rPr lang="en-US" smtClean="0"/>
              <a:t>plagiarism by prof Eiad alfaris</a:t>
            </a:r>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x-none"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2656574-53DE-AF4D-A700-794223F69974}" type="datetime1">
              <a:rPr lang="en-US" smtClean="0"/>
              <a:t>3/3/2019</a:t>
            </a:fld>
            <a:endParaRPr lang="en-US"/>
          </a:p>
        </p:txBody>
      </p:sp>
      <p:sp>
        <p:nvSpPr>
          <p:cNvPr id="6" name="Footer Placeholder 5"/>
          <p:cNvSpPr>
            <a:spLocks noGrp="1"/>
          </p:cNvSpPr>
          <p:nvPr>
            <p:ph type="ftr" sz="quarter" idx="11"/>
          </p:nvPr>
        </p:nvSpPr>
        <p:spPr>
          <a:xfrm>
            <a:off x="4191000" y="6423585"/>
            <a:ext cx="3005138" cy="365125"/>
          </a:xfrm>
        </p:spPr>
        <p:txBody>
          <a:bodyPr/>
          <a:lstStyle/>
          <a:p>
            <a:r>
              <a:rPr lang="en-US" smtClean="0"/>
              <a:t>plagiarism by prof Eiad alfaris</a:t>
            </a:r>
            <a:endParaRPr lang="en-US"/>
          </a:p>
        </p:txBody>
      </p:sp>
      <p:sp>
        <p:nvSpPr>
          <p:cNvPr id="7" name="Slide Number Placeholder 6"/>
          <p:cNvSpPr>
            <a:spLocks noGrp="1"/>
          </p:cNvSpPr>
          <p:nvPr>
            <p:ph type="sldNum" sz="quarter" idx="12"/>
          </p:nvPr>
        </p:nvSpPr>
        <p:spPr/>
        <p:txBody>
          <a:bodyPr/>
          <a:lstStyle/>
          <a:p>
            <a:fld id="{3B50333F-92FA-4966-8DF2-B0CC429C0977}"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x-none"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FEA4B731-E837-604F-9A06-4A47F5037F78}" type="datetime1">
              <a:rPr lang="en-US" smtClean="0"/>
              <a:t>3/3/2019</a:t>
            </a:fld>
            <a:endParaRPr lang="en-US"/>
          </a:p>
        </p:txBody>
      </p:sp>
      <p:sp>
        <p:nvSpPr>
          <p:cNvPr id="6" name="Footer Placeholder 5"/>
          <p:cNvSpPr>
            <a:spLocks noGrp="1"/>
          </p:cNvSpPr>
          <p:nvPr>
            <p:ph type="ftr" sz="quarter" idx="11"/>
          </p:nvPr>
        </p:nvSpPr>
        <p:spPr/>
        <p:txBody>
          <a:bodyPr/>
          <a:lstStyle/>
          <a:p>
            <a:r>
              <a:rPr lang="en-US" smtClean="0"/>
              <a:t>Plagiarism by prof Eiad alfaris</a:t>
            </a:r>
            <a:endParaRPr lang="en-US" dirty="0"/>
          </a:p>
        </p:txBody>
      </p:sp>
      <p:sp>
        <p:nvSpPr>
          <p:cNvPr id="7" name="Slide Number Placeholder 6"/>
          <p:cNvSpPr>
            <a:spLocks noGrp="1"/>
          </p:cNvSpPr>
          <p:nvPr>
            <p:ph type="sldNum" sz="quarter" idx="12"/>
          </p:nvPr>
        </p:nvSpPr>
        <p:spPr/>
        <p:txBody>
          <a:bodyPr/>
          <a:lstStyle/>
          <a:p>
            <a:fld id="{3B50333F-92FA-4966-8DF2-B0CC429C0977}"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x-none"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FEA4B731-E837-604F-9A06-4A47F5037F78}" type="datetime1">
              <a:rPr lang="en-US" smtClean="0"/>
              <a:t>3/3/2019</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smtClean="0"/>
              <a:t>Plagiarism by prof Eiad alfaris</a:t>
            </a:r>
            <a:endParaRPr lang="en-US" dirty="0"/>
          </a:p>
        </p:txBody>
      </p:sp>
      <p:sp>
        <p:nvSpPr>
          <p:cNvPr id="7" name="Slide Number Placeholder 6"/>
          <p:cNvSpPr>
            <a:spLocks noGrp="1"/>
          </p:cNvSpPr>
          <p:nvPr>
            <p:ph type="sldNum" sz="quarter" idx="12"/>
          </p:nvPr>
        </p:nvSpPr>
        <p:spPr/>
        <p:txBody>
          <a:bodyPr/>
          <a:lstStyle/>
          <a:p>
            <a:fld id="{3B50333F-92FA-4966-8DF2-B0CC429C0977}"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x-none"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x-none" smtClean="0"/>
              <a:t>Drag picture to placeholder or click icon to add</a:t>
            </a:r>
            <a:endParaRPr/>
          </a:p>
        </p:txBody>
      </p:sp>
    </p:spTree>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x-none"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FEA4B731-E837-604F-9A06-4A47F5037F78}" type="datetime1">
              <a:rPr lang="en-US" smtClean="0"/>
              <a:t>3/3/2019</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smtClean="0"/>
              <a:t>Plagiarism by prof Eiad alfaris</a:t>
            </a:r>
            <a:endParaRPr lang="en-US" dirty="0"/>
          </a:p>
        </p:txBody>
      </p:sp>
      <p:sp>
        <p:nvSpPr>
          <p:cNvPr id="7" name="Slide Number Placeholder 6"/>
          <p:cNvSpPr>
            <a:spLocks noGrp="1"/>
          </p:cNvSpPr>
          <p:nvPr>
            <p:ph type="sldNum" sz="quarter" idx="12"/>
          </p:nvPr>
        </p:nvSpPr>
        <p:spPr/>
        <p:txBody>
          <a:bodyPr/>
          <a:lstStyle/>
          <a:p>
            <a:fld id="{3B50333F-92FA-4966-8DF2-B0CC429C0977}"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x-none"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x-none"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x-none" smtClean="0"/>
              <a:t>Drag picture to placeholder or click icon to add</a:t>
            </a:r>
            <a:endParaRPr/>
          </a:p>
        </p:txBody>
      </p:sp>
    </p:spTree>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x-none"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EA4B731-E837-604F-9A06-4A47F5037F78}" type="datetime1">
              <a:rPr lang="en-US" smtClean="0"/>
              <a:t>3/3/2019</a:t>
            </a:fld>
            <a:endParaRPr lang="en-US"/>
          </a:p>
        </p:txBody>
      </p:sp>
      <p:sp>
        <p:nvSpPr>
          <p:cNvPr id="6" name="Footer Placeholder 5"/>
          <p:cNvSpPr>
            <a:spLocks noGrp="1"/>
          </p:cNvSpPr>
          <p:nvPr>
            <p:ph type="ftr" sz="quarter" idx="11"/>
          </p:nvPr>
        </p:nvSpPr>
        <p:spPr>
          <a:xfrm>
            <a:off x="4191000" y="6423585"/>
            <a:ext cx="3005138" cy="365125"/>
          </a:xfrm>
        </p:spPr>
        <p:txBody>
          <a:bodyPr/>
          <a:lstStyle/>
          <a:p>
            <a:r>
              <a:rPr lang="en-US" smtClean="0"/>
              <a:t>Plagiarism by prof Eiad alfaris</a:t>
            </a:r>
            <a:endParaRPr lang="en-US" dirty="0"/>
          </a:p>
        </p:txBody>
      </p:sp>
      <p:sp>
        <p:nvSpPr>
          <p:cNvPr id="7" name="Slide Number Placeholder 6"/>
          <p:cNvSpPr>
            <a:spLocks noGrp="1"/>
          </p:cNvSpPr>
          <p:nvPr>
            <p:ph type="sldNum" sz="quarter" idx="12"/>
          </p:nvPr>
        </p:nvSpPr>
        <p:spPr/>
        <p:txBody>
          <a:bodyPr/>
          <a:lstStyle/>
          <a:p>
            <a:fld id="{3B50333F-92FA-4966-8DF2-B0CC429C0977}"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x-none"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x-none" smtClean="0"/>
              <a:t>Drag picture to placeholder or click icon to add</a:t>
            </a:r>
            <a:endParaRPr/>
          </a:p>
        </p:txBody>
      </p:sp>
    </p:spTree>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3103A5B0-1007-AC4E-A3EA-03D4E57360E0}"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lvl1pPr>
              <a:defRPr sz="3800" b="1">
                <a:solidFill>
                  <a:srgbClr val="FF0000"/>
                </a:solidFill>
              </a:defRPr>
            </a:lvl1pPr>
          </a:lstStyle>
          <a:p>
            <a:r>
              <a:rPr lang="x-none"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dirty="0"/>
          </a:p>
        </p:txBody>
      </p:sp>
      <p:sp>
        <p:nvSpPr>
          <p:cNvPr id="4" name="Date Placeholder 3"/>
          <p:cNvSpPr>
            <a:spLocks noGrp="1"/>
          </p:cNvSpPr>
          <p:nvPr>
            <p:ph type="dt" sz="half" idx="10"/>
          </p:nvPr>
        </p:nvSpPr>
        <p:spPr/>
        <p:txBody>
          <a:bodyPr/>
          <a:lstStyle/>
          <a:p>
            <a:fld id="{6E21EBA1-2E9F-0448-B682-B9396314F907}"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x-none"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42A4B212-7D88-114E-A8D7-561377A57B7C}"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x-none"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dirty="0"/>
          </a:p>
        </p:txBody>
      </p:sp>
      <p:sp>
        <p:nvSpPr>
          <p:cNvPr id="4" name="Date Placeholder 3"/>
          <p:cNvSpPr>
            <a:spLocks noGrp="1"/>
          </p:cNvSpPr>
          <p:nvPr>
            <p:ph type="dt" sz="half" idx="10"/>
          </p:nvPr>
        </p:nvSpPr>
        <p:spPr/>
        <p:txBody>
          <a:bodyPr/>
          <a:lstStyle/>
          <a:p>
            <a:fld id="{FEA4B731-E837-604F-9A06-4A47F5037F78}"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dirty="0"/>
          </a:p>
        </p:txBody>
      </p:sp>
      <p:sp>
        <p:nvSpPr>
          <p:cNvPr id="6" name="Slide Number Placeholder 5"/>
          <p:cNvSpPr>
            <a:spLocks noGrp="1"/>
          </p:cNvSpPr>
          <p:nvPr>
            <p:ph type="sldNum" sz="quarter" idx="12"/>
          </p:nvPr>
        </p:nvSpPr>
        <p:spPr/>
        <p:txBody>
          <a:bodyPr/>
          <a:lstStyle/>
          <a:p>
            <a:fld id="{3B50333F-92FA-4966-8DF2-B0CC429C0977}"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x-none" smtClean="0"/>
              <a:t>Click to edit Master text styles</a:t>
            </a: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x-none"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EA4B731-E837-604F-9A06-4A47F5037F78}" type="datetime1">
              <a:rPr lang="en-US" smtClean="0"/>
              <a:t>3/3/2019</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smtClean="0"/>
              <a:t>Plagiarism by prof Eiad alfaris</a:t>
            </a:r>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x-none"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x-none"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x-none"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x-none"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9716A3AF-A93E-6C48-A340-D72AE136B80B}" type="datetime1">
              <a:rPr lang="en-US" smtClean="0"/>
              <a:t>3/3/2019</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smtClean="0"/>
              <a:t>plagiarism by prof Eiad alfaris</a:t>
            </a:r>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3B50333F-92FA-4966-8DF2-B0CC429C0977}"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0171D711-02D5-3445-AEA8-D95B4EE408DD}" type="datetime1">
              <a:rPr lang="en-US" smtClean="0"/>
              <a:t>3/3/2019</a:t>
            </a:fld>
            <a:endParaRPr lang="en-US"/>
          </a:p>
        </p:txBody>
      </p:sp>
      <p:sp>
        <p:nvSpPr>
          <p:cNvPr id="6" name="Footer Placeholder 5"/>
          <p:cNvSpPr>
            <a:spLocks noGrp="1"/>
          </p:cNvSpPr>
          <p:nvPr>
            <p:ph type="ftr" sz="quarter" idx="11"/>
          </p:nvPr>
        </p:nvSpPr>
        <p:spPr/>
        <p:txBody>
          <a:bodyPr/>
          <a:lstStyle/>
          <a:p>
            <a:r>
              <a:rPr lang="en-US" smtClean="0"/>
              <a:t>plagiarism by prof Eiad alfaris</a:t>
            </a:r>
            <a:endParaRPr lang="en-US"/>
          </a:p>
        </p:txBody>
      </p:sp>
      <p:sp>
        <p:nvSpPr>
          <p:cNvPr id="7" name="Slide Number Placeholder 6"/>
          <p:cNvSpPr>
            <a:spLocks noGrp="1"/>
          </p:cNvSpPr>
          <p:nvPr>
            <p:ph type="sldNum" sz="quarter" idx="12"/>
          </p:nvPr>
        </p:nvSpPr>
        <p:spPr/>
        <p:txBody>
          <a:bodyPr/>
          <a:lstStyle/>
          <a:p>
            <a:fld id="{3B50333F-92FA-4966-8DF2-B0CC429C09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x-none"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7" name="Date Placeholder 6"/>
          <p:cNvSpPr>
            <a:spLocks noGrp="1"/>
          </p:cNvSpPr>
          <p:nvPr>
            <p:ph type="dt" sz="half" idx="10"/>
          </p:nvPr>
        </p:nvSpPr>
        <p:spPr/>
        <p:txBody>
          <a:bodyPr/>
          <a:lstStyle/>
          <a:p>
            <a:fld id="{3B79F79B-7616-894B-8927-CB547BC28057}" type="datetime1">
              <a:rPr lang="en-US" smtClean="0"/>
              <a:t>3/3/2019</a:t>
            </a:fld>
            <a:endParaRPr lang="en-US"/>
          </a:p>
        </p:txBody>
      </p:sp>
      <p:sp>
        <p:nvSpPr>
          <p:cNvPr id="8" name="Footer Placeholder 7"/>
          <p:cNvSpPr>
            <a:spLocks noGrp="1"/>
          </p:cNvSpPr>
          <p:nvPr>
            <p:ph type="ftr" sz="quarter" idx="11"/>
          </p:nvPr>
        </p:nvSpPr>
        <p:spPr/>
        <p:txBody>
          <a:bodyPr/>
          <a:lstStyle/>
          <a:p>
            <a:r>
              <a:rPr lang="en-US" smtClean="0"/>
              <a:t>plagiarism by prof Eiad alfaris</a:t>
            </a:r>
            <a:endParaRPr lang="en-US"/>
          </a:p>
        </p:txBody>
      </p:sp>
      <p:sp>
        <p:nvSpPr>
          <p:cNvPr id="9" name="Slide Number Placeholder 8"/>
          <p:cNvSpPr>
            <a:spLocks noGrp="1"/>
          </p:cNvSpPr>
          <p:nvPr>
            <p:ph type="sldNum" sz="quarter" idx="12"/>
          </p:nvPr>
        </p:nvSpPr>
        <p:spPr/>
        <p:txBody>
          <a:bodyPr/>
          <a:lstStyle/>
          <a:p>
            <a:fld id="{3B50333F-92FA-4966-8DF2-B0CC429C0977}"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FEA4B731-E837-604F-9A06-4A47F5037F78}" type="datetime1">
              <a:rPr lang="en-US" smtClean="0"/>
              <a:t>3/3/2019</a:t>
            </a:fld>
            <a:endParaRPr lang="en-US"/>
          </a:p>
        </p:txBody>
      </p:sp>
      <p:sp>
        <p:nvSpPr>
          <p:cNvPr id="6" name="Footer Placeholder 5"/>
          <p:cNvSpPr>
            <a:spLocks noGrp="1"/>
          </p:cNvSpPr>
          <p:nvPr>
            <p:ph type="ftr" sz="quarter" idx="11"/>
          </p:nvPr>
        </p:nvSpPr>
        <p:spPr/>
        <p:txBody>
          <a:bodyPr/>
          <a:lstStyle/>
          <a:p>
            <a:r>
              <a:rPr lang="en-US" smtClean="0"/>
              <a:t>Plagiarism by prof Eiad alfaris</a:t>
            </a:r>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3B50333F-92FA-4966-8DF2-B0CC429C0977}" type="slidenum">
              <a:rPr lang="en-US" smtClean="0"/>
              <a:pPr/>
              <a:t>‹#›</a:t>
            </a:fld>
            <a:endParaRPr lang="en-US"/>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FEA4B731-E837-604F-9A06-4A47F5037F78}" type="datetime1">
              <a:rPr lang="en-US" smtClean="0"/>
              <a:t>3/3/2019</a:t>
            </a:fld>
            <a:endParaRPr lang="en-US"/>
          </a:p>
        </p:txBody>
      </p:sp>
      <p:sp>
        <p:nvSpPr>
          <p:cNvPr id="6" name="Footer Placeholder 5"/>
          <p:cNvSpPr>
            <a:spLocks noGrp="1"/>
          </p:cNvSpPr>
          <p:nvPr>
            <p:ph type="ftr" sz="quarter" idx="11"/>
          </p:nvPr>
        </p:nvSpPr>
        <p:spPr/>
        <p:txBody>
          <a:bodyPr/>
          <a:lstStyle/>
          <a:p>
            <a:r>
              <a:rPr lang="en-US" smtClean="0"/>
              <a:t>Plagiarism by prof Eiad alfaris</a:t>
            </a:r>
            <a:endParaRPr lang="en-US" dirty="0"/>
          </a:p>
        </p:txBody>
      </p:sp>
      <p:sp>
        <p:nvSpPr>
          <p:cNvPr id="7" name="Slide Number Placeholder 6"/>
          <p:cNvSpPr>
            <a:spLocks noGrp="1"/>
          </p:cNvSpPr>
          <p:nvPr>
            <p:ph type="sldNum" sz="quarter" idx="12"/>
          </p:nvPr>
        </p:nvSpPr>
        <p:spPr/>
        <p:txBody>
          <a:bodyPr/>
          <a:lstStyle/>
          <a:p>
            <a:fld id="{3B50333F-92FA-4966-8DF2-B0CC429C0977}"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x-none" dirty="0"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FEA4B731-E837-604F-9A06-4A47F5037F78}" type="datetime1">
              <a:rPr lang="en-US" smtClean="0"/>
              <a:t>3/3/2019</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smtClean="0"/>
              <a:t>Plagiarism by prof Eiad alfaris</a:t>
            </a:r>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3B50333F-92FA-4966-8DF2-B0CC429C09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Lst>
  <p:hf hdr="0"/>
  <p:txStyles>
    <p:titleStyle>
      <a:lvl1pPr algn="ctr" defTabSz="914400" rtl="0" eaLnBrk="1" latinLnBrk="0" hangingPunct="1">
        <a:spcBef>
          <a:spcPct val="0"/>
        </a:spcBef>
        <a:buNone/>
        <a:defRPr sz="3800" b="1" kern="1200">
          <a:solidFill>
            <a:srgbClr val="FF0000"/>
          </a:solidFill>
          <a:latin typeface="Garamond"/>
          <a:ea typeface="+mj-ea"/>
          <a:cs typeface="Garamond"/>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3200" kern="1200">
          <a:solidFill>
            <a:srgbClr val="800000"/>
          </a:solidFill>
          <a:latin typeface="Garamond"/>
          <a:ea typeface="+mn-ea"/>
          <a:cs typeface="Garamond"/>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2800" kern="1200">
          <a:solidFill>
            <a:srgbClr val="660066"/>
          </a:solidFill>
          <a:latin typeface="Garamond"/>
          <a:ea typeface="+mn-ea"/>
          <a:cs typeface="Garamond"/>
        </a:defRPr>
      </a:lvl2pPr>
      <a:lvl3pPr marL="685800" indent="-228600" algn="l" defTabSz="914400" rtl="0" eaLnBrk="1" latinLnBrk="0" hangingPunct="1">
        <a:spcBef>
          <a:spcPts val="600"/>
        </a:spcBef>
        <a:buClr>
          <a:schemeClr val="accent1"/>
        </a:buClr>
        <a:buSzPct val="75000"/>
        <a:buFont typeface="Wingdings" pitchFamily="2" charset="2"/>
        <a:buChar char="n"/>
        <a:defRPr sz="2800" kern="1200">
          <a:solidFill>
            <a:srgbClr val="660066"/>
          </a:solidFill>
          <a:latin typeface="Garamond"/>
          <a:ea typeface="+mn-ea"/>
          <a:cs typeface="Garamond"/>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2800" kern="1200">
          <a:solidFill>
            <a:srgbClr val="660066"/>
          </a:solidFill>
          <a:latin typeface="Garamond"/>
          <a:ea typeface="+mn-ea"/>
          <a:cs typeface="Garamond"/>
        </a:defRPr>
      </a:lvl4pPr>
      <a:lvl5pPr marL="1143000" indent="-228600" algn="l" defTabSz="914400" rtl="0" eaLnBrk="1" latinLnBrk="0" hangingPunct="1">
        <a:spcBef>
          <a:spcPts val="600"/>
        </a:spcBef>
        <a:buClr>
          <a:schemeClr val="accent1"/>
        </a:buClr>
        <a:buSzPct val="75000"/>
        <a:buFont typeface="Wingdings" pitchFamily="2" charset="2"/>
        <a:buChar char="n"/>
        <a:defRPr sz="2800" kern="1200">
          <a:solidFill>
            <a:srgbClr val="660066"/>
          </a:solidFill>
          <a:latin typeface="Garamond"/>
          <a:ea typeface="+mn-ea"/>
          <a:cs typeface="Garamond"/>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iteslj.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iteslj.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journals.lww.com/co-psychiatry/Abstract/2004/09000/Scientific_integrity,_fidelity_and_conflicts_of.10.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adoptingdivinemoments.com/wp-content/uploads/2014/08/Thank-you.jp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nap.edu/catalog.php?record_id=10430"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direct.com/science/journal/03790738/113/1" TargetMode="External"/><Relationship Id="rId2" Type="http://schemas.openxmlformats.org/officeDocument/2006/relationships/hyperlink" Target="http://www.sciencedirect.com/science/journal/0379073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132856"/>
            <a:ext cx="7632848" cy="648072"/>
          </a:xfrm>
          <a:solidFill>
            <a:schemeClr val="bg1"/>
          </a:solidFill>
        </p:spPr>
        <p:txBody>
          <a:bodyPr>
            <a:noAutofit/>
          </a:bodyPr>
          <a:lstStyle/>
          <a:p>
            <a:r>
              <a:rPr lang="en-US" sz="4000" dirty="0" smtClean="0">
                <a:latin typeface="Garamond"/>
                <a:cs typeface="Garamond"/>
              </a:rPr>
              <a:t>Scientific integrity and Plagiarism</a:t>
            </a:r>
            <a:br>
              <a:rPr lang="en-US" sz="4000" dirty="0" smtClean="0">
                <a:latin typeface="Garamond"/>
                <a:cs typeface="Garamond"/>
              </a:rPr>
            </a:br>
            <a:endParaRPr lang="en-US" sz="4000" dirty="0">
              <a:latin typeface="Garamond"/>
              <a:cs typeface="Garamond"/>
            </a:endParaRPr>
          </a:p>
        </p:txBody>
      </p:sp>
      <p:sp>
        <p:nvSpPr>
          <p:cNvPr id="4" name="Date Placeholder 3"/>
          <p:cNvSpPr>
            <a:spLocks noGrp="1"/>
          </p:cNvSpPr>
          <p:nvPr>
            <p:ph type="dt" sz="half" idx="10"/>
          </p:nvPr>
        </p:nvSpPr>
        <p:spPr/>
        <p:txBody>
          <a:bodyPr/>
          <a:lstStyle/>
          <a:p>
            <a:fld id="{2FB3D787-465B-F242-9D7B-EF283E1A7E66}" type="datetime1">
              <a:rPr lang="en-US" smtClean="0"/>
              <a:t>3/3/2019</a:t>
            </a:fld>
            <a:endParaRPr lang="en-US"/>
          </a:p>
        </p:txBody>
      </p:sp>
      <p:sp>
        <p:nvSpPr>
          <p:cNvPr id="5" name="Footer Placeholder 4"/>
          <p:cNvSpPr>
            <a:spLocks noGrp="1"/>
          </p:cNvSpPr>
          <p:nvPr>
            <p:ph type="ftr" sz="quarter" idx="11"/>
          </p:nvPr>
        </p:nvSpPr>
        <p:spPr>
          <a:xfrm>
            <a:off x="6156176" y="5229200"/>
            <a:ext cx="2617694" cy="365125"/>
          </a:xfrm>
        </p:spPr>
        <p:txBody>
          <a:bodyPr/>
          <a:lstStyle/>
          <a:p>
            <a:pPr algn="l"/>
            <a:r>
              <a:rPr lang="en-US" sz="2000" dirty="0" smtClean="0">
                <a:solidFill>
                  <a:srgbClr val="660066"/>
                </a:solidFill>
              </a:rPr>
              <a:t> </a:t>
            </a:r>
            <a:r>
              <a:rPr lang="en-US" sz="2000" dirty="0">
                <a:solidFill>
                  <a:srgbClr val="660066"/>
                </a:solidFill>
              </a:rPr>
              <a:t>B</a:t>
            </a:r>
            <a:r>
              <a:rPr lang="en-US" sz="2000" dirty="0" smtClean="0">
                <a:solidFill>
                  <a:srgbClr val="660066"/>
                </a:solidFill>
              </a:rPr>
              <a:t>y </a:t>
            </a:r>
            <a:r>
              <a:rPr lang="en-US" sz="2000" dirty="0">
                <a:solidFill>
                  <a:srgbClr val="660066"/>
                </a:solidFill>
              </a:rPr>
              <a:t>P</a:t>
            </a:r>
            <a:r>
              <a:rPr lang="en-US" sz="2000" dirty="0" smtClean="0">
                <a:solidFill>
                  <a:srgbClr val="660066"/>
                </a:solidFill>
              </a:rPr>
              <a:t>rof Eiad </a:t>
            </a:r>
            <a:r>
              <a:rPr lang="en-US" sz="2000" dirty="0">
                <a:solidFill>
                  <a:srgbClr val="660066"/>
                </a:solidFill>
              </a:rPr>
              <a:t>A</a:t>
            </a:r>
            <a:r>
              <a:rPr lang="en-US" sz="2000" dirty="0" smtClean="0">
                <a:solidFill>
                  <a:srgbClr val="660066"/>
                </a:solidFill>
              </a:rPr>
              <a:t>lfaris</a:t>
            </a:r>
            <a:endParaRPr lang="en-US" sz="2000" dirty="0">
              <a:solidFill>
                <a:srgbClr val="6600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Current trends</a:t>
            </a:r>
          </a:p>
        </p:txBody>
      </p:sp>
      <p:sp>
        <p:nvSpPr>
          <p:cNvPr id="3" name="Content Placeholder 2"/>
          <p:cNvSpPr>
            <a:spLocks noGrp="1"/>
          </p:cNvSpPr>
          <p:nvPr>
            <p:ph idx="1"/>
          </p:nvPr>
        </p:nvSpPr>
        <p:spPr>
          <a:xfrm>
            <a:off x="251520" y="1556791"/>
            <a:ext cx="8568952" cy="4866793"/>
          </a:xfrm>
        </p:spPr>
        <p:txBody>
          <a:bodyPr>
            <a:normAutofit fontScale="25000" lnSpcReduction="20000"/>
          </a:bodyPr>
          <a:lstStyle/>
          <a:p>
            <a:endParaRPr lang="en-US" dirty="0" smtClean="0"/>
          </a:p>
          <a:p>
            <a:r>
              <a:rPr lang="en-US" sz="12800" dirty="0">
                <a:solidFill>
                  <a:schemeClr val="accent1"/>
                </a:solidFill>
              </a:rPr>
              <a:t>The practice of plagiarism is mainly due to the rapid advancement in information technology. (Hansen, 2003, </a:t>
            </a:r>
            <a:r>
              <a:rPr lang="en-US" sz="12800" dirty="0" err="1">
                <a:solidFill>
                  <a:schemeClr val="accent1"/>
                </a:solidFill>
              </a:rPr>
              <a:t>Introna</a:t>
            </a:r>
            <a:r>
              <a:rPr lang="en-US" sz="12800" dirty="0">
                <a:solidFill>
                  <a:schemeClr val="accent1"/>
                </a:solidFill>
              </a:rPr>
              <a:t> et al, 2003</a:t>
            </a:r>
            <a:r>
              <a:rPr lang="en-US" sz="12800" dirty="0" smtClean="0">
                <a:solidFill>
                  <a:schemeClr val="accent1"/>
                </a:solidFill>
              </a:rPr>
              <a:t>).</a:t>
            </a:r>
            <a:endParaRPr lang="en-US" sz="12800" dirty="0">
              <a:solidFill>
                <a:schemeClr val="accent1"/>
              </a:solidFill>
            </a:endParaRPr>
          </a:p>
          <a:p>
            <a:r>
              <a:rPr lang="en-US" sz="12800" dirty="0">
                <a:solidFill>
                  <a:schemeClr val="accent1"/>
                </a:solidFill>
              </a:rPr>
              <a:t>Other reasons or justifications for plagiarizing:</a:t>
            </a:r>
          </a:p>
          <a:p>
            <a:pPr marL="0" indent="0">
              <a:buNone/>
            </a:pPr>
            <a:r>
              <a:rPr lang="en-US" sz="12800" dirty="0">
                <a:solidFill>
                  <a:schemeClr val="accent1"/>
                </a:solidFill>
              </a:rPr>
              <a:t>		- Pressure to meet deadlines</a:t>
            </a:r>
          </a:p>
          <a:p>
            <a:pPr marL="0" indent="0">
              <a:buNone/>
            </a:pPr>
            <a:r>
              <a:rPr lang="en-US" sz="12800" dirty="0">
                <a:solidFill>
                  <a:schemeClr val="accent1"/>
                </a:solidFill>
              </a:rPr>
              <a:t>		-Poor skills in writing especially for </a:t>
            </a:r>
            <a:r>
              <a:rPr lang="en-US" sz="12800" dirty="0" smtClean="0">
                <a:solidFill>
                  <a:schemeClr val="accent1"/>
                </a:solidFill>
              </a:rPr>
              <a:t>			English as Second Language</a:t>
            </a:r>
          </a:p>
          <a:p>
            <a:pPr lvl="0" algn="ctr">
              <a:buClr>
                <a:srgbClr val="663366"/>
              </a:buClr>
              <a:buNone/>
            </a:pPr>
            <a:r>
              <a:rPr lang="en-US" sz="5600" dirty="0">
                <a:hlinkClick r:id="rId2" action="ppaction://hlinkfile"/>
              </a:rPr>
              <a:t>A Different Perspective on Plagiarism. The Internet TESL Journal :http://iteslj.org/Articles/Yusof-Plagiarism.html</a:t>
            </a:r>
          </a:p>
          <a:p>
            <a:pPr marL="0" indent="0">
              <a:buNone/>
            </a:pPr>
            <a:r>
              <a:rPr lang="en-US" sz="11200" dirty="0" smtClean="0">
                <a:solidFill>
                  <a:schemeClr val="accent1"/>
                </a:solidFill>
              </a:rPr>
              <a:t> </a:t>
            </a:r>
            <a:endParaRPr lang="en-US" sz="11200" dirty="0">
              <a:solidFill>
                <a:schemeClr val="accent1"/>
              </a:solidFill>
            </a:endParaRPr>
          </a:p>
          <a:p>
            <a:pPr>
              <a:buNone/>
            </a:pPr>
            <a:endParaRPr lang="en-US" sz="9600" b="1" dirty="0" smtClean="0"/>
          </a:p>
          <a:p>
            <a:pPr>
              <a:buNone/>
            </a:pPr>
            <a:endParaRPr lang="en-US" sz="9600" b="1" dirty="0" smtClean="0"/>
          </a:p>
          <a:p>
            <a:pPr>
              <a:buNone/>
            </a:pPr>
            <a:endParaRPr lang="en-US" b="1" dirty="0" smtClean="0"/>
          </a:p>
          <a:p>
            <a:pPr>
              <a:buNone/>
            </a:pPr>
            <a:endParaRPr lang="en-US" b="1" dirty="0" smtClean="0"/>
          </a:p>
          <a:p>
            <a:pPr algn="ctr">
              <a:buNone/>
            </a:pPr>
            <a:r>
              <a:rPr lang="en-US" sz="1800" b="1" dirty="0" smtClean="0"/>
              <a:t>A Different Perspective on Plagiarism </a:t>
            </a:r>
            <a:r>
              <a:rPr lang="en-US" sz="1800" dirty="0" smtClean="0"/>
              <a:t>Dahlia </a:t>
            </a:r>
            <a:r>
              <a:rPr lang="en-US" sz="1800" dirty="0" err="1" smtClean="0"/>
              <a:t>Syahrani</a:t>
            </a:r>
            <a:r>
              <a:rPr lang="en-US" sz="1800" dirty="0" smtClean="0"/>
              <a:t> </a:t>
            </a:r>
            <a:r>
              <a:rPr lang="en-US" sz="1800" dirty="0" err="1" smtClean="0"/>
              <a:t>Yusof</a:t>
            </a:r>
            <a:r>
              <a:rPr lang="en-US" sz="1800" dirty="0" smtClean="0"/>
              <a:t/>
            </a:r>
            <a:br>
              <a:rPr lang="en-US" sz="1800" dirty="0" smtClean="0"/>
            </a:br>
            <a:r>
              <a:rPr lang="en-US" sz="1800" dirty="0" smtClean="0"/>
              <a:t>Multimedia University (</a:t>
            </a:r>
            <a:r>
              <a:rPr lang="en-US" sz="1800" dirty="0" err="1" smtClean="0"/>
              <a:t>Cyberjaya</a:t>
            </a:r>
            <a:r>
              <a:rPr lang="en-US" sz="1800" dirty="0" smtClean="0"/>
              <a:t>, Malaysia)   </a:t>
            </a:r>
            <a:endParaRPr lang="en-US" sz="1800" dirty="0"/>
          </a:p>
        </p:txBody>
      </p:sp>
      <p:sp>
        <p:nvSpPr>
          <p:cNvPr id="4" name="Date Placeholder 3"/>
          <p:cNvSpPr>
            <a:spLocks noGrp="1"/>
          </p:cNvSpPr>
          <p:nvPr>
            <p:ph type="dt" sz="half" idx="10"/>
          </p:nvPr>
        </p:nvSpPr>
        <p:spPr/>
        <p:txBody>
          <a:bodyPr/>
          <a:lstStyle/>
          <a:p>
            <a:fld id="{D1575E11-412A-7A4F-93BF-603DAE481AFE}"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Historical Overview</a:t>
            </a:r>
            <a:br>
              <a:rPr lang="en-US" sz="4400" b="1" dirty="0" smtClean="0"/>
            </a:br>
            <a:endParaRPr lang="en-US" sz="4400" dirty="0"/>
          </a:p>
        </p:txBody>
      </p:sp>
      <p:sp>
        <p:nvSpPr>
          <p:cNvPr id="3" name="Content Placeholder 2"/>
          <p:cNvSpPr>
            <a:spLocks noGrp="1"/>
          </p:cNvSpPr>
          <p:nvPr>
            <p:ph idx="1"/>
          </p:nvPr>
        </p:nvSpPr>
        <p:spPr>
          <a:xfrm>
            <a:off x="498474" y="1484784"/>
            <a:ext cx="7556313" cy="4641379"/>
          </a:xfrm>
        </p:spPr>
        <p:txBody>
          <a:bodyPr>
            <a:noAutofit/>
          </a:bodyPr>
          <a:lstStyle/>
          <a:p>
            <a:r>
              <a:rPr lang="en-US" dirty="0" smtClean="0">
                <a:solidFill>
                  <a:schemeClr val="accent1"/>
                </a:solidFill>
              </a:rPr>
              <a:t>Plagiarism </a:t>
            </a:r>
            <a:r>
              <a:rPr lang="en-US" dirty="0">
                <a:solidFill>
                  <a:schemeClr val="accent1"/>
                </a:solidFill>
              </a:rPr>
              <a:t>became the accepted norm sometime in the 1890s (Hansen, 2003).</a:t>
            </a:r>
          </a:p>
          <a:p>
            <a:pPr marL="0" indent="0">
              <a:buNone/>
            </a:pPr>
            <a:endParaRPr lang="en-US" dirty="0" smtClean="0"/>
          </a:p>
          <a:p>
            <a:pPr lvl="0" algn="ctr">
              <a:buClr>
                <a:srgbClr val="663366"/>
              </a:buClr>
              <a:buNone/>
            </a:pPr>
            <a:r>
              <a:rPr lang="en-US" sz="1200" dirty="0">
                <a:hlinkClick r:id="rId2" action="ppaction://hlinkfile"/>
              </a:rPr>
              <a:t>A Different Perspective on Plagiarism. The Internet TESL Journal :http://iteslj.org/Articles/Yusof-Plagiarism.html</a:t>
            </a:r>
          </a:p>
          <a:p>
            <a:pPr lvl="0">
              <a:buClr>
                <a:srgbClr val="663366"/>
              </a:buClr>
              <a:buNone/>
            </a:pPr>
            <a:endParaRPr lang="en-US" dirty="0"/>
          </a:p>
          <a:p>
            <a:endParaRPr lang="en-US" dirty="0" smtClean="0"/>
          </a:p>
          <a:p>
            <a:pPr>
              <a:buNone/>
            </a:pP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fld id="{6DFEFFC1-D573-BF4D-A1B6-95CFD8BD9DF8}"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1560" y="908720"/>
            <a:ext cx="7546032" cy="4572000"/>
          </a:xfrm>
        </p:spPr>
        <p:txBody>
          <a:bodyPr>
            <a:normAutofit/>
          </a:bodyPr>
          <a:lstStyle/>
          <a:p>
            <a:pPr marL="0" indent="0" algn="ctr">
              <a:buNone/>
            </a:pPr>
            <a:endParaRPr lang="en-US" sz="4800" b="1" dirty="0" smtClean="0">
              <a:solidFill>
                <a:srgbClr val="FF0000"/>
              </a:solidFill>
            </a:endParaRPr>
          </a:p>
          <a:p>
            <a:pPr marL="0" indent="0" algn="ctr">
              <a:buNone/>
            </a:pPr>
            <a:endParaRPr lang="en-US" sz="4800" b="1" dirty="0" smtClean="0">
              <a:solidFill>
                <a:srgbClr val="FF0000"/>
              </a:solidFill>
            </a:endParaRPr>
          </a:p>
          <a:p>
            <a:pPr marL="0" indent="0" algn="ctr">
              <a:buNone/>
            </a:pPr>
            <a:r>
              <a:rPr lang="en-US" sz="4400" b="1" dirty="0" smtClean="0">
                <a:solidFill>
                  <a:srgbClr val="FF0000"/>
                </a:solidFill>
                <a:ea typeface="+mj-ea"/>
              </a:rPr>
              <a:t>Defining scientific integrity</a:t>
            </a:r>
            <a:endParaRPr lang="x-none" sz="4400" b="1" dirty="0">
              <a:solidFill>
                <a:srgbClr val="FF0000"/>
              </a:solidFill>
              <a:ea typeface="+mj-ea"/>
            </a:endParaRPr>
          </a:p>
        </p:txBody>
      </p:sp>
      <p:sp>
        <p:nvSpPr>
          <p:cNvPr id="2" name="Date Placeholder 1"/>
          <p:cNvSpPr>
            <a:spLocks noGrp="1"/>
          </p:cNvSpPr>
          <p:nvPr>
            <p:ph type="dt" sz="half" idx="10"/>
          </p:nvPr>
        </p:nvSpPr>
        <p:spPr/>
        <p:txBody>
          <a:bodyPr/>
          <a:lstStyle/>
          <a:p>
            <a:fld id="{F9B2653C-38C1-274B-AC2F-5A0455CD2DC6}" type="datetime1">
              <a:rPr lang="en-US" smtClean="0"/>
              <a:t>3/3/2019</a:t>
            </a:fld>
            <a:endParaRPr lang="en-US"/>
          </a:p>
        </p:txBody>
      </p:sp>
      <p:sp>
        <p:nvSpPr>
          <p:cNvPr id="3" name="Footer Placeholder 2"/>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12</a:t>
            </a:fld>
            <a:endParaRPr lang="en-US"/>
          </a:p>
        </p:txBody>
      </p:sp>
    </p:spTree>
    <p:extLst>
      <p:ext uri="{BB962C8B-B14F-4D97-AF65-F5344CB8AC3E}">
        <p14:creationId xmlns:p14="http://schemas.microsoft.com/office/powerpoint/2010/main" val="663130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What is Scientific Integrity?</a:t>
            </a:r>
            <a:endParaRPr lang="x-none" sz="4400" b="1" dirty="0"/>
          </a:p>
        </p:txBody>
      </p:sp>
      <p:sp>
        <p:nvSpPr>
          <p:cNvPr id="3" name="Content Placeholder 2"/>
          <p:cNvSpPr>
            <a:spLocks noGrp="1"/>
          </p:cNvSpPr>
          <p:nvPr>
            <p:ph idx="1"/>
          </p:nvPr>
        </p:nvSpPr>
        <p:spPr>
          <a:xfrm>
            <a:off x="179512" y="1981200"/>
            <a:ext cx="8784976" cy="4256112"/>
          </a:xfrm>
        </p:spPr>
        <p:txBody>
          <a:bodyPr>
            <a:normAutofit fontScale="25000" lnSpcReduction="20000"/>
          </a:bodyPr>
          <a:lstStyle/>
          <a:p>
            <a:endParaRPr lang="en-US" dirty="0" smtClean="0"/>
          </a:p>
          <a:p>
            <a:pPr marL="0" indent="0">
              <a:buNone/>
            </a:pPr>
            <a:endParaRPr lang="en-US" sz="5100" dirty="0" smtClean="0"/>
          </a:p>
          <a:p>
            <a:pPr marL="0" indent="0" algn="ctr">
              <a:buNone/>
            </a:pPr>
            <a:r>
              <a:rPr lang="en-US" sz="12800" dirty="0">
                <a:solidFill>
                  <a:schemeClr val="accent1"/>
                </a:solidFill>
              </a:rPr>
              <a:t>Scientific integrity has been characterized as a commitment to truthfulness, to personal accountability, and to vigorous adherence to standards of professional conduct (eg accuracy, transparency, fairness)</a:t>
            </a:r>
            <a:endParaRPr lang="en-US" sz="12800" dirty="0">
              <a:solidFill>
                <a:schemeClr val="accent1"/>
              </a:solidFill>
              <a:hlinkClick r:id="rId2"/>
            </a:endParaRPr>
          </a:p>
          <a:p>
            <a:pPr algn="ctr">
              <a:buNone/>
            </a:pPr>
            <a:endParaRPr lang="en-US" sz="4300" dirty="0" smtClean="0">
              <a:hlinkClick r:id="rId2"/>
            </a:endParaRPr>
          </a:p>
          <a:p>
            <a:pPr algn="ctr">
              <a:buNone/>
            </a:pPr>
            <a:r>
              <a:rPr lang="en-US" sz="5600" b="1" dirty="0" smtClean="0">
                <a:hlinkClick r:id="rId2"/>
              </a:rPr>
              <a:t>Scientific integrity, fidelity and conflicts of interest in research</a:t>
            </a:r>
            <a:r>
              <a:rPr lang="en-US" sz="5600" b="1" dirty="0" smtClean="0"/>
              <a:t>. </a:t>
            </a:r>
          </a:p>
          <a:p>
            <a:pPr algn="ctr">
              <a:buNone/>
            </a:pPr>
            <a:r>
              <a:rPr lang="en-US" sz="5600" dirty="0" smtClean="0"/>
              <a:t>TD Warner, LW Roberts - Current opinion in psychiatry, 2004</a:t>
            </a:r>
          </a:p>
          <a:p>
            <a:endParaRPr lang="en-US" b="1" dirty="0" smtClean="0"/>
          </a:p>
          <a:p>
            <a:endParaRPr lang="x-none" dirty="0"/>
          </a:p>
        </p:txBody>
      </p:sp>
      <p:sp>
        <p:nvSpPr>
          <p:cNvPr id="4" name="Date Placeholder 3"/>
          <p:cNvSpPr>
            <a:spLocks noGrp="1"/>
          </p:cNvSpPr>
          <p:nvPr>
            <p:ph type="dt" sz="half" idx="10"/>
          </p:nvPr>
        </p:nvSpPr>
        <p:spPr/>
        <p:txBody>
          <a:bodyPr/>
          <a:lstStyle/>
          <a:p>
            <a:fld id="{ED348884-9437-8D4A-837B-2E148AF2560B}"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13</a:t>
            </a:fld>
            <a:endParaRPr lang="en-US"/>
          </a:p>
        </p:txBody>
      </p:sp>
    </p:spTree>
    <p:extLst>
      <p:ext uri="{BB962C8B-B14F-4D97-AF65-F5344CB8AC3E}">
        <p14:creationId xmlns:p14="http://schemas.microsoft.com/office/powerpoint/2010/main" val="807809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04664"/>
            <a:ext cx="7556313" cy="1116106"/>
          </a:xfrm>
        </p:spPr>
        <p:txBody>
          <a:bodyPr>
            <a:normAutofit fontScale="90000"/>
          </a:bodyPr>
          <a:lstStyle/>
          <a:p>
            <a:pPr algn="ctr" fontAlgn="base"/>
            <a:r>
              <a:rPr lang="en-US" sz="4900" dirty="0" smtClean="0"/>
              <a:t>What </a:t>
            </a:r>
            <a:r>
              <a:rPr lang="en-US" sz="4900" dirty="0"/>
              <a:t>is scientific integrity</a:t>
            </a:r>
            <a:r>
              <a:rPr lang="en-US" sz="4900" dirty="0" smtClean="0"/>
              <a:t>? </a:t>
            </a:r>
            <a:r>
              <a:rPr lang="en-US" sz="2400" dirty="0" smtClean="0"/>
              <a:t>Cont….</a:t>
            </a:r>
            <a:endParaRPr lang="x-none" dirty="0"/>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marL="0" indent="0" fontAlgn="base">
              <a:buNone/>
            </a:pPr>
            <a:endParaRPr lang="en-US" dirty="0">
              <a:solidFill>
                <a:srgbClr val="000000"/>
              </a:solidFill>
              <a:latin typeface="inherit"/>
            </a:endParaRPr>
          </a:p>
          <a:p>
            <a:pPr lvl="0">
              <a:spcBef>
                <a:spcPts val="580"/>
              </a:spcBef>
              <a:buSzPct val="85000"/>
              <a:buFont typeface="Wingdings" charset="2"/>
              <a:buChar char="§"/>
            </a:pPr>
            <a:r>
              <a:rPr lang="en-US" sz="3500" dirty="0">
                <a:solidFill>
                  <a:schemeClr val="tx2">
                    <a:lumMod val="75000"/>
                    <a:lumOff val="25000"/>
                  </a:schemeClr>
                </a:solidFill>
              </a:rPr>
              <a:t>A quality of individual scientists </a:t>
            </a:r>
            <a:r>
              <a:rPr lang="en-US" sz="3500" dirty="0" smtClean="0">
                <a:solidFill>
                  <a:schemeClr val="tx2">
                    <a:lumMod val="75000"/>
                    <a:lumOff val="25000"/>
                  </a:schemeClr>
                </a:solidFill>
              </a:rPr>
              <a:t>(and </a:t>
            </a:r>
            <a:r>
              <a:rPr lang="en-US" sz="3500" dirty="0">
                <a:solidFill>
                  <a:schemeClr val="tx2">
                    <a:lumMod val="75000"/>
                    <a:lumOff val="25000"/>
                  </a:schemeClr>
                </a:solidFill>
              </a:rPr>
              <a:t>their </a:t>
            </a:r>
            <a:r>
              <a:rPr lang="en-US" sz="3500" dirty="0" smtClean="0">
                <a:solidFill>
                  <a:schemeClr val="tx2">
                    <a:lumMod val="75000"/>
                    <a:lumOff val="25000"/>
                  </a:schemeClr>
                </a:solidFill>
              </a:rPr>
              <a:t>reasoning)</a:t>
            </a:r>
          </a:p>
          <a:p>
            <a:pPr lvl="0">
              <a:spcBef>
                <a:spcPts val="580"/>
              </a:spcBef>
              <a:buSzPct val="85000"/>
              <a:buFont typeface="Wingdings" charset="2"/>
              <a:buChar char="§"/>
            </a:pPr>
            <a:r>
              <a:rPr lang="en-US" sz="3500" dirty="0" smtClean="0">
                <a:solidFill>
                  <a:schemeClr val="tx2">
                    <a:lumMod val="75000"/>
                    <a:lumOff val="25000"/>
                  </a:schemeClr>
                </a:solidFill>
              </a:rPr>
              <a:t>Or the </a:t>
            </a:r>
            <a:r>
              <a:rPr lang="en-US" sz="3500" dirty="0">
                <a:solidFill>
                  <a:schemeClr val="tx2">
                    <a:lumMod val="75000"/>
                    <a:lumOff val="25000"/>
                  </a:schemeClr>
                </a:solidFill>
              </a:rPr>
              <a:t>maintenance of the proper roles for values in </a:t>
            </a:r>
            <a:r>
              <a:rPr lang="en-US" sz="3500" dirty="0" smtClean="0">
                <a:solidFill>
                  <a:schemeClr val="tx2">
                    <a:lumMod val="75000"/>
                    <a:lumOff val="25000"/>
                  </a:schemeClr>
                </a:solidFill>
              </a:rPr>
              <a:t>science</a:t>
            </a:r>
          </a:p>
          <a:p>
            <a:pPr lvl="0">
              <a:spcBef>
                <a:spcPts val="580"/>
              </a:spcBef>
              <a:buSzPct val="85000"/>
              <a:buFont typeface="Wingdings" charset="2"/>
              <a:buChar char="§"/>
            </a:pPr>
            <a:r>
              <a:rPr lang="en-US" sz="3500" dirty="0" smtClean="0">
                <a:solidFill>
                  <a:schemeClr val="tx2">
                    <a:lumMod val="75000"/>
                    <a:lumOff val="25000"/>
                  </a:schemeClr>
                </a:solidFill>
              </a:rPr>
              <a:t>Values: are broad beliefs about what is appropriate behavior</a:t>
            </a:r>
            <a:endParaRPr lang="en-US" sz="3500" dirty="0">
              <a:solidFill>
                <a:schemeClr val="tx2">
                  <a:lumMod val="75000"/>
                  <a:lumOff val="25000"/>
                </a:schemeClr>
              </a:solidFill>
            </a:endParaRPr>
          </a:p>
          <a:p>
            <a:pPr marL="0" lvl="0" indent="0" algn="ctr">
              <a:spcBef>
                <a:spcPts val="580"/>
              </a:spcBef>
              <a:buClr>
                <a:srgbClr val="D34817"/>
              </a:buClr>
              <a:buSzPct val="85000"/>
              <a:buNone/>
            </a:pPr>
            <a:r>
              <a:rPr lang="en-US" sz="1500" dirty="0" smtClean="0">
                <a:solidFill>
                  <a:srgbClr val="696464"/>
                </a:solidFill>
                <a:latin typeface="Perpetua"/>
              </a:rPr>
              <a:t>				</a:t>
            </a:r>
          </a:p>
          <a:p>
            <a:pPr marL="0" lvl="0" indent="0" algn="ctr">
              <a:spcBef>
                <a:spcPts val="580"/>
              </a:spcBef>
              <a:buClr>
                <a:srgbClr val="D34817"/>
              </a:buClr>
              <a:buSzPct val="85000"/>
              <a:buNone/>
            </a:pPr>
            <a:endParaRPr lang="en-US" sz="1500" dirty="0">
              <a:solidFill>
                <a:srgbClr val="696464"/>
              </a:solidFill>
              <a:latin typeface="Perpetua"/>
            </a:endParaRPr>
          </a:p>
          <a:p>
            <a:pPr marL="0" lvl="0" indent="0" algn="ctr">
              <a:spcBef>
                <a:spcPts val="580"/>
              </a:spcBef>
              <a:buClr>
                <a:srgbClr val="D34817"/>
              </a:buClr>
              <a:buSzPct val="85000"/>
              <a:buNone/>
            </a:pPr>
            <a:endParaRPr lang="en-US" sz="1500" dirty="0" smtClean="0">
              <a:solidFill>
                <a:srgbClr val="696464"/>
              </a:solidFill>
              <a:latin typeface="Perpetua"/>
            </a:endParaRPr>
          </a:p>
          <a:p>
            <a:pPr marL="0" lvl="0" indent="0" algn="ctr">
              <a:spcBef>
                <a:spcPts val="580"/>
              </a:spcBef>
              <a:buClr>
                <a:srgbClr val="D34817"/>
              </a:buClr>
              <a:buSzPct val="85000"/>
              <a:buNone/>
            </a:pPr>
            <a:r>
              <a:rPr lang="en-US" sz="1500" dirty="0">
                <a:solidFill>
                  <a:srgbClr val="696464"/>
                </a:solidFill>
                <a:latin typeface="Perpetua"/>
              </a:rPr>
              <a:t>Scientific Integrity: From Theory to Practice.  Heather Douglas, University of Waterloo</a:t>
            </a:r>
            <a:r>
              <a:rPr lang="en-US" sz="1500" dirty="0" smtClean="0">
                <a:solidFill>
                  <a:srgbClr val="696464"/>
                </a:solidFill>
                <a:latin typeface="Perpetua"/>
              </a:rPr>
              <a:t>,</a:t>
            </a:r>
          </a:p>
          <a:p>
            <a:pPr marL="0" lvl="0" indent="0" algn="ctr">
              <a:spcBef>
                <a:spcPts val="580"/>
              </a:spcBef>
              <a:buClr>
                <a:srgbClr val="D34817"/>
              </a:buClr>
              <a:buSzPct val="85000"/>
              <a:buNone/>
            </a:pPr>
            <a:r>
              <a:rPr lang="en-US" sz="1500" dirty="0" smtClean="0">
                <a:solidFill>
                  <a:srgbClr val="696464"/>
                </a:solidFill>
                <a:latin typeface="Perpetua"/>
              </a:rPr>
              <a:t> </a:t>
            </a:r>
            <a:r>
              <a:rPr lang="en-US" sz="1500" dirty="0">
                <a:solidFill>
                  <a:srgbClr val="696464"/>
                </a:solidFill>
                <a:latin typeface="Perpetua"/>
              </a:rPr>
              <a:t>February 20, 2012, AAAS Meeting Vancouver BC</a:t>
            </a:r>
          </a:p>
          <a:p>
            <a:pPr marL="320040" lvl="1" indent="0">
              <a:spcBef>
                <a:spcPts val="370"/>
              </a:spcBef>
              <a:buClr>
                <a:srgbClr val="9B2D1F"/>
              </a:buClr>
              <a:buSzPct val="85000"/>
              <a:buNone/>
            </a:pPr>
            <a:r>
              <a:rPr lang="en-US" sz="2400" dirty="0" smtClean="0">
                <a:solidFill>
                  <a:prstClr val="black"/>
                </a:solidFill>
                <a:latin typeface="Perpetua"/>
              </a:rPr>
              <a:t>   </a:t>
            </a:r>
            <a:endParaRPr lang="en-US" sz="2400" dirty="0">
              <a:solidFill>
                <a:prstClr val="black"/>
              </a:solidFill>
              <a:latin typeface="Perpetua"/>
            </a:endParaRPr>
          </a:p>
          <a:p>
            <a:pPr marL="0" indent="0">
              <a:buNone/>
            </a:pPr>
            <a:endParaRPr lang="x-none" dirty="0"/>
          </a:p>
        </p:txBody>
      </p:sp>
      <p:sp>
        <p:nvSpPr>
          <p:cNvPr id="4" name="Date Placeholder 3"/>
          <p:cNvSpPr>
            <a:spLocks noGrp="1"/>
          </p:cNvSpPr>
          <p:nvPr>
            <p:ph type="dt" sz="half" idx="10"/>
          </p:nvPr>
        </p:nvSpPr>
        <p:spPr/>
        <p:txBody>
          <a:bodyPr/>
          <a:lstStyle/>
          <a:p>
            <a:fld id="{700018F8-45D8-D34B-8034-2F0F12A2AEFB}"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14</a:t>
            </a:fld>
            <a:endParaRPr lang="en-US"/>
          </a:p>
        </p:txBody>
      </p:sp>
    </p:spTree>
    <p:extLst>
      <p:ext uri="{BB962C8B-B14F-4D97-AF65-F5344CB8AC3E}">
        <p14:creationId xmlns:p14="http://schemas.microsoft.com/office/powerpoint/2010/main" val="3913512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0"/>
            <a:ext cx="7556313" cy="1437442"/>
          </a:xfrm>
          <a:noFill/>
        </p:spPr>
        <p:txBody>
          <a:bodyPr>
            <a:noAutofit/>
          </a:bodyPr>
          <a:lstStyle/>
          <a:p>
            <a:pPr algn="ctr"/>
            <a:r>
              <a:rPr lang="en-US" sz="4400" dirty="0"/>
              <a:t>What violates scientific integrity?</a:t>
            </a:r>
            <a:endParaRPr lang="x-none" sz="4400" dirty="0"/>
          </a:p>
        </p:txBody>
      </p:sp>
      <p:sp>
        <p:nvSpPr>
          <p:cNvPr id="3" name="Content Placeholder 2"/>
          <p:cNvSpPr>
            <a:spLocks noGrp="1"/>
          </p:cNvSpPr>
          <p:nvPr>
            <p:ph idx="1"/>
          </p:nvPr>
        </p:nvSpPr>
        <p:spPr>
          <a:xfrm>
            <a:off x="179512" y="1628800"/>
            <a:ext cx="8784976" cy="4968552"/>
          </a:xfrm>
          <a:noFill/>
          <a:ln>
            <a:noFill/>
          </a:ln>
        </p:spPr>
        <p:txBody>
          <a:bodyPr>
            <a:normAutofit fontScale="25000" lnSpcReduction="20000"/>
          </a:bodyPr>
          <a:lstStyle/>
          <a:p>
            <a:pPr>
              <a:lnSpc>
                <a:spcPct val="120000"/>
              </a:lnSpc>
              <a:buFont typeface="Wingdings" charset="2"/>
              <a:buChar char="§"/>
            </a:pPr>
            <a:r>
              <a:rPr lang="en-US" sz="12800" dirty="0">
                <a:solidFill>
                  <a:schemeClr val="tx2">
                    <a:lumMod val="75000"/>
                    <a:lumOff val="25000"/>
                  </a:schemeClr>
                </a:solidFill>
              </a:rPr>
              <a:t>Fabrication (making up results )</a:t>
            </a:r>
          </a:p>
          <a:p>
            <a:pPr lvl="0">
              <a:lnSpc>
                <a:spcPct val="120000"/>
              </a:lnSpc>
              <a:buFont typeface="Wingdings" charset="2"/>
              <a:buChar char="§"/>
            </a:pPr>
            <a:r>
              <a:rPr lang="en-US" sz="12800" dirty="0" smtClean="0">
                <a:solidFill>
                  <a:schemeClr val="tx2">
                    <a:lumMod val="75000"/>
                    <a:lumOff val="25000"/>
                  </a:schemeClr>
                </a:solidFill>
              </a:rPr>
              <a:t> Falsification </a:t>
            </a:r>
            <a:r>
              <a:rPr lang="en-US" sz="12800" dirty="0">
                <a:solidFill>
                  <a:schemeClr val="tx2">
                    <a:lumMod val="75000"/>
                    <a:lumOff val="25000"/>
                  </a:schemeClr>
                </a:solidFill>
              </a:rPr>
              <a:t>of </a:t>
            </a:r>
            <a:r>
              <a:rPr lang="en-US" sz="12800" dirty="0" smtClean="0">
                <a:solidFill>
                  <a:schemeClr val="tx2">
                    <a:lumMod val="75000"/>
                    <a:lumOff val="25000"/>
                  </a:schemeClr>
                </a:solidFill>
              </a:rPr>
              <a:t>evidence (manipulation)</a:t>
            </a:r>
            <a:endParaRPr lang="en-US" sz="12800" dirty="0">
              <a:solidFill>
                <a:schemeClr val="tx2">
                  <a:lumMod val="75000"/>
                  <a:lumOff val="25000"/>
                </a:schemeClr>
              </a:solidFill>
            </a:endParaRPr>
          </a:p>
          <a:p>
            <a:pPr lvl="0">
              <a:lnSpc>
                <a:spcPct val="120000"/>
              </a:lnSpc>
              <a:spcBef>
                <a:spcPts val="580"/>
              </a:spcBef>
              <a:buSzPct val="85000"/>
              <a:buFont typeface="Wingdings" charset="2"/>
              <a:buChar char="§"/>
            </a:pPr>
            <a:r>
              <a:rPr lang="en-US" sz="12800" dirty="0">
                <a:solidFill>
                  <a:schemeClr val="tx2">
                    <a:lumMod val="75000"/>
                    <a:lumOff val="25000"/>
                  </a:schemeClr>
                </a:solidFill>
              </a:rPr>
              <a:t>Ignoring evidence in preference for one’s values</a:t>
            </a:r>
          </a:p>
          <a:p>
            <a:pPr lvl="0">
              <a:lnSpc>
                <a:spcPct val="120000"/>
              </a:lnSpc>
              <a:spcBef>
                <a:spcPts val="580"/>
              </a:spcBef>
              <a:buSzPct val="85000"/>
              <a:buFont typeface="Wingdings" charset="2"/>
              <a:buChar char="§"/>
            </a:pPr>
            <a:r>
              <a:rPr lang="en-US" sz="12800" dirty="0">
                <a:solidFill>
                  <a:schemeClr val="tx2">
                    <a:lumMod val="75000"/>
                    <a:lumOff val="25000"/>
                  </a:schemeClr>
                </a:solidFill>
              </a:rPr>
              <a:t>Cherry-picking </a:t>
            </a:r>
            <a:r>
              <a:rPr lang="en-US" sz="12800" dirty="0" smtClean="0">
                <a:solidFill>
                  <a:schemeClr val="tx2">
                    <a:lumMod val="75000"/>
                    <a:lumOff val="25000"/>
                  </a:schemeClr>
                </a:solidFill>
              </a:rPr>
              <a:t>evidence</a:t>
            </a:r>
            <a:r>
              <a:rPr lang="en-US" sz="12800" dirty="0">
                <a:solidFill>
                  <a:schemeClr val="tx2">
                    <a:lumMod val="75000"/>
                    <a:lumOff val="25000"/>
                  </a:schemeClr>
                </a:solidFill>
              </a:rPr>
              <a:t> or suppressing evidence</a:t>
            </a:r>
            <a:r>
              <a:rPr lang="en-US" sz="12800" dirty="0" smtClean="0">
                <a:solidFill>
                  <a:schemeClr val="tx2">
                    <a:lumMod val="75000"/>
                    <a:lumOff val="25000"/>
                  </a:schemeClr>
                </a:solidFill>
              </a:rPr>
              <a:t>, </a:t>
            </a:r>
            <a:r>
              <a:rPr lang="en-US" sz="12800" dirty="0">
                <a:solidFill>
                  <a:schemeClr val="tx2">
                    <a:lumMod val="75000"/>
                    <a:lumOff val="25000"/>
                  </a:schemeClr>
                </a:solidFill>
              </a:rPr>
              <a:t>the </a:t>
            </a:r>
            <a:r>
              <a:rPr lang="en-US" sz="12800" dirty="0" smtClean="0">
                <a:solidFill>
                  <a:schemeClr val="tx2">
                    <a:lumMod val="75000"/>
                    <a:lumOff val="25000"/>
                  </a:schemeClr>
                </a:solidFill>
              </a:rPr>
              <a:t>incomplete </a:t>
            </a:r>
            <a:r>
              <a:rPr lang="en-US" sz="12800" dirty="0">
                <a:solidFill>
                  <a:schemeClr val="tx2">
                    <a:lumMod val="75000"/>
                    <a:lumOff val="25000"/>
                  </a:schemeClr>
                </a:solidFill>
              </a:rPr>
              <a:t>evidence</a:t>
            </a:r>
          </a:p>
          <a:p>
            <a:pPr lvl="0">
              <a:lnSpc>
                <a:spcPct val="120000"/>
              </a:lnSpc>
              <a:spcBef>
                <a:spcPts val="580"/>
              </a:spcBef>
              <a:buSzPct val="85000"/>
              <a:buFont typeface="Wingdings" charset="2"/>
              <a:buChar char="§"/>
            </a:pPr>
            <a:r>
              <a:rPr lang="en-US" sz="12800" dirty="0">
                <a:solidFill>
                  <a:schemeClr val="tx2">
                    <a:lumMod val="75000"/>
                    <a:lumOff val="25000"/>
                  </a:schemeClr>
                </a:solidFill>
              </a:rPr>
              <a:t>Deceptive research that has no possibility for real </a:t>
            </a:r>
            <a:r>
              <a:rPr lang="en-US" sz="12800" dirty="0" smtClean="0">
                <a:solidFill>
                  <a:schemeClr val="tx2">
                    <a:lumMod val="75000"/>
                    <a:lumOff val="25000"/>
                  </a:schemeClr>
                </a:solidFill>
              </a:rPr>
              <a:t>discovery</a:t>
            </a:r>
            <a:endParaRPr lang="en-US" sz="12800" dirty="0">
              <a:solidFill>
                <a:schemeClr val="tx2">
                  <a:lumMod val="75000"/>
                  <a:lumOff val="25000"/>
                </a:schemeClr>
              </a:solidFill>
              <a:latin typeface="Perpetua"/>
            </a:endParaRPr>
          </a:p>
          <a:p>
            <a:pPr marL="0" lvl="0" indent="0" algn="ctr">
              <a:lnSpc>
                <a:spcPct val="120000"/>
              </a:lnSpc>
              <a:spcBef>
                <a:spcPts val="580"/>
              </a:spcBef>
              <a:buClr>
                <a:srgbClr val="D34817"/>
              </a:buClr>
              <a:buSzPct val="85000"/>
              <a:buNone/>
            </a:pPr>
            <a:endParaRPr lang="en-US" sz="2200" dirty="0" smtClean="0">
              <a:solidFill>
                <a:srgbClr val="696464"/>
              </a:solidFill>
              <a:latin typeface="Perpetua"/>
            </a:endParaRPr>
          </a:p>
          <a:p>
            <a:pPr marL="0" lvl="0" indent="0" algn="ctr">
              <a:lnSpc>
                <a:spcPct val="120000"/>
              </a:lnSpc>
              <a:spcBef>
                <a:spcPts val="580"/>
              </a:spcBef>
              <a:buClr>
                <a:srgbClr val="D34817"/>
              </a:buClr>
              <a:buSzPct val="85000"/>
              <a:buNone/>
            </a:pPr>
            <a:r>
              <a:rPr lang="en-US" sz="4000" dirty="0" smtClean="0">
                <a:solidFill>
                  <a:srgbClr val="696464"/>
                </a:solidFill>
                <a:latin typeface="Perpetua"/>
              </a:rPr>
              <a:t>Scientific </a:t>
            </a:r>
            <a:r>
              <a:rPr lang="en-US" sz="4000" dirty="0">
                <a:solidFill>
                  <a:srgbClr val="696464"/>
                </a:solidFill>
                <a:latin typeface="Perpetua"/>
              </a:rPr>
              <a:t>Integrity: From Theory to Practice.  Heather Douglas, University of Waterloo,</a:t>
            </a:r>
          </a:p>
          <a:p>
            <a:pPr marL="0" lvl="0" indent="0" algn="ctr">
              <a:lnSpc>
                <a:spcPct val="120000"/>
              </a:lnSpc>
              <a:spcBef>
                <a:spcPts val="580"/>
              </a:spcBef>
              <a:buClr>
                <a:srgbClr val="D34817"/>
              </a:buClr>
              <a:buSzPct val="85000"/>
              <a:buNone/>
            </a:pPr>
            <a:r>
              <a:rPr lang="en-US" sz="4000" dirty="0">
                <a:solidFill>
                  <a:srgbClr val="696464"/>
                </a:solidFill>
                <a:latin typeface="Perpetua"/>
              </a:rPr>
              <a:t> February 20, 2012, AAAS Meeting Vancouver BC</a:t>
            </a:r>
          </a:p>
          <a:p>
            <a:pPr marL="0" indent="0">
              <a:lnSpc>
                <a:spcPct val="120000"/>
              </a:lnSpc>
              <a:buNone/>
            </a:pPr>
            <a:endParaRPr lang="x-none" dirty="0"/>
          </a:p>
        </p:txBody>
      </p:sp>
      <p:sp>
        <p:nvSpPr>
          <p:cNvPr id="4" name="Date Placeholder 3"/>
          <p:cNvSpPr>
            <a:spLocks noGrp="1"/>
          </p:cNvSpPr>
          <p:nvPr>
            <p:ph type="dt" sz="half" idx="10"/>
          </p:nvPr>
        </p:nvSpPr>
        <p:spPr/>
        <p:txBody>
          <a:bodyPr/>
          <a:lstStyle/>
          <a:p>
            <a:fld id="{8C302952-9F40-6447-AA60-8173C9E9DD1D}" type="datetime1">
              <a:rPr lang="en-US" smtClean="0"/>
              <a:t>3/3/2019</a:t>
            </a:fld>
            <a:endParaRPr lang="en-US"/>
          </a:p>
        </p:txBody>
      </p:sp>
      <p:sp>
        <p:nvSpPr>
          <p:cNvPr id="5" name="Footer Placeholder 4"/>
          <p:cNvSpPr>
            <a:spLocks noGrp="1"/>
          </p:cNvSpPr>
          <p:nvPr>
            <p:ph type="ftr" sz="quarter" idx="11"/>
          </p:nvPr>
        </p:nvSpPr>
        <p:spPr>
          <a:xfrm>
            <a:off x="201706" y="6021289"/>
            <a:ext cx="6122894" cy="767422"/>
          </a:xfrm>
        </p:spPr>
        <p:txBody>
          <a:bodyPr/>
          <a:lstStyle/>
          <a:p>
            <a:r>
              <a:rPr lang="en-US" dirty="0" smtClean="0"/>
              <a:t>plagiarism by prof </a:t>
            </a:r>
            <a:r>
              <a:rPr lang="en-US" dirty="0" err="1" smtClean="0"/>
              <a:t>Eiad</a:t>
            </a:r>
            <a:r>
              <a:rPr lang="en-US" dirty="0" smtClean="0"/>
              <a:t> </a:t>
            </a:r>
            <a:r>
              <a:rPr lang="en-US" dirty="0" err="1" smtClean="0"/>
              <a:t>alfaris</a:t>
            </a:r>
            <a:endParaRPr lang="en-US" dirty="0"/>
          </a:p>
        </p:txBody>
      </p:sp>
      <p:sp>
        <p:nvSpPr>
          <p:cNvPr id="6" name="Slide Number Placeholder 5"/>
          <p:cNvSpPr>
            <a:spLocks noGrp="1"/>
          </p:cNvSpPr>
          <p:nvPr>
            <p:ph type="sldNum" sz="quarter" idx="12"/>
          </p:nvPr>
        </p:nvSpPr>
        <p:spPr/>
        <p:txBody>
          <a:bodyPr/>
          <a:lstStyle/>
          <a:p>
            <a:fld id="{3B50333F-92FA-4966-8DF2-B0CC429C0977}" type="slidenum">
              <a:rPr lang="en-US" smtClean="0"/>
              <a:pPr/>
              <a:t>15</a:t>
            </a:fld>
            <a:endParaRPr lang="en-US"/>
          </a:p>
        </p:txBody>
      </p:sp>
    </p:spTree>
    <p:extLst>
      <p:ext uri="{BB962C8B-B14F-4D97-AF65-F5344CB8AC3E}">
        <p14:creationId xmlns:p14="http://schemas.microsoft.com/office/powerpoint/2010/main" val="737820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1357966"/>
          </a:xfrm>
        </p:spPr>
        <p:txBody>
          <a:bodyPr>
            <a:noAutofit/>
          </a:bodyPr>
          <a:lstStyle/>
          <a:p>
            <a:r>
              <a:rPr lang="en-US" sz="4400" dirty="0" smtClean="0"/>
              <a:t>Scientific and Scholarly Misconduct</a:t>
            </a:r>
            <a:endParaRPr lang="en-US" sz="4400" dirty="0"/>
          </a:p>
        </p:txBody>
      </p:sp>
      <p:sp>
        <p:nvSpPr>
          <p:cNvPr id="3" name="Content Placeholder 2"/>
          <p:cNvSpPr>
            <a:spLocks noGrp="1"/>
          </p:cNvSpPr>
          <p:nvPr>
            <p:ph idx="1"/>
          </p:nvPr>
        </p:nvSpPr>
        <p:spPr>
          <a:xfrm>
            <a:off x="457200" y="2060848"/>
            <a:ext cx="8229600" cy="4392488"/>
          </a:xfrm>
        </p:spPr>
        <p:txBody>
          <a:bodyPr>
            <a:normAutofit/>
          </a:bodyPr>
          <a:lstStyle/>
          <a:p>
            <a:pPr marL="0" indent="0">
              <a:lnSpc>
                <a:spcPct val="90000"/>
              </a:lnSpc>
              <a:buNone/>
            </a:pPr>
            <a:r>
              <a:rPr lang="en-US" dirty="0" smtClean="0">
                <a:solidFill>
                  <a:schemeClr val="tx2">
                    <a:lumMod val="75000"/>
                    <a:lumOff val="25000"/>
                  </a:schemeClr>
                </a:solidFill>
              </a:rPr>
              <a:t>Fabrication, falsification, plagiarism, or other practices that seriously deviate from those that are commonly accepted within the scientific community for proposing, conducting, or reporting research. </a:t>
            </a:r>
            <a:endParaRPr lang="en-US" dirty="0" smtClean="0">
              <a:solidFill>
                <a:schemeClr val="tx2">
                  <a:lumMod val="75000"/>
                  <a:lumOff val="25000"/>
                </a:schemeClr>
              </a:solidFill>
              <a:ea typeface="ＭＳ Ｐゴシック" charset="-128"/>
            </a:endParaRPr>
          </a:p>
          <a:p>
            <a:pPr>
              <a:lnSpc>
                <a:spcPct val="90000"/>
              </a:lnSpc>
              <a:buNone/>
            </a:pPr>
            <a:r>
              <a:rPr lang="en-US" dirty="0">
                <a:solidFill>
                  <a:schemeClr val="tx2">
                    <a:lumMod val="75000"/>
                    <a:lumOff val="25000"/>
                  </a:schemeClr>
                </a:solidFill>
                <a:ea typeface="ＭＳ Ｐゴシック" charset="-128"/>
              </a:rPr>
              <a:t>	</a:t>
            </a:r>
            <a:r>
              <a:rPr lang="en-US" dirty="0" smtClean="0">
                <a:solidFill>
                  <a:schemeClr val="tx2">
                    <a:lumMod val="75000"/>
                    <a:lumOff val="25000"/>
                  </a:schemeClr>
                </a:solidFill>
                <a:ea typeface="ＭＳ Ｐゴシック" charset="-128"/>
              </a:rPr>
              <a:t>				</a:t>
            </a:r>
            <a:r>
              <a:rPr lang="en-US" dirty="0" smtClean="0">
                <a:ea typeface="ＭＳ Ｐゴシック" charset="-128"/>
              </a:rPr>
              <a:t>	</a:t>
            </a:r>
          </a:p>
          <a:p>
            <a:pPr>
              <a:lnSpc>
                <a:spcPct val="90000"/>
              </a:lnSpc>
              <a:buNone/>
            </a:pPr>
            <a:r>
              <a:rPr lang="en-US" sz="1700" i="1" dirty="0">
                <a:ea typeface="ＭＳ Ｐゴシック" charset="-128"/>
              </a:rPr>
              <a:t>	</a:t>
            </a:r>
            <a:r>
              <a:rPr lang="en-US" sz="1700" i="1" dirty="0" smtClean="0">
                <a:ea typeface="ＭＳ Ｐゴシック" charset="-128"/>
              </a:rPr>
              <a:t>		</a:t>
            </a:r>
            <a:r>
              <a:rPr lang="en-US" sz="1700" i="1" dirty="0" smtClean="0"/>
              <a:t>US Public Health Service (USPHS) 1989</a:t>
            </a:r>
            <a:endParaRPr lang="en-US" i="1" dirty="0" smtClean="0">
              <a:ea typeface="ＭＳ Ｐゴシック" charset="-128"/>
            </a:endParaRPr>
          </a:p>
        </p:txBody>
      </p:sp>
      <p:sp>
        <p:nvSpPr>
          <p:cNvPr id="4" name="Date Placeholder 3"/>
          <p:cNvSpPr>
            <a:spLocks noGrp="1"/>
          </p:cNvSpPr>
          <p:nvPr>
            <p:ph type="dt" sz="half" idx="10"/>
          </p:nvPr>
        </p:nvSpPr>
        <p:spPr/>
        <p:txBody>
          <a:bodyPr/>
          <a:lstStyle/>
          <a:p>
            <a:fld id="{D64FA688-DDA3-7E49-8442-095F71BA7AD9}"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8474" y="2092349"/>
            <a:ext cx="7556313" cy="4144963"/>
          </a:xfrm>
        </p:spPr>
        <p:txBody>
          <a:bodyPr>
            <a:normAutofit/>
          </a:bodyPr>
          <a:lstStyle/>
          <a:p>
            <a:pPr algn="ctr">
              <a:buNone/>
            </a:pPr>
            <a:endParaRPr lang="en-US" sz="5400" b="1" dirty="0" smtClean="0">
              <a:solidFill>
                <a:srgbClr val="FF0000"/>
              </a:solidFill>
              <a:latin typeface="Franklin Gothic Book"/>
            </a:endParaRPr>
          </a:p>
          <a:p>
            <a:pPr algn="ctr">
              <a:buNone/>
            </a:pPr>
            <a:r>
              <a:rPr lang="en-US" sz="5400" b="1" dirty="0" smtClean="0">
                <a:solidFill>
                  <a:srgbClr val="FF0000"/>
                </a:solidFill>
              </a:rPr>
              <a:t>Plagiarism- Kidnapper</a:t>
            </a:r>
            <a:endParaRPr lang="en-US" sz="4800" b="1" dirty="0">
              <a:solidFill>
                <a:srgbClr val="FF0000"/>
              </a:solidFill>
            </a:endParaRPr>
          </a:p>
        </p:txBody>
      </p:sp>
      <p:sp>
        <p:nvSpPr>
          <p:cNvPr id="4" name="Date Placeholder 3"/>
          <p:cNvSpPr>
            <a:spLocks noGrp="1"/>
          </p:cNvSpPr>
          <p:nvPr>
            <p:ph type="dt" sz="half" idx="10"/>
          </p:nvPr>
        </p:nvSpPr>
        <p:spPr/>
        <p:txBody>
          <a:bodyPr/>
          <a:lstStyle/>
          <a:p>
            <a:fld id="{43675A9A-1E41-CC47-849C-1B18EBD51580}"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Plagiarism:  What is it?</a:t>
            </a:r>
            <a:endParaRPr lang="en-US" sz="4400" dirty="0"/>
          </a:p>
        </p:txBody>
      </p:sp>
      <p:sp>
        <p:nvSpPr>
          <p:cNvPr id="3" name="Content Placeholder 2"/>
          <p:cNvSpPr>
            <a:spLocks noGrp="1"/>
          </p:cNvSpPr>
          <p:nvPr>
            <p:ph idx="1"/>
          </p:nvPr>
        </p:nvSpPr>
        <p:spPr/>
        <p:txBody>
          <a:bodyPr/>
          <a:lstStyle/>
          <a:p>
            <a:pPr>
              <a:buNone/>
            </a:pPr>
            <a:endParaRPr lang="en-US" b="1" dirty="0" smtClean="0"/>
          </a:p>
          <a:p>
            <a:pPr>
              <a:buNone/>
            </a:pPr>
            <a:endParaRPr lang="en-US" b="1" dirty="0" smtClean="0"/>
          </a:p>
          <a:p>
            <a:pPr algn="ctr">
              <a:buNone/>
            </a:pPr>
            <a:r>
              <a:rPr lang="en-US" b="1" dirty="0" smtClean="0"/>
              <a:t>	</a:t>
            </a:r>
            <a:r>
              <a:rPr lang="en-US" sz="3200" b="1" dirty="0" smtClean="0">
                <a:solidFill>
                  <a:schemeClr val="tx2">
                    <a:lumMod val="75000"/>
                    <a:lumOff val="25000"/>
                  </a:schemeClr>
                </a:solidFill>
              </a:rPr>
              <a:t>Brainstorm few examples of plagiarism</a:t>
            </a:r>
            <a:r>
              <a:rPr lang="en-US" b="1" dirty="0" smtClean="0">
                <a:solidFill>
                  <a:schemeClr val="tx2">
                    <a:lumMod val="75000"/>
                    <a:lumOff val="25000"/>
                  </a:schemeClr>
                </a:solidFill>
              </a:rPr>
              <a:t/>
            </a:r>
            <a:br>
              <a:rPr lang="en-US" b="1" dirty="0" smtClean="0">
                <a:solidFill>
                  <a:schemeClr val="tx2">
                    <a:lumMod val="75000"/>
                    <a:lumOff val="25000"/>
                  </a:schemeClr>
                </a:solidFill>
              </a:rPr>
            </a:br>
            <a:endParaRPr lang="en-US" b="1" dirty="0" smtClean="0">
              <a:solidFill>
                <a:schemeClr val="tx2">
                  <a:lumMod val="75000"/>
                  <a:lumOff val="25000"/>
                </a:schemeClr>
              </a:solidFill>
            </a:endParaRPr>
          </a:p>
          <a:p>
            <a:pPr>
              <a:buNone/>
            </a:pPr>
            <a:endParaRPr lang="en-US" b="1" dirty="0"/>
          </a:p>
        </p:txBody>
      </p:sp>
      <p:sp>
        <p:nvSpPr>
          <p:cNvPr id="4" name="Date Placeholder 3"/>
          <p:cNvSpPr>
            <a:spLocks noGrp="1"/>
          </p:cNvSpPr>
          <p:nvPr>
            <p:ph type="dt" sz="half" idx="10"/>
          </p:nvPr>
        </p:nvSpPr>
        <p:spPr/>
        <p:txBody>
          <a:bodyPr/>
          <a:lstStyle/>
          <a:p>
            <a:fld id="{ED13EABB-92EB-E544-9072-087EBF2727D3}"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179388" y="1811338"/>
            <a:ext cx="8785225"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ar-SA" sz="3200">
                <a:latin typeface="Arial" panose="020B0604020202020204" pitchFamily="34" charset="0"/>
                <a:cs typeface="Arial" panose="020B0604020202020204" pitchFamily="34" charset="0"/>
              </a:rPr>
              <a:t>أستاذ مساعد في ِكلية الطب..جاء بفكرة بحث على الأطفال المصابين بالربو واستأذن الاستشاريين لإجراء البحث على مرضاهم ووافقوا</a:t>
            </a:r>
          </a:p>
          <a:p>
            <a:pPr eaLnBrk="1" hangingPunct="1"/>
            <a:r>
              <a:rPr lang="ar-SA" sz="3200">
                <a:latin typeface="Arial" panose="020B0604020202020204" pitchFamily="34" charset="0"/>
                <a:cs typeface="Arial" panose="020B0604020202020204" pitchFamily="34" charset="0"/>
              </a:rPr>
              <a:t>وبعد مدة وجد أن أحد الاساتذة المشاركين بدأ بتنفيذ نفس الفكرة على المرضى دون التواصل مع أحد!!!</a:t>
            </a:r>
          </a:p>
        </p:txBody>
      </p:sp>
      <p:sp>
        <p:nvSpPr>
          <p:cNvPr id="21506" name="TextBox 2"/>
          <p:cNvSpPr txBox="1">
            <a:spLocks noChangeArrowheads="1"/>
          </p:cNvSpPr>
          <p:nvPr/>
        </p:nvSpPr>
        <p:spPr bwMode="auto">
          <a:xfrm>
            <a:off x="3059113" y="692150"/>
            <a:ext cx="3097212"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ar-SA" sz="4400" dirty="0">
                <a:latin typeface="Arial" panose="020B0604020202020204" pitchFamily="34" charset="0"/>
                <a:cs typeface="Arial" panose="020B0604020202020204" pitchFamily="34" charset="0"/>
              </a:rPr>
              <a:t>البحث يبدأ بفكرة</a:t>
            </a:r>
          </a:p>
        </p:txBody>
      </p:sp>
      <p:pic>
        <p:nvPicPr>
          <p:cNvPr id="4" name="Picture 4" descr="Strawberry"/>
          <p:cNvPicPr>
            <a:picLocks noChangeAspect="1" noChangeArrowheads="1"/>
          </p:cNvPicPr>
          <p:nvPr/>
        </p:nvPicPr>
        <p:blipFill>
          <a:blip r:embed="rId2" cstate="print">
            <a:extLst>
              <a:ext uri="{28A0092B-C50C-407E-A947-70E740481C1C}">
                <a14:useLocalDpi xmlns:a14="http://schemas.microsoft.com/office/drawing/2010/main" val="0"/>
              </a:ext>
            </a:extLst>
          </a:blip>
          <a:srcRect l="27950" t="10786" r="20078" b="19177"/>
          <a:stretch>
            <a:fillRect/>
          </a:stretch>
        </p:blipFill>
        <p:spPr bwMode="auto">
          <a:xfrm>
            <a:off x="7597775" y="188639"/>
            <a:ext cx="1466901" cy="1295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065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4784"/>
            <a:ext cx="7992888" cy="4983792"/>
          </a:xfrm>
        </p:spPr>
        <p:txBody>
          <a:bodyPr>
            <a:noAutofit/>
          </a:bodyPr>
          <a:lstStyle/>
          <a:p>
            <a:pPr algn="ctr" rtl="1"/>
            <a:r>
              <a:rPr lang="en-US" sz="4400" dirty="0" smtClean="0"/>
              <a:t/>
            </a:r>
            <a:br>
              <a:rPr lang="en-US" sz="4400" dirty="0" smtClean="0"/>
            </a:br>
            <a:r>
              <a:rPr lang="x-none" sz="4400" dirty="0" smtClean="0"/>
              <a:t>قوله </a:t>
            </a:r>
            <a:r>
              <a:rPr lang="x-none" sz="4400" dirty="0"/>
              <a:t>تعالى: </a:t>
            </a:r>
            <a:r>
              <a:rPr lang="en-US" sz="4400" dirty="0" smtClean="0"/>
              <a:t>}</a:t>
            </a:r>
            <a:r>
              <a:rPr lang="x-none" sz="4400" dirty="0" smtClean="0"/>
              <a:t> </a:t>
            </a:r>
            <a:r>
              <a:rPr lang="x-none" sz="4400" dirty="0"/>
              <a:t>وَيْلٌ لِلْمُطَفِّفِينْ . الّذِينَ إِذَا اكْتَالُوا عَلَى النَّاسِ يَسْتَوْفُون . وَإِذَا كَالُوهُمْ أَو وَّزَنُوهُمْ يُخْسِرُونَ </a:t>
            </a:r>
            <a:r>
              <a:rPr lang="en-US" sz="4400" dirty="0" smtClean="0"/>
              <a:t>{</a:t>
            </a:r>
            <a:br>
              <a:rPr lang="en-US" sz="4400" dirty="0" smtClean="0"/>
            </a:br>
            <a:r>
              <a:rPr lang="x-none" sz="4400" dirty="0" smtClean="0"/>
              <a:t> </a:t>
            </a:r>
            <a:r>
              <a:rPr lang="en-US" sz="4400" dirty="0" smtClean="0"/>
              <a:t/>
            </a:r>
            <a:br>
              <a:rPr lang="en-US" sz="4400" dirty="0" smtClean="0"/>
            </a:br>
            <a:r>
              <a:rPr lang="x-none" sz="4400" dirty="0" smtClean="0"/>
              <a:t/>
            </a:r>
            <a:br>
              <a:rPr lang="x-none" sz="4400" dirty="0" smtClean="0"/>
            </a:br>
            <a:r>
              <a:rPr lang="x-none" sz="4400" dirty="0"/>
              <a:t/>
            </a:r>
            <a:br>
              <a:rPr lang="x-none" sz="4400" dirty="0"/>
            </a:br>
            <a:r>
              <a:rPr lang="x-none" sz="4400" dirty="0" smtClean="0"/>
              <a:t> </a:t>
            </a:r>
            <a:endParaRPr lang="en-US" sz="4400" dirty="0"/>
          </a:p>
        </p:txBody>
      </p:sp>
    </p:spTree>
    <p:extLst>
      <p:ext uri="{BB962C8B-B14F-4D97-AF65-F5344CB8AC3E}">
        <p14:creationId xmlns:p14="http://schemas.microsoft.com/office/powerpoint/2010/main" val="2325596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p:cNvSpPr txBox="1">
            <a:spLocks noChangeArrowheads="1"/>
          </p:cNvSpPr>
          <p:nvPr/>
        </p:nvSpPr>
        <p:spPr bwMode="auto">
          <a:xfrm>
            <a:off x="323850" y="2060575"/>
            <a:ext cx="8424863" cy="403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algn="r" rtl="1" eaLnBrk="1" hangingPunct="1"/>
            <a:r>
              <a:rPr lang="ar-SA" sz="3200" dirty="0">
                <a:latin typeface="Arial" panose="020B0604020202020204" pitchFamily="34" charset="0"/>
                <a:cs typeface="Arial" panose="020B0604020202020204" pitchFamily="34" charset="0"/>
              </a:rPr>
              <a:t>حصل الطبيب (غ) على منحة مالية من شركة أدوية لإجراء بحث على دواء جديد ستنتجه الشركة،ووعد بمكافأة مالية كبيرة</a:t>
            </a:r>
          </a:p>
          <a:p>
            <a:pPr algn="r" rtl="1" eaLnBrk="1" hangingPunct="1"/>
            <a:r>
              <a:rPr lang="ar-SA" sz="3200" dirty="0">
                <a:latin typeface="Arial" panose="020B0604020202020204" pitchFamily="34" charset="0"/>
                <a:cs typeface="Arial" panose="020B0604020202020204" pitchFamily="34" charset="0"/>
              </a:rPr>
              <a:t>قام الطبيب بإجراء البحث على مجموعة محدودة من المرضى(22 مريضا) ثم توقف ، نظرا لقلة عدد المرضى ولأن ذلك سيأخذ وقتا طويلا. وبعد مدة سلم نتائج البحث للشركة لتقوم بنشرها</a:t>
            </a:r>
          </a:p>
          <a:p>
            <a:pPr algn="r" rtl="1" eaLnBrk="1" hangingPunct="1"/>
            <a:r>
              <a:rPr lang="ar-SA" sz="3200" dirty="0">
                <a:latin typeface="Arial" panose="020B0604020202020204" pitchFamily="34" charset="0"/>
                <a:cs typeface="Arial" panose="020B0604020202020204" pitchFamily="34" charset="0"/>
              </a:rPr>
              <a:t>حيث سجل نتائج لعدد 203 مرضى.</a:t>
            </a:r>
          </a:p>
          <a:p>
            <a:pPr algn="r" rtl="1" eaLnBrk="1" hangingPunct="1"/>
            <a:endParaRPr lang="ar-SA" sz="3200" dirty="0">
              <a:latin typeface="Arial" panose="020B0604020202020204" pitchFamily="34" charset="0"/>
              <a:cs typeface="Arial" panose="020B0604020202020204" pitchFamily="34" charset="0"/>
            </a:endParaRPr>
          </a:p>
        </p:txBody>
      </p:sp>
      <p:pic>
        <p:nvPicPr>
          <p:cNvPr id="3" name="Picture 2" descr="http://www.pachd.com/free-images/food-images/peaches-01.jpg"/>
          <p:cNvPicPr>
            <a:picLocks noChangeAspect="1" noChangeArrowheads="1"/>
          </p:cNvPicPr>
          <p:nvPr/>
        </p:nvPicPr>
        <p:blipFill>
          <a:blip r:embed="rId2">
            <a:extLst>
              <a:ext uri="{28A0092B-C50C-407E-A947-70E740481C1C}">
                <a14:useLocalDpi xmlns:a14="http://schemas.microsoft.com/office/drawing/2010/main" val="0"/>
              </a:ext>
            </a:extLst>
          </a:blip>
          <a:srcRect l="17949" t="29825" r="18227" b="22041"/>
          <a:stretch>
            <a:fillRect/>
          </a:stretch>
        </p:blipFill>
        <p:spPr bwMode="auto">
          <a:xfrm>
            <a:off x="6364288" y="-100013"/>
            <a:ext cx="2455862" cy="176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149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http://www.shattalarab.net/up/uploads/13749160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68" y="-459432"/>
            <a:ext cx="93964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18" name="TextBox 4"/>
          <p:cNvSpPr txBox="1">
            <a:spLocks noChangeArrowheads="1"/>
          </p:cNvSpPr>
          <p:nvPr/>
        </p:nvSpPr>
        <p:spPr bwMode="auto">
          <a:xfrm>
            <a:off x="2051720" y="1412776"/>
            <a:ext cx="3816350" cy="3687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609600" indent="-609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algn="r" rtl="1" eaLnBrk="1" hangingPunct="1">
              <a:lnSpc>
                <a:spcPct val="90000"/>
              </a:lnSpc>
            </a:pPr>
            <a:r>
              <a:rPr lang="ar-EG" sz="3200" dirty="0">
                <a:latin typeface="Arial" panose="020B0604020202020204" pitchFamily="34" charset="0"/>
                <a:cs typeface="Arial" panose="020B0604020202020204" pitchFamily="34" charset="0"/>
              </a:rPr>
              <a:t>شيء لم يسبق إليه يخترع</a:t>
            </a:r>
            <a:r>
              <a:rPr lang="ar-SA" sz="3200" dirty="0">
                <a:latin typeface="Arial" panose="020B0604020202020204" pitchFamily="34" charset="0"/>
                <a:cs typeface="Arial" panose="020B0604020202020204" pitchFamily="34" charset="0"/>
              </a:rPr>
              <a:t>ه</a:t>
            </a:r>
            <a:endParaRPr lang="ar-EG" sz="3200" dirty="0">
              <a:latin typeface="Arial" panose="020B0604020202020204" pitchFamily="34" charset="0"/>
              <a:cs typeface="Arial" panose="020B0604020202020204" pitchFamily="34" charset="0"/>
            </a:endParaRPr>
          </a:p>
          <a:p>
            <a:pPr algn="r" rtl="1" eaLnBrk="1" hangingPunct="1">
              <a:lnSpc>
                <a:spcPct val="90000"/>
              </a:lnSpc>
            </a:pPr>
            <a:r>
              <a:rPr lang="ar-EG" sz="3200" dirty="0">
                <a:latin typeface="Arial" panose="020B0604020202020204" pitchFamily="34" charset="0"/>
                <a:cs typeface="Arial" panose="020B0604020202020204" pitchFamily="34" charset="0"/>
              </a:rPr>
              <a:t>شيء ناقص يتمه</a:t>
            </a:r>
          </a:p>
          <a:p>
            <a:pPr algn="r" rtl="1" eaLnBrk="1" hangingPunct="1">
              <a:lnSpc>
                <a:spcPct val="90000"/>
              </a:lnSpc>
            </a:pPr>
            <a:r>
              <a:rPr lang="ar-EG" sz="3200" dirty="0">
                <a:latin typeface="Arial" panose="020B0604020202020204" pitchFamily="34" charset="0"/>
                <a:cs typeface="Arial" panose="020B0604020202020204" pitchFamily="34" charset="0"/>
              </a:rPr>
              <a:t>شيء مستغلق يشرحه</a:t>
            </a:r>
          </a:p>
          <a:p>
            <a:pPr algn="r" rtl="1" eaLnBrk="1" hangingPunct="1">
              <a:lnSpc>
                <a:spcPct val="90000"/>
              </a:lnSpc>
            </a:pPr>
            <a:r>
              <a:rPr lang="ar-EG" sz="3200" dirty="0">
                <a:latin typeface="Arial" panose="020B0604020202020204" pitchFamily="34" charset="0"/>
                <a:cs typeface="Arial" panose="020B0604020202020204" pitchFamily="34" charset="0"/>
              </a:rPr>
              <a:t>شيء طويل يختصره</a:t>
            </a:r>
          </a:p>
          <a:p>
            <a:pPr algn="r" rtl="1" eaLnBrk="1" hangingPunct="1">
              <a:lnSpc>
                <a:spcPct val="90000"/>
              </a:lnSpc>
            </a:pPr>
            <a:r>
              <a:rPr lang="ar-EG" sz="3200" dirty="0">
                <a:latin typeface="Arial" panose="020B0604020202020204" pitchFamily="34" charset="0"/>
                <a:cs typeface="Arial" panose="020B0604020202020204" pitchFamily="34" charset="0"/>
              </a:rPr>
              <a:t>شيء مختلط يرتبه </a:t>
            </a:r>
          </a:p>
          <a:p>
            <a:pPr algn="r" rtl="1" eaLnBrk="1" hangingPunct="1">
              <a:lnSpc>
                <a:spcPct val="90000"/>
              </a:lnSpc>
            </a:pPr>
            <a:r>
              <a:rPr lang="ar-EG" sz="3200" dirty="0">
                <a:latin typeface="Arial" panose="020B0604020202020204" pitchFamily="34" charset="0"/>
                <a:cs typeface="Arial" panose="020B0604020202020204" pitchFamily="34" charset="0"/>
              </a:rPr>
              <a:t>شيء أخطأ فيه مصنفه يبينه </a:t>
            </a:r>
          </a:p>
          <a:p>
            <a:pPr algn="r" rtl="1" eaLnBrk="1" hangingPunct="1">
              <a:lnSpc>
                <a:spcPct val="90000"/>
              </a:lnSpc>
            </a:pPr>
            <a:r>
              <a:rPr lang="ar-EG" sz="3200" dirty="0">
                <a:latin typeface="Arial" panose="020B0604020202020204" pitchFamily="34" charset="0"/>
                <a:cs typeface="Arial" panose="020B0604020202020204" pitchFamily="34" charset="0"/>
              </a:rPr>
              <a:t>شيء مفرق يجمعه</a:t>
            </a:r>
            <a:r>
              <a:rPr lang="en-US" sz="3200" dirty="0">
                <a:latin typeface="Arial" panose="020B0604020202020204" pitchFamily="34" charset="0"/>
                <a:cs typeface="Arial" panose="020B0604020202020204" pitchFamily="34" charset="0"/>
              </a:rPr>
              <a:t> </a:t>
            </a:r>
          </a:p>
          <a:p>
            <a:pPr algn="r" rtl="1" eaLnBrk="1" hangingPunct="1"/>
            <a:endParaRPr lang="ar-SA" sz="3200" dirty="0">
              <a:latin typeface="Arial" panose="020B0604020202020204" pitchFamily="34" charset="0"/>
              <a:cs typeface="Arial" panose="020B0604020202020204" pitchFamily="34" charset="0"/>
            </a:endParaRPr>
          </a:p>
        </p:txBody>
      </p:sp>
      <p:sp>
        <p:nvSpPr>
          <p:cNvPr id="4" name="TextBox 3"/>
          <p:cNvSpPr txBox="1"/>
          <p:nvPr/>
        </p:nvSpPr>
        <p:spPr>
          <a:xfrm>
            <a:off x="3527376" y="5671999"/>
            <a:ext cx="5616624" cy="523220"/>
          </a:xfrm>
          <a:prstGeom prst="rect">
            <a:avLst/>
          </a:prstGeom>
          <a:noFill/>
        </p:spPr>
        <p:txBody>
          <a:bodyPr wrap="square" rtlCol="1">
            <a:spAutoFit/>
          </a:bodyPr>
          <a:lstStyle/>
          <a:p>
            <a:pPr algn="ctr"/>
            <a:r>
              <a:rPr lang="en-US" sz="2800" b="1" dirty="0" smtClean="0">
                <a:solidFill>
                  <a:srgbClr val="FF0000"/>
                </a:solidFill>
              </a:rPr>
              <a:t>From Professor Jamal </a:t>
            </a:r>
            <a:r>
              <a:rPr lang="en-US" sz="2800" b="1" dirty="0" err="1" smtClean="0">
                <a:solidFill>
                  <a:srgbClr val="FF0000"/>
                </a:solidFill>
              </a:rPr>
              <a:t>Jarralah</a:t>
            </a:r>
            <a:endParaRPr lang="ar-SA" sz="2800" b="1" dirty="0">
              <a:solidFill>
                <a:srgbClr val="FF0000"/>
              </a:solidFill>
            </a:endParaRPr>
          </a:p>
        </p:txBody>
      </p:sp>
    </p:spTree>
    <p:extLst>
      <p:ext uri="{BB962C8B-B14F-4D97-AF65-F5344CB8AC3E}">
        <p14:creationId xmlns:p14="http://schemas.microsoft.com/office/powerpoint/2010/main" val="1546731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424935" cy="4501440"/>
          </a:xfrm>
        </p:spPr>
        <p:txBody>
          <a:bodyPr>
            <a:normAutofit fontScale="90000"/>
          </a:bodyPr>
          <a:lstStyle/>
          <a:p>
            <a:pPr rtl="1"/>
            <a:r>
              <a:rPr lang="en-US" dirty="0" smtClean="0"/>
              <a:t>   </a:t>
            </a:r>
            <a:r>
              <a:rPr lang="x-none" dirty="0" smtClean="0"/>
              <a:t> مر صلى </a:t>
            </a:r>
            <a:r>
              <a:rPr lang="x-none" dirty="0"/>
              <a:t>الله عليه </a:t>
            </a:r>
            <a:r>
              <a:rPr lang="x-none" dirty="0" smtClean="0"/>
              <a:t>وسلم على </a:t>
            </a:r>
            <a:r>
              <a:rPr lang="x-none" dirty="0"/>
              <a:t>صُبرة طعام فأدخل يده فيها فنالت أصابعه بللاً. فقال: « ما هذا يا صاحب الطعام؟ » قال: أصابته السماء يا رسول الله. قال: « أفلا جعلته فوق الطعام كي يراه الناس؟ من غش فليس مني </a:t>
            </a:r>
            <a:r>
              <a:rPr lang="en-US" dirty="0" smtClean="0"/>
              <a:t/>
            </a:r>
            <a:br>
              <a:rPr lang="en-US" dirty="0" smtClean="0"/>
            </a:br>
            <a:r>
              <a:rPr lang="en-US" dirty="0"/>
              <a:t/>
            </a:r>
            <a:br>
              <a:rPr lang="en-US" dirty="0"/>
            </a:br>
            <a:r>
              <a:rPr lang="x-none" dirty="0" smtClean="0"/>
              <a:t>» </a:t>
            </a:r>
            <a:r>
              <a:rPr lang="x-none" dirty="0"/>
              <a:t>وفي رواية « من غشنا فليس منا » وفي رواية « ليس منا من غشنا » [رواه مسلم].</a:t>
            </a:r>
            <a:endParaRPr lang="en-US" dirty="0"/>
          </a:p>
        </p:txBody>
      </p:sp>
      <p:sp>
        <p:nvSpPr>
          <p:cNvPr id="3" name="TextBox 2"/>
          <p:cNvSpPr txBox="1"/>
          <p:nvPr/>
        </p:nvSpPr>
        <p:spPr>
          <a:xfrm>
            <a:off x="1043608" y="5194136"/>
            <a:ext cx="7344816" cy="523220"/>
          </a:xfrm>
          <a:prstGeom prst="rect">
            <a:avLst/>
          </a:prstGeom>
          <a:noFill/>
        </p:spPr>
        <p:txBody>
          <a:bodyPr wrap="square" rtlCol="0">
            <a:spAutoFit/>
          </a:bodyPr>
          <a:lstStyle/>
          <a:p>
            <a:pPr algn="ctr"/>
            <a:r>
              <a:rPr lang="x-none" sz="2800" b="1" dirty="0"/>
              <a:t>حذّر النبي صلى الله عليه وسلم من الغش وتوعّد فاعله</a:t>
            </a:r>
            <a:endParaRPr lang="en-US" sz="2800" b="1" dirty="0"/>
          </a:p>
        </p:txBody>
      </p:sp>
    </p:spTree>
    <p:extLst>
      <p:ext uri="{BB962C8B-B14F-4D97-AF65-F5344CB8AC3E}">
        <p14:creationId xmlns:p14="http://schemas.microsoft.com/office/powerpoint/2010/main" val="263696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http://vadlo.com/Research_Cartoons/No-it-is-my-wifes-turn-to-be-first-author-on-your-pap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48680"/>
            <a:ext cx="7155383" cy="4968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611560" y="5733256"/>
            <a:ext cx="5616624" cy="523220"/>
          </a:xfrm>
          <a:prstGeom prst="rect">
            <a:avLst/>
          </a:prstGeom>
          <a:noFill/>
        </p:spPr>
        <p:txBody>
          <a:bodyPr wrap="square" rtlCol="1">
            <a:spAutoFit/>
          </a:bodyPr>
          <a:lstStyle/>
          <a:p>
            <a:pPr algn="ctr"/>
            <a:r>
              <a:rPr lang="en-US" sz="2800" b="1" dirty="0" smtClean="0">
                <a:solidFill>
                  <a:srgbClr val="FF0000"/>
                </a:solidFill>
              </a:rPr>
              <a:t>From Professor Jamal </a:t>
            </a:r>
            <a:r>
              <a:rPr lang="en-US" sz="2800" b="1" dirty="0" err="1" smtClean="0">
                <a:solidFill>
                  <a:srgbClr val="FF0000"/>
                </a:solidFill>
              </a:rPr>
              <a:t>Jarralah</a:t>
            </a:r>
            <a:endParaRPr lang="ar-SA" sz="2800" b="1" dirty="0">
              <a:solidFill>
                <a:srgbClr val="FF0000"/>
              </a:solidFill>
            </a:endParaRPr>
          </a:p>
        </p:txBody>
      </p:sp>
    </p:spTree>
    <p:extLst>
      <p:ext uri="{BB962C8B-B14F-4D97-AF65-F5344CB8AC3E}">
        <p14:creationId xmlns:p14="http://schemas.microsoft.com/office/powerpoint/2010/main" val="2509850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4400" dirty="0" smtClean="0"/>
              <a:t>What is plagiarism? </a:t>
            </a:r>
            <a:endParaRPr lang="en-US" sz="4400" dirty="0"/>
          </a:p>
        </p:txBody>
      </p:sp>
      <p:sp>
        <p:nvSpPr>
          <p:cNvPr id="3" name="Content Placeholder 2"/>
          <p:cNvSpPr>
            <a:spLocks noGrp="1"/>
          </p:cNvSpPr>
          <p:nvPr>
            <p:ph idx="1"/>
          </p:nvPr>
        </p:nvSpPr>
        <p:spPr>
          <a:xfrm>
            <a:off x="179512" y="1412777"/>
            <a:ext cx="8712968" cy="5112568"/>
          </a:xfrm>
        </p:spPr>
        <p:txBody>
          <a:bodyPr>
            <a:noAutofit/>
          </a:bodyPr>
          <a:lstStyle/>
          <a:p>
            <a:r>
              <a:rPr lang="en-US" dirty="0" smtClean="0">
                <a:solidFill>
                  <a:schemeClr val="tx2">
                    <a:lumMod val="75000"/>
                    <a:lumOff val="25000"/>
                  </a:schemeClr>
                </a:solidFill>
              </a:rPr>
              <a:t>Plagiarism is taking the ideas or words of others and passing them off as your own.</a:t>
            </a:r>
          </a:p>
          <a:p>
            <a:r>
              <a:rPr lang="en-US" dirty="0" smtClean="0">
                <a:solidFill>
                  <a:schemeClr val="tx2">
                    <a:lumMod val="75000"/>
                    <a:lumOff val="25000"/>
                  </a:schemeClr>
                </a:solidFill>
              </a:rPr>
              <a:t> Plagiarism is a type of intellectual theft.</a:t>
            </a:r>
          </a:p>
          <a:p>
            <a:r>
              <a:rPr lang="en-US" dirty="0" smtClean="0">
                <a:solidFill>
                  <a:schemeClr val="tx2">
                    <a:lumMod val="75000"/>
                    <a:lumOff val="25000"/>
                  </a:schemeClr>
                </a:solidFill>
              </a:rPr>
              <a:t> Plagiarism can take many forms: </a:t>
            </a:r>
          </a:p>
          <a:p>
            <a:pPr>
              <a:buNone/>
            </a:pPr>
            <a:r>
              <a:rPr lang="en-US" dirty="0" smtClean="0">
                <a:solidFill>
                  <a:schemeClr val="tx2">
                    <a:lumMod val="75000"/>
                    <a:lumOff val="25000"/>
                  </a:schemeClr>
                </a:solidFill>
              </a:rPr>
              <a:t>		-deliberate cheating  </a:t>
            </a:r>
          </a:p>
          <a:p>
            <a:pPr>
              <a:buNone/>
            </a:pPr>
            <a:r>
              <a:rPr lang="en-US" dirty="0" smtClean="0">
                <a:solidFill>
                  <a:schemeClr val="tx2">
                    <a:lumMod val="75000"/>
                    <a:lumOff val="25000"/>
                  </a:schemeClr>
                </a:solidFill>
              </a:rPr>
              <a:t>		</a:t>
            </a:r>
            <a:r>
              <a:rPr lang="en-US" b="1" dirty="0" smtClean="0">
                <a:solidFill>
                  <a:schemeClr val="tx2">
                    <a:lumMod val="75000"/>
                    <a:lumOff val="25000"/>
                  </a:schemeClr>
                </a:solidFill>
              </a:rPr>
              <a:t>-accidentally copying </a:t>
            </a:r>
            <a:r>
              <a:rPr lang="en-US" dirty="0" smtClean="0">
                <a:solidFill>
                  <a:schemeClr val="tx2">
                    <a:lumMod val="75000"/>
                    <a:lumOff val="25000"/>
                  </a:schemeClr>
                </a:solidFill>
              </a:rPr>
              <a:t>from a source without acknowledgement</a:t>
            </a:r>
          </a:p>
          <a:p>
            <a:pPr lvl="0" algn="ctr">
              <a:buClr>
                <a:srgbClr val="663366"/>
              </a:buClr>
              <a:buNone/>
            </a:pPr>
            <a:r>
              <a:rPr lang="en-US" sz="1800" dirty="0"/>
              <a:t>Plagiarism &amp; Academic </a:t>
            </a:r>
            <a:r>
              <a:rPr lang="en-US" sz="1800" dirty="0" err="1"/>
              <a:t>Integrity:https</a:t>
            </a:r>
            <a:r>
              <a:rPr lang="en-US" sz="1800" dirty="0"/>
              <a:t>://student.unsw.edu.au/plagiarism</a:t>
            </a:r>
          </a:p>
          <a:p>
            <a:pPr lvl="0">
              <a:buClr>
                <a:srgbClr val="663366"/>
              </a:buClr>
              <a:buNone/>
            </a:pPr>
            <a:r>
              <a:rPr lang="en-US" dirty="0"/>
              <a:t> </a:t>
            </a:r>
          </a:p>
          <a:p>
            <a:pPr>
              <a:buNone/>
            </a:pPr>
            <a:endParaRPr lang="en-US" dirty="0" smtClean="0">
              <a:solidFill>
                <a:schemeClr val="tx2">
                  <a:lumMod val="75000"/>
                  <a:lumOff val="25000"/>
                </a:schemeClr>
              </a:solidFill>
            </a:endParaRPr>
          </a:p>
          <a:p>
            <a:pPr>
              <a:buNone/>
            </a:pPr>
            <a:r>
              <a:rPr lang="en-US" dirty="0" smtClean="0"/>
              <a:t> </a:t>
            </a:r>
          </a:p>
          <a:p>
            <a:endParaRPr lang="en-US" dirty="0" smtClean="0"/>
          </a:p>
          <a:p>
            <a:endParaRPr lang="en-US" dirty="0"/>
          </a:p>
        </p:txBody>
      </p:sp>
      <p:sp>
        <p:nvSpPr>
          <p:cNvPr id="4" name="Date Placeholder 3"/>
          <p:cNvSpPr>
            <a:spLocks noGrp="1"/>
          </p:cNvSpPr>
          <p:nvPr>
            <p:ph type="dt" sz="half" idx="10"/>
          </p:nvPr>
        </p:nvSpPr>
        <p:spPr/>
        <p:txBody>
          <a:bodyPr/>
          <a:lstStyle/>
          <a:p>
            <a:fld id="{A0C65C23-1CEF-264D-B06B-B050ED92C8FD}"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1357966"/>
          </a:xfrm>
        </p:spPr>
        <p:txBody>
          <a:bodyPr>
            <a:noAutofit/>
          </a:bodyPr>
          <a:lstStyle/>
          <a:p>
            <a:pPr algn="ctr"/>
            <a:r>
              <a:rPr lang="en-US" sz="4400" dirty="0" smtClean="0"/>
              <a:t>Plagiarism is unethical for three reasons.</a:t>
            </a:r>
            <a:endParaRPr lang="en-US" sz="4400" dirty="0"/>
          </a:p>
        </p:txBody>
      </p:sp>
      <p:sp>
        <p:nvSpPr>
          <p:cNvPr id="3" name="Content Placeholder 2"/>
          <p:cNvSpPr>
            <a:spLocks noGrp="1"/>
          </p:cNvSpPr>
          <p:nvPr>
            <p:ph idx="1"/>
          </p:nvPr>
        </p:nvSpPr>
        <p:spPr>
          <a:xfrm>
            <a:off x="498474" y="1600200"/>
            <a:ext cx="7556313" cy="4525963"/>
          </a:xfrm>
        </p:spPr>
        <p:txBody>
          <a:bodyPr>
            <a:normAutofit fontScale="85000" lnSpcReduction="20000"/>
          </a:bodyPr>
          <a:lstStyle/>
          <a:p>
            <a:pPr fontAlgn="base"/>
            <a:endParaRPr lang="en-US" dirty="0" smtClean="0"/>
          </a:p>
          <a:p>
            <a:pPr fontAlgn="base"/>
            <a:r>
              <a:rPr lang="en-US" sz="3800" dirty="0" smtClean="0">
                <a:solidFill>
                  <a:schemeClr val="tx2">
                    <a:lumMod val="75000"/>
                    <a:lumOff val="25000"/>
                  </a:schemeClr>
                </a:solidFill>
              </a:rPr>
              <a:t>It is a form of theft. </a:t>
            </a:r>
          </a:p>
          <a:p>
            <a:pPr fontAlgn="base">
              <a:buNone/>
            </a:pPr>
            <a:endParaRPr lang="en-US" sz="3800" dirty="0" smtClean="0">
              <a:solidFill>
                <a:schemeClr val="tx2">
                  <a:lumMod val="75000"/>
                  <a:lumOff val="25000"/>
                </a:schemeClr>
              </a:solidFill>
            </a:endParaRPr>
          </a:p>
          <a:p>
            <a:pPr lvl="0" fontAlgn="base"/>
            <a:r>
              <a:rPr lang="en-US" sz="3800" dirty="0" smtClean="0">
                <a:solidFill>
                  <a:schemeClr val="tx2">
                    <a:lumMod val="75000"/>
                    <a:lumOff val="25000"/>
                  </a:schemeClr>
                </a:solidFill>
              </a:rPr>
              <a:t>It is unethical because the plagiarizer subsequently benefits from this theft.</a:t>
            </a:r>
          </a:p>
          <a:p>
            <a:pPr lvl="0" fontAlgn="base">
              <a:buNone/>
            </a:pPr>
            <a:endParaRPr lang="en-US" sz="3800" dirty="0" smtClean="0">
              <a:solidFill>
                <a:schemeClr val="tx2">
                  <a:lumMod val="75000"/>
                  <a:lumOff val="25000"/>
                </a:schemeClr>
              </a:solidFill>
            </a:endParaRPr>
          </a:p>
          <a:p>
            <a:pPr lvl="0" fontAlgn="base"/>
            <a:r>
              <a:rPr lang="en-US" sz="3800" dirty="0" smtClean="0">
                <a:solidFill>
                  <a:schemeClr val="tx2">
                    <a:lumMod val="75000"/>
                    <a:lumOff val="25000"/>
                  </a:schemeClr>
                </a:solidFill>
              </a:rPr>
              <a:t>A degree is evidence of its holder’s abilities and knowledge.</a:t>
            </a:r>
          </a:p>
          <a:p>
            <a:pPr lvl="0" fontAlgn="base"/>
            <a:endParaRPr lang="en-US" dirty="0" smtClean="0"/>
          </a:p>
          <a:p>
            <a:endParaRPr lang="en-US" dirty="0"/>
          </a:p>
        </p:txBody>
      </p:sp>
      <p:sp>
        <p:nvSpPr>
          <p:cNvPr id="4" name="Date Placeholder 3"/>
          <p:cNvSpPr>
            <a:spLocks noGrp="1"/>
          </p:cNvSpPr>
          <p:nvPr>
            <p:ph type="dt" sz="half" idx="10"/>
          </p:nvPr>
        </p:nvSpPr>
        <p:spPr/>
        <p:txBody>
          <a:bodyPr/>
          <a:lstStyle/>
          <a:p>
            <a:fld id="{8815197A-6750-FB44-8807-E23B2DCD1564}"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1357966"/>
          </a:xfrm>
        </p:spPr>
        <p:txBody>
          <a:bodyPr>
            <a:noAutofit/>
          </a:bodyPr>
          <a:lstStyle/>
          <a:p>
            <a:pPr algn="ctr"/>
            <a:r>
              <a:rPr lang="en-US" sz="4400" dirty="0" smtClean="0"/>
              <a:t>The best way to avoid plagiarism is to:</a:t>
            </a:r>
            <a:endParaRPr lang="en-US" sz="4400" dirty="0"/>
          </a:p>
        </p:txBody>
      </p:sp>
      <p:sp>
        <p:nvSpPr>
          <p:cNvPr id="3" name="Content Placeholder 2"/>
          <p:cNvSpPr>
            <a:spLocks noGrp="1"/>
          </p:cNvSpPr>
          <p:nvPr>
            <p:ph idx="1"/>
          </p:nvPr>
        </p:nvSpPr>
        <p:spPr/>
        <p:txBody>
          <a:bodyPr/>
          <a:lstStyle/>
          <a:p>
            <a:pPr fontAlgn="base">
              <a:buNone/>
            </a:pPr>
            <a:endParaRPr lang="en-US" dirty="0" smtClean="0"/>
          </a:p>
          <a:p>
            <a:pPr lvl="0" fontAlgn="base"/>
            <a:r>
              <a:rPr lang="en-US" dirty="0" smtClean="0">
                <a:solidFill>
                  <a:schemeClr val="tx2">
                    <a:lumMod val="75000"/>
                    <a:lumOff val="25000"/>
                  </a:schemeClr>
                </a:solidFill>
              </a:rPr>
              <a:t>Know what it is</a:t>
            </a:r>
          </a:p>
          <a:p>
            <a:pPr lvl="0" fontAlgn="base">
              <a:buNone/>
            </a:pPr>
            <a:endParaRPr lang="en-US" dirty="0" smtClean="0">
              <a:solidFill>
                <a:schemeClr val="tx2">
                  <a:lumMod val="75000"/>
                  <a:lumOff val="25000"/>
                </a:schemeClr>
              </a:solidFill>
            </a:endParaRPr>
          </a:p>
          <a:p>
            <a:pPr lvl="0" fontAlgn="base"/>
            <a:r>
              <a:rPr lang="en-US" dirty="0" smtClean="0">
                <a:solidFill>
                  <a:schemeClr val="tx2">
                    <a:lumMod val="75000"/>
                    <a:lumOff val="25000"/>
                  </a:schemeClr>
                </a:solidFill>
              </a:rPr>
              <a:t>Develop the skills to write well and consequently avoid doing it.</a:t>
            </a:r>
          </a:p>
          <a:p>
            <a:endParaRPr lang="en-US" dirty="0"/>
          </a:p>
        </p:txBody>
      </p:sp>
      <p:sp>
        <p:nvSpPr>
          <p:cNvPr id="4" name="Date Placeholder 3"/>
          <p:cNvSpPr>
            <a:spLocks noGrp="1"/>
          </p:cNvSpPr>
          <p:nvPr>
            <p:ph type="dt" sz="half" idx="10"/>
          </p:nvPr>
        </p:nvSpPr>
        <p:spPr/>
        <p:txBody>
          <a:bodyPr/>
          <a:lstStyle/>
          <a:p>
            <a:fld id="{9DC4CA1C-A725-6A45-82DF-0CCD4A872C12}"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2">
            <a:extLst>
              <a:ext uri="{28A0092B-C50C-407E-A947-70E740481C1C}">
                <a14:useLocalDpi xmlns:a14="http://schemas.microsoft.com/office/drawing/2010/main" val="0"/>
              </a:ext>
            </a:extLst>
          </a:blip>
          <a:srcRect t="18124" r="1405" b="4807"/>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545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extLst>
              <a:ext uri="{28A0092B-C50C-407E-A947-70E740481C1C}">
                <a14:useLocalDpi xmlns:a14="http://schemas.microsoft.com/office/drawing/2010/main" val="0"/>
              </a:ext>
            </a:extLst>
          </a:blip>
          <a:srcRect t="15833" r="32655" b="6345"/>
          <a:stretch>
            <a:fillRect/>
          </a:stretch>
        </p:blipFill>
        <p:spPr bwMode="auto">
          <a:xfrm>
            <a:off x="71438" y="115888"/>
            <a:ext cx="8964612" cy="6481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594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a:extLst>
              <a:ext uri="{28A0092B-C50C-407E-A947-70E740481C1C}">
                <a14:useLocalDpi xmlns:a14="http://schemas.microsoft.com/office/drawing/2010/main" val="0"/>
              </a:ext>
            </a:extLst>
          </a:blip>
          <a:srcRect t="10834" r="2826" b="5495"/>
          <a:stretch>
            <a:fillRect/>
          </a:stretch>
        </p:blipFill>
        <p:spPr bwMode="auto">
          <a:xfrm>
            <a:off x="-180975" y="115888"/>
            <a:ext cx="9478963" cy="6408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58" name="Picture 4" descr="http://gaia-health.com/gaia-blog/wp-content/uploads/2012/01/Andrew-Wakefie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556792"/>
            <a:ext cx="3178175" cy="3765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897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FF214-9AFC-D742-BC8A-F3119D071E7D}" type="datetime1">
              <a:rPr lang="en-US" smtClean="0"/>
              <a:t>3/3/2019</a:t>
            </a:fld>
            <a:endParaRPr lang="en-US"/>
          </a:p>
        </p:txBody>
      </p:sp>
      <p:sp>
        <p:nvSpPr>
          <p:cNvPr id="3" name="Footer Placeholder 2"/>
          <p:cNvSpPr>
            <a:spLocks noGrp="1"/>
          </p:cNvSpPr>
          <p:nvPr>
            <p:ph type="ftr" sz="quarter" idx="11"/>
          </p:nvPr>
        </p:nvSpPr>
        <p:spPr/>
        <p:txBody>
          <a:bodyPr/>
          <a:lstStyle/>
          <a:p>
            <a:r>
              <a:rPr lang="en-US" smtClean="0"/>
              <a:t>plagiarism by prof Eiad alfaris</a:t>
            </a:r>
            <a:endParaRPr lang="en-US"/>
          </a:p>
        </p:txBody>
      </p:sp>
      <p:sp>
        <p:nvSpPr>
          <p:cNvPr id="4" name="Slide Number Placeholder 3"/>
          <p:cNvSpPr>
            <a:spLocks noGrp="1"/>
          </p:cNvSpPr>
          <p:nvPr>
            <p:ph type="sldNum" sz="quarter" idx="12"/>
          </p:nvPr>
        </p:nvSpPr>
        <p:spPr/>
        <p:txBody>
          <a:bodyPr/>
          <a:lstStyle/>
          <a:p>
            <a:fld id="{3B50333F-92FA-4966-8DF2-B0CC429C0977}" type="slidenum">
              <a:rPr lang="en-US" smtClean="0"/>
              <a:pPr/>
              <a:t>3</a:t>
            </a:fld>
            <a:endParaRPr lang="en-US"/>
          </a:p>
        </p:txBody>
      </p:sp>
      <p:pic>
        <p:nvPicPr>
          <p:cNvPr id="5" name="Picture 4" descr="http://www.realclear.com/assets/photos/238423_5_.jpg"/>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91381"/>
            <a:ext cx="7190184" cy="5112568"/>
          </a:xfrm>
          <a:prstGeom prst="rect">
            <a:avLst/>
          </a:prstGeom>
          <a:noFill/>
          <a:ln>
            <a:noFill/>
          </a:ln>
        </p:spPr>
      </p:pic>
      <p:sp>
        <p:nvSpPr>
          <p:cNvPr id="6" name="TextBox 5"/>
          <p:cNvSpPr txBox="1"/>
          <p:nvPr/>
        </p:nvSpPr>
        <p:spPr>
          <a:xfrm>
            <a:off x="395536" y="218390"/>
            <a:ext cx="7128791" cy="1077218"/>
          </a:xfrm>
          <a:prstGeom prst="rect">
            <a:avLst/>
          </a:prstGeom>
          <a:noFill/>
        </p:spPr>
        <p:txBody>
          <a:bodyPr wrap="square" rtlCol="0">
            <a:spAutoFit/>
          </a:bodyPr>
          <a:lstStyle/>
          <a:p>
            <a:pPr algn="ctr"/>
            <a:r>
              <a:rPr lang="en-US" sz="3200" b="1" i="1" dirty="0" smtClean="0">
                <a:solidFill>
                  <a:srgbClr val="FF0000"/>
                </a:solidFill>
              </a:rPr>
              <a:t>The session will be interactive inshallah</a:t>
            </a:r>
            <a:endParaRPr lang="en-US" sz="3200" b="1" i="1" dirty="0">
              <a:solidFill>
                <a:srgbClr val="FF0000"/>
              </a:solidFill>
            </a:endParaRPr>
          </a:p>
        </p:txBody>
      </p:sp>
    </p:spTree>
    <p:extLst>
      <p:ext uri="{BB962C8B-B14F-4D97-AF65-F5344CB8AC3E}">
        <p14:creationId xmlns:p14="http://schemas.microsoft.com/office/powerpoint/2010/main" val="13225611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Small group exercise</a:t>
            </a:r>
            <a:endParaRPr lang="en-US" dirty="0"/>
          </a:p>
        </p:txBody>
      </p:sp>
      <p:sp>
        <p:nvSpPr>
          <p:cNvPr id="6" name="Content Placeholder 5"/>
          <p:cNvSpPr>
            <a:spLocks noGrp="1"/>
          </p:cNvSpPr>
          <p:nvPr>
            <p:ph idx="1"/>
          </p:nvPr>
        </p:nvSpPr>
        <p:spPr/>
        <p:txBody>
          <a:bodyPr/>
          <a:lstStyle/>
          <a:p>
            <a:endParaRPr lang="en-US" dirty="0"/>
          </a:p>
        </p:txBody>
      </p:sp>
      <p:sp>
        <p:nvSpPr>
          <p:cNvPr id="2" name="Date Placeholder 1"/>
          <p:cNvSpPr>
            <a:spLocks noGrp="1"/>
          </p:cNvSpPr>
          <p:nvPr>
            <p:ph type="dt" sz="half" idx="10"/>
          </p:nvPr>
        </p:nvSpPr>
        <p:spPr/>
        <p:txBody>
          <a:bodyPr/>
          <a:lstStyle/>
          <a:p>
            <a:fld id="{833FF214-9AFC-D742-BC8A-F3119D071E7D}" type="datetime1">
              <a:rPr lang="en-US" smtClean="0"/>
              <a:t>3/3/2019</a:t>
            </a:fld>
            <a:endParaRPr lang="en-US"/>
          </a:p>
        </p:txBody>
      </p:sp>
      <p:sp>
        <p:nvSpPr>
          <p:cNvPr id="3" name="Footer Placeholder 2"/>
          <p:cNvSpPr>
            <a:spLocks noGrp="1"/>
          </p:cNvSpPr>
          <p:nvPr>
            <p:ph type="ftr" sz="quarter" idx="11"/>
          </p:nvPr>
        </p:nvSpPr>
        <p:spPr/>
        <p:txBody>
          <a:bodyPr/>
          <a:lstStyle/>
          <a:p>
            <a:r>
              <a:rPr lang="en-US" smtClean="0"/>
              <a:t>plagiarism by prof Eiad alfaris</a:t>
            </a:r>
            <a:endParaRPr lang="en-US"/>
          </a:p>
        </p:txBody>
      </p:sp>
      <p:sp>
        <p:nvSpPr>
          <p:cNvPr id="4" name="Slide Number Placeholder 3"/>
          <p:cNvSpPr>
            <a:spLocks noGrp="1"/>
          </p:cNvSpPr>
          <p:nvPr>
            <p:ph type="sldNum" sz="quarter" idx="12"/>
          </p:nvPr>
        </p:nvSpPr>
        <p:spPr/>
        <p:txBody>
          <a:bodyPr/>
          <a:lstStyle/>
          <a:p>
            <a:fld id="{3B50333F-92FA-4966-8DF2-B0CC429C0977}" type="slidenum">
              <a:rPr lang="en-US" smtClean="0"/>
              <a:pPr/>
              <a:t>30</a:t>
            </a:fld>
            <a:endParaRPr lang="en-US"/>
          </a:p>
        </p:txBody>
      </p:sp>
    </p:spTree>
    <p:extLst>
      <p:ext uri="{BB962C8B-B14F-4D97-AF65-F5344CB8AC3E}">
        <p14:creationId xmlns:p14="http://schemas.microsoft.com/office/powerpoint/2010/main" val="2046105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102" y="980817"/>
            <a:ext cx="8853617" cy="4967416"/>
          </a:xfrm>
        </p:spPr>
        <p:txBody>
          <a:bodyPr>
            <a:noAutofit/>
          </a:bodyPr>
          <a:lstStyle/>
          <a:p>
            <a:pPr marL="0" indent="0" algn="ctr">
              <a:buNone/>
            </a:pPr>
            <a:r>
              <a:rPr lang="en-US" sz="3000" dirty="0">
                <a:latin typeface="Verdana" panose="020B0604030504040204" pitchFamily="34" charset="0"/>
                <a:ea typeface="Verdana" panose="020B0604030504040204" pitchFamily="34" charset="0"/>
                <a:cs typeface="Verdana" panose="020B0604030504040204" pitchFamily="34" charset="0"/>
              </a:rPr>
              <a:t>In June 2015, </a:t>
            </a:r>
            <a:r>
              <a:rPr lang="en-US" sz="3000" dirty="0" err="1">
                <a:latin typeface="Verdana" panose="020B0604030504040204" pitchFamily="34" charset="0"/>
                <a:ea typeface="Verdana" panose="020B0604030504040204" pitchFamily="34" charset="0"/>
                <a:cs typeface="Verdana" panose="020B0604030504040204" pitchFamily="34" charset="0"/>
              </a:rPr>
              <a:t>Dansinger</a:t>
            </a:r>
            <a:r>
              <a:rPr lang="en-US" sz="3000" dirty="0">
                <a:latin typeface="Verdana" panose="020B0604030504040204" pitchFamily="34" charset="0"/>
                <a:ea typeface="Verdana" panose="020B0604030504040204" pitchFamily="34" charset="0"/>
                <a:cs typeface="Verdana" panose="020B0604030504040204" pitchFamily="34" charset="0"/>
              </a:rPr>
              <a:t> and colleagues from Tufts University, submitted </a:t>
            </a:r>
            <a:r>
              <a:rPr lang="en-US" sz="3000" b="1" i="1" dirty="0">
                <a:solidFill>
                  <a:srgbClr val="FF0000"/>
                </a:solidFill>
                <a:latin typeface="Verdana" panose="020B0604030504040204" pitchFamily="34" charset="0"/>
                <a:ea typeface="Verdana" panose="020B0604030504040204" pitchFamily="34" charset="0"/>
                <a:cs typeface="Verdana" panose="020B0604030504040204" pitchFamily="34" charset="0"/>
              </a:rPr>
              <a:t>a manuscript to Annals</a:t>
            </a:r>
            <a:r>
              <a:rPr lang="en-US" sz="3000" dirty="0">
                <a:latin typeface="Verdana" panose="020B0604030504040204" pitchFamily="34" charset="0"/>
                <a:ea typeface="Verdana" panose="020B0604030504040204" pitchFamily="34" charset="0"/>
                <a:cs typeface="Verdana" panose="020B0604030504040204" pitchFamily="34" charset="0"/>
              </a:rPr>
              <a:t> titled “One-Year Effectiveness of the Atkins, Zone, Weight Watchers…: After external peer review, it was  decided not to publish the manuscript in July 2015. In August 2016, </a:t>
            </a:r>
            <a:r>
              <a:rPr lang="en-US" sz="3000" dirty="0" err="1">
                <a:latin typeface="Verdana" panose="020B0604030504040204" pitchFamily="34" charset="0"/>
                <a:ea typeface="Verdana" panose="020B0604030504040204" pitchFamily="34" charset="0"/>
                <a:cs typeface="Verdana" panose="020B0604030504040204" pitchFamily="34" charset="0"/>
              </a:rPr>
              <a:t>Dansinger</a:t>
            </a:r>
            <a:r>
              <a:rPr lang="en-US" sz="3000" dirty="0">
                <a:latin typeface="Verdana" panose="020B0604030504040204" pitchFamily="34" charset="0"/>
                <a:ea typeface="Verdana" panose="020B0604030504040204" pitchFamily="34" charset="0"/>
                <a:cs typeface="Verdana" panose="020B0604030504040204" pitchFamily="34" charset="0"/>
              </a:rPr>
              <a:t> contacted </a:t>
            </a:r>
            <a:r>
              <a:rPr lang="en-US" sz="3000" i="1" dirty="0">
                <a:latin typeface="Verdana" panose="020B0604030504040204" pitchFamily="34" charset="0"/>
                <a:ea typeface="Verdana" panose="020B0604030504040204" pitchFamily="34" charset="0"/>
                <a:cs typeface="Verdana" panose="020B0604030504040204" pitchFamily="34" charset="0"/>
              </a:rPr>
              <a:t>Annals, </a:t>
            </a:r>
            <a:r>
              <a:rPr lang="en-US" sz="3000" dirty="0">
                <a:latin typeface="Verdana" panose="020B0604030504040204" pitchFamily="34" charset="0"/>
                <a:ea typeface="Verdana" panose="020B0604030504040204" pitchFamily="34" charset="0"/>
                <a:cs typeface="Verdana" panose="020B0604030504040204" pitchFamily="34" charset="0"/>
              </a:rPr>
              <a:t>when he became aware of an article published in </a:t>
            </a:r>
            <a:r>
              <a:rPr lang="en-US" sz="3000" b="1" i="1" dirty="0">
                <a:solidFill>
                  <a:srgbClr val="FF0000"/>
                </a:solidFill>
                <a:latin typeface="Verdana" panose="020B0604030504040204" pitchFamily="34" charset="0"/>
                <a:ea typeface="Verdana" panose="020B0604030504040204" pitchFamily="34" charset="0"/>
                <a:cs typeface="Verdana" panose="020B0604030504040204" pitchFamily="34" charset="0"/>
              </a:rPr>
              <a:t>the EXCLI Journal</a:t>
            </a:r>
            <a:r>
              <a:rPr lang="en-US" sz="3000" dirty="0">
                <a:latin typeface="Verdana" panose="020B0604030504040204" pitchFamily="34" charset="0"/>
                <a:ea typeface="Verdana" panose="020B0604030504040204" pitchFamily="34" charset="0"/>
                <a:cs typeface="Verdana" panose="020B0604030504040204" pitchFamily="34" charset="0"/>
              </a:rPr>
              <a:t> on 23 February 2016 that was </a:t>
            </a:r>
            <a:r>
              <a:rPr lang="en-US" sz="3000" b="1" i="1" dirty="0">
                <a:solidFill>
                  <a:srgbClr val="FF0000"/>
                </a:solidFill>
                <a:latin typeface="Verdana" panose="020B0604030504040204" pitchFamily="34" charset="0"/>
                <a:ea typeface="Verdana" panose="020B0604030504040204" pitchFamily="34" charset="0"/>
                <a:cs typeface="Verdana" panose="020B0604030504040204" pitchFamily="34" charset="0"/>
              </a:rPr>
              <a:t>almost identical </a:t>
            </a:r>
            <a:r>
              <a:rPr lang="en-US" sz="3000" dirty="0">
                <a:latin typeface="Verdana" panose="020B0604030504040204" pitchFamily="34" charset="0"/>
                <a:ea typeface="Verdana" panose="020B0604030504040204" pitchFamily="34" charset="0"/>
                <a:cs typeface="Verdana" panose="020B0604030504040204" pitchFamily="34" charset="0"/>
              </a:rPr>
              <a:t>to the manuscript that he and his colleagues had submitted to </a:t>
            </a:r>
            <a:r>
              <a:rPr lang="en-US" sz="3000" i="1" dirty="0">
                <a:latin typeface="Verdana" panose="020B0604030504040204" pitchFamily="34" charset="0"/>
                <a:ea typeface="Verdana" panose="020B0604030504040204" pitchFamily="34" charset="0"/>
                <a:cs typeface="Verdana" panose="020B0604030504040204" pitchFamily="34" charset="0"/>
              </a:rPr>
              <a:t>Annals</a:t>
            </a:r>
            <a:r>
              <a:rPr lang="en-US" sz="3000"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818074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0" y="-428625"/>
            <a:ext cx="13716000" cy="7715250"/>
          </a:xfrm>
          <a:prstGeom prst="rect">
            <a:avLst/>
          </a:prstGeom>
        </p:spPr>
      </p:pic>
    </p:spTree>
    <p:extLst>
      <p:ext uri="{BB962C8B-B14F-4D97-AF65-F5344CB8AC3E}">
        <p14:creationId xmlns:p14="http://schemas.microsoft.com/office/powerpoint/2010/main" val="6434142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41" y="919033"/>
            <a:ext cx="8952470" cy="4979774"/>
          </a:xfrm>
        </p:spPr>
        <p:txBody>
          <a:bodyPr>
            <a:noAutofit/>
          </a:bodyPr>
          <a:lstStyle/>
          <a:p>
            <a:pPr marL="0" indent="0" algn="ctr">
              <a:buNone/>
            </a:pPr>
            <a:r>
              <a:rPr lang="en-US" sz="3300" dirty="0">
                <a:latin typeface="Verdana" panose="020B0604030504040204" pitchFamily="34" charset="0"/>
                <a:ea typeface="Verdana" panose="020B0604030504040204" pitchFamily="34" charset="0"/>
                <a:cs typeface="Verdana" panose="020B0604030504040204" pitchFamily="34" charset="0"/>
              </a:rPr>
              <a:t>His concern was that an </a:t>
            </a:r>
            <a:r>
              <a:rPr lang="en-US" sz="3300" i="1" dirty="0">
                <a:latin typeface="Verdana" panose="020B0604030504040204" pitchFamily="34" charset="0"/>
                <a:ea typeface="Verdana" panose="020B0604030504040204" pitchFamily="34" charset="0"/>
                <a:cs typeface="Verdana" panose="020B0604030504040204" pitchFamily="34" charset="0"/>
              </a:rPr>
              <a:t>Annals</a:t>
            </a:r>
            <a:r>
              <a:rPr lang="en-US" sz="3300" dirty="0">
                <a:latin typeface="Verdana" panose="020B0604030504040204" pitchFamily="34" charset="0"/>
                <a:ea typeface="Verdana" panose="020B0604030504040204" pitchFamily="34" charset="0"/>
                <a:cs typeface="Verdana" panose="020B0604030504040204" pitchFamily="34" charset="0"/>
              </a:rPr>
              <a:t> reviewer plagiarized the work, and published it in the </a:t>
            </a:r>
            <a:r>
              <a:rPr lang="en-US" sz="3300" i="1" dirty="0">
                <a:latin typeface="Verdana" panose="020B0604030504040204" pitchFamily="34" charset="0"/>
                <a:ea typeface="Verdana" panose="020B0604030504040204" pitchFamily="34" charset="0"/>
                <a:cs typeface="Verdana" panose="020B0604030504040204" pitchFamily="34" charset="0"/>
              </a:rPr>
              <a:t>EXCLI Journal</a:t>
            </a:r>
            <a:r>
              <a:rPr lang="en-US" sz="3300" dirty="0">
                <a:latin typeface="Verdana" panose="020B0604030504040204" pitchFamily="34" charset="0"/>
                <a:ea typeface="Verdana" panose="020B0604030504040204" pitchFamily="34" charset="0"/>
                <a:cs typeface="Verdana" panose="020B0604030504040204" pitchFamily="34" charset="0"/>
              </a:rPr>
              <a:t>. The </a:t>
            </a:r>
            <a:r>
              <a:rPr lang="en-US" sz="3300" i="1" dirty="0">
                <a:latin typeface="Verdana" panose="020B0604030504040204" pitchFamily="34" charset="0"/>
                <a:ea typeface="Verdana" panose="020B0604030504040204" pitchFamily="34" charset="0"/>
                <a:cs typeface="Verdana" panose="020B0604030504040204" pitchFamily="34" charset="0"/>
              </a:rPr>
              <a:t>Annals </a:t>
            </a:r>
            <a:r>
              <a:rPr lang="en-US" sz="3300" dirty="0">
                <a:latin typeface="Verdana" panose="020B0604030504040204" pitchFamily="34" charset="0"/>
                <a:ea typeface="Verdana" panose="020B0604030504040204" pitchFamily="34" charset="0"/>
                <a:cs typeface="Verdana" panose="020B0604030504040204" pitchFamily="34" charset="0"/>
              </a:rPr>
              <a:t>determined that </a:t>
            </a:r>
            <a:r>
              <a:rPr lang="en-US" sz="3300" b="1" i="1" dirty="0">
                <a:solidFill>
                  <a:srgbClr val="FF0000"/>
                </a:solidFill>
                <a:latin typeface="Verdana" panose="020B0604030504040204" pitchFamily="34" charset="0"/>
                <a:ea typeface="Verdana" panose="020B0604030504040204" pitchFamily="34" charset="0"/>
                <a:cs typeface="Verdana" panose="020B0604030504040204" pitchFamily="34" charset="0"/>
              </a:rPr>
              <a:t>an author of the article </a:t>
            </a:r>
            <a:r>
              <a:rPr lang="en-US" sz="3300" dirty="0">
                <a:latin typeface="Verdana" panose="020B0604030504040204" pitchFamily="34" charset="0"/>
                <a:ea typeface="Verdana" panose="020B0604030504040204" pitchFamily="34" charset="0"/>
                <a:cs typeface="Verdana" panose="020B0604030504040204" pitchFamily="34" charset="0"/>
              </a:rPr>
              <a:t>in the </a:t>
            </a:r>
            <a:r>
              <a:rPr lang="en-US" sz="3300" i="1" dirty="0">
                <a:latin typeface="Verdana" panose="020B0604030504040204" pitchFamily="34" charset="0"/>
                <a:ea typeface="Verdana" panose="020B0604030504040204" pitchFamily="34" charset="0"/>
                <a:cs typeface="Verdana" panose="020B0604030504040204" pitchFamily="34" charset="0"/>
              </a:rPr>
              <a:t>EXCLI Journal</a:t>
            </a:r>
            <a:r>
              <a:rPr lang="en-US" sz="3300" dirty="0">
                <a:latin typeface="Verdana" panose="020B0604030504040204" pitchFamily="34" charset="0"/>
                <a:ea typeface="Verdana" panose="020B0604030504040204" pitchFamily="34" charset="0"/>
                <a:cs typeface="Verdana" panose="020B0604030504040204" pitchFamily="34" charset="0"/>
              </a:rPr>
              <a:t> was, in fact, </a:t>
            </a:r>
            <a:r>
              <a:rPr lang="en-US" sz="3300" b="1" i="1" dirty="0">
                <a:solidFill>
                  <a:srgbClr val="FF0000"/>
                </a:solidFill>
                <a:latin typeface="Verdana" panose="020B0604030504040204" pitchFamily="34" charset="0"/>
                <a:ea typeface="Verdana" panose="020B0604030504040204" pitchFamily="34" charset="0"/>
                <a:cs typeface="Verdana" panose="020B0604030504040204" pitchFamily="34" charset="0"/>
              </a:rPr>
              <a:t>someone who had reviewed the manuscript for Annals</a:t>
            </a:r>
            <a:r>
              <a:rPr lang="en-US" sz="3300" dirty="0">
                <a:latin typeface="Verdana" panose="020B0604030504040204" pitchFamily="34" charset="0"/>
                <a:ea typeface="Verdana" panose="020B0604030504040204" pitchFamily="34" charset="0"/>
                <a:cs typeface="Verdana" panose="020B0604030504040204" pitchFamily="34" charset="0"/>
              </a:rPr>
              <a:t>. When I contacted that person, </a:t>
            </a:r>
            <a:r>
              <a:rPr lang="en-US" sz="3300" b="1" i="1" dirty="0">
                <a:solidFill>
                  <a:srgbClr val="FF0000"/>
                </a:solidFill>
                <a:latin typeface="Verdana" panose="020B0604030504040204" pitchFamily="34" charset="0"/>
                <a:ea typeface="Verdana" panose="020B0604030504040204" pitchFamily="34" charset="0"/>
                <a:cs typeface="Verdana" panose="020B0604030504040204" pitchFamily="34" charset="0"/>
              </a:rPr>
              <a:t>he admitted to plagiarism</a:t>
            </a:r>
            <a:r>
              <a:rPr lang="en-US" sz="3300" dirty="0">
                <a:solidFill>
                  <a:srgbClr val="FF0000"/>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3687790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300" dirty="0"/>
              <a:t>How would you feel if you were the victim? The journal editor?</a:t>
            </a:r>
          </a:p>
          <a:p>
            <a:r>
              <a:rPr lang="en-US" sz="3300" dirty="0"/>
              <a:t>How would you feel if you were (Allah forbid) </a:t>
            </a:r>
            <a:r>
              <a:rPr lang="en-US" sz="3000" b="1" i="1" dirty="0">
                <a:solidFill>
                  <a:srgbClr val="FF0000"/>
                </a:solidFill>
                <a:latin typeface="Verdana" panose="020B0604030504040204" pitchFamily="34" charset="0"/>
                <a:ea typeface="Verdana" panose="020B0604030504040204" pitchFamily="34" charset="0"/>
                <a:cs typeface="Verdana" panose="020B0604030504040204" pitchFamily="34" charset="0"/>
              </a:rPr>
              <a:t>The plagiarist?</a:t>
            </a:r>
          </a:p>
          <a:p>
            <a:r>
              <a:rPr lang="en-US" sz="3300" dirty="0"/>
              <a:t>What actions would the journal editor would conduct?</a:t>
            </a:r>
          </a:p>
          <a:p>
            <a:endParaRPr lang="en-US" sz="30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622764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772400" cy="778098"/>
          </a:xfrm>
          <a:noFill/>
        </p:spPr>
        <p:txBody>
          <a:bodyPr>
            <a:normAutofit/>
          </a:bodyPr>
          <a:lstStyle/>
          <a:p>
            <a:pPr algn="ctr"/>
            <a:r>
              <a:rPr lang="en-US" sz="4400" dirty="0" smtClean="0"/>
              <a:t>Exercise</a:t>
            </a:r>
            <a:endParaRPr lang="en-US" sz="4400" dirty="0"/>
          </a:p>
        </p:txBody>
      </p:sp>
      <p:sp>
        <p:nvSpPr>
          <p:cNvPr id="3" name="Content Placeholder 2"/>
          <p:cNvSpPr>
            <a:spLocks noGrp="1"/>
          </p:cNvSpPr>
          <p:nvPr>
            <p:ph idx="1"/>
          </p:nvPr>
        </p:nvSpPr>
        <p:spPr>
          <a:xfrm>
            <a:off x="467544" y="1529408"/>
            <a:ext cx="8229600" cy="5328592"/>
          </a:xfrm>
        </p:spPr>
        <p:txBody>
          <a:bodyPr>
            <a:normAutofit/>
          </a:bodyPr>
          <a:lstStyle/>
          <a:p>
            <a:pPr fontAlgn="base">
              <a:buNone/>
            </a:pPr>
            <a:r>
              <a:rPr lang="en-US" sz="2800" b="1" dirty="0" smtClean="0">
                <a:solidFill>
                  <a:srgbClr val="FF0000"/>
                </a:solidFill>
                <a:ea typeface="+mj-ea"/>
              </a:rPr>
              <a:t>Original</a:t>
            </a:r>
          </a:p>
          <a:p>
            <a:pPr fontAlgn="base"/>
            <a:r>
              <a:rPr lang="en-US" dirty="0" smtClean="0">
                <a:solidFill>
                  <a:schemeClr val="tx2">
                    <a:lumMod val="75000"/>
                    <a:lumOff val="25000"/>
                  </a:schemeClr>
                </a:solidFill>
              </a:rPr>
              <a:t>The complexity of the current global economy has to do with certain fundamental </a:t>
            </a:r>
            <a:r>
              <a:rPr lang="en-US" dirty="0" err="1" smtClean="0">
                <a:solidFill>
                  <a:schemeClr val="tx2">
                    <a:lumMod val="75000"/>
                    <a:lumOff val="25000"/>
                  </a:schemeClr>
                </a:solidFill>
              </a:rPr>
              <a:t>disjunctures</a:t>
            </a:r>
            <a:r>
              <a:rPr lang="en-US" dirty="0" smtClean="0">
                <a:solidFill>
                  <a:schemeClr val="tx2">
                    <a:lumMod val="75000"/>
                    <a:lumOff val="25000"/>
                  </a:schemeClr>
                </a:solidFill>
              </a:rPr>
              <a:t> between economy, culture and politics which we have barely begun to theories.</a:t>
            </a:r>
          </a:p>
          <a:p>
            <a:pPr marL="0" indent="0">
              <a:buNone/>
            </a:pPr>
            <a:endParaRPr lang="en-US" dirty="0">
              <a:solidFill>
                <a:schemeClr val="tx2">
                  <a:lumMod val="75000"/>
                  <a:lumOff val="25000"/>
                </a:schemeClr>
              </a:solidFill>
            </a:endParaRPr>
          </a:p>
        </p:txBody>
      </p:sp>
      <p:sp>
        <p:nvSpPr>
          <p:cNvPr id="4" name="Date Placeholder 3"/>
          <p:cNvSpPr>
            <a:spLocks noGrp="1"/>
          </p:cNvSpPr>
          <p:nvPr>
            <p:ph type="dt" sz="half" idx="10"/>
          </p:nvPr>
        </p:nvSpPr>
        <p:spPr/>
        <p:txBody>
          <a:bodyPr/>
          <a:lstStyle/>
          <a:p>
            <a:fld id="{6BBCC19A-39AF-D149-A213-7E4812063FB0}"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b="1" dirty="0" smtClean="0"/>
              <a:t>Which one is Plagiarized</a:t>
            </a:r>
            <a:r>
              <a:rPr lang="en-US" b="1" dirty="0"/>
              <a:t/>
            </a:r>
            <a:br>
              <a:rPr lang="en-US" b="1" dirty="0"/>
            </a:br>
            <a:r>
              <a:rPr lang="en-US" b="1" dirty="0" smtClean="0"/>
              <a:t> and which is Acceptable?</a:t>
            </a:r>
            <a:endParaRPr lang="en-US" b="1" dirty="0"/>
          </a:p>
        </p:txBody>
      </p:sp>
      <p:sp>
        <p:nvSpPr>
          <p:cNvPr id="8" name="Content Placeholder 7"/>
          <p:cNvSpPr>
            <a:spLocks noGrp="1"/>
          </p:cNvSpPr>
          <p:nvPr>
            <p:ph sz="half" idx="1"/>
          </p:nvPr>
        </p:nvSpPr>
        <p:spPr>
          <a:xfrm>
            <a:off x="498518" y="1600200"/>
            <a:ext cx="3657600" cy="4823385"/>
          </a:xfrm>
        </p:spPr>
        <p:txBody>
          <a:bodyPr>
            <a:normAutofit lnSpcReduction="10000"/>
          </a:bodyPr>
          <a:lstStyle/>
          <a:p>
            <a:pPr fontAlgn="base"/>
            <a:r>
              <a:rPr lang="en-US" sz="3200" dirty="0" smtClean="0">
                <a:solidFill>
                  <a:schemeClr val="tx2">
                    <a:lumMod val="75000"/>
                    <a:lumOff val="25000"/>
                  </a:schemeClr>
                </a:solidFill>
              </a:rPr>
              <a:t>The </a:t>
            </a:r>
            <a:r>
              <a:rPr lang="en-US" sz="3200" dirty="0">
                <a:solidFill>
                  <a:schemeClr val="tx2">
                    <a:lumMod val="75000"/>
                    <a:lumOff val="25000"/>
                  </a:schemeClr>
                </a:solidFill>
              </a:rPr>
              <a:t>complexity of the current global economy has to do with certain fundamental </a:t>
            </a:r>
            <a:r>
              <a:rPr lang="en-US" sz="3200" dirty="0" smtClean="0">
                <a:solidFill>
                  <a:schemeClr val="tx2">
                    <a:lumMod val="75000"/>
                    <a:lumOff val="25000"/>
                  </a:schemeClr>
                </a:solidFill>
              </a:rPr>
              <a:t>disjuncture </a:t>
            </a:r>
            <a:r>
              <a:rPr lang="en-US" sz="3200" dirty="0">
                <a:solidFill>
                  <a:schemeClr val="tx2">
                    <a:lumMod val="75000"/>
                    <a:lumOff val="25000"/>
                  </a:schemeClr>
                </a:solidFill>
              </a:rPr>
              <a:t>between economy, culture and politics which we have barely begun to </a:t>
            </a:r>
            <a:r>
              <a:rPr lang="en-US" sz="3200" dirty="0" smtClean="0">
                <a:solidFill>
                  <a:schemeClr val="tx2">
                    <a:lumMod val="75000"/>
                    <a:lumOff val="25000"/>
                  </a:schemeClr>
                </a:solidFill>
              </a:rPr>
              <a:t>theorize.</a:t>
            </a:r>
            <a:endParaRPr lang="en-US" sz="3200" dirty="0">
              <a:solidFill>
                <a:schemeClr val="tx2">
                  <a:lumMod val="75000"/>
                  <a:lumOff val="25000"/>
                </a:schemeClr>
              </a:solidFill>
            </a:endParaRPr>
          </a:p>
          <a:p>
            <a:endParaRPr lang="en-US" dirty="0"/>
          </a:p>
        </p:txBody>
      </p:sp>
      <p:sp>
        <p:nvSpPr>
          <p:cNvPr id="9" name="Content Placeholder 8"/>
          <p:cNvSpPr>
            <a:spLocks noGrp="1"/>
          </p:cNvSpPr>
          <p:nvPr>
            <p:ph sz="half" idx="2"/>
          </p:nvPr>
        </p:nvSpPr>
        <p:spPr>
          <a:xfrm>
            <a:off x="4399878" y="1600200"/>
            <a:ext cx="4204570" cy="4823385"/>
          </a:xfrm>
        </p:spPr>
        <p:txBody>
          <a:bodyPr>
            <a:noAutofit/>
          </a:bodyPr>
          <a:lstStyle/>
          <a:p>
            <a:r>
              <a:rPr lang="en-US" sz="3200" dirty="0">
                <a:solidFill>
                  <a:schemeClr val="tx2">
                    <a:lumMod val="75000"/>
                    <a:lumOff val="25000"/>
                  </a:schemeClr>
                </a:solidFill>
              </a:rPr>
              <a:t>"The complexity of the current global economy has to do with certain fundamental disjuncture between economy, culture and politics which we have barely begun to theorize" </a:t>
            </a:r>
            <a:r>
              <a:rPr lang="en-US" sz="2400" dirty="0">
                <a:solidFill>
                  <a:schemeClr val="tx2">
                    <a:lumMod val="75000"/>
                    <a:lumOff val="25000"/>
                  </a:schemeClr>
                </a:solidFill>
              </a:rPr>
              <a:t>(</a:t>
            </a:r>
            <a:r>
              <a:rPr lang="en-US" sz="2400" dirty="0" err="1">
                <a:solidFill>
                  <a:schemeClr val="tx2">
                    <a:lumMod val="75000"/>
                    <a:lumOff val="25000"/>
                  </a:schemeClr>
                </a:solidFill>
              </a:rPr>
              <a:t>Appadurai</a:t>
            </a:r>
            <a:r>
              <a:rPr lang="en-US" sz="2400" dirty="0">
                <a:solidFill>
                  <a:schemeClr val="tx2">
                    <a:lumMod val="75000"/>
                    <a:lumOff val="25000"/>
                  </a:schemeClr>
                </a:solidFill>
              </a:rPr>
              <a:t> 1999, p. 221). </a:t>
            </a:r>
          </a:p>
          <a:p>
            <a:endParaRPr lang="en-US" sz="2400" dirty="0">
              <a:solidFill>
                <a:schemeClr val="tx2">
                  <a:lumMod val="75000"/>
                  <a:lumOff val="25000"/>
                </a:schemeClr>
              </a:solidFill>
            </a:endParaRPr>
          </a:p>
        </p:txBody>
      </p:sp>
      <p:sp>
        <p:nvSpPr>
          <p:cNvPr id="3" name="Date Placeholder 2"/>
          <p:cNvSpPr>
            <a:spLocks noGrp="1"/>
          </p:cNvSpPr>
          <p:nvPr>
            <p:ph type="dt" sz="half" idx="10"/>
          </p:nvPr>
        </p:nvSpPr>
        <p:spPr/>
        <p:txBody>
          <a:bodyPr/>
          <a:lstStyle/>
          <a:p>
            <a:fld id="{6E21EBA1-2E9F-0448-B682-B9396314F907}" type="datetime1">
              <a:rPr lang="en-US" smtClean="0"/>
              <a:t>3/3/2019</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36</a:t>
            </a:fld>
            <a:endParaRPr lang="en-US"/>
          </a:p>
        </p:txBody>
      </p:sp>
    </p:spTree>
    <p:extLst>
      <p:ext uri="{BB962C8B-B14F-4D97-AF65-F5344CB8AC3E}">
        <p14:creationId xmlns:p14="http://schemas.microsoft.com/office/powerpoint/2010/main" val="42414932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What makes it acceptable?</a:t>
            </a:r>
            <a:endParaRPr lang="en-US" sz="4400" dirty="0"/>
          </a:p>
        </p:txBody>
      </p:sp>
      <p:sp>
        <p:nvSpPr>
          <p:cNvPr id="3" name="Content Placeholder 2"/>
          <p:cNvSpPr>
            <a:spLocks noGrp="1"/>
          </p:cNvSpPr>
          <p:nvPr>
            <p:ph idx="1"/>
          </p:nvPr>
        </p:nvSpPr>
        <p:spPr>
          <a:xfrm>
            <a:off x="251520" y="1772816"/>
            <a:ext cx="8712968" cy="4353347"/>
          </a:xfrm>
        </p:spPr>
        <p:txBody>
          <a:bodyPr>
            <a:noAutofit/>
          </a:bodyPr>
          <a:lstStyle/>
          <a:p>
            <a:pPr fontAlgn="base"/>
            <a:r>
              <a:rPr lang="en-US" dirty="0" smtClean="0">
                <a:solidFill>
                  <a:schemeClr val="tx2">
                    <a:lumMod val="75000"/>
                    <a:lumOff val="25000"/>
                  </a:schemeClr>
                </a:solidFill>
              </a:rPr>
              <a:t>The use of quotation marks to indicate borrowed material</a:t>
            </a:r>
          </a:p>
          <a:p>
            <a:pPr lvl="0" fontAlgn="base"/>
            <a:r>
              <a:rPr lang="en-US" dirty="0" smtClean="0">
                <a:solidFill>
                  <a:schemeClr val="tx2">
                    <a:lumMod val="75000"/>
                    <a:lumOff val="25000"/>
                  </a:schemeClr>
                </a:solidFill>
              </a:rPr>
              <a:t>Correct in-text citation</a:t>
            </a:r>
          </a:p>
          <a:p>
            <a:pPr lvl="0" fontAlgn="base"/>
            <a:r>
              <a:rPr lang="en-US" dirty="0" smtClean="0">
                <a:solidFill>
                  <a:schemeClr val="tx2">
                    <a:lumMod val="75000"/>
                    <a:lumOff val="25000"/>
                  </a:schemeClr>
                </a:solidFill>
              </a:rPr>
              <a:t>The material between quotation marks is exactly the same as the original</a:t>
            </a:r>
          </a:p>
          <a:p>
            <a:endParaRPr lang="en-US" dirty="0"/>
          </a:p>
        </p:txBody>
      </p:sp>
      <p:sp>
        <p:nvSpPr>
          <p:cNvPr id="4" name="Date Placeholder 3"/>
          <p:cNvSpPr>
            <a:spLocks noGrp="1"/>
          </p:cNvSpPr>
          <p:nvPr>
            <p:ph type="dt" sz="half" idx="10"/>
          </p:nvPr>
        </p:nvSpPr>
        <p:spPr/>
        <p:txBody>
          <a:bodyPr/>
          <a:lstStyle/>
          <a:p>
            <a:fld id="{5BDED61F-E80B-6F4D-8E86-6362284000E0}"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2.bp.blogspot.com/-x49q2RPMsqs/U0c2ks6yr0I/AAAAAAAAAgM/FM44WpNe5UY/s1600/BRO+3.png"/>
          <p:cNvPicPr/>
          <p:nvPr/>
        </p:nvPicPr>
        <p:blipFill>
          <a:blip r:embed="rId2" cstate="print"/>
          <a:srcRect/>
          <a:stretch>
            <a:fillRect/>
          </a:stretch>
        </p:blipFill>
        <p:spPr bwMode="auto">
          <a:xfrm>
            <a:off x="683568" y="692696"/>
            <a:ext cx="7848872" cy="5616623"/>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1C9FDD20-94F7-E047-89F2-B2B8D0A050A5}" type="datetime1">
              <a:rPr lang="en-US" smtClean="0"/>
              <a:t>3/3/2019</a:t>
            </a:fld>
            <a:endParaRPr lang="en-US"/>
          </a:p>
        </p:txBody>
      </p:sp>
      <p:sp>
        <p:nvSpPr>
          <p:cNvPr id="3" name="Footer Placeholder 2"/>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8474" y="1484784"/>
            <a:ext cx="7556313" cy="4641379"/>
          </a:xfrm>
        </p:spPr>
        <p:txBody>
          <a:bodyPr>
            <a:normAutofit/>
          </a:bodyPr>
          <a:lstStyle/>
          <a:p>
            <a:pPr>
              <a:buNone/>
            </a:pPr>
            <a:endParaRPr lang="en-US" b="1" dirty="0" smtClean="0"/>
          </a:p>
          <a:p>
            <a:pPr algn="ctr">
              <a:buNone/>
            </a:pPr>
            <a:r>
              <a:rPr lang="en-US" sz="4400" dirty="0" smtClean="0">
                <a:solidFill>
                  <a:srgbClr val="FF0000"/>
                </a:solidFill>
                <a:ea typeface="+mj-ea"/>
              </a:rPr>
              <a:t>Read through both pieces of text and make your choice whether these examples an instance of plagiarism? </a:t>
            </a:r>
          </a:p>
        </p:txBody>
      </p:sp>
      <p:sp>
        <p:nvSpPr>
          <p:cNvPr id="4" name="Date Placeholder 3"/>
          <p:cNvSpPr>
            <a:spLocks noGrp="1"/>
          </p:cNvSpPr>
          <p:nvPr>
            <p:ph type="dt" sz="half" idx="10"/>
          </p:nvPr>
        </p:nvSpPr>
        <p:spPr/>
        <p:txBody>
          <a:bodyPr/>
          <a:lstStyle/>
          <a:p>
            <a:fld id="{B27CCE7B-41F3-5E42-8653-FC55268B8585}"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FF214-9AFC-D742-BC8A-F3119D071E7D}" type="datetime1">
              <a:rPr lang="en-US" smtClean="0"/>
              <a:t>3/3/2019</a:t>
            </a:fld>
            <a:endParaRPr lang="en-US"/>
          </a:p>
        </p:txBody>
      </p:sp>
      <p:sp>
        <p:nvSpPr>
          <p:cNvPr id="3" name="Footer Placeholder 2"/>
          <p:cNvSpPr>
            <a:spLocks noGrp="1"/>
          </p:cNvSpPr>
          <p:nvPr>
            <p:ph type="ftr" sz="quarter" idx="11"/>
          </p:nvPr>
        </p:nvSpPr>
        <p:spPr/>
        <p:txBody>
          <a:bodyPr/>
          <a:lstStyle/>
          <a:p>
            <a:r>
              <a:rPr lang="en-US" smtClean="0"/>
              <a:t>plagiarism by prof Eiad alfaris</a:t>
            </a:r>
            <a:endParaRPr lang="en-US"/>
          </a:p>
        </p:txBody>
      </p:sp>
      <p:sp>
        <p:nvSpPr>
          <p:cNvPr id="4" name="Slide Number Placeholder 3"/>
          <p:cNvSpPr>
            <a:spLocks noGrp="1"/>
          </p:cNvSpPr>
          <p:nvPr>
            <p:ph type="sldNum" sz="quarter" idx="12"/>
          </p:nvPr>
        </p:nvSpPr>
        <p:spPr/>
        <p:txBody>
          <a:bodyPr/>
          <a:lstStyle/>
          <a:p>
            <a:fld id="{3B50333F-92FA-4966-8DF2-B0CC429C0977}" type="slidenum">
              <a:rPr lang="en-US" smtClean="0"/>
              <a:pPr/>
              <a:t>4</a:t>
            </a:fld>
            <a:endParaRPr lang="en-US"/>
          </a:p>
        </p:txBody>
      </p:sp>
      <p:pic>
        <p:nvPicPr>
          <p:cNvPr id="5" name="Picture 4" descr="http://ecx.images-amazon.com/images/I/81xYBOGpA6L._SL1500_.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332656"/>
            <a:ext cx="5445467" cy="6090929"/>
          </a:xfrm>
          <a:prstGeom prst="rect">
            <a:avLst/>
          </a:prstGeom>
          <a:noFill/>
          <a:ln>
            <a:noFill/>
          </a:ln>
        </p:spPr>
      </p:pic>
    </p:spTree>
    <p:extLst>
      <p:ext uri="{BB962C8B-B14F-4D97-AF65-F5344CB8AC3E}">
        <p14:creationId xmlns:p14="http://schemas.microsoft.com/office/powerpoint/2010/main" val="16814040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mecourse.com/ecourse/bmedsc/resources/plagiarismMCQ/plagiarismMCQ_q1.gif"/>
          <p:cNvPicPr/>
          <p:nvPr/>
        </p:nvPicPr>
        <p:blipFill>
          <a:blip r:embed="rId2" cstate="print"/>
          <a:srcRect/>
          <a:stretch>
            <a:fillRect/>
          </a:stretch>
        </p:blipFill>
        <p:spPr bwMode="auto">
          <a:xfrm>
            <a:off x="395536" y="692696"/>
            <a:ext cx="8352928" cy="5112568"/>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5F0EA857-9871-1547-8E21-FE30731AA2B6}"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FF214-9AFC-D742-BC8A-F3119D071E7D}" type="datetime1">
              <a:rPr lang="en-US" smtClean="0"/>
              <a:t>3/3/2019</a:t>
            </a:fld>
            <a:endParaRPr lang="en-US"/>
          </a:p>
        </p:txBody>
      </p:sp>
      <p:sp>
        <p:nvSpPr>
          <p:cNvPr id="3" name="Footer Placeholder 2"/>
          <p:cNvSpPr>
            <a:spLocks noGrp="1"/>
          </p:cNvSpPr>
          <p:nvPr>
            <p:ph type="ftr" sz="quarter" idx="11"/>
          </p:nvPr>
        </p:nvSpPr>
        <p:spPr/>
        <p:txBody>
          <a:bodyPr/>
          <a:lstStyle/>
          <a:p>
            <a:r>
              <a:rPr lang="en-US" smtClean="0"/>
              <a:t>plagiarism by prof Eiad alfaris</a:t>
            </a:r>
            <a:endParaRPr lang="en-US"/>
          </a:p>
        </p:txBody>
      </p:sp>
      <p:sp>
        <p:nvSpPr>
          <p:cNvPr id="4" name="Slide Number Placeholder 3"/>
          <p:cNvSpPr>
            <a:spLocks noGrp="1"/>
          </p:cNvSpPr>
          <p:nvPr>
            <p:ph type="sldNum" sz="quarter" idx="12"/>
          </p:nvPr>
        </p:nvSpPr>
        <p:spPr/>
        <p:txBody>
          <a:bodyPr/>
          <a:lstStyle/>
          <a:p>
            <a:fld id="{3B50333F-92FA-4966-8DF2-B0CC429C0977}" type="slidenum">
              <a:rPr lang="en-US" smtClean="0"/>
              <a:pPr/>
              <a:t>41</a:t>
            </a:fld>
            <a:endParaRPr lang="en-US"/>
          </a:p>
        </p:txBody>
      </p:sp>
      <p:sp>
        <p:nvSpPr>
          <p:cNvPr id="5" name="Rectangle 4"/>
          <p:cNvSpPr/>
          <p:nvPr/>
        </p:nvSpPr>
        <p:spPr>
          <a:xfrm>
            <a:off x="899592" y="980729"/>
            <a:ext cx="6984776" cy="2554545"/>
          </a:xfrm>
          <a:prstGeom prst="rect">
            <a:avLst/>
          </a:prstGeom>
          <a:ln>
            <a:noFill/>
          </a:ln>
        </p:spPr>
        <p:txBody>
          <a:bodyPr wrap="square">
            <a:spAutoFit/>
          </a:bodyPr>
          <a:lstStyle/>
          <a:p>
            <a:pPr algn="ctr"/>
            <a:r>
              <a:rPr lang="en-US" sz="3200" dirty="0" smtClean="0">
                <a:solidFill>
                  <a:srgbClr val="FF0000"/>
                </a:solidFill>
                <a:latin typeface="Garamond"/>
                <a:cs typeface="Garamond"/>
              </a:rPr>
              <a:t>The student has quoted directly from the source but has not indicated the quoted passage. Neither is a citation provided within the text to link the quoted material to the bibliography</a:t>
            </a:r>
            <a:endParaRPr lang="en-US" sz="3200" dirty="0">
              <a:solidFill>
                <a:srgbClr val="FF0000"/>
              </a:solidFill>
              <a:latin typeface="Garamond"/>
              <a:cs typeface="Garamond"/>
            </a:endParaRPr>
          </a:p>
        </p:txBody>
      </p:sp>
    </p:spTree>
    <p:extLst>
      <p:ext uri="{BB962C8B-B14F-4D97-AF65-F5344CB8AC3E}">
        <p14:creationId xmlns:p14="http://schemas.microsoft.com/office/powerpoint/2010/main" val="21631429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r>
            <a:br>
              <a:rPr lang="en-US" dirty="0" smtClean="0"/>
            </a:br>
            <a:r>
              <a:rPr lang="en-US" dirty="0" smtClean="0"/>
              <a:t/>
            </a:r>
            <a:br>
              <a:rPr lang="en-US" dirty="0" smtClean="0"/>
            </a:br>
            <a:r>
              <a:rPr lang="en-US" dirty="0" smtClean="0"/>
              <a:t/>
            </a:r>
            <a:br>
              <a:rPr lang="en-US" dirty="0" smtClean="0"/>
            </a:br>
            <a:r>
              <a:rPr lang="en-US" b="1" dirty="0" smtClean="0"/>
              <a:t> </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2" name="Date Placeholder 1"/>
          <p:cNvSpPr>
            <a:spLocks noGrp="1"/>
          </p:cNvSpPr>
          <p:nvPr>
            <p:ph type="dt" sz="half" idx="10"/>
          </p:nvPr>
        </p:nvSpPr>
        <p:spPr/>
        <p:txBody>
          <a:bodyPr/>
          <a:lstStyle/>
          <a:p>
            <a:fld id="{C455F85C-482C-AD49-B4C4-82FF1BE0B89D}"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8" name="Slide Number Placeholder 7"/>
          <p:cNvSpPr>
            <a:spLocks noGrp="1"/>
          </p:cNvSpPr>
          <p:nvPr>
            <p:ph type="sldNum" sz="quarter" idx="12"/>
          </p:nvPr>
        </p:nvSpPr>
        <p:spPr/>
        <p:txBody>
          <a:bodyPr/>
          <a:lstStyle/>
          <a:p>
            <a:fld id="{3B50333F-92FA-4966-8DF2-B0CC429C0977}" type="slidenum">
              <a:rPr lang="en-US" smtClean="0"/>
              <a:pPr/>
              <a:t>42</a:t>
            </a:fld>
            <a:endParaRPr lang="en-US"/>
          </a:p>
        </p:txBody>
      </p:sp>
      <p:pic>
        <p:nvPicPr>
          <p:cNvPr id="4" name="Picture 3" descr="http://www.mecourse.com/ecourse/bmedsc/resources/plagiarismMCQ/plagiarismMCQ_q2.gif"/>
          <p:cNvPicPr/>
          <p:nvPr/>
        </p:nvPicPr>
        <p:blipFill>
          <a:blip r:embed="rId2" cstate="print"/>
          <a:srcRect/>
          <a:stretch>
            <a:fillRect/>
          </a:stretch>
        </p:blipFill>
        <p:spPr bwMode="auto">
          <a:xfrm>
            <a:off x="467544" y="1340768"/>
            <a:ext cx="8136904" cy="4863603"/>
          </a:xfrm>
          <a:prstGeom prst="rect">
            <a:avLst/>
          </a:prstGeom>
          <a:noFill/>
          <a:ln w="9525">
            <a:noFill/>
            <a:miter lim="800000"/>
            <a:headEnd/>
            <a:tailEnd/>
          </a:ln>
        </p:spPr>
      </p:pic>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21EBA1-2E9F-0448-B682-B9396314F907}" type="datetime1">
              <a:rPr lang="en-US" smtClean="0"/>
              <a:t>3/3/2019</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43</a:t>
            </a:fld>
            <a:endParaRPr lang="en-US"/>
          </a:p>
        </p:txBody>
      </p:sp>
      <p:sp>
        <p:nvSpPr>
          <p:cNvPr id="7" name="Rectangle 6"/>
          <p:cNvSpPr/>
          <p:nvPr/>
        </p:nvSpPr>
        <p:spPr>
          <a:xfrm>
            <a:off x="539552" y="1052736"/>
            <a:ext cx="7848872" cy="5090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sz="3200" dirty="0" smtClean="0">
                <a:solidFill>
                  <a:srgbClr val="FF0000"/>
                </a:solidFill>
                <a:latin typeface="Garamond"/>
                <a:cs typeface="Garamond"/>
              </a:rPr>
              <a:t>This is not plagiarism. The student has quoted verbatim from the source, enclosing the quoted text within quotation marks. A citation is provided within the text allowing the reader to link the information to the source provided in the bibliography.</a:t>
            </a:r>
            <a:endParaRPr lang="en-US" sz="3200" dirty="0">
              <a:solidFill>
                <a:srgbClr val="FF0000"/>
              </a:solidFill>
              <a:latin typeface="Garamond"/>
              <a:cs typeface="Garamond"/>
            </a:endParaRPr>
          </a:p>
        </p:txBody>
      </p:sp>
    </p:spTree>
    <p:extLst>
      <p:ext uri="{BB962C8B-B14F-4D97-AF65-F5344CB8AC3E}">
        <p14:creationId xmlns:p14="http://schemas.microsoft.com/office/powerpoint/2010/main" val="252375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7772400" cy="2434282"/>
          </a:xfrm>
        </p:spPr>
        <p:txBody>
          <a:bodyPr>
            <a:noAutofit/>
          </a:bodyPr>
          <a:lstStyle/>
          <a:p>
            <a:pPr algn="ctr"/>
            <a:r>
              <a:rPr lang="en-US" sz="4400" dirty="0" smtClean="0"/>
              <a:t>Relying Too Much on Other People's Material</a:t>
            </a:r>
            <a:r>
              <a:rPr lang="en-US" sz="4400" b="1" dirty="0" smtClean="0"/>
              <a:t/>
            </a:r>
            <a:br>
              <a:rPr lang="en-US" sz="4400" b="1" dirty="0" smtClean="0"/>
            </a:br>
            <a:r>
              <a:rPr lang="en-US" sz="2400" i="1" dirty="0" smtClean="0">
                <a:solidFill>
                  <a:schemeClr val="tx1"/>
                </a:solidFill>
              </a:rPr>
              <a:t>Relying too much on other people's material; that is, repeated use of long quotations (even with quotation marks and with proper acknowledgement).</a:t>
            </a:r>
            <a:endParaRPr lang="en-US" sz="4000" dirty="0">
              <a:solidFill>
                <a:schemeClr val="tx1"/>
              </a:solidFill>
            </a:endParaRPr>
          </a:p>
        </p:txBody>
      </p:sp>
      <p:sp>
        <p:nvSpPr>
          <p:cNvPr id="3" name="Content Placeholder 2"/>
          <p:cNvSpPr>
            <a:spLocks noGrp="1"/>
          </p:cNvSpPr>
          <p:nvPr>
            <p:ph idx="1"/>
          </p:nvPr>
        </p:nvSpPr>
        <p:spPr>
          <a:xfrm>
            <a:off x="327992" y="1988840"/>
            <a:ext cx="8564488" cy="4608512"/>
          </a:xfrm>
        </p:spPr>
        <p:txBody>
          <a:bodyPr>
            <a:normAutofit fontScale="85000" lnSpcReduction="20000"/>
          </a:bodyPr>
          <a:lstStyle/>
          <a:p>
            <a:pPr fontAlgn="base">
              <a:buNone/>
            </a:pPr>
            <a:endParaRPr lang="en-US" b="1" dirty="0" smtClean="0"/>
          </a:p>
          <a:p>
            <a:pPr fontAlgn="base">
              <a:buNone/>
            </a:pPr>
            <a:endParaRPr lang="en-US" sz="3500" dirty="0" smtClean="0">
              <a:solidFill>
                <a:srgbClr val="FF0000"/>
              </a:solidFill>
            </a:endParaRPr>
          </a:p>
          <a:p>
            <a:pPr fontAlgn="base">
              <a:buNone/>
            </a:pPr>
            <a:r>
              <a:rPr lang="en-US" sz="3800" dirty="0" smtClean="0">
                <a:solidFill>
                  <a:srgbClr val="FF0000"/>
                </a:solidFill>
              </a:rPr>
              <a:t>Unacceptable</a:t>
            </a:r>
            <a:endParaRPr lang="en-US" sz="3800" dirty="0">
              <a:solidFill>
                <a:srgbClr val="FF0000"/>
              </a:solidFill>
            </a:endParaRPr>
          </a:p>
          <a:p>
            <a:r>
              <a:rPr lang="en-US" sz="3800" dirty="0">
                <a:solidFill>
                  <a:srgbClr val="2B142D">
                    <a:lumMod val="75000"/>
                    <a:lumOff val="25000"/>
                  </a:srgbClr>
                </a:solidFill>
              </a:rPr>
              <a:t>Australia's national identity "has always been contested" (</a:t>
            </a:r>
            <a:r>
              <a:rPr lang="en-US" sz="3800" dirty="0" err="1">
                <a:solidFill>
                  <a:srgbClr val="2B142D">
                    <a:lumMod val="75000"/>
                    <a:lumOff val="25000"/>
                  </a:srgbClr>
                </a:solidFill>
              </a:rPr>
              <a:t>Wignam</a:t>
            </a:r>
            <a:r>
              <a:rPr lang="en-US" sz="3800" dirty="0">
                <a:solidFill>
                  <a:srgbClr val="2B142D">
                    <a:lumMod val="75000"/>
                    <a:lumOff val="25000"/>
                  </a:srgbClr>
                </a:solidFill>
              </a:rPr>
              <a:t>, 1994:38). However, some images of </a:t>
            </a:r>
            <a:r>
              <a:rPr lang="en-US" sz="3800" dirty="0" err="1">
                <a:solidFill>
                  <a:srgbClr val="2B142D">
                    <a:lumMod val="75000"/>
                    <a:lumOff val="25000"/>
                  </a:srgbClr>
                </a:solidFill>
              </a:rPr>
              <a:t>Australianness</a:t>
            </a:r>
            <a:r>
              <a:rPr lang="en-US" sz="3800" dirty="0">
                <a:solidFill>
                  <a:srgbClr val="2B142D">
                    <a:lumMod val="75000"/>
                    <a:lumOff val="25000"/>
                  </a:srgbClr>
                </a:solidFill>
              </a:rPr>
              <a:t> 'have proliferated more widely than others' (Taylor, 2000:179). The most prominent and "resilient of national types has been the bushman" (</a:t>
            </a:r>
            <a:r>
              <a:rPr lang="en-US" sz="3800" dirty="0" err="1">
                <a:solidFill>
                  <a:srgbClr val="2B142D">
                    <a:lumMod val="75000"/>
                    <a:lumOff val="25000"/>
                  </a:srgbClr>
                </a:solidFill>
              </a:rPr>
              <a:t>Zatakis</a:t>
            </a:r>
            <a:r>
              <a:rPr lang="en-US" sz="3800" dirty="0">
                <a:solidFill>
                  <a:srgbClr val="2B142D">
                    <a:lumMod val="75000"/>
                    <a:lumOff val="25000"/>
                  </a:srgbClr>
                </a:solidFill>
              </a:rPr>
              <a:t>, 1977:66). </a:t>
            </a:r>
          </a:p>
        </p:txBody>
      </p:sp>
      <p:sp>
        <p:nvSpPr>
          <p:cNvPr id="4" name="Date Placeholder 3"/>
          <p:cNvSpPr>
            <a:spLocks noGrp="1"/>
          </p:cNvSpPr>
          <p:nvPr>
            <p:ph type="dt" sz="half" idx="10"/>
          </p:nvPr>
        </p:nvSpPr>
        <p:spPr/>
        <p:txBody>
          <a:bodyPr/>
          <a:lstStyle/>
          <a:p>
            <a:fld id="{6650100D-B930-F84C-8A36-D5E610E77646}"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Why is it unacceptable?</a:t>
            </a:r>
            <a:endParaRPr lang="en-US" sz="4400" dirty="0"/>
          </a:p>
        </p:txBody>
      </p:sp>
      <p:sp>
        <p:nvSpPr>
          <p:cNvPr id="3" name="Content Placeholder 2"/>
          <p:cNvSpPr>
            <a:spLocks noGrp="1"/>
          </p:cNvSpPr>
          <p:nvPr>
            <p:ph idx="1"/>
          </p:nvPr>
        </p:nvSpPr>
        <p:spPr/>
        <p:txBody>
          <a:bodyPr>
            <a:normAutofit/>
          </a:bodyPr>
          <a:lstStyle/>
          <a:p>
            <a:pPr fontAlgn="base"/>
            <a:endParaRPr lang="en-US" dirty="0" smtClean="0"/>
          </a:p>
          <a:p>
            <a:pPr fontAlgn="base"/>
            <a:r>
              <a:rPr lang="en-US" dirty="0">
                <a:solidFill>
                  <a:srgbClr val="2B142D">
                    <a:lumMod val="75000"/>
                    <a:lumOff val="25000"/>
                  </a:srgbClr>
                </a:solidFill>
              </a:rPr>
              <a:t>The paragraph’s every sentence has been taken directly from another source. </a:t>
            </a:r>
          </a:p>
          <a:p>
            <a:pPr fontAlgn="base">
              <a:buNone/>
            </a:pPr>
            <a:endParaRPr lang="en-US" dirty="0">
              <a:solidFill>
                <a:srgbClr val="2B142D">
                  <a:lumMod val="75000"/>
                  <a:lumOff val="25000"/>
                </a:srgbClr>
              </a:solidFill>
            </a:endParaRPr>
          </a:p>
          <a:p>
            <a:pPr fontAlgn="base"/>
            <a:r>
              <a:rPr lang="en-US" dirty="0">
                <a:solidFill>
                  <a:srgbClr val="2B142D">
                    <a:lumMod val="75000"/>
                    <a:lumOff val="25000"/>
                  </a:srgbClr>
                </a:solidFill>
              </a:rPr>
              <a:t>The writer has not included his or her own idea or words.</a:t>
            </a:r>
          </a:p>
          <a:p>
            <a:endParaRPr lang="en-US" dirty="0"/>
          </a:p>
        </p:txBody>
      </p:sp>
      <p:sp>
        <p:nvSpPr>
          <p:cNvPr id="4" name="Date Placeholder 3"/>
          <p:cNvSpPr>
            <a:spLocks noGrp="1"/>
          </p:cNvSpPr>
          <p:nvPr>
            <p:ph type="dt" sz="half" idx="10"/>
          </p:nvPr>
        </p:nvSpPr>
        <p:spPr/>
        <p:txBody>
          <a:bodyPr/>
          <a:lstStyle/>
          <a:p>
            <a:fld id="{AB92E637-227B-3D4A-B190-40B4E868C7AB}"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400" dirty="0" smtClean="0"/>
              <a:t>Evaluation sheet</a:t>
            </a:r>
            <a:endParaRPr lang="en-US" sz="4400" dirty="0"/>
          </a:p>
        </p:txBody>
      </p:sp>
      <p:sp>
        <p:nvSpPr>
          <p:cNvPr id="8" name="Text Placeholder 7"/>
          <p:cNvSpPr>
            <a:spLocks noGrp="1"/>
          </p:cNvSpPr>
          <p:nvPr>
            <p:ph type="body" idx="1"/>
          </p:nvPr>
        </p:nvSpPr>
        <p:spPr>
          <a:xfrm>
            <a:off x="497541" y="1268761"/>
            <a:ext cx="3657600" cy="1124816"/>
          </a:xfrm>
        </p:spPr>
        <p:txBody>
          <a:bodyPr>
            <a:normAutofit/>
          </a:bodyPr>
          <a:lstStyle/>
          <a:p>
            <a:pPr algn="ctr"/>
            <a:r>
              <a:rPr lang="en-US" sz="3200" dirty="0"/>
              <a:t>Advantages </a:t>
            </a:r>
          </a:p>
        </p:txBody>
      </p:sp>
      <p:sp>
        <p:nvSpPr>
          <p:cNvPr id="2" name="Content Placeholder 1"/>
          <p:cNvSpPr>
            <a:spLocks noGrp="1"/>
          </p:cNvSpPr>
          <p:nvPr>
            <p:ph sz="half" idx="2"/>
          </p:nvPr>
        </p:nvSpPr>
        <p:spPr/>
        <p:txBody>
          <a:bodyPr/>
          <a:lstStyle/>
          <a:p>
            <a:pPr marL="385763" indent="-385763">
              <a:buFont typeface="+mj-lt"/>
              <a:buAutoNum type="arabicPeriod"/>
            </a:pPr>
            <a:endParaRPr lang="x-none" dirty="0"/>
          </a:p>
        </p:txBody>
      </p:sp>
      <p:sp>
        <p:nvSpPr>
          <p:cNvPr id="10" name="Text Placeholder 9"/>
          <p:cNvSpPr>
            <a:spLocks noGrp="1"/>
          </p:cNvSpPr>
          <p:nvPr>
            <p:ph type="body" sz="quarter" idx="3"/>
          </p:nvPr>
        </p:nvSpPr>
        <p:spPr>
          <a:xfrm>
            <a:off x="4399878" y="1268761"/>
            <a:ext cx="3657600" cy="1124815"/>
          </a:xfrm>
        </p:spPr>
        <p:txBody>
          <a:bodyPr>
            <a:normAutofit/>
          </a:bodyPr>
          <a:lstStyle/>
          <a:p>
            <a:pPr algn="ctr"/>
            <a:r>
              <a:rPr lang="en-US" sz="3200" dirty="0"/>
              <a:t>Points for improvement</a:t>
            </a:r>
          </a:p>
        </p:txBody>
      </p:sp>
      <p:sp>
        <p:nvSpPr>
          <p:cNvPr id="3" name="Content Placeholder 2"/>
          <p:cNvSpPr>
            <a:spLocks noGrp="1"/>
          </p:cNvSpPr>
          <p:nvPr>
            <p:ph sz="quarter" idx="4"/>
          </p:nvPr>
        </p:nvSpPr>
        <p:spPr/>
        <p:txBody>
          <a:bodyPr/>
          <a:lstStyle/>
          <a:p>
            <a:pPr marL="385763" indent="-385763">
              <a:buFont typeface="+mj-lt"/>
              <a:buAutoNum type="arabicPeriod"/>
            </a:pPr>
            <a:endParaRPr lang="x-none" dirty="0"/>
          </a:p>
        </p:txBody>
      </p:sp>
      <p:sp>
        <p:nvSpPr>
          <p:cNvPr id="4" name="Date Placeholder 3"/>
          <p:cNvSpPr>
            <a:spLocks noGrp="1"/>
          </p:cNvSpPr>
          <p:nvPr>
            <p:ph type="dt" sz="half" idx="10"/>
          </p:nvPr>
        </p:nvSpPr>
        <p:spPr/>
        <p:txBody>
          <a:bodyPr/>
          <a:lstStyle/>
          <a:p>
            <a:fld id="{395EE790-5281-8A41-95B1-7391E1BAD576}" type="datetime1">
              <a:rPr lang="en-US" smtClean="0"/>
              <a:t>3/3/2019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B3F47A-379D-4C7B-8951-27159D0504E4}" type="slidenum">
              <a:rPr lang="x-none" smtClean="0"/>
              <a:t>46</a:t>
            </a:fld>
            <a:endParaRPr lang="x-none"/>
          </a:p>
        </p:txBody>
      </p:sp>
    </p:spTree>
    <p:extLst>
      <p:ext uri="{BB962C8B-B14F-4D97-AF65-F5344CB8AC3E}">
        <p14:creationId xmlns:p14="http://schemas.microsoft.com/office/powerpoint/2010/main" val="3839222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Conclusion</a:t>
            </a:r>
            <a:endParaRPr lang="en-US" sz="4400" dirty="0"/>
          </a:p>
        </p:txBody>
      </p:sp>
      <p:sp>
        <p:nvSpPr>
          <p:cNvPr id="3" name="Content Placeholder 2"/>
          <p:cNvSpPr>
            <a:spLocks noGrp="1"/>
          </p:cNvSpPr>
          <p:nvPr>
            <p:ph idx="1"/>
          </p:nvPr>
        </p:nvSpPr>
        <p:spPr>
          <a:xfrm>
            <a:off x="498474" y="1268760"/>
            <a:ext cx="7556313" cy="4857403"/>
          </a:xfrm>
        </p:spPr>
        <p:txBody>
          <a:bodyPr>
            <a:normAutofit/>
          </a:bodyPr>
          <a:lstStyle/>
          <a:p>
            <a:r>
              <a:rPr lang="en-US" dirty="0" smtClean="0">
                <a:solidFill>
                  <a:schemeClr val="accent1"/>
                </a:solidFill>
              </a:rPr>
              <a:t> Plagiarism is unfortunately a common phenomenon.</a:t>
            </a:r>
          </a:p>
          <a:p>
            <a:r>
              <a:rPr lang="en-US" dirty="0" smtClean="0">
                <a:solidFill>
                  <a:schemeClr val="accent1"/>
                </a:solidFill>
              </a:rPr>
              <a:t> Most of the incidences are not intentional but still this excuse is no more acceptable.</a:t>
            </a:r>
          </a:p>
          <a:p>
            <a:r>
              <a:rPr lang="en-US" dirty="0" smtClean="0">
                <a:solidFill>
                  <a:schemeClr val="accent1"/>
                </a:solidFill>
              </a:rPr>
              <a:t> Avoid grey areas</a:t>
            </a:r>
          </a:p>
          <a:p>
            <a:r>
              <a:rPr lang="en-US" dirty="0" smtClean="0">
                <a:solidFill>
                  <a:schemeClr val="accent1"/>
                </a:solidFill>
              </a:rPr>
              <a:t> We need to learn</a:t>
            </a:r>
          </a:p>
          <a:p>
            <a:r>
              <a:rPr lang="en-US" dirty="0" smtClean="0">
                <a:solidFill>
                  <a:schemeClr val="accent1"/>
                </a:solidFill>
              </a:rPr>
              <a:t> If in doubt please ask</a:t>
            </a:r>
            <a:endParaRPr lang="en-US" dirty="0">
              <a:solidFill>
                <a:schemeClr val="accent1"/>
              </a:solidFill>
            </a:endParaRPr>
          </a:p>
        </p:txBody>
      </p:sp>
      <p:sp>
        <p:nvSpPr>
          <p:cNvPr id="4" name="Date Placeholder 3"/>
          <p:cNvSpPr>
            <a:spLocks noGrp="1"/>
          </p:cNvSpPr>
          <p:nvPr>
            <p:ph type="dt" sz="half" idx="10"/>
          </p:nvPr>
        </p:nvSpPr>
        <p:spPr/>
        <p:txBody>
          <a:bodyPr/>
          <a:lstStyle/>
          <a:p>
            <a:fld id="{52F3119D-3FC8-6F44-ACD5-046CE3B0E0D7}"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47</a:t>
            </a:fld>
            <a:endParaRPr lang="en-US"/>
          </a:p>
        </p:txBody>
      </p:sp>
    </p:spTree>
    <p:extLst>
      <p:ext uri="{BB962C8B-B14F-4D97-AF65-F5344CB8AC3E}">
        <p14:creationId xmlns:p14="http://schemas.microsoft.com/office/powerpoint/2010/main" val="15397078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ank you note">
            <a:hlinkClick r:id="rId2"/>
          </p:cNvPr>
          <p:cNvPicPr>
            <a:picLocks noGrp="1"/>
          </p:cNvPicPr>
          <p:nvPr>
            <p:ph idx="1"/>
          </p:nvPr>
        </p:nvPicPr>
        <p:blipFill>
          <a:blip r:embed="rId3" cstate="print"/>
          <a:srcRect t="8820" b="8820"/>
          <a:stretch>
            <a:fillRect/>
          </a:stretch>
        </p:blipFill>
        <p:spPr bwMode="auto">
          <a:xfrm>
            <a:off x="498474" y="1124744"/>
            <a:ext cx="7556313" cy="5001419"/>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AB8CB4B3-5106-AF40-880B-629016345D18}" type="datetime1">
              <a:rPr lang="en-US" smtClean="0"/>
              <a:t>3/3/2019</a:t>
            </a:fld>
            <a:endParaRPr lang="en-US"/>
          </a:p>
        </p:txBody>
      </p:sp>
      <p:sp>
        <p:nvSpPr>
          <p:cNvPr id="3" name="Footer Placeholder 2"/>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48</a:t>
            </a:fld>
            <a:endParaRPr lang="en-US"/>
          </a:p>
        </p:txBody>
      </p:sp>
    </p:spTree>
    <p:extLst>
      <p:ext uri="{BB962C8B-B14F-4D97-AF65-F5344CB8AC3E}">
        <p14:creationId xmlns:p14="http://schemas.microsoft.com/office/powerpoint/2010/main" val="11298669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FF214-9AFC-D742-BC8A-F3119D071E7D}" type="datetime1">
              <a:rPr lang="en-US" smtClean="0"/>
              <a:t>3/3/2019</a:t>
            </a:fld>
            <a:endParaRPr lang="en-US"/>
          </a:p>
        </p:txBody>
      </p:sp>
      <p:sp>
        <p:nvSpPr>
          <p:cNvPr id="3" name="Footer Placeholder 2"/>
          <p:cNvSpPr>
            <a:spLocks noGrp="1"/>
          </p:cNvSpPr>
          <p:nvPr>
            <p:ph type="ftr" sz="quarter" idx="11"/>
          </p:nvPr>
        </p:nvSpPr>
        <p:spPr/>
        <p:txBody>
          <a:bodyPr/>
          <a:lstStyle/>
          <a:p>
            <a:r>
              <a:rPr lang="en-US" smtClean="0"/>
              <a:t>plagiarism by prof Eiad alfaris</a:t>
            </a:r>
            <a:endParaRPr lang="en-US"/>
          </a:p>
        </p:txBody>
      </p:sp>
      <p:sp>
        <p:nvSpPr>
          <p:cNvPr id="4" name="Slide Number Placeholder 3"/>
          <p:cNvSpPr>
            <a:spLocks noGrp="1"/>
          </p:cNvSpPr>
          <p:nvPr>
            <p:ph type="sldNum" sz="quarter" idx="12"/>
          </p:nvPr>
        </p:nvSpPr>
        <p:spPr/>
        <p:txBody>
          <a:bodyPr/>
          <a:lstStyle/>
          <a:p>
            <a:fld id="{3B50333F-92FA-4966-8DF2-B0CC429C0977}" type="slidenum">
              <a:rPr lang="en-US" smtClean="0"/>
              <a:pPr/>
              <a:t>49</a:t>
            </a:fld>
            <a:endParaRPr lang="en-US"/>
          </a:p>
        </p:txBody>
      </p:sp>
      <p:pic>
        <p:nvPicPr>
          <p:cNvPr id="5" name="Picture 4" descr="https://encrypted-tbn0.gstatic.com/images?q=tbn:ANd9GcTwbKeEB2sR4zf9yDdE600QEYMnz62IuBv0Iwrt1l-7rXMCEcmI"/>
          <p:cNvPicPr/>
          <p:nvPr/>
        </p:nvPicPr>
        <p:blipFill>
          <a:blip r:embed="rId2">
            <a:extLst>
              <a:ext uri="{28A0092B-C50C-407E-A947-70E740481C1C}">
                <a14:useLocalDpi xmlns:a14="http://schemas.microsoft.com/office/drawing/2010/main" val="0"/>
              </a:ext>
            </a:extLst>
          </a:blip>
          <a:srcRect/>
          <a:stretch>
            <a:fillRect/>
          </a:stretch>
        </p:blipFill>
        <p:spPr bwMode="auto">
          <a:xfrm>
            <a:off x="971600" y="764704"/>
            <a:ext cx="6912768" cy="5112569"/>
          </a:xfrm>
          <a:prstGeom prst="rect">
            <a:avLst/>
          </a:prstGeom>
          <a:noFill/>
          <a:ln>
            <a:noFill/>
          </a:ln>
        </p:spPr>
      </p:pic>
    </p:spTree>
    <p:extLst>
      <p:ext uri="{BB962C8B-B14F-4D97-AF65-F5344CB8AC3E}">
        <p14:creationId xmlns:p14="http://schemas.microsoft.com/office/powerpoint/2010/main" val="397025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Goals and objectives</a:t>
            </a:r>
            <a:endParaRPr lang="x-none" sz="4400" b="1" dirty="0"/>
          </a:p>
        </p:txBody>
      </p:sp>
      <p:sp>
        <p:nvSpPr>
          <p:cNvPr id="3" name="Content Placeholder 2"/>
          <p:cNvSpPr>
            <a:spLocks noGrp="1"/>
          </p:cNvSpPr>
          <p:nvPr>
            <p:ph idx="1"/>
          </p:nvPr>
        </p:nvSpPr>
        <p:spPr>
          <a:xfrm>
            <a:off x="498474" y="1981200"/>
            <a:ext cx="7889950" cy="4144963"/>
          </a:xfrm>
        </p:spPr>
        <p:txBody>
          <a:bodyPr>
            <a:normAutofit/>
          </a:bodyPr>
          <a:lstStyle/>
          <a:p>
            <a:r>
              <a:rPr lang="en-US" sz="3200" dirty="0" smtClean="0">
                <a:solidFill>
                  <a:srgbClr val="660066"/>
                </a:solidFill>
              </a:rPr>
              <a:t> To demonstrate in example how to use (quote) others work</a:t>
            </a:r>
            <a:r>
              <a:rPr lang="en-US" dirty="0">
                <a:solidFill>
                  <a:srgbClr val="660066"/>
                </a:solidFill>
              </a:rPr>
              <a:t> </a:t>
            </a:r>
            <a:r>
              <a:rPr lang="en-US" dirty="0" smtClean="0">
                <a:solidFill>
                  <a:srgbClr val="660066"/>
                </a:solidFill>
              </a:rPr>
              <a:t>in </a:t>
            </a:r>
            <a:r>
              <a:rPr lang="en-US" dirty="0">
                <a:solidFill>
                  <a:srgbClr val="660066"/>
                </a:solidFill>
              </a:rPr>
              <a:t>an </a:t>
            </a:r>
            <a:r>
              <a:rPr lang="en-US" dirty="0" smtClean="0">
                <a:solidFill>
                  <a:srgbClr val="660066"/>
                </a:solidFill>
              </a:rPr>
              <a:t>ethical way method(s).</a:t>
            </a:r>
            <a:endParaRPr lang="en-US" sz="3200" dirty="0" smtClean="0">
              <a:solidFill>
                <a:srgbClr val="660066"/>
              </a:solidFill>
            </a:endParaRPr>
          </a:p>
          <a:p>
            <a:r>
              <a:rPr lang="en-US" sz="3200" dirty="0" smtClean="0">
                <a:solidFill>
                  <a:srgbClr val="660066"/>
                </a:solidFill>
              </a:rPr>
              <a:t> to describe how role models can influence</a:t>
            </a:r>
          </a:p>
          <a:p>
            <a:r>
              <a:rPr lang="en-US" sz="3200" dirty="0" smtClean="0">
                <a:solidFill>
                  <a:srgbClr val="660066"/>
                </a:solidFill>
              </a:rPr>
              <a:t>To explain the Islam and west opinion on plagiarism.</a:t>
            </a:r>
            <a:endParaRPr lang="x-none" sz="3200" dirty="0">
              <a:solidFill>
                <a:srgbClr val="660066"/>
              </a:solidFill>
            </a:endParaRPr>
          </a:p>
        </p:txBody>
      </p:sp>
      <p:sp>
        <p:nvSpPr>
          <p:cNvPr id="4" name="Date Placeholder 3"/>
          <p:cNvSpPr>
            <a:spLocks noGrp="1"/>
          </p:cNvSpPr>
          <p:nvPr>
            <p:ph type="dt" sz="half" idx="10"/>
          </p:nvPr>
        </p:nvSpPr>
        <p:spPr/>
        <p:txBody>
          <a:bodyPr/>
          <a:lstStyle/>
          <a:p>
            <a:fld id="{850FCB41-2B70-7344-BB5A-459AA20F0476}"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5</a:t>
            </a:fld>
            <a:endParaRPr lang="en-US"/>
          </a:p>
        </p:txBody>
      </p:sp>
    </p:spTree>
    <p:extLst>
      <p:ext uri="{BB962C8B-B14F-4D97-AF65-F5344CB8AC3E}">
        <p14:creationId xmlns:p14="http://schemas.microsoft.com/office/powerpoint/2010/main" val="15318824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br>
              <a:rPr lang="en-US" dirty="0" smtClean="0"/>
            </a:br>
            <a:r>
              <a:rPr lang="en-US" dirty="0" smtClean="0"/>
              <a:t>After few slides</a:t>
            </a:r>
            <a:endParaRPr lang="en-US" dirty="0"/>
          </a:p>
        </p:txBody>
      </p:sp>
      <p:sp>
        <p:nvSpPr>
          <p:cNvPr id="3" name="Content Placeholder 2"/>
          <p:cNvSpPr>
            <a:spLocks noGrp="1"/>
          </p:cNvSpPr>
          <p:nvPr>
            <p:ph idx="1"/>
          </p:nvPr>
        </p:nvSpPr>
        <p:spPr/>
        <p:txBody>
          <a:bodyPr/>
          <a:lstStyle/>
          <a:p>
            <a:r>
              <a:rPr lang="en-US" dirty="0" smtClean="0"/>
              <a:t>Please answer the following ten Qs in a separate page before looking at the answers in the last slide</a:t>
            </a:r>
          </a:p>
        </p:txBody>
      </p:sp>
      <p:sp>
        <p:nvSpPr>
          <p:cNvPr id="4" name="Date Placeholder 3"/>
          <p:cNvSpPr>
            <a:spLocks noGrp="1"/>
          </p:cNvSpPr>
          <p:nvPr>
            <p:ph type="dt" sz="half" idx="10"/>
          </p:nvPr>
        </p:nvSpPr>
        <p:spPr/>
        <p:txBody>
          <a:bodyPr/>
          <a:lstStyle/>
          <a:p>
            <a:fld id="{6E21EBA1-2E9F-0448-B682-B9396314F907}"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50</a:t>
            </a:fld>
            <a:endParaRPr lang="en-US"/>
          </a:p>
        </p:txBody>
      </p:sp>
    </p:spTree>
    <p:extLst>
      <p:ext uri="{BB962C8B-B14F-4D97-AF65-F5344CB8AC3E}">
        <p14:creationId xmlns:p14="http://schemas.microsoft.com/office/powerpoint/2010/main" val="2787888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56674"/>
          </a:xfrm>
        </p:spPr>
        <p:txBody>
          <a:bodyPr>
            <a:normAutofit/>
          </a:bodyPr>
          <a:lstStyle/>
          <a:p>
            <a:r>
              <a:rPr lang="en-US" sz="4400" dirty="0" smtClean="0"/>
              <a:t>Islamic perspective</a:t>
            </a:r>
            <a:endParaRPr lang="en-US" sz="4400" dirty="0"/>
          </a:p>
        </p:txBody>
      </p:sp>
      <p:sp>
        <p:nvSpPr>
          <p:cNvPr id="3" name="Content Placeholder 2"/>
          <p:cNvSpPr>
            <a:spLocks noGrp="1"/>
          </p:cNvSpPr>
          <p:nvPr>
            <p:ph idx="1"/>
          </p:nvPr>
        </p:nvSpPr>
        <p:spPr>
          <a:xfrm>
            <a:off x="498474" y="1412776"/>
            <a:ext cx="7556313" cy="5184576"/>
          </a:xfrm>
        </p:spPr>
        <p:txBody>
          <a:bodyPr>
            <a:normAutofit fontScale="25000" lnSpcReduction="20000"/>
          </a:bodyPr>
          <a:lstStyle/>
          <a:p>
            <a:endParaRPr lang="en-US" sz="9800" dirty="0" smtClean="0">
              <a:solidFill>
                <a:schemeClr val="accent2"/>
              </a:solidFill>
            </a:endParaRPr>
          </a:p>
          <a:p>
            <a:r>
              <a:rPr lang="en-US" sz="12800" dirty="0" smtClean="0">
                <a:solidFill>
                  <a:schemeClr val="tx2">
                    <a:lumMod val="75000"/>
                    <a:lumOff val="25000"/>
                  </a:schemeClr>
                </a:solidFill>
              </a:rPr>
              <a:t>Allah says: "Allah commands you to render trusts to their owners, and when you judge between people, that you do so with justice. Excellent indeed is the admonition He gives you, for Allah hears and sees all things." [</a:t>
            </a:r>
            <a:r>
              <a:rPr lang="en-US" sz="12800" i="1" dirty="0" err="1" smtClean="0">
                <a:solidFill>
                  <a:schemeClr val="tx2">
                    <a:lumMod val="75000"/>
                    <a:lumOff val="25000"/>
                  </a:schemeClr>
                </a:solidFill>
              </a:rPr>
              <a:t>Sûrah</a:t>
            </a:r>
            <a:r>
              <a:rPr lang="en-US" sz="12800" i="1" dirty="0" smtClean="0">
                <a:solidFill>
                  <a:schemeClr val="tx2">
                    <a:lumMod val="75000"/>
                    <a:lumOff val="25000"/>
                  </a:schemeClr>
                </a:solidFill>
              </a:rPr>
              <a:t> al-</a:t>
            </a:r>
            <a:r>
              <a:rPr lang="en-US" sz="12800" i="1" dirty="0" err="1" smtClean="0">
                <a:solidFill>
                  <a:schemeClr val="tx2">
                    <a:lumMod val="75000"/>
                    <a:lumOff val="25000"/>
                  </a:schemeClr>
                </a:solidFill>
              </a:rPr>
              <a:t>Nisâ</a:t>
            </a:r>
            <a:r>
              <a:rPr lang="en-US" sz="12800" i="1" dirty="0" smtClean="0">
                <a:solidFill>
                  <a:schemeClr val="tx2">
                    <a:lumMod val="75000"/>
                    <a:lumOff val="25000"/>
                  </a:schemeClr>
                </a:solidFill>
              </a:rPr>
              <a:t>'</a:t>
            </a:r>
            <a:r>
              <a:rPr lang="en-US" sz="12800" dirty="0" smtClean="0">
                <a:solidFill>
                  <a:schemeClr val="tx2">
                    <a:lumMod val="75000"/>
                    <a:lumOff val="25000"/>
                  </a:schemeClr>
                </a:solidFill>
              </a:rPr>
              <a:t>: 58]  </a:t>
            </a:r>
          </a:p>
          <a:p>
            <a:endParaRPr lang="en-US" sz="8000" dirty="0" smtClean="0">
              <a:solidFill>
                <a:schemeClr val="accent2"/>
              </a:solidFill>
            </a:endParaRPr>
          </a:p>
          <a:p>
            <a:endParaRPr lang="en-US" sz="4600" dirty="0">
              <a:solidFill>
                <a:schemeClr val="accent2"/>
              </a:solidFill>
            </a:endParaRPr>
          </a:p>
          <a:p>
            <a:pPr marL="0" indent="0">
              <a:buNone/>
            </a:pPr>
            <a:endParaRPr lang="en-US" sz="4600" dirty="0" smtClean="0">
              <a:solidFill>
                <a:schemeClr val="accent2"/>
              </a:solidFill>
            </a:endParaRPr>
          </a:p>
          <a:p>
            <a:pPr marL="0" indent="0">
              <a:buNone/>
            </a:pPr>
            <a:endParaRPr lang="en-US" sz="4600" dirty="0" smtClean="0">
              <a:solidFill>
                <a:schemeClr val="accent2"/>
              </a:solidFill>
            </a:endParaRPr>
          </a:p>
          <a:p>
            <a:pPr marL="0" indent="0" algn="ctr">
              <a:buNone/>
            </a:pPr>
            <a:r>
              <a:rPr lang="en-US" sz="6400" dirty="0" smtClean="0"/>
              <a:t>http://en.islamtoday.net/artshow-264-3417.htm</a:t>
            </a:r>
          </a:p>
          <a:p>
            <a:pPr>
              <a:buNone/>
            </a:pPr>
            <a:r>
              <a:rPr lang="en-US" dirty="0" smtClean="0"/>
              <a:t> </a:t>
            </a:r>
          </a:p>
          <a:p>
            <a:endParaRPr lang="en-US" dirty="0" smtClean="0"/>
          </a:p>
          <a:p>
            <a:endParaRPr lang="en-US" dirty="0"/>
          </a:p>
        </p:txBody>
      </p:sp>
      <p:sp>
        <p:nvSpPr>
          <p:cNvPr id="4" name="Date Placeholder 3"/>
          <p:cNvSpPr>
            <a:spLocks noGrp="1"/>
          </p:cNvSpPr>
          <p:nvPr>
            <p:ph type="dt" sz="half" idx="10"/>
          </p:nvPr>
        </p:nvSpPr>
        <p:spPr/>
        <p:txBody>
          <a:bodyPr/>
          <a:lstStyle/>
          <a:p>
            <a:fld id="{51AE6408-D257-AE4E-A953-9681C2607C1A}"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51</a:t>
            </a:fld>
            <a:endParaRPr lang="en-US"/>
          </a:p>
        </p:txBody>
      </p:sp>
    </p:spTree>
    <p:extLst>
      <p:ext uri="{BB962C8B-B14F-4D97-AF65-F5344CB8AC3E}">
        <p14:creationId xmlns:p14="http://schemas.microsoft.com/office/powerpoint/2010/main" val="10783881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lvl="0">
              <a:buClr>
                <a:srgbClr val="663366"/>
              </a:buClr>
            </a:pPr>
            <a:r>
              <a:rPr lang="en-US" dirty="0">
                <a:solidFill>
                  <a:schemeClr val="tx2">
                    <a:lumMod val="75000"/>
                    <a:lumOff val="25000"/>
                  </a:schemeClr>
                </a:solidFill>
              </a:rPr>
              <a:t>The Prophet (peace be upon him) said: "He who credits himself with what was not given to him is like one who wears a double cloak of deception."</a:t>
            </a:r>
            <a:r>
              <a:rPr lang="en-US" dirty="0">
                <a:solidFill>
                  <a:srgbClr val="330F42"/>
                </a:solidFill>
              </a:rPr>
              <a:t> </a:t>
            </a:r>
            <a:r>
              <a:rPr lang="en-US" sz="2400" dirty="0">
                <a:solidFill>
                  <a:srgbClr val="330F42"/>
                </a:solidFill>
              </a:rPr>
              <a:t>[Ibn `</a:t>
            </a:r>
            <a:r>
              <a:rPr lang="en-US" sz="2400" dirty="0" err="1">
                <a:solidFill>
                  <a:srgbClr val="330F42"/>
                </a:solidFill>
              </a:rPr>
              <a:t>Abd</a:t>
            </a:r>
            <a:r>
              <a:rPr lang="en-US" sz="2400" dirty="0">
                <a:solidFill>
                  <a:srgbClr val="330F42"/>
                </a:solidFill>
              </a:rPr>
              <a:t> al-Barr,</a:t>
            </a:r>
            <a:r>
              <a:rPr lang="en-US" sz="2400" i="1" dirty="0">
                <a:solidFill>
                  <a:srgbClr val="330F42"/>
                </a:solidFill>
              </a:rPr>
              <a:t> </a:t>
            </a:r>
            <a:r>
              <a:rPr lang="en-US" sz="2400" i="1" dirty="0" err="1">
                <a:solidFill>
                  <a:srgbClr val="330F42"/>
                </a:solidFill>
              </a:rPr>
              <a:t>Jâmi</a:t>
            </a:r>
            <a:r>
              <a:rPr lang="en-US" sz="2400" i="1" dirty="0">
                <a:solidFill>
                  <a:srgbClr val="330F42"/>
                </a:solidFill>
              </a:rPr>
              <a:t>` al-</a:t>
            </a:r>
            <a:r>
              <a:rPr lang="en-US" sz="2400" i="1" dirty="0" err="1">
                <a:solidFill>
                  <a:srgbClr val="330F42"/>
                </a:solidFill>
              </a:rPr>
              <a:t>Tahsîl</a:t>
            </a:r>
            <a:r>
              <a:rPr lang="en-US" sz="2400" dirty="0">
                <a:solidFill>
                  <a:srgbClr val="330F42"/>
                </a:solidFill>
              </a:rPr>
              <a:t> (1/98)]</a:t>
            </a:r>
          </a:p>
          <a:p>
            <a:pPr marL="0" lvl="0" indent="0">
              <a:buClr>
                <a:srgbClr val="663366"/>
              </a:buClr>
              <a:buNone/>
            </a:pPr>
            <a:endParaRPr lang="en-US" dirty="0">
              <a:solidFill>
                <a:srgbClr val="330F42"/>
              </a:solidFill>
            </a:endParaRPr>
          </a:p>
          <a:p>
            <a:pPr marL="0" lvl="0" indent="0" algn="ctr">
              <a:buClr>
                <a:srgbClr val="663366"/>
              </a:buClr>
              <a:buNone/>
            </a:pPr>
            <a:r>
              <a:rPr lang="en-US" sz="1600" dirty="0"/>
              <a:t>http://en.islamtoday.net/artshow-264-3417.htm</a:t>
            </a:r>
          </a:p>
          <a:p>
            <a:pPr marL="0" indent="0">
              <a:buNone/>
            </a:pPr>
            <a:endParaRPr lang="ar-SA" dirty="0"/>
          </a:p>
        </p:txBody>
      </p:sp>
      <p:sp>
        <p:nvSpPr>
          <p:cNvPr id="4" name="Date Placeholder 3"/>
          <p:cNvSpPr>
            <a:spLocks noGrp="1"/>
          </p:cNvSpPr>
          <p:nvPr>
            <p:ph type="dt" sz="half" idx="10"/>
          </p:nvPr>
        </p:nvSpPr>
        <p:spPr/>
        <p:txBody>
          <a:bodyPr/>
          <a:lstStyle/>
          <a:p>
            <a:fld id="{6E21EBA1-2E9F-0448-B682-B9396314F907}"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52</a:t>
            </a:fld>
            <a:endParaRPr lang="en-US"/>
          </a:p>
        </p:txBody>
      </p:sp>
    </p:spTree>
    <p:extLst>
      <p:ext uri="{BB962C8B-B14F-4D97-AF65-F5344CB8AC3E}">
        <p14:creationId xmlns:p14="http://schemas.microsoft.com/office/powerpoint/2010/main" val="18554929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
          <p:cNvSpPr txBox="1">
            <a:spLocks noChangeArrowheads="1"/>
          </p:cNvSpPr>
          <p:nvPr/>
        </p:nvSpPr>
        <p:spPr bwMode="auto">
          <a:xfrm>
            <a:off x="900113" y="1773238"/>
            <a:ext cx="7848600" cy="175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algn="r" rtl="1" eaLnBrk="1" hangingPunct="1"/>
            <a:r>
              <a:rPr lang="ar-SA" sz="3600" dirty="0">
                <a:latin typeface="Arial" panose="020B0604020202020204" pitchFamily="34" charset="0"/>
                <a:cs typeface="Arial" panose="020B0604020202020204" pitchFamily="34" charset="0"/>
              </a:rPr>
              <a:t>أرسل </a:t>
            </a:r>
            <a:r>
              <a:rPr lang="ar-SA" sz="3600" dirty="0" err="1">
                <a:latin typeface="Arial" panose="020B0604020202020204" pitchFamily="34" charset="0"/>
                <a:cs typeface="Arial" panose="020B0604020202020204" pitchFamily="34" charset="0"/>
              </a:rPr>
              <a:t>اللدكتور</a:t>
            </a:r>
            <a:r>
              <a:rPr lang="ar-SA" sz="3600" dirty="0">
                <a:latin typeface="Arial" panose="020B0604020202020204" pitchFamily="34" charset="0"/>
                <a:cs typeface="Arial" panose="020B0604020202020204" pitchFamily="34" charset="0"/>
              </a:rPr>
              <a:t> (ف) ورقة علمية للنشر في مجلة علمية عن بحث لم يقم به عل الإطلاق وإنما قام بوضع نتائج وأرقام من عنده.</a:t>
            </a:r>
          </a:p>
        </p:txBody>
      </p:sp>
      <p:pic>
        <p:nvPicPr>
          <p:cNvPr id="3" name="Picture 2" descr="http://img0.gtsstatic.com/wallpapers/5665714f44df3b14b64752006a7a09cd_large.jpeg"/>
          <p:cNvPicPr>
            <a:picLocks noChangeAspect="1" noChangeArrowheads="1"/>
          </p:cNvPicPr>
          <p:nvPr/>
        </p:nvPicPr>
        <p:blipFill>
          <a:blip r:embed="rId2">
            <a:extLst>
              <a:ext uri="{28A0092B-C50C-407E-A947-70E740481C1C}">
                <a14:useLocalDpi xmlns:a14="http://schemas.microsoft.com/office/drawing/2010/main" val="0"/>
              </a:ext>
            </a:extLst>
          </a:blip>
          <a:srcRect l="16978" t="11935" r="13921" b="4938"/>
          <a:stretch>
            <a:fillRect/>
          </a:stretch>
        </p:blipFill>
        <p:spPr bwMode="auto">
          <a:xfrm>
            <a:off x="7308850" y="260350"/>
            <a:ext cx="1439863" cy="136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899592" y="4797152"/>
            <a:ext cx="6840760" cy="523220"/>
          </a:xfrm>
          <a:prstGeom prst="rect">
            <a:avLst/>
          </a:prstGeom>
          <a:noFill/>
        </p:spPr>
        <p:txBody>
          <a:bodyPr wrap="square" rtlCol="1">
            <a:spAutoFit/>
          </a:bodyPr>
          <a:lstStyle/>
          <a:p>
            <a:pPr algn="ctr"/>
            <a:r>
              <a:rPr lang="en-US" sz="2800" b="1" dirty="0" smtClean="0">
                <a:solidFill>
                  <a:srgbClr val="FF0000"/>
                </a:solidFill>
              </a:rPr>
              <a:t>From Professor Jamal </a:t>
            </a:r>
            <a:r>
              <a:rPr lang="en-US" sz="2800" b="1" dirty="0" err="1" smtClean="0">
                <a:solidFill>
                  <a:srgbClr val="FF0000"/>
                </a:solidFill>
              </a:rPr>
              <a:t>Jarralah</a:t>
            </a:r>
            <a:endParaRPr lang="ar-SA" sz="2800" b="1" dirty="0">
              <a:solidFill>
                <a:srgbClr val="FF0000"/>
              </a:solidFill>
            </a:endParaRPr>
          </a:p>
        </p:txBody>
      </p:sp>
    </p:spTree>
    <p:extLst>
      <p:ext uri="{BB962C8B-B14F-4D97-AF65-F5344CB8AC3E}">
        <p14:creationId xmlns:p14="http://schemas.microsoft.com/office/powerpoint/2010/main" val="1352942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p:cNvSpPr txBox="1">
            <a:spLocks noChangeArrowheads="1"/>
          </p:cNvSpPr>
          <p:nvPr/>
        </p:nvSpPr>
        <p:spPr bwMode="auto">
          <a:xfrm>
            <a:off x="827088" y="1989138"/>
            <a:ext cx="7185025" cy="206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algn="r" rtl="1" eaLnBrk="1" hangingPunct="1"/>
            <a:r>
              <a:rPr lang="ar-SA" sz="3200" dirty="0">
                <a:latin typeface="Arial" panose="020B0604020202020204" pitchFamily="34" charset="0"/>
                <a:cs typeface="Arial" panose="020B0604020202020204" pitchFamily="34" charset="0"/>
              </a:rPr>
              <a:t>قام  البروفيسور (ك) بإجراء تجربة سريرية على المرضى لدواء جديد غير معروف الفعالية.</a:t>
            </a:r>
          </a:p>
          <a:p>
            <a:pPr algn="r" rtl="1" eaLnBrk="1" hangingPunct="1"/>
            <a:r>
              <a:rPr lang="ar-SA" sz="3200" dirty="0">
                <a:latin typeface="Arial" panose="020B0604020202020204" pitchFamily="34" charset="0"/>
                <a:cs typeface="Arial" panose="020B0604020202020204" pitchFamily="34" charset="0"/>
              </a:rPr>
              <a:t>المرضى لم يكونوا على علم بأن الدواء جديد وأنهم مشمولين في تجربة سريرية</a:t>
            </a:r>
          </a:p>
        </p:txBody>
      </p:sp>
      <p:pic>
        <p:nvPicPr>
          <p:cNvPr id="24578" name="Picture 2" descr="http://communications.med.nyu.edu/system/files/blaser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507" y="-153747"/>
            <a:ext cx="1800225" cy="2166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10" descr="https://encrypted-tbn3.gstatic.com/images?q=tbn:ANd9GcRZoiXuo8eS1ZMuMiGgVllU9yO9vlfiral0Vy9PXrO6WYrr7vW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5313363"/>
            <a:ext cx="1768475" cy="150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2843808" y="5334120"/>
            <a:ext cx="5616624" cy="523220"/>
          </a:xfrm>
          <a:prstGeom prst="rect">
            <a:avLst/>
          </a:prstGeom>
          <a:noFill/>
        </p:spPr>
        <p:txBody>
          <a:bodyPr wrap="square" rtlCol="1">
            <a:spAutoFit/>
          </a:bodyPr>
          <a:lstStyle/>
          <a:p>
            <a:pPr algn="ctr"/>
            <a:r>
              <a:rPr lang="en-US" sz="2800" b="1" dirty="0" smtClean="0">
                <a:solidFill>
                  <a:srgbClr val="FF0000"/>
                </a:solidFill>
              </a:rPr>
              <a:t>From Professor Jamal </a:t>
            </a:r>
            <a:r>
              <a:rPr lang="en-US" sz="2800" b="1" dirty="0" err="1" smtClean="0">
                <a:solidFill>
                  <a:srgbClr val="FF0000"/>
                </a:solidFill>
              </a:rPr>
              <a:t>Jarralah</a:t>
            </a:r>
            <a:endParaRPr lang="ar-SA" sz="2800" b="1" dirty="0">
              <a:solidFill>
                <a:srgbClr val="FF0000"/>
              </a:solidFill>
            </a:endParaRPr>
          </a:p>
        </p:txBody>
      </p:sp>
    </p:spTree>
    <p:extLst>
      <p:ext uri="{BB962C8B-B14F-4D97-AF65-F5344CB8AC3E}">
        <p14:creationId xmlns:p14="http://schemas.microsoft.com/office/powerpoint/2010/main" val="1348717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
          <p:cNvSpPr txBox="1">
            <a:spLocks noChangeArrowheads="1"/>
          </p:cNvSpPr>
          <p:nvPr/>
        </p:nvSpPr>
        <p:spPr bwMode="auto">
          <a:xfrm>
            <a:off x="1674813" y="1557338"/>
            <a:ext cx="6281737"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algn="r" rtl="1" eaLnBrk="1" hangingPunct="1"/>
            <a:r>
              <a:rPr lang="ar-SA" sz="3200" dirty="0">
                <a:latin typeface="Arial" panose="020B0604020202020204" pitchFamily="34" charset="0"/>
                <a:cs typeface="Arial" panose="020B0604020202020204" pitchFamily="34" charset="0"/>
              </a:rPr>
              <a:t>مجموعة من الطلاب  يقومون بإجراء بحث يتطلب مقابلة المرضى. أحد الطلاب</a:t>
            </a:r>
          </a:p>
          <a:p>
            <a:pPr algn="r" rtl="1" eaLnBrk="1" hangingPunct="1"/>
            <a:r>
              <a:rPr lang="ar-SA" sz="3200" dirty="0">
                <a:latin typeface="Arial" panose="020B0604020202020204" pitchFamily="34" charset="0"/>
                <a:cs typeface="Arial" panose="020B0604020202020204" pitchFamily="34" charset="0"/>
              </a:rPr>
              <a:t>قام بتعبئة الاستبانات بنفسه دون مقابلة المرضى</a:t>
            </a:r>
          </a:p>
        </p:txBody>
      </p:sp>
      <p:pic>
        <p:nvPicPr>
          <p:cNvPr id="25602" name="Picture 2" descr="https://encrypted-tbn2.gstatic.com/images?q=tbn:ANd9GcQZkYof343ZPDk0DMVZy0RJC_cyOi3HbZ0t9PCTOnbfjI8xVI5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75" y="3480454"/>
            <a:ext cx="1743075" cy="2619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8" descr="Mango Fruit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738" y="-26988"/>
            <a:ext cx="1666875" cy="2016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2771800" y="4790142"/>
            <a:ext cx="5616624" cy="523220"/>
          </a:xfrm>
          <a:prstGeom prst="rect">
            <a:avLst/>
          </a:prstGeom>
          <a:noFill/>
        </p:spPr>
        <p:txBody>
          <a:bodyPr wrap="square" rtlCol="1">
            <a:spAutoFit/>
          </a:bodyPr>
          <a:lstStyle/>
          <a:p>
            <a:pPr algn="ctr"/>
            <a:r>
              <a:rPr lang="en-US" sz="2800" b="1" dirty="0" smtClean="0">
                <a:solidFill>
                  <a:srgbClr val="FF0000"/>
                </a:solidFill>
              </a:rPr>
              <a:t>From Professor Jamal </a:t>
            </a:r>
            <a:r>
              <a:rPr lang="en-US" sz="2800" b="1" dirty="0" err="1" smtClean="0">
                <a:solidFill>
                  <a:srgbClr val="FF0000"/>
                </a:solidFill>
              </a:rPr>
              <a:t>Jarralah</a:t>
            </a:r>
            <a:endParaRPr lang="ar-SA" sz="2800" b="1" dirty="0">
              <a:solidFill>
                <a:srgbClr val="FF0000"/>
              </a:solidFill>
            </a:endParaRPr>
          </a:p>
        </p:txBody>
      </p:sp>
    </p:spTree>
    <p:extLst>
      <p:ext uri="{BB962C8B-B14F-4D97-AF65-F5344CB8AC3E}">
        <p14:creationId xmlns:p14="http://schemas.microsoft.com/office/powerpoint/2010/main" val="1211347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
          <p:cNvSpPr txBox="1">
            <a:spLocks noChangeArrowheads="1"/>
          </p:cNvSpPr>
          <p:nvPr/>
        </p:nvSpPr>
        <p:spPr bwMode="auto">
          <a:xfrm>
            <a:off x="611188" y="2341563"/>
            <a:ext cx="7929562" cy="206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algn="r" rtl="1" eaLnBrk="1" hangingPunct="1"/>
            <a:r>
              <a:rPr lang="ar-SA" sz="3200" dirty="0">
                <a:latin typeface="Arial" panose="020B0604020202020204" pitchFamily="34" charset="0"/>
                <a:cs typeface="Arial" panose="020B0604020202020204" pitchFamily="34" charset="0"/>
              </a:rPr>
              <a:t>قام مجموعة من الأطباء بالتشارك في بحث على أن ينشربأسمائهم جميعا وفوجئوا بعد فترة بأن الباحث الرئيس نشر البحث باسمه هو فقط  وقدم لزملائه الشكر في نهاية الورقة العلمية</a:t>
            </a:r>
          </a:p>
        </p:txBody>
      </p:sp>
      <p:pic>
        <p:nvPicPr>
          <p:cNvPr id="3" name="Picture 2" descr="http://img.gawkerassets.com/img/17o9jz54r7tntjpg/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26988"/>
            <a:ext cx="2535238" cy="183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2771800" y="4790142"/>
            <a:ext cx="5616624" cy="523220"/>
          </a:xfrm>
          <a:prstGeom prst="rect">
            <a:avLst/>
          </a:prstGeom>
          <a:noFill/>
        </p:spPr>
        <p:txBody>
          <a:bodyPr wrap="square" rtlCol="1">
            <a:spAutoFit/>
          </a:bodyPr>
          <a:lstStyle/>
          <a:p>
            <a:pPr algn="ctr"/>
            <a:r>
              <a:rPr lang="en-US" sz="2800" b="1" dirty="0" smtClean="0">
                <a:solidFill>
                  <a:srgbClr val="FF0000"/>
                </a:solidFill>
              </a:rPr>
              <a:t>From Professor Jamal </a:t>
            </a:r>
            <a:r>
              <a:rPr lang="en-US" sz="2800" b="1" dirty="0" err="1" smtClean="0">
                <a:solidFill>
                  <a:srgbClr val="FF0000"/>
                </a:solidFill>
              </a:rPr>
              <a:t>Jarralah</a:t>
            </a:r>
            <a:endParaRPr lang="ar-SA" sz="2800" b="1" dirty="0">
              <a:solidFill>
                <a:srgbClr val="FF0000"/>
              </a:solidFill>
            </a:endParaRPr>
          </a:p>
        </p:txBody>
      </p:sp>
    </p:spTree>
    <p:extLst>
      <p:ext uri="{BB962C8B-B14F-4D97-AF65-F5344CB8AC3E}">
        <p14:creationId xmlns:p14="http://schemas.microsoft.com/office/powerpoint/2010/main" val="964139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
          <p:cNvSpPr txBox="1">
            <a:spLocks noChangeArrowheads="1"/>
          </p:cNvSpPr>
          <p:nvPr/>
        </p:nvSpPr>
        <p:spPr bwMode="auto">
          <a:xfrm>
            <a:off x="900113" y="2133600"/>
            <a:ext cx="7775575"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algn="r" rtl="1" eaLnBrk="1" hangingPunct="1"/>
            <a:r>
              <a:rPr lang="ar-SA" sz="3200" dirty="0">
                <a:latin typeface="Arial" panose="020B0604020202020204" pitchFamily="34" charset="0"/>
                <a:cs typeface="Arial" panose="020B0604020202020204" pitchFamily="34" charset="0"/>
              </a:rPr>
              <a:t>كلف مجموعة من الطلاب بإجراء بحث وعند تقييم البحث وجد أنهم نقلوا حرفيا بحثا سابقا تم إجراؤه  من قبل زملاء لهم في السنة الماضية</a:t>
            </a:r>
          </a:p>
        </p:txBody>
      </p:sp>
      <p:pic>
        <p:nvPicPr>
          <p:cNvPr id="3" name="Picture 4" descr="https://encrypted-tbn2.gstatic.com/images?q=tbn:ANd9GcQaF5ViWeXeQDJlETL5z049zIZPI0TwyyZTjEPBnnYdhDYGRE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5084763"/>
            <a:ext cx="1512887" cy="1512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2771800" y="4790142"/>
            <a:ext cx="5616624" cy="523220"/>
          </a:xfrm>
          <a:prstGeom prst="rect">
            <a:avLst/>
          </a:prstGeom>
          <a:noFill/>
        </p:spPr>
        <p:txBody>
          <a:bodyPr wrap="square" rtlCol="1">
            <a:spAutoFit/>
          </a:bodyPr>
          <a:lstStyle/>
          <a:p>
            <a:pPr algn="ctr"/>
            <a:r>
              <a:rPr lang="en-US" sz="2800" b="1" dirty="0" smtClean="0">
                <a:solidFill>
                  <a:srgbClr val="FF0000"/>
                </a:solidFill>
              </a:rPr>
              <a:t>From Professor Jamal </a:t>
            </a:r>
            <a:r>
              <a:rPr lang="en-US" sz="2800" b="1" dirty="0" err="1" smtClean="0">
                <a:solidFill>
                  <a:srgbClr val="FF0000"/>
                </a:solidFill>
              </a:rPr>
              <a:t>Jarralah</a:t>
            </a:r>
            <a:endParaRPr lang="ar-SA" sz="2800" b="1" dirty="0">
              <a:solidFill>
                <a:srgbClr val="FF0000"/>
              </a:solidFill>
            </a:endParaRPr>
          </a:p>
        </p:txBody>
      </p:sp>
    </p:spTree>
    <p:extLst>
      <p:ext uri="{BB962C8B-B14F-4D97-AF65-F5344CB8AC3E}">
        <p14:creationId xmlns:p14="http://schemas.microsoft.com/office/powerpoint/2010/main" val="1528039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a:bodyPr>
          <a:lstStyle/>
          <a:p>
            <a:pPr algn="ctr"/>
            <a:r>
              <a:rPr lang="en-US" sz="4400" dirty="0" smtClean="0"/>
              <a:t>How plagiarism happens?</a:t>
            </a:r>
            <a:endParaRPr lang="en-US" sz="4400" dirty="0"/>
          </a:p>
        </p:txBody>
      </p:sp>
      <p:sp>
        <p:nvSpPr>
          <p:cNvPr id="3" name="Content Placeholder 2"/>
          <p:cNvSpPr>
            <a:spLocks noGrp="1"/>
          </p:cNvSpPr>
          <p:nvPr>
            <p:ph idx="1"/>
          </p:nvPr>
        </p:nvSpPr>
        <p:spPr>
          <a:xfrm>
            <a:off x="498474" y="1628800"/>
            <a:ext cx="7556313" cy="4794785"/>
          </a:xfrm>
        </p:spPr>
        <p:txBody>
          <a:bodyPr>
            <a:normAutofit lnSpcReduction="10000"/>
          </a:bodyPr>
          <a:lstStyle/>
          <a:p>
            <a:pPr fontAlgn="base"/>
            <a:endParaRPr lang="en-US" dirty="0" smtClean="0"/>
          </a:p>
          <a:p>
            <a:pPr fontAlgn="base"/>
            <a:r>
              <a:rPr lang="en-US" dirty="0" smtClean="0">
                <a:solidFill>
                  <a:schemeClr val="tx2">
                    <a:lumMod val="75000"/>
                    <a:lumOff val="25000"/>
                  </a:schemeClr>
                </a:solidFill>
              </a:rPr>
              <a:t>Most students who plagiarise do so unintentionally</a:t>
            </a:r>
          </a:p>
          <a:p>
            <a:pPr fontAlgn="base">
              <a:buNone/>
            </a:pPr>
            <a:endParaRPr lang="en-US" dirty="0" smtClean="0">
              <a:solidFill>
                <a:schemeClr val="tx2">
                  <a:lumMod val="75000"/>
                  <a:lumOff val="25000"/>
                </a:schemeClr>
              </a:solidFill>
            </a:endParaRPr>
          </a:p>
          <a:p>
            <a:pPr fontAlgn="base"/>
            <a:r>
              <a:rPr lang="en-US" dirty="0" smtClean="0">
                <a:solidFill>
                  <a:schemeClr val="tx2">
                    <a:lumMod val="75000"/>
                    <a:lumOff val="25000"/>
                  </a:schemeClr>
                </a:solidFill>
              </a:rPr>
              <a:t>Students don't have the skills to avoid over-reliance on the work of others or because they aren't sure what constitutes plagiarism. </a:t>
            </a:r>
          </a:p>
          <a:p>
            <a:pPr lvl="0" algn="ctr" fontAlgn="base">
              <a:buClr>
                <a:srgbClr val="663366"/>
              </a:buClr>
              <a:buNone/>
            </a:pPr>
            <a:r>
              <a:rPr lang="en-US" sz="2000" dirty="0"/>
              <a:t>Plagiarism &amp; Academic Integrity: https://student.unsw.edu.au/plagiarism</a:t>
            </a:r>
          </a:p>
          <a:p>
            <a:pPr fontAlgn="base"/>
            <a:endParaRPr lang="en-US" dirty="0" smtClean="0">
              <a:solidFill>
                <a:schemeClr val="tx2">
                  <a:lumMod val="75000"/>
                  <a:lumOff val="25000"/>
                </a:schemeClr>
              </a:solidFill>
            </a:endParaRPr>
          </a:p>
          <a:p>
            <a:endParaRPr lang="en-US" dirty="0"/>
          </a:p>
        </p:txBody>
      </p:sp>
      <p:sp>
        <p:nvSpPr>
          <p:cNvPr id="4" name="Date Placeholder 3"/>
          <p:cNvSpPr>
            <a:spLocks noGrp="1"/>
          </p:cNvSpPr>
          <p:nvPr>
            <p:ph type="dt" sz="half" idx="10"/>
          </p:nvPr>
        </p:nvSpPr>
        <p:spPr/>
        <p:txBody>
          <a:bodyPr/>
          <a:lstStyle/>
          <a:p>
            <a:fld id="{11F01811-2C9D-4A40-9936-92297CAEF399}"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58</a:t>
            </a:fld>
            <a:endParaRPr lang="en-US"/>
          </a:p>
        </p:txBody>
      </p:sp>
    </p:spTree>
    <p:extLst>
      <p:ext uri="{BB962C8B-B14F-4D97-AF65-F5344CB8AC3E}">
        <p14:creationId xmlns:p14="http://schemas.microsoft.com/office/powerpoint/2010/main" val="8619035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pPr algn="ctr"/>
            <a:r>
              <a:rPr lang="en-US" sz="4400" dirty="0" smtClean="0"/>
              <a:t>Students can justify plagiarism in a number of ways:</a:t>
            </a:r>
          </a:p>
        </p:txBody>
      </p:sp>
      <p:sp>
        <p:nvSpPr>
          <p:cNvPr id="3" name="Content Placeholder 2"/>
          <p:cNvSpPr>
            <a:spLocks noGrp="1"/>
          </p:cNvSpPr>
          <p:nvPr>
            <p:ph idx="1"/>
          </p:nvPr>
        </p:nvSpPr>
        <p:spPr>
          <a:xfrm>
            <a:off x="498474" y="1700808"/>
            <a:ext cx="8188326" cy="4824536"/>
          </a:xfrm>
        </p:spPr>
        <p:txBody>
          <a:bodyPr>
            <a:normAutofit/>
          </a:bodyPr>
          <a:lstStyle/>
          <a:p>
            <a:endParaRPr lang="en-US" dirty="0" smtClean="0">
              <a:solidFill>
                <a:schemeClr val="tx2">
                  <a:lumMod val="75000"/>
                  <a:lumOff val="25000"/>
                </a:schemeClr>
              </a:solidFill>
            </a:endParaRPr>
          </a:p>
          <a:p>
            <a:r>
              <a:rPr lang="en-US" dirty="0" smtClean="0">
                <a:solidFill>
                  <a:schemeClr val="tx2">
                    <a:lumMod val="75000"/>
                    <a:lumOff val="25000"/>
                  </a:schemeClr>
                </a:solidFill>
              </a:rPr>
              <a:t>Lack of "academic" role models </a:t>
            </a:r>
          </a:p>
          <a:p>
            <a:r>
              <a:rPr lang="en-US" dirty="0" smtClean="0">
                <a:solidFill>
                  <a:schemeClr val="tx2">
                    <a:lumMod val="75000"/>
                    <a:lumOff val="25000"/>
                  </a:schemeClr>
                </a:solidFill>
              </a:rPr>
              <a:t>Other students are doing it and getting away with it </a:t>
            </a:r>
          </a:p>
          <a:p>
            <a:r>
              <a:rPr lang="en-US" dirty="0" smtClean="0">
                <a:solidFill>
                  <a:schemeClr val="tx2">
                    <a:lumMod val="75000"/>
                    <a:lumOff val="25000"/>
                  </a:schemeClr>
                </a:solidFill>
              </a:rPr>
              <a:t>Lack of discussion about plagiarism versus real educational goals </a:t>
            </a:r>
            <a:endParaRPr lang="en-US" dirty="0" smtClean="0"/>
          </a:p>
          <a:p>
            <a:pPr algn="ctr">
              <a:buNone/>
            </a:pPr>
            <a:r>
              <a:rPr lang="en-US" sz="1600" b="1" dirty="0" smtClean="0"/>
              <a:t>Plagiarism--A Guide for Instructors: http</a:t>
            </a:r>
            <a:r>
              <a:rPr lang="en-US" sz="1600" dirty="0" smtClean="0"/>
              <a:t>://www.southalabama.edu/univlib/instruction/Faculty/plagiarism.html</a:t>
            </a:r>
            <a:endParaRPr lang="en-US" sz="1600" dirty="0"/>
          </a:p>
        </p:txBody>
      </p:sp>
      <p:sp>
        <p:nvSpPr>
          <p:cNvPr id="4" name="Date Placeholder 3"/>
          <p:cNvSpPr>
            <a:spLocks noGrp="1"/>
          </p:cNvSpPr>
          <p:nvPr>
            <p:ph type="dt" sz="half" idx="10"/>
          </p:nvPr>
        </p:nvSpPr>
        <p:spPr/>
        <p:txBody>
          <a:bodyPr/>
          <a:lstStyle/>
          <a:p>
            <a:fld id="{4545F91C-6A60-834E-8F24-79BD2760CB2A}"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59</a:t>
            </a:fld>
            <a:endParaRPr lang="en-US"/>
          </a:p>
        </p:txBody>
      </p:sp>
    </p:spTree>
    <p:extLst>
      <p:ext uri="{BB962C8B-B14F-4D97-AF65-F5344CB8AC3E}">
        <p14:creationId xmlns:p14="http://schemas.microsoft.com/office/powerpoint/2010/main" val="1236454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400" dirty="0" smtClean="0"/>
              <a:t>Evaluation sheet</a:t>
            </a:r>
            <a:endParaRPr lang="en-US" sz="4400" dirty="0"/>
          </a:p>
        </p:txBody>
      </p:sp>
      <p:sp>
        <p:nvSpPr>
          <p:cNvPr id="8" name="Text Placeholder 7"/>
          <p:cNvSpPr>
            <a:spLocks noGrp="1"/>
          </p:cNvSpPr>
          <p:nvPr>
            <p:ph type="body" idx="1"/>
          </p:nvPr>
        </p:nvSpPr>
        <p:spPr>
          <a:xfrm>
            <a:off x="497540" y="1484784"/>
            <a:ext cx="3786427" cy="908793"/>
          </a:xfrm>
        </p:spPr>
        <p:txBody>
          <a:bodyPr>
            <a:normAutofit/>
          </a:bodyPr>
          <a:lstStyle/>
          <a:p>
            <a:pPr algn="ctr"/>
            <a:r>
              <a:rPr lang="en-US" sz="3200" dirty="0"/>
              <a:t>Advantages</a:t>
            </a:r>
            <a:r>
              <a:rPr lang="en-US" sz="2400" dirty="0"/>
              <a:t> </a:t>
            </a:r>
          </a:p>
        </p:txBody>
      </p:sp>
      <p:sp>
        <p:nvSpPr>
          <p:cNvPr id="2" name="Content Placeholder 1"/>
          <p:cNvSpPr>
            <a:spLocks noGrp="1"/>
          </p:cNvSpPr>
          <p:nvPr>
            <p:ph sz="half" idx="2"/>
          </p:nvPr>
        </p:nvSpPr>
        <p:spPr/>
        <p:txBody>
          <a:bodyPr/>
          <a:lstStyle/>
          <a:p>
            <a:pPr marL="385763" indent="-385763">
              <a:buFont typeface="+mj-lt"/>
              <a:buAutoNum type="arabicPeriod"/>
            </a:pPr>
            <a:endParaRPr lang="x-none" dirty="0"/>
          </a:p>
        </p:txBody>
      </p:sp>
      <p:sp>
        <p:nvSpPr>
          <p:cNvPr id="10" name="Text Placeholder 9"/>
          <p:cNvSpPr>
            <a:spLocks noGrp="1"/>
          </p:cNvSpPr>
          <p:nvPr>
            <p:ph type="body" sz="quarter" idx="3"/>
          </p:nvPr>
        </p:nvSpPr>
        <p:spPr>
          <a:xfrm>
            <a:off x="4399878" y="1484784"/>
            <a:ext cx="3657600" cy="908793"/>
          </a:xfrm>
        </p:spPr>
        <p:txBody>
          <a:bodyPr>
            <a:noAutofit/>
          </a:bodyPr>
          <a:lstStyle/>
          <a:p>
            <a:pPr algn="ctr"/>
            <a:r>
              <a:rPr lang="en-US" sz="3200" dirty="0"/>
              <a:t>Points for improvement</a:t>
            </a:r>
          </a:p>
        </p:txBody>
      </p:sp>
      <p:sp>
        <p:nvSpPr>
          <p:cNvPr id="3" name="Content Placeholder 2"/>
          <p:cNvSpPr>
            <a:spLocks noGrp="1"/>
          </p:cNvSpPr>
          <p:nvPr>
            <p:ph sz="quarter" idx="4"/>
          </p:nvPr>
        </p:nvSpPr>
        <p:spPr/>
        <p:txBody>
          <a:bodyPr/>
          <a:lstStyle/>
          <a:p>
            <a:pPr marL="385763" indent="-385763">
              <a:buFont typeface="+mj-lt"/>
              <a:buAutoNum type="arabicPeriod"/>
            </a:pPr>
            <a:endParaRPr lang="x-none" dirty="0"/>
          </a:p>
        </p:txBody>
      </p:sp>
      <p:sp>
        <p:nvSpPr>
          <p:cNvPr id="4" name="Date Placeholder 3"/>
          <p:cNvSpPr>
            <a:spLocks noGrp="1"/>
          </p:cNvSpPr>
          <p:nvPr>
            <p:ph type="dt" sz="half" idx="10"/>
          </p:nvPr>
        </p:nvSpPr>
        <p:spPr/>
        <p:txBody>
          <a:bodyPr/>
          <a:lstStyle/>
          <a:p>
            <a:fld id="{395EE790-5281-8A41-95B1-7391E1BAD576}" type="datetime1">
              <a:rPr lang="en-US" smtClean="0"/>
              <a:t>3/3/2019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B3F47A-379D-4C7B-8951-27159D0504E4}" type="slidenum">
              <a:rPr lang="x-none" smtClean="0"/>
              <a:t>6</a:t>
            </a:fld>
            <a:endParaRPr lang="x-none"/>
          </a:p>
        </p:txBody>
      </p:sp>
    </p:spTree>
    <p:extLst>
      <p:ext uri="{BB962C8B-B14F-4D97-AF65-F5344CB8AC3E}">
        <p14:creationId xmlns:p14="http://schemas.microsoft.com/office/powerpoint/2010/main" val="7399914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Q1. Relying on Other People's Phrases and Sentences</a:t>
            </a:r>
            <a:endParaRPr lang="en-US" sz="4400" dirty="0"/>
          </a:p>
        </p:txBody>
      </p:sp>
      <p:sp>
        <p:nvSpPr>
          <p:cNvPr id="3" name="Content Placeholder 2"/>
          <p:cNvSpPr>
            <a:spLocks noGrp="1"/>
          </p:cNvSpPr>
          <p:nvPr>
            <p:ph idx="1"/>
          </p:nvPr>
        </p:nvSpPr>
        <p:spPr/>
        <p:txBody>
          <a:bodyPr>
            <a:normAutofit lnSpcReduction="10000"/>
          </a:bodyPr>
          <a:lstStyle/>
          <a:p>
            <a:pPr algn="ctr">
              <a:buNone/>
            </a:pPr>
            <a:r>
              <a:rPr lang="en-US" sz="2800" i="1" dirty="0" smtClean="0">
                <a:solidFill>
                  <a:schemeClr val="tx1"/>
                </a:solidFill>
              </a:rPr>
              <a:t>Using your own ideas, but with heavy reliance on phrases and sentences from someone else without acknowledgement.</a:t>
            </a:r>
            <a:r>
              <a:rPr lang="en-US" sz="2800" dirty="0" smtClean="0">
                <a:solidFill>
                  <a:schemeClr val="tx1"/>
                </a:solidFill>
              </a:rPr>
              <a:t> </a:t>
            </a:r>
          </a:p>
          <a:p>
            <a:pPr fontAlgn="base">
              <a:buNone/>
            </a:pPr>
            <a:r>
              <a:rPr lang="en-US" dirty="0">
                <a:solidFill>
                  <a:srgbClr val="FF0000"/>
                </a:solidFill>
              </a:rPr>
              <a:t>Original</a:t>
            </a:r>
          </a:p>
          <a:p>
            <a:pPr fontAlgn="base"/>
            <a:r>
              <a:rPr lang="en-US" dirty="0">
                <a:solidFill>
                  <a:srgbClr val="2B142D">
                    <a:lumMod val="75000"/>
                    <a:lumOff val="25000"/>
                  </a:srgbClr>
                </a:solidFill>
              </a:rPr>
              <a:t>"The complexity of the current global economy has to do with certain fundamental </a:t>
            </a:r>
            <a:r>
              <a:rPr lang="en-US" dirty="0" err="1">
                <a:solidFill>
                  <a:srgbClr val="2B142D">
                    <a:lumMod val="75000"/>
                    <a:lumOff val="25000"/>
                  </a:srgbClr>
                </a:solidFill>
              </a:rPr>
              <a:t>disjunctures</a:t>
            </a:r>
            <a:r>
              <a:rPr lang="en-US" dirty="0">
                <a:solidFill>
                  <a:srgbClr val="2B142D">
                    <a:lumMod val="75000"/>
                    <a:lumOff val="25000"/>
                  </a:srgbClr>
                </a:solidFill>
              </a:rPr>
              <a:t> between economy, culture and politics which we have barely begun to </a:t>
            </a:r>
            <a:r>
              <a:rPr lang="en-US" dirty="0" err="1">
                <a:solidFill>
                  <a:srgbClr val="2B142D">
                    <a:lumMod val="75000"/>
                    <a:lumOff val="25000"/>
                  </a:srgbClr>
                </a:solidFill>
              </a:rPr>
              <a:t>theorise</a:t>
            </a:r>
            <a:r>
              <a:rPr lang="en-US" dirty="0">
                <a:solidFill>
                  <a:srgbClr val="2B142D">
                    <a:lumMod val="75000"/>
                    <a:lumOff val="25000"/>
                  </a:srgbClr>
                </a:solidFill>
              </a:rPr>
              <a:t>" (</a:t>
            </a:r>
            <a:r>
              <a:rPr lang="en-US" dirty="0" err="1">
                <a:solidFill>
                  <a:srgbClr val="2B142D">
                    <a:lumMod val="75000"/>
                    <a:lumOff val="25000"/>
                  </a:srgbClr>
                </a:solidFill>
              </a:rPr>
              <a:t>Appadurai</a:t>
            </a:r>
            <a:r>
              <a:rPr lang="en-US" dirty="0">
                <a:solidFill>
                  <a:srgbClr val="2B142D">
                    <a:lumMod val="75000"/>
                    <a:lumOff val="25000"/>
                  </a:srgbClr>
                </a:solidFill>
              </a:rPr>
              <a:t> 1999, p. 221).</a:t>
            </a:r>
          </a:p>
          <a:p>
            <a:endParaRPr lang="en-US" dirty="0"/>
          </a:p>
        </p:txBody>
      </p:sp>
      <p:sp>
        <p:nvSpPr>
          <p:cNvPr id="4" name="Date Placeholder 3"/>
          <p:cNvSpPr>
            <a:spLocks noGrp="1"/>
          </p:cNvSpPr>
          <p:nvPr>
            <p:ph type="dt" sz="half" idx="10"/>
          </p:nvPr>
        </p:nvSpPr>
        <p:spPr/>
        <p:txBody>
          <a:bodyPr/>
          <a:lstStyle/>
          <a:p>
            <a:fld id="{891EC116-2838-614C-8189-51C030AF8361}"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60</a:t>
            </a:fld>
            <a:endParaRPr lang="en-US"/>
          </a:p>
        </p:txBody>
      </p:sp>
    </p:spTree>
    <p:extLst>
      <p:ext uri="{BB962C8B-B14F-4D97-AF65-F5344CB8AC3E}">
        <p14:creationId xmlns:p14="http://schemas.microsoft.com/office/powerpoint/2010/main" val="15351979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352928" cy="1143000"/>
          </a:xfrm>
        </p:spPr>
        <p:txBody>
          <a:bodyPr>
            <a:noAutofit/>
          </a:bodyPr>
          <a:lstStyle/>
          <a:p>
            <a:r>
              <a:rPr lang="en-US" sz="4400" dirty="0"/>
              <a:t>Q1. </a:t>
            </a:r>
            <a:r>
              <a:rPr lang="en-US" sz="4400" b="1" dirty="0" smtClean="0">
                <a:solidFill>
                  <a:srgbClr val="FF0000"/>
                </a:solidFill>
              </a:rPr>
              <a:t>Which </a:t>
            </a:r>
            <a:r>
              <a:rPr lang="en-US" sz="4400" b="1" dirty="0">
                <a:solidFill>
                  <a:srgbClr val="FF0000"/>
                </a:solidFill>
              </a:rPr>
              <a:t>one is </a:t>
            </a:r>
            <a:r>
              <a:rPr lang="en-US" sz="4400" b="1" dirty="0" smtClean="0">
                <a:solidFill>
                  <a:srgbClr val="FF0000"/>
                </a:solidFill>
              </a:rPr>
              <a:t>Acceptable</a:t>
            </a:r>
            <a:r>
              <a:rPr lang="en-US" sz="4400" b="1" dirty="0">
                <a:solidFill>
                  <a:srgbClr val="FF0000"/>
                </a:solidFill>
              </a:rPr>
              <a:t>?</a:t>
            </a:r>
            <a:endParaRPr lang="en-US" sz="4400" dirty="0"/>
          </a:p>
        </p:txBody>
      </p:sp>
      <p:sp>
        <p:nvSpPr>
          <p:cNvPr id="8" name="Content Placeholder 7"/>
          <p:cNvSpPr>
            <a:spLocks noGrp="1"/>
          </p:cNvSpPr>
          <p:nvPr>
            <p:ph sz="half" idx="1"/>
          </p:nvPr>
        </p:nvSpPr>
        <p:spPr/>
        <p:txBody>
          <a:bodyPr>
            <a:normAutofit/>
          </a:bodyPr>
          <a:lstStyle/>
          <a:p>
            <a:pPr marL="514350" indent="-514350" fontAlgn="base">
              <a:buFont typeface="+mj-lt"/>
              <a:buAutoNum type="alphaUcPeriod"/>
            </a:pPr>
            <a:r>
              <a:rPr lang="en-US" sz="3200" dirty="0" smtClean="0">
                <a:solidFill>
                  <a:schemeClr val="tx2">
                    <a:lumMod val="75000"/>
                    <a:lumOff val="25000"/>
                  </a:schemeClr>
                </a:solidFill>
              </a:rPr>
              <a:t>The </a:t>
            </a:r>
            <a:r>
              <a:rPr lang="en-US" sz="3200" dirty="0">
                <a:solidFill>
                  <a:schemeClr val="tx2">
                    <a:lumMod val="75000"/>
                    <a:lumOff val="25000"/>
                  </a:schemeClr>
                </a:solidFill>
              </a:rPr>
              <a:t>fundamental </a:t>
            </a:r>
            <a:r>
              <a:rPr lang="en-US" sz="3200" dirty="0" err="1">
                <a:solidFill>
                  <a:schemeClr val="tx2">
                    <a:lumMod val="75000"/>
                    <a:lumOff val="25000"/>
                  </a:schemeClr>
                </a:solidFill>
              </a:rPr>
              <a:t>disjunctures</a:t>
            </a:r>
            <a:r>
              <a:rPr lang="en-US" sz="3200" dirty="0">
                <a:solidFill>
                  <a:schemeClr val="tx2">
                    <a:lumMod val="75000"/>
                    <a:lumOff val="25000"/>
                  </a:schemeClr>
                </a:solidFill>
              </a:rPr>
              <a:t> between economy, culture and politics makes free trade an impossible ideal.</a:t>
            </a:r>
          </a:p>
          <a:p>
            <a:pPr fontAlgn="base">
              <a:buNone/>
            </a:pPr>
            <a:endParaRPr lang="en-US" sz="3200" dirty="0">
              <a:solidFill>
                <a:schemeClr val="tx2">
                  <a:lumMod val="75000"/>
                  <a:lumOff val="25000"/>
                </a:schemeClr>
              </a:solidFill>
            </a:endParaRPr>
          </a:p>
          <a:p>
            <a:endParaRPr lang="en-US" dirty="0"/>
          </a:p>
        </p:txBody>
      </p:sp>
      <p:sp>
        <p:nvSpPr>
          <p:cNvPr id="9" name="Content Placeholder 8"/>
          <p:cNvSpPr>
            <a:spLocks noGrp="1"/>
          </p:cNvSpPr>
          <p:nvPr>
            <p:ph sz="half" idx="2"/>
          </p:nvPr>
        </p:nvSpPr>
        <p:spPr/>
        <p:txBody>
          <a:bodyPr>
            <a:normAutofit lnSpcReduction="10000"/>
          </a:bodyPr>
          <a:lstStyle/>
          <a:p>
            <a:pPr marL="514350" indent="-514350" fontAlgn="base">
              <a:buFont typeface="+mj-lt"/>
              <a:buAutoNum type="alphaUcPeriod" startAt="2"/>
            </a:pPr>
            <a:r>
              <a:rPr lang="en-US" sz="3200" dirty="0">
                <a:solidFill>
                  <a:schemeClr val="tx2">
                    <a:lumMod val="75000"/>
                    <a:lumOff val="25000"/>
                  </a:schemeClr>
                </a:solidFill>
              </a:rPr>
              <a:t>The "fundamental </a:t>
            </a:r>
            <a:r>
              <a:rPr lang="en-US" sz="3200" dirty="0" err="1">
                <a:solidFill>
                  <a:schemeClr val="tx2">
                    <a:lumMod val="75000"/>
                    <a:lumOff val="25000"/>
                  </a:schemeClr>
                </a:solidFill>
              </a:rPr>
              <a:t>disjunctures</a:t>
            </a:r>
            <a:r>
              <a:rPr lang="en-US" sz="3200" dirty="0">
                <a:solidFill>
                  <a:schemeClr val="tx2">
                    <a:lumMod val="75000"/>
                    <a:lumOff val="25000"/>
                  </a:schemeClr>
                </a:solidFill>
              </a:rPr>
              <a:t> between economy, culture and politics" (</a:t>
            </a:r>
            <a:r>
              <a:rPr lang="en-US" sz="3200" dirty="0" err="1">
                <a:solidFill>
                  <a:schemeClr val="tx2">
                    <a:lumMod val="75000"/>
                    <a:lumOff val="25000"/>
                  </a:schemeClr>
                </a:solidFill>
              </a:rPr>
              <a:t>Appadurai</a:t>
            </a:r>
            <a:r>
              <a:rPr lang="en-US" sz="3200" dirty="0">
                <a:solidFill>
                  <a:schemeClr val="tx2">
                    <a:lumMod val="75000"/>
                    <a:lumOff val="25000"/>
                  </a:schemeClr>
                </a:solidFill>
              </a:rPr>
              <a:t> 1999, p. 221) make free trade an impossible ideal</a:t>
            </a:r>
            <a:r>
              <a:rPr lang="en-US" sz="3200" dirty="0">
                <a:solidFill>
                  <a:schemeClr val="accent2"/>
                </a:solidFill>
              </a:rPr>
              <a:t>.</a:t>
            </a:r>
          </a:p>
          <a:p>
            <a:pPr marL="514350" indent="-514350">
              <a:buFont typeface="+mj-lt"/>
              <a:buAutoNum type="alphaUcPeriod" startAt="2"/>
            </a:pPr>
            <a:endParaRPr lang="en-US" sz="3200" dirty="0">
              <a:solidFill>
                <a:schemeClr val="accent2"/>
              </a:solidFill>
            </a:endParaRPr>
          </a:p>
        </p:txBody>
      </p:sp>
      <p:sp>
        <p:nvSpPr>
          <p:cNvPr id="3" name="Date Placeholder 2"/>
          <p:cNvSpPr>
            <a:spLocks noGrp="1"/>
          </p:cNvSpPr>
          <p:nvPr>
            <p:ph type="dt" sz="half" idx="10"/>
          </p:nvPr>
        </p:nvSpPr>
        <p:spPr/>
        <p:txBody>
          <a:bodyPr/>
          <a:lstStyle/>
          <a:p>
            <a:fld id="{6E21EBA1-2E9F-0448-B682-B9396314F907}" type="datetime1">
              <a:rPr lang="en-US" smtClean="0"/>
              <a:t>3/3/2019</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61</a:t>
            </a:fld>
            <a:endParaRPr lang="en-US"/>
          </a:p>
        </p:txBody>
      </p:sp>
    </p:spTree>
    <p:extLst>
      <p:ext uri="{BB962C8B-B14F-4D97-AF65-F5344CB8AC3E}">
        <p14:creationId xmlns:p14="http://schemas.microsoft.com/office/powerpoint/2010/main" val="18624946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7848872" cy="4144963"/>
          </a:xfrm>
        </p:spPr>
        <p:txBody>
          <a:bodyPr/>
          <a:lstStyle/>
          <a:p>
            <a:pPr>
              <a:buNone/>
            </a:pPr>
            <a:endParaRPr lang="en-US" dirty="0" smtClean="0"/>
          </a:p>
          <a:p>
            <a:pPr>
              <a:buNone/>
            </a:pPr>
            <a:endParaRPr lang="en-US" dirty="0" smtClean="0"/>
          </a:p>
          <a:p>
            <a:pPr algn="ctr">
              <a:buNone/>
            </a:pPr>
            <a:r>
              <a:rPr lang="en-US" sz="3200" b="1" dirty="0" smtClean="0">
                <a:solidFill>
                  <a:srgbClr val="FF0000"/>
                </a:solidFill>
                <a:ea typeface="+mj-ea"/>
              </a:rPr>
              <a:t>Most common way that we learned and learn moral and scientific practices is from good or bad role models.</a:t>
            </a:r>
          </a:p>
          <a:p>
            <a:pPr>
              <a:buNone/>
            </a:pPr>
            <a:endParaRPr lang="en-US" dirty="0" smtClean="0"/>
          </a:p>
          <a:p>
            <a:pPr>
              <a:buNone/>
            </a:pPr>
            <a:endParaRPr lang="en-US" dirty="0" smtClean="0"/>
          </a:p>
          <a:p>
            <a:endParaRPr lang="en-US" dirty="0"/>
          </a:p>
        </p:txBody>
      </p:sp>
      <p:sp>
        <p:nvSpPr>
          <p:cNvPr id="2" name="Date Placeholder 1"/>
          <p:cNvSpPr>
            <a:spLocks noGrp="1"/>
          </p:cNvSpPr>
          <p:nvPr>
            <p:ph type="dt" sz="half" idx="10"/>
          </p:nvPr>
        </p:nvSpPr>
        <p:spPr/>
        <p:txBody>
          <a:bodyPr/>
          <a:lstStyle/>
          <a:p>
            <a:fld id="{4CFFA797-A975-DE47-AE99-BCF3BE605D4A}" type="datetime1">
              <a:rPr lang="en-US" smtClean="0"/>
              <a:t>3/3/2019</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txBody>
          <a:bodyPr>
            <a:noAutofit/>
          </a:bodyPr>
          <a:lstStyle/>
          <a:p>
            <a:pPr algn="ctr"/>
            <a:r>
              <a:rPr lang="en-US" dirty="0" smtClean="0"/>
              <a:t>Plagiarism Quiz</a:t>
            </a:r>
          </a:p>
        </p:txBody>
      </p:sp>
      <p:sp>
        <p:nvSpPr>
          <p:cNvPr id="3" name="Date Placeholder 2"/>
          <p:cNvSpPr>
            <a:spLocks noGrp="1"/>
          </p:cNvSpPr>
          <p:nvPr>
            <p:ph type="dt" sz="half" idx="10"/>
          </p:nvPr>
        </p:nvSpPr>
        <p:spPr/>
        <p:txBody>
          <a:bodyPr/>
          <a:lstStyle/>
          <a:p>
            <a:fld id="{6E21EBA1-2E9F-0448-B682-B9396314F907}" type="datetime1">
              <a:rPr lang="en-US" smtClean="0"/>
              <a:pPr/>
              <a:t>3/3/2019</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63</a:t>
            </a:fld>
            <a:endParaRPr lang="en-US"/>
          </a:p>
        </p:txBody>
      </p:sp>
      <p:sp>
        <p:nvSpPr>
          <p:cNvPr id="6" name="Content Placeholder 5"/>
          <p:cNvSpPr>
            <a:spLocks noGrp="1"/>
          </p:cNvSpPr>
          <p:nvPr>
            <p:ph sz="quarter" idx="1"/>
          </p:nvPr>
        </p:nvSpPr>
        <p:spPr>
          <a:xfrm>
            <a:off x="914400" y="980728"/>
            <a:ext cx="7772400" cy="5039072"/>
          </a:xfrm>
        </p:spPr>
        <p:txBody>
          <a:bodyPr>
            <a:normAutofit fontScale="62500" lnSpcReduction="20000"/>
          </a:bodyPr>
          <a:lstStyle/>
          <a:p>
            <a:pPr>
              <a:buNone/>
            </a:pPr>
            <a:r>
              <a:rPr lang="en-US" sz="5100" dirty="0" smtClean="0">
                <a:solidFill>
                  <a:srgbClr val="FF0000"/>
                </a:solidFill>
              </a:rPr>
              <a:t>Q2. Which of the following are incidents of plagiarism?</a:t>
            </a:r>
          </a:p>
          <a:p>
            <a:pPr>
              <a:buNone/>
            </a:pPr>
            <a:r>
              <a:rPr lang="en-US" sz="5100" dirty="0" smtClean="0">
                <a:solidFill>
                  <a:srgbClr val="FF0000"/>
                </a:solidFill>
              </a:rPr>
              <a:t/>
            </a:r>
            <a:br>
              <a:rPr lang="en-US" sz="5100" dirty="0" smtClean="0">
                <a:solidFill>
                  <a:srgbClr val="FF0000"/>
                </a:solidFill>
              </a:rPr>
            </a:br>
            <a:r>
              <a:rPr lang="en-US" sz="5100" dirty="0" smtClean="0">
                <a:solidFill>
                  <a:schemeClr val="tx2">
                    <a:lumMod val="75000"/>
                    <a:lumOff val="25000"/>
                  </a:schemeClr>
                </a:solidFill>
              </a:rPr>
              <a:t>You borrow an essay written by another student and then submit it as your own work. Is this plagiarism?</a:t>
            </a:r>
          </a:p>
          <a:p>
            <a:pPr marL="914400" indent="-914400">
              <a:buFont typeface="+mj-lt"/>
              <a:buAutoNum type="alphaUcPeriod"/>
            </a:pPr>
            <a:r>
              <a:rPr lang="en-US" sz="5100" dirty="0" smtClean="0">
                <a:solidFill>
                  <a:schemeClr val="tx2">
                    <a:lumMod val="75000"/>
                    <a:lumOff val="25000"/>
                  </a:schemeClr>
                </a:solidFill>
              </a:rPr>
              <a:t>Yes, because it's not my own work. </a:t>
            </a:r>
          </a:p>
          <a:p>
            <a:pPr marL="914400" indent="-914400">
              <a:buFont typeface="+mj-lt"/>
              <a:buAutoNum type="alphaUcPeriod"/>
            </a:pPr>
            <a:r>
              <a:rPr lang="en-US" sz="5100" dirty="0" smtClean="0">
                <a:solidFill>
                  <a:schemeClr val="tx2">
                    <a:lumMod val="75000"/>
                    <a:lumOff val="25000"/>
                  </a:schemeClr>
                </a:solidFill>
              </a:rPr>
              <a:t>No, because the other student gave me permission.</a:t>
            </a:r>
          </a:p>
          <a:p>
            <a:pPr marL="0" indent="0">
              <a:buNone/>
            </a:pPr>
            <a:r>
              <a:rPr lang="en-US" sz="5100" dirty="0" smtClean="0">
                <a:solidFill>
                  <a:srgbClr val="FF0000"/>
                </a:solidFill>
              </a:rPr>
              <a:t>Q3. </a:t>
            </a:r>
            <a:r>
              <a:rPr lang="en-US" sz="5100" dirty="0" smtClean="0">
                <a:solidFill>
                  <a:schemeClr val="tx2">
                    <a:lumMod val="75000"/>
                    <a:lumOff val="25000"/>
                  </a:schemeClr>
                </a:solidFill>
              </a:rPr>
              <a:t>Which type of plagiarism is it called?</a:t>
            </a:r>
          </a:p>
          <a:p>
            <a:pPr>
              <a:buNone/>
            </a:pPr>
            <a:endParaRPr lang="en-US" sz="5100" dirty="0" smtClean="0"/>
          </a:p>
        </p:txBody>
      </p:sp>
    </p:spTree>
    <p:extLst>
      <p:ext uri="{BB962C8B-B14F-4D97-AF65-F5344CB8AC3E}">
        <p14:creationId xmlns:p14="http://schemas.microsoft.com/office/powerpoint/2010/main" val="9397020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400" dirty="0" err="1" smtClean="0"/>
              <a:t>Cont</a:t>
            </a:r>
            <a:r>
              <a:rPr lang="en-US" sz="3400" dirty="0"/>
              <a:t>….</a:t>
            </a:r>
            <a:endParaRPr lang="ar-SA" dirty="0"/>
          </a:p>
        </p:txBody>
      </p:sp>
      <p:sp>
        <p:nvSpPr>
          <p:cNvPr id="3" name="Content Placeholder 2"/>
          <p:cNvSpPr>
            <a:spLocks noGrp="1"/>
          </p:cNvSpPr>
          <p:nvPr>
            <p:ph idx="1"/>
          </p:nvPr>
        </p:nvSpPr>
        <p:spPr>
          <a:xfrm>
            <a:off x="498474" y="1124744"/>
            <a:ext cx="7556313" cy="5001419"/>
          </a:xfrm>
        </p:spPr>
        <p:txBody>
          <a:bodyPr>
            <a:normAutofit/>
          </a:bodyPr>
          <a:lstStyle/>
          <a:p>
            <a:pPr lvl="0">
              <a:lnSpc>
                <a:spcPct val="80000"/>
              </a:lnSpc>
              <a:buFont typeface="Wingdings" pitchFamily="2" charset="2"/>
              <a:buNone/>
            </a:pPr>
            <a:r>
              <a:rPr lang="en-US" dirty="0" smtClean="0">
                <a:solidFill>
                  <a:srgbClr val="FF0000"/>
                </a:solidFill>
              </a:rPr>
              <a:t>Q4 You </a:t>
            </a:r>
            <a:r>
              <a:rPr lang="en-US" dirty="0">
                <a:solidFill>
                  <a:srgbClr val="FF0000"/>
                </a:solidFill>
              </a:rPr>
              <a:t>hand in an essay for one subject that you have already submitted for another: </a:t>
            </a:r>
            <a:r>
              <a:rPr lang="en-US" dirty="0" smtClean="0">
                <a:solidFill>
                  <a:srgbClr val="FF0000"/>
                </a:solidFill>
              </a:rPr>
              <a:t>Is this plagiarism?</a:t>
            </a:r>
          </a:p>
          <a:p>
            <a:pPr marL="514350" lvl="0" indent="-514350">
              <a:lnSpc>
                <a:spcPct val="80000"/>
              </a:lnSpc>
              <a:buFont typeface="+mj-lt"/>
              <a:buAutoNum type="alphaUcPeriod"/>
            </a:pPr>
            <a:r>
              <a:rPr lang="en-US" dirty="0" smtClean="0">
                <a:solidFill>
                  <a:schemeClr val="tx2">
                    <a:lumMod val="75000"/>
                    <a:lumOff val="25000"/>
                  </a:schemeClr>
                </a:solidFill>
              </a:rPr>
              <a:t>Yes</a:t>
            </a:r>
            <a:r>
              <a:rPr lang="en-US" dirty="0">
                <a:solidFill>
                  <a:schemeClr val="tx2">
                    <a:lumMod val="75000"/>
                    <a:lumOff val="25000"/>
                  </a:schemeClr>
                </a:solidFill>
              </a:rPr>
              <a:t>. Students shouldn't 'recycle' </a:t>
            </a:r>
            <a:r>
              <a:rPr lang="en-US" dirty="0" smtClean="0">
                <a:solidFill>
                  <a:schemeClr val="tx2">
                    <a:lumMod val="75000"/>
                    <a:lumOff val="25000"/>
                  </a:schemeClr>
                </a:solidFill>
              </a:rPr>
              <a:t>assignments.</a:t>
            </a:r>
          </a:p>
          <a:p>
            <a:pPr marL="514350" lvl="0" indent="-514350">
              <a:lnSpc>
                <a:spcPct val="80000"/>
              </a:lnSpc>
              <a:buFont typeface="+mj-lt"/>
              <a:buAutoNum type="alphaUcPeriod"/>
            </a:pPr>
            <a:r>
              <a:rPr lang="en-US" dirty="0" smtClean="0">
                <a:solidFill>
                  <a:schemeClr val="tx2">
                    <a:lumMod val="75000"/>
                    <a:lumOff val="25000"/>
                  </a:schemeClr>
                </a:solidFill>
              </a:rPr>
              <a:t>No</a:t>
            </a:r>
            <a:r>
              <a:rPr lang="en-US" dirty="0">
                <a:solidFill>
                  <a:schemeClr val="tx2">
                    <a:lumMod val="75000"/>
                    <a:lumOff val="25000"/>
                  </a:schemeClr>
                </a:solidFill>
              </a:rPr>
              <a:t>. I wrote the essay, so it's my work</a:t>
            </a:r>
            <a:r>
              <a:rPr lang="en-US" dirty="0" smtClean="0">
                <a:solidFill>
                  <a:schemeClr val="tx2">
                    <a:lumMod val="75000"/>
                    <a:lumOff val="25000"/>
                  </a:schemeClr>
                </a:solidFill>
              </a:rPr>
              <a:t>.</a:t>
            </a:r>
          </a:p>
          <a:p>
            <a:pPr marL="514350" lvl="0" indent="-514350">
              <a:lnSpc>
                <a:spcPct val="80000"/>
              </a:lnSpc>
              <a:buFont typeface="+mj-lt"/>
              <a:buAutoNum type="alphaUcPeriod"/>
            </a:pPr>
            <a:r>
              <a:rPr lang="en-US" dirty="0" smtClean="0">
                <a:solidFill>
                  <a:schemeClr val="tx2">
                    <a:lumMod val="75000"/>
                    <a:lumOff val="25000"/>
                  </a:schemeClr>
                </a:solidFill>
              </a:rPr>
              <a:t>Not sure</a:t>
            </a:r>
          </a:p>
          <a:p>
            <a:pPr marL="514350" lvl="0" indent="-514350">
              <a:lnSpc>
                <a:spcPct val="80000"/>
              </a:lnSpc>
              <a:buFont typeface="+mj-lt"/>
              <a:buAutoNum type="alphaUcPeriod"/>
            </a:pPr>
            <a:endParaRPr lang="en-US" dirty="0">
              <a:solidFill>
                <a:schemeClr val="tx2">
                  <a:lumMod val="75000"/>
                  <a:lumOff val="25000"/>
                </a:schemeClr>
              </a:solidFill>
            </a:endParaRPr>
          </a:p>
          <a:p>
            <a:pPr>
              <a:lnSpc>
                <a:spcPct val="80000"/>
              </a:lnSpc>
            </a:pPr>
            <a:endParaRPr lang="ar-SA" dirty="0">
              <a:solidFill>
                <a:schemeClr val="accent2"/>
              </a:solidFill>
            </a:endParaRPr>
          </a:p>
        </p:txBody>
      </p:sp>
      <p:sp>
        <p:nvSpPr>
          <p:cNvPr id="4" name="Date Placeholder 3"/>
          <p:cNvSpPr>
            <a:spLocks noGrp="1"/>
          </p:cNvSpPr>
          <p:nvPr>
            <p:ph type="dt" sz="half" idx="10"/>
          </p:nvPr>
        </p:nvSpPr>
        <p:spPr/>
        <p:txBody>
          <a:bodyPr/>
          <a:lstStyle/>
          <a:p>
            <a:fld id="{6E21EBA1-2E9F-0448-B682-B9396314F907}"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64</a:t>
            </a:fld>
            <a:endParaRPr lang="en-US"/>
          </a:p>
        </p:txBody>
      </p:sp>
    </p:spTree>
    <p:extLst>
      <p:ext uri="{BB962C8B-B14F-4D97-AF65-F5344CB8AC3E}">
        <p14:creationId xmlns:p14="http://schemas.microsoft.com/office/powerpoint/2010/main" val="9428830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21EBA1-2E9F-0448-B682-B9396314F907}" type="datetime1">
              <a:rPr lang="en-US" smtClean="0"/>
              <a:pPr/>
              <a:t>3/3/2019</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65</a:t>
            </a:fld>
            <a:endParaRPr lang="en-US"/>
          </a:p>
        </p:txBody>
      </p:sp>
      <p:sp>
        <p:nvSpPr>
          <p:cNvPr id="6" name="Content Placeholder 5"/>
          <p:cNvSpPr>
            <a:spLocks noGrp="1"/>
          </p:cNvSpPr>
          <p:nvPr>
            <p:ph sz="quarter" idx="1"/>
          </p:nvPr>
        </p:nvSpPr>
        <p:spPr>
          <a:xfrm>
            <a:off x="498474" y="692696"/>
            <a:ext cx="7556313" cy="5433467"/>
          </a:xfrm>
        </p:spPr>
        <p:txBody>
          <a:bodyPr>
            <a:normAutofit/>
          </a:bodyPr>
          <a:lstStyle/>
          <a:p>
            <a:pPr>
              <a:buNone/>
            </a:pPr>
            <a:endParaRPr lang="en-US" dirty="0" smtClean="0"/>
          </a:p>
          <a:p>
            <a:pPr>
              <a:buNone/>
            </a:pPr>
            <a:r>
              <a:rPr lang="en-US" sz="3500" dirty="0" smtClean="0">
                <a:solidFill>
                  <a:srgbClr val="FF0000"/>
                </a:solidFill>
              </a:rPr>
              <a:t>Q5 You download an article from the internet, or take a published journal article or a section of a book, and pretend that it's your own work. Is this plagiarism?</a:t>
            </a:r>
          </a:p>
          <a:p>
            <a:pPr marL="514350" indent="-514350">
              <a:buFont typeface="+mj-lt"/>
              <a:buAutoNum type="alphaUcPeriod"/>
            </a:pPr>
            <a:r>
              <a:rPr lang="en-US" sz="3500" dirty="0" smtClean="0">
                <a:solidFill>
                  <a:schemeClr val="accent1"/>
                </a:solidFill>
              </a:rPr>
              <a:t>Yes </a:t>
            </a:r>
            <a:endParaRPr lang="en-US" sz="3500" dirty="0">
              <a:solidFill>
                <a:schemeClr val="accent1"/>
              </a:solidFill>
            </a:endParaRPr>
          </a:p>
          <a:p>
            <a:pPr marL="514350" indent="-514350">
              <a:buFont typeface="+mj-lt"/>
              <a:buAutoNum type="alphaUcPeriod"/>
            </a:pPr>
            <a:r>
              <a:rPr lang="en-US" sz="3500" dirty="0" smtClean="0">
                <a:solidFill>
                  <a:schemeClr val="accent1"/>
                </a:solidFill>
              </a:rPr>
              <a:t>No</a:t>
            </a:r>
            <a:endParaRPr lang="en-US" sz="3500" dirty="0">
              <a:solidFill>
                <a:schemeClr val="accent1"/>
              </a:solidFill>
            </a:endParaRPr>
          </a:p>
        </p:txBody>
      </p:sp>
    </p:spTree>
    <p:extLst>
      <p:ext uri="{BB962C8B-B14F-4D97-AF65-F5344CB8AC3E}">
        <p14:creationId xmlns:p14="http://schemas.microsoft.com/office/powerpoint/2010/main" val="22405340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21EBA1-2E9F-0448-B682-B9396314F907}" type="datetime1">
              <a:rPr lang="en-US" smtClean="0"/>
              <a:pPr/>
              <a:t>3/3/2019</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66</a:t>
            </a:fld>
            <a:endParaRPr lang="en-US"/>
          </a:p>
        </p:txBody>
      </p:sp>
      <p:sp>
        <p:nvSpPr>
          <p:cNvPr id="6" name="Content Placeholder 5"/>
          <p:cNvSpPr>
            <a:spLocks noGrp="1"/>
          </p:cNvSpPr>
          <p:nvPr>
            <p:ph sz="quarter" idx="1"/>
          </p:nvPr>
        </p:nvSpPr>
        <p:spPr>
          <a:xfrm>
            <a:off x="498474" y="607360"/>
            <a:ext cx="7556313" cy="5518804"/>
          </a:xfrm>
        </p:spPr>
        <p:txBody>
          <a:bodyPr>
            <a:normAutofit/>
          </a:bodyPr>
          <a:lstStyle/>
          <a:p>
            <a:pPr>
              <a:buNone/>
            </a:pPr>
            <a:r>
              <a:rPr lang="en-US" dirty="0" smtClean="0">
                <a:solidFill>
                  <a:srgbClr val="FF0000"/>
                </a:solidFill>
              </a:rPr>
              <a:t>Q6 You copy down exact sentences or paragraphs from someone else’s work (essay, article, book, lecture, web page, newspaper) and put them in your essay without using quotation marks or a footnote/ in-text citation. Plagiarism?</a:t>
            </a:r>
            <a:endParaRPr lang="en-US" sz="3800" dirty="0"/>
          </a:p>
          <a:p>
            <a:pPr marL="514350" indent="-514350">
              <a:buFont typeface="+mj-lt"/>
              <a:buAutoNum type="alphaUcPeriod"/>
            </a:pPr>
            <a:r>
              <a:rPr lang="en-US" dirty="0" smtClean="0">
                <a:solidFill>
                  <a:schemeClr val="accent1"/>
                </a:solidFill>
              </a:rPr>
              <a:t>Yes</a:t>
            </a:r>
            <a:endParaRPr lang="en-US" dirty="0">
              <a:solidFill>
                <a:schemeClr val="accent1"/>
              </a:solidFill>
            </a:endParaRPr>
          </a:p>
          <a:p>
            <a:pPr marL="514350" indent="-514350">
              <a:buFont typeface="+mj-lt"/>
              <a:buAutoNum type="alphaUcPeriod"/>
            </a:pPr>
            <a:r>
              <a:rPr lang="en-US" dirty="0" smtClean="0">
                <a:solidFill>
                  <a:schemeClr val="accent1"/>
                </a:solidFill>
              </a:rPr>
              <a:t>No</a:t>
            </a:r>
            <a:endParaRPr lang="en-US" dirty="0">
              <a:solidFill>
                <a:schemeClr val="accent1"/>
              </a:solidFill>
            </a:endParaRPr>
          </a:p>
        </p:txBody>
      </p:sp>
    </p:spTree>
    <p:extLst>
      <p:ext uri="{BB962C8B-B14F-4D97-AF65-F5344CB8AC3E}">
        <p14:creationId xmlns:p14="http://schemas.microsoft.com/office/powerpoint/2010/main" val="38392930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647" y="224976"/>
            <a:ext cx="7556313" cy="458330"/>
          </a:xfrm>
        </p:spPr>
        <p:txBody>
          <a:bodyPr/>
          <a:lstStyle/>
          <a:p>
            <a:pPr algn="r"/>
            <a:r>
              <a:rPr lang="en-US" dirty="0" smtClean="0"/>
              <a:t>Cont….</a:t>
            </a:r>
            <a:endParaRPr lang="en-US" dirty="0"/>
          </a:p>
        </p:txBody>
      </p:sp>
      <p:sp>
        <p:nvSpPr>
          <p:cNvPr id="3" name="Date Placeholder 2"/>
          <p:cNvSpPr>
            <a:spLocks noGrp="1"/>
          </p:cNvSpPr>
          <p:nvPr>
            <p:ph type="dt" sz="half" idx="10"/>
          </p:nvPr>
        </p:nvSpPr>
        <p:spPr/>
        <p:txBody>
          <a:bodyPr/>
          <a:lstStyle/>
          <a:p>
            <a:fld id="{6E21EBA1-2E9F-0448-B682-B9396314F907}" type="datetime1">
              <a:rPr lang="en-US" smtClean="0"/>
              <a:pPr/>
              <a:t>3/3/2019</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67</a:t>
            </a:fld>
            <a:endParaRPr lang="en-US"/>
          </a:p>
        </p:txBody>
      </p:sp>
      <p:sp>
        <p:nvSpPr>
          <p:cNvPr id="6" name="Content Placeholder 5"/>
          <p:cNvSpPr>
            <a:spLocks noGrp="1"/>
          </p:cNvSpPr>
          <p:nvPr>
            <p:ph sz="quarter" idx="1"/>
          </p:nvPr>
        </p:nvSpPr>
        <p:spPr>
          <a:xfrm>
            <a:off x="498474" y="683306"/>
            <a:ext cx="7556313" cy="5442857"/>
          </a:xfrm>
        </p:spPr>
        <p:txBody>
          <a:bodyPr>
            <a:normAutofit/>
          </a:bodyPr>
          <a:lstStyle/>
          <a:p>
            <a:pPr>
              <a:buNone/>
            </a:pPr>
            <a:r>
              <a:rPr lang="en-US" dirty="0" smtClean="0">
                <a:solidFill>
                  <a:srgbClr val="FF0000"/>
                </a:solidFill>
              </a:rPr>
              <a:t>Q6 You borrow sentences or paragraphs from someone else and put them in your assignment. Although you haven’t used quotation marks, you have provided correct citations (or footnotes): so you haven’t </a:t>
            </a:r>
            <a:r>
              <a:rPr lang="en-US" dirty="0" err="1" smtClean="0">
                <a:solidFill>
                  <a:srgbClr val="FF0000"/>
                </a:solidFill>
              </a:rPr>
              <a:t>plagiarised</a:t>
            </a:r>
            <a:r>
              <a:rPr lang="en-US" dirty="0" smtClean="0">
                <a:solidFill>
                  <a:srgbClr val="FF0000"/>
                </a:solidFill>
              </a:rPr>
              <a:t>, have you?</a:t>
            </a:r>
          </a:p>
          <a:p>
            <a:pPr marL="514350" indent="-514350">
              <a:buFont typeface="+mj-lt"/>
              <a:buAutoNum type="alphaUcPeriod"/>
            </a:pPr>
            <a:r>
              <a:rPr lang="en-US" sz="3500" dirty="0" smtClean="0">
                <a:solidFill>
                  <a:schemeClr val="accent1"/>
                </a:solidFill>
              </a:rPr>
              <a:t>Yes, because plagiarism applies to both words and ideas.</a:t>
            </a:r>
          </a:p>
          <a:p>
            <a:pPr marL="514350" indent="-514350">
              <a:buFont typeface="+mj-lt"/>
              <a:buAutoNum type="alphaUcPeriod"/>
            </a:pPr>
            <a:r>
              <a:rPr lang="en-US" sz="3500" dirty="0" smtClean="0">
                <a:solidFill>
                  <a:schemeClr val="accent1"/>
                </a:solidFill>
              </a:rPr>
              <a:t>No, because I've cited my source</a:t>
            </a:r>
            <a:endParaRPr lang="en-US" sz="3500" dirty="0">
              <a:solidFill>
                <a:schemeClr val="accent1"/>
              </a:solidFill>
            </a:endParaRPr>
          </a:p>
        </p:txBody>
      </p:sp>
    </p:spTree>
    <p:extLst>
      <p:ext uri="{BB962C8B-B14F-4D97-AF65-F5344CB8AC3E}">
        <p14:creationId xmlns:p14="http://schemas.microsoft.com/office/powerpoint/2010/main" val="16463044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424626"/>
          </a:xfrm>
        </p:spPr>
        <p:txBody>
          <a:bodyPr/>
          <a:lstStyle/>
          <a:p>
            <a:endParaRPr lang="en-US" dirty="0"/>
          </a:p>
        </p:txBody>
      </p:sp>
      <p:sp>
        <p:nvSpPr>
          <p:cNvPr id="3" name="Date Placeholder 2"/>
          <p:cNvSpPr>
            <a:spLocks noGrp="1"/>
          </p:cNvSpPr>
          <p:nvPr>
            <p:ph type="dt" sz="half" idx="10"/>
          </p:nvPr>
        </p:nvSpPr>
        <p:spPr/>
        <p:txBody>
          <a:bodyPr/>
          <a:lstStyle/>
          <a:p>
            <a:fld id="{6E21EBA1-2E9F-0448-B682-B9396314F907}" type="datetime1">
              <a:rPr lang="en-US" smtClean="0"/>
              <a:pPr/>
              <a:t>3/3/2019</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68</a:t>
            </a:fld>
            <a:endParaRPr lang="en-US"/>
          </a:p>
        </p:txBody>
      </p:sp>
      <p:sp>
        <p:nvSpPr>
          <p:cNvPr id="6" name="Content Placeholder 5"/>
          <p:cNvSpPr>
            <a:spLocks noGrp="1"/>
          </p:cNvSpPr>
          <p:nvPr>
            <p:ph sz="quarter" idx="1"/>
          </p:nvPr>
        </p:nvSpPr>
        <p:spPr>
          <a:xfrm>
            <a:off x="498474" y="1052736"/>
            <a:ext cx="7556313" cy="4968552"/>
          </a:xfrm>
        </p:spPr>
        <p:txBody>
          <a:bodyPr>
            <a:normAutofit lnSpcReduction="10000"/>
          </a:bodyPr>
          <a:lstStyle/>
          <a:p>
            <a:pPr>
              <a:buNone/>
            </a:pPr>
            <a:endParaRPr lang="en-US" dirty="0" smtClean="0"/>
          </a:p>
          <a:p>
            <a:pPr>
              <a:buNone/>
            </a:pPr>
            <a:r>
              <a:rPr lang="en-US" sz="3500" dirty="0" smtClean="0">
                <a:solidFill>
                  <a:srgbClr val="FF0000"/>
                </a:solidFill>
              </a:rPr>
              <a:t>Q7 You paraphrase an idea you really like from a reading and put it in the essay you are working on. It's in your own words, so you don't bother with a citation. Have you </a:t>
            </a:r>
            <a:r>
              <a:rPr lang="en-US" sz="3500" dirty="0" err="1" smtClean="0">
                <a:solidFill>
                  <a:srgbClr val="FF0000"/>
                </a:solidFill>
              </a:rPr>
              <a:t>plagiarised</a:t>
            </a:r>
            <a:r>
              <a:rPr lang="en-US" sz="3500" dirty="0" smtClean="0">
                <a:solidFill>
                  <a:srgbClr val="FF0000"/>
                </a:solidFill>
              </a:rPr>
              <a:t>?</a:t>
            </a:r>
            <a:endParaRPr lang="en-US" sz="3500" dirty="0">
              <a:solidFill>
                <a:srgbClr val="FF0000"/>
              </a:solidFill>
            </a:endParaRPr>
          </a:p>
          <a:p>
            <a:pPr marL="514350" indent="-514350">
              <a:buFont typeface="+mj-lt"/>
              <a:buAutoNum type="alphaUcPeriod"/>
            </a:pPr>
            <a:r>
              <a:rPr lang="en-US" dirty="0" smtClean="0">
                <a:solidFill>
                  <a:schemeClr val="accent1"/>
                </a:solidFill>
              </a:rPr>
              <a:t>Yes </a:t>
            </a:r>
            <a:endParaRPr lang="en-US" dirty="0">
              <a:solidFill>
                <a:schemeClr val="accent1"/>
              </a:solidFill>
            </a:endParaRPr>
          </a:p>
          <a:p>
            <a:pPr marL="514350" indent="-514350">
              <a:buFont typeface="+mj-lt"/>
              <a:buAutoNum type="alphaUcPeriod"/>
            </a:pPr>
            <a:r>
              <a:rPr lang="en-US" dirty="0" smtClean="0">
                <a:solidFill>
                  <a:schemeClr val="accent1"/>
                </a:solidFill>
              </a:rPr>
              <a:t>No</a:t>
            </a:r>
            <a:endParaRPr lang="en-US" dirty="0">
              <a:solidFill>
                <a:schemeClr val="accent1"/>
              </a:solidFill>
            </a:endParaRPr>
          </a:p>
        </p:txBody>
      </p:sp>
    </p:spTree>
    <p:extLst>
      <p:ext uri="{BB962C8B-B14F-4D97-AF65-F5344CB8AC3E}">
        <p14:creationId xmlns:p14="http://schemas.microsoft.com/office/powerpoint/2010/main" val="20368143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16632"/>
            <a:ext cx="7556313" cy="648072"/>
          </a:xfrm>
        </p:spPr>
        <p:txBody>
          <a:bodyPr/>
          <a:lstStyle/>
          <a:p>
            <a:pPr algn="r"/>
            <a:r>
              <a:rPr lang="en-US" dirty="0" smtClean="0"/>
              <a:t>Cont….</a:t>
            </a:r>
            <a:endParaRPr lang="en-US" dirty="0"/>
          </a:p>
        </p:txBody>
      </p:sp>
      <p:sp>
        <p:nvSpPr>
          <p:cNvPr id="3" name="Date Placeholder 2"/>
          <p:cNvSpPr>
            <a:spLocks noGrp="1"/>
          </p:cNvSpPr>
          <p:nvPr>
            <p:ph type="dt" sz="half" idx="10"/>
          </p:nvPr>
        </p:nvSpPr>
        <p:spPr/>
        <p:txBody>
          <a:bodyPr/>
          <a:lstStyle/>
          <a:p>
            <a:fld id="{6E21EBA1-2E9F-0448-B682-B9396314F907}" type="datetime1">
              <a:rPr lang="en-US" smtClean="0"/>
              <a:pPr/>
              <a:t>3/3/2019</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69</a:t>
            </a:fld>
            <a:endParaRPr lang="en-US"/>
          </a:p>
        </p:txBody>
      </p:sp>
      <p:sp>
        <p:nvSpPr>
          <p:cNvPr id="6" name="Content Placeholder 5"/>
          <p:cNvSpPr>
            <a:spLocks noGrp="1"/>
          </p:cNvSpPr>
          <p:nvPr>
            <p:ph sz="quarter" idx="1"/>
          </p:nvPr>
        </p:nvSpPr>
        <p:spPr>
          <a:xfrm>
            <a:off x="498474" y="764704"/>
            <a:ext cx="7556313" cy="5658881"/>
          </a:xfrm>
        </p:spPr>
        <p:txBody>
          <a:bodyPr>
            <a:noAutofit/>
          </a:bodyPr>
          <a:lstStyle/>
          <a:p>
            <a:pPr>
              <a:buNone/>
            </a:pPr>
            <a:r>
              <a:rPr lang="en-US" dirty="0" smtClean="0">
                <a:solidFill>
                  <a:srgbClr val="FF0000"/>
                </a:solidFill>
              </a:rPr>
              <a:t>Q8 You have written a paragraph outlining a concept you have come up with. However, you have used part of sentences that have come from your reading. Because the concept is yours and you have provided references for the words, Have you </a:t>
            </a:r>
            <a:r>
              <a:rPr lang="en-US" dirty="0" err="1" smtClean="0">
                <a:solidFill>
                  <a:srgbClr val="FF0000"/>
                </a:solidFill>
              </a:rPr>
              <a:t>plagiarised</a:t>
            </a:r>
            <a:r>
              <a:rPr lang="en-US" dirty="0" smtClean="0">
                <a:solidFill>
                  <a:srgbClr val="FF0000"/>
                </a:solidFill>
              </a:rPr>
              <a:t>?</a:t>
            </a:r>
            <a:endParaRPr lang="en-US" dirty="0">
              <a:solidFill>
                <a:srgbClr val="FF0000"/>
              </a:solidFill>
            </a:endParaRPr>
          </a:p>
          <a:p>
            <a:pPr marL="514350" indent="-514350">
              <a:buFont typeface="+mj-lt"/>
              <a:buAutoNum type="alphaUcPeriod"/>
            </a:pPr>
            <a:r>
              <a:rPr lang="en-US" dirty="0" smtClean="0">
                <a:solidFill>
                  <a:schemeClr val="accent1"/>
                </a:solidFill>
              </a:rPr>
              <a:t>Yes, because I've used the words and phrasing of other writers. </a:t>
            </a:r>
          </a:p>
          <a:p>
            <a:pPr marL="514350" indent="-514350">
              <a:buFont typeface="+mj-lt"/>
              <a:buAutoNum type="alphaUcPeriod"/>
            </a:pPr>
            <a:r>
              <a:rPr lang="en-US" dirty="0" smtClean="0">
                <a:solidFill>
                  <a:schemeClr val="accent1"/>
                </a:solidFill>
              </a:rPr>
              <a:t>No, because it's my own idea.</a:t>
            </a:r>
            <a:endParaRPr lang="en-US" dirty="0">
              <a:solidFill>
                <a:schemeClr val="accent1"/>
              </a:solidFill>
            </a:endParaRPr>
          </a:p>
        </p:txBody>
      </p:sp>
    </p:spTree>
    <p:extLst>
      <p:ext uri="{BB962C8B-B14F-4D97-AF65-F5344CB8AC3E}">
        <p14:creationId xmlns:p14="http://schemas.microsoft.com/office/powerpoint/2010/main" val="376496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71400"/>
            <a:ext cx="7556313" cy="6696744"/>
          </a:xfrm>
        </p:spPr>
        <p:txBody>
          <a:bodyPr/>
          <a:lstStyle/>
          <a:p>
            <a:pPr>
              <a:buNone/>
            </a:pPr>
            <a:endParaRPr lang="en-US" i="1" dirty="0" smtClean="0"/>
          </a:p>
          <a:p>
            <a:pPr>
              <a:buNone/>
            </a:pPr>
            <a:endParaRPr lang="en-US" i="1" dirty="0"/>
          </a:p>
          <a:p>
            <a:pPr marL="0" indent="0" algn="ctr">
              <a:buNone/>
            </a:pPr>
            <a:r>
              <a:rPr lang="en-US" sz="4000" b="1" i="1" dirty="0" smtClean="0">
                <a:solidFill>
                  <a:srgbClr val="FF0000"/>
                </a:solidFill>
                <a:latin typeface="Franklin Gothic Book"/>
                <a:ea typeface="+mj-ea"/>
                <a:cs typeface="+mj-cs"/>
              </a:rPr>
              <a:t>“Rather fail with honor than succeed by fraud.”</a:t>
            </a:r>
          </a:p>
          <a:p>
            <a:pPr>
              <a:buNone/>
            </a:pPr>
            <a:r>
              <a:rPr lang="en-US" dirty="0" smtClean="0"/>
              <a:t>				</a:t>
            </a:r>
            <a:r>
              <a:rPr lang="en-US" dirty="0"/>
              <a:t>	</a:t>
            </a:r>
            <a:r>
              <a:rPr lang="en-US" dirty="0" smtClean="0"/>
              <a:t>		</a:t>
            </a:r>
            <a:r>
              <a:rPr lang="en-US" sz="2400" i="1" dirty="0" smtClean="0"/>
              <a:t>Sophocles</a:t>
            </a:r>
          </a:p>
          <a:p>
            <a:pPr>
              <a:buNone/>
            </a:pPr>
            <a:endParaRPr lang="en-US" i="1" dirty="0" smtClean="0"/>
          </a:p>
          <a:p>
            <a:pPr lvl="0" algn="ctr">
              <a:buClr>
                <a:srgbClr val="663366"/>
              </a:buClr>
              <a:buNone/>
            </a:pPr>
            <a:r>
              <a:rPr lang="en-US" sz="1600" dirty="0">
                <a:hlinkClick r:id="rId2"/>
              </a:rPr>
              <a:t>“Four plays: Ajax; The women of </a:t>
            </a:r>
            <a:r>
              <a:rPr lang="en-US" sz="1600" dirty="0" err="1">
                <a:hlinkClick r:id="rId2"/>
              </a:rPr>
              <a:t>Trachis</a:t>
            </a:r>
            <a:r>
              <a:rPr lang="en-US" sz="1600" dirty="0">
                <a:hlinkClick r:id="rId2"/>
              </a:rPr>
              <a:t>; Electra; </a:t>
            </a:r>
            <a:r>
              <a:rPr lang="en-US" sz="1600" dirty="0" err="1">
                <a:hlinkClick r:id="rId2"/>
              </a:rPr>
              <a:t>Philoctetes</a:t>
            </a:r>
            <a:r>
              <a:rPr lang="en-US" sz="1600" dirty="0">
                <a:hlinkClick r:id="rId2"/>
              </a:rPr>
              <a:t>” (1966) :http://www.quoteyard.com/rather-fail-with-honor-than-succeed-by-fraud/</a:t>
            </a:r>
          </a:p>
          <a:p>
            <a:pPr marL="0" indent="0">
              <a:buNone/>
            </a:pPr>
            <a:endParaRPr lang="en-US" dirty="0"/>
          </a:p>
        </p:txBody>
      </p:sp>
      <p:sp>
        <p:nvSpPr>
          <p:cNvPr id="4" name="Date Placeholder 3"/>
          <p:cNvSpPr>
            <a:spLocks noGrp="1"/>
          </p:cNvSpPr>
          <p:nvPr>
            <p:ph type="dt" sz="half" idx="10"/>
          </p:nvPr>
        </p:nvSpPr>
        <p:spPr/>
        <p:txBody>
          <a:bodyPr/>
          <a:lstStyle/>
          <a:p>
            <a:fld id="{786C62FE-3519-D943-9730-019F605D0F12}"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16632"/>
            <a:ext cx="7556313" cy="648072"/>
          </a:xfrm>
        </p:spPr>
        <p:txBody>
          <a:bodyPr/>
          <a:lstStyle/>
          <a:p>
            <a:pPr algn="r"/>
            <a:r>
              <a:rPr lang="en-US" dirty="0" err="1" smtClean="0"/>
              <a:t>Cont</a:t>
            </a:r>
            <a:r>
              <a:rPr lang="en-US" dirty="0" smtClean="0"/>
              <a:t>….</a:t>
            </a:r>
            <a:endParaRPr lang="en-US" dirty="0"/>
          </a:p>
        </p:txBody>
      </p:sp>
      <p:sp>
        <p:nvSpPr>
          <p:cNvPr id="3" name="Date Placeholder 2"/>
          <p:cNvSpPr>
            <a:spLocks noGrp="1"/>
          </p:cNvSpPr>
          <p:nvPr>
            <p:ph type="dt" sz="half" idx="10"/>
          </p:nvPr>
        </p:nvSpPr>
        <p:spPr/>
        <p:txBody>
          <a:bodyPr/>
          <a:lstStyle/>
          <a:p>
            <a:fld id="{6E21EBA1-2E9F-0448-B682-B9396314F907}" type="datetime1">
              <a:rPr lang="en-US" smtClean="0"/>
              <a:pPr/>
              <a:t>3/3/2019</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70</a:t>
            </a:fld>
            <a:endParaRPr lang="en-US"/>
          </a:p>
        </p:txBody>
      </p:sp>
      <p:sp>
        <p:nvSpPr>
          <p:cNvPr id="6" name="Content Placeholder 5"/>
          <p:cNvSpPr>
            <a:spLocks noGrp="1"/>
          </p:cNvSpPr>
          <p:nvPr>
            <p:ph sz="quarter" idx="1"/>
          </p:nvPr>
        </p:nvSpPr>
        <p:spPr>
          <a:xfrm>
            <a:off x="498474" y="764704"/>
            <a:ext cx="7556313" cy="5658881"/>
          </a:xfrm>
        </p:spPr>
        <p:txBody>
          <a:bodyPr>
            <a:normAutofit fontScale="92500"/>
          </a:bodyPr>
          <a:lstStyle/>
          <a:p>
            <a:pPr>
              <a:buNone/>
            </a:pPr>
            <a:r>
              <a:rPr lang="en-US" sz="3500" dirty="0" smtClean="0">
                <a:solidFill>
                  <a:srgbClr val="FF0000"/>
                </a:solidFill>
              </a:rPr>
              <a:t>Q9 You hand in an essay where almost every line is a direct quotation from a source. In fact, you have done a lot of reading for this assignment. You have referenced these sources correctly (quotation marks and citation), so is it plagiarism?</a:t>
            </a:r>
            <a:br>
              <a:rPr lang="en-US" sz="3500" dirty="0" smtClean="0">
                <a:solidFill>
                  <a:srgbClr val="FF0000"/>
                </a:solidFill>
              </a:rPr>
            </a:br>
            <a:r>
              <a:rPr lang="en-US" dirty="0" smtClean="0"/>
              <a:t> </a:t>
            </a:r>
          </a:p>
          <a:p>
            <a:pPr>
              <a:buFont typeface="Wingdings" pitchFamily="2" charset="2"/>
              <a:buChar char="q"/>
            </a:pPr>
            <a:r>
              <a:rPr lang="en-US" dirty="0" smtClean="0"/>
              <a:t> </a:t>
            </a:r>
            <a:r>
              <a:rPr lang="en-US" dirty="0" smtClean="0">
                <a:solidFill>
                  <a:schemeClr val="accent1"/>
                </a:solidFill>
              </a:rPr>
              <a:t>Yes, I've relied too much on the words of others. </a:t>
            </a:r>
          </a:p>
          <a:p>
            <a:pPr>
              <a:buFont typeface="Wingdings" pitchFamily="2" charset="2"/>
              <a:buChar char="q"/>
            </a:pPr>
            <a:r>
              <a:rPr lang="en-US" dirty="0" smtClean="0">
                <a:solidFill>
                  <a:schemeClr val="accent1"/>
                </a:solidFill>
              </a:rPr>
              <a:t>No, I'm showing that I've done lots of research</a:t>
            </a:r>
            <a:endParaRPr lang="en-US" dirty="0">
              <a:solidFill>
                <a:schemeClr val="accent1"/>
              </a:solidFill>
            </a:endParaRPr>
          </a:p>
        </p:txBody>
      </p:sp>
    </p:spTree>
    <p:extLst>
      <p:ext uri="{BB962C8B-B14F-4D97-AF65-F5344CB8AC3E}">
        <p14:creationId xmlns:p14="http://schemas.microsoft.com/office/powerpoint/2010/main" val="14787195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16632"/>
            <a:ext cx="7556313" cy="490727"/>
          </a:xfrm>
        </p:spPr>
        <p:txBody>
          <a:bodyPr/>
          <a:lstStyle/>
          <a:p>
            <a:endParaRPr lang="en-US" dirty="0"/>
          </a:p>
        </p:txBody>
      </p:sp>
      <p:sp>
        <p:nvSpPr>
          <p:cNvPr id="3" name="Date Placeholder 2"/>
          <p:cNvSpPr>
            <a:spLocks noGrp="1"/>
          </p:cNvSpPr>
          <p:nvPr>
            <p:ph type="dt" sz="half" idx="10"/>
          </p:nvPr>
        </p:nvSpPr>
        <p:spPr/>
        <p:txBody>
          <a:bodyPr/>
          <a:lstStyle/>
          <a:p>
            <a:fld id="{6E21EBA1-2E9F-0448-B682-B9396314F907}" type="datetime1">
              <a:rPr lang="en-US" smtClean="0"/>
              <a:pPr/>
              <a:t>3/3/2019</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71</a:t>
            </a:fld>
            <a:endParaRPr lang="en-US"/>
          </a:p>
        </p:txBody>
      </p:sp>
      <p:sp>
        <p:nvSpPr>
          <p:cNvPr id="6" name="Content Placeholder 5"/>
          <p:cNvSpPr>
            <a:spLocks noGrp="1"/>
          </p:cNvSpPr>
          <p:nvPr>
            <p:ph sz="quarter" idx="1"/>
          </p:nvPr>
        </p:nvSpPr>
        <p:spPr>
          <a:xfrm>
            <a:off x="498474" y="980728"/>
            <a:ext cx="7556313" cy="5145435"/>
          </a:xfrm>
        </p:spPr>
        <p:txBody>
          <a:bodyPr>
            <a:normAutofit lnSpcReduction="10000"/>
          </a:bodyPr>
          <a:lstStyle/>
          <a:p>
            <a:pPr>
              <a:buNone/>
            </a:pPr>
            <a:r>
              <a:rPr lang="en-US" dirty="0" smtClean="0">
                <a:solidFill>
                  <a:srgbClr val="FF0000"/>
                </a:solidFill>
              </a:rPr>
              <a:t>Q10 You find a great source for research on the internet. The site has no 'author', so you copy the information and use it in your assignment. Is this plagiarism?</a:t>
            </a:r>
            <a:br>
              <a:rPr lang="en-US" dirty="0" smtClean="0">
                <a:solidFill>
                  <a:srgbClr val="FF0000"/>
                </a:solidFill>
              </a:rPr>
            </a:br>
            <a:r>
              <a:rPr lang="en-US" dirty="0" smtClean="0"/>
              <a:t>  </a:t>
            </a:r>
          </a:p>
          <a:p>
            <a:pPr>
              <a:buFont typeface="Wingdings" pitchFamily="2" charset="2"/>
              <a:buChar char="q"/>
            </a:pPr>
            <a:r>
              <a:rPr lang="en-US" dirty="0" smtClean="0">
                <a:solidFill>
                  <a:schemeClr val="accent1"/>
                </a:solidFill>
              </a:rPr>
              <a:t>Yes, all sources of information must be cited. </a:t>
            </a:r>
          </a:p>
          <a:p>
            <a:pPr>
              <a:buFont typeface="Wingdings" pitchFamily="2" charset="2"/>
              <a:buChar char="q"/>
            </a:pPr>
            <a:endParaRPr lang="en-US" dirty="0" smtClean="0">
              <a:solidFill>
                <a:schemeClr val="accent1"/>
              </a:solidFill>
            </a:endParaRPr>
          </a:p>
          <a:p>
            <a:pPr>
              <a:buFont typeface="Wingdings" pitchFamily="2" charset="2"/>
              <a:buChar char="q"/>
            </a:pPr>
            <a:r>
              <a:rPr lang="en-US" dirty="0" smtClean="0">
                <a:solidFill>
                  <a:schemeClr val="accent1"/>
                </a:solidFill>
              </a:rPr>
              <a:t>No, information on the net is up for grabs.</a:t>
            </a:r>
            <a:endParaRPr lang="en-US" dirty="0">
              <a:solidFill>
                <a:schemeClr val="accent1"/>
              </a:solidFill>
            </a:endParaRPr>
          </a:p>
        </p:txBody>
      </p:sp>
    </p:spTree>
    <p:extLst>
      <p:ext uri="{BB962C8B-B14F-4D97-AF65-F5344CB8AC3E}">
        <p14:creationId xmlns:p14="http://schemas.microsoft.com/office/powerpoint/2010/main" val="17605640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Key answers</a:t>
            </a:r>
          </a:p>
        </p:txBody>
      </p:sp>
      <p:sp>
        <p:nvSpPr>
          <p:cNvPr id="8" name="Content Placeholder 7"/>
          <p:cNvSpPr>
            <a:spLocks noGrp="1"/>
          </p:cNvSpPr>
          <p:nvPr>
            <p:ph sz="half" idx="1"/>
          </p:nvPr>
        </p:nvSpPr>
        <p:spPr/>
        <p:txBody>
          <a:bodyPr/>
          <a:lstStyle/>
          <a:p>
            <a:pPr marL="0" indent="0">
              <a:buNone/>
            </a:pPr>
            <a:r>
              <a:rPr lang="en-US" dirty="0"/>
              <a:t>Q1 B BUT WHY?</a:t>
            </a:r>
          </a:p>
          <a:p>
            <a:pPr marL="0" indent="0">
              <a:buNone/>
            </a:pPr>
            <a:r>
              <a:rPr lang="en-US" dirty="0"/>
              <a:t>Q2 A </a:t>
            </a:r>
          </a:p>
          <a:p>
            <a:pPr marL="0" indent="0">
              <a:buNone/>
            </a:pPr>
            <a:r>
              <a:rPr lang="en-US" dirty="0"/>
              <a:t>Q3 Collusion</a:t>
            </a:r>
          </a:p>
          <a:p>
            <a:pPr marL="0" indent="0">
              <a:buNone/>
            </a:pPr>
            <a:r>
              <a:rPr lang="en-US" dirty="0"/>
              <a:t>Q4 C</a:t>
            </a:r>
          </a:p>
          <a:p>
            <a:pPr marL="0" indent="0">
              <a:buNone/>
            </a:pPr>
            <a:r>
              <a:rPr lang="en-US" dirty="0"/>
              <a:t>Q5 A</a:t>
            </a:r>
          </a:p>
          <a:p>
            <a:pPr marL="0" indent="0">
              <a:spcBef>
                <a:spcPts val="0"/>
              </a:spcBef>
              <a:buClrTx/>
              <a:buSzTx/>
              <a:buNone/>
            </a:pPr>
            <a:endParaRPr lang="en-US" dirty="0"/>
          </a:p>
        </p:txBody>
      </p:sp>
      <p:sp>
        <p:nvSpPr>
          <p:cNvPr id="9" name="Content Placeholder 8"/>
          <p:cNvSpPr>
            <a:spLocks noGrp="1"/>
          </p:cNvSpPr>
          <p:nvPr>
            <p:ph sz="half" idx="2"/>
          </p:nvPr>
        </p:nvSpPr>
        <p:spPr/>
        <p:txBody>
          <a:bodyPr/>
          <a:lstStyle/>
          <a:p>
            <a:pPr marL="0" indent="0">
              <a:buNone/>
            </a:pPr>
            <a:r>
              <a:rPr lang="en-US" dirty="0"/>
              <a:t>Q6 </a:t>
            </a:r>
            <a:r>
              <a:rPr lang="en-US" dirty="0" smtClean="0"/>
              <a:t>A</a:t>
            </a:r>
          </a:p>
          <a:p>
            <a:pPr marL="0" indent="0">
              <a:buNone/>
            </a:pPr>
            <a:r>
              <a:rPr lang="en-US" dirty="0" smtClean="0"/>
              <a:t>Q7</a:t>
            </a:r>
          </a:p>
          <a:p>
            <a:pPr marL="0" indent="0">
              <a:buNone/>
            </a:pPr>
            <a:r>
              <a:rPr lang="en-US" dirty="0" smtClean="0"/>
              <a:t>Q8</a:t>
            </a:r>
          </a:p>
          <a:p>
            <a:pPr marL="0" indent="0">
              <a:buNone/>
            </a:pPr>
            <a:r>
              <a:rPr lang="en-US" dirty="0" smtClean="0"/>
              <a:t>Q9</a:t>
            </a:r>
          </a:p>
          <a:p>
            <a:pPr marL="0" indent="0">
              <a:buNone/>
            </a:pPr>
            <a:r>
              <a:rPr lang="en-US" dirty="0" smtClean="0"/>
              <a:t>Q10</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6E21EBA1-2E9F-0448-B682-B9396314F907}"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72</a:t>
            </a:fld>
            <a:endParaRPr lang="en-US"/>
          </a:p>
        </p:txBody>
      </p:sp>
    </p:spTree>
    <p:extLst>
      <p:ext uri="{BB962C8B-B14F-4D97-AF65-F5344CB8AC3E}">
        <p14:creationId xmlns:p14="http://schemas.microsoft.com/office/powerpoint/2010/main" val="218489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6408712" cy="922114"/>
          </a:xfrm>
          <a:noFill/>
          <a:ln>
            <a:noFill/>
          </a:ln>
        </p:spPr>
        <p:txBody>
          <a:bodyPr>
            <a:noAutofit/>
          </a:bodyPr>
          <a:lstStyle/>
          <a:p>
            <a:r>
              <a:rPr lang="en-US" sz="4400" dirty="0" smtClean="0"/>
              <a:t>Background</a:t>
            </a:r>
            <a:r>
              <a:rPr lang="en-US" sz="4400" dirty="0"/>
              <a:t/>
            </a:r>
            <a:br>
              <a:rPr lang="en-US" sz="4400" dirty="0"/>
            </a:br>
            <a:endParaRPr lang="en-US" sz="4400" dirty="0"/>
          </a:p>
        </p:txBody>
      </p:sp>
      <p:sp>
        <p:nvSpPr>
          <p:cNvPr id="3" name="Content Placeholder 2"/>
          <p:cNvSpPr>
            <a:spLocks noGrp="1"/>
          </p:cNvSpPr>
          <p:nvPr>
            <p:ph idx="1"/>
          </p:nvPr>
        </p:nvSpPr>
        <p:spPr>
          <a:xfrm>
            <a:off x="179512" y="1196752"/>
            <a:ext cx="8640960" cy="5400600"/>
          </a:xfrm>
          <a:noFill/>
          <a:ln>
            <a:noFill/>
          </a:ln>
        </p:spPr>
        <p:txBody>
          <a:bodyPr>
            <a:noAutofit/>
          </a:bodyPr>
          <a:lstStyle/>
          <a:p>
            <a:r>
              <a:rPr lang="en-US" dirty="0">
                <a:solidFill>
                  <a:schemeClr val="accent1"/>
                </a:solidFill>
              </a:rPr>
              <a:t>Misconduct in science is an old problem. </a:t>
            </a:r>
          </a:p>
          <a:p>
            <a:pPr marL="0" indent="0">
              <a:buNone/>
            </a:pPr>
            <a:endParaRPr lang="en-US" dirty="0" smtClean="0">
              <a:solidFill>
                <a:schemeClr val="accent1"/>
              </a:solidFill>
            </a:endParaRPr>
          </a:p>
          <a:p>
            <a:r>
              <a:rPr lang="en-US" dirty="0" smtClean="0">
                <a:solidFill>
                  <a:schemeClr val="accent1"/>
                </a:solidFill>
              </a:rPr>
              <a:t>In the last few years it has raised discussions about causes and effects </a:t>
            </a:r>
          </a:p>
          <a:p>
            <a:pPr marL="0" indent="0">
              <a:buNone/>
            </a:pPr>
            <a:endParaRPr lang="en-US" dirty="0" smtClean="0">
              <a:solidFill>
                <a:schemeClr val="accent1"/>
              </a:solidFill>
            </a:endParaRPr>
          </a:p>
          <a:p>
            <a:r>
              <a:rPr lang="en-US" dirty="0" smtClean="0">
                <a:solidFill>
                  <a:schemeClr val="accent1"/>
                </a:solidFill>
              </a:rPr>
              <a:t>Science has grown tremendously and the challenges are quite different from the past.</a:t>
            </a:r>
          </a:p>
          <a:p>
            <a:pPr lvl="0" algn="ctr">
              <a:buClr>
                <a:srgbClr val="663366"/>
              </a:buClr>
              <a:buNone/>
            </a:pPr>
            <a:r>
              <a:rPr lang="en-US" dirty="0" smtClean="0">
                <a:solidFill>
                  <a:schemeClr val="accent1"/>
                </a:solidFill>
              </a:rPr>
              <a:t> </a:t>
            </a:r>
            <a:r>
              <a:rPr lang="en-US" sz="1200" b="1" dirty="0">
                <a:hlinkClick r:id="rId2" action="ppaction://hlinkfile" tooltip="Go to Forensic Science International on ScienceDirect"/>
              </a:rPr>
              <a:t>Teaching scientific integrity and research ethics. Forensic Science </a:t>
            </a:r>
            <a:r>
              <a:rPr lang="en-US" sz="1200" b="1" dirty="0" err="1">
                <a:hlinkClick r:id="rId2" action="ppaction://hlinkfile" tooltip="Go to Forensic Science International on ScienceDirect"/>
              </a:rPr>
              <a:t>International</a:t>
            </a:r>
            <a:r>
              <a:rPr lang="en-US" sz="1200" b="1" dirty="0" err="1"/>
              <a:t>,</a:t>
            </a:r>
            <a:r>
              <a:rPr lang="en-US" sz="1200" b="1" dirty="0" err="1">
                <a:hlinkClick r:id="rId3" action="ppaction://hlinkfile" tooltip="Go to table of contents for this volume/issue"/>
              </a:rPr>
              <a:t>Volume</a:t>
            </a:r>
            <a:r>
              <a:rPr lang="en-US" sz="1200" b="1" dirty="0">
                <a:hlinkClick r:id="rId3" action="ppaction://hlinkfile" tooltip="Go to table of contents for this volume/issue"/>
              </a:rPr>
              <a:t> 113, Issues 1–3</a:t>
            </a:r>
            <a:r>
              <a:rPr lang="en-US" sz="1200" dirty="0"/>
              <a:t>, </a:t>
            </a:r>
            <a:r>
              <a:rPr lang="en-US" sz="1200" b="1" dirty="0">
                <a:hlinkClick r:id="rId2" action="ppaction://hlinkfile" tooltip="Go to Forensic Science International on ScienceDirect"/>
              </a:rPr>
              <a:t>2000, 511–514</a:t>
            </a:r>
            <a:endParaRPr lang="en-US" sz="1200" dirty="0">
              <a:solidFill>
                <a:srgbClr val="663366"/>
              </a:solidFill>
            </a:endParaRPr>
          </a:p>
          <a:p>
            <a:endParaRPr lang="en-US" dirty="0" smtClean="0">
              <a:solidFill>
                <a:schemeClr val="accent1"/>
              </a:solidFill>
            </a:endParaRPr>
          </a:p>
        </p:txBody>
      </p:sp>
      <p:sp>
        <p:nvSpPr>
          <p:cNvPr id="4" name="Date Placeholder 3"/>
          <p:cNvSpPr>
            <a:spLocks noGrp="1"/>
          </p:cNvSpPr>
          <p:nvPr>
            <p:ph type="dt" sz="half" idx="10"/>
          </p:nvPr>
        </p:nvSpPr>
        <p:spPr/>
        <p:txBody>
          <a:bodyPr/>
          <a:lstStyle/>
          <a:p>
            <a:fld id="{13B2971A-59F1-F248-8EF6-849ACFEBED21}"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lgn="ctr"/>
            <a:r>
              <a:rPr lang="en-US" sz="4400" dirty="0" smtClean="0"/>
              <a:t>Common Forms of Plagiarism</a:t>
            </a:r>
            <a:endParaRPr lang="en-US" sz="4400"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sz="3800" dirty="0" smtClean="0">
                <a:solidFill>
                  <a:schemeClr val="accent1"/>
                </a:solidFill>
              </a:rPr>
              <a:t> Copying</a:t>
            </a:r>
            <a:endParaRPr lang="en-US" sz="3800" dirty="0">
              <a:solidFill>
                <a:schemeClr val="accent1"/>
              </a:solidFill>
            </a:endParaRPr>
          </a:p>
          <a:p>
            <a:r>
              <a:rPr lang="en-US" sz="3800" dirty="0" smtClean="0">
                <a:solidFill>
                  <a:schemeClr val="accent1"/>
                </a:solidFill>
              </a:rPr>
              <a:t> Collusion</a:t>
            </a:r>
            <a:endParaRPr lang="en-US" sz="3800" dirty="0">
              <a:solidFill>
                <a:schemeClr val="accent1"/>
              </a:solidFill>
            </a:endParaRPr>
          </a:p>
          <a:p>
            <a:r>
              <a:rPr lang="en-US" sz="3800" dirty="0" smtClean="0">
                <a:solidFill>
                  <a:schemeClr val="accent1"/>
                </a:solidFill>
              </a:rPr>
              <a:t> Inappropriate </a:t>
            </a:r>
            <a:r>
              <a:rPr lang="en-US" sz="3800" dirty="0">
                <a:solidFill>
                  <a:schemeClr val="accent1"/>
                </a:solidFill>
              </a:rPr>
              <a:t>paraphrasing</a:t>
            </a:r>
          </a:p>
          <a:p>
            <a:r>
              <a:rPr lang="en-US" sz="3800" dirty="0" smtClean="0">
                <a:solidFill>
                  <a:schemeClr val="accent1"/>
                </a:solidFill>
              </a:rPr>
              <a:t> Relying </a:t>
            </a:r>
            <a:r>
              <a:rPr lang="en-US" sz="3800" dirty="0">
                <a:solidFill>
                  <a:schemeClr val="accent1"/>
                </a:solidFill>
              </a:rPr>
              <a:t>too much on other people’s material</a:t>
            </a:r>
          </a:p>
          <a:p>
            <a:r>
              <a:rPr lang="en-US" sz="3800" dirty="0" smtClean="0">
                <a:solidFill>
                  <a:schemeClr val="accent1"/>
                </a:solidFill>
              </a:rPr>
              <a:t> Inappropriate </a:t>
            </a:r>
            <a:r>
              <a:rPr lang="en-US" sz="3800" dirty="0">
                <a:solidFill>
                  <a:schemeClr val="accent1"/>
                </a:solidFill>
              </a:rPr>
              <a:t>citation</a:t>
            </a:r>
          </a:p>
          <a:p>
            <a:r>
              <a:rPr lang="en-US" sz="3800" dirty="0" smtClean="0">
                <a:solidFill>
                  <a:schemeClr val="accent1"/>
                </a:solidFill>
              </a:rPr>
              <a:t> Self-</a:t>
            </a:r>
            <a:r>
              <a:rPr lang="en-US" sz="3800" dirty="0" err="1" smtClean="0">
                <a:solidFill>
                  <a:schemeClr val="accent1"/>
                </a:solidFill>
              </a:rPr>
              <a:t>plagiarising</a:t>
            </a:r>
            <a:endParaRPr lang="en-US" sz="3800" dirty="0">
              <a:solidFill>
                <a:schemeClr val="accent1"/>
              </a:solidFill>
            </a:endParaRPr>
          </a:p>
          <a:p>
            <a:endParaRPr lang="en-US" dirty="0"/>
          </a:p>
        </p:txBody>
      </p:sp>
      <p:sp>
        <p:nvSpPr>
          <p:cNvPr id="4" name="Date Placeholder 3"/>
          <p:cNvSpPr>
            <a:spLocks noGrp="1"/>
          </p:cNvSpPr>
          <p:nvPr>
            <p:ph type="dt" sz="half" idx="10"/>
          </p:nvPr>
        </p:nvSpPr>
        <p:spPr/>
        <p:txBody>
          <a:bodyPr/>
          <a:lstStyle/>
          <a:p>
            <a:fld id="{B00F341D-205D-224E-8FFD-A282142F4460}" type="datetime1">
              <a:rPr lang="en-US" smtClean="0"/>
              <a:t>3/3/2019</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9</a:t>
            </a:fld>
            <a:endParaRPr lang="en-US"/>
          </a:p>
        </p:txBody>
      </p:sp>
    </p:spTree>
    <p:extLst>
      <p:ext uri="{BB962C8B-B14F-4D97-AF65-F5344CB8AC3E}">
        <p14:creationId xmlns:p14="http://schemas.microsoft.com/office/powerpoint/2010/main" val="591183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4066</TotalTime>
  <Words>2293</Words>
  <Application>Microsoft Office PowerPoint</Application>
  <PresentationFormat>On-screen Show (4:3)</PresentationFormat>
  <Paragraphs>427</Paragraphs>
  <Slides>72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72</vt:i4>
      </vt:variant>
    </vt:vector>
  </HeadingPairs>
  <TitlesOfParts>
    <vt:vector size="83" baseType="lpstr">
      <vt:lpstr>ＭＳ Ｐゴシック</vt:lpstr>
      <vt:lpstr>Arial</vt:lpstr>
      <vt:lpstr>Calibri</vt:lpstr>
      <vt:lpstr>Franklin Gothic Book</vt:lpstr>
      <vt:lpstr>Garamond</vt:lpstr>
      <vt:lpstr>inherit</vt:lpstr>
      <vt:lpstr>Perpetua</vt:lpstr>
      <vt:lpstr>Rockwell</vt:lpstr>
      <vt:lpstr>Verdana</vt:lpstr>
      <vt:lpstr>Wingdings</vt:lpstr>
      <vt:lpstr>Advantage</vt:lpstr>
      <vt:lpstr>Scientific integrity and Plagiarism </vt:lpstr>
      <vt:lpstr> قوله تعالى: } وَيْلٌ لِلْمُطَفِّفِينْ . الّذِينَ إِذَا اكْتَالُوا عَلَى النَّاسِ يَسْتَوْفُون . وَإِذَا كَالُوهُمْ أَو وَّزَنُوهُمْ يُخْسِرُونَ {      </vt:lpstr>
      <vt:lpstr>PowerPoint Presentation</vt:lpstr>
      <vt:lpstr>PowerPoint Presentation</vt:lpstr>
      <vt:lpstr>Goals and objectives</vt:lpstr>
      <vt:lpstr>Evaluation sheet</vt:lpstr>
      <vt:lpstr>PowerPoint Presentation</vt:lpstr>
      <vt:lpstr>Background </vt:lpstr>
      <vt:lpstr>Common Forms of Plagiarism</vt:lpstr>
      <vt:lpstr>Current trends</vt:lpstr>
      <vt:lpstr>Historical Overview </vt:lpstr>
      <vt:lpstr>PowerPoint Presentation</vt:lpstr>
      <vt:lpstr>What is Scientific Integrity?</vt:lpstr>
      <vt:lpstr>What is scientific integrity? Cont….</vt:lpstr>
      <vt:lpstr>What violates scientific integrity?</vt:lpstr>
      <vt:lpstr>Scientific and Scholarly Misconduct</vt:lpstr>
      <vt:lpstr>PowerPoint Presentation</vt:lpstr>
      <vt:lpstr>Plagiarism:  What is it?</vt:lpstr>
      <vt:lpstr>PowerPoint Presentation</vt:lpstr>
      <vt:lpstr>PowerPoint Presentation</vt:lpstr>
      <vt:lpstr>PowerPoint Presentation</vt:lpstr>
      <vt:lpstr>    مر صلى الله عليه وسلم على صُبرة طعام فأدخل يده فيها فنالت أصابعه بللاً. فقال: « ما هذا يا صاحب الطعام؟ » قال: أصابته السماء يا رسول الله. قال: « أفلا جعلته فوق الطعام كي يراه الناس؟ من غش فليس مني   » وفي رواية « من غشنا فليس منا » وفي رواية « ليس منا من غشنا » [رواه مسلم].</vt:lpstr>
      <vt:lpstr>PowerPoint Presentation</vt:lpstr>
      <vt:lpstr>What is plagiarism? </vt:lpstr>
      <vt:lpstr>Plagiarism is unethical for three reasons.</vt:lpstr>
      <vt:lpstr>The best way to avoid plagiarism is to:</vt:lpstr>
      <vt:lpstr>PowerPoint Presentation</vt:lpstr>
      <vt:lpstr>PowerPoint Presentation</vt:lpstr>
      <vt:lpstr>PowerPoint Presentation</vt:lpstr>
      <vt:lpstr>Small group exercise</vt:lpstr>
      <vt:lpstr>PowerPoint Presentation</vt:lpstr>
      <vt:lpstr>PowerPoint Presentation</vt:lpstr>
      <vt:lpstr>PowerPoint Presentation</vt:lpstr>
      <vt:lpstr>PowerPoint Presentation</vt:lpstr>
      <vt:lpstr>Exercise</vt:lpstr>
      <vt:lpstr>Which one is Plagiarized  and which is Acceptable?</vt:lpstr>
      <vt:lpstr>What makes it acceptable?</vt:lpstr>
      <vt:lpstr>PowerPoint Presentation</vt:lpstr>
      <vt:lpstr>PowerPoint Presentation</vt:lpstr>
      <vt:lpstr>PowerPoint Presentation</vt:lpstr>
      <vt:lpstr>PowerPoint Presentation</vt:lpstr>
      <vt:lpstr>PowerPoint Presentation</vt:lpstr>
      <vt:lpstr>PowerPoint Presentation</vt:lpstr>
      <vt:lpstr>Relying Too Much on Other People's Material Relying too much on other people's material; that is, repeated use of long quotations (even with quotation marks and with proper acknowledgement).</vt:lpstr>
      <vt:lpstr>Why is it unacceptable?</vt:lpstr>
      <vt:lpstr>Evaluation sheet</vt:lpstr>
      <vt:lpstr>Conclusion</vt:lpstr>
      <vt:lpstr>PowerPoint Presentation</vt:lpstr>
      <vt:lpstr>PowerPoint Presentation</vt:lpstr>
      <vt:lpstr>Quiz After few slides</vt:lpstr>
      <vt:lpstr>Islamic perspective</vt:lpstr>
      <vt:lpstr>PowerPoint Presentation</vt:lpstr>
      <vt:lpstr>PowerPoint Presentation</vt:lpstr>
      <vt:lpstr>PowerPoint Presentation</vt:lpstr>
      <vt:lpstr>PowerPoint Presentation</vt:lpstr>
      <vt:lpstr>PowerPoint Presentation</vt:lpstr>
      <vt:lpstr>PowerPoint Presentation</vt:lpstr>
      <vt:lpstr>How plagiarism happens?</vt:lpstr>
      <vt:lpstr>Students can justify plagiarism in a number of ways:</vt:lpstr>
      <vt:lpstr>Q1. Relying on Other People's Phrases and Sentences</vt:lpstr>
      <vt:lpstr>Q1. Which one is Acceptable?</vt:lpstr>
      <vt:lpstr>PowerPoint Presentation</vt:lpstr>
      <vt:lpstr>Plagiarism Quiz</vt:lpstr>
      <vt:lpstr>Cont….</vt:lpstr>
      <vt:lpstr>PowerPoint Presentation</vt:lpstr>
      <vt:lpstr>PowerPoint Presentation</vt:lpstr>
      <vt:lpstr>Cont….</vt:lpstr>
      <vt:lpstr>PowerPoint Presentation</vt:lpstr>
      <vt:lpstr>Cont….</vt:lpstr>
      <vt:lpstr>Cont….</vt:lpstr>
      <vt:lpstr>PowerPoint Presentation</vt:lpstr>
      <vt:lpstr>Key answers</vt:lpstr>
    </vt:vector>
  </TitlesOfParts>
  <Company>KKUH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integrity and research ethics</dc:title>
  <dc:creator>Dr.Farhana irfan</dc:creator>
  <cp:lastModifiedBy>Windows User</cp:lastModifiedBy>
  <cp:revision>124</cp:revision>
  <dcterms:created xsi:type="dcterms:W3CDTF">2014-10-19T10:29:31Z</dcterms:created>
  <dcterms:modified xsi:type="dcterms:W3CDTF">2019-03-03T11:28:59Z</dcterms:modified>
</cp:coreProperties>
</file>