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8" r:id="rId4"/>
    <p:sldId id="269" r:id="rId5"/>
    <p:sldId id="270" r:id="rId6"/>
    <p:sldId id="260" r:id="rId7"/>
    <p:sldId id="261" r:id="rId8"/>
    <p:sldId id="262" r:id="rId9"/>
    <p:sldId id="263" r:id="rId10"/>
    <p:sldId id="264" r:id="rId11"/>
    <p:sldId id="272" r:id="rId12"/>
    <p:sldId id="265" r:id="rId13"/>
    <p:sldId id="271"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94B398-6590-4B13-A3A2-08E02E4D9C60}" v="10" dt="2019-03-17T22:07:41.2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82" d="100"/>
          <a:sy n="82" d="100"/>
        </p:scale>
        <p:origin x="1277"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 ..............." userId="e11a017e4f50c8ab" providerId="LiveId" clId="{9594B398-6590-4B13-A3A2-08E02E4D9C60}"/>
    <pc:docChg chg="modSld">
      <pc:chgData name="NA ..............." userId="e11a017e4f50c8ab" providerId="LiveId" clId="{9594B398-6590-4B13-A3A2-08E02E4D9C60}" dt="2019-03-17T22:07:41.298" v="9" actId="1076"/>
      <pc:docMkLst>
        <pc:docMk/>
      </pc:docMkLst>
      <pc:sldChg chg="modSp">
        <pc:chgData name="NA ..............." userId="e11a017e4f50c8ab" providerId="LiveId" clId="{9594B398-6590-4B13-A3A2-08E02E4D9C60}" dt="2019-03-17T22:07:41.298" v="9" actId="1076"/>
        <pc:sldMkLst>
          <pc:docMk/>
          <pc:sldMk cId="3751308725" sldId="260"/>
        </pc:sldMkLst>
        <pc:spChg chg="mod">
          <ac:chgData name="NA ..............." userId="e11a017e4f50c8ab" providerId="LiveId" clId="{9594B398-6590-4B13-A3A2-08E02E4D9C60}" dt="2019-03-17T22:07:41.298" v="9" actId="1076"/>
          <ac:spMkLst>
            <pc:docMk/>
            <pc:sldMk cId="3751308725" sldId="260"/>
            <ac:spMk id="2" creationId="{32A39853-738B-4646-B851-9DC795C58998}"/>
          </ac:spMkLst>
        </pc:spChg>
      </pc:sldChg>
      <pc:sldChg chg="modSp">
        <pc:chgData name="NA ..............." userId="e11a017e4f50c8ab" providerId="LiveId" clId="{9594B398-6590-4B13-A3A2-08E02E4D9C60}" dt="2019-03-17T22:07:35.738" v="8" actId="1076"/>
        <pc:sldMkLst>
          <pc:docMk/>
          <pc:sldMk cId="42005324" sldId="261"/>
        </pc:sldMkLst>
        <pc:spChg chg="mod">
          <ac:chgData name="NA ..............." userId="e11a017e4f50c8ab" providerId="LiveId" clId="{9594B398-6590-4B13-A3A2-08E02E4D9C60}" dt="2019-03-17T22:07:35.738" v="8" actId="1076"/>
          <ac:spMkLst>
            <pc:docMk/>
            <pc:sldMk cId="42005324" sldId="261"/>
            <ac:spMk id="2" creationId="{DAAD662F-CBB8-42FD-90C0-FACD3389286E}"/>
          </ac:spMkLst>
        </pc:spChg>
      </pc:sldChg>
      <pc:sldChg chg="modSp">
        <pc:chgData name="NA ..............." userId="e11a017e4f50c8ab" providerId="LiveId" clId="{9594B398-6590-4B13-A3A2-08E02E4D9C60}" dt="2019-03-17T22:07:27.995" v="7" actId="1076"/>
        <pc:sldMkLst>
          <pc:docMk/>
          <pc:sldMk cId="1038046847" sldId="262"/>
        </pc:sldMkLst>
        <pc:spChg chg="mod">
          <ac:chgData name="NA ..............." userId="e11a017e4f50c8ab" providerId="LiveId" clId="{9594B398-6590-4B13-A3A2-08E02E4D9C60}" dt="2019-03-17T22:07:27.995" v="7" actId="1076"/>
          <ac:spMkLst>
            <pc:docMk/>
            <pc:sldMk cId="1038046847" sldId="262"/>
            <ac:spMk id="2" creationId="{ED899975-5CFB-46D9-9373-EB9956315597}"/>
          </ac:spMkLst>
        </pc:spChg>
      </pc:sldChg>
      <pc:sldChg chg="modSp">
        <pc:chgData name="NA ..............." userId="e11a017e4f50c8ab" providerId="LiveId" clId="{9594B398-6590-4B13-A3A2-08E02E4D9C60}" dt="2019-03-17T22:07:19.712" v="6" actId="1076"/>
        <pc:sldMkLst>
          <pc:docMk/>
          <pc:sldMk cId="3321548927" sldId="263"/>
        </pc:sldMkLst>
        <pc:spChg chg="mod">
          <ac:chgData name="NA ..............." userId="e11a017e4f50c8ab" providerId="LiveId" clId="{9594B398-6590-4B13-A3A2-08E02E4D9C60}" dt="2019-03-17T22:07:19.712" v="6" actId="1076"/>
          <ac:spMkLst>
            <pc:docMk/>
            <pc:sldMk cId="3321548927" sldId="263"/>
            <ac:spMk id="2" creationId="{B36071C8-E032-4072-BE97-F0865A3CBA10}"/>
          </ac:spMkLst>
        </pc:spChg>
        <pc:spChg chg="mod">
          <ac:chgData name="NA ..............." userId="e11a017e4f50c8ab" providerId="LiveId" clId="{9594B398-6590-4B13-A3A2-08E02E4D9C60}" dt="2019-03-17T22:06:16.366" v="2" actId="15"/>
          <ac:spMkLst>
            <pc:docMk/>
            <pc:sldMk cId="3321548927" sldId="263"/>
            <ac:spMk id="3" creationId="{62E88E0B-E1BC-41ED-91D2-5AFC680292D2}"/>
          </ac:spMkLst>
        </pc:spChg>
      </pc:sldChg>
      <pc:sldChg chg="modSp">
        <pc:chgData name="NA ..............." userId="e11a017e4f50c8ab" providerId="LiveId" clId="{9594B398-6590-4B13-A3A2-08E02E4D9C60}" dt="2019-03-17T22:07:05.114" v="5" actId="1076"/>
        <pc:sldMkLst>
          <pc:docMk/>
          <pc:sldMk cId="798132589" sldId="265"/>
        </pc:sldMkLst>
        <pc:spChg chg="mod">
          <ac:chgData name="NA ..............." userId="e11a017e4f50c8ab" providerId="LiveId" clId="{9594B398-6590-4B13-A3A2-08E02E4D9C60}" dt="2019-03-17T22:07:05.114" v="5" actId="1076"/>
          <ac:spMkLst>
            <pc:docMk/>
            <pc:sldMk cId="798132589" sldId="265"/>
            <ac:spMk id="2" creationId="{59353432-B045-42A8-A554-4E2AD6CAB2BC}"/>
          </ac:spMkLst>
        </pc:spChg>
        <pc:spChg chg="mod">
          <ac:chgData name="NA ..............." userId="e11a017e4f50c8ab" providerId="LiveId" clId="{9594B398-6590-4B13-A3A2-08E02E4D9C60}" dt="2019-03-17T22:06:43.533" v="4" actId="12"/>
          <ac:spMkLst>
            <pc:docMk/>
            <pc:sldMk cId="798132589" sldId="265"/>
            <ac:spMk id="3" creationId="{2F729A62-9A1A-4EDC-A008-D4E9E77FB93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الفرعي للشكل الرئيسي</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ar-SA"/>
              <a:t>انقر لتحرير نمط عنوان الشكل الرئيسي</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3/18/2019</a:t>
            </a:fld>
            <a:endParaRPr lang="en-US"/>
          </a:p>
        </p:txBody>
      </p:sp>
      <p:sp>
        <p:nvSpPr>
          <p:cNvPr id="16" name="Slide Number Placeholder 15"/>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7" name="Footer Placeholder 16"/>
          <p:cNvSpPr>
            <a:spLocks noGrp="1"/>
          </p:cNvSpPr>
          <p:nvPr>
            <p:ph type="ftr" sz="quarter" idx="12"/>
          </p:nvPr>
        </p:nvSpPr>
        <p:spPr/>
        <p:txBody>
          <a:bodyPr/>
          <a:lstStyle/>
          <a:p>
            <a:endParaRPr kumimoji="0" lang="en-US"/>
          </a:p>
        </p:txBody>
      </p:sp>
    </p:spTree>
    <p:extLst>
      <p:ext uri="{BB962C8B-B14F-4D97-AF65-F5344CB8AC3E}">
        <p14:creationId xmlns:p14="http://schemas.microsoft.com/office/powerpoint/2010/main" val="408626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عنوان الشكل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a:t>حرر أنماط نص الشكل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3/18/2019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extLst>
      <p:ext uri="{BB962C8B-B14F-4D97-AF65-F5344CB8AC3E}">
        <p14:creationId xmlns:p14="http://schemas.microsoft.com/office/powerpoint/2010/main" val="572120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ar-SA"/>
              <a:t>انقر لتحرير نمط عنوان الشكل الرئيسي</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ar-SA"/>
              <a:t>حرر أنماط نص الشكل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3/18/2019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extLst>
      <p:ext uri="{BB962C8B-B14F-4D97-AF65-F5344CB8AC3E}">
        <p14:creationId xmlns:p14="http://schemas.microsoft.com/office/powerpoint/2010/main" val="2799868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ar-SA"/>
              <a:t>حرر أنماط نص الشكل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4" name="Date Placeholder 13"/>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3/18/2019</a:t>
            </a:fld>
            <a:endParaRPr lang="en-US"/>
          </a:p>
        </p:txBody>
      </p:sp>
      <p:sp>
        <p:nvSpPr>
          <p:cNvPr id="15" name="Slide Number Placeholder 14"/>
          <p:cNvSpPr>
            <a:spLocks noGrp="1"/>
          </p:cNvSpPr>
          <p:nvPr>
            <p:ph type="sldNum" sz="quarter" idx="15"/>
          </p:nvPr>
        </p:nvSpPr>
        <p:spPr/>
        <p:txBody>
          <a:bodyPr/>
          <a:lstStyle>
            <a:lvl1pPr algn="ctr">
              <a:defRPr/>
            </a:lvl1pPr>
          </a:lstStyle>
          <a:p>
            <a:fld id="{D2E57653-3E58-4892-A7ED-712530ACC680}" type="slidenum">
              <a:rPr kumimoji="0" lang="en-US" smtClean="0"/>
              <a:pPr eaLnBrk="1" latinLnBrk="0" hangingPunct="1"/>
              <a:t>‹#›</a:t>
            </a:fld>
            <a:endParaRPr kumimoji="0" lang="en-US"/>
          </a:p>
        </p:txBody>
      </p:sp>
      <p:sp>
        <p:nvSpPr>
          <p:cNvPr id="16" name="Footer Placeholder 15"/>
          <p:cNvSpPr>
            <a:spLocks noGrp="1"/>
          </p:cNvSpPr>
          <p:nvPr>
            <p:ph type="ftr" sz="quarter" idx="16"/>
          </p:nvPr>
        </p:nvSpPr>
        <p:spPr/>
        <p:txBody>
          <a:bodyPr/>
          <a:lstStyle/>
          <a:p>
            <a:endParaRPr kumimoji="0" lang="en-US"/>
          </a:p>
        </p:txBody>
      </p:sp>
      <p:sp>
        <p:nvSpPr>
          <p:cNvPr id="17" name="Title 16"/>
          <p:cNvSpPr>
            <a:spLocks noGrp="1"/>
          </p:cNvSpPr>
          <p:nvPr>
            <p:ph type="title"/>
          </p:nvPr>
        </p:nvSpPr>
        <p:spPr/>
        <p:txBody>
          <a:bodyPr rtlCol="0" anchor="b" anchorCtr="0"/>
          <a:lstStyle/>
          <a:p>
            <a:r>
              <a:rPr kumimoji="0" lang="ar-SA"/>
              <a:t>انقر لتحرير نمط عنوان الشكل الرئيسي</a:t>
            </a:r>
            <a:endParaRPr kumimoji="0" lang="en-US"/>
          </a:p>
        </p:txBody>
      </p:sp>
    </p:spTree>
    <p:extLst>
      <p:ext uri="{BB962C8B-B14F-4D97-AF65-F5344CB8AC3E}">
        <p14:creationId xmlns:p14="http://schemas.microsoft.com/office/powerpoint/2010/main" val="2318678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3/18/2019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ar-SA"/>
              <a:t>انقر لتحرير نمط عنوان الشكل الرئيسي</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حرر أنماط نص الشكل الرئيسي</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3295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3/18/2019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r>
              <a:rPr kumimoji="0" lang="ar-SA"/>
              <a:t>انقر لتحرير نمط عنوان الشكل الرئيسي</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ar-SA"/>
              <a:t>حرر أنماط نص الشكل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ar-SA"/>
              <a:t>حرر أنماط نص الشكل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extLst>
      <p:ext uri="{BB962C8B-B14F-4D97-AF65-F5344CB8AC3E}">
        <p14:creationId xmlns:p14="http://schemas.microsoft.com/office/powerpoint/2010/main" val="43026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8" name="Footer Placeholder 7"/>
          <p:cNvSpPr>
            <a:spLocks noGrp="1"/>
          </p:cNvSpPr>
          <p:nvPr>
            <p:ph type="ftr" sz="quarter" idx="11"/>
          </p:nvPr>
        </p:nvSpPr>
        <p:spPr/>
        <p:txBody>
          <a:bodyPr/>
          <a:lstStyle/>
          <a:p>
            <a:endParaRPr kumimoji="0" lang="en-US"/>
          </a:p>
        </p:txBody>
      </p:sp>
      <p:sp>
        <p:nvSpPr>
          <p:cNvPr id="7" name="Date Placeholder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3/18/2019</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حرر أنماط نص الشكل الرئيسي</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ar-SA"/>
              <a:t>حرر أنماط نص الشكل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ar-SA"/>
              <a:t>حرر أنماط نص الشكل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ar-SA"/>
              <a:t>انقر لتحرير نمط عنوان الشكل الرئيسي</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حرر أنماط نص الشكل الرئيسي</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3931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3/18/2019</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r>
              <a:rPr kumimoji="0" lang="ar-SA"/>
              <a:t>انقر لتحرير نمط عنوان الشكل الرئيسي</a:t>
            </a:r>
            <a:endParaRPr kumimoji="0" lang="en-US"/>
          </a:p>
        </p:txBody>
      </p:sp>
    </p:spTree>
    <p:extLst>
      <p:ext uri="{BB962C8B-B14F-4D97-AF65-F5344CB8AC3E}">
        <p14:creationId xmlns:p14="http://schemas.microsoft.com/office/powerpoint/2010/main" val="70809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3/18/2019</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extLst>
      <p:ext uri="{BB962C8B-B14F-4D97-AF65-F5344CB8AC3E}">
        <p14:creationId xmlns:p14="http://schemas.microsoft.com/office/powerpoint/2010/main" val="2607287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ar-SA"/>
              <a:t>حرر أنماط نص الشكل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a:t>حرر أنماط نص الشكل الرئيسي</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ar-SA"/>
              <a:t>انقر لتحرير نمط عنوان الشكل الرئيسي</a:t>
            </a:r>
            <a:endParaRPr kumimoji="0" lang="en-US"/>
          </a:p>
        </p:txBody>
      </p:sp>
      <p:sp>
        <p:nvSpPr>
          <p:cNvPr id="8" name="Date Placeholder 7"/>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3/18/2019</a:t>
            </a:fld>
            <a:endParaRPr lang="en-US"/>
          </a:p>
        </p:txBody>
      </p:sp>
      <p:sp>
        <p:nvSpPr>
          <p:cNvPr id="9" name="Slide Number Placeholder 8"/>
          <p:cNvSpPr>
            <a:spLocks noGrp="1"/>
          </p:cNvSpPr>
          <p:nvPr>
            <p:ph type="sldNum" sz="quarter" idx="15"/>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6"/>
          </p:nvPr>
        </p:nvSpPr>
        <p:spPr/>
        <p:txBody>
          <a:bodyPr/>
          <a:lstStyle/>
          <a:p>
            <a:endParaRPr kumimoji="0" lang="en-US"/>
          </a:p>
        </p:txBody>
      </p:sp>
    </p:spTree>
    <p:extLst>
      <p:ext uri="{BB962C8B-B14F-4D97-AF65-F5344CB8AC3E}">
        <p14:creationId xmlns:p14="http://schemas.microsoft.com/office/powerpoint/2010/main" val="1547219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ar-SA"/>
              <a:t>انقر لتحرير نمط عنوان الشكل الرئيسي</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ar-SA"/>
              <a:t>انقر فوق الأيقونة لإضافة صورة</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ar-SA"/>
              <a:t>حرر أنماط نص الشكل الرئيسي</a:t>
            </a:r>
          </a:p>
        </p:txBody>
      </p:sp>
      <p:sp>
        <p:nvSpPr>
          <p:cNvPr id="8" name="Date Placeholder 7"/>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3/18/2019</a:t>
            </a:fld>
            <a:endParaRPr lang="en-US"/>
          </a:p>
        </p:txBody>
      </p:sp>
      <p:sp>
        <p:nvSpPr>
          <p:cNvPr id="9" name="Slide Number Placeholder 8"/>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2"/>
          </p:nvPr>
        </p:nvSpPr>
        <p:spPr/>
        <p:txBody>
          <a:bodyPr/>
          <a:lstStyle/>
          <a:p>
            <a:endParaRPr kumimoji="0" lang="en-US"/>
          </a:p>
        </p:txBody>
      </p:sp>
    </p:spTree>
    <p:extLst>
      <p:ext uri="{BB962C8B-B14F-4D97-AF65-F5344CB8AC3E}">
        <p14:creationId xmlns:p14="http://schemas.microsoft.com/office/powerpoint/2010/main" val="900326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ar-SA"/>
              <a:t>حرر أنماط نص الشكل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B41ABA4E-CD72-497B-97AA-7213B3980F60}" type="datetimeFigureOut">
              <a:rPr lang="en-US" smtClean="0"/>
              <a:pPr eaLnBrk="1" latinLnBrk="0" hangingPunct="1"/>
              <a:t>3/18/2019</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2E57653-3E58-4892-A7ED-712530ACC680}" type="slidenum">
              <a:rPr kumimoji="0" lang="en-US" smtClean="0"/>
              <a:pPr eaLnBrk="1" latinLnBrk="0" hangingPunct="1"/>
              <a:t>‹#›</a:t>
            </a:fld>
            <a:endParaRPr kumimoji="0"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ar-SA"/>
              <a:t>انقر لتحرير نمط عنوان الشكل الرئيسي</a:t>
            </a:r>
            <a:endParaRPr kumimoji="0" lang="en-US"/>
          </a:p>
        </p:txBody>
      </p:sp>
    </p:spTree>
    <p:extLst>
      <p:ext uri="{BB962C8B-B14F-4D97-AF65-F5344CB8AC3E}">
        <p14:creationId xmlns:p14="http://schemas.microsoft.com/office/powerpoint/2010/main" val="3587883995"/>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boe.gov.sa/printsystem.aspx?lang=1&amp;systemid=23&amp;versionid=3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rtl="1"/>
            <a:r>
              <a:rPr lang="ar-SA" b="1" dirty="0">
                <a:latin typeface="Arial" panose="020B0604020202020204" pitchFamily="34" charset="0"/>
                <a:cs typeface="Arial" panose="020B0604020202020204" pitchFamily="34" charset="0"/>
              </a:rPr>
              <a:t>نواف عبدالله الدرويش</a:t>
            </a:r>
            <a:endParaRPr lang="en-US" dirty="0">
              <a:latin typeface="Arial" panose="020B0604020202020204" pitchFamily="34" charset="0"/>
              <a:cs typeface="Arial" panose="020B0604020202020204" pitchFamily="34" charset="0"/>
            </a:endParaRPr>
          </a:p>
          <a:p>
            <a:pPr rtl="1"/>
            <a:r>
              <a:rPr lang="en-US" b="1" dirty="0">
                <a:latin typeface="Arial" panose="020B0604020202020204" pitchFamily="34" charset="0"/>
                <a:cs typeface="Arial" panose="020B0604020202020204" pitchFamily="34" charset="0"/>
              </a:rPr>
              <a:t>436104770</a:t>
            </a:r>
            <a:endParaRPr lang="en-US" dirty="0">
              <a:latin typeface="Arial" panose="020B0604020202020204" pitchFamily="34" charset="0"/>
              <a:cs typeface="Arial" panose="020B0604020202020204" pitchFamily="34" charset="0"/>
            </a:endParaRPr>
          </a:p>
          <a:p>
            <a:pPr rtl="1"/>
            <a:endParaRPr lang="en-US" dirty="0"/>
          </a:p>
        </p:txBody>
      </p:sp>
      <p:sp>
        <p:nvSpPr>
          <p:cNvPr id="3" name="Title 2"/>
          <p:cNvSpPr>
            <a:spLocks noGrp="1"/>
          </p:cNvSpPr>
          <p:nvPr>
            <p:ph type="ctrTitle"/>
          </p:nvPr>
        </p:nvSpPr>
        <p:spPr/>
        <p:txBody>
          <a:bodyPr/>
          <a:lstStyle/>
          <a:p>
            <a:pPr rtl="1"/>
            <a:r>
              <a:rPr lang="ar-SA" b="1" dirty="0">
                <a:effectLst/>
                <a:latin typeface="Arial" panose="020B0604020202020204" pitchFamily="34" charset="0"/>
                <a:cs typeface="Arial" panose="020B0604020202020204" pitchFamily="34" charset="0"/>
              </a:rPr>
              <a:t>تحليل الحالة الأخلاقية</a:t>
            </a:r>
            <a:br>
              <a:rPr lang="en-US" dirty="0">
                <a:effectLst/>
                <a:latin typeface="Arial" panose="020B0604020202020204" pitchFamily="34" charset="0"/>
                <a:cs typeface="Arial" panose="020B0604020202020204" pitchFamily="34" charset="0"/>
              </a:rPr>
            </a:br>
            <a:r>
              <a:rPr lang="ar-SA" b="1" dirty="0">
                <a:effectLst/>
                <a:latin typeface="Arial" panose="020B0604020202020204" pitchFamily="34" charset="0"/>
                <a:cs typeface="Arial" panose="020B0604020202020204" pitchFamily="34" charset="0"/>
              </a:rPr>
              <a:t>مقرر أخلاقيات الطبيب المسلم</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1298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60EEE1D9-92C4-4360-9ED3-D0187FB1A212}"/>
              </a:ext>
            </a:extLst>
          </p:cNvPr>
          <p:cNvSpPr>
            <a:spLocks noGrp="1"/>
          </p:cNvSpPr>
          <p:nvPr>
            <p:ph idx="1"/>
          </p:nvPr>
        </p:nvSpPr>
        <p:spPr/>
        <p:txBody>
          <a:bodyPr>
            <a:normAutofit/>
          </a:bodyPr>
          <a:lstStyle/>
          <a:p>
            <a:pPr algn="r" rtl="1"/>
            <a:r>
              <a:rPr lang="ar-SA" b="1" dirty="0">
                <a:latin typeface="Arial" panose="020B0604020202020204" pitchFamily="34" charset="0"/>
                <a:cs typeface="Arial" panose="020B0604020202020204" pitchFamily="34" charset="0"/>
              </a:rPr>
              <a:t>الاعتبارات القانونية والشرعية:</a:t>
            </a:r>
            <a:endParaRPr lang="en-US" dirty="0">
              <a:latin typeface="Arial" panose="020B0604020202020204" pitchFamily="34" charset="0"/>
              <a:cs typeface="Arial" panose="020B0604020202020204" pitchFamily="34" charset="0"/>
            </a:endParaRPr>
          </a:p>
          <a:p>
            <a:pPr lvl="1" algn="r" rtl="1"/>
            <a:r>
              <a:rPr lang="ar-SA" dirty="0">
                <a:latin typeface="Arial" panose="020B0604020202020204" pitchFamily="34" charset="0"/>
                <a:cs typeface="Arial" panose="020B0604020202020204" pitchFamily="34" charset="0"/>
              </a:rPr>
              <a:t>كفل النظام للمساجين -من خلال المادة (22) من نظام السجن والتوقيف- الحصول على الرعاية الاجتماعية والصحية.</a:t>
            </a:r>
            <a:endParaRPr lang="en-US" dirty="0">
              <a:latin typeface="Arial" panose="020B0604020202020204" pitchFamily="34" charset="0"/>
              <a:cs typeface="Arial" panose="020B0604020202020204" pitchFamily="34" charset="0"/>
            </a:endParaRPr>
          </a:p>
          <a:p>
            <a:pPr lvl="1" algn="r" rtl="1"/>
            <a:r>
              <a:rPr lang="ar-SA" dirty="0"/>
              <a:t>المادة السادسة عشر للممــارس الصحــي - فــي غيــر الحــالات الخطــرة أو العاجلــة - أن يعتــذر عــن عــلاج مريــض لأســباب مهنيــة، أو شــخصية مقبولــة</a:t>
            </a:r>
            <a:endParaRPr lang="en-US" dirty="0">
              <a:latin typeface="Arial" panose="020B0604020202020204" pitchFamily="34" charset="0"/>
              <a:cs typeface="Arial" panose="020B0604020202020204" pitchFamily="34" charset="0"/>
            </a:endParaRPr>
          </a:p>
          <a:p>
            <a:pPr lvl="1" algn="r" rtl="1"/>
            <a:r>
              <a:rPr lang="ar-SA" dirty="0">
                <a:latin typeface="Arial" panose="020B0604020202020204" pitchFamily="34" charset="0"/>
                <a:cs typeface="Arial" panose="020B0604020202020204" pitchFamily="34" charset="0"/>
              </a:rPr>
              <a:t>يقوم النظام القضائي في الإسلام على مبادئ يتوقف عليها حفظ الحقوق وضمان العدالة. (۞ إِنَّ اللَّهَ يَأْمُرُكُمْ أَن تُؤَدُّوا الْأَمَانَاتِ </a:t>
            </a:r>
            <a:r>
              <a:rPr lang="ar-SA" dirty="0" err="1">
                <a:latin typeface="Arial" panose="020B0604020202020204" pitchFamily="34" charset="0"/>
                <a:cs typeface="Arial" panose="020B0604020202020204" pitchFamily="34" charset="0"/>
              </a:rPr>
              <a:t>إِلَىٰ</a:t>
            </a:r>
            <a:r>
              <a:rPr lang="ar-SA" dirty="0">
                <a:latin typeface="Arial" panose="020B0604020202020204" pitchFamily="34" charset="0"/>
                <a:cs typeface="Arial" panose="020B0604020202020204" pitchFamily="34" charset="0"/>
              </a:rPr>
              <a:t> أَهْلِهَا وَإِذَا حَكَمْتُم بَيْنَ النَّاسِ أَن تَحْكُمُوا بِالْعَدْلِ ۚ إِنَّ اللَّهَ نِعِمَّا يَعِظُكُم بِهِ ۗ إِنَّ اللَّهَ كَانَ سَمِيعًا بَصِيرًا (58).</a:t>
            </a:r>
            <a:endParaRPr lang="en-US" dirty="0">
              <a:latin typeface="Arial" panose="020B0604020202020204" pitchFamily="34" charset="0"/>
              <a:cs typeface="Arial" panose="020B0604020202020204" pitchFamily="34" charset="0"/>
            </a:endParaRPr>
          </a:p>
          <a:p>
            <a:pPr algn="r" rtl="1"/>
            <a:endParaRPr lang="ar-SA" dirty="0">
              <a:latin typeface="Arial" panose="020B0604020202020204" pitchFamily="34" charset="0"/>
              <a:cs typeface="Arial" panose="020B0604020202020204" pitchFamily="34" charset="0"/>
            </a:endParaRPr>
          </a:p>
        </p:txBody>
      </p:sp>
      <p:sp>
        <p:nvSpPr>
          <p:cNvPr id="2" name="عنوان 1">
            <a:extLst>
              <a:ext uri="{FF2B5EF4-FFF2-40B4-BE49-F238E27FC236}">
                <a16:creationId xmlns:a16="http://schemas.microsoft.com/office/drawing/2014/main" id="{4C2023FA-08B1-4D1B-8661-F41F154FD43D}"/>
              </a:ext>
            </a:extLst>
          </p:cNvPr>
          <p:cNvSpPr>
            <a:spLocks noGrp="1"/>
          </p:cNvSpPr>
          <p:nvPr>
            <p:ph type="title"/>
          </p:nvPr>
        </p:nvSpPr>
        <p:spPr/>
        <p:txBody>
          <a:bodyPr>
            <a:noAutofit/>
          </a:bodyPr>
          <a:lstStyle/>
          <a:p>
            <a:pPr algn="ctr" rtl="1"/>
            <a:r>
              <a:rPr lang="ar-SA" b="1" dirty="0">
                <a:latin typeface="Arial" panose="020B0604020202020204" pitchFamily="34" charset="0"/>
                <a:cs typeface="Arial" panose="020B0604020202020204" pitchFamily="34" charset="0"/>
              </a:rPr>
              <a:t>رابعاً: الأقوال المحتملة في المسألة</a:t>
            </a:r>
          </a:p>
        </p:txBody>
      </p:sp>
    </p:spTree>
    <p:extLst>
      <p:ext uri="{BB962C8B-B14F-4D97-AF65-F5344CB8AC3E}">
        <p14:creationId xmlns:p14="http://schemas.microsoft.com/office/powerpoint/2010/main" val="914472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712BB049-4E4F-4050-AE26-F9119336EC70}"/>
              </a:ext>
            </a:extLst>
          </p:cNvPr>
          <p:cNvSpPr>
            <a:spLocks noGrp="1"/>
          </p:cNvSpPr>
          <p:nvPr>
            <p:ph idx="1"/>
          </p:nvPr>
        </p:nvSpPr>
        <p:spPr/>
        <p:txBody>
          <a:bodyPr/>
          <a:lstStyle/>
          <a:p>
            <a:pPr algn="r" rtl="1"/>
            <a:r>
              <a:rPr lang="ar-SA" sz="3200" b="1" dirty="0">
                <a:latin typeface="Arial" panose="020B0604020202020204" pitchFamily="34" charset="0"/>
                <a:cs typeface="Arial" panose="020B0604020202020204" pitchFamily="34" charset="0"/>
              </a:rPr>
              <a:t>الأقوال المحتملة: </a:t>
            </a:r>
            <a:endParaRPr lang="en-US" sz="3200" dirty="0">
              <a:latin typeface="Arial" panose="020B0604020202020204" pitchFamily="34" charset="0"/>
              <a:cs typeface="Arial" panose="020B0604020202020204" pitchFamily="34" charset="0"/>
            </a:endParaRPr>
          </a:p>
          <a:p>
            <a:pPr lvl="1" algn="r" rtl="1"/>
            <a:r>
              <a:rPr lang="ar-SA" sz="3200" dirty="0">
                <a:latin typeface="Arial" panose="020B0604020202020204" pitchFamily="34" charset="0"/>
                <a:cs typeface="Arial" panose="020B0604020202020204" pitchFamily="34" charset="0"/>
              </a:rPr>
              <a:t>أن تنفذ العملية الجراحية.</a:t>
            </a:r>
            <a:endParaRPr lang="en-US" sz="3200" dirty="0">
              <a:latin typeface="Arial" panose="020B0604020202020204" pitchFamily="34" charset="0"/>
              <a:cs typeface="Arial" panose="020B0604020202020204" pitchFamily="34" charset="0"/>
            </a:endParaRPr>
          </a:p>
          <a:p>
            <a:pPr lvl="1" algn="r" rtl="1"/>
            <a:r>
              <a:rPr lang="ar-SA" sz="3200" dirty="0">
                <a:latin typeface="Arial" panose="020B0604020202020204" pitchFamily="34" charset="0"/>
                <a:cs typeface="Arial" panose="020B0604020202020204" pitchFamily="34" charset="0"/>
              </a:rPr>
              <a:t>لا تنفذ العملية الجراحية.</a:t>
            </a:r>
            <a:endParaRPr lang="en-US" sz="3200" dirty="0">
              <a:latin typeface="Arial" panose="020B0604020202020204" pitchFamily="34" charset="0"/>
              <a:cs typeface="Arial" panose="020B0604020202020204" pitchFamily="34" charset="0"/>
            </a:endParaRPr>
          </a:p>
          <a:p>
            <a:endParaRPr lang="en-US" dirty="0"/>
          </a:p>
        </p:txBody>
      </p:sp>
      <p:sp>
        <p:nvSpPr>
          <p:cNvPr id="3" name="عنوان 2">
            <a:extLst>
              <a:ext uri="{FF2B5EF4-FFF2-40B4-BE49-F238E27FC236}">
                <a16:creationId xmlns:a16="http://schemas.microsoft.com/office/drawing/2014/main" id="{B9A83ECC-2B12-4BF6-87B9-1D5E1A0AA51A}"/>
              </a:ext>
            </a:extLst>
          </p:cNvPr>
          <p:cNvSpPr>
            <a:spLocks noGrp="1"/>
          </p:cNvSpPr>
          <p:nvPr>
            <p:ph type="title"/>
          </p:nvPr>
        </p:nvSpPr>
        <p:spPr/>
        <p:txBody>
          <a:bodyPr/>
          <a:lstStyle/>
          <a:p>
            <a:pPr algn="ctr"/>
            <a:r>
              <a:rPr lang="ar-SA" b="1" dirty="0">
                <a:latin typeface="Arial" panose="020B0604020202020204" pitchFamily="34" charset="0"/>
                <a:cs typeface="Arial" panose="020B0604020202020204" pitchFamily="34" charset="0"/>
              </a:rPr>
              <a:t>رابعاً: الأقوال المحتملة في المسألة</a:t>
            </a:r>
            <a:endParaRPr lang="en-US" dirty="0"/>
          </a:p>
        </p:txBody>
      </p:sp>
    </p:spTree>
    <p:extLst>
      <p:ext uri="{BB962C8B-B14F-4D97-AF65-F5344CB8AC3E}">
        <p14:creationId xmlns:p14="http://schemas.microsoft.com/office/powerpoint/2010/main" val="2849545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2F729A62-9A1A-4EDC-A008-D4E9E77FB936}"/>
              </a:ext>
            </a:extLst>
          </p:cNvPr>
          <p:cNvSpPr>
            <a:spLocks noGrp="1"/>
          </p:cNvSpPr>
          <p:nvPr>
            <p:ph idx="1"/>
          </p:nvPr>
        </p:nvSpPr>
        <p:spPr/>
        <p:txBody>
          <a:bodyPr/>
          <a:lstStyle/>
          <a:p>
            <a:pPr marL="0" indent="0" algn="r" rtl="1">
              <a:buNone/>
            </a:pPr>
            <a:endParaRPr lang="ar-SA" dirty="0">
              <a:latin typeface="Arial" panose="020B0604020202020204" pitchFamily="34" charset="0"/>
              <a:cs typeface="Arial" panose="020B0604020202020204" pitchFamily="34" charset="0"/>
            </a:endParaRPr>
          </a:p>
          <a:p>
            <a:pPr marL="0" indent="0" algn="r" rtl="1">
              <a:buNone/>
            </a:pPr>
            <a:endParaRPr lang="ar-SA" dirty="0">
              <a:latin typeface="Arial" panose="020B0604020202020204" pitchFamily="34" charset="0"/>
              <a:cs typeface="Arial" panose="020B0604020202020204" pitchFamily="34" charset="0"/>
            </a:endParaRPr>
          </a:p>
          <a:p>
            <a:pPr algn="r" rtl="1"/>
            <a:r>
              <a:rPr lang="ar-SA" dirty="0">
                <a:latin typeface="Arial" panose="020B0604020202020204" pitchFamily="34" charset="0"/>
                <a:cs typeface="Arial" panose="020B0604020202020204" pitchFamily="34" charset="0"/>
              </a:rPr>
              <a:t>الرأي الصحيح:</a:t>
            </a:r>
          </a:p>
          <a:p>
            <a:pPr lvl="1" algn="r" rtl="1"/>
            <a:r>
              <a:rPr lang="ar-SA" dirty="0">
                <a:latin typeface="Arial" panose="020B0604020202020204" pitchFamily="34" charset="0"/>
                <a:cs typeface="Arial" panose="020B0604020202020204" pitchFamily="34" charset="0"/>
              </a:rPr>
              <a:t> أن تنفذ العملية الجراحية لأن المحكوم عليه مريض ومن حقه أن تتم معالجته.</a:t>
            </a:r>
            <a:endParaRPr lang="en-US" dirty="0">
              <a:latin typeface="Arial" panose="020B0604020202020204" pitchFamily="34" charset="0"/>
              <a:cs typeface="Arial" panose="020B0604020202020204" pitchFamily="34" charset="0"/>
            </a:endParaRPr>
          </a:p>
          <a:p>
            <a:pPr algn="r" rtl="1"/>
            <a:endParaRPr lang="ar-SA" b="1" dirty="0">
              <a:latin typeface="Arial" panose="020B0604020202020204" pitchFamily="34" charset="0"/>
              <a:cs typeface="Arial" panose="020B0604020202020204" pitchFamily="34" charset="0"/>
            </a:endParaRPr>
          </a:p>
          <a:p>
            <a:pPr algn="r" rtl="1"/>
            <a:endParaRPr lang="ar-SA" b="1" dirty="0">
              <a:latin typeface="Arial" panose="020B0604020202020204" pitchFamily="34" charset="0"/>
              <a:cs typeface="Arial" panose="020B0604020202020204" pitchFamily="34" charset="0"/>
            </a:endParaRPr>
          </a:p>
        </p:txBody>
      </p:sp>
      <p:sp>
        <p:nvSpPr>
          <p:cNvPr id="2" name="عنوان 1">
            <a:extLst>
              <a:ext uri="{FF2B5EF4-FFF2-40B4-BE49-F238E27FC236}">
                <a16:creationId xmlns:a16="http://schemas.microsoft.com/office/drawing/2014/main" id="{59353432-B045-42A8-A554-4E2AD6CAB2BC}"/>
              </a:ext>
            </a:extLst>
          </p:cNvPr>
          <p:cNvSpPr>
            <a:spLocks noGrp="1"/>
          </p:cNvSpPr>
          <p:nvPr>
            <p:ph type="title"/>
          </p:nvPr>
        </p:nvSpPr>
        <p:spPr>
          <a:xfrm>
            <a:off x="457200" y="227045"/>
            <a:ext cx="8229600" cy="1219200"/>
          </a:xfrm>
        </p:spPr>
        <p:txBody>
          <a:bodyPr/>
          <a:lstStyle/>
          <a:p>
            <a:pPr algn="ctr" rtl="1"/>
            <a:r>
              <a:rPr lang="ar-SA" b="1" dirty="0">
                <a:effectLst/>
                <a:latin typeface="Arial" panose="020B0604020202020204" pitchFamily="34" charset="0"/>
                <a:cs typeface="Arial" panose="020B0604020202020204" pitchFamily="34" charset="0"/>
              </a:rPr>
              <a:t>خامساً: ما هو التصرف الصحيح في هذه الحالة؟</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8132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195D7473-B813-4946-87F1-BC4F15E9ACAD}"/>
              </a:ext>
            </a:extLst>
          </p:cNvPr>
          <p:cNvSpPr>
            <a:spLocks noGrp="1"/>
          </p:cNvSpPr>
          <p:nvPr>
            <p:ph idx="1"/>
          </p:nvPr>
        </p:nvSpPr>
        <p:spPr/>
        <p:txBody>
          <a:bodyPr/>
          <a:lstStyle/>
          <a:p>
            <a:pPr algn="r" rtl="1"/>
            <a:endParaRPr lang="ar-SA" dirty="0">
              <a:latin typeface="Arial" panose="020B0604020202020204" pitchFamily="34" charset="0"/>
              <a:cs typeface="Arial" panose="020B0604020202020204" pitchFamily="34" charset="0"/>
            </a:endParaRPr>
          </a:p>
          <a:p>
            <a:pPr algn="r" rtl="1"/>
            <a:endParaRPr lang="ar-SA" dirty="0">
              <a:latin typeface="Arial" panose="020B0604020202020204" pitchFamily="34" charset="0"/>
              <a:cs typeface="Arial" panose="020B0604020202020204" pitchFamily="34" charset="0"/>
            </a:endParaRPr>
          </a:p>
          <a:p>
            <a:pPr algn="r" rtl="1"/>
            <a:r>
              <a:rPr lang="ar-SA" dirty="0">
                <a:latin typeface="Arial" panose="020B0604020202020204" pitchFamily="34" charset="0"/>
                <a:cs typeface="Arial" panose="020B0604020202020204" pitchFamily="34" charset="0"/>
              </a:rPr>
              <a:t>توضح هذه الحالة أن للمساجين حق في الرعاية الصحية.</a:t>
            </a:r>
          </a:p>
          <a:p>
            <a:pPr algn="r" rtl="1"/>
            <a:r>
              <a:rPr lang="ar-SA" dirty="0">
                <a:latin typeface="Arial" panose="020B0604020202020204" pitchFamily="34" charset="0"/>
                <a:cs typeface="Arial" panose="020B0604020202020204" pitchFamily="34" charset="0"/>
              </a:rPr>
              <a:t>وتساعد هذه الحالة على التفكير وفهم الحالات الأخلاقية.</a:t>
            </a:r>
            <a:endParaRPr lang="en-US" dirty="0">
              <a:latin typeface="Arial" panose="020B0604020202020204" pitchFamily="34" charset="0"/>
              <a:cs typeface="Arial" panose="020B0604020202020204" pitchFamily="34" charset="0"/>
            </a:endParaRPr>
          </a:p>
        </p:txBody>
      </p:sp>
      <p:sp>
        <p:nvSpPr>
          <p:cNvPr id="3" name="عنوان 2">
            <a:extLst>
              <a:ext uri="{FF2B5EF4-FFF2-40B4-BE49-F238E27FC236}">
                <a16:creationId xmlns:a16="http://schemas.microsoft.com/office/drawing/2014/main" id="{0C7C25E8-391C-4720-95A0-CCD54A3BDF1B}"/>
              </a:ext>
            </a:extLst>
          </p:cNvPr>
          <p:cNvSpPr>
            <a:spLocks noGrp="1"/>
          </p:cNvSpPr>
          <p:nvPr>
            <p:ph type="title"/>
          </p:nvPr>
        </p:nvSpPr>
        <p:spPr/>
        <p:txBody>
          <a:bodyPr>
            <a:normAutofit/>
          </a:bodyPr>
          <a:lstStyle/>
          <a:p>
            <a:pPr algn="ctr" rtl="1"/>
            <a:r>
              <a:rPr lang="ar-SA" b="1" dirty="0">
                <a:effectLst/>
                <a:latin typeface="Arial" panose="020B0604020202020204" pitchFamily="34" charset="0"/>
                <a:cs typeface="Arial" panose="020B0604020202020204" pitchFamily="34" charset="0"/>
              </a:rPr>
              <a:t>سادساً: تقييم الحالة للاستفادة منها مستقبلا:</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2748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641120A2-1CA6-4659-8361-8440E3368FEE}"/>
              </a:ext>
            </a:extLst>
          </p:cNvPr>
          <p:cNvSpPr>
            <a:spLocks noGrp="1"/>
          </p:cNvSpPr>
          <p:nvPr>
            <p:ph idx="1"/>
          </p:nvPr>
        </p:nvSpPr>
        <p:spPr/>
        <p:txBody>
          <a:bodyPr>
            <a:normAutofit/>
          </a:bodyPr>
          <a:lstStyle/>
          <a:p>
            <a:pPr algn="r" rtl="1"/>
            <a:r>
              <a:rPr lang="ar-SA" sz="2800" dirty="0">
                <a:latin typeface="Arial" panose="020B0604020202020204" pitchFamily="34" charset="0"/>
                <a:cs typeface="Arial" panose="020B0604020202020204" pitchFamily="34" charset="0"/>
              </a:rPr>
              <a:t>المادة 22 في نظام السجن والتوقيف مرسوم ملكي رقم م/٣١ </a:t>
            </a:r>
            <a:r>
              <a:rPr lang="ar-SA" sz="2800" dirty="0" err="1">
                <a:latin typeface="Arial" panose="020B0604020202020204" pitchFamily="34" charset="0"/>
                <a:cs typeface="Arial" panose="020B0604020202020204" pitchFamily="34" charset="0"/>
              </a:rPr>
              <a:t>بتاریخ</a:t>
            </a:r>
            <a:r>
              <a:rPr lang="ar-SA" sz="2800" dirty="0">
                <a:latin typeface="Arial" panose="020B0604020202020204" pitchFamily="34" charset="0"/>
                <a:cs typeface="Arial" panose="020B0604020202020204" pitchFamily="34" charset="0"/>
              </a:rPr>
              <a:t> ٢١ / ٦ / ١٣٩٨ قرار مجلس الوزراء رقم ٤٤١ </a:t>
            </a:r>
            <a:r>
              <a:rPr lang="ar-SA" sz="2800" dirty="0" err="1">
                <a:latin typeface="Arial" panose="020B0604020202020204" pitchFamily="34" charset="0"/>
                <a:cs typeface="Arial" panose="020B0604020202020204" pitchFamily="34" charset="0"/>
              </a:rPr>
              <a:t>بتاریخ</a:t>
            </a:r>
            <a:r>
              <a:rPr lang="ar-SA" sz="2800" dirty="0">
                <a:latin typeface="Arial" panose="020B0604020202020204" pitchFamily="34" charset="0"/>
                <a:cs typeface="Arial" panose="020B0604020202020204" pitchFamily="34" charset="0"/>
              </a:rPr>
              <a:t> ٨ / ٦ / ١398. </a:t>
            </a:r>
            <a:r>
              <a:rPr lang="en-US" sz="2800" u="sng" dirty="0">
                <a:latin typeface="Arial" panose="020B0604020202020204" pitchFamily="34" charset="0"/>
                <a:cs typeface="Arial" panose="020B0604020202020204" pitchFamily="34" charset="0"/>
                <a:hlinkClick r:id="rId2"/>
              </a:rPr>
              <a:t>https://boe.gov.sa/printsystem.aspx?lang=1&amp;systemid=23&amp;versionid=31</a:t>
            </a:r>
            <a:endParaRPr lang="ar-SA" sz="2800" u="sng" dirty="0">
              <a:latin typeface="Arial" panose="020B0604020202020204" pitchFamily="34" charset="0"/>
              <a:cs typeface="Arial" panose="020B0604020202020204" pitchFamily="34" charset="0"/>
            </a:endParaRPr>
          </a:p>
          <a:p>
            <a:pPr algn="r" rtl="1"/>
            <a:r>
              <a:rPr lang="ar-SA" sz="2800" dirty="0">
                <a:latin typeface="Arial" panose="020B0604020202020204" pitchFamily="34" charset="0"/>
                <a:cs typeface="Arial" panose="020B0604020202020204" pitchFamily="34" charset="0"/>
              </a:rPr>
              <a:t>مذكرة أخلاقيات الطبيب المسلم - أ.د. جمال الجار الله</a:t>
            </a:r>
          </a:p>
          <a:p>
            <a:pPr algn="r" rtl="1"/>
            <a:r>
              <a:rPr lang="ar-SA" sz="2800" dirty="0">
                <a:latin typeface="Arial" panose="020B0604020202020204" pitchFamily="34" charset="0"/>
                <a:cs typeface="Arial" panose="020B0604020202020204" pitchFamily="34" charset="0"/>
              </a:rPr>
              <a:t>القرآن الكريم .سورة النساء.آية58.</a:t>
            </a:r>
          </a:p>
          <a:p>
            <a:pPr algn="r" rtl="1"/>
            <a:r>
              <a:rPr lang="ar-SA" sz="2800" dirty="0">
                <a:latin typeface="Arial" panose="020B0604020202020204" pitchFamily="34" charset="0"/>
                <a:cs typeface="Arial" panose="020B0604020202020204" pitchFamily="34" charset="0"/>
              </a:rPr>
              <a:t>القرآن الكريم .سورة النحل.آية90.</a:t>
            </a:r>
          </a:p>
          <a:p>
            <a:pPr algn="r" rtl="1"/>
            <a:r>
              <a:rPr lang="ar-SA" sz="2800" dirty="0">
                <a:latin typeface="Arial" panose="020B0604020202020204" pitchFamily="34" charset="0"/>
                <a:cs typeface="Arial" panose="020B0604020202020204" pitchFamily="34" charset="0"/>
              </a:rPr>
              <a:t>نظام مزاولة المهن </a:t>
            </a:r>
            <a:r>
              <a:rPr lang="ar-SA" sz="2800">
                <a:latin typeface="Arial" panose="020B0604020202020204" pitchFamily="34" charset="0"/>
                <a:cs typeface="Arial" panose="020B0604020202020204" pitchFamily="34" charset="0"/>
              </a:rPr>
              <a:t>الصحية المادة16</a:t>
            </a:r>
            <a:endParaRPr lang="en-US" sz="2800" dirty="0">
              <a:latin typeface="Arial" panose="020B0604020202020204" pitchFamily="34" charset="0"/>
              <a:cs typeface="Arial" panose="020B0604020202020204" pitchFamily="34" charset="0"/>
            </a:endParaRPr>
          </a:p>
        </p:txBody>
      </p:sp>
      <p:sp>
        <p:nvSpPr>
          <p:cNvPr id="2" name="عنوان 1">
            <a:extLst>
              <a:ext uri="{FF2B5EF4-FFF2-40B4-BE49-F238E27FC236}">
                <a16:creationId xmlns:a16="http://schemas.microsoft.com/office/drawing/2014/main" id="{27EB2F22-28CB-4BB7-BCA6-0E9D8D98E08D}"/>
              </a:ext>
            </a:extLst>
          </p:cNvPr>
          <p:cNvSpPr>
            <a:spLocks noGrp="1"/>
          </p:cNvSpPr>
          <p:nvPr>
            <p:ph type="title"/>
          </p:nvPr>
        </p:nvSpPr>
        <p:spPr/>
        <p:txBody>
          <a:bodyPr>
            <a:noAutofit/>
          </a:bodyPr>
          <a:lstStyle/>
          <a:p>
            <a:pPr algn="r" rtl="1"/>
            <a:r>
              <a:rPr lang="ar-SA" sz="4400" b="1" dirty="0">
                <a:latin typeface="Arial" panose="020B0604020202020204" pitchFamily="34" charset="0"/>
                <a:cs typeface="Arial" panose="020B0604020202020204" pitchFamily="34" charset="0"/>
              </a:rPr>
              <a:t>المراجع:</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6732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B12224D6-2FAE-4949-A566-CEF8339DBD5C}"/>
              </a:ext>
            </a:extLst>
          </p:cNvPr>
          <p:cNvSpPr>
            <a:spLocks noGrp="1"/>
          </p:cNvSpPr>
          <p:nvPr>
            <p:ph idx="1"/>
          </p:nvPr>
        </p:nvSpPr>
        <p:spPr/>
        <p:txBody>
          <a:bodyPr>
            <a:normAutofit/>
          </a:bodyPr>
          <a:lstStyle/>
          <a:p>
            <a:pPr algn="ctr" rtl="1"/>
            <a:endParaRPr lang="ar-SA" sz="5400" dirty="0">
              <a:latin typeface="Arial" panose="020B0604020202020204" pitchFamily="34" charset="0"/>
              <a:cs typeface="Arial" panose="020B0604020202020204" pitchFamily="34" charset="0"/>
            </a:endParaRPr>
          </a:p>
          <a:p>
            <a:pPr marL="0" indent="0" algn="ctr" rtl="1">
              <a:buNone/>
            </a:pPr>
            <a:r>
              <a:rPr lang="ar-SA" sz="8000" b="1" dirty="0">
                <a:latin typeface="Arial" panose="020B0604020202020204" pitchFamily="34" charset="0"/>
                <a:cs typeface="Arial" panose="020B0604020202020204" pitchFamily="34" charset="0"/>
              </a:rPr>
              <a:t>شكراً</a:t>
            </a:r>
            <a:endParaRPr lang="en-US" sz="8000" b="1" dirty="0">
              <a:latin typeface="Arial" panose="020B0604020202020204" pitchFamily="34" charset="0"/>
              <a:cs typeface="Arial" panose="020B0604020202020204" pitchFamily="34" charset="0"/>
            </a:endParaRPr>
          </a:p>
        </p:txBody>
      </p:sp>
      <p:sp>
        <p:nvSpPr>
          <p:cNvPr id="3" name="عنوان 2">
            <a:extLst>
              <a:ext uri="{FF2B5EF4-FFF2-40B4-BE49-F238E27FC236}">
                <a16:creationId xmlns:a16="http://schemas.microsoft.com/office/drawing/2014/main" id="{AAF9720D-3686-4CBA-90E8-59CECA868EB6}"/>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410461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8E163852-CE7A-4536-9949-4FDF78802CBB}"/>
              </a:ext>
            </a:extLst>
          </p:cNvPr>
          <p:cNvSpPr>
            <a:spLocks noGrp="1"/>
          </p:cNvSpPr>
          <p:nvPr>
            <p:ph idx="1"/>
          </p:nvPr>
        </p:nvSpPr>
        <p:spPr/>
        <p:txBody>
          <a:bodyPr/>
          <a:lstStyle/>
          <a:p>
            <a:pPr algn="r" rtl="1"/>
            <a:r>
              <a:rPr lang="ar-SA" dirty="0">
                <a:latin typeface="Arial" panose="020B0604020202020204" pitchFamily="34" charset="0"/>
                <a:cs typeface="Arial" panose="020B0604020202020204" pitchFamily="34" charset="0"/>
              </a:rPr>
              <a:t>شخص محكوم عليه بالإعدام وسينفذ فيه الحكم بعد يومين، دخل في نقاش مع سجين معه في الزنزانة واشتد النقاش بينهما وتحول إلى شجار، المحكوم عليه بالإعدام سقط على رأسه وأتى الحراس مسرعين وجوده على الأرض مغمى عليه وينزف وتم نقله إلى المستشفى وبعد فحصه كان يحتاج الى عملية جراحية لوقف نزيف في رأسه، وكان هنالك طبيبان في المستشفى الطبيب الأول رفض إجراء العملية الجراحية له بحجة انه لا فائدة في علاجه لأنه سوف يعدم، الطبيب الثاني غضب من تصرف زميله ويرى انه من حقه أن تجرى له العملية الجراحية واستقبل حالته وأجرى له العملية الجراحية.</a:t>
            </a:r>
            <a:endParaRPr lang="en-US" dirty="0">
              <a:latin typeface="Arial" panose="020B0604020202020204" pitchFamily="34" charset="0"/>
              <a:cs typeface="Arial" panose="020B0604020202020204" pitchFamily="34" charset="0"/>
            </a:endParaRPr>
          </a:p>
          <a:p>
            <a:pPr algn="r" rtl="1"/>
            <a:endParaRPr lang="en-US" dirty="0">
              <a:latin typeface="Arial" panose="020B0604020202020204" pitchFamily="34" charset="0"/>
              <a:cs typeface="Arial" panose="020B0604020202020204" pitchFamily="34" charset="0"/>
            </a:endParaRPr>
          </a:p>
        </p:txBody>
      </p:sp>
      <p:sp>
        <p:nvSpPr>
          <p:cNvPr id="3" name="عنوان 2">
            <a:extLst>
              <a:ext uri="{FF2B5EF4-FFF2-40B4-BE49-F238E27FC236}">
                <a16:creationId xmlns:a16="http://schemas.microsoft.com/office/drawing/2014/main" id="{63366909-9EA3-4CB4-B446-D57A5212C597}"/>
              </a:ext>
            </a:extLst>
          </p:cNvPr>
          <p:cNvSpPr>
            <a:spLocks noGrp="1"/>
          </p:cNvSpPr>
          <p:nvPr>
            <p:ph type="title"/>
          </p:nvPr>
        </p:nvSpPr>
        <p:spPr/>
        <p:txBody>
          <a:bodyPr>
            <a:normAutofit/>
          </a:bodyPr>
          <a:lstStyle/>
          <a:p>
            <a:pPr algn="ctr" rtl="1"/>
            <a:r>
              <a:rPr lang="ar-SA" b="1" dirty="0">
                <a:effectLst/>
                <a:latin typeface="Arial" panose="020B0604020202020204" pitchFamily="34" charset="0"/>
                <a:cs typeface="Arial" panose="020B0604020202020204" pitchFamily="34" charset="0"/>
              </a:rPr>
              <a:t>الحالة الأخلاقية:</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1965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9AC176BD-45D8-4C04-96A3-15CA6D90B833}"/>
              </a:ext>
            </a:extLst>
          </p:cNvPr>
          <p:cNvSpPr>
            <a:spLocks noGrp="1"/>
          </p:cNvSpPr>
          <p:nvPr>
            <p:ph idx="1"/>
          </p:nvPr>
        </p:nvSpPr>
        <p:spPr/>
        <p:txBody>
          <a:bodyPr>
            <a:normAutofit/>
          </a:bodyPr>
          <a:lstStyle/>
          <a:p>
            <a:pPr marL="0" indent="0" algn="r" rtl="1">
              <a:buNone/>
            </a:pPr>
            <a:endParaRPr lang="ar-SA" b="1" dirty="0">
              <a:latin typeface="Arial" panose="020B0604020202020204" pitchFamily="34" charset="0"/>
              <a:cs typeface="Arial" panose="020B0604020202020204" pitchFamily="34" charset="0"/>
            </a:endParaRPr>
          </a:p>
          <a:p>
            <a:pPr marL="0" indent="0" algn="r" rtl="1">
              <a:buNone/>
            </a:pPr>
            <a:r>
              <a:rPr lang="ar-SA" b="1" dirty="0">
                <a:latin typeface="Arial" panose="020B0604020202020204" pitchFamily="34" charset="0"/>
                <a:cs typeface="Arial" panose="020B0604020202020204" pitchFamily="34" charset="0"/>
              </a:rPr>
              <a:t>أطراف القضية:</a:t>
            </a:r>
          </a:p>
          <a:p>
            <a:pPr lvl="0" algn="r" rtl="1"/>
            <a:r>
              <a:rPr lang="ar-SA" dirty="0">
                <a:latin typeface="Arial" panose="020B0604020202020204" pitchFamily="34" charset="0"/>
                <a:cs typeface="Arial" panose="020B0604020202020204" pitchFamily="34" charset="0"/>
              </a:rPr>
              <a:t>المحكوم عليه بالإعدام.</a:t>
            </a:r>
            <a:endParaRPr lang="en-US" dirty="0">
              <a:latin typeface="Arial" panose="020B0604020202020204" pitchFamily="34" charset="0"/>
              <a:cs typeface="Arial" panose="020B0604020202020204" pitchFamily="34" charset="0"/>
            </a:endParaRPr>
          </a:p>
          <a:p>
            <a:pPr lvl="0" algn="r" rtl="1"/>
            <a:r>
              <a:rPr lang="ar-SA" dirty="0">
                <a:latin typeface="Arial" panose="020B0604020202020204" pitchFamily="34" charset="0"/>
                <a:cs typeface="Arial" panose="020B0604020202020204" pitchFamily="34" charset="0"/>
              </a:rPr>
              <a:t>الطبيب الأول.</a:t>
            </a:r>
            <a:endParaRPr lang="en-US" dirty="0">
              <a:latin typeface="Arial" panose="020B0604020202020204" pitchFamily="34" charset="0"/>
              <a:cs typeface="Arial" panose="020B0604020202020204" pitchFamily="34" charset="0"/>
            </a:endParaRPr>
          </a:p>
          <a:p>
            <a:pPr lvl="0" algn="r" rtl="1"/>
            <a:r>
              <a:rPr lang="ar-SA" dirty="0">
                <a:latin typeface="Arial" panose="020B0604020202020204" pitchFamily="34" charset="0"/>
                <a:cs typeface="Arial" panose="020B0604020202020204" pitchFamily="34" charset="0"/>
              </a:rPr>
              <a:t>الطبيب الثاني. </a:t>
            </a:r>
            <a:endParaRPr lang="en-US" dirty="0">
              <a:latin typeface="Arial" panose="020B0604020202020204" pitchFamily="34" charset="0"/>
              <a:cs typeface="Arial" panose="020B0604020202020204" pitchFamily="34" charset="0"/>
            </a:endParaRPr>
          </a:p>
          <a:p>
            <a:pPr marL="0" indent="0" algn="r" rtl="1">
              <a:buNone/>
            </a:pPr>
            <a:r>
              <a:rPr lang="ar-SA" b="1" dirty="0">
                <a:latin typeface="Arial" panose="020B0604020202020204" pitchFamily="34" charset="0"/>
                <a:cs typeface="Arial" panose="020B0604020202020204" pitchFamily="34" charset="0"/>
              </a:rPr>
              <a:t>التصور الطبي للحالة:</a:t>
            </a:r>
            <a:endParaRPr lang="en-US" dirty="0">
              <a:latin typeface="Arial" panose="020B0604020202020204" pitchFamily="34" charset="0"/>
              <a:cs typeface="Arial" panose="020B0604020202020204" pitchFamily="34" charset="0"/>
            </a:endParaRPr>
          </a:p>
          <a:p>
            <a:pPr algn="r" rtl="1"/>
            <a:r>
              <a:rPr lang="ar-SA" dirty="0">
                <a:latin typeface="Arial" panose="020B0604020202020204" pitchFamily="34" charset="0"/>
                <a:cs typeface="Arial" panose="020B0604020202020204" pitchFamily="34" charset="0"/>
              </a:rPr>
              <a:t>تدخل جراحي لوقف نزيف في الرأس.</a:t>
            </a:r>
            <a:endParaRPr lang="en-US" dirty="0">
              <a:latin typeface="Arial" panose="020B0604020202020204" pitchFamily="34" charset="0"/>
              <a:cs typeface="Arial" panose="020B0604020202020204" pitchFamily="34" charset="0"/>
            </a:endParaRPr>
          </a:p>
          <a:p>
            <a:pPr algn="r" rtl="1"/>
            <a:r>
              <a:rPr lang="ar-SA" dirty="0">
                <a:latin typeface="Arial" panose="020B0604020202020204" pitchFamily="34" charset="0"/>
                <a:cs typeface="Arial" panose="020B0604020202020204" pitchFamily="34" charset="0"/>
              </a:rPr>
              <a:t>أن المحكوم عليه بالإعدام مريض ويحتاج إلى هذي العملية الجراحية وبدونها احتمال كبير أنه سوف يموت.</a:t>
            </a:r>
            <a:endParaRPr lang="en-US" dirty="0">
              <a:latin typeface="Arial" panose="020B0604020202020204" pitchFamily="34" charset="0"/>
              <a:cs typeface="Arial" panose="020B0604020202020204" pitchFamily="34" charset="0"/>
            </a:endParaRPr>
          </a:p>
          <a:p>
            <a:pPr algn="r" rtl="1"/>
            <a:endParaRPr lang="en-US" dirty="0">
              <a:latin typeface="Arial" panose="020B0604020202020204" pitchFamily="34" charset="0"/>
              <a:cs typeface="Arial" panose="020B0604020202020204" pitchFamily="34" charset="0"/>
            </a:endParaRPr>
          </a:p>
          <a:p>
            <a:pPr algn="r" rtl="1"/>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3" name="عنوان 2">
            <a:extLst>
              <a:ext uri="{FF2B5EF4-FFF2-40B4-BE49-F238E27FC236}">
                <a16:creationId xmlns:a16="http://schemas.microsoft.com/office/drawing/2014/main" id="{21C73C07-7CA0-4806-A15B-B1FA352D2689}"/>
              </a:ext>
            </a:extLst>
          </p:cNvPr>
          <p:cNvSpPr>
            <a:spLocks noGrp="1"/>
          </p:cNvSpPr>
          <p:nvPr>
            <p:ph type="title"/>
          </p:nvPr>
        </p:nvSpPr>
        <p:spPr/>
        <p:txBody>
          <a:bodyPr>
            <a:normAutofit/>
          </a:bodyPr>
          <a:lstStyle/>
          <a:p>
            <a:pPr algn="ctr" rtl="1"/>
            <a:r>
              <a:rPr lang="ar-SA" b="1" dirty="0">
                <a:effectLst/>
                <a:latin typeface="Arial" panose="020B0604020202020204" pitchFamily="34" charset="0"/>
                <a:cs typeface="Arial" panose="020B0604020202020204" pitchFamily="34" charset="0"/>
              </a:rPr>
              <a:t>أولاً: جمع المعلومات والحقائق:</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824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3BA658E9-6CF2-4C94-B00E-6CEC83B7C8AF}"/>
              </a:ext>
            </a:extLst>
          </p:cNvPr>
          <p:cNvSpPr>
            <a:spLocks noGrp="1"/>
          </p:cNvSpPr>
          <p:nvPr>
            <p:ph idx="1"/>
          </p:nvPr>
        </p:nvSpPr>
        <p:spPr/>
        <p:txBody>
          <a:bodyPr>
            <a:normAutofit/>
          </a:bodyPr>
          <a:lstStyle/>
          <a:p>
            <a:pPr marL="0" indent="0" algn="r" rtl="1">
              <a:buNone/>
            </a:pPr>
            <a:endParaRPr lang="ar-SA" dirty="0">
              <a:latin typeface="Arial" panose="020B0604020202020204" pitchFamily="34" charset="0"/>
              <a:cs typeface="Arial" panose="020B0604020202020204" pitchFamily="34" charset="0"/>
            </a:endParaRPr>
          </a:p>
          <a:p>
            <a:pPr marL="0" indent="0" algn="r" rtl="1">
              <a:buNone/>
            </a:pPr>
            <a:r>
              <a:rPr lang="ar-SA" dirty="0">
                <a:latin typeface="Arial" panose="020B0604020202020204" pitchFamily="34" charset="0"/>
                <a:cs typeface="Arial" panose="020B0604020202020204" pitchFamily="34" charset="0"/>
              </a:rPr>
              <a:t>الآثار والمألات المترتبة على القيام بالعملية الجراحية وعدم القيام بها:</a:t>
            </a:r>
          </a:p>
          <a:p>
            <a:pPr algn="r" rtl="1">
              <a:buFont typeface="Wingdings" panose="05000000000000000000" pitchFamily="2" charset="2"/>
              <a:buChar char="v"/>
            </a:pPr>
            <a:r>
              <a:rPr lang="ar-SA" dirty="0">
                <a:latin typeface="Arial" panose="020B0604020202020204" pitchFamily="34" charset="0"/>
                <a:cs typeface="Arial" panose="020B0604020202020204" pitchFamily="34" charset="0"/>
              </a:rPr>
              <a:t>المحكوم عليه بالإعدام:</a:t>
            </a:r>
            <a:endParaRPr lang="en-US" dirty="0">
              <a:latin typeface="Arial" panose="020B0604020202020204" pitchFamily="34" charset="0"/>
              <a:cs typeface="Arial" panose="020B0604020202020204" pitchFamily="34" charset="0"/>
            </a:endParaRPr>
          </a:p>
          <a:p>
            <a:pPr lvl="1" algn="r" rtl="1">
              <a:buFont typeface="Wingdings" panose="05000000000000000000" pitchFamily="2" charset="2"/>
              <a:buChar char="v"/>
            </a:pPr>
            <a:r>
              <a:rPr lang="ar-SA" dirty="0">
                <a:latin typeface="Arial" panose="020B0604020202020204" pitchFamily="34" charset="0"/>
                <a:cs typeface="Arial" panose="020B0604020202020204" pitchFamily="34" charset="0"/>
              </a:rPr>
              <a:t>تنفيذ العملية الجراحية: إنقاذ حياته وأنه مريض ومن حقه أن تتم معالجته.</a:t>
            </a:r>
            <a:endParaRPr lang="en-US" dirty="0">
              <a:latin typeface="Arial" panose="020B0604020202020204" pitchFamily="34" charset="0"/>
              <a:cs typeface="Arial" panose="020B0604020202020204" pitchFamily="34" charset="0"/>
            </a:endParaRPr>
          </a:p>
          <a:p>
            <a:pPr lvl="1" algn="r" rtl="1">
              <a:buFont typeface="Wingdings" panose="05000000000000000000" pitchFamily="2" charset="2"/>
              <a:buChar char="v"/>
            </a:pPr>
            <a:r>
              <a:rPr lang="ar-SA" dirty="0">
                <a:latin typeface="Arial" panose="020B0604020202020204" pitchFamily="34" charset="0"/>
                <a:cs typeface="Arial" panose="020B0604020202020204" pitchFamily="34" charset="0"/>
              </a:rPr>
              <a:t>عدم تنفيذ العملية الجراحية: أنه سوف يموت وفيه اسقاط حقه في المعالجة.</a:t>
            </a:r>
            <a:endParaRPr lang="en-US" dirty="0">
              <a:latin typeface="Arial" panose="020B0604020202020204" pitchFamily="34" charset="0"/>
              <a:cs typeface="Arial" panose="020B0604020202020204" pitchFamily="34" charset="0"/>
            </a:endParaRPr>
          </a:p>
          <a:p>
            <a:pPr algn="r" rtl="1">
              <a:buFont typeface="Wingdings" panose="05000000000000000000" pitchFamily="2" charset="2"/>
              <a:buChar char="v"/>
            </a:pPr>
            <a:r>
              <a:rPr lang="ar-SA" dirty="0">
                <a:latin typeface="Arial" panose="020B0604020202020204" pitchFamily="34" charset="0"/>
                <a:cs typeface="Arial" panose="020B0604020202020204" pitchFamily="34" charset="0"/>
              </a:rPr>
              <a:t>الطبيب الأول: </a:t>
            </a:r>
            <a:endParaRPr lang="en-US" dirty="0">
              <a:latin typeface="Arial" panose="020B0604020202020204" pitchFamily="34" charset="0"/>
              <a:cs typeface="Arial" panose="020B0604020202020204" pitchFamily="34" charset="0"/>
            </a:endParaRPr>
          </a:p>
          <a:p>
            <a:pPr lvl="1" algn="r" rtl="1">
              <a:buFont typeface="Wingdings" panose="05000000000000000000" pitchFamily="2" charset="2"/>
              <a:buChar char="v"/>
            </a:pPr>
            <a:r>
              <a:rPr lang="ar-SA" dirty="0">
                <a:latin typeface="Arial" panose="020B0604020202020204" pitchFamily="34" charset="0"/>
                <a:cs typeface="Arial" panose="020B0604020202020204" pitchFamily="34" charset="0"/>
              </a:rPr>
              <a:t>قد يتعرض للعقوبات في حال اكتشاف رفضه القيام بالعملية الجراحية.</a:t>
            </a:r>
            <a:endParaRPr lang="en-US" dirty="0">
              <a:latin typeface="Arial" panose="020B0604020202020204" pitchFamily="34" charset="0"/>
              <a:cs typeface="Arial" panose="020B0604020202020204" pitchFamily="34" charset="0"/>
            </a:endParaRPr>
          </a:p>
          <a:p>
            <a:pPr algn="r" rtl="1">
              <a:buFont typeface="Wingdings" panose="05000000000000000000" pitchFamily="2" charset="2"/>
              <a:buChar char="v"/>
            </a:pPr>
            <a:r>
              <a:rPr lang="ar-SA" dirty="0">
                <a:latin typeface="Arial" panose="020B0604020202020204" pitchFamily="34" charset="0"/>
                <a:cs typeface="Arial" panose="020B0604020202020204" pitchFamily="34" charset="0"/>
              </a:rPr>
              <a:t>الطبيب الثاني:</a:t>
            </a:r>
            <a:endParaRPr lang="en-US" dirty="0">
              <a:latin typeface="Arial" panose="020B0604020202020204" pitchFamily="34" charset="0"/>
              <a:cs typeface="Arial" panose="020B0604020202020204" pitchFamily="34" charset="0"/>
            </a:endParaRPr>
          </a:p>
          <a:p>
            <a:pPr lvl="1" algn="r" rtl="1">
              <a:buFont typeface="Wingdings" panose="05000000000000000000" pitchFamily="2" charset="2"/>
              <a:buChar char="v"/>
            </a:pPr>
            <a:r>
              <a:rPr lang="ar-SA" dirty="0">
                <a:latin typeface="Arial" panose="020B0604020202020204" pitchFamily="34" charset="0"/>
                <a:cs typeface="Arial" panose="020B0604020202020204" pitchFamily="34" charset="0"/>
              </a:rPr>
              <a:t>أنه أنقذ حياة المريض بغض النظر عن كونه محكوم عليه بالإعدام.</a:t>
            </a:r>
          </a:p>
          <a:p>
            <a:pPr marL="0" indent="0" algn="r" rtl="1">
              <a:buNone/>
            </a:pPr>
            <a:endParaRPr lang="ar-SA" dirty="0">
              <a:latin typeface="Arial" panose="020B0604020202020204" pitchFamily="34" charset="0"/>
              <a:cs typeface="Arial" panose="020B0604020202020204" pitchFamily="34" charset="0"/>
            </a:endParaRPr>
          </a:p>
        </p:txBody>
      </p:sp>
      <p:sp>
        <p:nvSpPr>
          <p:cNvPr id="3" name="عنوان 2">
            <a:extLst>
              <a:ext uri="{FF2B5EF4-FFF2-40B4-BE49-F238E27FC236}">
                <a16:creationId xmlns:a16="http://schemas.microsoft.com/office/drawing/2014/main" id="{8EFF287A-8653-4CEA-A98A-DA943F7E4B91}"/>
              </a:ext>
            </a:extLst>
          </p:cNvPr>
          <p:cNvSpPr>
            <a:spLocks noGrp="1"/>
          </p:cNvSpPr>
          <p:nvPr>
            <p:ph type="title"/>
          </p:nvPr>
        </p:nvSpPr>
        <p:spPr/>
        <p:txBody>
          <a:bodyPr/>
          <a:lstStyle/>
          <a:p>
            <a:pPr algn="ctr" rtl="1"/>
            <a:r>
              <a:rPr lang="ar-SA" b="1" dirty="0">
                <a:effectLst/>
                <a:latin typeface="Arial" panose="020B0604020202020204" pitchFamily="34" charset="0"/>
                <a:cs typeface="Arial" panose="020B0604020202020204" pitchFamily="34" charset="0"/>
              </a:rPr>
              <a:t>أولاً: جمع المعلومات والحقائق:</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0982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B287545F-B513-48B4-9E5A-3EB57B28FAA3}"/>
              </a:ext>
            </a:extLst>
          </p:cNvPr>
          <p:cNvSpPr>
            <a:spLocks noGrp="1"/>
          </p:cNvSpPr>
          <p:nvPr>
            <p:ph idx="1"/>
          </p:nvPr>
        </p:nvSpPr>
        <p:spPr/>
        <p:txBody>
          <a:bodyPr/>
          <a:lstStyle/>
          <a:p>
            <a:pPr algn="r" rtl="1">
              <a:buFont typeface="Wingdings" panose="05000000000000000000" pitchFamily="2" charset="2"/>
              <a:buChar char="v"/>
            </a:pPr>
            <a:endParaRPr lang="ar-SA" dirty="0">
              <a:latin typeface="Arial" panose="020B0604020202020204" pitchFamily="34" charset="0"/>
              <a:cs typeface="Arial" panose="020B0604020202020204" pitchFamily="34" charset="0"/>
            </a:endParaRPr>
          </a:p>
          <a:p>
            <a:pPr algn="r" rtl="1">
              <a:buFont typeface="Wingdings" panose="05000000000000000000" pitchFamily="2" charset="2"/>
              <a:buChar char="v"/>
            </a:pPr>
            <a:endParaRPr lang="ar-SA" dirty="0">
              <a:latin typeface="Arial" panose="020B0604020202020204" pitchFamily="34" charset="0"/>
              <a:cs typeface="Arial" panose="020B0604020202020204" pitchFamily="34" charset="0"/>
            </a:endParaRPr>
          </a:p>
          <a:p>
            <a:pPr algn="r" rtl="1">
              <a:buFont typeface="Wingdings" panose="05000000000000000000" pitchFamily="2" charset="2"/>
              <a:buChar char="v"/>
            </a:pPr>
            <a:endParaRPr lang="ar-SA" dirty="0">
              <a:latin typeface="Arial" panose="020B0604020202020204" pitchFamily="34" charset="0"/>
              <a:cs typeface="Arial" panose="020B0604020202020204" pitchFamily="34" charset="0"/>
            </a:endParaRPr>
          </a:p>
          <a:p>
            <a:pPr algn="r" rtl="1">
              <a:buFont typeface="Wingdings" panose="05000000000000000000" pitchFamily="2" charset="2"/>
              <a:buChar char="v"/>
            </a:pPr>
            <a:endParaRPr lang="ar-SA" dirty="0">
              <a:latin typeface="Arial" panose="020B0604020202020204" pitchFamily="34" charset="0"/>
              <a:cs typeface="Arial" panose="020B0604020202020204" pitchFamily="34" charset="0"/>
            </a:endParaRPr>
          </a:p>
          <a:p>
            <a:pPr algn="r" rtl="1">
              <a:buFont typeface="Wingdings" panose="05000000000000000000" pitchFamily="2" charset="2"/>
              <a:buChar char="v"/>
            </a:pPr>
            <a:r>
              <a:rPr lang="ar-SA" sz="3600" dirty="0">
                <a:latin typeface="Arial" panose="020B0604020202020204" pitchFamily="34" charset="0"/>
                <a:cs typeface="Arial" panose="020B0604020202020204" pitchFamily="34" charset="0"/>
              </a:rPr>
              <a:t>هل فعل الطبيب الأول أو فعل الطبيب الثاني هو الصحيح ولماذا؟</a:t>
            </a:r>
            <a:endParaRPr lang="en-US" sz="36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3" name="عنوان 2">
            <a:extLst>
              <a:ext uri="{FF2B5EF4-FFF2-40B4-BE49-F238E27FC236}">
                <a16:creationId xmlns:a16="http://schemas.microsoft.com/office/drawing/2014/main" id="{2032B844-3524-4E6B-B5B1-B11525B83E80}"/>
              </a:ext>
            </a:extLst>
          </p:cNvPr>
          <p:cNvSpPr>
            <a:spLocks noGrp="1"/>
          </p:cNvSpPr>
          <p:nvPr>
            <p:ph type="title"/>
          </p:nvPr>
        </p:nvSpPr>
        <p:spPr/>
        <p:txBody>
          <a:bodyPr>
            <a:normAutofit/>
          </a:bodyPr>
          <a:lstStyle/>
          <a:p>
            <a:pPr algn="ctr" rtl="1"/>
            <a:r>
              <a:rPr lang="ar-SA" b="1" dirty="0">
                <a:effectLst/>
                <a:latin typeface="Arial" panose="020B0604020202020204" pitchFamily="34" charset="0"/>
                <a:cs typeface="Arial" panose="020B0604020202020204" pitchFamily="34" charset="0"/>
              </a:rPr>
              <a:t>ثانياً: السؤال الأخلاقي</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2621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D917CC3C-8BFC-4F08-83A6-A00322BAA2A2}"/>
              </a:ext>
            </a:extLst>
          </p:cNvPr>
          <p:cNvSpPr>
            <a:spLocks noGrp="1"/>
          </p:cNvSpPr>
          <p:nvPr>
            <p:ph idx="1"/>
          </p:nvPr>
        </p:nvSpPr>
        <p:spPr/>
        <p:txBody>
          <a:bodyPr/>
          <a:lstStyle/>
          <a:p>
            <a:pPr algn="r" rtl="1"/>
            <a:r>
              <a:rPr lang="ar-SA" dirty="0">
                <a:latin typeface="Arial" panose="020B0604020202020204" pitchFamily="34" charset="0"/>
                <a:cs typeface="Arial" panose="020B0604020202020204" pitchFamily="34" charset="0"/>
              </a:rPr>
              <a:t>النصوص الشرعية:</a:t>
            </a:r>
          </a:p>
          <a:p>
            <a:pPr lvl="1" algn="r" rtl="1"/>
            <a:r>
              <a:rPr lang="ar-SA" dirty="0">
                <a:latin typeface="Arial" panose="020B0604020202020204" pitchFamily="34" charset="0"/>
                <a:cs typeface="Arial" panose="020B0604020202020204" pitchFamily="34" charset="0"/>
              </a:rPr>
              <a:t>۞ إِنَّ اللَّهَ يَأْمُرُكُمْ أَن تُؤَدُّوا الْأَمَانَاتِ </a:t>
            </a:r>
            <a:r>
              <a:rPr lang="ar-SA" dirty="0" err="1">
                <a:latin typeface="Arial" panose="020B0604020202020204" pitchFamily="34" charset="0"/>
                <a:cs typeface="Arial" panose="020B0604020202020204" pitchFamily="34" charset="0"/>
              </a:rPr>
              <a:t>إِلَىٰ</a:t>
            </a:r>
            <a:r>
              <a:rPr lang="ar-SA" dirty="0">
                <a:latin typeface="Arial" panose="020B0604020202020204" pitchFamily="34" charset="0"/>
                <a:cs typeface="Arial" panose="020B0604020202020204" pitchFamily="34" charset="0"/>
              </a:rPr>
              <a:t> أَهْلِهَا وَإِذَا حَكَمْتُم بَيْنَ النَّاسِ أَن تَحْكُمُوا بِالْعَدْلِ ۚ إِنَّ اللَّهَ نِعِمَّا يَعِظُكُم بِهِ ۗ إِنَّ اللَّهَ كَانَ سَمِيعًا بَصِيرًا (58).</a:t>
            </a:r>
          </a:p>
          <a:p>
            <a:pPr lvl="1" algn="r" rtl="1"/>
            <a:r>
              <a:rPr lang="ar-SA" dirty="0">
                <a:latin typeface="Arial" panose="020B0604020202020204" pitchFamily="34" charset="0"/>
                <a:cs typeface="Arial" panose="020B0604020202020204" pitchFamily="34" charset="0"/>
              </a:rPr>
              <a:t>۞ إِنَّ اللَّهَ يَأْمُرُ بِالْعَدْلِ وَالْإِحْسَانِ وَإِيتَاءِ ذِي </a:t>
            </a:r>
            <a:r>
              <a:rPr lang="ar-SA" dirty="0" err="1">
                <a:latin typeface="Arial" panose="020B0604020202020204" pitchFamily="34" charset="0"/>
                <a:cs typeface="Arial" panose="020B0604020202020204" pitchFamily="34" charset="0"/>
              </a:rPr>
              <a:t>الْقُرْبَىٰ</a:t>
            </a:r>
            <a:r>
              <a:rPr lang="ar-SA" dirty="0">
                <a:latin typeface="Arial" panose="020B0604020202020204" pitchFamily="34" charset="0"/>
                <a:cs typeface="Arial" panose="020B0604020202020204" pitchFamily="34" charset="0"/>
              </a:rPr>
              <a:t> </a:t>
            </a:r>
            <a:r>
              <a:rPr lang="ar-SA" dirty="0" err="1">
                <a:latin typeface="Arial" panose="020B0604020202020204" pitchFamily="34" charset="0"/>
                <a:cs typeface="Arial" panose="020B0604020202020204" pitchFamily="34" charset="0"/>
              </a:rPr>
              <a:t>وَيَنْهَىٰ</a:t>
            </a:r>
            <a:r>
              <a:rPr lang="ar-SA" dirty="0">
                <a:latin typeface="Arial" panose="020B0604020202020204" pitchFamily="34" charset="0"/>
                <a:cs typeface="Arial" panose="020B0604020202020204" pitchFamily="34" charset="0"/>
              </a:rPr>
              <a:t> عَنِ الْفَحْشَاءِ وَالْمُنكَرِ وَالْبَغْيِ ۚ يَعِظُكُمْ لَعَلَّكُمْ تَذَكَّرُونَ (90).</a:t>
            </a:r>
          </a:p>
          <a:p>
            <a:pPr algn="r" rtl="1"/>
            <a:endParaRPr lang="ar-SA" dirty="0">
              <a:latin typeface="Arial" panose="020B0604020202020204" pitchFamily="34" charset="0"/>
              <a:cs typeface="Arial" panose="020B0604020202020204" pitchFamily="34" charset="0"/>
            </a:endParaRPr>
          </a:p>
          <a:p>
            <a:pPr lvl="1" algn="r" rtl="1"/>
            <a:r>
              <a:rPr lang="ar-SA" dirty="0">
                <a:latin typeface="Arial" panose="020B0604020202020204" pitchFamily="34" charset="0"/>
                <a:cs typeface="Arial" panose="020B0604020202020204" pitchFamily="34" charset="0"/>
              </a:rPr>
              <a:t>لم يلتزم الطبيب الأول بالنصوص الشرعية والتزم الطبيب الثاني بالنصوص الشرعية وعالجه.</a:t>
            </a:r>
          </a:p>
          <a:p>
            <a:pPr algn="r" rtl="1"/>
            <a:endParaRPr lang="en-US" dirty="0">
              <a:latin typeface="Arial" panose="020B0604020202020204" pitchFamily="34" charset="0"/>
              <a:cs typeface="Arial" panose="020B0604020202020204" pitchFamily="34" charset="0"/>
            </a:endParaRPr>
          </a:p>
        </p:txBody>
      </p:sp>
      <p:sp>
        <p:nvSpPr>
          <p:cNvPr id="2" name="عنوان 1">
            <a:extLst>
              <a:ext uri="{FF2B5EF4-FFF2-40B4-BE49-F238E27FC236}">
                <a16:creationId xmlns:a16="http://schemas.microsoft.com/office/drawing/2014/main" id="{32A39853-738B-4646-B851-9DC795C58998}"/>
              </a:ext>
            </a:extLst>
          </p:cNvPr>
          <p:cNvSpPr>
            <a:spLocks noGrp="1"/>
          </p:cNvSpPr>
          <p:nvPr>
            <p:ph type="title"/>
          </p:nvPr>
        </p:nvSpPr>
        <p:spPr>
          <a:xfrm>
            <a:off x="457200" y="304800"/>
            <a:ext cx="8229600" cy="1219200"/>
          </a:xfrm>
        </p:spPr>
        <p:txBody>
          <a:bodyPr>
            <a:noAutofit/>
          </a:bodyPr>
          <a:lstStyle/>
          <a:p>
            <a:pPr algn="ctr" rtl="1"/>
            <a:r>
              <a:rPr lang="ar-SA" b="1" dirty="0">
                <a:latin typeface="Arial" panose="020B0604020202020204" pitchFamily="34" charset="0"/>
                <a:cs typeface="Arial" panose="020B0604020202020204" pitchFamily="34" charset="0"/>
              </a:rPr>
              <a:t>ثالثاً: ما المبادئ الأخلاقية والشرعية والقانونية التي تجب مراعاتها:</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1308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795588AA-DEB4-4D74-BF47-FF14B897F5A8}"/>
              </a:ext>
            </a:extLst>
          </p:cNvPr>
          <p:cNvSpPr>
            <a:spLocks noGrp="1"/>
          </p:cNvSpPr>
          <p:nvPr>
            <p:ph idx="1"/>
          </p:nvPr>
        </p:nvSpPr>
        <p:spPr/>
        <p:txBody>
          <a:bodyPr>
            <a:normAutofit fontScale="92500" lnSpcReduction="10000"/>
          </a:bodyPr>
          <a:lstStyle/>
          <a:p>
            <a:pPr algn="r" rtl="1"/>
            <a:r>
              <a:rPr lang="ar-SA" b="1" dirty="0">
                <a:latin typeface="Arial" panose="020B0604020202020204" pitchFamily="34" charset="0"/>
                <a:cs typeface="Arial" panose="020B0604020202020204" pitchFamily="34" charset="0"/>
              </a:rPr>
              <a:t>مقاصد الشريعة الإسلامية: </a:t>
            </a:r>
            <a:endParaRPr lang="en-US" dirty="0">
              <a:latin typeface="Arial" panose="020B0604020202020204" pitchFamily="34" charset="0"/>
              <a:cs typeface="Arial" panose="020B0604020202020204" pitchFamily="34" charset="0"/>
            </a:endParaRPr>
          </a:p>
          <a:p>
            <a:pPr lvl="1" algn="r" rtl="1"/>
            <a:r>
              <a:rPr lang="ar-SA" dirty="0">
                <a:latin typeface="Arial" panose="020B0604020202020204" pitchFamily="34" charset="0"/>
                <a:cs typeface="Arial" panose="020B0604020202020204" pitchFamily="34" charset="0"/>
              </a:rPr>
              <a:t>حفظ الدين: أن المحكوم عليه بالإعدام لا تسقط حقوقه ويجب معاملته بالعدل والإحسان.</a:t>
            </a:r>
            <a:endParaRPr lang="en-US" dirty="0">
              <a:latin typeface="Arial" panose="020B0604020202020204" pitchFamily="34" charset="0"/>
              <a:cs typeface="Arial" panose="020B0604020202020204" pitchFamily="34" charset="0"/>
            </a:endParaRPr>
          </a:p>
          <a:p>
            <a:pPr lvl="1" algn="r" rtl="1"/>
            <a:r>
              <a:rPr lang="ar-SA" dirty="0">
                <a:latin typeface="Arial" panose="020B0604020202020204" pitchFamily="34" charset="0"/>
                <a:cs typeface="Arial" panose="020B0604020202020204" pitchFamily="34" charset="0"/>
              </a:rPr>
              <a:t>حفظ النفس: أن المحكوم عليه بالإعدام من حقه التداوي وحفظ نفسه.</a:t>
            </a:r>
            <a:endParaRPr lang="en-US" dirty="0">
              <a:latin typeface="Arial" panose="020B0604020202020204" pitchFamily="34" charset="0"/>
              <a:cs typeface="Arial" panose="020B0604020202020204" pitchFamily="34" charset="0"/>
            </a:endParaRPr>
          </a:p>
          <a:p>
            <a:pPr algn="r" rtl="1"/>
            <a:endParaRPr lang="ar-SA" b="1" dirty="0">
              <a:latin typeface="Arial" panose="020B0604020202020204" pitchFamily="34" charset="0"/>
              <a:cs typeface="Arial" panose="020B0604020202020204" pitchFamily="34" charset="0"/>
            </a:endParaRPr>
          </a:p>
          <a:p>
            <a:pPr algn="r" rtl="1"/>
            <a:endParaRPr lang="ar-SA" b="1" dirty="0">
              <a:latin typeface="Arial" panose="020B0604020202020204" pitchFamily="34" charset="0"/>
              <a:cs typeface="Arial" panose="020B0604020202020204" pitchFamily="34" charset="0"/>
            </a:endParaRPr>
          </a:p>
          <a:p>
            <a:pPr algn="r" rtl="1"/>
            <a:r>
              <a:rPr lang="ar-SA" b="1" dirty="0">
                <a:latin typeface="Arial" panose="020B0604020202020204" pitchFamily="34" charset="0"/>
                <a:cs typeface="Arial" panose="020B0604020202020204" pitchFamily="34" charset="0"/>
              </a:rPr>
              <a:t>القواعد الفقهية:</a:t>
            </a:r>
            <a:endParaRPr lang="en-US" dirty="0">
              <a:latin typeface="Arial" panose="020B0604020202020204" pitchFamily="34" charset="0"/>
              <a:cs typeface="Arial" panose="020B0604020202020204" pitchFamily="34" charset="0"/>
            </a:endParaRPr>
          </a:p>
          <a:p>
            <a:pPr lvl="1" algn="r" rtl="1"/>
            <a:r>
              <a:rPr lang="ar-SA" dirty="0">
                <a:latin typeface="Arial" panose="020B0604020202020204" pitchFamily="34" charset="0"/>
                <a:cs typeface="Arial" panose="020B0604020202020204" pitchFamily="34" charset="0"/>
              </a:rPr>
              <a:t>قاعدة الضرر يزال: أن المحكوم عليه بالإعدام مريض ومن حقه أن تتم معالجته وإزالة الضرر عنه.</a:t>
            </a:r>
            <a:endParaRPr lang="en-US" dirty="0">
              <a:latin typeface="Arial" panose="020B0604020202020204" pitchFamily="34" charset="0"/>
              <a:cs typeface="Arial" panose="020B0604020202020204" pitchFamily="34" charset="0"/>
            </a:endParaRPr>
          </a:p>
          <a:p>
            <a:pPr lvl="1" algn="r" rtl="1"/>
            <a:r>
              <a:rPr lang="ar-SA" dirty="0">
                <a:latin typeface="Arial" panose="020B0604020202020204" pitchFamily="34" charset="0"/>
                <a:cs typeface="Arial" panose="020B0604020202020204" pitchFamily="34" charset="0"/>
              </a:rPr>
              <a:t>قاعدة الامور بمقاصدها: نية الطبيب الأول في عدم تنفيذ العملية الجراحية مع علمه بمرض المحكوم عليه بالإعدام وحاجته الى العملية، ونية الطبيب الثاني في تنفيذ العملية الجراحية بغض النظر عن كون المريض محكوم عليه بالإعدام.</a:t>
            </a:r>
            <a:endParaRPr lang="en-US" dirty="0">
              <a:latin typeface="Arial" panose="020B0604020202020204" pitchFamily="34" charset="0"/>
              <a:cs typeface="Arial" panose="020B0604020202020204" pitchFamily="34" charset="0"/>
            </a:endParaRPr>
          </a:p>
          <a:p>
            <a:pPr algn="r" rtl="1"/>
            <a:endParaRPr lang="en-US" dirty="0">
              <a:latin typeface="Arial" panose="020B0604020202020204" pitchFamily="34" charset="0"/>
              <a:cs typeface="Arial" panose="020B0604020202020204" pitchFamily="34" charset="0"/>
            </a:endParaRPr>
          </a:p>
        </p:txBody>
      </p:sp>
      <p:sp>
        <p:nvSpPr>
          <p:cNvPr id="2" name="عنوان 1">
            <a:extLst>
              <a:ext uri="{FF2B5EF4-FFF2-40B4-BE49-F238E27FC236}">
                <a16:creationId xmlns:a16="http://schemas.microsoft.com/office/drawing/2014/main" id="{DAAD662F-CBB8-42FD-90C0-FACD3389286E}"/>
              </a:ext>
            </a:extLst>
          </p:cNvPr>
          <p:cNvSpPr>
            <a:spLocks noGrp="1"/>
          </p:cNvSpPr>
          <p:nvPr>
            <p:ph type="title"/>
          </p:nvPr>
        </p:nvSpPr>
        <p:spPr>
          <a:xfrm>
            <a:off x="457200" y="304800"/>
            <a:ext cx="8229600" cy="1219200"/>
          </a:xfrm>
        </p:spPr>
        <p:txBody>
          <a:bodyPr>
            <a:noAutofit/>
          </a:bodyPr>
          <a:lstStyle/>
          <a:p>
            <a:pPr algn="ctr" rtl="1"/>
            <a:r>
              <a:rPr lang="ar-SA" b="1" dirty="0">
                <a:latin typeface="Arial" panose="020B0604020202020204" pitchFamily="34" charset="0"/>
                <a:cs typeface="Arial" panose="020B0604020202020204" pitchFamily="34" charset="0"/>
              </a:rPr>
              <a:t>ثالثاً: ما المبادئ الأخلاقية والشرعية والقانونية التي تجب مراعاتها:</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05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A90E1E59-AB3A-480A-9023-C4DD2A6F5E16}"/>
              </a:ext>
            </a:extLst>
          </p:cNvPr>
          <p:cNvSpPr>
            <a:spLocks noGrp="1"/>
          </p:cNvSpPr>
          <p:nvPr>
            <p:ph idx="1"/>
          </p:nvPr>
        </p:nvSpPr>
        <p:spPr/>
        <p:txBody>
          <a:bodyPr/>
          <a:lstStyle/>
          <a:p>
            <a:pPr algn="r" rtl="1"/>
            <a:r>
              <a:rPr lang="ar-SA" b="1" dirty="0">
                <a:latin typeface="Arial" panose="020B0604020202020204" pitchFamily="34" charset="0"/>
                <a:cs typeface="Arial" panose="020B0604020202020204" pitchFamily="34" charset="0"/>
              </a:rPr>
              <a:t>المصالح والمفاسد: </a:t>
            </a:r>
            <a:endParaRPr lang="en-US" dirty="0">
              <a:latin typeface="Arial" panose="020B0604020202020204" pitchFamily="34" charset="0"/>
              <a:cs typeface="Arial" panose="020B0604020202020204" pitchFamily="34" charset="0"/>
            </a:endParaRPr>
          </a:p>
          <a:p>
            <a:pPr lvl="1" algn="r" rtl="1"/>
            <a:r>
              <a:rPr lang="ar-SA" dirty="0">
                <a:latin typeface="Arial" panose="020B0604020202020204" pitchFamily="34" charset="0"/>
                <a:cs typeface="Arial" panose="020B0604020202020204" pitchFamily="34" charset="0"/>
              </a:rPr>
              <a:t>المصلحة الكبرى أن العملية الجراحية فيها انقاذ حياة المحكوم عليه ومن حقوق المحكوم عليه معالجته من الأمراض.</a:t>
            </a:r>
            <a:endParaRPr lang="en-US" dirty="0">
              <a:latin typeface="Arial" panose="020B0604020202020204" pitchFamily="34" charset="0"/>
              <a:cs typeface="Arial" panose="020B0604020202020204" pitchFamily="34" charset="0"/>
            </a:endParaRPr>
          </a:p>
          <a:p>
            <a:pPr lvl="1" algn="r" rtl="1"/>
            <a:r>
              <a:rPr lang="ar-SA" dirty="0">
                <a:latin typeface="Arial" panose="020B0604020202020204" pitchFamily="34" charset="0"/>
                <a:cs typeface="Arial" panose="020B0604020202020204" pitchFamily="34" charset="0"/>
              </a:rPr>
              <a:t>المفسدة إذا لم تنفذ العملية سوف يموت المحكوم عليه، ورفض الطبيب الأول القيام بالعملية الجراحية للمحكوم عليه بحجة أنه سوف يعدم.</a:t>
            </a:r>
            <a:endParaRPr lang="en-US" dirty="0">
              <a:latin typeface="Arial" panose="020B0604020202020204" pitchFamily="34" charset="0"/>
              <a:cs typeface="Arial" panose="020B0604020202020204" pitchFamily="34" charset="0"/>
            </a:endParaRPr>
          </a:p>
          <a:p>
            <a:pPr algn="r" rtl="1"/>
            <a:endParaRPr lang="ar-SA" b="1" dirty="0">
              <a:latin typeface="Arial" panose="020B0604020202020204" pitchFamily="34" charset="0"/>
              <a:cs typeface="Arial" panose="020B0604020202020204" pitchFamily="34" charset="0"/>
            </a:endParaRPr>
          </a:p>
          <a:p>
            <a:pPr algn="r" rtl="1"/>
            <a:endParaRPr lang="ar-SA" b="1" dirty="0">
              <a:latin typeface="Arial" panose="020B0604020202020204" pitchFamily="34" charset="0"/>
              <a:cs typeface="Arial" panose="020B0604020202020204" pitchFamily="34" charset="0"/>
            </a:endParaRPr>
          </a:p>
          <a:p>
            <a:pPr marL="0" indent="0" algn="r" rtl="1">
              <a:buNone/>
            </a:pPr>
            <a:r>
              <a:rPr lang="ar-SA" b="1" dirty="0">
                <a:latin typeface="Arial" panose="020B0604020202020204" pitchFamily="34" charset="0"/>
                <a:cs typeface="Arial" panose="020B0604020202020204" pitchFamily="34" charset="0"/>
              </a:rPr>
              <a:t>القواعد الأخلاقية:</a:t>
            </a:r>
            <a:endParaRPr lang="en-US" dirty="0">
              <a:latin typeface="Arial" panose="020B0604020202020204" pitchFamily="34" charset="0"/>
              <a:cs typeface="Arial" panose="020B0604020202020204" pitchFamily="34" charset="0"/>
            </a:endParaRPr>
          </a:p>
          <a:p>
            <a:pPr lvl="1" algn="r" rtl="1"/>
            <a:r>
              <a:rPr lang="ar-SA" b="1" dirty="0">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العدل: يجب العدل مع جميع المرضى سواء كانوا سجناء أو لم يكونوا سجناء.</a:t>
            </a:r>
            <a:endParaRPr lang="en-US" dirty="0">
              <a:latin typeface="Arial" panose="020B0604020202020204" pitchFamily="34" charset="0"/>
              <a:cs typeface="Arial" panose="020B0604020202020204" pitchFamily="34" charset="0"/>
            </a:endParaRPr>
          </a:p>
          <a:p>
            <a:pPr algn="r" rtl="1"/>
            <a:endParaRPr lang="en-US" dirty="0">
              <a:latin typeface="Arial" panose="020B0604020202020204" pitchFamily="34" charset="0"/>
              <a:cs typeface="Arial" panose="020B0604020202020204" pitchFamily="34" charset="0"/>
            </a:endParaRPr>
          </a:p>
        </p:txBody>
      </p:sp>
      <p:sp>
        <p:nvSpPr>
          <p:cNvPr id="2" name="عنوان 1">
            <a:extLst>
              <a:ext uri="{FF2B5EF4-FFF2-40B4-BE49-F238E27FC236}">
                <a16:creationId xmlns:a16="http://schemas.microsoft.com/office/drawing/2014/main" id="{ED899975-5CFB-46D9-9373-EB9956315597}"/>
              </a:ext>
            </a:extLst>
          </p:cNvPr>
          <p:cNvSpPr>
            <a:spLocks noGrp="1"/>
          </p:cNvSpPr>
          <p:nvPr>
            <p:ph type="title"/>
          </p:nvPr>
        </p:nvSpPr>
        <p:spPr>
          <a:xfrm>
            <a:off x="457200" y="304800"/>
            <a:ext cx="8229600" cy="1219200"/>
          </a:xfrm>
        </p:spPr>
        <p:txBody>
          <a:bodyPr>
            <a:noAutofit/>
          </a:bodyPr>
          <a:lstStyle/>
          <a:p>
            <a:pPr algn="ctr" rtl="1"/>
            <a:r>
              <a:rPr lang="ar-SA" b="1" dirty="0">
                <a:latin typeface="Arial" panose="020B0604020202020204" pitchFamily="34" charset="0"/>
                <a:cs typeface="Arial" panose="020B0604020202020204" pitchFamily="34" charset="0"/>
              </a:rPr>
              <a:t>ثالثاً: ما المبادئ الأخلاقية والشرعية والقانونية التي تجب مراعاتها:</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8046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62E88E0B-E1BC-41ED-91D2-5AFC680292D2}"/>
              </a:ext>
            </a:extLst>
          </p:cNvPr>
          <p:cNvSpPr>
            <a:spLocks noGrp="1"/>
          </p:cNvSpPr>
          <p:nvPr>
            <p:ph idx="1"/>
          </p:nvPr>
        </p:nvSpPr>
        <p:spPr/>
        <p:txBody>
          <a:bodyPr/>
          <a:lstStyle/>
          <a:p>
            <a:pPr algn="r" rtl="1"/>
            <a:r>
              <a:rPr lang="ar-SA" b="1" dirty="0">
                <a:latin typeface="Arial" panose="020B0604020202020204" pitchFamily="34" charset="0"/>
                <a:cs typeface="Arial" panose="020B0604020202020204" pitchFamily="34" charset="0"/>
              </a:rPr>
              <a:t>الحقوق والواجبات:</a:t>
            </a:r>
            <a:endParaRPr lang="en-US" dirty="0">
              <a:latin typeface="Arial" panose="020B0604020202020204" pitchFamily="34" charset="0"/>
              <a:cs typeface="Arial" panose="020B0604020202020204" pitchFamily="34" charset="0"/>
            </a:endParaRPr>
          </a:p>
          <a:p>
            <a:pPr lvl="1" algn="r" rtl="1"/>
            <a:r>
              <a:rPr lang="ar-SA" dirty="0">
                <a:latin typeface="Arial" panose="020B0604020202020204" pitchFamily="34" charset="0"/>
                <a:cs typeface="Arial" panose="020B0604020202020204" pitchFamily="34" charset="0"/>
              </a:rPr>
              <a:t>من حق المحكوم عليه معالجته من الأمراض.</a:t>
            </a:r>
            <a:endParaRPr lang="en-US" dirty="0">
              <a:latin typeface="Arial" panose="020B0604020202020204" pitchFamily="34" charset="0"/>
              <a:cs typeface="Arial" panose="020B0604020202020204" pitchFamily="34" charset="0"/>
            </a:endParaRPr>
          </a:p>
          <a:p>
            <a:pPr lvl="1" algn="r" rtl="1"/>
            <a:r>
              <a:rPr lang="ar-SA" dirty="0">
                <a:latin typeface="Arial" panose="020B0604020202020204" pitchFamily="34" charset="0"/>
                <a:cs typeface="Arial" panose="020B0604020202020204" pitchFamily="34" charset="0"/>
              </a:rPr>
              <a:t>ليس من حق الطبيب الأول رفض القيام بالعملية الجراحية.</a:t>
            </a:r>
            <a:endParaRPr lang="en-US" dirty="0">
              <a:latin typeface="Arial" panose="020B0604020202020204" pitchFamily="34" charset="0"/>
              <a:cs typeface="Arial" panose="020B0604020202020204" pitchFamily="34" charset="0"/>
            </a:endParaRPr>
          </a:p>
          <a:p>
            <a:pPr lvl="1" algn="r" rtl="1"/>
            <a:r>
              <a:rPr lang="ar-SA" dirty="0">
                <a:latin typeface="Arial" panose="020B0604020202020204" pitchFamily="34" charset="0"/>
                <a:cs typeface="Arial" panose="020B0604020202020204" pitchFamily="34" charset="0"/>
              </a:rPr>
              <a:t>من الواجب على الطبيب القيام بالعملية الجراحية.</a:t>
            </a:r>
            <a:endParaRPr lang="en-US" dirty="0">
              <a:latin typeface="Arial" panose="020B0604020202020204" pitchFamily="34" charset="0"/>
              <a:cs typeface="Arial" panose="020B0604020202020204" pitchFamily="34" charset="0"/>
            </a:endParaRPr>
          </a:p>
        </p:txBody>
      </p:sp>
      <p:sp>
        <p:nvSpPr>
          <p:cNvPr id="2" name="عنوان 1">
            <a:extLst>
              <a:ext uri="{FF2B5EF4-FFF2-40B4-BE49-F238E27FC236}">
                <a16:creationId xmlns:a16="http://schemas.microsoft.com/office/drawing/2014/main" id="{B36071C8-E032-4072-BE97-F0865A3CBA10}"/>
              </a:ext>
            </a:extLst>
          </p:cNvPr>
          <p:cNvSpPr>
            <a:spLocks noGrp="1"/>
          </p:cNvSpPr>
          <p:nvPr>
            <p:ph type="title"/>
          </p:nvPr>
        </p:nvSpPr>
        <p:spPr>
          <a:xfrm>
            <a:off x="457200" y="304800"/>
            <a:ext cx="8229600" cy="1219200"/>
          </a:xfrm>
        </p:spPr>
        <p:txBody>
          <a:bodyPr>
            <a:noAutofit/>
          </a:bodyPr>
          <a:lstStyle/>
          <a:p>
            <a:pPr algn="ctr" rtl="1"/>
            <a:r>
              <a:rPr lang="ar-SA" b="1" dirty="0">
                <a:latin typeface="Arial" panose="020B0604020202020204" pitchFamily="34" charset="0"/>
                <a:cs typeface="Arial" panose="020B0604020202020204" pitchFamily="34" charset="0"/>
              </a:rPr>
              <a:t>ثالثاً: ما المبادئ الأخلاقية والشرعية والقانونية التي تجب مراعاتها:</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154892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ورق">
  <a:themeElements>
    <a:clrScheme name="ورق">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ورق">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ورق">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TF00001179</Template>
  <TotalTime>104</TotalTime>
  <Words>809</Words>
  <Application>Microsoft Office PowerPoint</Application>
  <PresentationFormat>عرض على الشاشة (4:3)</PresentationFormat>
  <Paragraphs>86</Paragraphs>
  <Slides>15</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15</vt:i4>
      </vt:variant>
    </vt:vector>
  </HeadingPairs>
  <TitlesOfParts>
    <vt:vector size="21" baseType="lpstr">
      <vt:lpstr>Arial</vt:lpstr>
      <vt:lpstr>Constantia</vt:lpstr>
      <vt:lpstr>Times New Roman</vt:lpstr>
      <vt:lpstr>Wingdings</vt:lpstr>
      <vt:lpstr>Wingdings 2</vt:lpstr>
      <vt:lpstr>ورق</vt:lpstr>
      <vt:lpstr>تحليل الحالة الأخلاقية مقرر أخلاقيات الطبيب المسلم</vt:lpstr>
      <vt:lpstr>الحالة الأخلاقية:</vt:lpstr>
      <vt:lpstr>أولاً: جمع المعلومات والحقائق:</vt:lpstr>
      <vt:lpstr>أولاً: جمع المعلومات والحقائق:</vt:lpstr>
      <vt:lpstr>ثانياً: السؤال الأخلاقي</vt:lpstr>
      <vt:lpstr>ثالثاً: ما المبادئ الأخلاقية والشرعية والقانونية التي تجب مراعاتها:</vt:lpstr>
      <vt:lpstr>ثالثاً: ما المبادئ الأخلاقية والشرعية والقانونية التي تجب مراعاتها:</vt:lpstr>
      <vt:lpstr>ثالثاً: ما المبادئ الأخلاقية والشرعية والقانونية التي تجب مراعاتها:</vt:lpstr>
      <vt:lpstr>ثالثاً: ما المبادئ الأخلاقية والشرعية والقانونية التي تجب مراعاتها:</vt:lpstr>
      <vt:lpstr>رابعاً: الأقوال المحتملة في المسألة</vt:lpstr>
      <vt:lpstr>رابعاً: الأقوال المحتملة في المسألة</vt:lpstr>
      <vt:lpstr>خامساً: ما هو التصرف الصحيح في هذه الحالة؟</vt:lpstr>
      <vt:lpstr>سادساً: تقييم الحالة للاستفادة منها مستقبلا:</vt:lpstr>
      <vt:lpstr>المراجع:</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NA ...............</cp:lastModifiedBy>
  <cp:revision>13</cp:revision>
  <dcterms:created xsi:type="dcterms:W3CDTF">2014-09-16T21:38:46Z</dcterms:created>
  <dcterms:modified xsi:type="dcterms:W3CDTF">2019-03-18T09:54:07Z</dcterms:modified>
</cp:coreProperties>
</file>