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4" r:id="rId17"/>
    <p:sldId id="275" r:id="rId18"/>
    <p:sldId id="271" r:id="rId19"/>
    <p:sldId id="272" r:id="rId20"/>
    <p:sldId id="273"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5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6C787722-7D3E-4AB6-BE1B-676A4994222F}" type="datetimeFigureOut">
              <a:rPr lang="en-US" smtClean="0"/>
              <a:t>04-Mar-19</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1B719C7B-4FE7-4205-8F72-BCB59BE10A15}" type="slidenum">
              <a:rPr lang="en-US" smtClean="0"/>
              <a:t>‹#›</a:t>
            </a:fld>
            <a:endParaRPr lang="en-US"/>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750194431"/>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787722-7D3E-4AB6-BE1B-676A4994222F}" type="datetimeFigureOut">
              <a:rPr lang="en-US" smtClean="0"/>
              <a:t>04-Mar-19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719C7B-4FE7-4205-8F72-BCB59BE10A15}" type="slidenum">
              <a:rPr lang="en-US" smtClean="0"/>
              <a:t>‹#›</a:t>
            </a:fld>
            <a:endParaRPr lang="en-US"/>
          </a:p>
        </p:txBody>
      </p:sp>
    </p:spTree>
    <p:extLst>
      <p:ext uri="{BB962C8B-B14F-4D97-AF65-F5344CB8AC3E}">
        <p14:creationId xmlns:p14="http://schemas.microsoft.com/office/powerpoint/2010/main" val="4172261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6C787722-7D3E-4AB6-BE1B-676A4994222F}" type="datetimeFigureOut">
              <a:rPr lang="en-US" smtClean="0"/>
              <a:t>04-Mar-19</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1B719C7B-4FE7-4205-8F72-BCB59BE10A15}" type="slidenum">
              <a:rPr lang="en-US" smtClean="0"/>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5577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787722-7D3E-4AB6-BE1B-676A4994222F}" type="datetimeFigureOut">
              <a:rPr lang="en-US" smtClean="0"/>
              <a:t>04-Mar-19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719C7B-4FE7-4205-8F72-BCB59BE10A15}" type="slidenum">
              <a:rPr lang="en-US" smtClean="0"/>
              <a:t>‹#›</a:t>
            </a:fld>
            <a:endParaRPr lang="en-US"/>
          </a:p>
        </p:txBody>
      </p:sp>
    </p:spTree>
    <p:extLst>
      <p:ext uri="{BB962C8B-B14F-4D97-AF65-F5344CB8AC3E}">
        <p14:creationId xmlns:p14="http://schemas.microsoft.com/office/powerpoint/2010/main" val="912456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6C787722-7D3E-4AB6-BE1B-676A4994222F}" type="datetimeFigureOut">
              <a:rPr lang="en-US" smtClean="0"/>
              <a:t>04-Mar-19</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1B719C7B-4FE7-4205-8F72-BCB59BE10A15}" type="slidenum">
              <a:rPr lang="en-US" smtClean="0"/>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621371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C787722-7D3E-4AB6-BE1B-676A4994222F}" type="datetimeFigureOut">
              <a:rPr lang="en-US" smtClean="0"/>
              <a:t>04-Mar-19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719C7B-4FE7-4205-8F72-BCB59BE10A15}" type="slidenum">
              <a:rPr lang="en-US" smtClean="0"/>
              <a:t>‹#›</a:t>
            </a:fld>
            <a:endParaRPr lang="en-US"/>
          </a:p>
        </p:txBody>
      </p:sp>
    </p:spTree>
    <p:extLst>
      <p:ext uri="{BB962C8B-B14F-4D97-AF65-F5344CB8AC3E}">
        <p14:creationId xmlns:p14="http://schemas.microsoft.com/office/powerpoint/2010/main" val="1079429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C787722-7D3E-4AB6-BE1B-676A4994222F}" type="datetimeFigureOut">
              <a:rPr lang="en-US" smtClean="0"/>
              <a:t>04-Mar-19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719C7B-4FE7-4205-8F72-BCB59BE10A15}" type="slidenum">
              <a:rPr lang="en-US" smtClean="0"/>
              <a:t>‹#›</a:t>
            </a:fld>
            <a:endParaRPr lang="en-US"/>
          </a:p>
        </p:txBody>
      </p:sp>
    </p:spTree>
    <p:extLst>
      <p:ext uri="{BB962C8B-B14F-4D97-AF65-F5344CB8AC3E}">
        <p14:creationId xmlns:p14="http://schemas.microsoft.com/office/powerpoint/2010/main" val="2989318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C787722-7D3E-4AB6-BE1B-676A4994222F}" type="datetimeFigureOut">
              <a:rPr lang="en-US" smtClean="0"/>
              <a:t>04-Mar-19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719C7B-4FE7-4205-8F72-BCB59BE10A15}" type="slidenum">
              <a:rPr lang="en-US" smtClean="0"/>
              <a:t>‹#›</a:t>
            </a:fld>
            <a:endParaRPr lang="en-US"/>
          </a:p>
        </p:txBody>
      </p:sp>
    </p:spTree>
    <p:extLst>
      <p:ext uri="{BB962C8B-B14F-4D97-AF65-F5344CB8AC3E}">
        <p14:creationId xmlns:p14="http://schemas.microsoft.com/office/powerpoint/2010/main" val="646458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6C787722-7D3E-4AB6-BE1B-676A4994222F}" type="datetimeFigureOut">
              <a:rPr lang="en-US" smtClean="0"/>
              <a:t>04-Mar-19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719C7B-4FE7-4205-8F72-BCB59BE10A15}" type="slidenum">
              <a:rPr lang="en-US" smtClean="0"/>
              <a:t>‹#›</a:t>
            </a:fld>
            <a:endParaRPr lang="en-US"/>
          </a:p>
        </p:txBody>
      </p:sp>
    </p:spTree>
    <p:extLst>
      <p:ext uri="{BB962C8B-B14F-4D97-AF65-F5344CB8AC3E}">
        <p14:creationId xmlns:p14="http://schemas.microsoft.com/office/powerpoint/2010/main" val="3474880593"/>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6C787722-7D3E-4AB6-BE1B-676A4994222F}" type="datetimeFigureOut">
              <a:rPr lang="en-US" smtClean="0"/>
              <a:t>04-Mar-19</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1B719C7B-4FE7-4205-8F72-BCB59BE10A15}" type="slidenum">
              <a:rPr lang="en-US" smtClean="0"/>
              <a:t>‹#›</a:t>
            </a:fld>
            <a:endParaRPr lang="en-US"/>
          </a:p>
        </p:txBody>
      </p:sp>
    </p:spTree>
    <p:extLst>
      <p:ext uri="{BB962C8B-B14F-4D97-AF65-F5344CB8AC3E}">
        <p14:creationId xmlns:p14="http://schemas.microsoft.com/office/powerpoint/2010/main" val="2249011735"/>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6C787722-7D3E-4AB6-BE1B-676A4994222F}" type="datetimeFigureOut">
              <a:rPr lang="en-US" smtClean="0"/>
              <a:t>04-Mar-19</a:t>
            </a:fld>
            <a:endParaRPr lang="en-US"/>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1B719C7B-4FE7-4205-8F72-BCB59BE10A15}" type="slidenum">
              <a:rPr lang="en-US" smtClean="0"/>
              <a:t>‹#›</a:t>
            </a:fld>
            <a:endParaRPr lang="en-US"/>
          </a:p>
        </p:txBody>
      </p:sp>
    </p:spTree>
    <p:extLst>
      <p:ext uri="{BB962C8B-B14F-4D97-AF65-F5344CB8AC3E}">
        <p14:creationId xmlns:p14="http://schemas.microsoft.com/office/powerpoint/2010/main" val="3210648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6C787722-7D3E-4AB6-BE1B-676A4994222F}" type="datetimeFigureOut">
              <a:rPr lang="en-US" smtClean="0"/>
              <a:t>04-Mar-19</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1B719C7B-4FE7-4205-8F72-BCB59BE10A15}" type="slidenum">
              <a:rPr lang="en-US" smtClean="0"/>
              <a:t>‹#›</a:t>
            </a:fld>
            <a:endParaRPr lang="en-US"/>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59076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258D0-B5DD-4F5A-915A-15CF1AFF8259}"/>
              </a:ext>
            </a:extLst>
          </p:cNvPr>
          <p:cNvSpPr>
            <a:spLocks noGrp="1"/>
          </p:cNvSpPr>
          <p:nvPr>
            <p:ph type="ctrTitle"/>
          </p:nvPr>
        </p:nvSpPr>
        <p:spPr/>
        <p:txBody>
          <a:bodyPr/>
          <a:lstStyle/>
          <a:p>
            <a:pPr algn="r"/>
            <a:r>
              <a:rPr lang="ar-SA" dirty="0"/>
              <a:t>تقديم الحالة الأخلاقية</a:t>
            </a:r>
            <a:endParaRPr lang="en-US" dirty="0"/>
          </a:p>
        </p:txBody>
      </p:sp>
      <p:sp>
        <p:nvSpPr>
          <p:cNvPr id="3" name="Subtitle 2">
            <a:extLst>
              <a:ext uri="{FF2B5EF4-FFF2-40B4-BE49-F238E27FC236}">
                <a16:creationId xmlns:a16="http://schemas.microsoft.com/office/drawing/2014/main" id="{BD6B477B-89AF-429F-940B-1203A3CCB493}"/>
              </a:ext>
            </a:extLst>
          </p:cNvPr>
          <p:cNvSpPr>
            <a:spLocks noGrp="1"/>
          </p:cNvSpPr>
          <p:nvPr>
            <p:ph type="subTitle" idx="1"/>
          </p:nvPr>
        </p:nvSpPr>
        <p:spPr/>
        <p:txBody>
          <a:bodyPr/>
          <a:lstStyle/>
          <a:p>
            <a:pPr algn="r"/>
            <a:r>
              <a:rPr lang="ar-SA" b="1" dirty="0"/>
              <a:t>عبدالعزيز مصطفى شديد </a:t>
            </a:r>
          </a:p>
          <a:p>
            <a:pPr algn="r"/>
            <a:r>
              <a:rPr lang="ar-SA" b="1" dirty="0"/>
              <a:t>436103141</a:t>
            </a:r>
            <a:endParaRPr lang="en-US" b="1" dirty="0"/>
          </a:p>
        </p:txBody>
      </p:sp>
      <p:sp>
        <p:nvSpPr>
          <p:cNvPr id="4" name="Subtitle 2">
            <a:extLst>
              <a:ext uri="{FF2B5EF4-FFF2-40B4-BE49-F238E27FC236}">
                <a16:creationId xmlns:a16="http://schemas.microsoft.com/office/drawing/2014/main" id="{07F987F7-EA5A-4E23-8C68-7384C7C5015E}"/>
              </a:ext>
            </a:extLst>
          </p:cNvPr>
          <p:cNvSpPr txBox="1">
            <a:spLocks/>
          </p:cNvSpPr>
          <p:nvPr/>
        </p:nvSpPr>
        <p:spPr>
          <a:xfrm>
            <a:off x="8168085" y="1953846"/>
            <a:ext cx="3878825" cy="95521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rtl="1"/>
            <a:r>
              <a:rPr lang="ar-SA" b="1" dirty="0">
                <a:solidFill>
                  <a:schemeClr val="bg2"/>
                </a:solidFill>
              </a:rPr>
              <a:t>مقرر أخلاقيات الطبيب المسلم</a:t>
            </a:r>
            <a:endParaRPr lang="en-US" b="1" dirty="0">
              <a:solidFill>
                <a:schemeClr val="bg2"/>
              </a:solidFill>
            </a:endParaRPr>
          </a:p>
        </p:txBody>
      </p:sp>
    </p:spTree>
    <p:extLst>
      <p:ext uri="{BB962C8B-B14F-4D97-AF65-F5344CB8AC3E}">
        <p14:creationId xmlns:p14="http://schemas.microsoft.com/office/powerpoint/2010/main" val="2255054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64EB242-DD16-4BB8-A020-60F5A7777FF8}"/>
              </a:ext>
            </a:extLst>
          </p:cNvPr>
          <p:cNvSpPr>
            <a:spLocks noGrp="1"/>
          </p:cNvSpPr>
          <p:nvPr>
            <p:ph type="title"/>
          </p:nvPr>
        </p:nvSpPr>
        <p:spPr/>
        <p:txBody>
          <a:bodyPr/>
          <a:lstStyle/>
          <a:p>
            <a:pPr algn="r" rtl="1"/>
            <a:r>
              <a:rPr lang="ar-SA" b="1" dirty="0"/>
              <a:t>ثالثاً: المبادئ الشرعية والأخلاقية ذات العلاقة ومدى تطبيقها</a:t>
            </a:r>
            <a:endParaRPr lang="en-US" dirty="0"/>
          </a:p>
        </p:txBody>
      </p:sp>
      <p:sp>
        <p:nvSpPr>
          <p:cNvPr id="5" name="Content Placeholder 4">
            <a:extLst>
              <a:ext uri="{FF2B5EF4-FFF2-40B4-BE49-F238E27FC236}">
                <a16:creationId xmlns:a16="http://schemas.microsoft.com/office/drawing/2014/main" id="{B7073D1C-F6FB-4E42-8741-999EA96CB0E1}"/>
              </a:ext>
            </a:extLst>
          </p:cNvPr>
          <p:cNvSpPr>
            <a:spLocks noGrp="1"/>
          </p:cNvSpPr>
          <p:nvPr>
            <p:ph idx="1"/>
          </p:nvPr>
        </p:nvSpPr>
        <p:spPr/>
        <p:txBody>
          <a:bodyPr/>
          <a:lstStyle/>
          <a:p>
            <a:pPr marL="0" indent="0" algn="r" rtl="1">
              <a:buNone/>
            </a:pPr>
            <a:r>
              <a:rPr lang="ar-SA" b="1" dirty="0"/>
              <a:t>المصالح والمفاسد:</a:t>
            </a:r>
            <a:endParaRPr lang="en-US" dirty="0"/>
          </a:p>
          <a:p>
            <a:pPr algn="r" rtl="1"/>
            <a:r>
              <a:rPr lang="ar-SA" dirty="0"/>
              <a:t>توجد مصلحة كُبرى من هذا الفعل، فالحفاظ على حياة المريض مقدم على احترام رغبته بعدم العلاج وهي تعتبر مفسدة.</a:t>
            </a:r>
            <a:endParaRPr lang="en-US" dirty="0"/>
          </a:p>
          <a:p>
            <a:pPr marL="0" indent="0" algn="r" rtl="1">
              <a:buNone/>
            </a:pPr>
            <a:r>
              <a:rPr lang="ar-SA" b="1" dirty="0"/>
              <a:t>القواعد الفقهية:</a:t>
            </a:r>
            <a:endParaRPr lang="en-US" dirty="0"/>
          </a:p>
          <a:p>
            <a:pPr algn="r" rtl="1"/>
            <a:r>
              <a:rPr lang="ar-SA" dirty="0"/>
              <a:t>لا يجوز التصرف في ملك الغير إلا بإذنه: خالف الطبيب القاعدة وتصرف في جسد المريض دون إذن، كما خالف المريض القاعدة حيث أن جسده ليس ملكا مطلقا له، ففيه حقق لله سبحانه.</a:t>
            </a:r>
            <a:endParaRPr lang="en-US" dirty="0"/>
          </a:p>
          <a:p>
            <a:pPr algn="r" rtl="1"/>
            <a:r>
              <a:rPr lang="ar-SA" dirty="0"/>
              <a:t>قاعدة الامور بمقاصدها: قصد الطبيب من الإجراء الحفاظ على حياة المريض.</a:t>
            </a:r>
            <a:endParaRPr lang="en-US" dirty="0"/>
          </a:p>
          <a:p>
            <a:pPr algn="r" rtl="1"/>
            <a:r>
              <a:rPr lang="ar-SA" dirty="0"/>
              <a:t>التصرف على الرعية منوطٌ بالمصلحة: راعى الطبيب المصلحة الكبرى من العلاج.</a:t>
            </a:r>
            <a:endParaRPr lang="en-US" dirty="0"/>
          </a:p>
          <a:p>
            <a:pPr algn="r" rtl="1"/>
            <a:endParaRPr lang="en-US" dirty="0"/>
          </a:p>
        </p:txBody>
      </p:sp>
    </p:spTree>
    <p:extLst>
      <p:ext uri="{BB962C8B-B14F-4D97-AF65-F5344CB8AC3E}">
        <p14:creationId xmlns:p14="http://schemas.microsoft.com/office/powerpoint/2010/main" val="3221029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FF909F3-8B9F-40D2-B878-08708A265365}"/>
              </a:ext>
            </a:extLst>
          </p:cNvPr>
          <p:cNvSpPr>
            <a:spLocks noGrp="1"/>
          </p:cNvSpPr>
          <p:nvPr>
            <p:ph type="title"/>
          </p:nvPr>
        </p:nvSpPr>
        <p:spPr/>
        <p:txBody>
          <a:bodyPr/>
          <a:lstStyle/>
          <a:p>
            <a:r>
              <a:rPr lang="ar-SA" b="1" dirty="0"/>
              <a:t>رابعاً: الخيارات المتاحة مع مراعاة الانظمة والقوانين</a:t>
            </a:r>
            <a:endParaRPr lang="en-US" dirty="0"/>
          </a:p>
        </p:txBody>
      </p:sp>
    </p:spTree>
    <p:extLst>
      <p:ext uri="{BB962C8B-B14F-4D97-AF65-F5344CB8AC3E}">
        <p14:creationId xmlns:p14="http://schemas.microsoft.com/office/powerpoint/2010/main" val="1325145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64EB242-DD16-4BB8-A020-60F5A7777FF8}"/>
              </a:ext>
            </a:extLst>
          </p:cNvPr>
          <p:cNvSpPr>
            <a:spLocks noGrp="1"/>
          </p:cNvSpPr>
          <p:nvPr>
            <p:ph type="title"/>
          </p:nvPr>
        </p:nvSpPr>
        <p:spPr/>
        <p:txBody>
          <a:bodyPr/>
          <a:lstStyle/>
          <a:p>
            <a:pPr algn="r" rtl="1"/>
            <a:r>
              <a:rPr lang="ar-SA" b="1" dirty="0"/>
              <a:t>رابعاً: الخيارات المتاحة مع مراعاة الانظمة والقوانين</a:t>
            </a:r>
            <a:endParaRPr lang="en-US" dirty="0"/>
          </a:p>
        </p:txBody>
      </p:sp>
      <p:sp>
        <p:nvSpPr>
          <p:cNvPr id="5" name="Content Placeholder 4">
            <a:extLst>
              <a:ext uri="{FF2B5EF4-FFF2-40B4-BE49-F238E27FC236}">
                <a16:creationId xmlns:a16="http://schemas.microsoft.com/office/drawing/2014/main" id="{B7073D1C-F6FB-4E42-8741-999EA96CB0E1}"/>
              </a:ext>
            </a:extLst>
          </p:cNvPr>
          <p:cNvSpPr>
            <a:spLocks noGrp="1"/>
          </p:cNvSpPr>
          <p:nvPr>
            <p:ph idx="1"/>
          </p:nvPr>
        </p:nvSpPr>
        <p:spPr/>
        <p:txBody>
          <a:bodyPr/>
          <a:lstStyle/>
          <a:p>
            <a:pPr algn="r" rtl="1"/>
            <a:r>
              <a:rPr lang="ar-SA" b="1" dirty="0"/>
              <a:t>التدخل الجراحي دون إذن، </a:t>
            </a:r>
            <a:r>
              <a:rPr lang="ar-SA" dirty="0"/>
              <a:t>حسب قرار مجلس مجمع الفقه الإسلامي الدولي فانه يجوز التدخل الجراحي في الحالات الطبية الطارئة دون اذن اذا كانت الحالة تتطلب تدخل عاجل، بعد ان يتم شرح خطورة الحالة للمريض وان يقوم فريق طبي من ثلاثة استشاريين بالتأكيد على التشخيص والعلاج المقترح على أن لا يكون الطبيب المعالج بينهم، كما يجب أن يكون العلاج مجاني وتبلغ ادارة المستفى بذلك.</a:t>
            </a:r>
            <a:endParaRPr lang="en-US" dirty="0"/>
          </a:p>
          <a:p>
            <a:pPr algn="r" rtl="1"/>
            <a:r>
              <a:rPr lang="ar-SA" b="1" dirty="0"/>
              <a:t>العلاج غير الجراحي فقط،</a:t>
            </a:r>
            <a:r>
              <a:rPr lang="ar-SA" dirty="0"/>
              <a:t> بالمضادات الحيوية والمسكنات.</a:t>
            </a:r>
            <a:endParaRPr lang="en-US" dirty="0"/>
          </a:p>
          <a:p>
            <a:pPr algn="r" rtl="1"/>
            <a:r>
              <a:rPr lang="ar-SA" b="1" dirty="0"/>
              <a:t>عدم التدخل، </a:t>
            </a:r>
            <a:r>
              <a:rPr lang="ar-SA" dirty="0"/>
              <a:t>والإستماع لرغبة المريض.</a:t>
            </a:r>
            <a:endParaRPr lang="en-US" dirty="0"/>
          </a:p>
          <a:p>
            <a:pPr algn="r" rtl="1"/>
            <a:endParaRPr lang="en-US" dirty="0"/>
          </a:p>
        </p:txBody>
      </p:sp>
    </p:spTree>
    <p:extLst>
      <p:ext uri="{BB962C8B-B14F-4D97-AF65-F5344CB8AC3E}">
        <p14:creationId xmlns:p14="http://schemas.microsoft.com/office/powerpoint/2010/main" val="11067124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FF909F3-8B9F-40D2-B878-08708A265365}"/>
              </a:ext>
            </a:extLst>
          </p:cNvPr>
          <p:cNvSpPr>
            <a:spLocks noGrp="1"/>
          </p:cNvSpPr>
          <p:nvPr>
            <p:ph type="title"/>
          </p:nvPr>
        </p:nvSpPr>
        <p:spPr/>
        <p:txBody>
          <a:bodyPr/>
          <a:lstStyle/>
          <a:p>
            <a:r>
              <a:rPr lang="ar-SA" b="1" dirty="0"/>
              <a:t>خامساً: اتخاذ القرار المناسب حسب الراجح</a:t>
            </a:r>
            <a:endParaRPr lang="en-US" dirty="0"/>
          </a:p>
        </p:txBody>
      </p:sp>
    </p:spTree>
    <p:extLst>
      <p:ext uri="{BB962C8B-B14F-4D97-AF65-F5344CB8AC3E}">
        <p14:creationId xmlns:p14="http://schemas.microsoft.com/office/powerpoint/2010/main" val="3311091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64EB242-DD16-4BB8-A020-60F5A7777FF8}"/>
              </a:ext>
            </a:extLst>
          </p:cNvPr>
          <p:cNvSpPr>
            <a:spLocks noGrp="1"/>
          </p:cNvSpPr>
          <p:nvPr>
            <p:ph type="title"/>
          </p:nvPr>
        </p:nvSpPr>
        <p:spPr/>
        <p:txBody>
          <a:bodyPr/>
          <a:lstStyle/>
          <a:p>
            <a:pPr algn="r" rtl="1"/>
            <a:r>
              <a:rPr lang="ar-SA" b="1" dirty="0"/>
              <a:t>خامساً: اتخاذ القرار المناسب حسب الراجح</a:t>
            </a:r>
            <a:endParaRPr lang="en-US" dirty="0"/>
          </a:p>
        </p:txBody>
      </p:sp>
      <p:sp>
        <p:nvSpPr>
          <p:cNvPr id="5" name="Content Placeholder 4">
            <a:extLst>
              <a:ext uri="{FF2B5EF4-FFF2-40B4-BE49-F238E27FC236}">
                <a16:creationId xmlns:a16="http://schemas.microsoft.com/office/drawing/2014/main" id="{B7073D1C-F6FB-4E42-8741-999EA96CB0E1}"/>
              </a:ext>
            </a:extLst>
          </p:cNvPr>
          <p:cNvSpPr>
            <a:spLocks noGrp="1"/>
          </p:cNvSpPr>
          <p:nvPr>
            <p:ph idx="1"/>
          </p:nvPr>
        </p:nvSpPr>
        <p:spPr/>
        <p:txBody>
          <a:bodyPr/>
          <a:lstStyle/>
          <a:p>
            <a:pPr algn="r" rtl="1"/>
            <a:r>
              <a:rPr lang="ar-SA" dirty="0"/>
              <a:t>بما ان المريض كامل الاهلية وتم شرح خطورة الحالة من الاطباء، اعطاء الإذن واجب شرعا ياثم بتركه</a:t>
            </a:r>
            <a:endParaRPr lang="en-US" dirty="0"/>
          </a:p>
          <a:p>
            <a:pPr algn="r" rtl="1"/>
            <a:r>
              <a:rPr lang="ar-SA" dirty="0"/>
              <a:t>تصرف الطبيب صحيح ويتوافق مع النصوص الشرعية ومقاصد الشريعة، كما انه طبق شروط التدخل الجراحي العاجل حسب ماقرره مجلس مجمع الفقه الإسلامي الدولي.</a:t>
            </a:r>
            <a:endParaRPr lang="en-US" dirty="0"/>
          </a:p>
          <a:p>
            <a:pPr algn="r" rtl="1"/>
            <a:endParaRPr lang="en-US" dirty="0"/>
          </a:p>
        </p:txBody>
      </p:sp>
    </p:spTree>
    <p:extLst>
      <p:ext uri="{BB962C8B-B14F-4D97-AF65-F5344CB8AC3E}">
        <p14:creationId xmlns:p14="http://schemas.microsoft.com/office/powerpoint/2010/main" val="17858742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FF909F3-8B9F-40D2-B878-08708A265365}"/>
              </a:ext>
            </a:extLst>
          </p:cNvPr>
          <p:cNvSpPr>
            <a:spLocks noGrp="1"/>
          </p:cNvSpPr>
          <p:nvPr>
            <p:ph type="title"/>
          </p:nvPr>
        </p:nvSpPr>
        <p:spPr/>
        <p:txBody>
          <a:bodyPr/>
          <a:lstStyle/>
          <a:p>
            <a:r>
              <a:rPr lang="ar-SA" b="1" dirty="0"/>
              <a:t>سادساً: تقييم التجربة للاستفادة منها مستقبلا</a:t>
            </a:r>
            <a:endParaRPr lang="en-US" dirty="0"/>
          </a:p>
        </p:txBody>
      </p:sp>
    </p:spTree>
    <p:extLst>
      <p:ext uri="{BB962C8B-B14F-4D97-AF65-F5344CB8AC3E}">
        <p14:creationId xmlns:p14="http://schemas.microsoft.com/office/powerpoint/2010/main" val="3189934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8B4E0-1506-4B31-9EFF-B6948E61D634}"/>
              </a:ext>
            </a:extLst>
          </p:cNvPr>
          <p:cNvSpPr>
            <a:spLocks noGrp="1"/>
          </p:cNvSpPr>
          <p:nvPr>
            <p:ph type="title"/>
          </p:nvPr>
        </p:nvSpPr>
        <p:spPr/>
        <p:txBody>
          <a:bodyPr>
            <a:normAutofit fontScale="90000"/>
          </a:bodyPr>
          <a:lstStyle/>
          <a:p>
            <a:r>
              <a:rPr lang="ar-SA" b="1" dirty="0"/>
              <a:t>تحليل الحالة أخلاقياً حسب المبادئ الغربية</a:t>
            </a:r>
            <a:br>
              <a:rPr lang="ar-SA" b="1" dirty="0"/>
            </a:br>
            <a:r>
              <a:rPr lang="ar-SA" b="1" dirty="0"/>
              <a:t> (نموذج المبادئ الأربعة)</a:t>
            </a:r>
            <a:br>
              <a:rPr lang="en-US" b="1" dirty="0"/>
            </a:br>
            <a:endParaRPr lang="en-US" dirty="0"/>
          </a:p>
        </p:txBody>
      </p:sp>
    </p:spTree>
    <p:extLst>
      <p:ext uri="{BB962C8B-B14F-4D97-AF65-F5344CB8AC3E}">
        <p14:creationId xmlns:p14="http://schemas.microsoft.com/office/powerpoint/2010/main" val="14684113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EDC79D-2F95-401C-9863-54D13DAE6D89}"/>
              </a:ext>
            </a:extLst>
          </p:cNvPr>
          <p:cNvSpPr>
            <a:spLocks noGrp="1"/>
          </p:cNvSpPr>
          <p:nvPr>
            <p:ph type="title"/>
          </p:nvPr>
        </p:nvSpPr>
        <p:spPr/>
        <p:txBody>
          <a:bodyPr/>
          <a:lstStyle/>
          <a:p>
            <a:pPr algn="r" rtl="1"/>
            <a:r>
              <a:rPr lang="ar-SA" b="1" dirty="0"/>
              <a:t>نموذج المبادئ الأربعة</a:t>
            </a:r>
            <a:br>
              <a:rPr lang="en-US" b="1" dirty="0"/>
            </a:br>
            <a:endParaRPr lang="en-US" dirty="0"/>
          </a:p>
        </p:txBody>
      </p:sp>
      <p:sp>
        <p:nvSpPr>
          <p:cNvPr id="5" name="Content Placeholder 4">
            <a:extLst>
              <a:ext uri="{FF2B5EF4-FFF2-40B4-BE49-F238E27FC236}">
                <a16:creationId xmlns:a16="http://schemas.microsoft.com/office/drawing/2014/main" id="{41B19991-602D-4B95-828B-71CA4F584000}"/>
              </a:ext>
            </a:extLst>
          </p:cNvPr>
          <p:cNvSpPr>
            <a:spLocks noGrp="1"/>
          </p:cNvSpPr>
          <p:nvPr>
            <p:ph idx="1"/>
          </p:nvPr>
        </p:nvSpPr>
        <p:spPr/>
        <p:txBody>
          <a:bodyPr>
            <a:normAutofit/>
          </a:bodyPr>
          <a:lstStyle/>
          <a:p>
            <a:pPr algn="r" rtl="1"/>
            <a:r>
              <a:rPr lang="en-US" b="1" dirty="0"/>
              <a:t>respect for Autonomy</a:t>
            </a:r>
            <a:r>
              <a:rPr lang="ar-SA" b="1" dirty="0"/>
              <a:t> (حرية الاختيار): </a:t>
            </a:r>
            <a:r>
              <a:rPr lang="ar-SA" dirty="0"/>
              <a:t>للمريض أهلية اتخاذ القرار في الأمور المتعلقة بصحته دون ضغوط أو إكراه خارجي تتعارض مع حقه في التصرف بحرية، قرار الطبيب خالف هذا المبدأ.</a:t>
            </a:r>
            <a:endParaRPr lang="en-US" dirty="0"/>
          </a:p>
          <a:p>
            <a:pPr marR="0" algn="r" rtl="1">
              <a:spcAft>
                <a:spcPts val="800"/>
              </a:spcAft>
            </a:pPr>
            <a:r>
              <a:rPr lang="en-US" b="1" dirty="0"/>
              <a:t>Non-maleficence</a:t>
            </a:r>
            <a:r>
              <a:rPr lang="ar-SA" b="1" dirty="0"/>
              <a:t> (عدم الإضرار): </a:t>
            </a:r>
            <a:r>
              <a:rPr lang="ar-SA" dirty="0"/>
              <a:t>يجب عدم إلحاق الضرر بالمريض بأي وجه كان، قرار الطبيب باجراء العملية يتوافق مع هذا المبدأ.</a:t>
            </a:r>
          </a:p>
          <a:p>
            <a:pPr algn="r" rtl="1">
              <a:lnSpc>
                <a:spcPct val="121000"/>
              </a:lnSpc>
              <a:spcAft>
                <a:spcPts val="800"/>
              </a:spcAft>
            </a:pPr>
            <a:r>
              <a:rPr lang="en-US" b="1" dirty="0"/>
              <a:t>Beneficence</a:t>
            </a:r>
            <a:r>
              <a:rPr lang="ar-SA" b="1" dirty="0"/>
              <a:t> (تحصيل المنفعة): </a:t>
            </a:r>
            <a:r>
              <a:rPr lang="ar-SA" dirty="0"/>
              <a:t>قرار الطبيب باجراء العملية فيه مصلحة المريض.</a:t>
            </a:r>
            <a:r>
              <a:rPr lang="ar-SA" b="1" dirty="0"/>
              <a:t> </a:t>
            </a:r>
          </a:p>
          <a:p>
            <a:pPr algn="r" rtl="1">
              <a:lnSpc>
                <a:spcPct val="121000"/>
              </a:lnSpc>
              <a:spcAft>
                <a:spcPts val="800"/>
              </a:spcAft>
            </a:pPr>
            <a:r>
              <a:rPr lang="en-US" b="1" dirty="0"/>
              <a:t>Justice</a:t>
            </a:r>
            <a:r>
              <a:rPr lang="ar-SA" b="1" dirty="0"/>
              <a:t> (العدالة): </a:t>
            </a:r>
            <a:r>
              <a:rPr lang="ar-SA" dirty="0"/>
              <a:t>قرار الطبيب يتوافق مع مبدأ العدالة، حيث لم يتم استغلال حالته الصحية انما كان القرار يهدف الى الحفاظ على حياته.</a:t>
            </a:r>
            <a:endParaRPr lang="en-US" dirty="0"/>
          </a:p>
        </p:txBody>
      </p:sp>
    </p:spTree>
    <p:extLst>
      <p:ext uri="{BB962C8B-B14F-4D97-AF65-F5344CB8AC3E}">
        <p14:creationId xmlns:p14="http://schemas.microsoft.com/office/powerpoint/2010/main" val="37464837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FF909F3-8B9F-40D2-B878-08708A265365}"/>
              </a:ext>
            </a:extLst>
          </p:cNvPr>
          <p:cNvSpPr>
            <a:spLocks noGrp="1"/>
          </p:cNvSpPr>
          <p:nvPr>
            <p:ph type="title"/>
          </p:nvPr>
        </p:nvSpPr>
        <p:spPr/>
        <p:txBody>
          <a:bodyPr/>
          <a:lstStyle/>
          <a:p>
            <a:r>
              <a:rPr lang="ar-SA" b="1" dirty="0"/>
              <a:t>المراجع</a:t>
            </a:r>
            <a:endParaRPr lang="en-US" dirty="0"/>
          </a:p>
        </p:txBody>
      </p:sp>
    </p:spTree>
    <p:extLst>
      <p:ext uri="{BB962C8B-B14F-4D97-AF65-F5344CB8AC3E}">
        <p14:creationId xmlns:p14="http://schemas.microsoft.com/office/powerpoint/2010/main" val="17600404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64EB242-DD16-4BB8-A020-60F5A7777FF8}"/>
              </a:ext>
            </a:extLst>
          </p:cNvPr>
          <p:cNvSpPr>
            <a:spLocks noGrp="1"/>
          </p:cNvSpPr>
          <p:nvPr>
            <p:ph type="title"/>
          </p:nvPr>
        </p:nvSpPr>
        <p:spPr/>
        <p:txBody>
          <a:bodyPr/>
          <a:lstStyle/>
          <a:p>
            <a:pPr algn="r" rtl="1"/>
            <a:r>
              <a:rPr lang="ar-SA" b="1" dirty="0"/>
              <a:t>المراجع</a:t>
            </a:r>
            <a:endParaRPr lang="en-US" dirty="0"/>
          </a:p>
        </p:txBody>
      </p:sp>
      <p:sp>
        <p:nvSpPr>
          <p:cNvPr id="5" name="Content Placeholder 4">
            <a:extLst>
              <a:ext uri="{FF2B5EF4-FFF2-40B4-BE49-F238E27FC236}">
                <a16:creationId xmlns:a16="http://schemas.microsoft.com/office/drawing/2014/main" id="{B7073D1C-F6FB-4E42-8741-999EA96CB0E1}"/>
              </a:ext>
            </a:extLst>
          </p:cNvPr>
          <p:cNvSpPr>
            <a:spLocks noGrp="1"/>
          </p:cNvSpPr>
          <p:nvPr>
            <p:ph idx="1"/>
          </p:nvPr>
        </p:nvSpPr>
        <p:spPr/>
        <p:txBody>
          <a:bodyPr/>
          <a:lstStyle/>
          <a:p>
            <a:pPr algn="r" rtl="1"/>
            <a:r>
              <a:rPr lang="ar-SA" dirty="0"/>
              <a:t>مذكرة أخلاقيات الطبيب المسلم - أ.د. جمال الجار الله</a:t>
            </a:r>
            <a:endParaRPr lang="en-US" dirty="0"/>
          </a:p>
          <a:p>
            <a:pPr algn="r" rtl="1"/>
            <a:r>
              <a:rPr lang="ar-SA" dirty="0"/>
              <a:t> مركز الفتوى </a:t>
            </a:r>
            <a:r>
              <a:rPr lang="en-US" dirty="0"/>
              <a:t>–</a:t>
            </a:r>
            <a:r>
              <a:rPr lang="ar-SA" dirty="0"/>
              <a:t> اسلام ويب</a:t>
            </a:r>
            <a:endParaRPr lang="en-US" dirty="0"/>
          </a:p>
          <a:p>
            <a:pPr algn="r" rtl="1"/>
            <a:r>
              <a:rPr lang="ar-SA" dirty="0"/>
              <a:t>موقع مجمع الفقه الإسلامي الدولي</a:t>
            </a:r>
            <a:endParaRPr lang="en-US" dirty="0"/>
          </a:p>
          <a:p>
            <a:pPr algn="r" rtl="1"/>
            <a:endParaRPr lang="en-US" dirty="0"/>
          </a:p>
        </p:txBody>
      </p:sp>
    </p:spTree>
    <p:extLst>
      <p:ext uri="{BB962C8B-B14F-4D97-AF65-F5344CB8AC3E}">
        <p14:creationId xmlns:p14="http://schemas.microsoft.com/office/powerpoint/2010/main" val="1819382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09A76-CBDF-4D58-99B8-AF1A79F4CD1B}"/>
              </a:ext>
            </a:extLst>
          </p:cNvPr>
          <p:cNvSpPr>
            <a:spLocks noGrp="1"/>
          </p:cNvSpPr>
          <p:nvPr>
            <p:ph type="title"/>
          </p:nvPr>
        </p:nvSpPr>
        <p:spPr/>
        <p:txBody>
          <a:bodyPr/>
          <a:lstStyle/>
          <a:p>
            <a:pPr algn="r"/>
            <a:r>
              <a:rPr lang="ar-SA" b="1" dirty="0"/>
              <a:t>الحالة الأخلاقية:</a:t>
            </a:r>
            <a:br>
              <a:rPr lang="en-US" dirty="0"/>
            </a:br>
            <a:endParaRPr lang="en-US" dirty="0"/>
          </a:p>
        </p:txBody>
      </p:sp>
      <p:sp>
        <p:nvSpPr>
          <p:cNvPr id="5" name="Content Placeholder 4">
            <a:extLst>
              <a:ext uri="{FF2B5EF4-FFF2-40B4-BE49-F238E27FC236}">
                <a16:creationId xmlns:a16="http://schemas.microsoft.com/office/drawing/2014/main" id="{6360EA76-A8EC-4F77-AAC0-45305E70C5A8}"/>
              </a:ext>
            </a:extLst>
          </p:cNvPr>
          <p:cNvSpPr>
            <a:spLocks noGrp="1"/>
          </p:cNvSpPr>
          <p:nvPr>
            <p:ph idx="1"/>
          </p:nvPr>
        </p:nvSpPr>
        <p:spPr/>
        <p:txBody>
          <a:bodyPr>
            <a:normAutofit/>
          </a:bodyPr>
          <a:lstStyle/>
          <a:p>
            <a:pPr algn="r" rtl="1"/>
            <a:r>
              <a:rPr lang="ar-SA" dirty="0"/>
              <a:t>مريض يبلغ من العمر 33 عام، قدم الى قسم الطوارئ بمستشفى حكومي يشكو من آلام شديدة في البطن وغثيان وحرارة، قام الفريق الطبي باجراء فحص سريري وتم الاشتباه بحالة التهاب في الزائدة الدودية، تم طلب تحاليل مخبرية وأشعة تشخيصية للبطن.</a:t>
            </a:r>
            <a:endParaRPr lang="en-US" dirty="0"/>
          </a:p>
          <a:p>
            <a:pPr algn="r" rtl="1"/>
            <a:r>
              <a:rPr lang="ar-SA" dirty="0"/>
              <a:t> نتائج التحاليل المخبرية وصور الأشعة أكدت أن المريض يعاني من التهاب حاد في الزائدة الدودية ويحتاج تدخل جراحي عاجل، بين الفريق الطبي للمريض خطورة الحالة لكنه رفض اجراء العملية. قرر الفريق المعالج بعد التأكد من الاجرائات اللازمة واستدعاء فريق من الاطباء وابلاغ ادارة المستشفى القيام بالعملية دون اذن المريض لخطورة الحالة.</a:t>
            </a:r>
            <a:endParaRPr lang="en-US" dirty="0"/>
          </a:p>
        </p:txBody>
      </p:sp>
    </p:spTree>
    <p:extLst>
      <p:ext uri="{BB962C8B-B14F-4D97-AF65-F5344CB8AC3E}">
        <p14:creationId xmlns:p14="http://schemas.microsoft.com/office/powerpoint/2010/main" val="37712560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0B0F395-7193-457A-9623-8FADE45F2033}"/>
              </a:ext>
            </a:extLst>
          </p:cNvPr>
          <p:cNvSpPr>
            <a:spLocks noGrp="1"/>
          </p:cNvSpPr>
          <p:nvPr>
            <p:ph type="ctrTitle"/>
          </p:nvPr>
        </p:nvSpPr>
        <p:spPr/>
        <p:txBody>
          <a:bodyPr/>
          <a:lstStyle/>
          <a:p>
            <a:pPr algn="ctr"/>
            <a:r>
              <a:rPr lang="ar-SA" dirty="0"/>
              <a:t>شكراً على حسن استماعكم</a:t>
            </a:r>
            <a:endParaRPr lang="en-US" dirty="0"/>
          </a:p>
        </p:txBody>
      </p:sp>
      <p:sp>
        <p:nvSpPr>
          <p:cNvPr id="5" name="Subtitle 4">
            <a:extLst>
              <a:ext uri="{FF2B5EF4-FFF2-40B4-BE49-F238E27FC236}">
                <a16:creationId xmlns:a16="http://schemas.microsoft.com/office/drawing/2014/main" id="{FC5CB17B-4C79-4842-9B7F-9398742EA2AC}"/>
              </a:ext>
            </a:extLst>
          </p:cNvPr>
          <p:cNvSpPr>
            <a:spLocks noGrp="1"/>
          </p:cNvSpPr>
          <p:nvPr>
            <p:ph type="subTitle" idx="1"/>
          </p:nvPr>
        </p:nvSpPr>
        <p:spPr/>
        <p:txBody>
          <a:bodyPr/>
          <a:lstStyle/>
          <a:p>
            <a:pPr algn="r"/>
            <a:r>
              <a:rPr lang="ar-SA" b="1" dirty="0"/>
              <a:t>عبدالعزيز مصطفى شديد </a:t>
            </a:r>
          </a:p>
          <a:p>
            <a:pPr algn="r"/>
            <a:r>
              <a:rPr lang="ar-SA" b="1" dirty="0"/>
              <a:t>436103141</a:t>
            </a:r>
            <a:endParaRPr lang="en-US" b="1" dirty="0"/>
          </a:p>
          <a:p>
            <a:endParaRPr lang="en-US" dirty="0"/>
          </a:p>
        </p:txBody>
      </p:sp>
    </p:spTree>
    <p:extLst>
      <p:ext uri="{BB962C8B-B14F-4D97-AF65-F5344CB8AC3E}">
        <p14:creationId xmlns:p14="http://schemas.microsoft.com/office/powerpoint/2010/main" val="1667691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FF909F3-8B9F-40D2-B878-08708A265365}"/>
              </a:ext>
            </a:extLst>
          </p:cNvPr>
          <p:cNvSpPr>
            <a:spLocks noGrp="1"/>
          </p:cNvSpPr>
          <p:nvPr>
            <p:ph type="title"/>
          </p:nvPr>
        </p:nvSpPr>
        <p:spPr/>
        <p:txBody>
          <a:bodyPr/>
          <a:lstStyle/>
          <a:p>
            <a:r>
              <a:rPr lang="ar-SA" b="1" dirty="0"/>
              <a:t>تحليل الحالة أخلاقياً </a:t>
            </a:r>
            <a:br>
              <a:rPr lang="en-US" b="1" dirty="0"/>
            </a:br>
            <a:r>
              <a:rPr lang="ar-SA" b="1" dirty="0"/>
              <a:t>(النموذج الإسلامي)</a:t>
            </a:r>
            <a:endParaRPr lang="en-US" dirty="0"/>
          </a:p>
        </p:txBody>
      </p:sp>
    </p:spTree>
    <p:extLst>
      <p:ext uri="{BB962C8B-B14F-4D97-AF65-F5344CB8AC3E}">
        <p14:creationId xmlns:p14="http://schemas.microsoft.com/office/powerpoint/2010/main" val="3542739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FF909F3-8B9F-40D2-B878-08708A265365}"/>
              </a:ext>
            </a:extLst>
          </p:cNvPr>
          <p:cNvSpPr>
            <a:spLocks noGrp="1"/>
          </p:cNvSpPr>
          <p:nvPr>
            <p:ph type="title"/>
          </p:nvPr>
        </p:nvSpPr>
        <p:spPr/>
        <p:txBody>
          <a:bodyPr/>
          <a:lstStyle/>
          <a:p>
            <a:r>
              <a:rPr lang="ar-SA" b="1" dirty="0"/>
              <a:t>أولا: جمع المعلومات والحقائق</a:t>
            </a:r>
            <a:br>
              <a:rPr lang="en-US" dirty="0"/>
            </a:br>
            <a:endParaRPr lang="en-US" dirty="0"/>
          </a:p>
        </p:txBody>
      </p:sp>
    </p:spTree>
    <p:extLst>
      <p:ext uri="{BB962C8B-B14F-4D97-AF65-F5344CB8AC3E}">
        <p14:creationId xmlns:p14="http://schemas.microsoft.com/office/powerpoint/2010/main" val="662865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64EB242-DD16-4BB8-A020-60F5A7777FF8}"/>
              </a:ext>
            </a:extLst>
          </p:cNvPr>
          <p:cNvSpPr>
            <a:spLocks noGrp="1"/>
          </p:cNvSpPr>
          <p:nvPr>
            <p:ph type="title"/>
          </p:nvPr>
        </p:nvSpPr>
        <p:spPr/>
        <p:txBody>
          <a:bodyPr/>
          <a:lstStyle/>
          <a:p>
            <a:pPr algn="r" rtl="1"/>
            <a:r>
              <a:rPr lang="ar-SA" b="1" dirty="0"/>
              <a:t>أولا: جمع المعلومات والحقائق</a:t>
            </a:r>
            <a:br>
              <a:rPr lang="en-US" dirty="0"/>
            </a:br>
            <a:endParaRPr lang="en-US" dirty="0"/>
          </a:p>
        </p:txBody>
      </p:sp>
      <p:sp>
        <p:nvSpPr>
          <p:cNvPr id="5" name="Content Placeholder 4">
            <a:extLst>
              <a:ext uri="{FF2B5EF4-FFF2-40B4-BE49-F238E27FC236}">
                <a16:creationId xmlns:a16="http://schemas.microsoft.com/office/drawing/2014/main" id="{B7073D1C-F6FB-4E42-8741-999EA96CB0E1}"/>
              </a:ext>
            </a:extLst>
          </p:cNvPr>
          <p:cNvSpPr>
            <a:spLocks noGrp="1"/>
          </p:cNvSpPr>
          <p:nvPr>
            <p:ph idx="1"/>
          </p:nvPr>
        </p:nvSpPr>
        <p:spPr/>
        <p:txBody>
          <a:bodyPr/>
          <a:lstStyle/>
          <a:p>
            <a:pPr marL="0" indent="0" algn="r" rtl="1">
              <a:buNone/>
            </a:pPr>
            <a:r>
              <a:rPr lang="ar-SA" b="1" dirty="0"/>
              <a:t>أ) التصور الطبي الدقيق للمسألة:</a:t>
            </a:r>
            <a:endParaRPr lang="en-US" dirty="0"/>
          </a:p>
          <a:p>
            <a:pPr algn="r" rtl="1"/>
            <a:r>
              <a:rPr lang="ar-SA" dirty="0"/>
              <a:t>تم تشخيص المريض بالتهاب حاد في الزائدة الدودية عن طريق ادلة الفحص السريري ونتائج الدم المخبرية التي بينت ارتفاع في عدد كريات الدم البيضاء، كما دلت صور الأشعة على الإلتهاب.</a:t>
            </a:r>
            <a:endParaRPr lang="en-US" dirty="0"/>
          </a:p>
          <a:p>
            <a:pPr marL="0" indent="0" algn="r" rtl="1">
              <a:buNone/>
            </a:pPr>
            <a:r>
              <a:rPr lang="ar-SA" b="1" dirty="0"/>
              <a:t>ب) الآثار والمآلات المترتبة عند التدخل أو عدم التدخل:</a:t>
            </a:r>
            <a:endParaRPr lang="en-US" dirty="0"/>
          </a:p>
          <a:p>
            <a:pPr algn="r" rtl="1"/>
            <a:r>
              <a:rPr lang="ar-SA" dirty="0"/>
              <a:t>قد يؤدي التهاب الزائدة إلى حدوث مضاعفات خطيرة مثل تمزق الزائدة، قد تمثل تهديدًا للحياة.</a:t>
            </a:r>
            <a:endParaRPr lang="en-US" dirty="0"/>
          </a:p>
          <a:p>
            <a:pPr algn="r" rtl="1"/>
            <a:r>
              <a:rPr lang="ar-SA" dirty="0"/>
              <a:t>التدخل الجراحي قد ينقذ حياة المريض بالاضافة الى أن المضاعفات في العملية نادرة الحدوث.</a:t>
            </a:r>
            <a:endParaRPr lang="en-US" dirty="0"/>
          </a:p>
          <a:p>
            <a:pPr marL="0" indent="0" algn="r" rtl="1">
              <a:buNone/>
            </a:pPr>
            <a:r>
              <a:rPr lang="ar-SA" b="1" dirty="0"/>
              <a:t>ج) الاطراف المتعلقة بالقضية:</a:t>
            </a:r>
            <a:endParaRPr lang="en-US" dirty="0"/>
          </a:p>
          <a:p>
            <a:pPr algn="r" rtl="1"/>
            <a:r>
              <a:rPr lang="ar-SA" dirty="0"/>
              <a:t>الطبيب – المريض – الفريق الطبي المعالج – إدارة المستشفى</a:t>
            </a:r>
            <a:endParaRPr lang="en-US" dirty="0"/>
          </a:p>
          <a:p>
            <a:pPr algn="r" rtl="1"/>
            <a:endParaRPr lang="en-US" dirty="0"/>
          </a:p>
        </p:txBody>
      </p:sp>
    </p:spTree>
    <p:extLst>
      <p:ext uri="{BB962C8B-B14F-4D97-AF65-F5344CB8AC3E}">
        <p14:creationId xmlns:p14="http://schemas.microsoft.com/office/powerpoint/2010/main" val="2942169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FF909F3-8B9F-40D2-B878-08708A265365}"/>
              </a:ext>
            </a:extLst>
          </p:cNvPr>
          <p:cNvSpPr>
            <a:spLocks noGrp="1"/>
          </p:cNvSpPr>
          <p:nvPr>
            <p:ph type="title"/>
          </p:nvPr>
        </p:nvSpPr>
        <p:spPr/>
        <p:txBody>
          <a:bodyPr/>
          <a:lstStyle/>
          <a:p>
            <a:r>
              <a:rPr lang="ar-SA" b="1" dirty="0"/>
              <a:t>ثانياً: تحديد السؤال الاخلاقي بوضوح</a:t>
            </a:r>
            <a:endParaRPr lang="en-US" dirty="0"/>
          </a:p>
        </p:txBody>
      </p:sp>
    </p:spTree>
    <p:extLst>
      <p:ext uri="{BB962C8B-B14F-4D97-AF65-F5344CB8AC3E}">
        <p14:creationId xmlns:p14="http://schemas.microsoft.com/office/powerpoint/2010/main" val="4255415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64EB242-DD16-4BB8-A020-60F5A7777FF8}"/>
              </a:ext>
            </a:extLst>
          </p:cNvPr>
          <p:cNvSpPr>
            <a:spLocks noGrp="1"/>
          </p:cNvSpPr>
          <p:nvPr>
            <p:ph type="title"/>
          </p:nvPr>
        </p:nvSpPr>
        <p:spPr/>
        <p:txBody>
          <a:bodyPr/>
          <a:lstStyle/>
          <a:p>
            <a:pPr algn="r" rtl="1"/>
            <a:r>
              <a:rPr lang="ar-SA" b="1" dirty="0"/>
              <a:t>ثانياً: تحديد السؤال الاخلاقي بوضوح</a:t>
            </a:r>
            <a:endParaRPr lang="en-US" dirty="0"/>
          </a:p>
        </p:txBody>
      </p:sp>
      <p:sp>
        <p:nvSpPr>
          <p:cNvPr id="5" name="Content Placeholder 4">
            <a:extLst>
              <a:ext uri="{FF2B5EF4-FFF2-40B4-BE49-F238E27FC236}">
                <a16:creationId xmlns:a16="http://schemas.microsoft.com/office/drawing/2014/main" id="{B7073D1C-F6FB-4E42-8741-999EA96CB0E1}"/>
              </a:ext>
            </a:extLst>
          </p:cNvPr>
          <p:cNvSpPr>
            <a:spLocks noGrp="1"/>
          </p:cNvSpPr>
          <p:nvPr>
            <p:ph idx="1"/>
          </p:nvPr>
        </p:nvSpPr>
        <p:spPr/>
        <p:txBody>
          <a:bodyPr/>
          <a:lstStyle/>
          <a:p>
            <a:pPr algn="r" rtl="1"/>
            <a:r>
              <a:rPr lang="ar-SA" sz="2400" b="1" dirty="0"/>
              <a:t>هل يحق للطبيب والفريق الطبي إجراء التدخل الجراحي </a:t>
            </a:r>
            <a:r>
              <a:rPr lang="ar-SA" sz="2400" b="1"/>
              <a:t>بدون إذن </a:t>
            </a:r>
            <a:r>
              <a:rPr lang="ar-SA" sz="2400" b="1" dirty="0"/>
              <a:t>المريض في هذه الحالة؟</a:t>
            </a:r>
            <a:endParaRPr lang="en-US" sz="2400" b="1" dirty="0"/>
          </a:p>
          <a:p>
            <a:pPr algn="r" rtl="1"/>
            <a:endParaRPr lang="en-US" dirty="0"/>
          </a:p>
        </p:txBody>
      </p:sp>
    </p:spTree>
    <p:extLst>
      <p:ext uri="{BB962C8B-B14F-4D97-AF65-F5344CB8AC3E}">
        <p14:creationId xmlns:p14="http://schemas.microsoft.com/office/powerpoint/2010/main" val="2607962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FF909F3-8B9F-40D2-B878-08708A265365}"/>
              </a:ext>
            </a:extLst>
          </p:cNvPr>
          <p:cNvSpPr>
            <a:spLocks noGrp="1"/>
          </p:cNvSpPr>
          <p:nvPr>
            <p:ph type="title"/>
          </p:nvPr>
        </p:nvSpPr>
        <p:spPr/>
        <p:txBody>
          <a:bodyPr/>
          <a:lstStyle/>
          <a:p>
            <a:r>
              <a:rPr lang="ar-SA" b="1" dirty="0"/>
              <a:t>ثالثاً: المبادئ الشرعية والأخلاقية ذات العلاقة ومدى تطبيقها</a:t>
            </a:r>
            <a:endParaRPr lang="en-US" dirty="0"/>
          </a:p>
        </p:txBody>
      </p:sp>
    </p:spTree>
    <p:extLst>
      <p:ext uri="{BB962C8B-B14F-4D97-AF65-F5344CB8AC3E}">
        <p14:creationId xmlns:p14="http://schemas.microsoft.com/office/powerpoint/2010/main" val="2959390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64EB242-DD16-4BB8-A020-60F5A7777FF8}"/>
              </a:ext>
            </a:extLst>
          </p:cNvPr>
          <p:cNvSpPr>
            <a:spLocks noGrp="1"/>
          </p:cNvSpPr>
          <p:nvPr>
            <p:ph type="title"/>
          </p:nvPr>
        </p:nvSpPr>
        <p:spPr/>
        <p:txBody>
          <a:bodyPr/>
          <a:lstStyle/>
          <a:p>
            <a:pPr algn="r" rtl="1"/>
            <a:r>
              <a:rPr lang="ar-SA" b="1" dirty="0"/>
              <a:t>ثالثاً: المبادئ الشرعية والأخلاقية ذات العلاقة ومدى تطبيقها</a:t>
            </a:r>
            <a:endParaRPr lang="en-US" dirty="0"/>
          </a:p>
        </p:txBody>
      </p:sp>
      <p:sp>
        <p:nvSpPr>
          <p:cNvPr id="5" name="Content Placeholder 4">
            <a:extLst>
              <a:ext uri="{FF2B5EF4-FFF2-40B4-BE49-F238E27FC236}">
                <a16:creationId xmlns:a16="http://schemas.microsoft.com/office/drawing/2014/main" id="{B7073D1C-F6FB-4E42-8741-999EA96CB0E1}"/>
              </a:ext>
            </a:extLst>
          </p:cNvPr>
          <p:cNvSpPr>
            <a:spLocks noGrp="1"/>
          </p:cNvSpPr>
          <p:nvPr>
            <p:ph idx="1"/>
          </p:nvPr>
        </p:nvSpPr>
        <p:spPr/>
        <p:txBody>
          <a:bodyPr/>
          <a:lstStyle/>
          <a:p>
            <a:pPr marL="0" indent="0" algn="r" rtl="1">
              <a:buNone/>
            </a:pPr>
            <a:r>
              <a:rPr lang="ar-SA" b="1" dirty="0"/>
              <a:t>النصوص الشرعية:</a:t>
            </a:r>
            <a:endParaRPr lang="en-US" dirty="0"/>
          </a:p>
          <a:p>
            <a:pPr algn="r" rtl="1"/>
            <a:r>
              <a:rPr lang="ar-SA" dirty="0"/>
              <a:t>(وَلَا تَقْتُلُوا أَنْفُسَكُمْ إِنَّ اللَّهَ كَانَ بِكُمْ رَحِيمًا) (النساء:29) </a:t>
            </a:r>
            <a:endParaRPr lang="en-US" dirty="0"/>
          </a:p>
          <a:p>
            <a:pPr algn="r" rtl="1"/>
            <a:r>
              <a:rPr lang="ar-SA" dirty="0"/>
              <a:t>(وَلاَ تُلْقُواْ بِأَيْدِيكُمْ إِلَى التَّهْلُكَةِ) (البقرة: 195 )</a:t>
            </a:r>
            <a:endParaRPr lang="en-US" dirty="0"/>
          </a:p>
          <a:p>
            <a:pPr algn="r" rtl="1"/>
            <a:r>
              <a:rPr lang="ar-SA" dirty="0"/>
              <a:t>خالف المريض النصوص الشرعية برفضه التدخل الجراحي الذي قد يؤدي تركه للهلاك.</a:t>
            </a:r>
            <a:endParaRPr lang="en-US" dirty="0"/>
          </a:p>
          <a:p>
            <a:pPr marL="0" indent="0" algn="r" rtl="1">
              <a:buNone/>
            </a:pPr>
            <a:r>
              <a:rPr lang="ar-SA" b="1" dirty="0"/>
              <a:t>مقاصد الشريعة الإسلامية:</a:t>
            </a:r>
            <a:endParaRPr lang="en-US" dirty="0"/>
          </a:p>
          <a:p>
            <a:pPr algn="r" rtl="1"/>
            <a:r>
              <a:rPr lang="ar-SA" dirty="0"/>
              <a:t>حفظ الدين، خالف المريض النصوص الشرعية التي تنص على وجوب حفظ النفس.</a:t>
            </a:r>
            <a:endParaRPr lang="en-US" dirty="0"/>
          </a:p>
          <a:p>
            <a:pPr algn="r" rtl="1"/>
            <a:r>
              <a:rPr lang="ar-SA" dirty="0"/>
              <a:t>حفظ النفس، خالف المريض النصوص الشرعية برفضه التدخل الجراحي الذي قد يؤدي تركه للهلاك.</a:t>
            </a:r>
            <a:endParaRPr lang="en-US" dirty="0"/>
          </a:p>
          <a:p>
            <a:pPr algn="r" rtl="1"/>
            <a:endParaRPr lang="en-US" dirty="0"/>
          </a:p>
        </p:txBody>
      </p:sp>
    </p:spTree>
    <p:extLst>
      <p:ext uri="{BB962C8B-B14F-4D97-AF65-F5344CB8AC3E}">
        <p14:creationId xmlns:p14="http://schemas.microsoft.com/office/powerpoint/2010/main" val="1259110366"/>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Feathered</Template>
  <TotalTime>211</TotalTime>
  <Words>680</Words>
  <Application>Microsoft Office PowerPoint</Application>
  <PresentationFormat>Widescreen</PresentationFormat>
  <Paragraphs>60</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Century Schoolbook</vt:lpstr>
      <vt:lpstr>Corbel</vt:lpstr>
      <vt:lpstr>Times New Roman</vt:lpstr>
      <vt:lpstr>Feathered</vt:lpstr>
      <vt:lpstr>تقديم الحالة الأخلاقية</vt:lpstr>
      <vt:lpstr>الحالة الأخلاقية: </vt:lpstr>
      <vt:lpstr>تحليل الحالة أخلاقياً  (النموذج الإسلامي)</vt:lpstr>
      <vt:lpstr>أولا: جمع المعلومات والحقائق </vt:lpstr>
      <vt:lpstr>أولا: جمع المعلومات والحقائق </vt:lpstr>
      <vt:lpstr>ثانياً: تحديد السؤال الاخلاقي بوضوح</vt:lpstr>
      <vt:lpstr>ثانياً: تحديد السؤال الاخلاقي بوضوح</vt:lpstr>
      <vt:lpstr>ثالثاً: المبادئ الشرعية والأخلاقية ذات العلاقة ومدى تطبيقها</vt:lpstr>
      <vt:lpstr>ثالثاً: المبادئ الشرعية والأخلاقية ذات العلاقة ومدى تطبيقها</vt:lpstr>
      <vt:lpstr>ثالثاً: المبادئ الشرعية والأخلاقية ذات العلاقة ومدى تطبيقها</vt:lpstr>
      <vt:lpstr>رابعاً: الخيارات المتاحة مع مراعاة الانظمة والقوانين</vt:lpstr>
      <vt:lpstr>رابعاً: الخيارات المتاحة مع مراعاة الانظمة والقوانين</vt:lpstr>
      <vt:lpstr>خامساً: اتخاذ القرار المناسب حسب الراجح</vt:lpstr>
      <vt:lpstr>خامساً: اتخاذ القرار المناسب حسب الراجح</vt:lpstr>
      <vt:lpstr>سادساً: تقييم التجربة للاستفادة منها مستقبلا</vt:lpstr>
      <vt:lpstr>تحليل الحالة أخلاقياً حسب المبادئ الغربية  (نموذج المبادئ الأربعة) </vt:lpstr>
      <vt:lpstr>نموذج المبادئ الأربعة </vt:lpstr>
      <vt:lpstr>المراجع</vt:lpstr>
      <vt:lpstr>المراجع</vt:lpstr>
      <vt:lpstr>شكراً على حسن استماعكم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تقديم الحالة الأخلاقية</dc:title>
  <dc:creator>abdulaziz</dc:creator>
  <cp:lastModifiedBy>abdulaziz</cp:lastModifiedBy>
  <cp:revision>7</cp:revision>
  <dcterms:created xsi:type="dcterms:W3CDTF">2019-03-04T17:07:08Z</dcterms:created>
  <dcterms:modified xsi:type="dcterms:W3CDTF">2019-03-04T20:38:59Z</dcterms:modified>
</cp:coreProperties>
</file>