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04" r:id="rId1"/>
  </p:sldMasterIdLst>
  <p:sldIdLst>
    <p:sldId id="256" r:id="rId2"/>
    <p:sldId id="283" r:id="rId3"/>
    <p:sldId id="257" r:id="rId4"/>
    <p:sldId id="265" r:id="rId5"/>
    <p:sldId id="261" r:id="rId6"/>
    <p:sldId id="262" r:id="rId7"/>
    <p:sldId id="281" r:id="rId8"/>
    <p:sldId id="263"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4"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4659"/>
  </p:normalViewPr>
  <p:slideViewPr>
    <p:cSldViewPr snapToGrid="0" snapToObjects="1">
      <p:cViewPr varScale="1">
        <p:scale>
          <a:sx n="72" d="100"/>
          <a:sy n="72" d="100"/>
        </p:scale>
        <p:origin x="636" y="78"/>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06-Feb-19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51139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06-Feb-19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53889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06-Feb-19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13265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06-Feb-19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20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06-Feb-19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958532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06-Feb-19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57544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06-Feb-19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1471464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06-Feb-19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11933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06-Feb-19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86715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06-Feb-19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28816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06-Feb-19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3048647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06-Feb-19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55020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06-Feb-19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13561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06-Feb-19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4066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06-Feb-19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619174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06-Feb-19</a:t>
            </a:fld>
            <a:endParaRPr lang="en-US" dirty="0"/>
          </a:p>
        </p:txBody>
      </p:sp>
    </p:spTree>
    <p:extLst>
      <p:ext uri="{BB962C8B-B14F-4D97-AF65-F5344CB8AC3E}">
        <p14:creationId xmlns:p14="http://schemas.microsoft.com/office/powerpoint/2010/main" val="140900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06-Feb-19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18056164"/>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 id="2147483819" r:id="rId15"/>
    <p:sldLayoutId id="214748382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cancer.org/cancer/lung-cancer.html"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8" Type="http://schemas.openxmlformats.org/officeDocument/2006/relationships/hyperlink" Target="https://www.who.int/ceh/publications/10passivesmoking.pdf" TargetMode="External"/><Relationship Id="rId3" Type="http://schemas.openxmlformats.org/officeDocument/2006/relationships/hyperlink" Target="http://www.healthdata.org/smoking-tobacco" TargetMode="External"/><Relationship Id="rId7" Type="http://schemas.openxmlformats.org/officeDocument/2006/relationships/hyperlink" Target="https://www.nhlbi.nih.gov/health-topics/smoking-and-your-heart" TargetMode="External"/><Relationship Id="rId2" Type="http://schemas.openxmlformats.org/officeDocument/2006/relationships/hyperlink" Target="http://www.healthdata.org/sites/default/files/files/Projects/KSA/Smoking-KSA-Findings-from-the-Saudi-Health-Interview-Survey.pdf" TargetMode="External"/><Relationship Id="rId1" Type="http://schemas.openxmlformats.org/officeDocument/2006/relationships/slideLayout" Target="../slideLayouts/slideLayout7.xml"/><Relationship Id="rId6" Type="http://schemas.openxmlformats.org/officeDocument/2006/relationships/hyperlink" Target="https://www.cancer.org/cancer/cancer-causes/tobacco-and-cancer/health-risks-of-smoking-tobacco.html" TargetMode="External"/><Relationship Id="rId11" Type="http://schemas.openxmlformats.org/officeDocument/2006/relationships/hyperlink" Target="https://www.drugabuse.gov/" TargetMode="External"/><Relationship Id="rId5" Type="http://schemas.openxmlformats.org/officeDocument/2006/relationships/hyperlink" Target="http://www.bmj.com/" TargetMode="External"/><Relationship Id="rId10" Type="http://schemas.openxmlformats.org/officeDocument/2006/relationships/hyperlink" Target="https://www.mayoclinic.org/healthy-lifestyle/quit-smoking/in-depth/nicotine-craving/art-20045454" TargetMode="External"/><Relationship Id="rId4" Type="http://schemas.openxmlformats.org/officeDocument/2006/relationships/hyperlink" Target="http://www.bmj.com/cgi/content/abstract/310/6979/555" TargetMode="External"/><Relationship Id="rId9" Type="http://schemas.openxmlformats.org/officeDocument/2006/relationships/hyperlink" Target="http://americanpregnancy.org/pregnancy-complications/second-hand-smoke-and-pregnancy/"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99C37-BCD0-E343-B8DE-F2996BA22FFA}"/>
              </a:ext>
            </a:extLst>
          </p:cNvPr>
          <p:cNvSpPr>
            <a:spLocks noGrp="1"/>
          </p:cNvSpPr>
          <p:nvPr>
            <p:ph type="ctrTitle"/>
          </p:nvPr>
        </p:nvSpPr>
        <p:spPr>
          <a:xfrm>
            <a:off x="4974337" y="1265314"/>
            <a:ext cx="4299666" cy="3249131"/>
          </a:xfrm>
        </p:spPr>
        <p:txBody>
          <a:bodyPr>
            <a:normAutofit/>
          </a:bodyPr>
          <a:lstStyle/>
          <a:p>
            <a:pPr algn="l"/>
            <a:r>
              <a:rPr lang="en-US"/>
              <a:t>Tobacco Use</a:t>
            </a:r>
          </a:p>
        </p:txBody>
      </p:sp>
      <p:pic>
        <p:nvPicPr>
          <p:cNvPr id="7" name="Graphic 6" descr="Smoking">
            <a:extLst>
              <a:ext uri="{FF2B5EF4-FFF2-40B4-BE49-F238E27FC236}">
                <a16:creationId xmlns:a16="http://schemas.microsoft.com/office/drawing/2014/main" id="{18DBAFAF-DA3B-458D-AE8F-17BED389088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8604" y="1550139"/>
            <a:ext cx="3765692" cy="3765692"/>
          </a:xfrm>
          <a:prstGeom prst="rect">
            <a:avLst/>
          </a:prstGeom>
        </p:spPr>
      </p:pic>
      <p:pic>
        <p:nvPicPr>
          <p:cNvPr id="9" name="Picture 8" descr="A close up of a sign&#10;&#10;Description automatically generated">
            <a:extLst>
              <a:ext uri="{FF2B5EF4-FFF2-40B4-BE49-F238E27FC236}">
                <a16:creationId xmlns:a16="http://schemas.microsoft.com/office/drawing/2014/main" id="{2460BC98-8ACE-9242-9B31-047EB27679BA}"/>
              </a:ext>
            </a:extLst>
          </p:cNvPr>
          <p:cNvPicPr>
            <a:picLocks noChangeAspect="1"/>
          </p:cNvPicPr>
          <p:nvPr/>
        </p:nvPicPr>
        <p:blipFill>
          <a:blip r:embed="rId4"/>
          <a:stretch>
            <a:fillRect/>
          </a:stretch>
        </p:blipFill>
        <p:spPr>
          <a:xfrm>
            <a:off x="4974337" y="2314222"/>
            <a:ext cx="3765692" cy="1114778"/>
          </a:xfrm>
          <a:prstGeom prst="rect">
            <a:avLst/>
          </a:prstGeom>
        </p:spPr>
      </p:pic>
    </p:spTree>
    <p:extLst>
      <p:ext uri="{BB962C8B-B14F-4D97-AF65-F5344CB8AC3E}">
        <p14:creationId xmlns:p14="http://schemas.microsoft.com/office/powerpoint/2010/main" val="12410303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6D5F073-A809-E44C-A630-CF8AEC5FBEB1}"/>
              </a:ext>
            </a:extLst>
          </p:cNvPr>
          <p:cNvSpPr txBox="1"/>
          <p:nvPr/>
        </p:nvSpPr>
        <p:spPr>
          <a:xfrm>
            <a:off x="628650" y="1236840"/>
            <a:ext cx="8275320" cy="5232202"/>
          </a:xfrm>
          <a:prstGeom prst="rect">
            <a:avLst/>
          </a:prstGeom>
          <a:noFill/>
        </p:spPr>
        <p:txBody>
          <a:bodyPr wrap="square" rtlCol="0">
            <a:spAutoFit/>
          </a:bodyPr>
          <a:lstStyle/>
          <a:p>
            <a:r>
              <a:rPr lang="en-US" sz="2400" b="1" dirty="0"/>
              <a:t>Risk of smoking: </a:t>
            </a:r>
          </a:p>
          <a:p>
            <a:endParaRPr lang="en-US" dirty="0"/>
          </a:p>
          <a:p>
            <a:r>
              <a:rPr lang="en-US" dirty="0"/>
              <a:t>Each year more than 480,000 people in the United States die from illnesses related to tobacco use ,therefore it is one of the most clearly damaging to health.</a:t>
            </a:r>
          </a:p>
          <a:p>
            <a:endParaRPr lang="en-US" dirty="0"/>
          </a:p>
          <a:p>
            <a:r>
              <a:rPr lang="en-US" dirty="0"/>
              <a:t>Smoking contributes to a variety of non-communicable diseases, including: </a:t>
            </a:r>
            <a:r>
              <a:rPr lang="en-US" u="sng" dirty="0"/>
              <a:t>cancer, heart disease, stroke, chronic respiratory diseases, and diabetes. </a:t>
            </a:r>
          </a:p>
          <a:p>
            <a:endParaRPr lang="en-US" b="1" u="sng" dirty="0"/>
          </a:p>
          <a:p>
            <a:r>
              <a:rPr lang="en-US" sz="2000" b="1" dirty="0"/>
              <a:t>Cancer:</a:t>
            </a:r>
          </a:p>
          <a:p>
            <a:endParaRPr lang="en-US" sz="2000" b="1" dirty="0"/>
          </a:p>
          <a:p>
            <a:r>
              <a:rPr lang="en-US" dirty="0"/>
              <a:t>Smoking accounts for about 30% of all cancer deaths in the United States, including about 80% of all lung</a:t>
            </a:r>
            <a:r>
              <a:rPr lang="en-US" dirty="0">
                <a:hlinkClick r:id="rId2">
                  <a:extLst>
                    <a:ext uri="{A12FA001-AC4F-418D-AE19-62706E023703}">
                      <ahyp:hlinkClr xmlns:ahyp="http://schemas.microsoft.com/office/drawing/2018/hyperlinkcolor" val="tx"/>
                    </a:ext>
                  </a:extLst>
                </a:hlinkClick>
              </a:rPr>
              <a:t> </a:t>
            </a:r>
            <a:r>
              <a:rPr lang="en-US" dirty="0"/>
              <a:t>cancer deaths ,Not only does smoking increase the risk for lung cancer, it’s also a risk factor for cancers of the: mouth , larynx , pharynx ,esophagus ,Kidney, Cervix ,Liver ,Bladder ,Pancreas ,Stomach and Colon/Rectum</a:t>
            </a:r>
          </a:p>
          <a:p>
            <a:endParaRPr lang="en-US" b="1" dirty="0"/>
          </a:p>
          <a:p>
            <a:endParaRPr lang="en-US" dirty="0"/>
          </a:p>
        </p:txBody>
      </p:sp>
      <p:pic>
        <p:nvPicPr>
          <p:cNvPr id="3" name="Picture 2" descr="A close up of a sign&#10;&#10;Description automatically generated">
            <a:extLst>
              <a:ext uri="{FF2B5EF4-FFF2-40B4-BE49-F238E27FC236}">
                <a16:creationId xmlns:a16="http://schemas.microsoft.com/office/drawing/2014/main" id="{CF282A6D-7496-5B4A-AAFB-790D8067DAD3}"/>
              </a:ext>
            </a:extLst>
          </p:cNvPr>
          <p:cNvPicPr>
            <a:picLocks noChangeAspect="1"/>
          </p:cNvPicPr>
          <p:nvPr/>
        </p:nvPicPr>
        <p:blipFill>
          <a:blip r:embed="rId3"/>
          <a:stretch>
            <a:fillRect/>
          </a:stretch>
        </p:blipFill>
        <p:spPr>
          <a:xfrm>
            <a:off x="185464" y="100895"/>
            <a:ext cx="2298700" cy="876300"/>
          </a:xfrm>
          <a:prstGeom prst="rect">
            <a:avLst/>
          </a:prstGeom>
        </p:spPr>
      </p:pic>
    </p:spTree>
    <p:extLst>
      <p:ext uri="{BB962C8B-B14F-4D97-AF65-F5344CB8AC3E}">
        <p14:creationId xmlns:p14="http://schemas.microsoft.com/office/powerpoint/2010/main" val="3599834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48FF8DA-BDF6-C142-ACA9-4DB76B45CF39}"/>
              </a:ext>
            </a:extLst>
          </p:cNvPr>
          <p:cNvSpPr txBox="1"/>
          <p:nvPr/>
        </p:nvSpPr>
        <p:spPr>
          <a:xfrm>
            <a:off x="1143141" y="977195"/>
            <a:ext cx="7440930" cy="6340197"/>
          </a:xfrm>
          <a:prstGeom prst="rect">
            <a:avLst/>
          </a:prstGeom>
          <a:noFill/>
        </p:spPr>
        <p:txBody>
          <a:bodyPr wrap="square" rtlCol="0">
            <a:spAutoFit/>
          </a:bodyPr>
          <a:lstStyle/>
          <a:p>
            <a:r>
              <a:rPr lang="en-US" sz="2000" b="1" dirty="0"/>
              <a:t>chronic respiratory diseases:</a:t>
            </a:r>
          </a:p>
          <a:p>
            <a:endParaRPr lang="en-US" sz="2000" b="1" dirty="0"/>
          </a:p>
          <a:p>
            <a:r>
              <a:rPr lang="en-US" dirty="0"/>
              <a:t>- Smoking damages the airways and small air sacs in the lungs </a:t>
            </a:r>
          </a:p>
          <a:p>
            <a:r>
              <a:rPr lang="en-US" dirty="0"/>
              <a:t>-It makes pneumonia and asthma worse, It also causes many other lung diseases that can be nearly as bad as lung cancer. Like:</a:t>
            </a:r>
          </a:p>
          <a:p>
            <a:r>
              <a:rPr lang="en-US" dirty="0"/>
              <a:t>-COPD(chronic obstructive pulmonary disease): </a:t>
            </a:r>
          </a:p>
          <a:p>
            <a:r>
              <a:rPr lang="en-US" dirty="0"/>
              <a:t>Smoking is by far the most common cause of COPD.</a:t>
            </a:r>
          </a:p>
          <a:p>
            <a:endParaRPr lang="en-US" dirty="0"/>
          </a:p>
          <a:p>
            <a:r>
              <a:rPr lang="en-US" sz="2000" b="1" dirty="0"/>
              <a:t>Diabetes: </a:t>
            </a:r>
          </a:p>
          <a:p>
            <a:br>
              <a:rPr lang="en-US" dirty="0"/>
            </a:br>
            <a:r>
              <a:rPr lang="en-US" dirty="0"/>
              <a:t>Among male health care professionals in the US, smoking 25 or more cigarettes daily appears to double the risk of Non insulin-dependent diabetes.</a:t>
            </a:r>
          </a:p>
          <a:p>
            <a:endParaRPr lang="en-US" dirty="0"/>
          </a:p>
          <a:p>
            <a:r>
              <a:rPr lang="en-US" sz="2000" b="1" dirty="0"/>
              <a:t>Heart disease:</a:t>
            </a:r>
          </a:p>
          <a:p>
            <a:endParaRPr lang="en-US" sz="2000" b="1" dirty="0"/>
          </a:p>
          <a:p>
            <a:r>
              <a:rPr lang="en-US" dirty="0"/>
              <a:t>Over time, chemicals in tobacco smoke triggers plaque buildup in the arteries leading to atherosclerosis and increases the risk of having and dying from heart disease, heart failure, or a heart attack</a:t>
            </a:r>
          </a:p>
          <a:p>
            <a:endParaRPr lang="en-US" dirty="0"/>
          </a:p>
          <a:p>
            <a:endParaRPr lang="en-US" dirty="0"/>
          </a:p>
          <a:p>
            <a:endParaRPr lang="en-US" dirty="0"/>
          </a:p>
        </p:txBody>
      </p:sp>
      <p:pic>
        <p:nvPicPr>
          <p:cNvPr id="3" name="Picture 2" descr="A close up of a sign&#10;&#10;Description automatically generated">
            <a:extLst>
              <a:ext uri="{FF2B5EF4-FFF2-40B4-BE49-F238E27FC236}">
                <a16:creationId xmlns:a16="http://schemas.microsoft.com/office/drawing/2014/main" id="{BAF8F766-B17D-D54D-8BE4-C182898EB141}"/>
              </a:ext>
            </a:extLst>
          </p:cNvPr>
          <p:cNvPicPr>
            <a:picLocks noChangeAspect="1"/>
          </p:cNvPicPr>
          <p:nvPr/>
        </p:nvPicPr>
        <p:blipFill>
          <a:blip r:embed="rId2"/>
          <a:stretch>
            <a:fillRect/>
          </a:stretch>
        </p:blipFill>
        <p:spPr>
          <a:xfrm>
            <a:off x="185464" y="100895"/>
            <a:ext cx="2298700" cy="876300"/>
          </a:xfrm>
          <a:prstGeom prst="rect">
            <a:avLst/>
          </a:prstGeom>
        </p:spPr>
      </p:pic>
    </p:spTree>
    <p:extLst>
      <p:ext uri="{BB962C8B-B14F-4D97-AF65-F5344CB8AC3E}">
        <p14:creationId xmlns:p14="http://schemas.microsoft.com/office/powerpoint/2010/main" val="213073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2165D28-51D6-A24F-82B5-7451EDBEB14F}"/>
              </a:ext>
            </a:extLst>
          </p:cNvPr>
          <p:cNvSpPr txBox="1"/>
          <p:nvPr/>
        </p:nvSpPr>
        <p:spPr>
          <a:xfrm>
            <a:off x="1325880" y="1428750"/>
            <a:ext cx="7989570" cy="3693319"/>
          </a:xfrm>
          <a:prstGeom prst="rect">
            <a:avLst/>
          </a:prstGeom>
          <a:noFill/>
        </p:spPr>
        <p:txBody>
          <a:bodyPr wrap="square" rtlCol="0">
            <a:spAutoFit/>
          </a:bodyPr>
          <a:lstStyle/>
          <a:p>
            <a:r>
              <a:rPr lang="en-US" dirty="0"/>
              <a:t>Not all of the health problems related to smoking result in death, it can steal away a person’s quality of life long before death.</a:t>
            </a:r>
          </a:p>
          <a:p>
            <a:endParaRPr lang="en-US" dirty="0"/>
          </a:p>
          <a:p>
            <a:r>
              <a:rPr lang="en-US" sz="2000" b="1" dirty="0"/>
              <a:t>it causes:</a:t>
            </a:r>
          </a:p>
          <a:p>
            <a:endParaRPr lang="en-US" b="1" dirty="0"/>
          </a:p>
          <a:p>
            <a:pPr marL="285750" indent="-285750">
              <a:buFont typeface="Arial" panose="020B0604020202020204" pitchFamily="34" charset="0"/>
              <a:buChar char="•"/>
            </a:pPr>
            <a:r>
              <a:rPr lang="en-US" dirty="0"/>
              <a:t>Increased risk of gum disease and tooth loss.</a:t>
            </a:r>
          </a:p>
          <a:p>
            <a:pPr marL="285750" indent="-285750">
              <a:buFont typeface="Arial" panose="020B0604020202020204" pitchFamily="34" charset="0"/>
              <a:buChar char="•"/>
            </a:pPr>
            <a:r>
              <a:rPr lang="en-US" dirty="0"/>
              <a:t>Wounds taking longer to heal</a:t>
            </a:r>
          </a:p>
          <a:p>
            <a:pPr marL="285750" indent="-285750">
              <a:buFont typeface="Arial" panose="020B0604020202020204" pitchFamily="34" charset="0"/>
              <a:buChar char="•"/>
            </a:pPr>
            <a:r>
              <a:rPr lang="en-US" dirty="0"/>
              <a:t>Decreased immune system function</a:t>
            </a:r>
          </a:p>
          <a:p>
            <a:pPr marL="285750" indent="-285750">
              <a:buFont typeface="Arial" panose="020B0604020202020204" pitchFamily="34" charset="0"/>
              <a:buChar char="•"/>
            </a:pPr>
            <a:r>
              <a:rPr lang="en-US" dirty="0"/>
              <a:t>Decreased sense of smell and taste</a:t>
            </a:r>
          </a:p>
          <a:p>
            <a:pPr marL="285750" indent="-285750">
              <a:buFont typeface="Arial" panose="020B0604020202020204" pitchFamily="34" charset="0"/>
              <a:buChar char="•"/>
            </a:pPr>
            <a:r>
              <a:rPr lang="en-US" dirty="0"/>
              <a:t>Premature aging of the skin</a:t>
            </a:r>
          </a:p>
          <a:p>
            <a:pPr marL="285750" indent="-285750">
              <a:buFont typeface="Arial" panose="020B0604020202020204" pitchFamily="34" charset="0"/>
              <a:buChar char="•"/>
            </a:pPr>
            <a:r>
              <a:rPr lang="en-US" dirty="0"/>
              <a:t>Bad breath and stained teeth</a:t>
            </a:r>
          </a:p>
          <a:p>
            <a:pPr marL="285750" indent="-285750">
              <a:buFont typeface="Arial" panose="020B0604020202020204" pitchFamily="34" charset="0"/>
              <a:buChar char="•"/>
            </a:pPr>
            <a:r>
              <a:rPr lang="en-US" dirty="0"/>
              <a:t>Increased risk for cataracts</a:t>
            </a:r>
          </a:p>
          <a:p>
            <a:endParaRPr lang="en-US" dirty="0"/>
          </a:p>
        </p:txBody>
      </p:sp>
      <p:pic>
        <p:nvPicPr>
          <p:cNvPr id="3" name="Picture 2" descr="A close up of a sign&#10;&#10;Description automatically generated">
            <a:extLst>
              <a:ext uri="{FF2B5EF4-FFF2-40B4-BE49-F238E27FC236}">
                <a16:creationId xmlns:a16="http://schemas.microsoft.com/office/drawing/2014/main" id="{0386674A-C303-FC45-906A-B6054D1C5554}"/>
              </a:ext>
            </a:extLst>
          </p:cNvPr>
          <p:cNvPicPr>
            <a:picLocks noChangeAspect="1"/>
          </p:cNvPicPr>
          <p:nvPr/>
        </p:nvPicPr>
        <p:blipFill>
          <a:blip r:embed="rId2"/>
          <a:stretch>
            <a:fillRect/>
          </a:stretch>
        </p:blipFill>
        <p:spPr>
          <a:xfrm>
            <a:off x="185464" y="100895"/>
            <a:ext cx="2298700" cy="876300"/>
          </a:xfrm>
          <a:prstGeom prst="rect">
            <a:avLst/>
          </a:prstGeom>
        </p:spPr>
      </p:pic>
    </p:spTree>
    <p:extLst>
      <p:ext uri="{BB962C8B-B14F-4D97-AF65-F5344CB8AC3E}">
        <p14:creationId xmlns:p14="http://schemas.microsoft.com/office/powerpoint/2010/main" val="2649093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C416BD6-B5CD-FF40-B046-54F8F21561FB}"/>
              </a:ext>
            </a:extLst>
          </p:cNvPr>
          <p:cNvSpPr txBox="1"/>
          <p:nvPr/>
        </p:nvSpPr>
        <p:spPr>
          <a:xfrm>
            <a:off x="879687" y="231280"/>
            <a:ext cx="8321040" cy="7755969"/>
          </a:xfrm>
          <a:prstGeom prst="rect">
            <a:avLst/>
          </a:prstGeom>
          <a:noFill/>
        </p:spPr>
        <p:txBody>
          <a:bodyPr wrap="square" rtlCol="0">
            <a:spAutoFit/>
          </a:bodyPr>
          <a:lstStyle/>
          <a:p>
            <a:pPr algn="ctr"/>
            <a:r>
              <a:rPr lang="en-US" sz="2400" b="1" dirty="0"/>
              <a:t>                  Effect of passive smoking on pregnancy &amp; children </a:t>
            </a:r>
          </a:p>
          <a:p>
            <a:endParaRPr lang="en-US" sz="2400" b="1" dirty="0"/>
          </a:p>
          <a:p>
            <a:r>
              <a:rPr lang="en-US" sz="2000" b="1" dirty="0"/>
              <a:t>First what is passive smoking ?</a:t>
            </a:r>
          </a:p>
          <a:p>
            <a:endParaRPr lang="en-US" sz="2000" dirty="0">
              <a:latin typeface="Abadi MT Condensed Light" panose="020B0306030101010103" pitchFamily="34" charset="77"/>
            </a:endParaRPr>
          </a:p>
          <a:p>
            <a:r>
              <a:rPr lang="en-US" dirty="0"/>
              <a:t>Passive smoking (Second-hand smoke) is characterized as the product released into the environment whenever someone who is smoking exhales. It can also come from the end of tobacco-containing smoking products. There are approximately 4,000 chemicals present in second-hand smoke, many of which have been determined to be related to cancer.</a:t>
            </a:r>
          </a:p>
          <a:p>
            <a:endParaRPr lang="en-US" dirty="0"/>
          </a:p>
          <a:p>
            <a:r>
              <a:rPr lang="en-US" sz="2000" b="1" dirty="0"/>
              <a:t>Effect of passive smoking on pregnancy: </a:t>
            </a:r>
          </a:p>
          <a:p>
            <a:endParaRPr lang="en-US" dirty="0"/>
          </a:p>
          <a:p>
            <a:pPr marL="342900" indent="-342900">
              <a:buFont typeface="Arial" panose="020B0604020202020204" pitchFamily="34" charset="0"/>
              <a:buChar char="•"/>
            </a:pPr>
            <a:r>
              <a:rPr lang="en-US" dirty="0"/>
              <a:t>If a pregnant women get exposed to second-hand smoke during pregnancy, both she and her baby are put at risk.</a:t>
            </a:r>
          </a:p>
          <a:p>
            <a:pPr marL="342900" indent="-342900">
              <a:buFont typeface="Arial" panose="020B0604020202020204" pitchFamily="34" charset="0"/>
              <a:buChar char="•"/>
            </a:pPr>
            <a:r>
              <a:rPr lang="en-US" dirty="0"/>
              <a:t>Some of the health conditions associated with being exposed to second-hand smoke are:</a:t>
            </a:r>
          </a:p>
          <a:p>
            <a:pPr marL="457200" indent="-457200">
              <a:buFont typeface="+mj-lt"/>
              <a:buAutoNum type="arabicPeriod"/>
            </a:pPr>
            <a:r>
              <a:rPr lang="en-US" dirty="0"/>
              <a:t>Miscarriage</a:t>
            </a:r>
          </a:p>
          <a:p>
            <a:pPr marL="457200" indent="-457200">
              <a:buFont typeface="+mj-lt"/>
              <a:buAutoNum type="arabicPeriod"/>
            </a:pPr>
            <a:r>
              <a:rPr lang="en-US" dirty="0"/>
              <a:t>Low birth weight</a:t>
            </a:r>
          </a:p>
          <a:p>
            <a:pPr marL="457200" indent="-457200">
              <a:buFont typeface="+mj-lt"/>
              <a:buAutoNum type="arabicPeriod"/>
            </a:pPr>
            <a:r>
              <a:rPr lang="en-US" dirty="0"/>
              <a:t>Early birth</a:t>
            </a:r>
          </a:p>
          <a:p>
            <a:pPr marL="457200" indent="-457200">
              <a:buFont typeface="+mj-lt"/>
              <a:buAutoNum type="arabicPeriod"/>
            </a:pPr>
            <a:r>
              <a:rPr lang="en-US" dirty="0"/>
              <a:t>Learning or behavioral deficiencies in the child,</a:t>
            </a:r>
          </a:p>
          <a:p>
            <a:pPr marL="457200" indent="-457200">
              <a:buFont typeface="+mj-lt"/>
              <a:buAutoNum type="arabicPeriod"/>
            </a:pPr>
            <a:r>
              <a:rPr lang="en-US" dirty="0"/>
              <a:t>Sudden infant death syndrome (SIDS)</a:t>
            </a:r>
          </a:p>
          <a:p>
            <a:endParaRPr lang="en-US" sz="2000" b="1" cap="small" dirty="0"/>
          </a:p>
          <a:p>
            <a:endParaRPr lang="en-US" sz="2000" b="1" dirty="0"/>
          </a:p>
          <a:p>
            <a:endParaRPr lang="en-US" b="1" cap="small" dirty="0"/>
          </a:p>
          <a:p>
            <a:endParaRPr lang="en-US" sz="2000" b="1" dirty="0"/>
          </a:p>
        </p:txBody>
      </p:sp>
      <p:pic>
        <p:nvPicPr>
          <p:cNvPr id="3" name="Picture 2" descr="A close up of a sign&#10;&#10;Description automatically generated">
            <a:extLst>
              <a:ext uri="{FF2B5EF4-FFF2-40B4-BE49-F238E27FC236}">
                <a16:creationId xmlns:a16="http://schemas.microsoft.com/office/drawing/2014/main" id="{7D4E1B7E-135A-7847-A588-7DA300B41A3B}"/>
              </a:ext>
            </a:extLst>
          </p:cNvPr>
          <p:cNvPicPr>
            <a:picLocks noChangeAspect="1"/>
          </p:cNvPicPr>
          <p:nvPr/>
        </p:nvPicPr>
        <p:blipFill>
          <a:blip r:embed="rId2"/>
          <a:stretch>
            <a:fillRect/>
          </a:stretch>
        </p:blipFill>
        <p:spPr>
          <a:xfrm>
            <a:off x="185464" y="100895"/>
            <a:ext cx="2298700" cy="876300"/>
          </a:xfrm>
          <a:prstGeom prst="rect">
            <a:avLst/>
          </a:prstGeom>
        </p:spPr>
      </p:pic>
    </p:spTree>
    <p:extLst>
      <p:ext uri="{BB962C8B-B14F-4D97-AF65-F5344CB8AC3E}">
        <p14:creationId xmlns:p14="http://schemas.microsoft.com/office/powerpoint/2010/main" val="2795777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CBD6C24-20F6-CC4B-92BD-26A53982747E}"/>
              </a:ext>
            </a:extLst>
          </p:cNvPr>
          <p:cNvSpPr txBox="1"/>
          <p:nvPr/>
        </p:nvSpPr>
        <p:spPr>
          <a:xfrm>
            <a:off x="297180" y="1126434"/>
            <a:ext cx="7326630" cy="5062924"/>
          </a:xfrm>
          <a:prstGeom prst="rect">
            <a:avLst/>
          </a:prstGeom>
          <a:noFill/>
        </p:spPr>
        <p:txBody>
          <a:bodyPr wrap="square" rtlCol="0">
            <a:spAutoFit/>
          </a:bodyPr>
          <a:lstStyle/>
          <a:p>
            <a:r>
              <a:rPr lang="en-US" sz="2000" b="1" dirty="0"/>
              <a:t>Effect of passive smoking on children:</a:t>
            </a:r>
          </a:p>
          <a:p>
            <a:endParaRPr lang="en-US" sz="2000" b="1" cap="small" dirty="0"/>
          </a:p>
          <a:p>
            <a:r>
              <a:rPr lang="en-US" dirty="0"/>
              <a:t>Almost half the world’s children (about 700 million) are exposed to smoke from burning tobacco and exhaled smoke at home.</a:t>
            </a:r>
          </a:p>
          <a:p>
            <a:endParaRPr lang="en-US" dirty="0"/>
          </a:p>
          <a:p>
            <a:r>
              <a:rPr lang="en-US" sz="2000" b="1" dirty="0"/>
              <a:t>Health effects on children :</a:t>
            </a:r>
            <a:endParaRPr lang="en-US" b="1" dirty="0"/>
          </a:p>
          <a:p>
            <a:pPr marL="457200" indent="-457200">
              <a:buFont typeface="+mj-lt"/>
              <a:buAutoNum type="arabicPeriod"/>
            </a:pPr>
            <a:r>
              <a:rPr lang="en-US" sz="2000" b="1" dirty="0"/>
              <a:t>BRAIN:</a:t>
            </a:r>
          </a:p>
          <a:p>
            <a:r>
              <a:rPr lang="en-US" dirty="0"/>
              <a:t> Possible association with brain tumors and long-term mental effects. </a:t>
            </a:r>
          </a:p>
          <a:p>
            <a:pPr marL="457200" indent="-457200">
              <a:buFont typeface="+mj-lt"/>
              <a:buAutoNum type="arabicPeriod" startAt="2"/>
            </a:pPr>
            <a:r>
              <a:rPr lang="en-US" b="1" dirty="0"/>
              <a:t>HEART:</a:t>
            </a:r>
          </a:p>
          <a:p>
            <a:r>
              <a:rPr lang="en-US" dirty="0"/>
              <a:t>Adverse effect on oxygen uptake and arteries.</a:t>
            </a:r>
          </a:p>
          <a:p>
            <a:pPr marL="457200" indent="-457200">
              <a:lnSpc>
                <a:spcPct val="130000"/>
              </a:lnSpc>
              <a:buFont typeface="+mj-lt"/>
              <a:buAutoNum type="arabicPeriod" startAt="3"/>
            </a:pPr>
            <a:r>
              <a:rPr lang="en-US" b="1" dirty="0"/>
              <a:t>LUNG:</a:t>
            </a:r>
          </a:p>
          <a:p>
            <a:pPr marL="342900" indent="-342900">
              <a:lnSpc>
                <a:spcPct val="130000"/>
              </a:lnSpc>
              <a:buFont typeface="Arial" panose="020B0604020202020204" pitchFamily="34" charset="0"/>
              <a:buChar char="•"/>
            </a:pPr>
            <a:r>
              <a:rPr lang="en-US" dirty="0"/>
              <a:t>Respiratory diseases (including bronchitis and pneumonia)</a:t>
            </a:r>
          </a:p>
          <a:p>
            <a:pPr marL="342900" indent="-342900">
              <a:lnSpc>
                <a:spcPct val="130000"/>
              </a:lnSpc>
              <a:buFont typeface="Arial" panose="020B0604020202020204" pitchFamily="34" charset="0"/>
              <a:buChar char="•"/>
            </a:pPr>
            <a:r>
              <a:rPr lang="en-US" dirty="0"/>
              <a:t>Asthma induction and exacerbation </a:t>
            </a:r>
          </a:p>
          <a:p>
            <a:pPr marL="342900" indent="-342900">
              <a:lnSpc>
                <a:spcPct val="130000"/>
              </a:lnSpc>
              <a:buFont typeface="Arial" panose="020B0604020202020204" pitchFamily="34" charset="0"/>
              <a:buChar char="•"/>
            </a:pPr>
            <a:r>
              <a:rPr lang="en-US" dirty="0"/>
              <a:t>Chronic respiratory symptoms (wheezing, coughing, breathlessness)</a:t>
            </a:r>
          </a:p>
          <a:p>
            <a:endParaRPr lang="en-US" dirty="0"/>
          </a:p>
        </p:txBody>
      </p:sp>
      <p:pic>
        <p:nvPicPr>
          <p:cNvPr id="3" name="Picture Placeholder 5">
            <a:extLst>
              <a:ext uri="{FF2B5EF4-FFF2-40B4-BE49-F238E27FC236}">
                <a16:creationId xmlns:a16="http://schemas.microsoft.com/office/drawing/2014/main" id="{E1E08D43-3EF4-0D43-80BC-69C8B54A2DDA}"/>
              </a:ext>
            </a:extLst>
          </p:cNvPr>
          <p:cNvPicPr>
            <a:picLocks noChangeAspect="1"/>
          </p:cNvPicPr>
          <p:nvPr/>
        </p:nvPicPr>
        <p:blipFill>
          <a:blip r:embed="rId2"/>
          <a:stretch>
            <a:fillRect/>
          </a:stretch>
        </p:blipFill>
        <p:spPr>
          <a:xfrm>
            <a:off x="7623810" y="1245621"/>
            <a:ext cx="4104364" cy="4366757"/>
          </a:xfrm>
          <a:prstGeom prst="rect">
            <a:avLst/>
          </a:prstGeom>
          <a:scene3d>
            <a:camera prst="orthographicFront"/>
            <a:lightRig rig="threePt" dir="t"/>
          </a:scene3d>
          <a:sp3d>
            <a:bevelB/>
          </a:sp3d>
        </p:spPr>
      </p:pic>
      <p:pic>
        <p:nvPicPr>
          <p:cNvPr id="4" name="Picture 3" descr="A close up of a sign&#10;&#10;Description automatically generated">
            <a:extLst>
              <a:ext uri="{FF2B5EF4-FFF2-40B4-BE49-F238E27FC236}">
                <a16:creationId xmlns:a16="http://schemas.microsoft.com/office/drawing/2014/main" id="{C0355F05-75E3-9848-A81C-166EC101D03E}"/>
              </a:ext>
            </a:extLst>
          </p:cNvPr>
          <p:cNvPicPr>
            <a:picLocks noChangeAspect="1"/>
          </p:cNvPicPr>
          <p:nvPr/>
        </p:nvPicPr>
        <p:blipFill>
          <a:blip r:embed="rId3"/>
          <a:stretch>
            <a:fillRect/>
          </a:stretch>
        </p:blipFill>
        <p:spPr>
          <a:xfrm>
            <a:off x="185464" y="100895"/>
            <a:ext cx="2298700" cy="876300"/>
          </a:xfrm>
          <a:prstGeom prst="rect">
            <a:avLst/>
          </a:prstGeom>
        </p:spPr>
      </p:pic>
    </p:spTree>
    <p:extLst>
      <p:ext uri="{BB962C8B-B14F-4D97-AF65-F5344CB8AC3E}">
        <p14:creationId xmlns:p14="http://schemas.microsoft.com/office/powerpoint/2010/main" val="3848706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21AE824-8B3C-1145-87AA-86E75FD66F84}"/>
              </a:ext>
            </a:extLst>
          </p:cNvPr>
          <p:cNvSpPr txBox="1"/>
          <p:nvPr/>
        </p:nvSpPr>
        <p:spPr>
          <a:xfrm>
            <a:off x="587021" y="977195"/>
            <a:ext cx="8432800" cy="3908762"/>
          </a:xfrm>
          <a:prstGeom prst="rect">
            <a:avLst/>
          </a:prstGeom>
          <a:noFill/>
        </p:spPr>
        <p:txBody>
          <a:bodyPr wrap="square" rtlCol="0">
            <a:spAutoFit/>
          </a:bodyPr>
          <a:lstStyle/>
          <a:p>
            <a:r>
              <a:rPr lang="en-US" sz="2400" b="1" dirty="0"/>
              <a:t>How to help a smoker to quit and how to overcome withdrawal symptoms:</a:t>
            </a:r>
          </a:p>
          <a:p>
            <a:endParaRPr lang="en-US" sz="2400" b="1" dirty="0"/>
          </a:p>
          <a:p>
            <a:r>
              <a:rPr lang="en-US" sz="2000" b="1" dirty="0">
                <a:ea typeface="Calibri" charset="0"/>
              </a:rPr>
              <a:t>How to help smokers to quit:</a:t>
            </a:r>
          </a:p>
          <a:p>
            <a:pPr marL="285750" indent="-285750">
              <a:buFont typeface="Arial" panose="020B0604020202020204" pitchFamily="34" charset="0"/>
              <a:buChar char="•"/>
            </a:pPr>
            <a:r>
              <a:rPr lang="en-US" dirty="0"/>
              <a:t>Remind smokers of the importance of stopping smoking with leaflets and posters.</a:t>
            </a:r>
          </a:p>
          <a:p>
            <a:pPr marL="285750" indent="-285750">
              <a:buFont typeface="Arial" panose="020B0604020202020204" pitchFamily="34" charset="0"/>
              <a:buChar char="•"/>
            </a:pPr>
            <a:r>
              <a:rPr lang="en-US" dirty="0"/>
              <a:t>Assess smoking status.</a:t>
            </a:r>
          </a:p>
          <a:p>
            <a:pPr marL="285750" indent="-285750">
              <a:buFont typeface="Arial" panose="020B0604020202020204" pitchFamily="34" charset="0"/>
              <a:buChar char="•"/>
            </a:pPr>
            <a:r>
              <a:rPr lang="en-US" dirty="0"/>
              <a:t>Advise to stop and Assess willingness to change.</a:t>
            </a:r>
          </a:p>
          <a:p>
            <a:endParaRPr lang="en-US" sz="2400" dirty="0"/>
          </a:p>
          <a:p>
            <a:r>
              <a:rPr lang="en-US" dirty="0"/>
              <a:t>1-If smoker wants to stop                             2-If smoker does not want to stop</a:t>
            </a:r>
          </a:p>
          <a:p>
            <a:endParaRPr lang="en-US" sz="2400" b="1" dirty="0"/>
          </a:p>
          <a:p>
            <a:endParaRPr lang="en-US" dirty="0"/>
          </a:p>
        </p:txBody>
      </p:sp>
      <p:sp>
        <p:nvSpPr>
          <p:cNvPr id="3" name="TextBox 2">
            <a:extLst>
              <a:ext uri="{FF2B5EF4-FFF2-40B4-BE49-F238E27FC236}">
                <a16:creationId xmlns:a16="http://schemas.microsoft.com/office/drawing/2014/main" id="{1AAAFFA0-C6AB-064F-9B7B-C7803347519C}"/>
              </a:ext>
            </a:extLst>
          </p:cNvPr>
          <p:cNvSpPr txBox="1"/>
          <p:nvPr/>
        </p:nvSpPr>
        <p:spPr>
          <a:xfrm>
            <a:off x="587021" y="4740692"/>
            <a:ext cx="4188180" cy="2554545"/>
          </a:xfrm>
          <a:prstGeom prst="rect">
            <a:avLst/>
          </a:prstGeom>
          <a:noFill/>
        </p:spPr>
        <p:txBody>
          <a:bodyPr wrap="square" rtlCol="0">
            <a:spAutoFit/>
          </a:bodyPr>
          <a:lstStyle/>
          <a:p>
            <a:r>
              <a:rPr lang="en-US" sz="1600" dirty="0"/>
              <a:t>-Offer to refer to the smoke stop clinic.</a:t>
            </a:r>
          </a:p>
          <a:p>
            <a:r>
              <a:rPr lang="en-US" sz="1600" dirty="0"/>
              <a:t>-Help him to set a quit date and stick to it.</a:t>
            </a:r>
          </a:p>
          <a:p>
            <a:r>
              <a:rPr lang="en-US" sz="1600" dirty="0"/>
              <a:t>-Advise to stop smoking completely on the quit date.</a:t>
            </a:r>
          </a:p>
          <a:p>
            <a:r>
              <a:rPr lang="en-US" sz="1600" dirty="0"/>
              <a:t>-Recommend Nicotine replacement therapy.</a:t>
            </a:r>
          </a:p>
          <a:p>
            <a:r>
              <a:rPr lang="en-US" sz="1600" dirty="0"/>
              <a:t>-Consider offering a follow-up appointment to check progress.</a:t>
            </a:r>
          </a:p>
          <a:p>
            <a:endParaRPr lang="en-US" sz="1600" dirty="0"/>
          </a:p>
          <a:p>
            <a:endParaRPr lang="en-US" sz="1600" dirty="0"/>
          </a:p>
        </p:txBody>
      </p:sp>
      <p:sp>
        <p:nvSpPr>
          <p:cNvPr id="4" name="TextBox 3">
            <a:extLst>
              <a:ext uri="{FF2B5EF4-FFF2-40B4-BE49-F238E27FC236}">
                <a16:creationId xmlns:a16="http://schemas.microsoft.com/office/drawing/2014/main" id="{362BF294-77C5-CE4A-A85A-6A29BF05B999}"/>
              </a:ext>
            </a:extLst>
          </p:cNvPr>
          <p:cNvSpPr txBox="1"/>
          <p:nvPr/>
        </p:nvSpPr>
        <p:spPr>
          <a:xfrm>
            <a:off x="5497686" y="4740692"/>
            <a:ext cx="3149600" cy="1569660"/>
          </a:xfrm>
          <a:prstGeom prst="rect">
            <a:avLst/>
          </a:prstGeom>
          <a:noFill/>
        </p:spPr>
        <p:txBody>
          <a:bodyPr wrap="square" rtlCol="0">
            <a:spAutoFit/>
          </a:bodyPr>
          <a:lstStyle/>
          <a:p>
            <a:r>
              <a:rPr lang="en-US" sz="1600" dirty="0"/>
              <a:t>-Record advise given to stop smoking.</a:t>
            </a:r>
          </a:p>
          <a:p>
            <a:r>
              <a:rPr lang="en-US" sz="1600" dirty="0"/>
              <a:t>-Give the smoker an advice leaflet to take away.</a:t>
            </a:r>
          </a:p>
          <a:p>
            <a:r>
              <a:rPr lang="en-US" sz="1600" dirty="0"/>
              <a:t>-Repeat advise to stop.</a:t>
            </a:r>
          </a:p>
          <a:p>
            <a:endParaRPr lang="en-US" sz="1600" dirty="0"/>
          </a:p>
        </p:txBody>
      </p:sp>
      <p:sp>
        <p:nvSpPr>
          <p:cNvPr id="5" name="Down Arrow 4">
            <a:extLst>
              <a:ext uri="{FF2B5EF4-FFF2-40B4-BE49-F238E27FC236}">
                <a16:creationId xmlns:a16="http://schemas.microsoft.com/office/drawing/2014/main" id="{4682286A-F31A-2240-B6C0-9DC1EB4D9236}"/>
              </a:ext>
            </a:extLst>
          </p:cNvPr>
          <p:cNvSpPr/>
          <p:nvPr/>
        </p:nvSpPr>
        <p:spPr>
          <a:xfrm>
            <a:off x="1806222" y="4264092"/>
            <a:ext cx="462845" cy="4426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Down Arrow 5">
            <a:extLst>
              <a:ext uri="{FF2B5EF4-FFF2-40B4-BE49-F238E27FC236}">
                <a16:creationId xmlns:a16="http://schemas.microsoft.com/office/drawing/2014/main" id="{B20A8C19-FC4C-9548-AA7F-1BD2F37DA765}"/>
              </a:ext>
            </a:extLst>
          </p:cNvPr>
          <p:cNvSpPr/>
          <p:nvPr/>
        </p:nvSpPr>
        <p:spPr>
          <a:xfrm>
            <a:off x="6841063" y="4264092"/>
            <a:ext cx="462845" cy="4426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A close up of a sign&#10;&#10;Description automatically generated">
            <a:extLst>
              <a:ext uri="{FF2B5EF4-FFF2-40B4-BE49-F238E27FC236}">
                <a16:creationId xmlns:a16="http://schemas.microsoft.com/office/drawing/2014/main" id="{99C3EF57-B78E-9B45-B331-2D696C1FD7F1}"/>
              </a:ext>
            </a:extLst>
          </p:cNvPr>
          <p:cNvPicPr>
            <a:picLocks noChangeAspect="1"/>
          </p:cNvPicPr>
          <p:nvPr/>
        </p:nvPicPr>
        <p:blipFill>
          <a:blip r:embed="rId2"/>
          <a:stretch>
            <a:fillRect/>
          </a:stretch>
        </p:blipFill>
        <p:spPr>
          <a:xfrm>
            <a:off x="185464" y="100895"/>
            <a:ext cx="2298700" cy="876300"/>
          </a:xfrm>
          <a:prstGeom prst="rect">
            <a:avLst/>
          </a:prstGeom>
        </p:spPr>
      </p:pic>
    </p:spTree>
    <p:extLst>
      <p:ext uri="{BB962C8B-B14F-4D97-AF65-F5344CB8AC3E}">
        <p14:creationId xmlns:p14="http://schemas.microsoft.com/office/powerpoint/2010/main" val="42647528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8EC5CA0-8FA5-9144-B971-65E38829AA28}"/>
              </a:ext>
            </a:extLst>
          </p:cNvPr>
          <p:cNvSpPr txBox="1"/>
          <p:nvPr/>
        </p:nvSpPr>
        <p:spPr>
          <a:xfrm>
            <a:off x="1405468" y="1551563"/>
            <a:ext cx="11029244" cy="4216539"/>
          </a:xfrm>
          <a:prstGeom prst="rect">
            <a:avLst/>
          </a:prstGeom>
          <a:noFill/>
        </p:spPr>
        <p:txBody>
          <a:bodyPr wrap="square" rtlCol="0">
            <a:spAutoFit/>
          </a:bodyPr>
          <a:lstStyle/>
          <a:p>
            <a:r>
              <a:rPr lang="en-US" sz="2400" b="1" dirty="0"/>
              <a:t>Nicotine withdrawal symptoms:</a:t>
            </a:r>
          </a:p>
          <a:p>
            <a:endParaRPr lang="en-US" sz="2400" dirty="0"/>
          </a:p>
          <a:p>
            <a:r>
              <a:rPr lang="en-US" sz="2400" dirty="0"/>
              <a:t>•</a:t>
            </a:r>
            <a:r>
              <a:rPr lang="en-US" sz="1600" dirty="0"/>
              <a:t> </a:t>
            </a:r>
            <a:r>
              <a:rPr lang="en-US" sz="2000" dirty="0"/>
              <a:t>Urges to smoke (70%) </a:t>
            </a:r>
          </a:p>
          <a:p>
            <a:r>
              <a:rPr lang="en-US" sz="2000" dirty="0"/>
              <a:t>• Increase appetite (70%) </a:t>
            </a:r>
          </a:p>
          <a:p>
            <a:r>
              <a:rPr lang="en-US" sz="2000" dirty="0"/>
              <a:t>• Depression (60%) </a:t>
            </a:r>
          </a:p>
          <a:p>
            <a:r>
              <a:rPr lang="en-US" sz="2000" dirty="0"/>
              <a:t>• Restlessness (60%) </a:t>
            </a:r>
          </a:p>
          <a:p>
            <a:r>
              <a:rPr lang="en-US" sz="2000" dirty="0"/>
              <a:t>• Poor concentration (60%) </a:t>
            </a:r>
          </a:p>
          <a:p>
            <a:r>
              <a:rPr lang="en-US" sz="2000" dirty="0"/>
              <a:t>• Irritability/aggression (50%) </a:t>
            </a:r>
          </a:p>
          <a:p>
            <a:r>
              <a:rPr lang="en-US" sz="2000" dirty="0"/>
              <a:t>• Night-time awakenings (25%) </a:t>
            </a:r>
          </a:p>
          <a:p>
            <a:r>
              <a:rPr lang="en-US" sz="2000" dirty="0"/>
              <a:t>• Light headedness</a:t>
            </a:r>
          </a:p>
          <a:p>
            <a:endParaRPr lang="en-US" sz="2000" dirty="0"/>
          </a:p>
          <a:p>
            <a:endParaRPr lang="en-US" dirty="0"/>
          </a:p>
          <a:p>
            <a:endParaRPr lang="en-US" dirty="0"/>
          </a:p>
        </p:txBody>
      </p:sp>
      <p:pic>
        <p:nvPicPr>
          <p:cNvPr id="3" name="Picture 2" descr="A close up of a sign&#10;&#10;Description automatically generated">
            <a:extLst>
              <a:ext uri="{FF2B5EF4-FFF2-40B4-BE49-F238E27FC236}">
                <a16:creationId xmlns:a16="http://schemas.microsoft.com/office/drawing/2014/main" id="{1CF6B803-FE54-774C-A891-E2DE8A53CA0E}"/>
              </a:ext>
            </a:extLst>
          </p:cNvPr>
          <p:cNvPicPr>
            <a:picLocks noChangeAspect="1"/>
          </p:cNvPicPr>
          <p:nvPr/>
        </p:nvPicPr>
        <p:blipFill>
          <a:blip r:embed="rId2"/>
          <a:stretch>
            <a:fillRect/>
          </a:stretch>
        </p:blipFill>
        <p:spPr>
          <a:xfrm>
            <a:off x="185464" y="100895"/>
            <a:ext cx="2298700" cy="876300"/>
          </a:xfrm>
          <a:prstGeom prst="rect">
            <a:avLst/>
          </a:prstGeom>
        </p:spPr>
      </p:pic>
    </p:spTree>
    <p:extLst>
      <p:ext uri="{BB962C8B-B14F-4D97-AF65-F5344CB8AC3E}">
        <p14:creationId xmlns:p14="http://schemas.microsoft.com/office/powerpoint/2010/main" val="10167536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EFDFF8B-2E4E-AF47-A243-B1E4BB223B73}"/>
              </a:ext>
            </a:extLst>
          </p:cNvPr>
          <p:cNvSpPr txBox="1"/>
          <p:nvPr/>
        </p:nvSpPr>
        <p:spPr>
          <a:xfrm>
            <a:off x="677332" y="1051279"/>
            <a:ext cx="8827911" cy="4524315"/>
          </a:xfrm>
          <a:prstGeom prst="rect">
            <a:avLst/>
          </a:prstGeom>
          <a:noFill/>
        </p:spPr>
        <p:txBody>
          <a:bodyPr wrap="square" rtlCol="0">
            <a:spAutoFit/>
          </a:bodyPr>
          <a:lstStyle/>
          <a:p>
            <a:r>
              <a:rPr lang="en-US" sz="2400" b="1" dirty="0"/>
              <a:t>How to overcome withdrawal symptoms?</a:t>
            </a:r>
          </a:p>
          <a:p>
            <a:endParaRPr lang="en-US" b="1" dirty="0"/>
          </a:p>
          <a:p>
            <a:r>
              <a:rPr lang="en-US" sz="2000" b="1" dirty="0"/>
              <a:t>1. Try nicotine replacement therapy</a:t>
            </a:r>
          </a:p>
          <a:p>
            <a:pPr marL="285750" indent="-285750">
              <a:buFont typeface="Arial" panose="020B0604020202020204" pitchFamily="34" charset="0"/>
              <a:buChar char="•"/>
            </a:pPr>
            <a:r>
              <a:rPr lang="en-US" dirty="0"/>
              <a:t>Prescription nicotine in a nasal spray or inhaler</a:t>
            </a:r>
          </a:p>
          <a:p>
            <a:pPr marL="285750" indent="-285750">
              <a:buFont typeface="Arial" panose="020B0604020202020204" pitchFamily="34" charset="0"/>
              <a:buChar char="•"/>
            </a:pPr>
            <a:r>
              <a:rPr lang="en-US" dirty="0"/>
              <a:t>Over-the-counter nicotine patches and gum</a:t>
            </a:r>
          </a:p>
          <a:p>
            <a:pPr marL="285750" indent="-285750">
              <a:buFont typeface="Arial" panose="020B0604020202020204" pitchFamily="34" charset="0"/>
              <a:buChar char="•"/>
            </a:pPr>
            <a:r>
              <a:rPr lang="en-US" dirty="0"/>
              <a:t>Prescription non-nicotine stop-smoking medications</a:t>
            </a:r>
          </a:p>
          <a:p>
            <a:r>
              <a:rPr lang="en-US" sz="2000" b="1" dirty="0"/>
              <a:t>2. Avoid triggers</a:t>
            </a:r>
          </a:p>
          <a:p>
            <a:r>
              <a:rPr lang="en-US" sz="2000" b="1" dirty="0"/>
              <a:t>3. Physical activity</a:t>
            </a:r>
            <a:endParaRPr lang="en-US" dirty="0"/>
          </a:p>
          <a:p>
            <a:r>
              <a:rPr lang="en-US" sz="2000" b="1" dirty="0"/>
              <a:t>4. Practice relaxation techniques</a:t>
            </a:r>
          </a:p>
          <a:p>
            <a:r>
              <a:rPr lang="en-US" sz="2000" b="1" dirty="0"/>
              <a:t>5. Go online for support</a:t>
            </a:r>
          </a:p>
          <a:p>
            <a:r>
              <a:rPr lang="en-US" sz="2000" b="1" dirty="0"/>
              <a:t>6. Remind yourself of the benefits</a:t>
            </a:r>
          </a:p>
          <a:p>
            <a:pPr marL="285750" indent="-285750">
              <a:buFont typeface="Arial" panose="020B0604020202020204" pitchFamily="34" charset="0"/>
              <a:buChar char="•"/>
            </a:pPr>
            <a:r>
              <a:rPr lang="en-US" dirty="0"/>
              <a:t>Feeling better</a:t>
            </a:r>
          </a:p>
          <a:p>
            <a:pPr marL="285750" indent="-285750">
              <a:buFont typeface="Arial" panose="020B0604020202020204" pitchFamily="34" charset="0"/>
              <a:buChar char="•"/>
            </a:pPr>
            <a:r>
              <a:rPr lang="en-US" dirty="0"/>
              <a:t>Getting healthier</a:t>
            </a:r>
          </a:p>
          <a:p>
            <a:pPr marL="285750" indent="-285750">
              <a:buFont typeface="Arial" panose="020B0604020202020204" pitchFamily="34" charset="0"/>
              <a:buChar char="•"/>
            </a:pPr>
            <a:r>
              <a:rPr lang="en-US" dirty="0"/>
              <a:t>Saving money</a:t>
            </a:r>
          </a:p>
          <a:p>
            <a:endParaRPr lang="en-US" dirty="0"/>
          </a:p>
        </p:txBody>
      </p:sp>
      <p:pic>
        <p:nvPicPr>
          <p:cNvPr id="4" name="Picture 3" descr="A close up of a sign&#10;&#10;Description automatically generated">
            <a:extLst>
              <a:ext uri="{FF2B5EF4-FFF2-40B4-BE49-F238E27FC236}">
                <a16:creationId xmlns:a16="http://schemas.microsoft.com/office/drawing/2014/main" id="{D7990E77-148F-E24C-A664-0A3377A95708}"/>
              </a:ext>
            </a:extLst>
          </p:cNvPr>
          <p:cNvPicPr>
            <a:picLocks noChangeAspect="1"/>
          </p:cNvPicPr>
          <p:nvPr/>
        </p:nvPicPr>
        <p:blipFill>
          <a:blip r:embed="rId2"/>
          <a:stretch>
            <a:fillRect/>
          </a:stretch>
        </p:blipFill>
        <p:spPr>
          <a:xfrm>
            <a:off x="185464" y="100895"/>
            <a:ext cx="2298700" cy="876300"/>
          </a:xfrm>
          <a:prstGeom prst="rect">
            <a:avLst/>
          </a:prstGeom>
        </p:spPr>
      </p:pic>
    </p:spTree>
    <p:extLst>
      <p:ext uri="{BB962C8B-B14F-4D97-AF65-F5344CB8AC3E}">
        <p14:creationId xmlns:p14="http://schemas.microsoft.com/office/powerpoint/2010/main" val="33618458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234EAF1-ACDA-5B4E-AB8D-70D897566FE9}"/>
              </a:ext>
            </a:extLst>
          </p:cNvPr>
          <p:cNvSpPr txBox="1"/>
          <p:nvPr/>
        </p:nvSpPr>
        <p:spPr>
          <a:xfrm>
            <a:off x="713339" y="1117599"/>
            <a:ext cx="8681156" cy="3724096"/>
          </a:xfrm>
          <a:prstGeom prst="rect">
            <a:avLst/>
          </a:prstGeom>
          <a:noFill/>
        </p:spPr>
        <p:txBody>
          <a:bodyPr wrap="square" rtlCol="0">
            <a:spAutoFit/>
          </a:bodyPr>
          <a:lstStyle/>
          <a:p>
            <a:r>
              <a:rPr lang="en-US" sz="2400" b="1" dirty="0"/>
              <a:t>What Are Treatments For Tobacco Dependence?</a:t>
            </a:r>
          </a:p>
          <a:p>
            <a:endParaRPr lang="en-US" sz="2400" b="1" dirty="0"/>
          </a:p>
          <a:p>
            <a:pPr marL="342900" indent="-342900">
              <a:buFont typeface="Arial" panose="020B0604020202020204" pitchFamily="34" charset="0"/>
              <a:buChar char="•"/>
            </a:pPr>
            <a:r>
              <a:rPr lang="en-US" sz="2000" dirty="0"/>
              <a:t>There are effective treatments that support tobacco cessation, including both </a:t>
            </a:r>
            <a:r>
              <a:rPr lang="en-US" sz="2000" dirty="0">
                <a:solidFill>
                  <a:srgbClr val="FF0000"/>
                </a:solidFill>
              </a:rPr>
              <a:t>behavioral therapies </a:t>
            </a:r>
            <a:r>
              <a:rPr lang="en-US" sz="2000" dirty="0"/>
              <a:t>and </a:t>
            </a:r>
            <a:r>
              <a:rPr lang="en-US" sz="2000" dirty="0">
                <a:solidFill>
                  <a:srgbClr val="FF0000"/>
                </a:solidFill>
              </a:rPr>
              <a:t>FDA-approved pharmacotherapies</a:t>
            </a:r>
            <a:r>
              <a:rPr lang="en-US" sz="2000" dirty="0"/>
              <a:t>.</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Research indicates that smokers who receive a combination of behavioral treatment and cessation medications quit at higher rates than those who receive minimal intervention.</a:t>
            </a:r>
          </a:p>
          <a:p>
            <a:br>
              <a:rPr lang="en-US" sz="2400" b="1" dirty="0"/>
            </a:br>
            <a:endParaRPr lang="en-US" sz="2400" dirty="0"/>
          </a:p>
        </p:txBody>
      </p:sp>
      <p:pic>
        <p:nvPicPr>
          <p:cNvPr id="3" name="صورة 3">
            <a:extLst>
              <a:ext uri="{FF2B5EF4-FFF2-40B4-BE49-F238E27FC236}">
                <a16:creationId xmlns:a16="http://schemas.microsoft.com/office/drawing/2014/main" id="{415B99CF-0EDB-0249-B8DD-9B5CC91B63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4454" y="4396529"/>
            <a:ext cx="3332864" cy="1857516"/>
          </a:xfrm>
          <a:prstGeom prst="rect">
            <a:avLst/>
          </a:prstGeom>
        </p:spPr>
      </p:pic>
      <p:pic>
        <p:nvPicPr>
          <p:cNvPr id="4" name="صورة 4">
            <a:extLst>
              <a:ext uri="{FF2B5EF4-FFF2-40B4-BE49-F238E27FC236}">
                <a16:creationId xmlns:a16="http://schemas.microsoft.com/office/drawing/2014/main" id="{1CF4DAE4-0FC6-3F43-A39A-4131EE29B2F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53917" y="4260813"/>
            <a:ext cx="3038790" cy="2117909"/>
          </a:xfrm>
          <a:prstGeom prst="rect">
            <a:avLst/>
          </a:prstGeom>
        </p:spPr>
      </p:pic>
      <p:pic>
        <p:nvPicPr>
          <p:cNvPr id="5" name="Picture 4" descr="A close up of a sign&#10;&#10;Description automatically generated">
            <a:extLst>
              <a:ext uri="{FF2B5EF4-FFF2-40B4-BE49-F238E27FC236}">
                <a16:creationId xmlns:a16="http://schemas.microsoft.com/office/drawing/2014/main" id="{0AF91D1B-E379-934C-9060-97F7E7AB7A97}"/>
              </a:ext>
            </a:extLst>
          </p:cNvPr>
          <p:cNvPicPr>
            <a:picLocks noChangeAspect="1"/>
          </p:cNvPicPr>
          <p:nvPr/>
        </p:nvPicPr>
        <p:blipFill>
          <a:blip r:embed="rId4"/>
          <a:stretch>
            <a:fillRect/>
          </a:stretch>
        </p:blipFill>
        <p:spPr>
          <a:xfrm>
            <a:off x="185464" y="100895"/>
            <a:ext cx="2298700" cy="876300"/>
          </a:xfrm>
          <a:prstGeom prst="rect">
            <a:avLst/>
          </a:prstGeom>
        </p:spPr>
      </p:pic>
    </p:spTree>
    <p:extLst>
      <p:ext uri="{BB962C8B-B14F-4D97-AF65-F5344CB8AC3E}">
        <p14:creationId xmlns:p14="http://schemas.microsoft.com/office/powerpoint/2010/main" val="34716887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85F2325-9252-F641-9B0E-2A53EBAE35C9}"/>
              </a:ext>
            </a:extLst>
          </p:cNvPr>
          <p:cNvSpPr txBox="1"/>
          <p:nvPr/>
        </p:nvSpPr>
        <p:spPr>
          <a:xfrm>
            <a:off x="598312" y="1093043"/>
            <a:ext cx="8579556" cy="5078313"/>
          </a:xfrm>
          <a:prstGeom prst="rect">
            <a:avLst/>
          </a:prstGeom>
          <a:noFill/>
        </p:spPr>
        <p:txBody>
          <a:bodyPr wrap="square" rtlCol="0">
            <a:spAutoFit/>
          </a:bodyPr>
          <a:lstStyle/>
          <a:p>
            <a:r>
              <a:rPr lang="en-US" sz="2400" b="1" dirty="0"/>
              <a:t>Behavioral Treatments</a:t>
            </a:r>
          </a:p>
          <a:p>
            <a:endParaRPr lang="en-US" sz="2400" b="1" dirty="0"/>
          </a:p>
          <a:p>
            <a:pPr>
              <a:buFont typeface="Wingdings" panose="05000000000000000000" pitchFamily="2" charset="2"/>
              <a:buChar char="ü"/>
            </a:pPr>
            <a:r>
              <a:rPr lang="en-US" dirty="0"/>
              <a:t>Behavioral counseling is typically provided by specialists in smoking cessation for four to eight. A variety of approaches to smoking cessation counseling are available:</a:t>
            </a:r>
          </a:p>
          <a:p>
            <a:r>
              <a:rPr lang="en-US" dirty="0"/>
              <a:t> </a:t>
            </a:r>
          </a:p>
          <a:p>
            <a:r>
              <a:rPr lang="en-US" dirty="0">
                <a:solidFill>
                  <a:srgbClr val="FF0000"/>
                </a:solidFill>
              </a:rPr>
              <a:t>Cognitive Behavioral Therapy (CBT) : </a:t>
            </a:r>
            <a:r>
              <a:rPr lang="en-US" dirty="0"/>
              <a:t>CBT helps patients identify and teaches them relapse-prevention skills and effective coping strategies to avoid smoking in the face of triggers.</a:t>
            </a:r>
          </a:p>
          <a:p>
            <a:endParaRPr lang="en-US" dirty="0"/>
          </a:p>
          <a:p>
            <a:r>
              <a:rPr lang="en-US" dirty="0">
                <a:solidFill>
                  <a:srgbClr val="FF0000"/>
                </a:solidFill>
              </a:rPr>
              <a:t>Motivational Interviewing (MI) : </a:t>
            </a:r>
            <a:r>
              <a:rPr lang="en-US" dirty="0"/>
              <a:t>Studies of MI suggest that this intervention results in higher quit rates than brief advice to stop smoking or usual care.</a:t>
            </a:r>
          </a:p>
          <a:p>
            <a:endParaRPr lang="en-US" dirty="0"/>
          </a:p>
          <a:p>
            <a:r>
              <a:rPr lang="en-US" dirty="0">
                <a:solidFill>
                  <a:srgbClr val="FF0000"/>
                </a:solidFill>
              </a:rPr>
              <a:t>Mindfulness:</a:t>
            </a:r>
            <a:r>
              <a:rPr lang="en-US" dirty="0"/>
              <a:t> In this therapy, Patients learn techniques that help them tolerate negative emotions including stress and cravings without returning to tobacco use or other unhealthy behaviors.</a:t>
            </a:r>
          </a:p>
          <a:p>
            <a:endParaRPr lang="en-US" sz="2400" b="1" dirty="0"/>
          </a:p>
        </p:txBody>
      </p:sp>
      <p:pic>
        <p:nvPicPr>
          <p:cNvPr id="3" name="Picture 2" descr="A close up of a sign&#10;&#10;Description automatically generated">
            <a:extLst>
              <a:ext uri="{FF2B5EF4-FFF2-40B4-BE49-F238E27FC236}">
                <a16:creationId xmlns:a16="http://schemas.microsoft.com/office/drawing/2014/main" id="{DFC4B411-737B-9647-936B-6F19C6D32B38}"/>
              </a:ext>
            </a:extLst>
          </p:cNvPr>
          <p:cNvPicPr>
            <a:picLocks noChangeAspect="1"/>
          </p:cNvPicPr>
          <p:nvPr/>
        </p:nvPicPr>
        <p:blipFill>
          <a:blip r:embed="rId2"/>
          <a:stretch>
            <a:fillRect/>
          </a:stretch>
        </p:blipFill>
        <p:spPr>
          <a:xfrm>
            <a:off x="185464" y="100895"/>
            <a:ext cx="2298700" cy="876300"/>
          </a:xfrm>
          <a:prstGeom prst="rect">
            <a:avLst/>
          </a:prstGeom>
        </p:spPr>
      </p:pic>
    </p:spTree>
    <p:extLst>
      <p:ext uri="{BB962C8B-B14F-4D97-AF65-F5344CB8AC3E}">
        <p14:creationId xmlns:p14="http://schemas.microsoft.com/office/powerpoint/2010/main" val="3982201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DA282-F8A0-5841-B594-71A49AFE938C}"/>
              </a:ext>
            </a:extLst>
          </p:cNvPr>
          <p:cNvSpPr>
            <a:spLocks noGrp="1"/>
          </p:cNvSpPr>
          <p:nvPr>
            <p:ph type="title"/>
          </p:nvPr>
        </p:nvSpPr>
        <p:spPr>
          <a:xfrm>
            <a:off x="677334" y="609600"/>
            <a:ext cx="8596668" cy="734291"/>
          </a:xfrm>
        </p:spPr>
        <p:txBody>
          <a:bodyPr/>
          <a:lstStyle/>
          <a:p>
            <a:r>
              <a:rPr lang="en-US" dirty="0"/>
              <a:t>Group 3</a:t>
            </a:r>
          </a:p>
        </p:txBody>
      </p:sp>
      <p:graphicFrame>
        <p:nvGraphicFramePr>
          <p:cNvPr id="4" name="Content Placeholder 3">
            <a:extLst>
              <a:ext uri="{FF2B5EF4-FFF2-40B4-BE49-F238E27FC236}">
                <a16:creationId xmlns:a16="http://schemas.microsoft.com/office/drawing/2014/main" id="{29DDDBC7-958B-A443-946A-6BB27C932E9C}"/>
              </a:ext>
            </a:extLst>
          </p:cNvPr>
          <p:cNvGraphicFramePr>
            <a:graphicFrameLocks noGrp="1"/>
          </p:cNvGraphicFramePr>
          <p:nvPr>
            <p:ph idx="1"/>
            <p:extLst>
              <p:ext uri="{D42A27DB-BD31-4B8C-83A1-F6EECF244321}">
                <p14:modId xmlns:p14="http://schemas.microsoft.com/office/powerpoint/2010/main" val="4283594961"/>
              </p:ext>
            </p:extLst>
          </p:nvPr>
        </p:nvGraphicFramePr>
        <p:xfrm>
          <a:off x="677334" y="1356360"/>
          <a:ext cx="8596311" cy="4145280"/>
        </p:xfrm>
        <a:graphic>
          <a:graphicData uri="http://schemas.openxmlformats.org/drawingml/2006/table">
            <a:tbl>
              <a:tblPr firstRow="1" bandRow="1">
                <a:tableStyleId>{72833802-FEF1-4C79-8D5D-14CF1EAF98D9}</a:tableStyleId>
              </a:tblPr>
              <a:tblGrid>
                <a:gridCol w="4808709">
                  <a:extLst>
                    <a:ext uri="{9D8B030D-6E8A-4147-A177-3AD203B41FA5}">
                      <a16:colId xmlns:a16="http://schemas.microsoft.com/office/drawing/2014/main" val="2388260327"/>
                    </a:ext>
                  </a:extLst>
                </a:gridCol>
                <a:gridCol w="2397193">
                  <a:extLst>
                    <a:ext uri="{9D8B030D-6E8A-4147-A177-3AD203B41FA5}">
                      <a16:colId xmlns:a16="http://schemas.microsoft.com/office/drawing/2014/main" val="2142568467"/>
                    </a:ext>
                  </a:extLst>
                </a:gridCol>
                <a:gridCol w="1390409">
                  <a:extLst>
                    <a:ext uri="{9D8B030D-6E8A-4147-A177-3AD203B41FA5}">
                      <a16:colId xmlns:a16="http://schemas.microsoft.com/office/drawing/2014/main" val="167432037"/>
                    </a:ext>
                  </a:extLst>
                </a:gridCol>
              </a:tblGrid>
              <a:tr h="370840">
                <a:tc>
                  <a:txBody>
                    <a:bodyPr/>
                    <a:lstStyle/>
                    <a:p>
                      <a:r>
                        <a:rPr lang="en-US" b="0" dirty="0">
                          <a:solidFill>
                            <a:schemeClr val="tx1"/>
                          </a:solidFill>
                        </a:rPr>
                        <a:t>Epidemiology of smoking in Saudi Arabia</a:t>
                      </a:r>
                    </a:p>
                  </a:txBody>
                  <a:tcPr>
                    <a:solidFill>
                      <a:schemeClr val="bg1"/>
                    </a:solidFill>
                  </a:tcPr>
                </a:tc>
                <a:tc>
                  <a:txBody>
                    <a:bodyPr/>
                    <a:lstStyle/>
                    <a:p>
                      <a:r>
                        <a:rPr lang="en-US" b="0" dirty="0">
                          <a:solidFill>
                            <a:schemeClr val="tx1"/>
                          </a:solidFill>
                        </a:rPr>
                        <a:t>Hamad alkhudhayri </a:t>
                      </a:r>
                    </a:p>
                  </a:txBody>
                  <a:tcPr>
                    <a:solidFill>
                      <a:schemeClr val="bg1"/>
                    </a:solidFill>
                  </a:tcPr>
                </a:tc>
                <a:tc>
                  <a:txBody>
                    <a:bodyPr/>
                    <a:lstStyle/>
                    <a:p>
                      <a:r>
                        <a:rPr lang="en-US" b="0" dirty="0">
                          <a:solidFill>
                            <a:schemeClr val="tx1"/>
                          </a:solidFill>
                        </a:rPr>
                        <a:t>436101499</a:t>
                      </a:r>
                    </a:p>
                  </a:txBody>
                  <a:tcPr>
                    <a:solidFill>
                      <a:schemeClr val="bg1"/>
                    </a:solidFill>
                  </a:tcPr>
                </a:tc>
                <a:extLst>
                  <a:ext uri="{0D108BD9-81ED-4DB2-BD59-A6C34878D82A}">
                    <a16:rowId xmlns:a16="http://schemas.microsoft.com/office/drawing/2014/main" val="1697673894"/>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dirty="0"/>
                        <a:t>[</a:t>
                      </a:r>
                      <a:r>
                        <a:rPr lang="en-US" b="1" dirty="0">
                          <a:solidFill>
                            <a:schemeClr val="tx1"/>
                          </a:solidFill>
                        </a:rPr>
                        <a:t>Presenter &amp; editor]</a:t>
                      </a:r>
                      <a:endParaRPr lang="en-US" sz="18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Types of smoking</a:t>
                      </a:r>
                      <a:endParaRPr lang="en-US" b="1" dirty="0">
                        <a:solidFill>
                          <a:schemeClr val="tx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0" dirty="0">
                          <a:solidFill>
                            <a:schemeClr val="tx1"/>
                          </a:solidFill>
                        </a:rPr>
                        <a:t>Saad Al-Qahtani </a:t>
                      </a:r>
                    </a:p>
                  </a:txBody>
                  <a:tcPr/>
                </a:tc>
                <a:tc>
                  <a:txBody>
                    <a:bodyPr/>
                    <a:lstStyle/>
                    <a:p>
                      <a:r>
                        <a:rPr lang="en-US" b="0" dirty="0">
                          <a:solidFill>
                            <a:schemeClr val="tx1"/>
                          </a:solidFill>
                        </a:rPr>
                        <a:t>436100168</a:t>
                      </a:r>
                      <a:endParaRPr lang="en-US" dirty="0"/>
                    </a:p>
                  </a:txBody>
                  <a:tcPr/>
                </a:tc>
                <a:extLst>
                  <a:ext uri="{0D108BD9-81ED-4DB2-BD59-A6C34878D82A}">
                    <a16:rowId xmlns:a16="http://schemas.microsoft.com/office/drawing/2014/main" val="181893858"/>
                  </a:ext>
                </a:extLst>
              </a:tr>
              <a:tr h="370840">
                <a:tc>
                  <a:txBody>
                    <a:bodyPr/>
                    <a:lstStyle/>
                    <a:p>
                      <a:r>
                        <a:rPr lang="en-US" sz="1800" dirty="0"/>
                        <a:t>Risks of smoking</a:t>
                      </a:r>
                    </a:p>
                  </a:txBody>
                  <a:tcPr/>
                </a:tc>
                <a:tc>
                  <a:txBody>
                    <a:bodyPr/>
                    <a:lstStyle/>
                    <a:p>
                      <a:r>
                        <a:rPr lang="en-US" dirty="0"/>
                        <a:t>Talal alhuqayl </a:t>
                      </a:r>
                    </a:p>
                  </a:txBody>
                  <a:tcPr/>
                </a:tc>
                <a:tc>
                  <a:txBody>
                    <a:bodyPr/>
                    <a:lstStyle/>
                    <a:p>
                      <a:r>
                        <a:rPr lang="en-US" dirty="0"/>
                        <a:t>436100762</a:t>
                      </a:r>
                    </a:p>
                  </a:txBody>
                  <a:tcPr/>
                </a:tc>
                <a:extLst>
                  <a:ext uri="{0D108BD9-81ED-4DB2-BD59-A6C34878D82A}">
                    <a16:rowId xmlns:a16="http://schemas.microsoft.com/office/drawing/2014/main" val="3680938254"/>
                  </a:ext>
                </a:extLst>
              </a:tr>
              <a:tr h="370840">
                <a:tc>
                  <a:txBody>
                    <a:bodyPr/>
                    <a:lstStyle/>
                    <a:p>
                      <a:r>
                        <a:rPr lang="en-US" dirty="0"/>
                        <a:t>Effect of passive smoking (children / pregnancy) </a:t>
                      </a:r>
                    </a:p>
                  </a:txBody>
                  <a:tcPr/>
                </a:tc>
                <a:tc>
                  <a:txBody>
                    <a:bodyPr/>
                    <a:lstStyle/>
                    <a:p>
                      <a:r>
                        <a:rPr lang="en-US" dirty="0"/>
                        <a:t>Abdulaziz Aljasser </a:t>
                      </a:r>
                    </a:p>
                  </a:txBody>
                  <a:tcPr/>
                </a:tc>
                <a:tc>
                  <a:txBody>
                    <a:bodyPr/>
                    <a:lstStyle/>
                    <a:p>
                      <a:r>
                        <a:rPr lang="en-US" dirty="0"/>
                        <a:t>436100502</a:t>
                      </a:r>
                    </a:p>
                  </a:txBody>
                  <a:tcPr/>
                </a:tc>
                <a:extLst>
                  <a:ext uri="{0D108BD9-81ED-4DB2-BD59-A6C34878D82A}">
                    <a16:rowId xmlns:a16="http://schemas.microsoft.com/office/drawing/2014/main" val="1748378320"/>
                  </a:ext>
                </a:extLst>
              </a:tr>
              <a:tr h="370840">
                <a:tc>
                  <a:txBody>
                    <a:bodyPr/>
                    <a:lstStyle/>
                    <a:p>
                      <a:r>
                        <a:rPr lang="en-US" dirty="0"/>
                        <a:t>How to help smokers to Quit </a:t>
                      </a:r>
                    </a:p>
                  </a:txBody>
                  <a:tcPr/>
                </a:tc>
                <a:tc>
                  <a:txBody>
                    <a:bodyPr/>
                    <a:lstStyle/>
                    <a:p>
                      <a:r>
                        <a:rPr lang="en-US" dirty="0"/>
                        <a:t>Majed belal alzin </a:t>
                      </a:r>
                    </a:p>
                  </a:txBody>
                  <a:tcPr/>
                </a:tc>
                <a:tc>
                  <a:txBody>
                    <a:bodyPr/>
                    <a:lstStyle/>
                    <a:p>
                      <a:r>
                        <a:rPr lang="en-US" dirty="0"/>
                        <a:t>436103152</a:t>
                      </a:r>
                    </a:p>
                  </a:txBody>
                  <a:tcPr/>
                </a:tc>
                <a:extLst>
                  <a:ext uri="{0D108BD9-81ED-4DB2-BD59-A6C34878D82A}">
                    <a16:rowId xmlns:a16="http://schemas.microsoft.com/office/drawing/2014/main" val="821720410"/>
                  </a:ext>
                </a:extLst>
              </a:tr>
              <a:tr h="370840">
                <a:tc>
                  <a:txBody>
                    <a:bodyPr/>
                    <a:lstStyle/>
                    <a:p>
                      <a:r>
                        <a:rPr lang="en-US" dirty="0"/>
                        <a:t>Updates on pharmacological management, smoking cessation medications </a:t>
                      </a:r>
                    </a:p>
                  </a:txBody>
                  <a:tcPr/>
                </a:tc>
                <a:tc>
                  <a:txBody>
                    <a:bodyPr/>
                    <a:lstStyle/>
                    <a:p>
                      <a:r>
                        <a:rPr lang="en-US" dirty="0"/>
                        <a:t>Hassan alshammari </a:t>
                      </a:r>
                    </a:p>
                  </a:txBody>
                  <a:tcPr/>
                </a:tc>
                <a:tc>
                  <a:txBody>
                    <a:bodyPr/>
                    <a:lstStyle/>
                    <a:p>
                      <a:r>
                        <a:rPr lang="en-US" dirty="0"/>
                        <a:t>436103354</a:t>
                      </a:r>
                    </a:p>
                  </a:txBody>
                  <a:tcPr/>
                </a:tc>
                <a:extLst>
                  <a:ext uri="{0D108BD9-81ED-4DB2-BD59-A6C34878D82A}">
                    <a16:rowId xmlns:a16="http://schemas.microsoft.com/office/drawing/2014/main" val="953756868"/>
                  </a:ext>
                </a:extLst>
              </a:tr>
              <a:tr h="370840">
                <a:tc>
                  <a:txBody>
                    <a:bodyPr/>
                    <a:lstStyle/>
                    <a:p>
                      <a:r>
                        <a:rPr lang="en-US" dirty="0"/>
                        <a:t>Nicotine preparations, varniciline, bupropion </a:t>
                      </a:r>
                    </a:p>
                  </a:txBody>
                  <a:tcPr/>
                </a:tc>
                <a:tc>
                  <a:txBody>
                    <a:bodyPr/>
                    <a:lstStyle/>
                    <a:p>
                      <a:r>
                        <a:rPr lang="en-US" dirty="0"/>
                        <a:t>Faris Aljaafar </a:t>
                      </a:r>
                    </a:p>
                  </a:txBody>
                  <a:tcPr/>
                </a:tc>
                <a:tc>
                  <a:txBody>
                    <a:bodyPr/>
                    <a:lstStyle/>
                    <a:p>
                      <a:r>
                        <a:rPr lang="en-US" dirty="0"/>
                        <a:t>436100645</a:t>
                      </a:r>
                    </a:p>
                  </a:txBody>
                  <a:tcPr/>
                </a:tc>
                <a:extLst>
                  <a:ext uri="{0D108BD9-81ED-4DB2-BD59-A6C34878D82A}">
                    <a16:rowId xmlns:a16="http://schemas.microsoft.com/office/drawing/2014/main" val="2193720503"/>
                  </a:ext>
                </a:extLst>
              </a:tr>
              <a:tr h="370840">
                <a:tc rowSpan="2">
                  <a:txBody>
                    <a:bodyPr/>
                    <a:lstStyle/>
                    <a:p>
                      <a:r>
                        <a:rPr lang="en-US" dirty="0"/>
                        <a:t>OSCE station role play </a:t>
                      </a:r>
                    </a:p>
                  </a:txBody>
                  <a:tcPr/>
                </a:tc>
                <a:tc>
                  <a:txBody>
                    <a:bodyPr/>
                    <a:lstStyle/>
                    <a:p>
                      <a:r>
                        <a:rPr lang="en-US" dirty="0"/>
                        <a:t>Abdulaziz shadid </a:t>
                      </a:r>
                    </a:p>
                  </a:txBody>
                  <a:tcPr/>
                </a:tc>
                <a:tc>
                  <a:txBody>
                    <a:bodyPr/>
                    <a:lstStyle/>
                    <a:p>
                      <a:r>
                        <a:rPr lang="en-US" dirty="0"/>
                        <a:t>436103141</a:t>
                      </a:r>
                    </a:p>
                  </a:txBody>
                  <a:tcPr/>
                </a:tc>
                <a:extLst>
                  <a:ext uri="{0D108BD9-81ED-4DB2-BD59-A6C34878D82A}">
                    <a16:rowId xmlns:a16="http://schemas.microsoft.com/office/drawing/2014/main" val="1197983746"/>
                  </a:ext>
                </a:extLst>
              </a:tr>
              <a:tr h="370840">
                <a:tc vMerge="1">
                  <a:txBody>
                    <a:bodyPr/>
                    <a:lstStyle/>
                    <a:p>
                      <a:endParaRPr lang="en-US" dirty="0"/>
                    </a:p>
                  </a:txBody>
                  <a:tcPr/>
                </a:tc>
                <a:tc>
                  <a:txBody>
                    <a:bodyPr/>
                    <a:lstStyle/>
                    <a:p>
                      <a:r>
                        <a:rPr lang="en-US" dirty="0"/>
                        <a:t>Mohammed nasr </a:t>
                      </a:r>
                    </a:p>
                  </a:txBody>
                  <a:tcPr/>
                </a:tc>
                <a:tc>
                  <a:txBody>
                    <a:bodyPr/>
                    <a:lstStyle/>
                    <a:p>
                      <a:r>
                        <a:rPr lang="en-US" dirty="0"/>
                        <a:t>436102493</a:t>
                      </a:r>
                    </a:p>
                  </a:txBody>
                  <a:tcPr/>
                </a:tc>
                <a:extLst>
                  <a:ext uri="{0D108BD9-81ED-4DB2-BD59-A6C34878D82A}">
                    <a16:rowId xmlns:a16="http://schemas.microsoft.com/office/drawing/2014/main" val="2022055814"/>
                  </a:ext>
                </a:extLst>
              </a:tr>
            </a:tbl>
          </a:graphicData>
        </a:graphic>
      </p:graphicFrame>
    </p:spTree>
    <p:extLst>
      <p:ext uri="{BB962C8B-B14F-4D97-AF65-F5344CB8AC3E}">
        <p14:creationId xmlns:p14="http://schemas.microsoft.com/office/powerpoint/2010/main" val="15941926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6B2CC17-3928-5B4F-83A6-87F2FD18B0FF}"/>
              </a:ext>
            </a:extLst>
          </p:cNvPr>
          <p:cNvSpPr txBox="1"/>
          <p:nvPr/>
        </p:nvSpPr>
        <p:spPr>
          <a:xfrm>
            <a:off x="699912" y="1860857"/>
            <a:ext cx="9031111" cy="3600986"/>
          </a:xfrm>
          <a:prstGeom prst="rect">
            <a:avLst/>
          </a:prstGeom>
          <a:noFill/>
        </p:spPr>
        <p:txBody>
          <a:bodyPr wrap="square" rtlCol="0">
            <a:spAutoFit/>
          </a:bodyPr>
          <a:lstStyle/>
          <a:p>
            <a:r>
              <a:rPr lang="en-US" sz="2400" b="1" dirty="0"/>
              <a:t>FDA - Approved Pharmacotherapies</a:t>
            </a:r>
          </a:p>
          <a:p>
            <a:endParaRPr lang="en-US" dirty="0">
              <a:solidFill>
                <a:srgbClr val="FF0000"/>
              </a:solidFill>
            </a:endParaRPr>
          </a:p>
          <a:p>
            <a:r>
              <a:rPr lang="en-US" dirty="0">
                <a:solidFill>
                  <a:srgbClr val="FF0000"/>
                </a:solidFill>
              </a:rPr>
              <a:t>Nicotine Replacement Therapy (NRT): </a:t>
            </a:r>
            <a:r>
              <a:rPr lang="en-US" dirty="0"/>
              <a:t>( transdermal patch, spray, gum).  NRTs stimulate the brain receptors targeted by nicotine, helping relieve nicotine withdrawal symptoms and cravings that lead to relapse. </a:t>
            </a:r>
          </a:p>
          <a:p>
            <a:endParaRPr lang="en-US" dirty="0">
              <a:solidFill>
                <a:srgbClr val="FF0000"/>
              </a:solidFill>
            </a:endParaRPr>
          </a:p>
          <a:p>
            <a:r>
              <a:rPr lang="en-US" dirty="0">
                <a:solidFill>
                  <a:srgbClr val="FF0000"/>
                </a:solidFill>
              </a:rPr>
              <a:t>Bupropion: </a:t>
            </a:r>
            <a:r>
              <a:rPr lang="en-US" dirty="0"/>
              <a:t>It was originally approved as an antidepressant. It works by inhibiting the reuptake of the brain chemicals norepinephrine and dopamine as well as stimulating their release. Bupropion has been found to increase quit rates that’s why it is indicated for smoking cessation.</a:t>
            </a:r>
          </a:p>
          <a:p>
            <a:endParaRPr lang="en-US" dirty="0"/>
          </a:p>
          <a:p>
            <a:endParaRPr lang="en-US" sz="2400" b="1" dirty="0"/>
          </a:p>
        </p:txBody>
      </p:sp>
      <p:pic>
        <p:nvPicPr>
          <p:cNvPr id="3" name="Picture 2" descr="A close up of a sign&#10;&#10;Description automatically generated">
            <a:extLst>
              <a:ext uri="{FF2B5EF4-FFF2-40B4-BE49-F238E27FC236}">
                <a16:creationId xmlns:a16="http://schemas.microsoft.com/office/drawing/2014/main" id="{F7777097-339B-A24B-A68C-FA9607838ADC}"/>
              </a:ext>
            </a:extLst>
          </p:cNvPr>
          <p:cNvPicPr>
            <a:picLocks noChangeAspect="1"/>
          </p:cNvPicPr>
          <p:nvPr/>
        </p:nvPicPr>
        <p:blipFill>
          <a:blip r:embed="rId2"/>
          <a:stretch>
            <a:fillRect/>
          </a:stretch>
        </p:blipFill>
        <p:spPr>
          <a:xfrm>
            <a:off x="185464" y="100895"/>
            <a:ext cx="2298700" cy="876300"/>
          </a:xfrm>
          <a:prstGeom prst="rect">
            <a:avLst/>
          </a:prstGeom>
        </p:spPr>
      </p:pic>
    </p:spTree>
    <p:extLst>
      <p:ext uri="{BB962C8B-B14F-4D97-AF65-F5344CB8AC3E}">
        <p14:creationId xmlns:p14="http://schemas.microsoft.com/office/powerpoint/2010/main" val="19020536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33415D4-5F5B-B04B-9B36-19D36429B5EA}"/>
              </a:ext>
            </a:extLst>
          </p:cNvPr>
          <p:cNvSpPr txBox="1"/>
          <p:nvPr/>
        </p:nvSpPr>
        <p:spPr>
          <a:xfrm>
            <a:off x="869244" y="1975556"/>
            <a:ext cx="8297333" cy="3544711"/>
          </a:xfrm>
          <a:prstGeom prst="rect">
            <a:avLst/>
          </a:prstGeom>
          <a:noFill/>
        </p:spPr>
        <p:txBody>
          <a:bodyPr wrap="square" rtlCol="0">
            <a:spAutoFit/>
          </a:bodyPr>
          <a:lstStyle/>
          <a:p>
            <a:r>
              <a:rPr lang="en-US" dirty="0">
                <a:solidFill>
                  <a:srgbClr val="FF0000"/>
                </a:solidFill>
              </a:rPr>
              <a:t>Varenicline:  </a:t>
            </a:r>
            <a:r>
              <a:rPr lang="en-US" dirty="0"/>
              <a:t>It is a partial agonist for the α4β2 nicotinic receptor that leads to the release of dopamine and therefore, reduce the feelings of craving and withdrawal caused by smoking cessation.</a:t>
            </a:r>
          </a:p>
          <a:p>
            <a:endParaRPr lang="en-US" dirty="0"/>
          </a:p>
          <a:p>
            <a:pPr fontAlgn="base"/>
            <a:r>
              <a:rPr lang="en-US" dirty="0">
                <a:solidFill>
                  <a:srgbClr val="FF0000"/>
                </a:solidFill>
              </a:rPr>
              <a:t>Transcranial magnetic stimulation (TMS) </a:t>
            </a:r>
            <a:r>
              <a:rPr lang="en-US" dirty="0"/>
              <a:t>is a relatively new approach to treat addiction. It is a physiological intervention that noninvasively stimulates neural activity in targeted areas of the brain using magnetic fields.</a:t>
            </a:r>
          </a:p>
          <a:p>
            <a:pPr fontAlgn="base"/>
            <a:r>
              <a:rPr lang="en-US" dirty="0"/>
              <a:t> Research on TMS as a treatment for smoking cessation is in early stages but has shown promise.</a:t>
            </a:r>
            <a:r>
              <a:rPr lang="en-US" baseline="30000" dirty="0"/>
              <a:t> </a:t>
            </a:r>
            <a:r>
              <a:rPr lang="en-US" dirty="0"/>
              <a:t> Among adult smokers who had not been able to quit using other treatments, high-frequency TMS treatment significantly reduced the number of cigarettes smoked.</a:t>
            </a:r>
          </a:p>
          <a:p>
            <a:endParaRPr lang="en-US" dirty="0"/>
          </a:p>
        </p:txBody>
      </p:sp>
      <p:pic>
        <p:nvPicPr>
          <p:cNvPr id="3" name="Picture 2" descr="A close up of a sign&#10;&#10;Description automatically generated">
            <a:extLst>
              <a:ext uri="{FF2B5EF4-FFF2-40B4-BE49-F238E27FC236}">
                <a16:creationId xmlns:a16="http://schemas.microsoft.com/office/drawing/2014/main" id="{88870A89-4319-AC4F-979E-B9DA6C1BA210}"/>
              </a:ext>
            </a:extLst>
          </p:cNvPr>
          <p:cNvPicPr>
            <a:picLocks noChangeAspect="1"/>
          </p:cNvPicPr>
          <p:nvPr/>
        </p:nvPicPr>
        <p:blipFill>
          <a:blip r:embed="rId2"/>
          <a:stretch>
            <a:fillRect/>
          </a:stretch>
        </p:blipFill>
        <p:spPr>
          <a:xfrm>
            <a:off x="185464" y="100895"/>
            <a:ext cx="2298700" cy="876300"/>
          </a:xfrm>
          <a:prstGeom prst="rect">
            <a:avLst/>
          </a:prstGeom>
        </p:spPr>
      </p:pic>
    </p:spTree>
    <p:extLst>
      <p:ext uri="{BB962C8B-B14F-4D97-AF65-F5344CB8AC3E}">
        <p14:creationId xmlns:p14="http://schemas.microsoft.com/office/powerpoint/2010/main" val="41527227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818BD7-1E52-9D4E-89BD-E033FDC6D7AC}"/>
              </a:ext>
            </a:extLst>
          </p:cNvPr>
          <p:cNvSpPr txBox="1"/>
          <p:nvPr/>
        </p:nvSpPr>
        <p:spPr>
          <a:xfrm>
            <a:off x="372533" y="282222"/>
            <a:ext cx="7315200" cy="6632585"/>
          </a:xfrm>
          <a:prstGeom prst="rect">
            <a:avLst/>
          </a:prstGeom>
          <a:noFill/>
        </p:spPr>
        <p:txBody>
          <a:bodyPr wrap="square" rtlCol="0">
            <a:spAutoFit/>
          </a:bodyPr>
          <a:lstStyle/>
          <a:p>
            <a:r>
              <a:rPr lang="en-US" sz="2400" b="1" dirty="0"/>
              <a:t>References:</a:t>
            </a:r>
          </a:p>
          <a:p>
            <a:endParaRPr lang="en-US" sz="2400" b="1" dirty="0"/>
          </a:p>
          <a:p>
            <a:pPr marL="285750" indent="-285750">
              <a:buFont typeface="Arial" panose="020B0604020202020204" pitchFamily="34" charset="0"/>
              <a:buChar char="•"/>
            </a:pPr>
            <a:r>
              <a:rPr lang="en-US" sz="1400" dirty="0">
                <a:hlinkClick r:id="rId2"/>
              </a:rPr>
              <a:t>http://www.healthdata.org/sites/default/files/files/Projects/KSA/Smoking-KSA-Findings-from-the-Saudi-Health-Interview-Survey.pdf</a:t>
            </a:r>
            <a:endParaRPr lang="en-US" sz="1400" dirty="0"/>
          </a:p>
          <a:p>
            <a:pPr marL="285750" indent="-285750">
              <a:buFont typeface="Arial" panose="020B0604020202020204" pitchFamily="34" charset="0"/>
              <a:buChar char="•"/>
            </a:pPr>
            <a:r>
              <a:rPr lang="en-US" sz="1400" dirty="0">
                <a:hlinkClick r:id="rId3"/>
              </a:rPr>
              <a:t>1- http://www.healthdata.org/smoking-tobacco</a:t>
            </a:r>
            <a:endParaRPr lang="en-US" sz="1400" dirty="0"/>
          </a:p>
          <a:p>
            <a:pPr marL="285750" indent="-285750">
              <a:buFont typeface="Arial" panose="020B0604020202020204" pitchFamily="34" charset="0"/>
              <a:buChar char="•"/>
            </a:pPr>
            <a:r>
              <a:rPr lang="en-US" sz="1400" dirty="0" err="1"/>
              <a:t>Rimm</a:t>
            </a:r>
            <a:r>
              <a:rPr lang="en-US" sz="1400" dirty="0"/>
              <a:t> EB, </a:t>
            </a:r>
            <a:r>
              <a:rPr lang="en-US" sz="1400" dirty="0" err="1"/>
              <a:t>Stampfer</a:t>
            </a:r>
            <a:r>
              <a:rPr lang="en-US" sz="1400" dirty="0"/>
              <a:t> MJ, Colditz GA, Willett </a:t>
            </a:r>
            <a:r>
              <a:rPr lang="en-US" sz="1400" dirty="0" err="1"/>
              <a:t>WC.</a:t>
            </a:r>
            <a:r>
              <a:rPr lang="en-US" sz="1400" dirty="0" err="1">
                <a:hlinkClick r:id="rId4"/>
              </a:rPr>
              <a:t>Prospective</a:t>
            </a:r>
            <a:r>
              <a:rPr lang="en-US" sz="1400" dirty="0">
                <a:hlinkClick r:id="rId4"/>
              </a:rPr>
              <a:t> study of cigarette smoking, alcohol use, and the risk of diabetes in men</a:t>
            </a:r>
            <a:r>
              <a:rPr lang="en-US" sz="1400" dirty="0"/>
              <a:t>. </a:t>
            </a:r>
            <a:r>
              <a:rPr lang="en-US" sz="1400" dirty="0">
                <a:hlinkClick r:id="rId5"/>
              </a:rPr>
              <a:t>BMJ</a:t>
            </a:r>
            <a:r>
              <a:rPr lang="en-US" sz="1400" dirty="0"/>
              <a:t> 1995; 310:555-9</a:t>
            </a:r>
          </a:p>
          <a:p>
            <a:pPr marL="285750" indent="-285750">
              <a:buFont typeface="Arial" panose="020B0604020202020204" pitchFamily="34" charset="0"/>
              <a:buChar char="•"/>
            </a:pPr>
            <a:r>
              <a:rPr lang="en-US" sz="1400" dirty="0">
                <a:hlinkClick r:id="rId6"/>
              </a:rPr>
              <a:t>https://www.cancer.org/cancer/cancer-causes/tobacco-and-cancer/health-risks-of-smoking-tobacco.html</a:t>
            </a:r>
            <a:endParaRPr lang="en-US" sz="1400" dirty="0"/>
          </a:p>
          <a:p>
            <a:pPr marL="285750" indent="-285750">
              <a:buFont typeface="Arial" panose="020B0604020202020204" pitchFamily="34" charset="0"/>
              <a:buChar char="•"/>
            </a:pPr>
            <a:r>
              <a:rPr lang="en-US" sz="1400" dirty="0">
                <a:hlinkClick r:id="rId7"/>
              </a:rPr>
              <a:t>https://www.nhlbi.nih.gov/health-topics/smoking-and-your-heart</a:t>
            </a:r>
            <a:endParaRPr lang="en-US" sz="1400" dirty="0"/>
          </a:p>
          <a:p>
            <a:pPr marL="285750" indent="-285750">
              <a:buFont typeface="Arial" panose="020B0604020202020204" pitchFamily="34" charset="0"/>
              <a:buChar char="•"/>
            </a:pPr>
            <a:r>
              <a:rPr lang="en-US" sz="1400" dirty="0">
                <a:hlinkClick r:id="rId8"/>
              </a:rPr>
              <a:t>https://www.who.int/ceh/publications/10passivesmoking.pdf</a:t>
            </a:r>
            <a:endParaRPr lang="en-US" sz="1400" dirty="0"/>
          </a:p>
          <a:p>
            <a:pPr marL="285750" indent="-285750">
              <a:buFont typeface="Arial" panose="020B0604020202020204" pitchFamily="34" charset="0"/>
              <a:buChar char="•"/>
            </a:pPr>
            <a:r>
              <a:rPr lang="en-US" sz="1400" dirty="0">
                <a:hlinkClick r:id="rId9"/>
              </a:rPr>
              <a:t>http://americanpregnancy.org/pregnancy-complications/second-hand-smoke-and-pregnancy/</a:t>
            </a:r>
            <a:endParaRPr lang="en-US" sz="1400" dirty="0"/>
          </a:p>
          <a:p>
            <a:pPr marL="285750" indent="-285750">
              <a:buFont typeface="Arial" panose="020B0604020202020204" pitchFamily="34" charset="0"/>
              <a:buChar char="•"/>
            </a:pPr>
            <a:r>
              <a:rPr lang="en-US" sz="1400" dirty="0"/>
              <a:t>Oxford Handbook of General Practice, 4th Edition (p.183)</a:t>
            </a:r>
          </a:p>
          <a:p>
            <a:pPr marL="285750" indent="-285750">
              <a:buFont typeface="Arial" panose="020B0604020202020204" pitchFamily="34" charset="0"/>
              <a:buChar char="•"/>
            </a:pPr>
            <a:r>
              <a:rPr lang="en-US" sz="1400" u="sng" dirty="0">
                <a:hlinkClick r:id="rId10"/>
              </a:rPr>
              <a:t>https://www.mayoclinic.org/healthy-lifestyle/quit-smoking/in-depth/nicotine-craving/art-20045454</a:t>
            </a:r>
            <a:endParaRPr lang="en-US" sz="1400" u="sng" dirty="0"/>
          </a:p>
          <a:p>
            <a:pPr marL="285750" indent="-285750">
              <a:buFont typeface="Arial" panose="020B0604020202020204" pitchFamily="34" charset="0"/>
              <a:buChar char="•"/>
            </a:pPr>
            <a:r>
              <a:rPr lang="en-US" sz="1400" dirty="0">
                <a:hlinkClick r:id="rId11"/>
              </a:rPr>
              <a:t>https://www.drugabuse.gov/</a:t>
            </a:r>
            <a:r>
              <a:rPr lang="en-US" sz="1400" dirty="0"/>
              <a:t> (</a:t>
            </a:r>
            <a:r>
              <a:rPr lang="en-US" sz="1100" dirty="0"/>
              <a:t>National Institute on Drug Abuse)</a:t>
            </a:r>
          </a:p>
          <a:p>
            <a:pPr marL="171450" indent="-171450">
              <a:buFont typeface="Arial" panose="020B0604020202020204" pitchFamily="34" charset="0"/>
              <a:buChar char="•"/>
            </a:pPr>
            <a:r>
              <a:rPr lang="en-US" sz="1100" dirty="0"/>
              <a:t>Stead LF, </a:t>
            </a:r>
            <a:r>
              <a:rPr lang="en-US" sz="1100" dirty="0" err="1"/>
              <a:t>Perera</a:t>
            </a:r>
            <a:r>
              <a:rPr lang="en-US" sz="1100" dirty="0"/>
              <a:t> R, Bullen C, et al. Nicotine replacement therapy for smoking cessation. </a:t>
            </a:r>
            <a:r>
              <a:rPr lang="en-US" sz="1100" i="1" dirty="0"/>
              <a:t>Cochrane Database </a:t>
            </a:r>
            <a:r>
              <a:rPr lang="en-US" sz="1100" i="1" dirty="0" err="1"/>
              <a:t>Syst</a:t>
            </a:r>
            <a:r>
              <a:rPr lang="en-US" sz="1100" i="1" dirty="0"/>
              <a:t> Rev</a:t>
            </a:r>
            <a:r>
              <a:rPr lang="en-US" sz="1100" dirty="0"/>
              <a:t>. 2012;11:CD000146. doi:10.1002/14651858.CD000146.pub4.</a:t>
            </a:r>
          </a:p>
          <a:p>
            <a:pPr marL="171450" indent="-171450">
              <a:buFont typeface="Arial" panose="020B0604020202020204" pitchFamily="34" charset="0"/>
              <a:buChar char="•"/>
            </a:pPr>
            <a:r>
              <a:rPr lang="en-US" sz="1100" dirty="0"/>
              <a:t>Stead LF, Lancaster T. Combined pharmacotherapy and </a:t>
            </a:r>
            <a:r>
              <a:rPr lang="en-US" sz="1100" dirty="0" err="1"/>
              <a:t>behavioural</a:t>
            </a:r>
            <a:r>
              <a:rPr lang="en-US" sz="1100" dirty="0"/>
              <a:t> interventions for smoking cessation. </a:t>
            </a:r>
            <a:r>
              <a:rPr lang="en-US" sz="1100" i="1" dirty="0"/>
              <a:t>Cochrane Database </a:t>
            </a:r>
            <a:r>
              <a:rPr lang="en-US" sz="1100" i="1" dirty="0" err="1"/>
              <a:t>Syst</a:t>
            </a:r>
            <a:r>
              <a:rPr lang="en-US" sz="1100" i="1" dirty="0"/>
              <a:t> Rev</a:t>
            </a:r>
            <a:r>
              <a:rPr lang="en-US" sz="1100" dirty="0"/>
              <a:t>. 2012;10:CD008286. doi:10.1002/14651858.CD008286.pub2</a:t>
            </a:r>
          </a:p>
          <a:p>
            <a:pPr marL="171450" indent="-171450">
              <a:buFont typeface="Arial" panose="020B0604020202020204" pitchFamily="34" charset="0"/>
              <a:buChar char="•"/>
            </a:pPr>
            <a:r>
              <a:rPr lang="en-US" sz="1100" dirty="0"/>
              <a:t>Raja M, </a:t>
            </a:r>
            <a:r>
              <a:rPr lang="en-US" sz="1100" dirty="0" err="1"/>
              <a:t>Saha</a:t>
            </a:r>
            <a:r>
              <a:rPr lang="en-US" sz="1100" dirty="0"/>
              <a:t> S, </a:t>
            </a:r>
            <a:r>
              <a:rPr lang="en-US" sz="1100" dirty="0" err="1"/>
              <a:t>Mohd</a:t>
            </a:r>
            <a:r>
              <a:rPr lang="en-US" sz="1100" dirty="0"/>
              <a:t> S, Narang R, Reddy LVK, </a:t>
            </a:r>
            <a:r>
              <a:rPr lang="en-US" sz="1100" dirty="0" err="1"/>
              <a:t>Kumari</a:t>
            </a:r>
            <a:r>
              <a:rPr lang="en-US" sz="1100" dirty="0"/>
              <a:t> M. Cognitive </a:t>
            </a:r>
            <a:r>
              <a:rPr lang="en-US" sz="1100" dirty="0" err="1"/>
              <a:t>Behavioural</a:t>
            </a:r>
            <a:r>
              <a:rPr lang="en-US" sz="1100" dirty="0"/>
              <a:t> Therapy versus Basic Health Education for Tobacco Cessation among Tobacco Users: A Randomized Clinical Trail. </a:t>
            </a:r>
            <a:r>
              <a:rPr lang="en-US" sz="1100" i="1" dirty="0"/>
              <a:t>J </a:t>
            </a:r>
            <a:r>
              <a:rPr lang="en-US" sz="1100" i="1" dirty="0" err="1"/>
              <a:t>Clin</a:t>
            </a:r>
            <a:r>
              <a:rPr lang="en-US" sz="1100" i="1" dirty="0"/>
              <a:t> Diagn Res JCDR</a:t>
            </a:r>
            <a:r>
              <a:rPr lang="en-US" sz="1100" dirty="0"/>
              <a:t>. 2014;8(4):ZC47-ZC49. doi:10.7860/JCDR/2014/8015.4279</a:t>
            </a:r>
          </a:p>
          <a:p>
            <a:pPr marL="171450" indent="-171450">
              <a:buFont typeface="Arial" panose="020B0604020202020204" pitchFamily="34" charset="0"/>
              <a:buChar char="•"/>
            </a:pPr>
            <a:r>
              <a:rPr lang="en-US" sz="1100" dirty="0"/>
              <a:t>Sousa AD. Repetitive Transcranial Magnetic Stimulation (</a:t>
            </a:r>
            <a:r>
              <a:rPr lang="en-US" sz="1100" dirty="0" err="1"/>
              <a:t>rTMS</a:t>
            </a:r>
            <a:r>
              <a:rPr lang="en-US" sz="1100" dirty="0"/>
              <a:t>) in the Management of Alcohol Dependence and other Substance Abuse Disorders - Emerging Data and Clinical Relevance. </a:t>
            </a:r>
            <a:r>
              <a:rPr lang="en-US" sz="1100" i="1" dirty="0"/>
              <a:t>Basic </a:t>
            </a:r>
            <a:r>
              <a:rPr lang="en-US" sz="1100" i="1" dirty="0" err="1"/>
              <a:t>Clin</a:t>
            </a:r>
            <a:r>
              <a:rPr lang="en-US" sz="1100" i="1" dirty="0"/>
              <a:t> </a:t>
            </a:r>
            <a:r>
              <a:rPr lang="en-US" sz="1100" i="1" dirty="0" err="1"/>
              <a:t>Neurosci</a:t>
            </a:r>
            <a:r>
              <a:rPr lang="en-US" sz="1100" i="1" dirty="0"/>
              <a:t>. </a:t>
            </a:r>
            <a:r>
              <a:rPr lang="en-US" sz="1100" dirty="0"/>
              <a:t>2013;4(3):271-275.</a:t>
            </a:r>
            <a:br>
              <a:rPr lang="en-US" sz="1100" dirty="0"/>
            </a:br>
            <a:br>
              <a:rPr lang="en-US" sz="1100" dirty="0"/>
            </a:br>
            <a:endParaRPr lang="en-US" sz="1100" dirty="0"/>
          </a:p>
          <a:p>
            <a:endParaRPr lang="en-US" sz="2400" b="1" dirty="0"/>
          </a:p>
        </p:txBody>
      </p:sp>
    </p:spTree>
    <p:extLst>
      <p:ext uri="{BB962C8B-B14F-4D97-AF65-F5344CB8AC3E}">
        <p14:creationId xmlns:p14="http://schemas.microsoft.com/office/powerpoint/2010/main" val="40506803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6AE79E0-E3DA-2442-962E-11A3D05D1F46}"/>
              </a:ext>
            </a:extLst>
          </p:cNvPr>
          <p:cNvSpPr txBox="1"/>
          <p:nvPr/>
        </p:nvSpPr>
        <p:spPr>
          <a:xfrm>
            <a:off x="2088444" y="2967335"/>
            <a:ext cx="5644445" cy="923330"/>
          </a:xfrm>
          <a:prstGeom prst="rect">
            <a:avLst/>
          </a:prstGeom>
          <a:noFill/>
        </p:spPr>
        <p:txBody>
          <a:bodyPr wrap="square" rtlCol="0">
            <a:spAutoFit/>
          </a:bodyPr>
          <a:lstStyle/>
          <a:p>
            <a:pPr algn="ctr"/>
            <a:r>
              <a:rPr lang="en-US" sz="5400" dirty="0"/>
              <a:t>Thank you</a:t>
            </a:r>
          </a:p>
        </p:txBody>
      </p:sp>
    </p:spTree>
    <p:extLst>
      <p:ext uri="{BB962C8B-B14F-4D97-AF65-F5344CB8AC3E}">
        <p14:creationId xmlns:p14="http://schemas.microsoft.com/office/powerpoint/2010/main" val="4007711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BC43F54-5256-49A6-9B8E-0FB658EBED6C}"/>
              </a:ext>
            </a:extLst>
          </p:cNvPr>
          <p:cNvSpPr txBox="1"/>
          <p:nvPr/>
        </p:nvSpPr>
        <p:spPr>
          <a:xfrm>
            <a:off x="796602" y="852066"/>
            <a:ext cx="7315200" cy="3462486"/>
          </a:xfrm>
          <a:prstGeom prst="rect">
            <a:avLst/>
          </a:prstGeom>
          <a:noFill/>
        </p:spPr>
        <p:txBody>
          <a:bodyPr wrap="square" rtlCol="0">
            <a:spAutoFit/>
          </a:bodyPr>
          <a:lstStyle/>
          <a:p>
            <a:r>
              <a:rPr lang="en-US" sz="4000" b="1" dirty="0"/>
              <a:t>Case scenario:</a:t>
            </a:r>
          </a:p>
          <a:p>
            <a:r>
              <a:rPr lang="en-US" sz="2400" dirty="0">
                <a:latin typeface="Arial Narrow" panose="020B0606020202030204" pitchFamily="34" charset="0"/>
              </a:rPr>
              <a:t>Mohammed </a:t>
            </a:r>
            <a:r>
              <a:rPr lang="en-US" sz="2400" dirty="0" err="1">
                <a:latin typeface="Arial Narrow" panose="020B0606020202030204" pitchFamily="34" charset="0"/>
              </a:rPr>
              <a:t>nasr</a:t>
            </a:r>
            <a:r>
              <a:rPr lang="en-US" sz="2400" dirty="0">
                <a:latin typeface="Arial Narrow" panose="020B0606020202030204" pitchFamily="34" charset="0"/>
              </a:rPr>
              <a:t>, 21 years old male medically free, smoker for the last 5 years presented to your clinic asking for counseling after his brother was diagnosed with lung cancer.</a:t>
            </a:r>
          </a:p>
          <a:p>
            <a:endParaRPr lang="en-US" sz="2400" dirty="0">
              <a:latin typeface="Arial Narrow" panose="020B0606020202030204" pitchFamily="34" charset="0"/>
            </a:endParaRPr>
          </a:p>
          <a:p>
            <a:r>
              <a:rPr lang="en-US" sz="2400" dirty="0">
                <a:latin typeface="Arial Narrow" panose="020B0606020202030204" pitchFamily="34" charset="0"/>
              </a:rPr>
              <a:t>The doctors told his brother that smoking was one of the major contribution of his illness.</a:t>
            </a:r>
            <a:br>
              <a:rPr lang="en-US" sz="1100" dirty="0">
                <a:latin typeface="Arial Narrow" panose="020B0606020202030204" pitchFamily="34" charset="0"/>
              </a:rPr>
            </a:br>
            <a:endParaRPr lang="en-US" sz="1100" dirty="0">
              <a:latin typeface="Arial Narrow" panose="020B0606020202030204" pitchFamily="34" charset="0"/>
            </a:endParaRPr>
          </a:p>
          <a:p>
            <a:endParaRPr lang="en-US" sz="2400" b="1" dirty="0"/>
          </a:p>
        </p:txBody>
      </p:sp>
    </p:spTree>
    <p:extLst>
      <p:ext uri="{BB962C8B-B14F-4D97-AF65-F5344CB8AC3E}">
        <p14:creationId xmlns:p14="http://schemas.microsoft.com/office/powerpoint/2010/main" val="3592485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DEC4E8D-20F3-BA40-A26B-B31275631207}"/>
              </a:ext>
            </a:extLst>
          </p:cNvPr>
          <p:cNvSpPr txBox="1"/>
          <p:nvPr/>
        </p:nvSpPr>
        <p:spPr>
          <a:xfrm>
            <a:off x="1334814" y="1219200"/>
            <a:ext cx="7714593" cy="4001095"/>
          </a:xfrm>
          <a:prstGeom prst="rect">
            <a:avLst/>
          </a:prstGeom>
          <a:noFill/>
        </p:spPr>
        <p:txBody>
          <a:bodyPr wrap="square" rtlCol="0">
            <a:spAutoFit/>
          </a:bodyPr>
          <a:lstStyle/>
          <a:p>
            <a:r>
              <a:rPr lang="en-US" sz="3600" b="1" dirty="0"/>
              <a:t>Objectives:</a:t>
            </a:r>
          </a:p>
          <a:p>
            <a:endParaRPr lang="en-US" sz="3600" dirty="0"/>
          </a:p>
          <a:p>
            <a:r>
              <a:rPr lang="en-US" sz="2000" dirty="0"/>
              <a:t>1.Epidemiology of smoking in Saudi Arabia. </a:t>
            </a:r>
          </a:p>
          <a:p>
            <a:r>
              <a:rPr lang="en-US" sz="2000" dirty="0"/>
              <a:t>2.Types of smoking. </a:t>
            </a:r>
          </a:p>
          <a:p>
            <a:r>
              <a:rPr lang="en-US" sz="2000" dirty="0"/>
              <a:t>3.Risks of smoking.</a:t>
            </a:r>
          </a:p>
          <a:p>
            <a:r>
              <a:rPr lang="en-US" sz="2000" dirty="0"/>
              <a:t>4.Effect of passive smoking (children / pregnanc</a:t>
            </a:r>
            <a:r>
              <a:rPr lang="en-US" sz="2000" b="1" dirty="0"/>
              <a:t>y</a:t>
            </a:r>
            <a:r>
              <a:rPr lang="en-US" sz="2000" dirty="0"/>
              <a:t>).</a:t>
            </a:r>
          </a:p>
          <a:p>
            <a:r>
              <a:rPr lang="en-US" sz="2000" dirty="0"/>
              <a:t>5.how to help smokers to Quit.</a:t>
            </a:r>
          </a:p>
          <a:p>
            <a:r>
              <a:rPr lang="en-US" sz="2000" dirty="0"/>
              <a:t>6.Updates on pharmacological management , smoking cessation medications.</a:t>
            </a:r>
          </a:p>
          <a:p>
            <a:r>
              <a:rPr lang="en-US" sz="2000" dirty="0"/>
              <a:t>7.Nicotine preparations.</a:t>
            </a:r>
          </a:p>
          <a:p>
            <a:endParaRPr lang="en-US" dirty="0"/>
          </a:p>
        </p:txBody>
      </p:sp>
      <p:pic>
        <p:nvPicPr>
          <p:cNvPr id="6" name="Picture 5" descr="A close up of a sign&#10;&#10;Description automatically generated">
            <a:extLst>
              <a:ext uri="{FF2B5EF4-FFF2-40B4-BE49-F238E27FC236}">
                <a16:creationId xmlns:a16="http://schemas.microsoft.com/office/drawing/2014/main" id="{A25986BE-0BFC-FA43-ADE9-935EA8C7A376}"/>
              </a:ext>
            </a:extLst>
          </p:cNvPr>
          <p:cNvPicPr>
            <a:picLocks noChangeAspect="1"/>
          </p:cNvPicPr>
          <p:nvPr/>
        </p:nvPicPr>
        <p:blipFill>
          <a:blip r:embed="rId2"/>
          <a:stretch>
            <a:fillRect/>
          </a:stretch>
        </p:blipFill>
        <p:spPr>
          <a:xfrm>
            <a:off x="185464" y="100895"/>
            <a:ext cx="2298700" cy="876300"/>
          </a:xfrm>
          <a:prstGeom prst="rect">
            <a:avLst/>
          </a:prstGeom>
        </p:spPr>
      </p:pic>
    </p:spTree>
    <p:extLst>
      <p:ext uri="{BB962C8B-B14F-4D97-AF65-F5344CB8AC3E}">
        <p14:creationId xmlns:p14="http://schemas.microsoft.com/office/powerpoint/2010/main" val="2464552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E3A3644-F785-C74D-978B-9AB408E501C7}"/>
              </a:ext>
            </a:extLst>
          </p:cNvPr>
          <p:cNvSpPr txBox="1"/>
          <p:nvPr/>
        </p:nvSpPr>
        <p:spPr>
          <a:xfrm>
            <a:off x="620109" y="1628507"/>
            <a:ext cx="8481849" cy="3600986"/>
          </a:xfrm>
          <a:prstGeom prst="rect">
            <a:avLst/>
          </a:prstGeom>
          <a:noFill/>
        </p:spPr>
        <p:txBody>
          <a:bodyPr wrap="square" rtlCol="0">
            <a:spAutoFit/>
          </a:bodyPr>
          <a:lstStyle/>
          <a:p>
            <a:r>
              <a:rPr lang="en-US" sz="2400" b="1" dirty="0"/>
              <a:t>Epidemiology of smoking in Saudi Arabia :</a:t>
            </a:r>
          </a:p>
          <a:p>
            <a:endParaRPr lang="en-US" sz="2400" b="1" dirty="0"/>
          </a:p>
          <a:p>
            <a:r>
              <a:rPr lang="en-US" sz="2000" dirty="0"/>
              <a:t>The Saudi Health Interview Survey (SHIS) is a large national survey</a:t>
            </a:r>
          </a:p>
          <a:p>
            <a:r>
              <a:rPr lang="en-US" sz="2000" dirty="0"/>
              <a:t>aimed at assessing chronic diseases, health behaviors, and risk factors</a:t>
            </a:r>
          </a:p>
          <a:p>
            <a:r>
              <a:rPr lang="en-US" sz="2000" dirty="0"/>
              <a:t>among adults aged 15 or older in the Kingdom of Saudi Arabia. The</a:t>
            </a:r>
          </a:p>
          <a:p>
            <a:r>
              <a:rPr lang="en-US" sz="2000" dirty="0"/>
              <a:t>survey consists of a household roster, a questionnaire and physical</a:t>
            </a:r>
          </a:p>
          <a:p>
            <a:r>
              <a:rPr lang="en-US" sz="2000" dirty="0"/>
              <a:t>measurements, and a lab-based biomedical examination. The</a:t>
            </a:r>
          </a:p>
          <a:p>
            <a:r>
              <a:rPr lang="en-US" sz="2000" dirty="0"/>
              <a:t>questionnaire included several questions on tobacco use. The survey</a:t>
            </a:r>
          </a:p>
          <a:p>
            <a:r>
              <a:rPr lang="en-US" sz="2000" dirty="0"/>
              <a:t>was developed in partnership between the Ministry of Health in Saudi</a:t>
            </a:r>
          </a:p>
          <a:p>
            <a:r>
              <a:rPr lang="en-US" sz="2000" dirty="0"/>
              <a:t>Arabia and the Institute for Health Metrics and Evaluation of the</a:t>
            </a:r>
          </a:p>
          <a:p>
            <a:r>
              <a:rPr lang="en-US" sz="2000" dirty="0"/>
              <a:t>University of Washington.</a:t>
            </a:r>
          </a:p>
        </p:txBody>
      </p:sp>
      <p:pic>
        <p:nvPicPr>
          <p:cNvPr id="3" name="Picture 2" descr="A close up of a sign&#10;&#10;Description automatically generated">
            <a:extLst>
              <a:ext uri="{FF2B5EF4-FFF2-40B4-BE49-F238E27FC236}">
                <a16:creationId xmlns:a16="http://schemas.microsoft.com/office/drawing/2014/main" id="{46B5E0C1-FD83-C940-92E2-8AC6B1C5EC22}"/>
              </a:ext>
            </a:extLst>
          </p:cNvPr>
          <p:cNvPicPr>
            <a:picLocks noChangeAspect="1"/>
          </p:cNvPicPr>
          <p:nvPr/>
        </p:nvPicPr>
        <p:blipFill>
          <a:blip r:embed="rId2"/>
          <a:stretch>
            <a:fillRect/>
          </a:stretch>
        </p:blipFill>
        <p:spPr>
          <a:xfrm>
            <a:off x="185464" y="100895"/>
            <a:ext cx="2298700" cy="876300"/>
          </a:xfrm>
          <a:prstGeom prst="rect">
            <a:avLst/>
          </a:prstGeom>
        </p:spPr>
      </p:pic>
    </p:spTree>
    <p:extLst>
      <p:ext uri="{BB962C8B-B14F-4D97-AF65-F5344CB8AC3E}">
        <p14:creationId xmlns:p14="http://schemas.microsoft.com/office/powerpoint/2010/main" val="2846771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D8E3516-6ECB-5548-8EBD-39C17DD3B710}"/>
              </a:ext>
            </a:extLst>
          </p:cNvPr>
          <p:cNvSpPr txBox="1"/>
          <p:nvPr/>
        </p:nvSpPr>
        <p:spPr>
          <a:xfrm>
            <a:off x="402892" y="2259449"/>
            <a:ext cx="10457793" cy="2339102"/>
          </a:xfrm>
          <a:prstGeom prst="rect">
            <a:avLst/>
          </a:prstGeom>
          <a:noFill/>
        </p:spPr>
        <p:txBody>
          <a:bodyPr wrap="square" rtlCol="0">
            <a:spAutoFit/>
          </a:bodyPr>
          <a:lstStyle/>
          <a:p>
            <a:r>
              <a:rPr lang="en-US" sz="2000" b="1" dirty="0"/>
              <a:t>Methodology used :</a:t>
            </a:r>
          </a:p>
          <a:p>
            <a:endParaRPr lang="en-US" dirty="0"/>
          </a:p>
          <a:p>
            <a:r>
              <a:rPr lang="en-US" dirty="0"/>
              <a:t>SHIS is a multi-stage nationally representative sample survey with probability of selection</a:t>
            </a:r>
          </a:p>
          <a:p>
            <a:r>
              <a:rPr lang="en-US" dirty="0"/>
              <a:t>symmetric to the size of the population of adults 15 years or older. The survey was</a:t>
            </a:r>
          </a:p>
          <a:p>
            <a:r>
              <a:rPr lang="en-US" dirty="0"/>
              <a:t>conducted in all Saudi regions, and data were collected between March and July 2013</a:t>
            </a:r>
          </a:p>
          <a:p>
            <a:r>
              <a:rPr lang="en-US" dirty="0"/>
              <a:t>from </a:t>
            </a:r>
            <a:r>
              <a:rPr lang="en-US" dirty="0">
                <a:solidFill>
                  <a:srgbClr val="C00000"/>
                </a:solidFill>
              </a:rPr>
              <a:t>10,827</a:t>
            </a:r>
            <a:r>
              <a:rPr lang="en-US" dirty="0"/>
              <a:t> participants. </a:t>
            </a:r>
            <a:r>
              <a:rPr lang="en-US" dirty="0">
                <a:solidFill>
                  <a:schemeClr val="bg2">
                    <a:lumMod val="50000"/>
                  </a:schemeClr>
                </a:solidFill>
              </a:rPr>
              <a:t>The sample was weighted to reflect the Saudi population aged</a:t>
            </a:r>
          </a:p>
          <a:p>
            <a:r>
              <a:rPr lang="en-US" dirty="0">
                <a:solidFill>
                  <a:schemeClr val="bg2">
                    <a:lumMod val="50000"/>
                  </a:schemeClr>
                </a:solidFill>
              </a:rPr>
              <a:t>15 and older based on probability of selection and post-stratification.</a:t>
            </a:r>
          </a:p>
          <a:p>
            <a:endParaRPr lang="en-US" dirty="0"/>
          </a:p>
        </p:txBody>
      </p:sp>
      <p:pic>
        <p:nvPicPr>
          <p:cNvPr id="3" name="Picture 2" descr="A close up of a sign&#10;&#10;Description automatically generated">
            <a:extLst>
              <a:ext uri="{FF2B5EF4-FFF2-40B4-BE49-F238E27FC236}">
                <a16:creationId xmlns:a16="http://schemas.microsoft.com/office/drawing/2014/main" id="{DA0AC82A-C06A-EB4B-81F9-289D000F99BA}"/>
              </a:ext>
            </a:extLst>
          </p:cNvPr>
          <p:cNvPicPr>
            <a:picLocks noChangeAspect="1"/>
          </p:cNvPicPr>
          <p:nvPr/>
        </p:nvPicPr>
        <p:blipFill>
          <a:blip r:embed="rId2"/>
          <a:stretch>
            <a:fillRect/>
          </a:stretch>
        </p:blipFill>
        <p:spPr>
          <a:xfrm>
            <a:off x="185464" y="100895"/>
            <a:ext cx="2298700" cy="876300"/>
          </a:xfrm>
          <a:prstGeom prst="rect">
            <a:avLst/>
          </a:prstGeom>
        </p:spPr>
      </p:pic>
    </p:spTree>
    <p:extLst>
      <p:ext uri="{BB962C8B-B14F-4D97-AF65-F5344CB8AC3E}">
        <p14:creationId xmlns:p14="http://schemas.microsoft.com/office/powerpoint/2010/main" val="4224078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93F9610-9D3C-8A45-800B-FE50CA22A1F6}"/>
              </a:ext>
            </a:extLst>
          </p:cNvPr>
          <p:cNvSpPr txBox="1"/>
          <p:nvPr/>
        </p:nvSpPr>
        <p:spPr>
          <a:xfrm>
            <a:off x="664516" y="1955791"/>
            <a:ext cx="10268607" cy="4801314"/>
          </a:xfrm>
          <a:prstGeom prst="rect">
            <a:avLst/>
          </a:prstGeom>
          <a:noFill/>
        </p:spPr>
        <p:txBody>
          <a:bodyPr wrap="square" rtlCol="0">
            <a:spAutoFit/>
          </a:bodyPr>
          <a:lstStyle/>
          <a:p>
            <a:r>
              <a:rPr lang="en-US" dirty="0">
                <a:solidFill>
                  <a:schemeClr val="bg2">
                    <a:lumMod val="50000"/>
                  </a:schemeClr>
                </a:solidFill>
              </a:rPr>
              <a:t>findings are representative of the Saudi population aged 15 years and older.</a:t>
            </a:r>
          </a:p>
          <a:p>
            <a:r>
              <a:rPr lang="en-US" dirty="0"/>
              <a:t>Overall, </a:t>
            </a:r>
            <a:r>
              <a:rPr lang="en-US" dirty="0">
                <a:solidFill>
                  <a:srgbClr val="C00000"/>
                </a:solidFill>
              </a:rPr>
              <a:t>12.1%</a:t>
            </a:r>
            <a:r>
              <a:rPr lang="en-US" dirty="0"/>
              <a:t> of Saudis reported that they currently smoke tobacco. This</a:t>
            </a:r>
          </a:p>
          <a:p>
            <a:r>
              <a:rPr lang="en-US" dirty="0"/>
              <a:t>prevalence was </a:t>
            </a:r>
            <a:r>
              <a:rPr lang="en-US" dirty="0">
                <a:solidFill>
                  <a:srgbClr val="C00000"/>
                </a:solidFill>
              </a:rPr>
              <a:t>23.7%</a:t>
            </a:r>
            <a:r>
              <a:rPr lang="en-US" dirty="0"/>
              <a:t> among males and </a:t>
            </a:r>
            <a:r>
              <a:rPr lang="en-US" dirty="0">
                <a:solidFill>
                  <a:srgbClr val="C00000"/>
                </a:solidFill>
              </a:rPr>
              <a:t>1.5%</a:t>
            </a:r>
            <a:r>
              <a:rPr lang="en-US" dirty="0"/>
              <a:t> among females. </a:t>
            </a:r>
            <a:r>
              <a:rPr lang="en-US" dirty="0">
                <a:solidFill>
                  <a:schemeClr val="bg2">
                    <a:lumMod val="50000"/>
                  </a:schemeClr>
                </a:solidFill>
              </a:rPr>
              <a:t>The prevalence of</a:t>
            </a:r>
          </a:p>
          <a:p>
            <a:r>
              <a:rPr lang="en-US" dirty="0">
                <a:solidFill>
                  <a:schemeClr val="bg2">
                    <a:lumMod val="50000"/>
                  </a:schemeClr>
                </a:solidFill>
              </a:rPr>
              <a:t>tobacco smoking varied by age; among those aged 65 and older, the prevalence of</a:t>
            </a:r>
          </a:p>
          <a:p>
            <a:r>
              <a:rPr lang="en-US" dirty="0">
                <a:solidFill>
                  <a:schemeClr val="bg2">
                    <a:lumMod val="50000"/>
                  </a:schemeClr>
                </a:solidFill>
              </a:rPr>
              <a:t>tobacco smoking was the lowest: 6.5% (9.7% among males and 1.8% among</a:t>
            </a:r>
          </a:p>
          <a:p>
            <a:r>
              <a:rPr lang="en-US" dirty="0">
                <a:solidFill>
                  <a:schemeClr val="bg2">
                    <a:lumMod val="50000"/>
                  </a:schemeClr>
                </a:solidFill>
              </a:rPr>
              <a:t>females).</a:t>
            </a:r>
            <a:r>
              <a:rPr lang="en-US" dirty="0"/>
              <a:t> Saudis aged 55 to 64 years had the highest prevalence of current</a:t>
            </a:r>
          </a:p>
          <a:p>
            <a:r>
              <a:rPr lang="en-US" dirty="0"/>
              <a:t>smoking (</a:t>
            </a:r>
            <a:r>
              <a:rPr lang="en-US" dirty="0">
                <a:solidFill>
                  <a:srgbClr val="C00000"/>
                </a:solidFill>
              </a:rPr>
              <a:t>15.6%</a:t>
            </a:r>
            <a:r>
              <a:rPr lang="en-US" dirty="0"/>
              <a:t>) with </a:t>
            </a:r>
            <a:r>
              <a:rPr lang="en-US" dirty="0">
                <a:solidFill>
                  <a:srgbClr val="C00000"/>
                </a:solidFill>
              </a:rPr>
              <a:t>24.7%</a:t>
            </a:r>
            <a:r>
              <a:rPr lang="en-US" dirty="0"/>
              <a:t> among males and </a:t>
            </a:r>
            <a:r>
              <a:rPr lang="en-US" dirty="0">
                <a:solidFill>
                  <a:srgbClr val="C00000"/>
                </a:solidFill>
              </a:rPr>
              <a:t>4.2%</a:t>
            </a:r>
            <a:r>
              <a:rPr lang="en-US" dirty="0"/>
              <a:t> among </a:t>
            </a:r>
            <a:r>
              <a:rPr lang="en-US" dirty="0" err="1"/>
              <a:t>females.Daily</a:t>
            </a:r>
            <a:r>
              <a:rPr lang="en-US" dirty="0"/>
              <a:t> tobacco</a:t>
            </a:r>
          </a:p>
          <a:p>
            <a:r>
              <a:rPr lang="en-US" dirty="0"/>
              <a:t>smoking is </a:t>
            </a:r>
            <a:r>
              <a:rPr lang="en-US" dirty="0">
                <a:solidFill>
                  <a:srgbClr val="C00000"/>
                </a:solidFill>
              </a:rPr>
              <a:t>11.4 </a:t>
            </a:r>
            <a:r>
              <a:rPr lang="en-US" dirty="0"/>
              <a:t>with ( </a:t>
            </a:r>
            <a:r>
              <a:rPr lang="en-US" dirty="0">
                <a:solidFill>
                  <a:srgbClr val="C00000"/>
                </a:solidFill>
              </a:rPr>
              <a:t>21.5%</a:t>
            </a:r>
            <a:r>
              <a:rPr lang="en-US" dirty="0"/>
              <a:t> among males and </a:t>
            </a:r>
            <a:r>
              <a:rPr lang="en-US" dirty="0">
                <a:solidFill>
                  <a:srgbClr val="C00000"/>
                </a:solidFill>
              </a:rPr>
              <a:t>1.1%</a:t>
            </a:r>
            <a:r>
              <a:rPr lang="en-US" dirty="0"/>
              <a:t> among females).</a:t>
            </a:r>
          </a:p>
          <a:p>
            <a:r>
              <a:rPr lang="en-US" dirty="0">
                <a:solidFill>
                  <a:schemeClr val="bg2">
                    <a:lumMod val="50000"/>
                  </a:schemeClr>
                </a:solidFill>
              </a:rPr>
              <a:t>11.4% (21.5% among males and 1.1% among females) of smokers consume</a:t>
            </a:r>
          </a:p>
          <a:p>
            <a:r>
              <a:rPr lang="en-US" dirty="0">
                <a:solidFill>
                  <a:schemeClr val="bg2">
                    <a:lumMod val="50000"/>
                  </a:schemeClr>
                </a:solidFill>
              </a:rPr>
              <a:t>cigarettes daily with an average of 15.0 cigarettes per day. </a:t>
            </a:r>
            <a:r>
              <a:rPr lang="en-US" dirty="0">
                <a:solidFill>
                  <a:srgbClr val="C00000"/>
                </a:solidFill>
              </a:rPr>
              <a:t>11.2%</a:t>
            </a:r>
            <a:r>
              <a:rPr lang="en-US" dirty="0"/>
              <a:t> of Saudis</a:t>
            </a:r>
          </a:p>
          <a:p>
            <a:r>
              <a:rPr lang="en-US" dirty="0"/>
              <a:t>consume shisha daily (</a:t>
            </a:r>
            <a:r>
              <a:rPr lang="en-US" dirty="0">
                <a:solidFill>
                  <a:srgbClr val="C00000"/>
                </a:solidFill>
              </a:rPr>
              <a:t>20.9%</a:t>
            </a:r>
            <a:r>
              <a:rPr lang="en-US" dirty="0"/>
              <a:t> for males and </a:t>
            </a:r>
            <a:r>
              <a:rPr lang="en-US" dirty="0">
                <a:solidFill>
                  <a:srgbClr val="C00000"/>
                </a:solidFill>
              </a:rPr>
              <a:t>1.4%</a:t>
            </a:r>
            <a:r>
              <a:rPr lang="en-US" dirty="0"/>
              <a:t> for females</a:t>
            </a:r>
            <a:r>
              <a:rPr lang="en-US" dirty="0">
                <a:solidFill>
                  <a:schemeClr val="bg2">
                    <a:lumMod val="50000"/>
                  </a:schemeClr>
                </a:solidFill>
              </a:rPr>
              <a:t>). 0.3% of Saudis</a:t>
            </a:r>
          </a:p>
          <a:p>
            <a:r>
              <a:rPr lang="en-US" dirty="0">
                <a:solidFill>
                  <a:schemeClr val="bg2">
                    <a:lumMod val="50000"/>
                  </a:schemeClr>
                </a:solidFill>
              </a:rPr>
              <a:t>consumed smokeless tobacco products daily (0.5% among males and 0.2% among</a:t>
            </a:r>
          </a:p>
          <a:p>
            <a:r>
              <a:rPr lang="en-US" dirty="0">
                <a:solidFill>
                  <a:schemeClr val="bg2">
                    <a:lumMod val="50000"/>
                  </a:schemeClr>
                </a:solidFill>
              </a:rPr>
              <a:t>females). </a:t>
            </a:r>
            <a:r>
              <a:rPr lang="en-US" dirty="0"/>
              <a:t>On average, Saudis start smoking at age </a:t>
            </a:r>
            <a:r>
              <a:rPr lang="en-US" dirty="0">
                <a:solidFill>
                  <a:srgbClr val="C00000"/>
                </a:solidFill>
              </a:rPr>
              <a:t>18</a:t>
            </a:r>
            <a:r>
              <a:rPr lang="en-US" dirty="0"/>
              <a:t> (males at </a:t>
            </a:r>
            <a:r>
              <a:rPr lang="en-US" dirty="0">
                <a:solidFill>
                  <a:srgbClr val="C00000"/>
                </a:solidFill>
              </a:rPr>
              <a:t>19</a:t>
            </a:r>
            <a:r>
              <a:rPr lang="en-US" dirty="0"/>
              <a:t> and females</a:t>
            </a:r>
          </a:p>
          <a:p>
            <a:r>
              <a:rPr lang="en-US" dirty="0"/>
              <a:t>at </a:t>
            </a:r>
            <a:r>
              <a:rPr lang="en-US" dirty="0">
                <a:solidFill>
                  <a:srgbClr val="C00000"/>
                </a:solidFill>
              </a:rPr>
              <a:t>21</a:t>
            </a:r>
            <a:r>
              <a:rPr lang="en-US" dirty="0"/>
              <a:t>). Overall, </a:t>
            </a:r>
            <a:r>
              <a:rPr lang="en-US" dirty="0">
                <a:solidFill>
                  <a:srgbClr val="C00000"/>
                </a:solidFill>
              </a:rPr>
              <a:t>29.7%</a:t>
            </a:r>
            <a:r>
              <a:rPr lang="en-US" dirty="0"/>
              <a:t> started smoking before the age of </a:t>
            </a:r>
            <a:r>
              <a:rPr lang="en-US" dirty="0">
                <a:solidFill>
                  <a:srgbClr val="C00000"/>
                </a:solidFill>
              </a:rPr>
              <a:t>15</a:t>
            </a:r>
            <a:r>
              <a:rPr lang="en-US" dirty="0"/>
              <a:t>, and </a:t>
            </a:r>
            <a:r>
              <a:rPr lang="en-US" dirty="0">
                <a:solidFill>
                  <a:srgbClr val="C00000"/>
                </a:solidFill>
              </a:rPr>
              <a:t>60.9%</a:t>
            </a:r>
            <a:r>
              <a:rPr lang="en-US" dirty="0"/>
              <a:t> started</a:t>
            </a:r>
          </a:p>
          <a:p>
            <a:r>
              <a:rPr lang="en-US" dirty="0"/>
              <a:t>smoking before the age of </a:t>
            </a:r>
            <a:r>
              <a:rPr lang="en-US" dirty="0">
                <a:solidFill>
                  <a:srgbClr val="C00000"/>
                </a:solidFill>
              </a:rPr>
              <a:t>18</a:t>
            </a:r>
            <a:r>
              <a:rPr lang="en-US" dirty="0"/>
              <a:t>.</a:t>
            </a:r>
          </a:p>
          <a:p>
            <a:endParaRPr lang="en-US" dirty="0"/>
          </a:p>
          <a:p>
            <a:endParaRPr lang="en-US" dirty="0"/>
          </a:p>
        </p:txBody>
      </p:sp>
      <p:pic>
        <p:nvPicPr>
          <p:cNvPr id="3" name="Picture 2" descr="A close up of a sign&#10;&#10;Description automatically generated">
            <a:extLst>
              <a:ext uri="{FF2B5EF4-FFF2-40B4-BE49-F238E27FC236}">
                <a16:creationId xmlns:a16="http://schemas.microsoft.com/office/drawing/2014/main" id="{EDE73730-4B2B-0245-9F8B-B46806D57771}"/>
              </a:ext>
            </a:extLst>
          </p:cNvPr>
          <p:cNvPicPr>
            <a:picLocks noChangeAspect="1"/>
          </p:cNvPicPr>
          <p:nvPr/>
        </p:nvPicPr>
        <p:blipFill>
          <a:blip r:embed="rId2"/>
          <a:stretch>
            <a:fillRect/>
          </a:stretch>
        </p:blipFill>
        <p:spPr>
          <a:xfrm>
            <a:off x="185464" y="100895"/>
            <a:ext cx="2298700" cy="876300"/>
          </a:xfrm>
          <a:prstGeom prst="rect">
            <a:avLst/>
          </a:prstGeom>
        </p:spPr>
      </p:pic>
      <p:sp>
        <p:nvSpPr>
          <p:cNvPr id="4" name="TextBox 3">
            <a:extLst>
              <a:ext uri="{FF2B5EF4-FFF2-40B4-BE49-F238E27FC236}">
                <a16:creationId xmlns:a16="http://schemas.microsoft.com/office/drawing/2014/main" id="{F658FF04-FFBC-F941-8F70-B1F851A31A8C}"/>
              </a:ext>
            </a:extLst>
          </p:cNvPr>
          <p:cNvSpPr txBox="1"/>
          <p:nvPr/>
        </p:nvSpPr>
        <p:spPr>
          <a:xfrm>
            <a:off x="664516" y="1348740"/>
            <a:ext cx="2753054" cy="677108"/>
          </a:xfrm>
          <a:prstGeom prst="rect">
            <a:avLst/>
          </a:prstGeom>
          <a:noFill/>
        </p:spPr>
        <p:txBody>
          <a:bodyPr wrap="square" rtlCol="0">
            <a:spAutoFit/>
          </a:bodyPr>
          <a:lstStyle/>
          <a:p>
            <a:r>
              <a:rPr lang="en-US" sz="2000" b="1" dirty="0"/>
              <a:t>Findings :</a:t>
            </a:r>
          </a:p>
          <a:p>
            <a:endParaRPr lang="en-US" dirty="0"/>
          </a:p>
        </p:txBody>
      </p:sp>
    </p:spTree>
    <p:extLst>
      <p:ext uri="{BB962C8B-B14F-4D97-AF65-F5344CB8AC3E}">
        <p14:creationId xmlns:p14="http://schemas.microsoft.com/office/powerpoint/2010/main" val="1228776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2298F05-11D7-D348-94C3-0E892C4D7618}"/>
              </a:ext>
            </a:extLst>
          </p:cNvPr>
          <p:cNvSpPr txBox="1"/>
          <p:nvPr/>
        </p:nvSpPr>
        <p:spPr>
          <a:xfrm>
            <a:off x="651510" y="1859339"/>
            <a:ext cx="9886950" cy="3139321"/>
          </a:xfrm>
          <a:prstGeom prst="rect">
            <a:avLst/>
          </a:prstGeom>
          <a:noFill/>
        </p:spPr>
        <p:txBody>
          <a:bodyPr wrap="square" rtlCol="0">
            <a:spAutoFit/>
          </a:bodyPr>
          <a:lstStyle/>
          <a:p>
            <a:r>
              <a:rPr lang="en-US" dirty="0">
                <a:solidFill>
                  <a:srgbClr val="C00000"/>
                </a:solidFill>
              </a:rPr>
              <a:t>17.2%</a:t>
            </a:r>
            <a:r>
              <a:rPr lang="en-US" dirty="0"/>
              <a:t> of Saudis are exposed to secondhand smoke </a:t>
            </a:r>
            <a:r>
              <a:rPr lang="en-US" dirty="0">
                <a:solidFill>
                  <a:srgbClr val="C00000"/>
                </a:solidFill>
              </a:rPr>
              <a:t>at home</a:t>
            </a:r>
            <a:r>
              <a:rPr lang="en-US" dirty="0"/>
              <a:t>, </a:t>
            </a:r>
            <a:r>
              <a:rPr lang="en-US" dirty="0">
                <a:solidFill>
                  <a:schemeClr val="bg2">
                    <a:lumMod val="50000"/>
                  </a:schemeClr>
                </a:solidFill>
              </a:rPr>
              <a:t>with an average of 5.1</a:t>
            </a:r>
          </a:p>
          <a:p>
            <a:r>
              <a:rPr lang="en-US" dirty="0">
                <a:solidFill>
                  <a:schemeClr val="bg2">
                    <a:lumMod val="50000"/>
                  </a:schemeClr>
                </a:solidFill>
              </a:rPr>
              <a:t>days of exposure per week. This secondhand exposure is 20.9%, with an average of</a:t>
            </a:r>
          </a:p>
          <a:p>
            <a:r>
              <a:rPr lang="en-US" dirty="0">
                <a:solidFill>
                  <a:schemeClr val="bg2">
                    <a:lumMod val="50000"/>
                  </a:schemeClr>
                </a:solidFill>
              </a:rPr>
              <a:t>4.8 days of exposure per week, for males, and 13.1%, with an average of 5.5 days</a:t>
            </a:r>
          </a:p>
          <a:p>
            <a:r>
              <a:rPr lang="en-US" dirty="0">
                <a:solidFill>
                  <a:schemeClr val="bg2">
                    <a:lumMod val="50000"/>
                  </a:schemeClr>
                </a:solidFill>
              </a:rPr>
              <a:t>of exposure per week, for females.</a:t>
            </a:r>
            <a:r>
              <a:rPr lang="en-US" dirty="0"/>
              <a:t> </a:t>
            </a:r>
            <a:r>
              <a:rPr lang="en-US" dirty="0">
                <a:solidFill>
                  <a:srgbClr val="C00000"/>
                </a:solidFill>
              </a:rPr>
              <a:t>14.8%</a:t>
            </a:r>
            <a:r>
              <a:rPr lang="en-US" dirty="0"/>
              <a:t> of Saudis are exposed to secondhand</a:t>
            </a:r>
          </a:p>
          <a:p>
            <a:r>
              <a:rPr lang="en-US" dirty="0"/>
              <a:t>smoke </a:t>
            </a:r>
            <a:r>
              <a:rPr lang="en-US" dirty="0">
                <a:solidFill>
                  <a:srgbClr val="C00000"/>
                </a:solidFill>
              </a:rPr>
              <a:t>at work</a:t>
            </a:r>
            <a:r>
              <a:rPr lang="en-US" dirty="0"/>
              <a:t>, </a:t>
            </a:r>
            <a:r>
              <a:rPr lang="en-US" dirty="0">
                <a:solidFill>
                  <a:schemeClr val="bg2">
                    <a:lumMod val="50000"/>
                  </a:schemeClr>
                </a:solidFill>
              </a:rPr>
              <a:t>with an average of 2.2 days of exposure per week. This secondhand</a:t>
            </a:r>
          </a:p>
          <a:p>
            <a:r>
              <a:rPr lang="en-US" dirty="0">
                <a:solidFill>
                  <a:schemeClr val="bg2">
                    <a:lumMod val="50000"/>
                  </a:schemeClr>
                </a:solidFill>
              </a:rPr>
              <a:t>exposure at work affects 24.9% of males, with an average of 4.3 days of exposure</a:t>
            </a:r>
          </a:p>
          <a:p>
            <a:r>
              <a:rPr lang="en-US" dirty="0">
                <a:solidFill>
                  <a:schemeClr val="bg2">
                    <a:lumMod val="50000"/>
                  </a:schemeClr>
                </a:solidFill>
              </a:rPr>
              <a:t>per week, and 2.6% of females, with an average of 1.4 days of exposure per week.</a:t>
            </a:r>
          </a:p>
          <a:p>
            <a:r>
              <a:rPr lang="en-US" dirty="0">
                <a:solidFill>
                  <a:schemeClr val="bg2">
                    <a:lumMod val="50000"/>
                  </a:schemeClr>
                </a:solidFill>
              </a:rPr>
              <a:t>Among smokers</a:t>
            </a:r>
            <a:r>
              <a:rPr lang="en-US" dirty="0"/>
              <a:t>, </a:t>
            </a:r>
            <a:r>
              <a:rPr lang="en-US" dirty="0">
                <a:solidFill>
                  <a:srgbClr val="C00000"/>
                </a:solidFill>
              </a:rPr>
              <a:t>49.1%</a:t>
            </a:r>
            <a:r>
              <a:rPr lang="en-US" dirty="0"/>
              <a:t> attempted to quit smoking within the last 12 months</a:t>
            </a:r>
          </a:p>
          <a:p>
            <a:r>
              <a:rPr lang="en-US" dirty="0">
                <a:solidFill>
                  <a:schemeClr val="bg2">
                    <a:lumMod val="50000"/>
                  </a:schemeClr>
                </a:solidFill>
              </a:rPr>
              <a:t>(50.1% for males and 34.1% for females). </a:t>
            </a:r>
            <a:r>
              <a:rPr lang="en-US" dirty="0">
                <a:solidFill>
                  <a:srgbClr val="C00000"/>
                </a:solidFill>
              </a:rPr>
              <a:t>53.9%</a:t>
            </a:r>
            <a:r>
              <a:rPr lang="en-US" dirty="0"/>
              <a:t> of smokers </a:t>
            </a:r>
            <a:r>
              <a:rPr lang="en-US" dirty="0">
                <a:solidFill>
                  <a:schemeClr val="bg2">
                    <a:lumMod val="50000"/>
                  </a:schemeClr>
                </a:solidFill>
              </a:rPr>
              <a:t>(54.5% for males and</a:t>
            </a:r>
          </a:p>
          <a:p>
            <a:r>
              <a:rPr lang="en-US" dirty="0">
                <a:solidFill>
                  <a:schemeClr val="bg2">
                    <a:lumMod val="50000"/>
                  </a:schemeClr>
                </a:solidFill>
              </a:rPr>
              <a:t>45.2% for females)</a:t>
            </a:r>
            <a:r>
              <a:rPr lang="en-US" dirty="0"/>
              <a:t> reported being advised by their doctor or a health care</a:t>
            </a:r>
          </a:p>
          <a:p>
            <a:r>
              <a:rPr lang="en-US" dirty="0"/>
              <a:t>professional to quit smoking during any visit within the last 12 months.</a:t>
            </a:r>
          </a:p>
        </p:txBody>
      </p:sp>
      <p:pic>
        <p:nvPicPr>
          <p:cNvPr id="4" name="Picture 3" descr="A close up of a sign&#10;&#10;Description automatically generated">
            <a:extLst>
              <a:ext uri="{FF2B5EF4-FFF2-40B4-BE49-F238E27FC236}">
                <a16:creationId xmlns:a16="http://schemas.microsoft.com/office/drawing/2014/main" id="{4B5B73BE-AE8A-9A47-BC02-57383BE1DD72}"/>
              </a:ext>
            </a:extLst>
          </p:cNvPr>
          <p:cNvPicPr>
            <a:picLocks noChangeAspect="1"/>
          </p:cNvPicPr>
          <p:nvPr/>
        </p:nvPicPr>
        <p:blipFill>
          <a:blip r:embed="rId2"/>
          <a:stretch>
            <a:fillRect/>
          </a:stretch>
        </p:blipFill>
        <p:spPr>
          <a:xfrm>
            <a:off x="185464" y="100895"/>
            <a:ext cx="2298700" cy="876300"/>
          </a:xfrm>
          <a:prstGeom prst="rect">
            <a:avLst/>
          </a:prstGeom>
        </p:spPr>
      </p:pic>
    </p:spTree>
    <p:extLst>
      <p:ext uri="{BB962C8B-B14F-4D97-AF65-F5344CB8AC3E}">
        <p14:creationId xmlns:p14="http://schemas.microsoft.com/office/powerpoint/2010/main" val="486996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0" name="Rectangle 19">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A screenshot of a cell phone&#10;&#10;Description automatically generated">
            <a:extLst>
              <a:ext uri="{FF2B5EF4-FFF2-40B4-BE49-F238E27FC236}">
                <a16:creationId xmlns:a16="http://schemas.microsoft.com/office/drawing/2014/main" id="{935B2637-A6CD-0043-AA2F-CF2EE7E4A259}"/>
              </a:ext>
            </a:extLst>
          </p:cNvPr>
          <p:cNvPicPr/>
          <p:nvPr/>
        </p:nvPicPr>
        <p:blipFill>
          <a:blip r:embed="rId2">
            <a:extLst>
              <a:ext uri="{28A0092B-C50C-407E-A947-70E740481C1C}">
                <a14:useLocalDpi xmlns:a14="http://schemas.microsoft.com/office/drawing/2010/main" val="0"/>
              </a:ext>
            </a:extLst>
          </a:blip>
          <a:stretch>
            <a:fillRect/>
          </a:stretch>
        </p:blipFill>
        <p:spPr>
          <a:xfrm>
            <a:off x="489002" y="480059"/>
            <a:ext cx="11225985" cy="5897879"/>
          </a:xfrm>
          <a:prstGeom prst="rect">
            <a:avLst/>
          </a:prstGeom>
        </p:spPr>
      </p:pic>
    </p:spTree>
    <p:extLst>
      <p:ext uri="{BB962C8B-B14F-4D97-AF65-F5344CB8AC3E}">
        <p14:creationId xmlns:p14="http://schemas.microsoft.com/office/powerpoint/2010/main" val="154719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0F05FE3-286B-594E-930A-6E7576877AD8}"/>
              </a:ext>
            </a:extLst>
          </p:cNvPr>
          <p:cNvSpPr txBox="1"/>
          <p:nvPr/>
        </p:nvSpPr>
        <p:spPr>
          <a:xfrm>
            <a:off x="320040" y="1828800"/>
            <a:ext cx="6423660" cy="4339650"/>
          </a:xfrm>
          <a:prstGeom prst="rect">
            <a:avLst/>
          </a:prstGeom>
          <a:noFill/>
        </p:spPr>
        <p:txBody>
          <a:bodyPr wrap="square" rtlCol="0">
            <a:spAutoFit/>
          </a:bodyPr>
          <a:lstStyle/>
          <a:p>
            <a:r>
              <a:rPr lang="en-US" sz="2400" b="1" dirty="0"/>
              <a:t>Type of smoking:</a:t>
            </a:r>
          </a:p>
          <a:p>
            <a:r>
              <a:rPr lang="en-US" dirty="0"/>
              <a:t>Types of Tobacco Products.</a:t>
            </a:r>
          </a:p>
          <a:p>
            <a:endParaRPr lang="en-US" dirty="0"/>
          </a:p>
          <a:p>
            <a:pPr marL="285750" indent="-285750">
              <a:buFont typeface="Arial" panose="020B0604020202020204" pitchFamily="34" charset="0"/>
              <a:buChar char="•"/>
            </a:pPr>
            <a:r>
              <a:rPr lang="en-US" b="1" dirty="0">
                <a:solidFill>
                  <a:srgbClr val="C00000"/>
                </a:solidFill>
              </a:rPr>
              <a:t>Cigarettes</a:t>
            </a:r>
            <a:r>
              <a:rPr lang="en-US" dirty="0"/>
              <a:t> are the most common form of tobacco used.</a:t>
            </a:r>
          </a:p>
          <a:p>
            <a:pPr marL="285750" indent="-285750">
              <a:buFont typeface="Arial" panose="020B0604020202020204" pitchFamily="34" charset="0"/>
              <a:buChar char="•"/>
            </a:pPr>
            <a:r>
              <a:rPr lang="en-US" b="1" dirty="0"/>
              <a:t>Electronic Cigarettes</a:t>
            </a:r>
            <a:r>
              <a:rPr lang="en-US" dirty="0"/>
              <a:t> or E-Cigarettes.  </a:t>
            </a:r>
          </a:p>
          <a:p>
            <a:pPr marL="285750" indent="-285750">
              <a:buFont typeface="Arial" panose="020B0604020202020204" pitchFamily="34" charset="0"/>
              <a:buChar char="•"/>
            </a:pPr>
            <a:r>
              <a:rPr lang="en-US" b="1" dirty="0"/>
              <a:t>Chewing Tobacco</a:t>
            </a:r>
            <a:r>
              <a:rPr lang="en-US" dirty="0"/>
              <a:t>, Snuff Tobacco </a:t>
            </a:r>
          </a:p>
          <a:p>
            <a:pPr marL="285750" indent="-285750">
              <a:buFont typeface="Arial" panose="020B0604020202020204" pitchFamily="34" charset="0"/>
              <a:buChar char="•"/>
            </a:pPr>
            <a:r>
              <a:rPr lang="en-US" b="1" dirty="0"/>
              <a:t>Cigars</a:t>
            </a:r>
            <a:r>
              <a:rPr lang="en-US" dirty="0"/>
              <a:t>, Cigarillos, Little Cigars, and Blunts. </a:t>
            </a:r>
          </a:p>
          <a:p>
            <a:pPr marL="285750" indent="-285750">
              <a:buFont typeface="Arial" panose="020B0604020202020204" pitchFamily="34" charset="0"/>
              <a:buChar char="•"/>
            </a:pPr>
            <a:r>
              <a:rPr lang="en-US" b="1" dirty="0"/>
              <a:t>Pipes</a:t>
            </a:r>
            <a:r>
              <a:rPr lang="en-US" dirty="0"/>
              <a:t>. </a:t>
            </a:r>
          </a:p>
          <a:p>
            <a:pPr marL="285750" indent="-285750">
              <a:buFont typeface="Arial" panose="020B0604020202020204" pitchFamily="34" charset="0"/>
              <a:buChar char="•"/>
            </a:pPr>
            <a:r>
              <a:rPr lang="en-US" b="1" dirty="0"/>
              <a:t>Hookah</a:t>
            </a:r>
            <a:r>
              <a:rPr lang="en-US" dirty="0"/>
              <a:t> or Water Pipe (shisha). </a:t>
            </a:r>
          </a:p>
          <a:p>
            <a:endParaRPr lang="en-US" dirty="0"/>
          </a:p>
          <a:p>
            <a:endParaRPr lang="en-US" b="1" dirty="0"/>
          </a:p>
          <a:p>
            <a:endParaRPr lang="en-US" sz="2400" b="1" dirty="0"/>
          </a:p>
          <a:p>
            <a:endParaRPr lang="en-US" sz="2400" b="1" dirty="0"/>
          </a:p>
          <a:p>
            <a:endParaRPr lang="en-US" sz="2400" b="1" dirty="0"/>
          </a:p>
        </p:txBody>
      </p:sp>
      <p:pic>
        <p:nvPicPr>
          <p:cNvPr id="3" name="Picture 2" descr="A close up of a sign&#10;&#10;Description automatically generated">
            <a:extLst>
              <a:ext uri="{FF2B5EF4-FFF2-40B4-BE49-F238E27FC236}">
                <a16:creationId xmlns:a16="http://schemas.microsoft.com/office/drawing/2014/main" id="{FB3DEDD8-9BAC-E84B-8FE9-8526101D89D4}"/>
              </a:ext>
            </a:extLst>
          </p:cNvPr>
          <p:cNvPicPr>
            <a:picLocks noChangeAspect="1"/>
          </p:cNvPicPr>
          <p:nvPr/>
        </p:nvPicPr>
        <p:blipFill>
          <a:blip r:embed="rId2"/>
          <a:stretch>
            <a:fillRect/>
          </a:stretch>
        </p:blipFill>
        <p:spPr>
          <a:xfrm>
            <a:off x="185464" y="100895"/>
            <a:ext cx="2298700" cy="876300"/>
          </a:xfrm>
          <a:prstGeom prst="rect">
            <a:avLst/>
          </a:prstGeom>
        </p:spPr>
      </p:pic>
    </p:spTree>
    <p:extLst>
      <p:ext uri="{BB962C8B-B14F-4D97-AF65-F5344CB8AC3E}">
        <p14:creationId xmlns:p14="http://schemas.microsoft.com/office/powerpoint/2010/main" val="402612908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otalTime>745</TotalTime>
  <Words>1530</Words>
  <Application>Microsoft Office PowerPoint</Application>
  <PresentationFormat>Widescreen</PresentationFormat>
  <Paragraphs>245</Paragraphs>
  <Slides>24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Abadi MT Condensed Light</vt:lpstr>
      <vt:lpstr>Arial</vt:lpstr>
      <vt:lpstr>Arial Narrow</vt:lpstr>
      <vt:lpstr>Calibri</vt:lpstr>
      <vt:lpstr>Trebuchet MS</vt:lpstr>
      <vt:lpstr>Wingdings</vt:lpstr>
      <vt:lpstr>Wingdings 3</vt:lpstr>
      <vt:lpstr>Facet</vt:lpstr>
      <vt:lpstr>Tobacco Use</vt:lpstr>
      <vt:lpstr>Group 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Tobacco Use</dc:title>
  <dc:creator>سعد</dc:creator>
  <cp:lastModifiedBy>abdulaziz</cp:lastModifiedBy>
  <cp:revision>27</cp:revision>
  <dcterms:created xsi:type="dcterms:W3CDTF">2019-02-03T17:51:56Z</dcterms:created>
  <dcterms:modified xsi:type="dcterms:W3CDTF">2019-02-06T17:22:50Z</dcterms:modified>
</cp:coreProperties>
</file>