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2"/>
  </p:sldMasterIdLst>
  <p:notesMasterIdLst>
    <p:notesMasterId r:id="rId61"/>
  </p:notesMasterIdLst>
  <p:handoutMasterIdLst>
    <p:handoutMasterId r:id="rId62"/>
  </p:handoutMasterIdLst>
  <p:sldIdLst>
    <p:sldId id="256" r:id="rId3"/>
    <p:sldId id="365" r:id="rId4"/>
    <p:sldId id="355" r:id="rId5"/>
    <p:sldId id="366" r:id="rId6"/>
    <p:sldId id="392" r:id="rId7"/>
    <p:sldId id="376" r:id="rId8"/>
    <p:sldId id="421" r:id="rId9"/>
    <p:sldId id="423" r:id="rId10"/>
    <p:sldId id="367" r:id="rId11"/>
    <p:sldId id="368" r:id="rId12"/>
    <p:sldId id="369" r:id="rId13"/>
    <p:sldId id="398" r:id="rId14"/>
    <p:sldId id="393" r:id="rId15"/>
    <p:sldId id="394" r:id="rId16"/>
    <p:sldId id="395" r:id="rId17"/>
    <p:sldId id="396" r:id="rId18"/>
    <p:sldId id="370" r:id="rId19"/>
    <p:sldId id="413" r:id="rId20"/>
    <p:sldId id="411" r:id="rId21"/>
    <p:sldId id="424" r:id="rId22"/>
    <p:sldId id="371" r:id="rId23"/>
    <p:sldId id="399" r:id="rId24"/>
    <p:sldId id="372" r:id="rId25"/>
    <p:sldId id="402" r:id="rId26"/>
    <p:sldId id="374" r:id="rId27"/>
    <p:sldId id="407" r:id="rId28"/>
    <p:sldId id="408" r:id="rId29"/>
    <p:sldId id="400" r:id="rId30"/>
    <p:sldId id="401" r:id="rId31"/>
    <p:sldId id="403" r:id="rId32"/>
    <p:sldId id="406" r:id="rId33"/>
    <p:sldId id="405" r:id="rId34"/>
    <p:sldId id="404" r:id="rId35"/>
    <p:sldId id="409" r:id="rId36"/>
    <p:sldId id="420" r:id="rId37"/>
    <p:sldId id="412" r:id="rId38"/>
    <p:sldId id="422" r:id="rId39"/>
    <p:sldId id="425" r:id="rId40"/>
    <p:sldId id="426" r:id="rId41"/>
    <p:sldId id="427" r:id="rId42"/>
    <p:sldId id="419" r:id="rId43"/>
    <p:sldId id="377" r:id="rId44"/>
    <p:sldId id="378" r:id="rId45"/>
    <p:sldId id="379" r:id="rId46"/>
    <p:sldId id="380" r:id="rId47"/>
    <p:sldId id="381" r:id="rId48"/>
    <p:sldId id="414" r:id="rId49"/>
    <p:sldId id="382" r:id="rId50"/>
    <p:sldId id="383" r:id="rId51"/>
    <p:sldId id="384" r:id="rId52"/>
    <p:sldId id="385" r:id="rId53"/>
    <p:sldId id="386" r:id="rId54"/>
    <p:sldId id="415" r:id="rId55"/>
    <p:sldId id="387" r:id="rId56"/>
    <p:sldId id="416" r:id="rId57"/>
    <p:sldId id="417" r:id="rId58"/>
    <p:sldId id="418" r:id="rId59"/>
    <p:sldId id="315" r:id="rId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5"/>
    <p:restoredTop sz="83221"/>
  </p:normalViewPr>
  <p:slideViewPr>
    <p:cSldViewPr>
      <p:cViewPr varScale="1">
        <p:scale>
          <a:sx n="84" d="100"/>
          <a:sy n="84" d="100"/>
        </p:scale>
        <p:origin x="20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3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F9-2F42-836A-10E744688BB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F9-2F42-836A-10E744688BB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F9-2F42-836A-10E744688BB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EF9-2F42-836A-10E744688BB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EF9-2F42-836A-10E744688BB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EF9-2F42-836A-10E744688BB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EF9-2F42-836A-10E744688BB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EF9-2F42-836A-10E744688BBD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EF9-2F42-836A-10E744688BBD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EF9-2F42-836A-10E744688BBD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9EF9-2F42-836A-10E744688BBD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9EF9-2F42-836A-10E744688BBD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9EF9-2F42-836A-10E744688BBD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9EF9-2F42-836A-10E744688BBD}"/>
              </c:ext>
            </c:extLst>
          </c:dPt>
          <c:cat>
            <c:strRef>
              <c:f>Sheet1!$A$2:$A$15</c:f>
              <c:strCache>
                <c:ptCount val="14"/>
                <c:pt idx="0">
                  <c:v>0 - 4</c:v>
                </c:pt>
                <c:pt idx="1">
                  <c:v>5 - 9</c:v>
                </c:pt>
                <c:pt idx="2">
                  <c:v>10 - 14</c:v>
                </c:pt>
                <c:pt idx="3">
                  <c:v>15 - 19</c:v>
                </c:pt>
                <c:pt idx="4">
                  <c:v>20 - 24</c:v>
                </c:pt>
                <c:pt idx="5">
                  <c:v>25 - 29</c:v>
                </c:pt>
                <c:pt idx="6">
                  <c:v>30 - 34</c:v>
                </c:pt>
                <c:pt idx="7">
                  <c:v>35 - 39</c:v>
                </c:pt>
                <c:pt idx="8">
                  <c:v>40 - 44</c:v>
                </c:pt>
                <c:pt idx="9">
                  <c:v>45 - 49</c:v>
                </c:pt>
                <c:pt idx="10">
                  <c:v>50 - 54</c:v>
                </c:pt>
                <c:pt idx="11">
                  <c:v>55 - 59</c:v>
                </c:pt>
                <c:pt idx="12">
                  <c:v>60 - 64</c:v>
                </c:pt>
                <c:pt idx="13">
                  <c:v>65+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0.115</c:v>
                </c:pt>
                <c:pt idx="1">
                  <c:v>0.108</c:v>
                </c:pt>
                <c:pt idx="2">
                  <c:v>0.10199999999999999</c:v>
                </c:pt>
                <c:pt idx="3">
                  <c:v>9.1999999999999998E-2</c:v>
                </c:pt>
                <c:pt idx="4">
                  <c:v>8.8999999999999996E-2</c:v>
                </c:pt>
                <c:pt idx="5">
                  <c:v>9.6000000000000002E-2</c:v>
                </c:pt>
                <c:pt idx="6">
                  <c:v>9.9000000000000005E-2</c:v>
                </c:pt>
                <c:pt idx="7">
                  <c:v>8.6999999999999994E-2</c:v>
                </c:pt>
                <c:pt idx="8">
                  <c:v>6.5000000000000002E-2</c:v>
                </c:pt>
                <c:pt idx="9">
                  <c:v>4.7E-2</c:v>
                </c:pt>
                <c:pt idx="10">
                  <c:v>3.4000000000000002E-2</c:v>
                </c:pt>
                <c:pt idx="11">
                  <c:v>2.1999999999999999E-2</c:v>
                </c:pt>
                <c:pt idx="12">
                  <c:v>1.4999999999999999E-2</c:v>
                </c:pt>
                <c:pt idx="13">
                  <c:v>2.8000000000000001E-2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4D-BC43-BCFF-6B38BF8030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0 - 4</c:v>
                </c:pt>
                <c:pt idx="1">
                  <c:v>5 - 9</c:v>
                </c:pt>
                <c:pt idx="2">
                  <c:v>10 - 14</c:v>
                </c:pt>
                <c:pt idx="3">
                  <c:v>15 - 19</c:v>
                </c:pt>
                <c:pt idx="4">
                  <c:v>20 - 24</c:v>
                </c:pt>
                <c:pt idx="5">
                  <c:v>25 - 29</c:v>
                </c:pt>
                <c:pt idx="6">
                  <c:v>30 - 34</c:v>
                </c:pt>
                <c:pt idx="7">
                  <c:v>35 - 39</c:v>
                </c:pt>
                <c:pt idx="8">
                  <c:v>40 - 44</c:v>
                </c:pt>
                <c:pt idx="9">
                  <c:v>45 - 49</c:v>
                </c:pt>
                <c:pt idx="10">
                  <c:v>50 - 54</c:v>
                </c:pt>
                <c:pt idx="11">
                  <c:v>55 - 59</c:v>
                </c:pt>
                <c:pt idx="12">
                  <c:v>60 - 64</c:v>
                </c:pt>
                <c:pt idx="13">
                  <c:v>65+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0.106</c:v>
                </c:pt>
                <c:pt idx="1">
                  <c:v>0.104</c:v>
                </c:pt>
                <c:pt idx="2">
                  <c:v>9.2999999999999999E-2</c:v>
                </c:pt>
                <c:pt idx="3">
                  <c:v>8.7999999999999995E-2</c:v>
                </c:pt>
                <c:pt idx="4">
                  <c:v>9.9000000000000005E-2</c:v>
                </c:pt>
                <c:pt idx="5">
                  <c:v>9.5000000000000001E-2</c:v>
                </c:pt>
                <c:pt idx="6">
                  <c:v>8.5999999999999993E-2</c:v>
                </c:pt>
                <c:pt idx="7">
                  <c:v>7.4999999999999997E-2</c:v>
                </c:pt>
                <c:pt idx="8">
                  <c:v>6.2E-2</c:v>
                </c:pt>
                <c:pt idx="9">
                  <c:v>5.1999999999999998E-2</c:v>
                </c:pt>
                <c:pt idx="10">
                  <c:v>4.2000000000000003E-2</c:v>
                </c:pt>
                <c:pt idx="11">
                  <c:v>3.2000000000000001E-2</c:v>
                </c:pt>
                <c:pt idx="12">
                  <c:v>2.3E-2</c:v>
                </c:pt>
                <c:pt idx="13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9EF9-2F42-836A-10E744688B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04064848"/>
        <c:axId val="804063200"/>
      </c:barChart>
      <c:valAx>
        <c:axId val="804063200"/>
        <c:scaling>
          <c:orientation val="minMax"/>
          <c:max val="0.1600000000000000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4064848"/>
        <c:crosses val="autoZero"/>
        <c:crossBetween val="between"/>
      </c:valAx>
      <c:catAx>
        <c:axId val="804064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40632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A45C51-CDB2-4F45-A76E-E55A635B07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DAB2A5-11D8-5F40-BC87-11033B4319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93DA9B-704C-6B4C-87FC-F202D3A8DD98}" type="datetime1">
              <a:rPr lang="en-US" altLang="en-US"/>
              <a:pPr/>
              <a:t>9/17/19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AF3CDB-3D3C-604B-848F-C17134EDC9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7A5158-6AAD-D245-943B-7742B8787F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A47CF4-745A-7246-A380-ED68FF1740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39D235-84A6-AA46-818C-3D4EBF78E4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DEC3C7-1F8A-5F42-B04D-5AE5C00BD1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070B1D7-5C77-DB4A-A900-1F4F8184A8B8}" type="datetime1">
              <a:rPr lang="en-US" altLang="en-US"/>
              <a:pPr/>
              <a:t>9/17/19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7E659ED-680E-AC41-9E47-B7A078C171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1FF71AA-DA17-C640-907B-55171DB94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02EEFA-3396-7141-81FF-7194181DDC2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28F04F-D323-E945-989E-EFA8EBD395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327C004-6B61-F943-BBC3-843EA1EEA29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1A603A6F-524E-5547-B73B-4016ACAB26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5A146E9F-9D71-3C4A-B8AE-D11AFE98C7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>
                <a:ea typeface="ＭＳ Ｐゴシック" panose="020B0600070205080204" pitchFamily="34" charset="-128"/>
              </a:rPr>
              <a:t>Economic growth on: </a:t>
            </a:r>
          </a:p>
          <a:p>
            <a:r>
              <a:rPr lang="en-GB" altLang="en-US">
                <a:ea typeface="ＭＳ Ｐゴシック" panose="020B0600070205080204" pitchFamily="34" charset="-128"/>
              </a:rPr>
              <a:t>-Healthcare systems</a:t>
            </a:r>
          </a:p>
          <a:p>
            <a:r>
              <a:rPr lang="en-GB" altLang="en-US">
                <a:ea typeface="ＭＳ Ｐゴシック" panose="020B0600070205080204" pitchFamily="34" charset="-128"/>
              </a:rPr>
              <a:t>-Reducing mortality (whether child or all age)</a:t>
            </a:r>
          </a:p>
          <a:p>
            <a:r>
              <a:rPr lang="en-GB" altLang="en-US">
                <a:ea typeface="ＭＳ Ｐゴシック" panose="020B0600070205080204" pitchFamily="34" charset="-128"/>
              </a:rPr>
              <a:t>-Empowering women (reduces fertility)</a:t>
            </a: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A13AB80C-F4C8-7841-A150-30E58A5033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EC3C650-8431-E842-A984-CFF374E383DE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7C004-6B61-F943-BBC3-843EA1EEA29F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163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7C004-6B61-F943-BBC3-843EA1EEA29F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792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2AC6BD8F-4470-3547-9749-7FEE4CCFFC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74750" y="695325"/>
            <a:ext cx="4635500" cy="3476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BD9D7BAE-3D3D-8B48-88C9-735BFCE6A4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1A094EE9-5AA8-8241-BEDF-B918C7C7B4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C4292BC-EF9F-5D4A-AD85-52496092E582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47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651FE3-441D-F640-B0E8-3C71B8D49E49}"/>
              </a:ext>
            </a:extLst>
          </p:cNvPr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Tw Cen MT" panose="020B0602020104020603" pitchFamily="34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B311FC-FD0C-1343-B2D5-472908CD6580}"/>
              </a:ext>
            </a:extLst>
          </p:cNvPr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Tw Cen MT" panose="020B0602020104020603" pitchFamily="34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8D743B-D13E-CD42-B465-D9CAA6C8FD5D}"/>
              </a:ext>
            </a:extLst>
          </p:cNvPr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Tw Cen MT" panose="020B0602020104020603" pitchFamily="34" charset="77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>
            <a:extLst>
              <a:ext uri="{FF2B5EF4-FFF2-40B4-BE49-F238E27FC236}">
                <a16:creationId xmlns:a16="http://schemas.microsoft.com/office/drawing/2014/main" id="{344D9FD1-3059-5D48-A16E-F2E0273D3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9223BE1-AA36-0042-8C6F-F468A5128729}" type="datetime1">
              <a:rPr lang="en-US" altLang="en-US"/>
              <a:pPr/>
              <a:t>9/17/19</a:t>
            </a:fld>
            <a:endParaRPr lang="en-US" alt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C4547FF3-0B8D-4345-95BF-4D7E0E9AE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" name="Slide Number Placeholder 28">
            <a:extLst>
              <a:ext uri="{FF2B5EF4-FFF2-40B4-BE49-F238E27FC236}">
                <a16:creationId xmlns:a16="http://schemas.microsoft.com/office/drawing/2014/main" id="{7B12466A-4491-7B42-86DE-2DB6C5BFA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34E802-2697-2949-9224-6147F4EEA2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164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7AFED10F-A68D-5643-AAA3-DA5A24B2F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744116-10E5-6D43-B27F-543128859D77}" type="datetime1">
              <a:rPr lang="en-US" altLang="en-US"/>
              <a:pPr/>
              <a:t>9/17/19</a:t>
            </a:fld>
            <a:endParaRPr lang="en-US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65A047C-07AA-EE43-8C8F-642FC3062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38394999-1C3A-234A-AF2E-2410C7F8B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A8CAC-F8DD-884F-8534-08634C77B8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315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1B7BD9-8A1D-E54E-9978-44F0D0352490}"/>
              </a:ext>
            </a:extLst>
          </p:cNvPr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Tw Cen MT" panose="020B0602020104020603" pitchFamily="34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E1ACB1-7C77-B04E-9A4A-C981B385CAD1}"/>
              </a:ext>
            </a:extLst>
          </p:cNvPr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Tw Cen MT" panose="020B0602020104020603" pitchFamily="34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1B7093-C3CF-EC4C-B530-6EA2CE23AB45}"/>
              </a:ext>
            </a:extLst>
          </p:cNvPr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Tw Cen MT" panose="020B0602020104020603" pitchFamily="34" charset="77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6B98C0F-70EB-3046-AD14-B8CD24E1C6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fld id="{CD46751A-0165-9949-BC81-10C74100621D}" type="datetime1">
              <a:rPr lang="en-US" altLang="en-US"/>
              <a:pPr/>
              <a:t>9/17/19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11160DA-3D4F-4D4F-8083-E4917571E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CB48171-BFD1-704D-AF25-C191CABB0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5635D1E9-723A-7A40-8472-0405950366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75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5760D6CE-A9FC-5F47-99BF-A34A13AD2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CA4C0F-00F9-ED47-8608-6FFB0C38FBAC}" type="datetime1">
              <a:rPr lang="en-US" altLang="en-US"/>
              <a:pPr/>
              <a:t>9/17/19</a:t>
            </a:fld>
            <a:endParaRPr lang="en-US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0F13CDA-DCFF-644D-8E2D-D2F918AD4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E2D24648-C4CC-654B-9843-2B94A4377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8F1EF-9F4B-E74F-9774-4AE5CB7E9E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0562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AB8C58-B4F4-1043-AA8E-CFFE9D114E51}"/>
              </a:ext>
            </a:extLst>
          </p:cNvPr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Tw Cen MT" panose="020B0602020104020603" pitchFamily="34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72D9D9-D301-3247-8DFA-5E898BD8360C}"/>
              </a:ext>
            </a:extLst>
          </p:cNvPr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Tw Cen MT" panose="020B0602020104020603" pitchFamily="34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BF6CDE-DC26-D14C-B1E5-1FB70EC7CEE5}"/>
              </a:ext>
            </a:extLst>
          </p:cNvPr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Tw Cen MT" panose="020B0602020104020603" pitchFamily="34" charset="7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66038F01-FEF6-B94D-8D44-4B8A0BA47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982996-590B-234C-B5E4-EE95E169E5CE}" type="datetime1">
              <a:rPr lang="en-US" altLang="en-US"/>
              <a:pPr/>
              <a:t>9/17/19</a:t>
            </a:fld>
            <a:endParaRPr lang="en-US" altLang="en-US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C76B4337-7B18-CE49-ACD9-B6E56E58FE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4459BF81-287A-9F42-AC74-C6D59E48055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A21F7CED-B0FC-0D4F-AF4A-B3879DDB92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440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4626FE3F-8860-7340-B03C-98F430697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927270-DFD5-9A46-B7F6-EBA84052A1C0}" type="datetime1">
              <a:rPr lang="en-US" altLang="en-US"/>
              <a:pPr/>
              <a:t>9/17/19</a:t>
            </a:fld>
            <a:endParaRPr lang="en-US" alt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D0FE252-0525-364A-80E6-2065912A5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AD71C093-2378-774F-9A85-E1307F056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39BB8-85CF-184E-AD2F-99287F1FCB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56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30C44F12-4CBA-2841-86DD-E631358F6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BAEE21-010B-6248-AD52-37787454E385}" type="datetime1">
              <a:rPr lang="en-US" altLang="en-US"/>
              <a:pPr/>
              <a:t>9/17/19</a:t>
            </a:fld>
            <a:endParaRPr lang="en-US" alt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098556FA-143E-D54A-8FC1-739AE80EC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7F39069B-F078-1D42-884A-ADD09D7DF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C9824-4286-AA41-90A3-8D9ECD8ACF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775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CEEF1245-5681-DF41-9CCA-1E3791826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A89BEB-1D06-5746-BD96-30D84ABF87F0}" type="datetime1">
              <a:rPr lang="en-US" altLang="en-US"/>
              <a:pPr/>
              <a:t>9/17/19</a:t>
            </a:fld>
            <a:endParaRPr lang="en-US" alt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5DA6C8B1-081B-984F-9FC9-58892ACD3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BCA25B8C-D3F6-6949-B37B-D82FAE1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6A51D-A659-2A46-8818-91546FE0E0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247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E2A17C-03BA-E646-A8B4-DF909E79B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7C790A-DFBA-C54D-AFF5-9C7DCD12ABAC}" type="datetime1">
              <a:rPr lang="en-US" altLang="en-US"/>
              <a:pPr/>
              <a:t>9/17/19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70A63E-6CF4-024A-9ABB-085B14FD1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BF8BE-349D-4D4C-A074-7CBD8D1D8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56BC0E-FF2B-C34C-9D22-DD05820D4B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7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D3FDD5AA-E8A4-E84E-9A42-7AB6DCBA3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BD01A3-7BB5-D046-A3B9-F653D01A8F6C}" type="datetime1">
              <a:rPr lang="en-US" altLang="en-US"/>
              <a:pPr/>
              <a:t>9/17/19</a:t>
            </a:fld>
            <a:endParaRPr lang="en-US" alt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E3551A4-2700-D143-AAC1-E34929CB6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08C11854-A507-0948-9F8D-32ABD8DA5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6B8C3-2B30-DA49-AC11-D4F17EBA9C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42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3C4414-FC08-344F-9248-C1A5B8FC3A79}"/>
              </a:ext>
            </a:extLst>
          </p:cNvPr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Tw Cen MT" panose="020B0602020104020603" pitchFamily="34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1DE463-0E28-C640-AEE8-B2840845FA67}"/>
              </a:ext>
            </a:extLst>
          </p:cNvPr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Tw Cen MT" panose="020B0602020104020603" pitchFamily="34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2CCA24-C679-A647-804E-9394CB49CEE2}"/>
              </a:ext>
            </a:extLst>
          </p:cNvPr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Tw Cen MT" panose="020B0602020104020603" pitchFamily="34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BB048C-1F41-CD41-994C-8B35CECC9FFE}"/>
              </a:ext>
            </a:extLst>
          </p:cNvPr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Tw Cen MT" panose="020B0602020104020603" pitchFamily="34" charset="77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>
            <a:extLst>
              <a:ext uri="{FF2B5EF4-FFF2-40B4-BE49-F238E27FC236}">
                <a16:creationId xmlns:a16="http://schemas.microsoft.com/office/drawing/2014/main" id="{1D7954D9-F036-0D4C-BE07-03D24D0B54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fld id="{0DC765A5-5B01-5742-B0A0-3C39C631655C}" type="datetime1">
              <a:rPr lang="en-US" altLang="en-US"/>
              <a:pPr/>
              <a:t>9/17/19</a:t>
            </a:fld>
            <a:endParaRPr lang="en-US" altLang="en-US"/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D3566B5C-BB98-B446-AF81-C2C14139B4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C484BC27-AA16-FA48-BDC7-DAA0BB068B6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1CCFFACB-91AB-A748-80A2-8522B2F8A42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4373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>
            <a:extLst>
              <a:ext uri="{FF2B5EF4-FFF2-40B4-BE49-F238E27FC236}">
                <a16:creationId xmlns:a16="http://schemas.microsoft.com/office/drawing/2014/main" id="{5995F553-5C42-3F4E-9151-E336E5A6CF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21701FEC-FBDA-9647-99B8-7F58630705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4F161F6-60BF-744C-921E-850C39966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AA9B0B1A-77C7-6247-A1A2-9C4523604EB2}" type="datetime1">
              <a:rPr lang="en-US" altLang="en-US"/>
              <a:pPr/>
              <a:t>9/17/19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8F3997-2781-5D43-8344-367074D35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FCFB24-8E7C-6943-AB93-9FE7269ADF25}"/>
              </a:ext>
            </a:extLst>
          </p:cNvPr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Tw Cen MT" panose="020B0602020104020603" pitchFamily="34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E983FA-C632-A443-AB96-F772E7E69D47}"/>
              </a:ext>
            </a:extLst>
          </p:cNvPr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Tw Cen MT" panose="020B0602020104020603" pitchFamily="34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7BA28D-4A57-4248-A76F-C65D8C5D6C41}"/>
              </a:ext>
            </a:extLst>
          </p:cNvPr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Tw Cen MT" panose="020B0602020104020603" pitchFamily="34" charset="77"/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6ED2A2B4-54A1-014D-BE0A-B45DE5903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22F1A22F-0998-F041-ACAE-8DB5D41837B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193" r:id="rId2"/>
    <p:sldLayoutId id="2147484200" r:id="rId3"/>
    <p:sldLayoutId id="2147484194" r:id="rId4"/>
    <p:sldLayoutId id="2147484195" r:id="rId5"/>
    <p:sldLayoutId id="2147484196" r:id="rId6"/>
    <p:sldLayoutId id="2147484201" r:id="rId7"/>
    <p:sldLayoutId id="2147484197" r:id="rId8"/>
    <p:sldLayoutId id="2147484202" r:id="rId9"/>
    <p:sldLayoutId id="2147484198" r:id="rId10"/>
    <p:sldLayoutId id="21474842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pitchFamily="-108" charset="-128"/>
          <a:cs typeface="ＭＳ Ｐゴシック" pitchFamily="-10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2" charset="2"/>
        <a:buChar char=""/>
        <a:defRPr sz="26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ata.worldbank.org/indicator/SP.DYN.CBRT.IN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worldbank.org/indicator/SP.POP.GROW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.worldbank.org/indicator/SP.POP.GROW?contextual=region&amp;locations=SA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.worldbank.org/indicator/SP.POP.TOTL?locations=SA&amp;view=chart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s.gov.sa/en/854-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hyperlink" Target="https://www.saudi.gov.sa/wps/portal/snp/pages/saudiReportsAndStatistics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2C9B537-D87E-5A40-B929-4AC7149C3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800" y="4038600"/>
            <a:ext cx="7162800" cy="1905000"/>
          </a:xfrm>
        </p:spPr>
        <p:txBody>
          <a:bodyPr/>
          <a:lstStyle/>
          <a:p>
            <a:pPr eaLnBrk="1" hangingPunct="1"/>
            <a:br>
              <a:rPr lang="en-US" altLang="en-US" sz="4800" cap="none" dirty="0">
                <a:solidFill>
                  <a:srgbClr val="C00000"/>
                </a:solidFill>
                <a:ea typeface="ＭＳ Ｐゴシック" panose="020B0600070205080204" pitchFamily="34" charset="-128"/>
              </a:rPr>
            </a:br>
            <a:br>
              <a:rPr lang="en-US" altLang="en-US" sz="4800" cap="none" dirty="0">
                <a:solidFill>
                  <a:srgbClr val="C00000"/>
                </a:solidFill>
                <a:ea typeface="ＭＳ Ｐゴシック" panose="020B0600070205080204" pitchFamily="34" charset="-128"/>
              </a:rPr>
            </a:br>
            <a:r>
              <a:rPr lang="en-US" altLang="en-US" sz="5400" b="1" cap="none" dirty="0">
                <a:solidFill>
                  <a:srgbClr val="EFE0BE"/>
                </a:solidFill>
                <a:ea typeface="ＭＳ Ｐゴシック" panose="020B0600070205080204" pitchFamily="34" charset="-128"/>
              </a:rPr>
              <a:t>Global Demography Concepts and Population Pyramid</a:t>
            </a:r>
            <a:br>
              <a:rPr lang="en-US" altLang="en-US" sz="4800" cap="none" dirty="0">
                <a:solidFill>
                  <a:srgbClr val="C00000"/>
                </a:solidFill>
                <a:ea typeface="ＭＳ Ｐゴシック" panose="020B0600070205080204" pitchFamily="34" charset="-128"/>
              </a:rPr>
            </a:br>
            <a:br>
              <a:rPr lang="en-US" altLang="en-US" sz="4800" cap="none" dirty="0">
                <a:solidFill>
                  <a:srgbClr val="C00000"/>
                </a:solidFill>
                <a:ea typeface="ＭＳ Ｐゴシック" panose="020B0600070205080204" pitchFamily="34" charset="-128"/>
              </a:rPr>
            </a:br>
            <a:endParaRPr lang="en-US" altLang="en-US" sz="4800" cap="none" dirty="0">
              <a:solidFill>
                <a:srgbClr val="C00000"/>
              </a:solidFill>
              <a:latin typeface="Footlight MT Light" panose="0204060206030A020304" pitchFamily="18" charset="77"/>
              <a:ea typeface="ＭＳ Ｐゴシック" panose="020B0600070205080204" pitchFamily="34" charset="-128"/>
            </a:endParaRPr>
          </a:p>
        </p:txBody>
      </p:sp>
      <p:sp>
        <p:nvSpPr>
          <p:cNvPr id="15363" name="Subtitle 2">
            <a:extLst>
              <a:ext uri="{FF2B5EF4-FFF2-40B4-BE49-F238E27FC236}">
                <a16:creationId xmlns:a16="http://schemas.microsoft.com/office/drawing/2014/main" id="{442F9975-1D8B-3440-A8C0-D4973E7F2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4724400"/>
            <a:ext cx="7924800" cy="12954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endParaRPr lang="en-US" altLang="en-US" sz="2000" dirty="0">
              <a:latin typeface="Footlight MT Light" panose="0204060206030A020304" pitchFamily="18" charset="77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altLang="en-US" sz="2000" dirty="0"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</a:rPr>
              <a:t>Dr Rufaidah Al Dabbagh, MBBS, MPH, DrPH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000" dirty="0"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</a:rPr>
              <a:t>Prof </a:t>
            </a:r>
            <a:r>
              <a:rPr lang="en-US" altLang="en-US" sz="2000" dirty="0" err="1"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</a:rPr>
              <a:t>Abdulaziz</a:t>
            </a:r>
            <a:r>
              <a:rPr lang="en-US" altLang="en-US" sz="2000" dirty="0"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</a:rPr>
              <a:t>Binsaeed</a:t>
            </a:r>
            <a:r>
              <a:rPr lang="en-US" altLang="en-US" sz="2000" dirty="0"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</a:rPr>
              <a:t>, MBBS, DFE, PhD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000" dirty="0"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</a:rPr>
              <a:t>Community Medicine Unit, Family &amp; Community Medicine Department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461652-6E75-C641-8BC9-686D8D1C9EC6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37160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365" name="TextBox 4">
            <a:extLst>
              <a:ext uri="{FF2B5EF4-FFF2-40B4-BE49-F238E27FC236}">
                <a16:creationId xmlns:a16="http://schemas.microsoft.com/office/drawing/2014/main" id="{187ABEF4-E621-AC43-9A85-B59F20E40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1722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 dirty="0"/>
              <a:t>17, 9, 2019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80C4B6B0-1EA5-A246-9FE8-13DEA7C28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1-Fertility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B5858AC3-7933-D446-80DF-86F13593E21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447800"/>
            <a:ext cx="8153400" cy="4495800"/>
          </a:xfrm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The actual bearing of children, is determined by:</a:t>
            </a:r>
          </a:p>
          <a:p>
            <a:pPr eaLnBrk="1" hangingPunct="1">
              <a:buFont typeface="Tw Cen MT" panose="020B0602020104020603" pitchFamily="34" charset="77"/>
              <a:buAutoNum type="arabicPeriod"/>
            </a:pPr>
            <a:r>
              <a:rPr lang="en-GB" altLang="en-US" i="1">
                <a:ea typeface="ＭＳ Ｐゴシック" panose="020B0600070205080204" pitchFamily="34" charset="-128"/>
              </a:rPr>
              <a:t>Age at marriage </a:t>
            </a:r>
            <a:r>
              <a:rPr lang="en-GB" altLang="en-US">
                <a:solidFill>
                  <a:schemeClr val="accent1"/>
                </a:solidFill>
                <a:ea typeface="ＭＳ Ｐゴシック" panose="020B0600070205080204" pitchFamily="34" charset="-128"/>
              </a:rPr>
              <a:t>(inverse relationship)</a:t>
            </a:r>
            <a:endParaRPr lang="en-GB" altLang="en-US">
              <a:ea typeface="ＭＳ Ｐゴシック" panose="020B0600070205080204" pitchFamily="34" charset="-128"/>
            </a:endParaRPr>
          </a:p>
          <a:p>
            <a:pPr eaLnBrk="1" hangingPunct="1">
              <a:buFont typeface="Tw Cen MT" panose="020B0602020104020603" pitchFamily="34" charset="77"/>
              <a:buAutoNum type="arabicPeriod"/>
            </a:pPr>
            <a:r>
              <a:rPr lang="en-GB" altLang="en-US" i="1">
                <a:ea typeface="ＭＳ Ｐゴシック" panose="020B0600070205080204" pitchFamily="34" charset="-128"/>
              </a:rPr>
              <a:t>Duration of married life </a:t>
            </a:r>
            <a:r>
              <a:rPr lang="en-GB" altLang="en-US">
                <a:ea typeface="ＭＳ Ｐゴシック" panose="020B0600070205080204" pitchFamily="34" charset="-128"/>
              </a:rPr>
              <a:t>(</a:t>
            </a:r>
            <a:r>
              <a:rPr lang="en-GB" altLang="en-US">
                <a:solidFill>
                  <a:srgbClr val="4F81BD"/>
                </a:solidFill>
                <a:ea typeface="ＭＳ Ｐゴシック" panose="020B0600070205080204" pitchFamily="34" charset="-128"/>
              </a:rPr>
              <a:t>most happen in early y)</a:t>
            </a:r>
            <a:endParaRPr lang="en-GB" altLang="en-US">
              <a:ea typeface="ＭＳ Ｐゴシック" panose="020B0600070205080204" pitchFamily="34" charset="-128"/>
            </a:endParaRPr>
          </a:p>
          <a:p>
            <a:pPr eaLnBrk="1" hangingPunct="1">
              <a:buFont typeface="Tw Cen MT" panose="020B0602020104020603" pitchFamily="34" charset="77"/>
              <a:buAutoNum type="arabicPeriod"/>
            </a:pPr>
            <a:r>
              <a:rPr lang="en-GB" altLang="en-US" i="1">
                <a:ea typeface="ＭＳ Ｐゴシック" panose="020B0600070205080204" pitchFamily="34" charset="-128"/>
              </a:rPr>
              <a:t>Spacing of children </a:t>
            </a:r>
          </a:p>
          <a:p>
            <a:pPr eaLnBrk="1" hangingPunct="1">
              <a:buFont typeface="Tw Cen MT" panose="020B0602020104020603" pitchFamily="34" charset="77"/>
              <a:buAutoNum type="arabicPeriod"/>
            </a:pPr>
            <a:r>
              <a:rPr lang="en-GB" altLang="en-US" i="1">
                <a:ea typeface="ＭＳ Ｐゴシック" panose="020B0600070205080204" pitchFamily="34" charset="-128"/>
              </a:rPr>
              <a:t>Education</a:t>
            </a:r>
            <a:r>
              <a:rPr lang="en-GB" altLang="en-US">
                <a:ea typeface="ＭＳ Ｐゴシック" panose="020B0600070205080204" pitchFamily="34" charset="-128"/>
              </a:rPr>
              <a:t> </a:t>
            </a:r>
            <a:r>
              <a:rPr lang="en-GB" altLang="en-US">
                <a:solidFill>
                  <a:srgbClr val="4F81BD"/>
                </a:solidFill>
                <a:ea typeface="ＭＳ Ｐゴシック" panose="020B0600070205080204" pitchFamily="34" charset="-128"/>
              </a:rPr>
              <a:t>(inverse relationship)</a:t>
            </a:r>
            <a:endParaRPr lang="en-GB" altLang="en-US">
              <a:ea typeface="ＭＳ Ｐゴシック" panose="020B0600070205080204" pitchFamily="34" charset="-128"/>
            </a:endParaRPr>
          </a:p>
          <a:p>
            <a:pPr eaLnBrk="1" hangingPunct="1">
              <a:buFont typeface="Tw Cen MT" panose="020B0602020104020603" pitchFamily="34" charset="77"/>
              <a:buAutoNum type="arabicPeriod"/>
            </a:pPr>
            <a:r>
              <a:rPr lang="en-GB" altLang="en-US" i="1">
                <a:ea typeface="ＭＳ Ｐゴシック" panose="020B0600070205080204" pitchFamily="34" charset="-128"/>
              </a:rPr>
              <a:t>Economic status </a:t>
            </a:r>
            <a:r>
              <a:rPr lang="en-GB" altLang="en-US">
                <a:solidFill>
                  <a:srgbClr val="4F81BD"/>
                </a:solidFill>
                <a:ea typeface="ＭＳ Ｐゴシック" panose="020B0600070205080204" pitchFamily="34" charset="-128"/>
              </a:rPr>
              <a:t>(inverse relationship)</a:t>
            </a:r>
            <a:endParaRPr lang="en-GB" altLang="en-US">
              <a:ea typeface="ＭＳ Ｐゴシック" panose="020B0600070205080204" pitchFamily="34" charset="-128"/>
            </a:endParaRPr>
          </a:p>
          <a:p>
            <a:pPr eaLnBrk="1" hangingPunct="1">
              <a:buFont typeface="Tw Cen MT" panose="020B0602020104020603" pitchFamily="34" charset="77"/>
              <a:buAutoNum type="arabicPeriod"/>
            </a:pPr>
            <a:r>
              <a:rPr lang="en-GB" altLang="en-US" i="1">
                <a:ea typeface="ＭＳ Ｐゴシック" panose="020B0600070205080204" pitchFamily="34" charset="-128"/>
              </a:rPr>
              <a:t>Religion</a:t>
            </a:r>
            <a:r>
              <a:rPr lang="en-GB" altLang="en-US"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buFont typeface="Tw Cen MT" panose="020B0602020104020603" pitchFamily="34" charset="77"/>
              <a:buAutoNum type="arabicPeriod"/>
            </a:pPr>
            <a:r>
              <a:rPr lang="en-GB" altLang="en-US" i="1">
                <a:ea typeface="ＭＳ Ｐゴシック" panose="020B0600070205080204" pitchFamily="34" charset="-128"/>
              </a:rPr>
              <a:t>Nutrition</a:t>
            </a:r>
            <a:r>
              <a:rPr lang="en-GB" altLang="en-US">
                <a:ea typeface="ＭＳ Ｐゴシック" panose="020B0600070205080204" pitchFamily="34" charset="-128"/>
              </a:rPr>
              <a:t> </a:t>
            </a:r>
            <a:r>
              <a:rPr lang="en-GB" altLang="en-US">
                <a:solidFill>
                  <a:srgbClr val="4F81BD"/>
                </a:solidFill>
                <a:ea typeface="ＭＳ Ｐゴシック" panose="020B0600070205080204" pitchFamily="34" charset="-128"/>
              </a:rPr>
              <a:t>(Inverse relationship)</a:t>
            </a:r>
            <a:endParaRPr lang="en-GB" altLang="en-US">
              <a:ea typeface="ＭＳ Ｐゴシック" panose="020B0600070205080204" pitchFamily="34" charset="-128"/>
            </a:endParaRPr>
          </a:p>
          <a:p>
            <a:pPr eaLnBrk="1" hangingPunct="1">
              <a:buFont typeface="Tw Cen MT" panose="020B0602020104020603" pitchFamily="34" charset="77"/>
              <a:buAutoNum type="arabicPeriod"/>
            </a:pPr>
            <a:r>
              <a:rPr lang="en-GB" altLang="en-US" i="1">
                <a:ea typeface="ＭＳ Ｐゴシック" panose="020B0600070205080204" pitchFamily="34" charset="-128"/>
              </a:rPr>
              <a:t>Family planning </a:t>
            </a:r>
          </a:p>
          <a:p>
            <a:pPr eaLnBrk="1" hangingPunct="1">
              <a:buFont typeface="Tw Cen MT" panose="020B0602020104020603" pitchFamily="34" charset="77"/>
              <a:buAutoNum type="arabicPeriod"/>
            </a:pPr>
            <a:r>
              <a:rPr lang="en-GB" altLang="en-US" i="1">
                <a:ea typeface="ＭＳ Ｐゴシック" panose="020B0600070205080204" pitchFamily="34" charset="-128"/>
              </a:rPr>
              <a:t>Other factor</a:t>
            </a:r>
            <a:r>
              <a:rPr lang="en-US" altLang="en-US">
                <a:ea typeface="ＭＳ Ｐゴシック" panose="020B0600070205080204" pitchFamily="34" charset="-128"/>
              </a:rPr>
              <a:t>….</a:t>
            </a:r>
            <a:r>
              <a:rPr lang="en-US" altLang="en-US" sz="2400">
                <a:ea typeface="ＭＳ Ｐゴシック" panose="020B0600070205080204" pitchFamily="34" charset="-128"/>
              </a:rPr>
              <a:t>physiological, biological, cultural, social</a:t>
            </a:r>
            <a:endParaRPr lang="en-GB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29A0C4EE-B1EF-C040-8973-D55DEF056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Measures of Fertility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1895B98E-6FE2-4848-9E82-3EBCD5D313D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514350" indent="-514350" eaLnBrk="1" hangingPunct="1">
              <a:buFont typeface="Tw Cen MT" panose="020B0602020104020603" pitchFamily="34" charset="77"/>
              <a:buAutoNum type="arabicPeriod"/>
            </a:pPr>
            <a:r>
              <a:rPr lang="en-GB" altLang="en-US">
                <a:ea typeface="ＭＳ Ｐゴシック" panose="020B0600070205080204" pitchFamily="34" charset="-128"/>
              </a:rPr>
              <a:t>Crude Birth Rate: </a:t>
            </a:r>
          </a:p>
          <a:p>
            <a:pPr marL="514350" indent="-514350" eaLnBrk="1" hangingPunct="1"/>
            <a:endParaRPr lang="en-GB" altLang="en-US">
              <a:ea typeface="ＭＳ Ｐゴシック" panose="020B0600070205080204" pitchFamily="34" charset="-128"/>
            </a:endParaRPr>
          </a:p>
          <a:p>
            <a:pPr marL="514350" indent="-514350" eaLnBrk="1" hangingPunct="1">
              <a:buFont typeface="Wingdings" pitchFamily="2" charset="2"/>
              <a:buNone/>
            </a:pPr>
            <a:r>
              <a:rPr lang="en-GB" altLang="en-US" sz="2400" u="sng">
                <a:ea typeface="ＭＳ Ｐゴシック" panose="020B0600070205080204" pitchFamily="34" charset="-128"/>
              </a:rPr>
              <a:t>Number of live births in a year in a specific locality  </a:t>
            </a:r>
            <a:r>
              <a:rPr lang="en-GB" altLang="en-US" sz="2400">
                <a:ea typeface="ＭＳ Ｐゴシック" panose="020B0600070205080204" pitchFamily="34" charset="-128"/>
              </a:rPr>
              <a:t>X 1000</a:t>
            </a:r>
          </a:p>
          <a:p>
            <a:pPr marL="514350" indent="-514350" eaLnBrk="1" hangingPunct="1">
              <a:buFont typeface="Wingdings" pitchFamily="2" charset="2"/>
              <a:buNone/>
            </a:pPr>
            <a:r>
              <a:rPr lang="en-GB" altLang="en-US" sz="2400">
                <a:ea typeface="ＭＳ Ｐゴシック" panose="020B0600070205080204" pitchFamily="34" charset="-128"/>
              </a:rPr>
              <a:t>estimated mid-year population size in that same year</a:t>
            </a:r>
          </a:p>
          <a:p>
            <a:pPr marL="514350" indent="-514350" eaLnBrk="1" hangingPunct="1">
              <a:buFont typeface="Wingdings" pitchFamily="2" charset="2"/>
              <a:buNone/>
            </a:pPr>
            <a:r>
              <a:rPr lang="en-GB" altLang="en-US" sz="2400">
                <a:ea typeface="ＭＳ Ｐゴシック" panose="020B0600070205080204" pitchFamily="34" charset="-128"/>
              </a:rPr>
              <a:t> and locality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A4CF01E4-437D-1A4D-A7AD-F10CF96B4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8461375" cy="990600"/>
          </a:xfrm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Crude Birth Rate Trend (World Bank)</a:t>
            </a:r>
          </a:p>
        </p:txBody>
      </p:sp>
      <p:sp>
        <p:nvSpPr>
          <p:cNvPr id="25604" name="TextBox 4">
            <a:extLst>
              <a:ext uri="{FF2B5EF4-FFF2-40B4-BE49-F238E27FC236}">
                <a16:creationId xmlns:a16="http://schemas.microsoft.com/office/drawing/2014/main" id="{A1A1405D-737B-9240-9B9D-CB2CD66BF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16" y="6475511"/>
            <a:ext cx="7924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dirty="0"/>
              <a:t>Source: The World Bank. Available from: </a:t>
            </a:r>
            <a:r>
              <a:rPr lang="en-US" altLang="en-US" sz="1400" dirty="0">
                <a:hlinkClick r:id="rId2"/>
              </a:rPr>
              <a:t>https://data.worldbank.org/indicator/SP.DYN.CBRT.IN</a:t>
            </a:r>
            <a:r>
              <a:rPr lang="en-US" altLang="en-US" sz="1400" dirty="0"/>
              <a:t>.</a:t>
            </a:r>
            <a:endParaRPr lang="en-GB" alt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AE15D-6F9D-914B-857B-63A803458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79432"/>
            <a:ext cx="7772216" cy="52064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D09BDE31-F709-D447-9A12-B44C6E5E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Measures of Fertility cont.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9A93524C-0C6E-7643-8D97-FB67A1A9F76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514350" indent="-514350" eaLnBrk="1" hangingPunct="1">
              <a:buFont typeface="Tw Cen MT" panose="020B0602020104020603" pitchFamily="34" charset="77"/>
              <a:buAutoNum type="arabicPeriod" startAt="2"/>
            </a:pPr>
            <a:r>
              <a:rPr lang="en-GB" altLang="en-US">
                <a:ea typeface="ＭＳ Ｐゴシック" panose="020B0600070205080204" pitchFamily="34" charset="-128"/>
              </a:rPr>
              <a:t>General Fertility Rate: </a:t>
            </a:r>
          </a:p>
          <a:p>
            <a:pPr marL="514350" indent="-514350" algn="just" eaLnBrk="1" hangingPunct="1">
              <a:buFont typeface="Wingdings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number of live births per 1000 women in the reproductive age-group (15-44 or 49 years) in a given year </a:t>
            </a:r>
          </a:p>
          <a:p>
            <a:pPr marL="514350" indent="-514350" eaLnBrk="1" hangingPunct="1">
              <a:buFont typeface="Wingdings" pitchFamily="2" charset="2"/>
              <a:buNone/>
            </a:pPr>
            <a:endParaRPr lang="en-GB" altLang="en-US">
              <a:ea typeface="ＭＳ Ｐゴシック" panose="020B0600070205080204" pitchFamily="34" charset="-128"/>
            </a:endParaRPr>
          </a:p>
          <a:p>
            <a:pPr marL="514350" indent="-514350" eaLnBrk="1" hangingPunct="1">
              <a:buFont typeface="Wingdings" pitchFamily="2" charset="2"/>
              <a:buNone/>
            </a:pPr>
            <a:r>
              <a:rPr lang="en-GB" altLang="en-US" sz="2400" u="sng">
                <a:ea typeface="ＭＳ Ｐゴシック" panose="020B0600070205080204" pitchFamily="34" charset="-128"/>
              </a:rPr>
              <a:t>Number of live births in a year in a specific locality  </a:t>
            </a:r>
            <a:r>
              <a:rPr lang="en-GB" altLang="en-US" sz="2400">
                <a:ea typeface="ＭＳ Ｐゴシック" panose="020B0600070205080204" pitchFamily="34" charset="-128"/>
              </a:rPr>
              <a:t>X 1000</a:t>
            </a:r>
          </a:p>
          <a:p>
            <a:pPr marL="514350" indent="-514350" eaLnBrk="1" hangingPunct="1">
              <a:buFont typeface="Wingdings" pitchFamily="2" charset="2"/>
              <a:buNone/>
            </a:pPr>
            <a:r>
              <a:rPr lang="en-GB" altLang="en-US" sz="2400">
                <a:ea typeface="ＭＳ Ｐゴシック" panose="020B0600070205080204" pitchFamily="34" charset="-128"/>
              </a:rPr>
              <a:t>Mid-year female population age 15-49 (reproductive age) in that same year and same locality</a:t>
            </a:r>
          </a:p>
          <a:p>
            <a:pPr marL="514350" indent="-514350" eaLnBrk="1" hangingPunct="1">
              <a:buFont typeface="Wingdings" pitchFamily="2" charset="2"/>
              <a:buNone/>
            </a:pPr>
            <a:endParaRPr lang="en-GB" altLang="en-US" sz="2400">
              <a:ea typeface="ＭＳ Ｐゴシック" panose="020B0600070205080204" pitchFamily="34" charset="-128"/>
            </a:endParaRPr>
          </a:p>
          <a:p>
            <a:pPr marL="514350" indent="-514350" eaLnBrk="1" hangingPunct="1">
              <a:buFont typeface="Wingdings" pitchFamily="2" charset="2"/>
              <a:buNone/>
            </a:pPr>
            <a:r>
              <a:rPr lang="en-GB" altLang="en-US" sz="2400">
                <a:ea typeface="ＭＳ Ｐゴシック" panose="020B0600070205080204" pitchFamily="34" charset="-128"/>
              </a:rPr>
              <a:t>Problems? </a:t>
            </a:r>
            <a:r>
              <a:rPr lang="en-US" altLang="en-US" sz="2400">
                <a:ea typeface="ＭＳ Ｐゴシック" panose="020B0600070205080204" pitchFamily="34" charset="-128"/>
              </a:rPr>
              <a:t>–</a:t>
            </a:r>
            <a:r>
              <a:rPr lang="en-GB" altLang="en-US" sz="2400">
                <a:ea typeface="ＭＳ Ｐゴシック" panose="020B0600070205080204" pitchFamily="34" charset="-128"/>
              </a:rPr>
              <a:t> not all women in denominator at risk for childbirth or married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D90A79D3-4FA8-0E46-B82F-28013DA2B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Measures of Fertility cont.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7D4885F1-36AF-0646-8C63-CF7E674D590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514350" indent="-514350" eaLnBrk="1" hangingPunct="1">
              <a:buFont typeface="Tw Cen MT" panose="020B0602020104020603" pitchFamily="34" charset="77"/>
              <a:buAutoNum type="arabicPeriod" startAt="3"/>
            </a:pPr>
            <a:r>
              <a:rPr lang="en-GB" altLang="en-US">
                <a:ea typeface="ＭＳ Ｐゴシック" panose="020B0600070205080204" pitchFamily="34" charset="-128"/>
              </a:rPr>
              <a:t>General </a:t>
            </a:r>
            <a:r>
              <a:rPr lang="en-GB" altLang="en-US" i="1">
                <a:ea typeface="ＭＳ Ｐゴシック" panose="020B0600070205080204" pitchFamily="34" charset="-128"/>
              </a:rPr>
              <a:t>Marital</a:t>
            </a:r>
            <a:r>
              <a:rPr lang="en-GB" altLang="en-US">
                <a:ea typeface="ＭＳ Ｐゴシック" panose="020B0600070205080204" pitchFamily="34" charset="-128"/>
              </a:rPr>
              <a:t> Fertility Rate: </a:t>
            </a:r>
          </a:p>
          <a:p>
            <a:pPr marL="514350" indent="-514350"/>
            <a:r>
              <a:rPr lang="en-US" altLang="en-US">
                <a:ea typeface="ＭＳ Ｐゴシック" panose="020B0600070205080204" pitchFamily="34" charset="-128"/>
              </a:rPr>
              <a:t>number of live births per 1000 </a:t>
            </a:r>
            <a:r>
              <a:rPr lang="en-US" altLang="en-US" b="1" i="1">
                <a:ea typeface="ＭＳ Ｐゴシック" panose="020B0600070205080204" pitchFamily="34" charset="-128"/>
              </a:rPr>
              <a:t>married</a:t>
            </a:r>
            <a:r>
              <a:rPr lang="en-US" altLang="en-US">
                <a:ea typeface="ＭＳ Ｐゴシック" panose="020B0600070205080204" pitchFamily="34" charset="-128"/>
              </a:rPr>
              <a:t> women in the reproductive age group (15-44 or 49) in a given year </a:t>
            </a:r>
          </a:p>
          <a:p>
            <a:pPr marL="514350" indent="-514350" eaLnBrk="1" hangingPunct="1">
              <a:buFont typeface="Wingdings" pitchFamily="2" charset="2"/>
              <a:buNone/>
            </a:pPr>
            <a:endParaRPr lang="en-GB" altLang="en-US">
              <a:ea typeface="ＭＳ Ｐゴシック" panose="020B0600070205080204" pitchFamily="34" charset="-128"/>
            </a:endParaRPr>
          </a:p>
          <a:p>
            <a:pPr marL="514350" indent="-514350" eaLnBrk="1" hangingPunct="1"/>
            <a:endParaRPr lang="en-GB" altLang="en-US">
              <a:ea typeface="ＭＳ Ｐゴシック" panose="020B0600070205080204" pitchFamily="34" charset="-128"/>
            </a:endParaRPr>
          </a:p>
          <a:p>
            <a:pPr marL="514350" indent="-514350" eaLnBrk="1" hangingPunct="1">
              <a:buFont typeface="Wingdings" pitchFamily="2" charset="2"/>
              <a:buNone/>
            </a:pPr>
            <a:r>
              <a:rPr lang="en-GB" altLang="en-US" sz="2400" u="sng">
                <a:ea typeface="ＭＳ Ｐゴシック" panose="020B0600070205080204" pitchFamily="34" charset="-128"/>
              </a:rPr>
              <a:t>Number of live births in a year in a specific locality  </a:t>
            </a:r>
            <a:r>
              <a:rPr lang="en-GB" altLang="en-US" sz="2400">
                <a:ea typeface="ＭＳ Ｐゴシック" panose="020B0600070205080204" pitchFamily="34" charset="-128"/>
              </a:rPr>
              <a:t>X 1000</a:t>
            </a:r>
          </a:p>
          <a:p>
            <a:pPr marL="514350" indent="-514350" eaLnBrk="1" hangingPunct="1">
              <a:buFont typeface="Wingdings" pitchFamily="2" charset="2"/>
              <a:buNone/>
            </a:pPr>
            <a:r>
              <a:rPr lang="en-GB" altLang="en-US" sz="2400">
                <a:ea typeface="ＭＳ Ｐゴシック" panose="020B0600070205080204" pitchFamily="34" charset="-128"/>
              </a:rPr>
              <a:t>Mid-year female married population age 15-49</a:t>
            </a:r>
          </a:p>
          <a:p>
            <a:pPr marL="514350" indent="-514350" eaLnBrk="1" hangingPunct="1">
              <a:buFont typeface="Wingdings" pitchFamily="2" charset="2"/>
              <a:buNone/>
            </a:pPr>
            <a:r>
              <a:rPr lang="en-GB" altLang="en-US" sz="2400">
                <a:ea typeface="ＭＳ Ｐゴシック" panose="020B0600070205080204" pitchFamily="34" charset="-128"/>
              </a:rPr>
              <a:t> in that same year and same locality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8F607A7F-ABEE-2F49-A098-54E23514A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Measures of Fertility cont.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6D22A051-728E-8C47-9A6B-FC2FA7AB8B5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514350" indent="-514350" eaLnBrk="1" hangingPunct="1">
              <a:buFont typeface="Tw Cen MT" panose="020B0602020104020603" pitchFamily="34" charset="77"/>
              <a:buAutoNum type="arabicPeriod" startAt="4"/>
            </a:pPr>
            <a:r>
              <a:rPr lang="en-GB" altLang="en-US">
                <a:ea typeface="ＭＳ Ｐゴシック" panose="020B0600070205080204" pitchFamily="34" charset="-128"/>
              </a:rPr>
              <a:t>Age-specific Fertility Rate: </a:t>
            </a:r>
          </a:p>
          <a:p>
            <a:pPr marL="514350" indent="-514350"/>
            <a:r>
              <a:rPr lang="en-US" altLang="en-US">
                <a:ea typeface="ＭＳ Ｐゴシック" panose="020B0600070205080204" pitchFamily="34" charset="-128"/>
              </a:rPr>
              <a:t>number of live births in a year to 1000 wome:n in any specified age-group </a:t>
            </a:r>
          </a:p>
          <a:p>
            <a:pPr marL="514350" indent="-514350" eaLnBrk="1" hangingPunct="1">
              <a:buFont typeface="Wingdings" pitchFamily="2" charset="2"/>
              <a:buNone/>
            </a:pPr>
            <a:endParaRPr lang="en-GB" altLang="en-US">
              <a:ea typeface="ＭＳ Ｐゴシック" panose="020B0600070205080204" pitchFamily="34" charset="-128"/>
            </a:endParaRPr>
          </a:p>
          <a:p>
            <a:pPr marL="514350" indent="-514350" eaLnBrk="1" hangingPunct="1"/>
            <a:endParaRPr lang="en-GB" altLang="en-US">
              <a:ea typeface="ＭＳ Ｐゴシック" panose="020B0600070205080204" pitchFamily="34" charset="-128"/>
            </a:endParaRPr>
          </a:p>
          <a:p>
            <a:pPr marL="514350" indent="-514350" eaLnBrk="1" hangingPunct="1">
              <a:buFont typeface="Wingdings" pitchFamily="2" charset="2"/>
              <a:buNone/>
            </a:pPr>
            <a:r>
              <a:rPr lang="en-GB" altLang="en-US" sz="2400" u="sng">
                <a:ea typeface="ＭＳ Ｐゴシック" panose="020B0600070205080204" pitchFamily="34" charset="-128"/>
              </a:rPr>
              <a:t>Number of live births among a specific age group </a:t>
            </a:r>
            <a:r>
              <a:rPr lang="en-GB" altLang="en-US" sz="2400">
                <a:ea typeface="ＭＳ Ｐゴシック" panose="020B0600070205080204" pitchFamily="34" charset="-128"/>
              </a:rPr>
              <a:t>X 1000</a:t>
            </a:r>
          </a:p>
          <a:p>
            <a:pPr marL="514350" indent="-514350" eaLnBrk="1" hangingPunct="1">
              <a:buFont typeface="Wingdings" pitchFamily="2" charset="2"/>
              <a:buNone/>
            </a:pPr>
            <a:r>
              <a:rPr lang="en-GB" altLang="en-US" sz="2400">
                <a:ea typeface="ＭＳ Ｐゴシック" panose="020B0600070205080204" pitchFamily="34" charset="-128"/>
              </a:rPr>
              <a:t>Mid-year female population in that age group</a:t>
            </a:r>
          </a:p>
          <a:p>
            <a:pPr marL="514350" indent="-514350" eaLnBrk="1" hangingPunct="1">
              <a:buFont typeface="Wingdings" pitchFamily="2" charset="2"/>
              <a:buNone/>
            </a:pPr>
            <a:r>
              <a:rPr lang="en-GB" altLang="en-US" sz="2400">
                <a:ea typeface="ＭＳ Ｐゴシック" panose="020B0600070205080204" pitchFamily="34" charset="-128"/>
              </a:rPr>
              <a:t> in that same year and same locality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33AFF93F-506F-4D48-9C06-8B30CE175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Measures of Fertility cont.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0534BFA8-8613-E642-AF70-A80BF833882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514350" indent="-514350" eaLnBrk="1" hangingPunct="1">
              <a:buFont typeface="Tw Cen MT" panose="020B0602020104020603" pitchFamily="34" charset="77"/>
              <a:buAutoNum type="arabicPeriod" startAt="5"/>
            </a:pPr>
            <a:r>
              <a:rPr lang="en-GB" altLang="en-US">
                <a:ea typeface="ＭＳ Ｐゴシック" panose="020B0600070205080204" pitchFamily="34" charset="-128"/>
              </a:rPr>
              <a:t>Total Fertility Rate: (rate per woman)</a:t>
            </a:r>
          </a:p>
          <a:p>
            <a:pPr marL="514350" indent="-514350" eaLnBrk="1" hangingPunct="1">
              <a:buFont typeface="Wingdings" pitchFamily="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the average number of children a woman would have if she were to pass through her reproductive years bearing children at the same rates as the women now in each age group</a:t>
            </a:r>
          </a:p>
          <a:p>
            <a:pPr marL="514350" indent="-514350" eaLnBrk="1" hangingPunct="1">
              <a:buFont typeface="Wingdings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Approximates “completed family size” </a:t>
            </a:r>
            <a:endParaRPr lang="en-GB" altLang="en-US">
              <a:ea typeface="ＭＳ Ｐゴシック" panose="020B0600070205080204" pitchFamily="34" charset="-128"/>
            </a:endParaRPr>
          </a:p>
          <a:p>
            <a:pPr marL="514350" indent="-514350" eaLnBrk="1" hangingPunct="1"/>
            <a:endParaRPr lang="en-GB" altLang="en-US">
              <a:ea typeface="ＭＳ Ｐゴシック" panose="020B0600070205080204" pitchFamily="34" charset="-128"/>
            </a:endParaRPr>
          </a:p>
          <a:p>
            <a:pPr marL="514350" indent="-514350" eaLnBrk="1" hangingPunct="1">
              <a:buFont typeface="Wingdings" pitchFamily="2" charset="2"/>
              <a:buNone/>
            </a:pPr>
            <a:r>
              <a:rPr lang="en-GB" altLang="en-US" sz="2400" u="sng">
                <a:solidFill>
                  <a:srgbClr val="17375E"/>
                </a:solidFill>
                <a:ea typeface="ＭＳ Ｐゴシック" panose="020B0600070205080204" pitchFamily="34" charset="-128"/>
              </a:rPr>
              <a:t>Sum of age specific fertility rates  </a:t>
            </a:r>
            <a:r>
              <a:rPr lang="en-GB" altLang="en-US" sz="2400">
                <a:solidFill>
                  <a:srgbClr val="17375E"/>
                </a:solidFill>
                <a:ea typeface="ＭＳ Ｐゴシック" panose="020B0600070205080204" pitchFamily="34" charset="-128"/>
              </a:rPr>
              <a:t> </a:t>
            </a:r>
            <a:r>
              <a:rPr lang="en-GB" altLang="en-US" sz="2400">
                <a:ea typeface="ＭＳ Ｐゴシック" panose="020B0600070205080204" pitchFamily="34" charset="-128"/>
              </a:rPr>
              <a:t>(rate per woman)</a:t>
            </a:r>
          </a:p>
          <a:p>
            <a:pPr marL="514350" indent="-514350" eaLnBrk="1" hangingPunct="1">
              <a:buFont typeface="Wingdings" pitchFamily="2" charset="2"/>
              <a:buNone/>
            </a:pPr>
            <a:r>
              <a:rPr lang="en-GB" altLang="en-US" sz="2400">
                <a:solidFill>
                  <a:srgbClr val="17375E"/>
                </a:solidFill>
                <a:ea typeface="ＭＳ Ｐゴシック" panose="020B0600070205080204" pitchFamily="34" charset="-128"/>
              </a:rPr>
              <a:t>                       1000</a:t>
            </a:r>
          </a:p>
          <a:p>
            <a:pPr marL="514350" indent="-514350" eaLnBrk="1" hangingPunct="1">
              <a:buFont typeface="Wingdings" pitchFamily="2" charset="2"/>
              <a:buNone/>
            </a:pPr>
            <a:r>
              <a:rPr lang="en-GB" altLang="en-US" sz="2400">
                <a:ea typeface="ＭＳ Ｐゴシック" panose="020B0600070205080204" pitchFamily="34" charset="-128"/>
              </a:rPr>
              <a:t>or </a:t>
            </a:r>
            <a:r>
              <a:rPr lang="en-GB" altLang="en-US" sz="2400" b="1" i="1">
                <a:solidFill>
                  <a:srgbClr val="558ED5"/>
                </a:solidFill>
                <a:ea typeface="ＭＳ Ｐゴシック" panose="020B0600070205080204" pitchFamily="34" charset="-128"/>
              </a:rPr>
              <a:t>Sum of age specific fertility rate </a:t>
            </a:r>
            <a:r>
              <a:rPr lang="en-GB" altLang="en-US" sz="2400">
                <a:ea typeface="ＭＳ Ｐゴシック" panose="020B0600070205080204" pitchFamily="34" charset="-128"/>
              </a:rPr>
              <a:t>(rate per 1000 women)</a:t>
            </a:r>
          </a:p>
          <a:p>
            <a:pPr marL="514350" indent="-514350" eaLnBrk="1" hangingPunct="1">
              <a:buFont typeface="Wingdings" pitchFamily="2" charset="2"/>
              <a:buNone/>
            </a:pPr>
            <a:r>
              <a:rPr lang="en-GB" altLang="en-US" sz="2400">
                <a:ea typeface="ＭＳ Ｐゴシック" panose="020B0600070205080204" pitchFamily="34" charset="-128"/>
              </a:rPr>
              <a:t>If using a 5-year period, then: Σage specific fertility rate x 5</a:t>
            </a:r>
          </a:p>
          <a:p>
            <a:pPr marL="514350" indent="-514350" eaLnBrk="1" hangingPunct="1">
              <a:buFont typeface="Wingdings" pitchFamily="2" charset="2"/>
              <a:buNone/>
            </a:pPr>
            <a:r>
              <a:rPr lang="en-GB" altLang="en-US" sz="2400">
                <a:ea typeface="ＭＳ Ｐゴシック" panose="020B0600070205080204" pitchFamily="34" charset="-128"/>
              </a:rPr>
              <a:t>                                                           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47228CF5-2E77-5A4E-906A-3B8D68E8D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Global Total Fertility Rate 2017</a:t>
            </a:r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A4F4E6DD-8942-8C4A-9397-A818DBBD7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76350"/>
            <a:ext cx="79248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9ED64204-58F3-5E42-8544-E89A57BE9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Saudi Arabia Fertility Rate</a:t>
            </a:r>
          </a:p>
        </p:txBody>
      </p:sp>
      <p:pic>
        <p:nvPicPr>
          <p:cNvPr id="31747" name="Content Placeholder 3">
            <a:extLst>
              <a:ext uri="{FF2B5EF4-FFF2-40B4-BE49-F238E27FC236}">
                <a16:creationId xmlns:a16="http://schemas.microsoft.com/office/drawing/2014/main" id="{902EC657-4DF3-0340-8DA3-67506C689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211263"/>
            <a:ext cx="7502525" cy="557053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1F67A962-469F-4C4B-807B-E4E84E2AA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altLang="en-US" sz="3600">
                <a:ea typeface="ＭＳ Ｐゴシック" panose="020B0600070205080204" pitchFamily="34" charset="-128"/>
              </a:rPr>
              <a:t>Impact of fertility on age distribution in a population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511A69D1-F378-A944-9879-A489838A838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95300" y="2133600"/>
            <a:ext cx="8153400" cy="4495800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ea typeface="ＭＳ Ｐゴシック" panose="020B0600070205080204" pitchFamily="34" charset="-128"/>
              </a:rPr>
              <a:t>High fertility =&gt; High proportion of young people in the population (e.g. developing countries)</a:t>
            </a:r>
          </a:p>
          <a:p>
            <a:pPr eaLnBrk="1" hangingPunct="1"/>
            <a:r>
              <a:rPr lang="en-GB" altLang="en-US" sz="3600" dirty="0">
                <a:ea typeface="ＭＳ Ｐゴシック" panose="020B0600070205080204" pitchFamily="34" charset="-128"/>
              </a:rPr>
              <a:t>Low fertility =&gt; Condensed proportion of retired people in a population (e.g. developed countries)</a:t>
            </a:r>
          </a:p>
          <a:p>
            <a:pPr eaLnBrk="1" hangingPunct="1"/>
            <a:r>
              <a:rPr lang="en-GB" altLang="en-US" sz="36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How does that impact healthcare needs?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268FB94A-50B8-AC41-A429-DCC3387B1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Objectives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B08E3579-D2F8-DB46-A72E-39DFABF7DC3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2133600"/>
            <a:ext cx="8153400" cy="40386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GB" altLang="en-US" dirty="0">
                <a:ea typeface="ＭＳ Ｐゴシック" panose="020B0600070205080204" pitchFamily="34" charset="-128"/>
              </a:rPr>
              <a:t>Define demography </a:t>
            </a:r>
          </a:p>
          <a:p>
            <a:pPr>
              <a:spcAft>
                <a:spcPts val="1800"/>
              </a:spcAft>
            </a:pPr>
            <a:r>
              <a:rPr lang="en-GB" altLang="en-US" dirty="0">
                <a:ea typeface="ＭＳ Ｐゴシック" panose="020B0600070205080204" pitchFamily="34" charset="-128"/>
              </a:rPr>
              <a:t>Describe major sources of population data</a:t>
            </a:r>
          </a:p>
          <a:p>
            <a:pPr>
              <a:spcAft>
                <a:spcPts val="1800"/>
              </a:spcAft>
            </a:pPr>
            <a:r>
              <a:rPr lang="en-GB" altLang="en-US" dirty="0">
                <a:ea typeface="ＭＳ Ｐゴシック" panose="020B0600070205080204" pitchFamily="34" charset="-128"/>
              </a:rPr>
              <a:t>List the important factors that determine population growth and calculate measures of these factor</a:t>
            </a:r>
          </a:p>
          <a:p>
            <a:pPr>
              <a:spcAft>
                <a:spcPts val="1800"/>
              </a:spcAft>
            </a:pPr>
            <a:r>
              <a:rPr lang="en-GB" altLang="en-US" dirty="0">
                <a:ea typeface="ＭＳ Ｐゴシック" panose="020B0600070205080204" pitchFamily="34" charset="-128"/>
              </a:rPr>
              <a:t>Interpret the population pyramid and differentiate between features of developed and developing countries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B9F51-13B0-DD44-84B0-5BD93B22D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Fertility and population explosion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EC356-BE12-0F48-A15C-70523E051B1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4495800"/>
          </a:xfrm>
        </p:spPr>
        <p:txBody>
          <a:bodyPr/>
          <a:lstStyle/>
          <a:p>
            <a:r>
              <a:rPr lang="en-US" dirty="0"/>
              <a:t>Controversy starting from the late 1700s</a:t>
            </a:r>
          </a:p>
          <a:p>
            <a:r>
              <a:rPr lang="en-US" dirty="0"/>
              <a:t>Thomas Malthus theory </a:t>
            </a:r>
          </a:p>
          <a:p>
            <a:r>
              <a:rPr lang="en-US" dirty="0"/>
              <a:t>Paul Ehrlich: Author of “Population Bomb” ~ 1968</a:t>
            </a:r>
          </a:p>
          <a:p>
            <a:endParaRPr lang="en-US" dirty="0"/>
          </a:p>
          <a:p>
            <a:r>
              <a:rPr lang="en-US" b="1" dirty="0"/>
              <a:t>Argument: </a:t>
            </a:r>
            <a:r>
              <a:rPr lang="en-US" dirty="0"/>
              <a:t>unless population of the world is controlled, civilization on earth would end</a:t>
            </a:r>
          </a:p>
          <a:p>
            <a:endParaRPr lang="en-US" dirty="0"/>
          </a:p>
          <a:p>
            <a:r>
              <a:rPr lang="en-US" b="1" dirty="0"/>
              <a:t>Fallacy in their argument: </a:t>
            </a:r>
            <a:r>
              <a:rPr lang="en-US" dirty="0"/>
              <a:t>Only focusing on birth control; not meeting healthcare and development needs of disadvantaged populations</a:t>
            </a:r>
          </a:p>
        </p:txBody>
      </p:sp>
    </p:spTree>
    <p:extLst>
      <p:ext uri="{BB962C8B-B14F-4D97-AF65-F5344CB8AC3E}">
        <p14:creationId xmlns:p14="http://schemas.microsoft.com/office/powerpoint/2010/main" val="188166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FCD8C95F-BF72-A24D-A46F-337CB3C09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2- Migration 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FE3F8060-BD26-914B-B863-3FE089E4393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GB" altLang="en-US" dirty="0">
                <a:ea typeface="ＭＳ Ｐゴシック" panose="020B0600070205080204" pitchFamily="34" charset="-128"/>
              </a:rPr>
              <a:t>According to UN reports, 258 million people live outside the country where they were born</a:t>
            </a:r>
          </a:p>
          <a:p>
            <a:pPr eaLnBrk="1" hangingPunct="1"/>
            <a:r>
              <a:rPr lang="en-GB" altLang="en-US" dirty="0">
                <a:ea typeface="ＭＳ Ｐゴシック" panose="020B0600070205080204" pitchFamily="34" charset="-128"/>
              </a:rPr>
              <a:t>Of these, 26 million (10%) are refugees or asylum seekers</a:t>
            </a:r>
          </a:p>
          <a:p>
            <a:pPr eaLnBrk="1" hangingPunct="1"/>
            <a:r>
              <a:rPr lang="en-GB" altLang="en-US" dirty="0">
                <a:ea typeface="ＭＳ Ｐゴシック" panose="020B0600070205080204" pitchFamily="34" charset="-128"/>
              </a:rPr>
              <a:t>Migration (for economic opportunities) is towards high-income countries, except for refugees mostly migrate to low-income countries</a:t>
            </a:r>
          </a:p>
          <a:p>
            <a:pPr eaLnBrk="1" hangingPunct="1"/>
            <a:r>
              <a:rPr lang="en-GB" altLang="en-US" dirty="0">
                <a:ea typeface="ＭＳ Ｐゴシック" panose="020B0600070205080204" pitchFamily="34" charset="-128"/>
              </a:rPr>
              <a:t>Median age of migrants is 39 years </a:t>
            </a:r>
          </a:p>
          <a:p>
            <a:pPr eaLnBrk="1" hangingPunct="1"/>
            <a:r>
              <a:rPr lang="en-GB" altLang="en-US" dirty="0">
                <a:ea typeface="ＭＳ Ｐゴシック" panose="020B0600070205080204" pitchFamily="34" charset="-128"/>
              </a:rPr>
              <a:t>Mostly women -&gt; for refuge</a:t>
            </a:r>
          </a:p>
          <a:p>
            <a:pPr eaLnBrk="1" hangingPunct="1"/>
            <a:r>
              <a:rPr lang="en-GB" altLang="en-US" dirty="0">
                <a:ea typeface="ＭＳ Ｐゴシック" panose="020B0600070205080204" pitchFamily="34" charset="-128"/>
              </a:rPr>
              <a:t>Mostly men -&gt; for work</a:t>
            </a:r>
          </a:p>
          <a:p>
            <a:pPr eaLnBrk="1" hangingPunct="1">
              <a:buFont typeface="Wingdings" pitchFamily="2" charset="2"/>
              <a:buNone/>
            </a:pPr>
            <a:endParaRPr lang="en-GB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GB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F8B6C9B8-1F7E-E548-9628-984E77D6E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altLang="en-US" dirty="0">
                <a:ea typeface="ＭＳ Ｐゴシック" panose="020B0600070205080204" pitchFamily="34" charset="-128"/>
              </a:rPr>
              <a:t>Migration continued. 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942F3E16-789D-F546-AAF5-36F261D5681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GB" altLang="en-US" dirty="0">
                <a:ea typeface="ＭＳ Ｐゴシック" panose="020B0600070205080204" pitchFamily="34" charset="-128"/>
              </a:rPr>
              <a:t>Ranking of countries that host migrants:</a:t>
            </a:r>
          </a:p>
          <a:p>
            <a:pPr eaLnBrk="1" hangingPunct="1"/>
            <a:endParaRPr lang="en-GB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GB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GB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GB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GB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 dirty="0">
                <a:ea typeface="ＭＳ Ｐゴシック" panose="020B0600070205080204" pitchFamily="34" charset="-128"/>
              </a:rPr>
              <a:t>In 2017, Saudi Arabia ranked the </a:t>
            </a:r>
            <a:r>
              <a:rPr lang="en-GB" altLang="en-US" b="1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second</a:t>
            </a:r>
            <a:r>
              <a:rPr lang="en-GB" altLang="en-US" dirty="0">
                <a:ea typeface="ＭＳ Ｐゴシック" panose="020B0600070205080204" pitchFamily="34" charset="-128"/>
              </a:rPr>
              <a:t> worldwide in hosting migrants</a:t>
            </a:r>
          </a:p>
          <a:p>
            <a:pPr eaLnBrk="1" hangingPunct="1">
              <a:buFont typeface="Wingdings" pitchFamily="2" charset="2"/>
              <a:buNone/>
            </a:pPr>
            <a:endParaRPr lang="en-GB" altLang="en-US" sz="2000" dirty="0">
              <a:ea typeface="ＭＳ Ｐゴシック" panose="020B0600070205080204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sz="1400" dirty="0">
                <a:ea typeface="ＭＳ Ｐゴシック" panose="020B0600070205080204" pitchFamily="34" charset="-128"/>
              </a:rPr>
              <a:t>Source: UN International Migration Report 2017. Available at: </a:t>
            </a:r>
            <a:r>
              <a:rPr lang="en-US" altLang="en-US" sz="1400" dirty="0">
                <a:ea typeface="ＭＳ Ｐゴシック" panose="020B0600070205080204" pitchFamily="34" charset="-128"/>
              </a:rPr>
              <a:t>https://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www.un.org</a:t>
            </a:r>
            <a:r>
              <a:rPr lang="en-US" altLang="en-US" sz="1400" dirty="0">
                <a:ea typeface="ＭＳ Ｐゴシック" panose="020B0600070205080204" pitchFamily="34" charset="-128"/>
              </a:rPr>
              <a:t>/development/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desa</a:t>
            </a:r>
            <a:r>
              <a:rPr lang="en-US" altLang="en-US" sz="1400" dirty="0">
                <a:ea typeface="ＭＳ Ｐゴシック" panose="020B0600070205080204" pitchFamily="34" charset="-128"/>
              </a:rPr>
              <a:t>/publications/international-migration-report-2017.html</a:t>
            </a:r>
            <a:endParaRPr lang="en-GB" altLang="en-US" sz="1400" dirty="0">
              <a:ea typeface="ＭＳ Ｐゴシック" panose="020B0600070205080204" pitchFamily="34" charset="-128"/>
            </a:endParaRPr>
          </a:p>
          <a:p>
            <a:pPr eaLnBrk="1" hangingPunct="1"/>
            <a:endParaRPr lang="en-GB" altLang="en-US" dirty="0">
              <a:ea typeface="ＭＳ Ｐゴシック" panose="020B0600070205080204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GB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GB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88FB22-3AB6-2345-BA79-0C37E12DCC83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2362200"/>
          <a:ext cx="6096000" cy="222885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602296646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355958259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3602101889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77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77"/>
                          <a:cs typeface="Arial" panose="020B0604020202020204" pitchFamily="34" charset="0"/>
                        </a:rPr>
                        <a:t>Country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77"/>
                          <a:cs typeface="Arial" panose="020B0604020202020204" pitchFamily="34" charset="0"/>
                        </a:rPr>
                        <a:t>No. of migrants hosted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650137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77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77"/>
                          <a:cs typeface="Arial" panose="020B0604020202020204" pitchFamily="34" charset="0"/>
                        </a:rPr>
                        <a:t>USA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77"/>
                          <a:cs typeface="Arial" panose="020B0604020202020204" pitchFamily="34" charset="0"/>
                        </a:rPr>
                        <a:t>49.8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839448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77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77"/>
                          <a:cs typeface="Arial" panose="020B0604020202020204" pitchFamily="34" charset="0"/>
                        </a:rPr>
                        <a:t>Saudi Arabia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77"/>
                          <a:cs typeface="Arial" panose="020B0604020202020204" pitchFamily="34" charset="0"/>
                        </a:rPr>
                        <a:t>12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84868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77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77"/>
                          <a:cs typeface="Arial" panose="020B0604020202020204" pitchFamily="34" charset="0"/>
                        </a:rPr>
                        <a:t>Germany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77"/>
                          <a:cs typeface="Arial" panose="020B0604020202020204" pitchFamily="34" charset="0"/>
                        </a:rPr>
                        <a:t>around 12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6205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77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77"/>
                          <a:cs typeface="Arial" panose="020B0604020202020204" pitchFamily="34" charset="0"/>
                        </a:rPr>
                        <a:t>Russia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77"/>
                          <a:cs typeface="Arial" panose="020B0604020202020204" pitchFamily="34" charset="0"/>
                        </a:rPr>
                        <a:t>around 12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931667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77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77"/>
                          <a:cs typeface="Arial" panose="020B0604020202020204" pitchFamily="34" charset="0"/>
                        </a:rPr>
                        <a:t>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77"/>
                          <a:cs typeface="Arial" panose="020B0604020202020204" pitchFamily="34" charset="0"/>
                        </a:rPr>
                        <a:t>9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59619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3ABE6AC3-3C5F-8B4F-B93C-0A5930B23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8839200" cy="990600"/>
          </a:xfrm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Why is migration important to follow? 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FDFD1EE1-6B9C-0541-823D-C23DCA14ACE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GB" altLang="en-US" dirty="0">
                <a:ea typeface="ＭＳ Ｐゴシック" panose="020B0600070205080204" pitchFamily="34" charset="-128"/>
              </a:rPr>
              <a:t>It helps predict how the population will be shaped</a:t>
            </a:r>
          </a:p>
          <a:p>
            <a:pPr eaLnBrk="1" hangingPunct="1"/>
            <a:endParaRPr lang="en-GB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 dirty="0">
                <a:ea typeface="ＭＳ Ｐゴシック" panose="020B0600070205080204" pitchFamily="34" charset="-128"/>
              </a:rPr>
              <a:t>Migration usually goes from low income to more industrialized countries (more economic opportunity)</a:t>
            </a:r>
          </a:p>
          <a:p>
            <a:pPr eaLnBrk="1" hangingPunct="1"/>
            <a:endParaRPr lang="en-GB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 dirty="0">
                <a:ea typeface="ＭＳ Ｐゴシック" panose="020B0600070205080204" pitchFamily="34" charset="-128"/>
              </a:rPr>
              <a:t>Younger and healthier people migrate to more industrialized areas to work</a:t>
            </a:r>
          </a:p>
          <a:p>
            <a:pPr eaLnBrk="1" hangingPunct="1"/>
            <a:endParaRPr lang="en-GB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 dirty="0">
                <a:ea typeface="ＭＳ Ｐゴシック" panose="020B0600070205080204" pitchFamily="34" charset="-128"/>
              </a:rPr>
              <a:t>Migration affects economic growth and is affected by economic growth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8735181E-4B92-1646-B64D-249924717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8839200" cy="990600"/>
          </a:xfrm>
        </p:spPr>
        <p:txBody>
          <a:bodyPr/>
          <a:lstStyle/>
          <a:p>
            <a:pPr eaLnBrk="1" hangingPunct="1"/>
            <a:r>
              <a:rPr lang="en-GB" altLang="en-US" sz="3600">
                <a:ea typeface="ＭＳ Ｐゴシック" panose="020B0600070205080204" pitchFamily="34" charset="-128"/>
              </a:rPr>
              <a:t>Relationship between fertility, migration and economic growth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22F6D39-0D14-D74E-9EBF-F0865C036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362200"/>
            <a:ext cx="1905000" cy="1295400"/>
          </a:xfrm>
          <a:prstGeom prst="ellipse">
            <a:avLst/>
          </a:prstGeom>
          <a:solidFill>
            <a:schemeClr val="accent1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FFFFFF"/>
                </a:solidFill>
                <a:latin typeface="Tw Cen MT" panose="020B0602020104020603" pitchFamily="34" charset="77"/>
              </a:rPr>
              <a:t>Fertility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CE2D4EE-7D5A-BB49-ACC0-4FAB9D6BF55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38400" y="2971800"/>
            <a:ext cx="3733800" cy="38100"/>
          </a:xfrm>
          <a:prstGeom prst="straightConnector1">
            <a:avLst/>
          </a:prstGeom>
          <a:noFill/>
          <a:ln w="57150">
            <a:solidFill>
              <a:srgbClr val="632523"/>
            </a:solidFill>
            <a:round/>
            <a:headEnd type="arrow" w="med" len="med"/>
            <a:tailEnd type="arrow" w="med" len="med"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B6C00DC-9ADF-0E44-9C0B-68530029B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362200"/>
            <a:ext cx="1905000" cy="1295400"/>
          </a:xfrm>
          <a:prstGeom prst="ellipse">
            <a:avLst/>
          </a:prstGeom>
          <a:solidFill>
            <a:schemeClr val="accent1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FFFFFF"/>
                </a:solidFill>
                <a:latin typeface="Tw Cen MT" panose="020B0602020104020603" pitchFamily="34" charset="77"/>
              </a:rPr>
              <a:t>Economic growth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0186918-2A0C-4D41-8B50-48DAED98F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724400"/>
            <a:ext cx="2171700" cy="1295400"/>
          </a:xfrm>
          <a:prstGeom prst="ellipse">
            <a:avLst/>
          </a:prstGeom>
          <a:solidFill>
            <a:schemeClr val="accent1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FFFFFF"/>
                </a:solidFill>
                <a:latin typeface="Tw Cen MT" panose="020B0602020104020603" pitchFamily="34" charset="77"/>
              </a:rPr>
              <a:t>Migration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122CD31-BE9B-F745-A4AB-D935D8C2939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76400" y="3771900"/>
            <a:ext cx="1981200" cy="1181100"/>
          </a:xfrm>
          <a:prstGeom prst="straightConnector1">
            <a:avLst/>
          </a:prstGeom>
          <a:noFill/>
          <a:ln w="57150">
            <a:solidFill>
              <a:srgbClr val="632523"/>
            </a:solidFill>
            <a:round/>
            <a:headEnd type="arrow" w="med" len="med"/>
            <a:tailEnd type="arrow" w="med" len="med"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44EA1BA-BE3F-DC44-BF41-79ACD1EEE304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5486400" y="3733800"/>
            <a:ext cx="1981200" cy="1295400"/>
          </a:xfrm>
          <a:prstGeom prst="straightConnector1">
            <a:avLst/>
          </a:prstGeom>
          <a:noFill/>
          <a:ln w="57150">
            <a:solidFill>
              <a:srgbClr val="632523"/>
            </a:solidFill>
            <a:round/>
            <a:headEnd type="arrow" w="med" len="med"/>
            <a:tailEnd type="arrow" w="med" len="med"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6E634A1-D6D3-E94B-B698-8111DAB1AAF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14600" y="2590800"/>
            <a:ext cx="3581400" cy="1588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prstDash val="dash"/>
            <a:round/>
            <a:headEnd/>
            <a:tailEnd type="arrow" w="med" len="med"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4" name="TextBox 18">
            <a:extLst>
              <a:ext uri="{FF2B5EF4-FFF2-40B4-BE49-F238E27FC236}">
                <a16:creationId xmlns:a16="http://schemas.microsoft.com/office/drawing/2014/main" id="{0CFF9ACB-B1AD-194C-9BB4-C0F20724E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128838"/>
            <a:ext cx="449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/>
              <a:t>low fertility increases economic growth</a:t>
            </a:r>
          </a:p>
        </p:txBody>
      </p:sp>
      <p:sp>
        <p:nvSpPr>
          <p:cNvPr id="36875" name="TextBox 19">
            <a:extLst>
              <a:ext uri="{FF2B5EF4-FFF2-40B4-BE49-F238E27FC236}">
                <a16:creationId xmlns:a16="http://schemas.microsoft.com/office/drawing/2014/main" id="{0FD81CD3-9F94-4749-BCC9-492E3C5C5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3429000"/>
            <a:ext cx="449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/>
              <a:t>High economy stimulate birth control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647F46F-6B9A-D648-8DD6-A3B0BB037244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2438400" y="3427413"/>
            <a:ext cx="3810000" cy="1587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prstDash val="dash"/>
            <a:round/>
            <a:headEnd/>
            <a:tailEnd type="arrow" w="med" len="med"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A6DDD161-5B22-9C45-94BB-437D6E973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3-Mortality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444B578E-4D1D-9942-BFFA-22B4AC516AC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Mortality rate:</a:t>
            </a:r>
          </a:p>
          <a:p>
            <a:pPr lvl="1" eaLnBrk="1" hangingPunct="1"/>
            <a:r>
              <a:rPr lang="en-GB" altLang="en-US">
                <a:ea typeface="ＭＳ Ｐゴシック" panose="020B0600070205080204" pitchFamily="34" charset="-128"/>
              </a:rPr>
              <a:t>Number of deaths in a given population in a specific period of time </a:t>
            </a:r>
          </a:p>
          <a:p>
            <a:pPr lvl="1" eaLnBrk="1" hangingPunct="1"/>
            <a:r>
              <a:rPr lang="en-GB" altLang="en-US">
                <a:ea typeface="ＭＳ Ｐゴシック" panose="020B0600070205080204" pitchFamily="34" charset="-128"/>
              </a:rPr>
              <a:t>Expressed as per 100 population or per 1000 population</a:t>
            </a:r>
          </a:p>
          <a:p>
            <a:pPr lvl="1" eaLnBrk="1" hangingPunct="1"/>
            <a:endParaRPr lang="en-GB" altLang="en-US">
              <a:ea typeface="ＭＳ Ｐゴシック" panose="020B0600070205080204" pitchFamily="34" charset="-128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GB" altLang="en-US">
                <a:ea typeface="ＭＳ Ｐゴシック" panose="020B0600070205080204" pitchFamily="34" charset="-128"/>
              </a:rPr>
              <a:t>MR = </a:t>
            </a:r>
            <a:r>
              <a:rPr lang="en-GB" altLang="en-US" sz="2400" u="sng">
                <a:ea typeface="ＭＳ Ｐゴシック" panose="020B0600070205080204" pitchFamily="34" charset="-128"/>
              </a:rPr>
              <a:t># of deaths in a given period of time x 100 (or 1000)      </a:t>
            </a:r>
            <a:endParaRPr lang="en-GB" altLang="en-US" u="sng">
              <a:ea typeface="ＭＳ Ｐゴシック" panose="020B0600070205080204" pitchFamily="34" charset="-128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GB" altLang="en-US" sz="2400">
                <a:ea typeface="ＭＳ Ｐゴシック" panose="020B0600070205080204" pitchFamily="34" charset="-128"/>
              </a:rPr>
              <a:t>         Total population in the same given period of time in that same population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2E199AE9-502E-8B4A-A5EB-1D0DEA504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Crude death rate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D93776A0-68DE-EE4C-A47A-BD0693B633B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Crude death rate:</a:t>
            </a:r>
          </a:p>
          <a:p>
            <a:pPr lvl="1" eaLnBrk="1" hangingPunct="1"/>
            <a:r>
              <a:rPr lang="en-GB" altLang="en-US">
                <a:ea typeface="ＭＳ Ｐゴシック" panose="020B0600070205080204" pitchFamily="34" charset="-128"/>
              </a:rPr>
              <a:t>Number of deaths in a given population in a specific period of time over the mid-year population of that same time period</a:t>
            </a:r>
          </a:p>
          <a:p>
            <a:pPr lvl="1" eaLnBrk="1" hangingPunct="1"/>
            <a:endParaRPr lang="en-GB" altLang="en-US">
              <a:ea typeface="ＭＳ Ｐゴシック" panose="020B0600070205080204" pitchFamily="34" charset="-128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GB" altLang="en-US">
                <a:ea typeface="ＭＳ Ｐゴシック" panose="020B0600070205080204" pitchFamily="34" charset="-128"/>
              </a:rPr>
              <a:t>CDR = </a:t>
            </a:r>
            <a:r>
              <a:rPr lang="en-GB" altLang="en-US" sz="2400" u="sng">
                <a:ea typeface="ＭＳ Ｐゴシック" panose="020B0600070205080204" pitchFamily="34" charset="-128"/>
              </a:rPr>
              <a:t># of deaths in a given period of time x 1000      </a:t>
            </a:r>
            <a:endParaRPr lang="en-GB" altLang="en-US" u="sng">
              <a:ea typeface="ＭＳ Ｐゴシック" panose="020B0600070205080204" pitchFamily="34" charset="-128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GB" altLang="en-US" sz="2400">
                <a:ea typeface="ＭＳ Ｐゴシック" panose="020B0600070205080204" pitchFamily="34" charset="-128"/>
              </a:rPr>
              <a:t>         mid-year population in the same given period of time in that same population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E9DCDE72-5AB5-D541-A5EE-C8ADF27AF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Other measures of mortality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A33EC2A1-30A8-4A48-BBF9-9523264BB02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GB" altLang="en-US" sz="2400">
                <a:ea typeface="ＭＳ Ｐゴシック" panose="020B0600070205080204" pitchFamily="34" charset="-128"/>
              </a:rPr>
              <a:t>Age-specific mortality rate</a:t>
            </a:r>
          </a:p>
          <a:p>
            <a:pPr eaLnBrk="1" hangingPunct="1"/>
            <a:r>
              <a:rPr lang="en-GB" altLang="en-US" sz="2400">
                <a:ea typeface="ＭＳ Ｐゴシック" panose="020B0600070205080204" pitchFamily="34" charset="-128"/>
              </a:rPr>
              <a:t>All cause mortality rate</a:t>
            </a:r>
          </a:p>
          <a:p>
            <a:pPr eaLnBrk="1" hangingPunct="1"/>
            <a:r>
              <a:rPr lang="en-GB" altLang="en-US" sz="2400">
                <a:ea typeface="ＭＳ Ｐゴシック" panose="020B0600070205080204" pitchFamily="34" charset="-128"/>
              </a:rPr>
              <a:t>Cause-specific mortality rate</a:t>
            </a:r>
          </a:p>
          <a:p>
            <a:pPr eaLnBrk="1" hangingPunct="1"/>
            <a:r>
              <a:rPr lang="en-GB" altLang="en-US" sz="2400">
                <a:ea typeface="ＭＳ Ｐゴシック" panose="020B0600070205080204" pitchFamily="34" charset="-128"/>
              </a:rPr>
              <a:t>Infant mortality rate</a:t>
            </a:r>
          </a:p>
          <a:p>
            <a:pPr eaLnBrk="1" hangingPunct="1"/>
            <a:r>
              <a:rPr lang="en-GB" altLang="en-US" sz="2400">
                <a:ea typeface="ＭＳ Ｐゴシック" panose="020B0600070205080204" pitchFamily="34" charset="-128"/>
              </a:rPr>
              <a:t>peri-natal mortality rate</a:t>
            </a:r>
          </a:p>
          <a:p>
            <a:pPr eaLnBrk="1" hangingPunct="1"/>
            <a:r>
              <a:rPr lang="en-GB" altLang="en-US" sz="2400">
                <a:ea typeface="ＭＳ Ｐゴシック" panose="020B0600070205080204" pitchFamily="34" charset="-128"/>
              </a:rPr>
              <a:t>neonatal mortality rate</a:t>
            </a:r>
          </a:p>
          <a:p>
            <a:pPr eaLnBrk="1" hangingPunct="1"/>
            <a:r>
              <a:rPr lang="en-GB" altLang="en-US" sz="2400">
                <a:ea typeface="ＭＳ Ｐゴシック" panose="020B0600070205080204" pitchFamily="34" charset="-128"/>
              </a:rPr>
              <a:t>Post-neonatal mortality rate</a:t>
            </a:r>
          </a:p>
          <a:p>
            <a:pPr eaLnBrk="1" hangingPunct="1"/>
            <a:r>
              <a:rPr lang="en-GB" altLang="en-US" sz="2400">
                <a:ea typeface="ＭＳ Ｐゴシック" panose="020B0600070205080204" pitchFamily="34" charset="-128"/>
              </a:rPr>
              <a:t>Maternal mortality rate</a:t>
            </a:r>
          </a:p>
          <a:p>
            <a:pPr eaLnBrk="1" hangingPunct="1"/>
            <a:r>
              <a:rPr lang="en-GB" altLang="en-US" sz="2400">
                <a:ea typeface="ＭＳ Ｐゴシック" panose="020B0600070205080204" pitchFamily="34" charset="-128"/>
              </a:rPr>
              <a:t>Maternal mortality ratio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6C1693D6-39D0-654E-936C-5910CBA4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Stages of Demographic Transition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42DD6FF5-B8AA-784F-9259-F44695C06D2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GB" altLang="en-US" sz="4000">
                <a:ea typeface="ＭＳ Ｐゴシック" panose="020B0600070205080204" pitchFamily="34" charset="-128"/>
              </a:rPr>
              <a:t>It explains the changes of birth rates and death rates and describes the population growth cycle relation to economic development 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53908AF5-1FA6-0746-8CA1-DC352259C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8531225" cy="990600"/>
          </a:xfrm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5 Stages for Demographic Transition</a:t>
            </a:r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029DA8FF-BF42-4E4C-BB2B-B1289831647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Stage 1:  </a:t>
            </a:r>
            <a:r>
              <a:rPr lang="en-GB" altLang="en-US" dirty="0">
                <a:ea typeface="ＭＳ Ｐゴシック" panose="020B0600070205080204" pitchFamily="34" charset="-128"/>
              </a:rPr>
              <a:t>(High Stationary)</a:t>
            </a:r>
          </a:p>
          <a:p>
            <a:pPr lvl="1" eaLnBrk="1" hangingPunct="1"/>
            <a:r>
              <a:rPr lang="en-GB" altLang="en-US" dirty="0">
                <a:ea typeface="ＭＳ Ｐゴシック" panose="020B0600070205080204" pitchFamily="34" charset="-128"/>
              </a:rPr>
              <a:t>High birth rate</a:t>
            </a:r>
          </a:p>
          <a:p>
            <a:pPr lvl="1" eaLnBrk="1" hangingPunct="1"/>
            <a:r>
              <a:rPr lang="en-GB" altLang="en-US" dirty="0">
                <a:ea typeface="ＭＳ Ｐゴシック" panose="020B0600070205080204" pitchFamily="34" charset="-128"/>
              </a:rPr>
              <a:t>High death rate</a:t>
            </a:r>
          </a:p>
          <a:p>
            <a:pPr eaLnBrk="1" hangingPunct="1">
              <a:buFont typeface="Wingdings" pitchFamily="2" charset="2"/>
              <a:buNone/>
            </a:pPr>
            <a:endParaRPr lang="en-GB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 b="1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Stage 2: </a:t>
            </a:r>
            <a:r>
              <a:rPr lang="en-GB" altLang="en-US" dirty="0">
                <a:ea typeface="ＭＳ Ｐゴシック" panose="020B0600070205080204" pitchFamily="34" charset="-128"/>
              </a:rPr>
              <a:t>(Early expanding)</a:t>
            </a:r>
          </a:p>
          <a:p>
            <a:pPr lvl="1" eaLnBrk="1" hangingPunct="1"/>
            <a:r>
              <a:rPr lang="en-GB" altLang="en-US" dirty="0">
                <a:ea typeface="ＭＳ Ｐゴシック" panose="020B0600070205080204" pitchFamily="34" charset="-128"/>
              </a:rPr>
              <a:t>Birth rates remain the same</a:t>
            </a:r>
          </a:p>
          <a:p>
            <a:pPr lvl="1" eaLnBrk="1" hangingPunct="1"/>
            <a:r>
              <a:rPr lang="en-GB" altLang="en-US" dirty="0">
                <a:ea typeface="ＭＳ Ｐゴシック" panose="020B0600070205080204" pitchFamily="34" charset="-128"/>
              </a:rPr>
              <a:t>Death rates begin to decline</a:t>
            </a:r>
          </a:p>
          <a:p>
            <a:pPr lvl="1" eaLnBrk="1" hangingPunct="1"/>
            <a:r>
              <a:rPr lang="en-GB" altLang="en-US" dirty="0">
                <a:ea typeface="ＭＳ Ｐゴシック" panose="020B0600070205080204" pitchFamily="34" charset="-128"/>
              </a:rPr>
              <a:t>e.g. many of the countries in developing world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D7D3B0D5-5C5A-AF45-9CA8-B1F60FAEA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Objectives Cont.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1133ED04-5567-404B-B38C-4AA7BC232C9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2133600"/>
            <a:ext cx="8153400" cy="44958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GB" altLang="en-US" dirty="0">
                <a:ea typeface="ＭＳ Ｐゴシック" panose="020B0600070205080204" pitchFamily="34" charset="-128"/>
              </a:rPr>
              <a:t>Understand the concept and determinants of demographic equilibrium</a:t>
            </a:r>
          </a:p>
          <a:p>
            <a:pPr>
              <a:spcAft>
                <a:spcPts val="1200"/>
              </a:spcAft>
            </a:pPr>
            <a:r>
              <a:rPr lang="en-GB" altLang="en-US" dirty="0">
                <a:ea typeface="ＭＳ Ｐゴシック" panose="020B0600070205080204" pitchFamily="34" charset="-128"/>
              </a:rPr>
              <a:t>Describe and understand the theory of demographic transition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Define, compute and interpret the population distribution measures</a:t>
            </a:r>
            <a:endParaRPr lang="en-GB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GB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AB4381C4-0023-2B4F-AA4E-71EB80BF8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8531225" cy="990600"/>
          </a:xfrm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5 Stages for Demographic Transition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707E205B-DFD8-CC4D-B740-F9B800CE35E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Stage 3: </a:t>
            </a:r>
            <a:r>
              <a:rPr lang="en-GB" altLang="en-US" dirty="0">
                <a:ea typeface="ＭＳ Ｐゴシック" panose="020B0600070205080204" pitchFamily="34" charset="-128"/>
              </a:rPr>
              <a:t>(Late Expanding) </a:t>
            </a:r>
          </a:p>
          <a:p>
            <a:pPr lvl="1" eaLnBrk="1" hangingPunct="1"/>
            <a:r>
              <a:rPr lang="en-GB" altLang="en-US" dirty="0">
                <a:ea typeface="ＭＳ Ｐゴシック" panose="020B0600070205080204" pitchFamily="34" charset="-128"/>
              </a:rPr>
              <a:t>Death rates further decline</a:t>
            </a:r>
          </a:p>
          <a:p>
            <a:pPr lvl="1" eaLnBrk="1" hangingPunct="1"/>
            <a:r>
              <a:rPr lang="en-GB" altLang="en-US" dirty="0">
                <a:ea typeface="ＭＳ Ｐゴシック" panose="020B0600070205080204" pitchFamily="34" charset="-128"/>
              </a:rPr>
              <a:t>Birth rates begin to fall</a:t>
            </a:r>
          </a:p>
          <a:p>
            <a:pPr lvl="1" eaLnBrk="1" hangingPunct="1"/>
            <a:r>
              <a:rPr lang="en-GB" altLang="en-US" dirty="0">
                <a:ea typeface="ＭＳ Ｐゴシック" panose="020B0600070205080204" pitchFamily="34" charset="-128"/>
              </a:rPr>
              <a:t>Birth rates &gt; death rates =&gt; population growth</a:t>
            </a:r>
          </a:p>
          <a:p>
            <a:pPr eaLnBrk="1" hangingPunct="1">
              <a:buFont typeface="Wingdings" pitchFamily="2" charset="2"/>
              <a:buNone/>
            </a:pPr>
            <a:endParaRPr lang="en-GB" altLang="en-US" sz="12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 b="1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Stage 4: </a:t>
            </a:r>
            <a:r>
              <a:rPr lang="en-GB" altLang="en-US" dirty="0">
                <a:ea typeface="ＭＳ Ｐゴシック" panose="020B0600070205080204" pitchFamily="34" charset="-128"/>
              </a:rPr>
              <a:t>(Low stationary)</a:t>
            </a:r>
          </a:p>
          <a:p>
            <a:pPr lvl="1" eaLnBrk="1" hangingPunct="1"/>
            <a:r>
              <a:rPr lang="en-GB" altLang="en-US" dirty="0">
                <a:ea typeface="ＭＳ Ｐゴシック" panose="020B0600070205080204" pitchFamily="34" charset="-128"/>
              </a:rPr>
              <a:t>Low birth rate</a:t>
            </a:r>
          </a:p>
          <a:p>
            <a:pPr lvl="1" eaLnBrk="1" hangingPunct="1"/>
            <a:r>
              <a:rPr lang="en-GB" altLang="en-US" dirty="0">
                <a:ea typeface="ＭＳ Ｐゴシック" panose="020B0600070205080204" pitchFamily="34" charset="-128"/>
              </a:rPr>
              <a:t>Low death rate</a:t>
            </a:r>
          </a:p>
          <a:p>
            <a:pPr lvl="1" eaLnBrk="1" hangingPunct="1"/>
            <a:r>
              <a:rPr lang="en-GB" altLang="en-US" dirty="0">
                <a:ea typeface="ＭＳ Ｐゴシック" panose="020B0600070205080204" pitchFamily="34" charset="-128"/>
              </a:rPr>
              <a:t>Population becomes stationary; Zero population growth -&gt; </a:t>
            </a:r>
            <a:r>
              <a:rPr lang="en-GB" altLang="en-US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Population equilibrium</a:t>
            </a:r>
          </a:p>
          <a:p>
            <a:pPr lvl="1" eaLnBrk="1" hangingPunct="1"/>
            <a:r>
              <a:rPr lang="en-GB" altLang="en-US" dirty="0">
                <a:ea typeface="ＭＳ Ｐゴシック" panose="020B0600070205080204" pitchFamily="34" charset="-128"/>
              </a:rPr>
              <a:t>Many developed countries</a:t>
            </a:r>
          </a:p>
          <a:p>
            <a:pPr eaLnBrk="1" hangingPunct="1">
              <a:buFont typeface="Wingdings" pitchFamily="2" charset="2"/>
              <a:buNone/>
            </a:pPr>
            <a:endParaRPr lang="en-GB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451AD7D4-7ADB-854C-88A5-BB4D6823F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8531225" cy="990600"/>
          </a:xfrm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5 Stages for Demographic Transition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B80008D0-78D2-D445-A8D0-7FAA9416909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Stage 5: </a:t>
            </a:r>
            <a:r>
              <a:rPr lang="en-GB" altLang="en-US" dirty="0">
                <a:ea typeface="ＭＳ Ｐゴシック" panose="020B0600070205080204" pitchFamily="34" charset="-128"/>
              </a:rPr>
              <a:t>(Declining)</a:t>
            </a:r>
          </a:p>
          <a:p>
            <a:pPr lvl="1" eaLnBrk="1" hangingPunct="1"/>
            <a:r>
              <a:rPr lang="en-GB" altLang="en-US" dirty="0">
                <a:ea typeface="ＭＳ Ｐゴシック" panose="020B0600070205080204" pitchFamily="34" charset="-128"/>
              </a:rPr>
              <a:t>Birth rates very low</a:t>
            </a:r>
          </a:p>
          <a:p>
            <a:pPr lvl="1" eaLnBrk="1" hangingPunct="1"/>
            <a:r>
              <a:rPr lang="en-GB" altLang="en-US" dirty="0">
                <a:ea typeface="ＭＳ Ｐゴシック" panose="020B0600070205080204" pitchFamily="34" charset="-128"/>
              </a:rPr>
              <a:t>Death rates very low</a:t>
            </a:r>
          </a:p>
          <a:p>
            <a:pPr lvl="1" eaLnBrk="1" hangingPunct="1"/>
            <a:r>
              <a:rPr lang="en-GB" altLang="en-US" dirty="0">
                <a:ea typeface="ＭＳ Ｐゴシック" panose="020B0600070205080204" pitchFamily="34" charset="-128"/>
              </a:rPr>
              <a:t>Birth rates &lt; death rates</a:t>
            </a:r>
          </a:p>
          <a:p>
            <a:pPr lvl="1" eaLnBrk="1" hangingPunct="1"/>
            <a:r>
              <a:rPr lang="en-GB" altLang="en-US" dirty="0">
                <a:ea typeface="ＭＳ Ｐゴシック" panose="020B0600070205080204" pitchFamily="34" charset="-128"/>
              </a:rPr>
              <a:t>Population decline</a:t>
            </a:r>
          </a:p>
          <a:p>
            <a:pPr lvl="1" eaLnBrk="1" hangingPunct="1"/>
            <a:r>
              <a:rPr lang="en-GB" altLang="en-US" dirty="0">
                <a:ea typeface="ＭＳ Ｐゴシック" panose="020B0600070205080204" pitchFamily="34" charset="-128"/>
              </a:rPr>
              <a:t>e.g. Germany and Hungary </a:t>
            </a:r>
          </a:p>
          <a:p>
            <a:pPr eaLnBrk="1" hangingPunct="1">
              <a:buFont typeface="Wingdings" pitchFamily="2" charset="2"/>
              <a:buNone/>
            </a:pPr>
            <a:endParaRPr lang="en-GB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CBEA187A-E74A-5247-B99C-2864A7AEB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8531225" cy="990600"/>
          </a:xfrm>
        </p:spPr>
        <p:txBody>
          <a:bodyPr/>
          <a:lstStyle/>
          <a:p>
            <a:pPr eaLnBrk="1" hangingPunct="1"/>
            <a:r>
              <a:rPr lang="en-GB" altLang="en-US" sz="3200">
                <a:ea typeface="ＭＳ Ｐゴシック" panose="020B0600070205080204" pitchFamily="34" charset="-128"/>
              </a:rPr>
              <a:t>Expected population growth from 1950-2100</a:t>
            </a:r>
          </a:p>
        </p:txBody>
      </p:sp>
      <p:pic>
        <p:nvPicPr>
          <p:cNvPr id="45059" name="Picture 5">
            <a:extLst>
              <a:ext uri="{FF2B5EF4-FFF2-40B4-BE49-F238E27FC236}">
                <a16:creationId xmlns:a16="http://schemas.microsoft.com/office/drawing/2014/main" id="{362095F0-A2AF-C54B-8ECF-2B2B9EB9E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04900"/>
            <a:ext cx="853440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451A3208-D189-374F-9353-D9ECED1B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8531225" cy="990600"/>
          </a:xfrm>
        </p:spPr>
        <p:txBody>
          <a:bodyPr/>
          <a:lstStyle/>
          <a:p>
            <a:pPr eaLnBrk="1" hangingPunct="1"/>
            <a:r>
              <a:rPr lang="en-GB" altLang="en-US" sz="3600">
                <a:ea typeface="ＭＳ Ｐゴシック" panose="020B0600070205080204" pitchFamily="34" charset="-128"/>
              </a:rPr>
              <a:t>Limitations of Demographic Transition Model</a:t>
            </a:r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CF82FEA4-5D48-634F-8413-A7160D09092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Migration is not considered in the model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2F168366-10DC-CC46-A00B-2624E1A73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8531225" cy="990600"/>
          </a:xfrm>
        </p:spPr>
        <p:txBody>
          <a:bodyPr/>
          <a:lstStyle/>
          <a:p>
            <a:pPr eaLnBrk="1" hangingPunct="1"/>
            <a:r>
              <a:rPr lang="en-GB" altLang="en-US" sz="4000">
                <a:ea typeface="ＭＳ Ｐゴシック" panose="020B0600070205080204" pitchFamily="34" charset="-128"/>
              </a:rPr>
              <a:t>How do we measure population growth</a:t>
            </a: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AB727F25-85CD-0349-B3A9-7154BA2FA33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GB" altLang="en-US" dirty="0">
                <a:ea typeface="ＭＳ Ｐゴシック" panose="020B0600070205080204" pitchFamily="34" charset="-128"/>
              </a:rPr>
              <a:t>Population growth </a:t>
            </a:r>
          </a:p>
          <a:p>
            <a:pPr eaLnBrk="1" hangingPunct="1">
              <a:buFont typeface="Wingdings" pitchFamily="2" charset="2"/>
              <a:buNone/>
            </a:pPr>
            <a:endParaRPr lang="en-GB" altLang="en-US" dirty="0">
              <a:ea typeface="ＭＳ Ｐゴシック" panose="020B0600070205080204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GB" altLang="en-US" dirty="0">
              <a:ea typeface="ＭＳ Ｐゴシック" panose="020B0600070205080204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altLang="en-US" b="1" dirty="0">
                <a:ea typeface="ＭＳ Ｐゴシック" panose="020B0600070205080204" pitchFamily="34" charset="-128"/>
              </a:rPr>
              <a:t>Annual growth rate (expressed in %)= 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dirty="0">
                <a:ea typeface="ＭＳ Ｐゴシック" panose="020B0600070205080204" pitchFamily="34" charset="-128"/>
              </a:rPr>
              <a:t>                    Crude birth rate </a:t>
            </a:r>
            <a:r>
              <a:rPr lang="en-US" altLang="en-US" dirty="0">
                <a:ea typeface="ＭＳ Ｐゴシック" panose="020B0600070205080204" pitchFamily="34" charset="-128"/>
              </a:rPr>
              <a:t>–</a:t>
            </a:r>
            <a:r>
              <a:rPr lang="en-GB" altLang="en-US" dirty="0">
                <a:ea typeface="ＭＳ Ｐゴシック" panose="020B0600070205080204" pitchFamily="34" charset="-128"/>
              </a:rPr>
              <a:t> Crude death rate</a:t>
            </a:r>
          </a:p>
          <a:p>
            <a:pPr eaLnBrk="1" hangingPunct="1">
              <a:buFont typeface="Wingdings" pitchFamily="2" charset="2"/>
              <a:buNone/>
            </a:pPr>
            <a:endParaRPr lang="en-GB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9FA02-FF4C-DE4C-BAA0-F714B0588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Annual Population Growth Worldwide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2CE98A-8A0A-7C43-80EB-3300B46D5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85" y="1143000"/>
            <a:ext cx="7828315" cy="5334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4DF0FD-A7ED-6B4E-AFC3-C01C417E9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96878"/>
            <a:ext cx="8839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 dirty="0"/>
              <a:t>Source: </a:t>
            </a:r>
            <a:r>
              <a:rPr lang="en-US" altLang="en-US" sz="1200" dirty="0"/>
              <a:t>The World Bank. Available from: </a:t>
            </a:r>
            <a:r>
              <a:rPr lang="en-US" altLang="en-US" sz="1200" dirty="0">
                <a:hlinkClick r:id="rId3"/>
              </a:rPr>
              <a:t>https://data.worldbank.org/indicator/SP.POP.GROW</a:t>
            </a:r>
            <a:r>
              <a:rPr lang="en-GB" alt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11036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D8E65F48-2B41-BA44-9698-D1E697576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8531225" cy="990600"/>
          </a:xfrm>
        </p:spPr>
        <p:txBody>
          <a:bodyPr/>
          <a:lstStyle/>
          <a:p>
            <a:pPr eaLnBrk="1" hangingPunct="1"/>
            <a:r>
              <a:rPr lang="en-GB" altLang="en-US" sz="4800">
                <a:ea typeface="ＭＳ Ｐゴシック" panose="020B0600070205080204" pitchFamily="34" charset="-128"/>
              </a:rPr>
              <a:t>Where does KSA stand? </a:t>
            </a:r>
          </a:p>
        </p:txBody>
      </p:sp>
      <p:sp>
        <p:nvSpPr>
          <p:cNvPr id="49155" name="TextBox 5">
            <a:extLst>
              <a:ext uri="{FF2B5EF4-FFF2-40B4-BE49-F238E27FC236}">
                <a16:creationId xmlns:a16="http://schemas.microsoft.com/office/drawing/2014/main" id="{A12A681F-9881-2C42-AB48-A218899B0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248400"/>
            <a:ext cx="883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 dirty="0">
                <a:latin typeface="+mn-lt"/>
              </a:rPr>
              <a:t>Source: </a:t>
            </a:r>
            <a:r>
              <a:rPr lang="en-GB" altLang="en-US" sz="1600" dirty="0" err="1">
                <a:latin typeface="+mn-lt"/>
              </a:rPr>
              <a:t>Asharaf</a:t>
            </a:r>
            <a:r>
              <a:rPr lang="en-GB" altLang="en-US" sz="1600" dirty="0">
                <a:latin typeface="+mn-lt"/>
              </a:rPr>
              <a:t> AS, </a:t>
            </a:r>
            <a:r>
              <a:rPr lang="en-GB" altLang="en-US" sz="1600" dirty="0" err="1">
                <a:latin typeface="+mn-lt"/>
              </a:rPr>
              <a:t>Mouselhy</a:t>
            </a:r>
            <a:r>
              <a:rPr lang="en-GB" altLang="en-US" sz="1600" dirty="0">
                <a:latin typeface="+mn-lt"/>
              </a:rPr>
              <a:t> MA.</a:t>
            </a:r>
            <a:r>
              <a:rPr lang="en-US" altLang="en-US" sz="1600" dirty="0">
                <a:latin typeface="+mn-lt"/>
              </a:rPr>
              <a:t> Aging in Saudi Arabia: Impact of demographic transition. Bold 2013; 24(1): 13-27</a:t>
            </a:r>
          </a:p>
          <a:p>
            <a:pPr eaLnBrk="1" hangingPunct="1"/>
            <a:r>
              <a:rPr lang="en-GB" altLang="en-US" sz="1600" dirty="0"/>
              <a:t>  </a:t>
            </a:r>
          </a:p>
          <a:p>
            <a:pPr eaLnBrk="1" hangingPunct="1"/>
            <a:r>
              <a:rPr lang="en-GB" altLang="en-US" dirty="0"/>
              <a:t> </a:t>
            </a:r>
          </a:p>
        </p:txBody>
      </p:sp>
      <p:sp>
        <p:nvSpPr>
          <p:cNvPr id="49156" name="Content Placeholder 2">
            <a:extLst>
              <a:ext uri="{FF2B5EF4-FFF2-40B4-BE49-F238E27FC236}">
                <a16:creationId xmlns:a16="http://schemas.microsoft.com/office/drawing/2014/main" id="{13F3C795-7169-0043-AB5B-24F1BD52E21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GB" altLang="en-US" sz="3600">
                <a:ea typeface="ＭＳ Ｐゴシック" panose="020B0600070205080204" pitchFamily="34" charset="-128"/>
              </a:rPr>
              <a:t>unique cultural and religious norms</a:t>
            </a:r>
          </a:p>
          <a:p>
            <a:pPr eaLnBrk="1" hangingPunct="1"/>
            <a:r>
              <a:rPr lang="en-GB" altLang="en-US" sz="3600">
                <a:ea typeface="ＭＳ Ｐゴシック" panose="020B0600070205080204" pitchFamily="34" charset="-128"/>
              </a:rPr>
              <a:t>death rates have decreased</a:t>
            </a:r>
          </a:p>
          <a:p>
            <a:pPr eaLnBrk="1" hangingPunct="1"/>
            <a:r>
              <a:rPr lang="en-GB" altLang="en-US" sz="3600">
                <a:ea typeface="ＭＳ Ｐゴシック" panose="020B0600070205080204" pitchFamily="34" charset="-128"/>
              </a:rPr>
              <a:t>with economic development, women education and empowerment, fertility rates have not declined as fast as expected (lag in demographic transition)</a:t>
            </a:r>
          </a:p>
          <a:p>
            <a:pPr eaLnBrk="1" hangingPunct="1"/>
            <a:r>
              <a:rPr lang="en-GB" altLang="en-US" sz="3600">
                <a:ea typeface="ＭＳ Ｐゴシック" panose="020B0600070205080204" pitchFamily="34" charset="-128"/>
              </a:rPr>
              <a:t>Result?</a:t>
            </a:r>
          </a:p>
          <a:p>
            <a:pPr eaLnBrk="1" hangingPunct="1">
              <a:buFont typeface="Wingdings" pitchFamily="2" charset="2"/>
              <a:buNone/>
            </a:pPr>
            <a:endParaRPr lang="en-GB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7AF75-708B-A644-979B-95A0E2A5A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Growth Rate in KSA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57A61-D7D4-504C-84E2-32FF5293ADF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27888" y="2041056"/>
            <a:ext cx="8153400" cy="4573104"/>
          </a:xfrm>
        </p:spPr>
        <p:txBody>
          <a:bodyPr/>
          <a:lstStyle/>
          <a:p>
            <a:r>
              <a:rPr lang="en-US" dirty="0"/>
              <a:t>Reported at 2.52% in 2016 (GAS)</a:t>
            </a:r>
          </a:p>
        </p:txBody>
      </p:sp>
    </p:spTree>
    <p:extLst>
      <p:ext uri="{BB962C8B-B14F-4D97-AF65-F5344CB8AC3E}">
        <p14:creationId xmlns:p14="http://schemas.microsoft.com/office/powerpoint/2010/main" val="13010152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DD296-467C-6146-BA66-180FE491E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097"/>
            <a:ext cx="8153400" cy="990600"/>
          </a:xfrm>
        </p:spPr>
        <p:txBody>
          <a:bodyPr/>
          <a:lstStyle/>
          <a:p>
            <a:r>
              <a:rPr lang="en-US" sz="2800" dirty="0"/>
              <a:t>ANNUAL POPULATION GROWTH RATE KSA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91C2AF-3C4E-2F41-B478-678BFFB20B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4000"/>
                    </a14:imgEffect>
                    <a14:imgEffect>
                      <a14:colorTemperature colorTemp="5752"/>
                    </a14:imgEffect>
                    <a14:imgEffect>
                      <a14:saturation sat="136000"/>
                    </a14:imgEffect>
                    <a14:imgEffect>
                      <a14:brightnessContrast bright="-1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25"/>
          <a:stretch/>
        </p:blipFill>
        <p:spPr>
          <a:xfrm>
            <a:off x="495300" y="838200"/>
            <a:ext cx="8153400" cy="5500403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97BF9CC2-E335-884F-AB73-1D90C55B5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6306886"/>
            <a:ext cx="883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 dirty="0"/>
              <a:t>Source: </a:t>
            </a:r>
            <a:r>
              <a:rPr lang="en-US" altLang="en-US" sz="1200" dirty="0"/>
              <a:t>The World Bank. Population Growth (Annual %), Saudi Arabia. Available at: </a:t>
            </a:r>
            <a:r>
              <a:rPr lang="en-US" altLang="en-US" sz="1200" dirty="0">
                <a:hlinkClick r:id="rId4"/>
              </a:rPr>
              <a:t>https://data.worldbank.org/indicator/SP.POP.GROW?contextual=region&amp;locations=SA</a:t>
            </a:r>
            <a:r>
              <a:rPr lang="en-US" altLang="en-US" sz="1200" dirty="0"/>
              <a:t>. Accessed on Sep 17, 2019.</a:t>
            </a:r>
          </a:p>
          <a:p>
            <a:pPr eaLnBrk="1" hangingPunct="1"/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699987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B6A93-D1EC-5748-9F21-A53CF877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Exponential growth and doubling time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11EA9-6E1E-D444-BAC7-F27E9B5FBFA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 the 1970s a theory was developed that population size grows exponentially </a:t>
            </a:r>
          </a:p>
          <a:p>
            <a:r>
              <a:rPr lang="en-US" dirty="0"/>
              <a:t>Actual data historical data until now rebuke this theory</a:t>
            </a:r>
          </a:p>
          <a:p>
            <a:r>
              <a:rPr lang="en-US" dirty="0"/>
              <a:t>Based on exponential growth, the time needed to double population size (population doubling time) was calculated:     (70/growth rate)</a:t>
            </a:r>
          </a:p>
          <a:p>
            <a:r>
              <a:rPr lang="en-US" u="sng" dirty="0">
                <a:solidFill>
                  <a:srgbClr val="C00000"/>
                </a:solidFill>
              </a:rPr>
              <a:t>Doubling time should NOT be used</a:t>
            </a:r>
            <a:r>
              <a:rPr lang="en-US" dirty="0"/>
              <a:t>, as population growth is determined by many factors, and </a:t>
            </a:r>
            <a:r>
              <a:rPr lang="en-US" dirty="0">
                <a:solidFill>
                  <a:srgbClr val="C00000"/>
                </a:solidFill>
              </a:rPr>
              <a:t>DOES NOT </a:t>
            </a:r>
            <a:r>
              <a:rPr lang="en-US" dirty="0"/>
              <a:t>show exponential growth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079CEB3E-C1F1-AE44-885C-A425D2A5A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748" y="6427113"/>
            <a:ext cx="883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200" i="1" dirty="0">
                <a:latin typeface="+mn-lt"/>
              </a:rPr>
              <a:t>Source: </a:t>
            </a:r>
            <a:r>
              <a:rPr lang="en-GB" altLang="en-US" sz="1200" i="1" dirty="0" err="1">
                <a:latin typeface="+mn-lt"/>
              </a:rPr>
              <a:t>Bermingham</a:t>
            </a:r>
            <a:r>
              <a:rPr lang="en-GB" altLang="en-US" sz="1200" i="1" dirty="0">
                <a:latin typeface="+mn-lt"/>
              </a:rPr>
              <a:t> JR. </a:t>
            </a:r>
            <a:r>
              <a:rPr lang="en-GB" sz="1200" i="1" dirty="0">
                <a:latin typeface="+mn-lt"/>
              </a:rPr>
              <a:t>Exponential population growth and doubling times: are they dead or merely quiescent? Population and Environment 2003; 24(4): </a:t>
            </a:r>
            <a:r>
              <a:rPr lang="en-US" sz="1200" i="1" dirty="0">
                <a:latin typeface="+mn-lt"/>
              </a:rPr>
              <a:t>313-327.</a:t>
            </a:r>
            <a:endParaRPr lang="en-GB" sz="12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3858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3596EFD9-6B03-8240-87BD-0000C0E7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What is demography?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14FFA57B-BED0-B245-8E51-21613BB9A58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It is the scientific study of human populations</a:t>
            </a:r>
          </a:p>
          <a:p>
            <a:pPr eaLnBrk="1" hangingPunct="1"/>
            <a:endParaRPr lang="en-GB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It encompasses three domains: </a:t>
            </a:r>
          </a:p>
          <a:p>
            <a:pPr eaLnBrk="1" hangingPunct="1">
              <a:buFont typeface="Tw Cen MT" panose="020B0602020104020603" pitchFamily="34" charset="77"/>
              <a:buAutoNum type="arabicPeriod"/>
            </a:pPr>
            <a:r>
              <a:rPr lang="en-GB" altLang="en-US" b="1">
                <a:solidFill>
                  <a:srgbClr val="254061"/>
                </a:solidFill>
                <a:ea typeface="ＭＳ Ｐゴシック" panose="020B0600070205080204" pitchFamily="34" charset="-128"/>
              </a:rPr>
              <a:t>Change in population size </a:t>
            </a:r>
          </a:p>
          <a:p>
            <a:pPr eaLnBrk="1" hangingPunct="1">
              <a:buFont typeface="Tw Cen MT" panose="020B0602020104020603" pitchFamily="34" charset="77"/>
              <a:buAutoNum type="arabicPeriod"/>
            </a:pPr>
            <a:r>
              <a:rPr lang="en-GB" altLang="en-US" b="1">
                <a:solidFill>
                  <a:srgbClr val="254061"/>
                </a:solidFill>
                <a:ea typeface="ＭＳ Ｐゴシック" panose="020B0600070205080204" pitchFamily="34" charset="-128"/>
              </a:rPr>
              <a:t>Composition of a population </a:t>
            </a:r>
          </a:p>
          <a:p>
            <a:pPr eaLnBrk="1" hangingPunct="1">
              <a:buFont typeface="Tw Cen MT" panose="020B0602020104020603" pitchFamily="34" charset="77"/>
              <a:buAutoNum type="arabicPeriod"/>
            </a:pPr>
            <a:r>
              <a:rPr lang="en-GB" altLang="en-US" b="1">
                <a:solidFill>
                  <a:srgbClr val="254061"/>
                </a:solidFill>
                <a:ea typeface="ＭＳ Ｐゴシック" panose="020B0600070205080204" pitchFamily="34" charset="-128"/>
              </a:rPr>
              <a:t>Distribution of a population in space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9687E-E4B7-8947-A857-8EBEE57D8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66700"/>
            <a:ext cx="8153400" cy="990600"/>
          </a:xfrm>
        </p:spPr>
        <p:txBody>
          <a:bodyPr/>
          <a:lstStyle/>
          <a:p>
            <a:r>
              <a:rPr lang="en-US" sz="4000" dirty="0"/>
              <a:t>Example how “doubling time” is flawed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CD6C1-F99C-6D44-AB6E-174BB6B3577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https://data.worldbank.org/indicator/SP.POP.TOTL?locations=SA&amp;view=chart</a:t>
            </a:r>
            <a:endParaRPr lang="en-US" dirty="0"/>
          </a:p>
          <a:p>
            <a:pPr marL="0" indent="0">
              <a:buNone/>
            </a:pPr>
            <a:r>
              <a:rPr lang="en-US" u="sng" dirty="0"/>
              <a:t>Using World Bank data: </a:t>
            </a:r>
          </a:p>
          <a:p>
            <a:r>
              <a:rPr lang="en-US" dirty="0"/>
              <a:t>In 1988: </a:t>
            </a:r>
          </a:p>
          <a:p>
            <a:pPr lvl="1"/>
            <a:r>
              <a:rPr lang="en-US" dirty="0"/>
              <a:t>Annual growth rate=4.2%, </a:t>
            </a:r>
            <a:r>
              <a:rPr lang="en-US" dirty="0">
                <a:solidFill>
                  <a:srgbClr val="C00000"/>
                </a:solidFill>
              </a:rPr>
              <a:t>size=</a:t>
            </a:r>
            <a:r>
              <a:rPr lang="en-US" dirty="0">
                <a:solidFill>
                  <a:srgbClr val="00B050"/>
                </a:solidFill>
              </a:rPr>
              <a:t>15,070,082</a:t>
            </a:r>
          </a:p>
          <a:p>
            <a:pPr lvl="1"/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Exponential growth theory suggests 16.6 years for population to double</a:t>
            </a:r>
            <a:endParaRPr lang="en-US" dirty="0"/>
          </a:p>
          <a:p>
            <a:r>
              <a:rPr lang="en-US" dirty="0"/>
              <a:t>In 2013: </a:t>
            </a:r>
            <a:r>
              <a:rPr lang="en-US" dirty="0">
                <a:solidFill>
                  <a:srgbClr val="00B050"/>
                </a:solidFill>
              </a:rPr>
              <a:t>30,052,518</a:t>
            </a:r>
          </a:p>
          <a:p>
            <a:r>
              <a:rPr lang="en-US" dirty="0"/>
              <a:t>In 2014: </a:t>
            </a:r>
            <a:r>
              <a:rPr lang="en-US" dirty="0">
                <a:solidFill>
                  <a:srgbClr val="00B050"/>
                </a:solidFill>
              </a:rPr>
              <a:t>30,916,994</a:t>
            </a:r>
          </a:p>
          <a:p>
            <a:r>
              <a:rPr lang="en-US" dirty="0">
                <a:solidFill>
                  <a:srgbClr val="C00000"/>
                </a:solidFill>
              </a:rPr>
              <a:t>Took 26 years for KSA population to double in size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8871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CF2E0-7425-774A-B1A3-5EE098D15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Population Distribution in Saudi Arabia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5F358-F8E6-5F4B-88FF-2179B7ADC40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b="1" dirty="0"/>
              <a:t>Total Population in 2018: </a:t>
            </a:r>
            <a:r>
              <a:rPr lang="en-GB" sz="2000" dirty="0"/>
              <a:t>33,413,660 (Saudis only: 20,768,627)*</a:t>
            </a:r>
            <a:endParaRPr lang="en-US" sz="2000" dirty="0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0377B871-7A6C-2C45-83E6-F95563604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52" y="6126480"/>
            <a:ext cx="883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 dirty="0"/>
              <a:t>Source: </a:t>
            </a:r>
            <a:r>
              <a:rPr lang="en-US" altLang="en-US" sz="1200" dirty="0"/>
              <a:t>General Authority for Statistics, 2017. Available from: </a:t>
            </a:r>
            <a:r>
              <a:rPr lang="en-US" altLang="en-US" sz="1200" dirty="0">
                <a:hlinkClick r:id="rId3"/>
              </a:rPr>
              <a:t>https://www.stats.gov.sa/en/854-0</a:t>
            </a:r>
            <a:endParaRPr lang="en-US" altLang="en-US" sz="1200" dirty="0"/>
          </a:p>
          <a:p>
            <a:pPr eaLnBrk="1" hangingPunct="1"/>
            <a:endParaRPr lang="en-US" altLang="en-US" sz="1200" dirty="0"/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sz="1200" dirty="0"/>
              <a:t>Source: General Authority for Statistics, 2018. </a:t>
            </a:r>
            <a:r>
              <a:rPr lang="en-US" altLang="en-US" sz="1200" dirty="0">
                <a:hlinkClick r:id="rId4"/>
              </a:rPr>
              <a:t>https://www.saudi.gov.sa/wps/portal/snp/pages/saudiReportsAndStatistics</a:t>
            </a:r>
            <a:endParaRPr lang="en-US" altLang="en-US" sz="12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DA2B510-3445-C441-A482-1009B1572F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3015970"/>
              </p:ext>
            </p:extLst>
          </p:nvPr>
        </p:nvGraphicFramePr>
        <p:xfrm>
          <a:off x="303276" y="2154898"/>
          <a:ext cx="8537448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E851CA1-6932-DB45-9B2D-B395A7D01D2B}"/>
              </a:ext>
            </a:extLst>
          </p:cNvPr>
          <p:cNvCxnSpPr/>
          <p:nvPr/>
        </p:nvCxnSpPr>
        <p:spPr>
          <a:xfrm>
            <a:off x="265176" y="6449645"/>
            <a:ext cx="8613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275C233-4A48-6F46-AACD-55A7552C2B97}"/>
              </a:ext>
            </a:extLst>
          </p:cNvPr>
          <p:cNvSpPr txBox="1"/>
          <p:nvPr/>
        </p:nvSpPr>
        <p:spPr>
          <a:xfrm>
            <a:off x="1831848" y="22860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 in Age Distribution 2007 - 2017</a:t>
            </a:r>
          </a:p>
        </p:txBody>
      </p:sp>
    </p:spTree>
    <p:extLst>
      <p:ext uri="{BB962C8B-B14F-4D97-AF65-F5344CB8AC3E}">
        <p14:creationId xmlns:p14="http://schemas.microsoft.com/office/powerpoint/2010/main" val="11960497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7C293CAF-AA69-4341-9DA2-8E03C735C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514600"/>
            <a:ext cx="8153400" cy="990600"/>
          </a:xfrm>
        </p:spPr>
        <p:txBody>
          <a:bodyPr/>
          <a:lstStyle/>
          <a:p>
            <a:pPr eaLnBrk="1" hangingPunct="1"/>
            <a:r>
              <a:rPr lang="en-GB" altLang="en-US" sz="6600" b="1">
                <a:solidFill>
                  <a:srgbClr val="984807"/>
                </a:solidFill>
                <a:ea typeface="ＭＳ Ｐゴシック" panose="020B0600070205080204" pitchFamily="34" charset="-128"/>
              </a:rPr>
              <a:t>Population Pyramid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DA696FFC-EBC8-D24B-86FB-D1F519274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Population Pyramid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4BEFB592-7972-534A-969C-8C9AE07C386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GB" altLang="en-US" sz="3600">
                <a:ea typeface="ＭＳ Ｐゴシック" panose="020B0600070205080204" pitchFamily="34" charset="-128"/>
              </a:rPr>
              <a:t>This shows the age structure in a certain population </a:t>
            </a:r>
          </a:p>
          <a:p>
            <a:pPr eaLnBrk="1" hangingPunct="1"/>
            <a:endParaRPr lang="en-GB" altLang="en-US" sz="36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 sz="3600">
                <a:ea typeface="ＭＳ Ｐゴシック" panose="020B0600070205080204" pitchFamily="34" charset="-128"/>
              </a:rPr>
              <a:t>By looking at the shape, you will be able to get an idea about: </a:t>
            </a:r>
          </a:p>
          <a:p>
            <a:pPr lvl="1" eaLnBrk="1" hangingPunct="1"/>
            <a:r>
              <a:rPr lang="en-GB" altLang="en-US" sz="3300">
                <a:ea typeface="ＭＳ Ｐゴシック" panose="020B0600070205080204" pitchFamily="34" charset="-128"/>
              </a:rPr>
              <a:t>Proportion age groups in a population</a:t>
            </a:r>
          </a:p>
          <a:p>
            <a:pPr lvl="1" eaLnBrk="1" hangingPunct="1"/>
            <a:r>
              <a:rPr lang="en-GB" altLang="en-US" sz="3300">
                <a:ea typeface="ＭＳ Ｐゴシック" panose="020B0600070205080204" pitchFamily="34" charset="-128"/>
              </a:rPr>
              <a:t>Male to female ratio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05A6C5F5-270E-7548-AE1C-ACA8113AF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Example of population pyramid</a:t>
            </a:r>
          </a:p>
        </p:txBody>
      </p:sp>
      <p:pic>
        <p:nvPicPr>
          <p:cNvPr id="52227" name="Content Placeholder 4">
            <a:extLst>
              <a:ext uri="{FF2B5EF4-FFF2-40B4-BE49-F238E27FC236}">
                <a16:creationId xmlns:a16="http://schemas.microsoft.com/office/drawing/2014/main" id="{B6899B15-1B83-6D45-B1A5-CC42D3B36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8" r="-2" b="3780"/>
          <a:stretch>
            <a:fillRect/>
          </a:stretch>
        </p:blipFill>
        <p:spPr bwMode="auto">
          <a:xfrm>
            <a:off x="812800" y="1597025"/>
            <a:ext cx="73406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F7C7CC0D-4EC6-E14C-9333-06A0C15A8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531225" cy="990600"/>
          </a:xfrm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Components of population pyramids</a:t>
            </a:r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1A62A796-4F17-2041-BFF3-3E7FAAB1AAF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1828800"/>
            <a:ext cx="5102225" cy="4495800"/>
          </a:xfrm>
        </p:spPr>
        <p:txBody>
          <a:bodyPr/>
          <a:lstStyle/>
          <a:p>
            <a:pPr eaLnBrk="1" hangingPunct="1"/>
            <a:r>
              <a:rPr lang="en-GB" altLang="en-US" sz="2800" b="1" u="sng">
                <a:ea typeface="ＭＳ Ｐゴシック" panose="020B0600070205080204" pitchFamily="34" charset="-128"/>
              </a:rPr>
              <a:t>Base: </a:t>
            </a:r>
            <a:r>
              <a:rPr lang="en-GB" altLang="en-US" sz="2800">
                <a:ea typeface="ＭＳ Ｐゴシック" panose="020B0600070205080204" pitchFamily="34" charset="-128"/>
              </a:rPr>
              <a:t>wide =&gt; high birth rate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800">
                <a:ea typeface="ＭＳ Ｐゴシック" panose="020B0600070205080204" pitchFamily="34" charset="-128"/>
              </a:rPr>
              <a:t>            narrow =&gt; low birth rate</a:t>
            </a:r>
          </a:p>
          <a:p>
            <a:pPr eaLnBrk="1" hangingPunct="1"/>
            <a:r>
              <a:rPr lang="en-GB" altLang="en-US" sz="2800" b="1" u="sng">
                <a:ea typeface="ＭＳ Ｐゴシック" panose="020B0600070205080204" pitchFamily="34" charset="-128"/>
              </a:rPr>
              <a:t>Apex: </a:t>
            </a:r>
            <a:r>
              <a:rPr lang="en-GB" altLang="en-US" sz="2800">
                <a:ea typeface="ＭＳ Ｐゴシック" panose="020B0600070205080204" pitchFamily="34" charset="-128"/>
              </a:rPr>
              <a:t>old population (retired population) </a:t>
            </a:r>
            <a:r>
              <a:rPr lang="en-US" altLang="en-US" sz="2800">
                <a:ea typeface="ＭＳ Ｐゴシック" panose="020B0600070205080204" pitchFamily="34" charset="-128"/>
              </a:rPr>
              <a:t>….wide? narrow?</a:t>
            </a:r>
            <a:endParaRPr lang="en-GB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GB" altLang="en-US" sz="28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 sz="2800" b="1" u="sng">
                <a:ea typeface="ＭＳ Ｐゴシック" panose="020B0600070205080204" pitchFamily="34" charset="-128"/>
              </a:rPr>
              <a:t>Height: </a:t>
            </a:r>
            <a:r>
              <a:rPr lang="en-GB" altLang="en-US" sz="2800">
                <a:ea typeface="ＭＳ Ｐゴシック" panose="020B0600070205080204" pitchFamily="34" charset="-128"/>
              </a:rPr>
              <a:t>life span</a:t>
            </a:r>
          </a:p>
          <a:p>
            <a:pPr eaLnBrk="1" hangingPunct="1"/>
            <a:r>
              <a:rPr lang="en-GB" altLang="en-US" sz="2800" b="1" u="sng">
                <a:ea typeface="ＭＳ Ｐゴシック" panose="020B0600070205080204" pitchFamily="34" charset="-128"/>
              </a:rPr>
              <a:t>Side: </a:t>
            </a:r>
            <a:r>
              <a:rPr lang="en-GB" altLang="en-US" sz="2800">
                <a:ea typeface="ＭＳ Ｐゴシック" panose="020B0600070205080204" pitchFamily="34" charset="-128"/>
              </a:rPr>
              <a:t>change in population size due to death or migration</a:t>
            </a:r>
          </a:p>
        </p:txBody>
      </p:sp>
      <p:pic>
        <p:nvPicPr>
          <p:cNvPr id="53252" name="Picture 3">
            <a:extLst>
              <a:ext uri="{FF2B5EF4-FFF2-40B4-BE49-F238E27FC236}">
                <a16:creationId xmlns:a16="http://schemas.microsoft.com/office/drawing/2014/main" id="{5D2D1B75-8638-B345-8B4B-3C06CE56D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52600"/>
            <a:ext cx="3581400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EE0AF2E4-44FB-EF46-BCE2-D38C0B4C0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Important demarcating points</a:t>
            </a:r>
          </a:p>
        </p:txBody>
      </p:sp>
      <p:sp>
        <p:nvSpPr>
          <p:cNvPr id="54275" name="Content Placeholder 2">
            <a:extLst>
              <a:ext uri="{FF2B5EF4-FFF2-40B4-BE49-F238E27FC236}">
                <a16:creationId xmlns:a16="http://schemas.microsoft.com/office/drawing/2014/main" id="{6848CFB0-7698-0548-A02F-F226C942B36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828800"/>
            <a:ext cx="8153400" cy="44958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en-US" sz="2000" b="1" i="1">
                <a:solidFill>
                  <a:srgbClr val="984807"/>
                </a:solidFill>
                <a:ea typeface="ＭＳ Ｐゴシック" panose="020B0600070205080204" pitchFamily="34" charset="-128"/>
              </a:rPr>
              <a:t>Less than 15</a:t>
            </a:r>
            <a:r>
              <a:rPr lang="en-US" altLang="en-US" sz="2000">
                <a:ea typeface="ＭＳ Ｐゴシック" panose="020B0600070205080204" pitchFamily="34" charset="-128"/>
              </a:rPr>
              <a:t>	         -Size of dependent youth &lt; 15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		         -Large size in rapidly growing population 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		         -Small size in slowly growing population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en-US" sz="2000" b="1" i="1">
                <a:solidFill>
                  <a:srgbClr val="984807"/>
                </a:solidFill>
                <a:ea typeface="ＭＳ Ｐゴシック" panose="020B0600070205080204" pitchFamily="34" charset="-128"/>
              </a:rPr>
              <a:t>60 + years</a:t>
            </a:r>
            <a:r>
              <a:rPr lang="en-US" altLang="en-US" sz="2000">
                <a:ea typeface="ＭＳ Ｐゴシック" panose="020B0600070205080204" pitchFamily="34" charset="-128"/>
              </a:rPr>
              <a:t>	-Represents the size of dependent old ≥ 60 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			    -Large size in population with longer life span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			    -Small size in population with short life span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en-US" sz="2000" b="1" i="1">
                <a:solidFill>
                  <a:srgbClr val="984807"/>
                </a:solidFill>
                <a:ea typeface="ＭＳ Ｐゴシック" panose="020B0600070205080204" pitchFamily="34" charset="-128"/>
              </a:rPr>
              <a:t>Median age</a:t>
            </a:r>
            <a:r>
              <a:rPr lang="en-US" altLang="en-US" sz="2000">
                <a:ea typeface="ＭＳ Ｐゴシック" panose="020B0600070205080204" pitchFamily="34" charset="-128"/>
              </a:rPr>
              <a:t>	-Age that divide the population into two halves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	-Small in population with high births 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		         -Large in population with low births</a:t>
            </a:r>
          </a:p>
          <a:p>
            <a:pPr eaLnBrk="1" hangingPunct="1"/>
            <a:endParaRPr lang="en-GB" altLang="en-US" sz="20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>
            <a:extLst>
              <a:ext uri="{FF2B5EF4-FFF2-40B4-BE49-F238E27FC236}">
                <a16:creationId xmlns:a16="http://schemas.microsoft.com/office/drawing/2014/main" id="{13C7F42C-A239-F049-92C0-B3C689835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555750"/>
            <a:ext cx="445770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Box 1">
            <a:extLst>
              <a:ext uri="{FF2B5EF4-FFF2-40B4-BE49-F238E27FC236}">
                <a16:creationId xmlns:a16="http://schemas.microsoft.com/office/drawing/2014/main" id="{F9776640-8497-204E-96A8-01B4ADAC1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0050" y="5038725"/>
            <a:ext cx="1187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Base= births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024F5C-2DA8-F14A-A93D-85CD468258D0}"/>
              </a:ext>
            </a:extLst>
          </p:cNvPr>
          <p:cNvCxnSpPr>
            <a:endCxn id="55299" idx="1"/>
          </p:cNvCxnSpPr>
          <p:nvPr/>
        </p:nvCxnSpPr>
        <p:spPr>
          <a:xfrm flipV="1">
            <a:off x="2400300" y="5192713"/>
            <a:ext cx="1809750" cy="317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92E591-3517-9147-B18F-5557225B719F}"/>
              </a:ext>
            </a:extLst>
          </p:cNvPr>
          <p:cNvCxnSpPr/>
          <p:nvPr/>
        </p:nvCxnSpPr>
        <p:spPr>
          <a:xfrm>
            <a:off x="5314950" y="5224463"/>
            <a:ext cx="16383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2" name="TextBox 9">
            <a:extLst>
              <a:ext uri="{FF2B5EF4-FFF2-40B4-BE49-F238E27FC236}">
                <a16:creationId xmlns:a16="http://schemas.microsoft.com/office/drawing/2014/main" id="{96ED7D4C-639A-9D40-A01D-A5964B55D1EE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6382544" y="2951956"/>
            <a:ext cx="2486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Height= life span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9D06E7-27FF-3A45-BA3B-9897D34E9BD0}"/>
              </a:ext>
            </a:extLst>
          </p:cNvPr>
          <p:cNvCxnSpPr/>
          <p:nvPr/>
        </p:nvCxnSpPr>
        <p:spPr>
          <a:xfrm>
            <a:off x="7624763" y="1627188"/>
            <a:ext cx="0" cy="67151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7A6D964-43A2-A24B-8CC2-BDD724D748BD}"/>
              </a:ext>
            </a:extLst>
          </p:cNvPr>
          <p:cNvCxnSpPr/>
          <p:nvPr/>
        </p:nvCxnSpPr>
        <p:spPr>
          <a:xfrm>
            <a:off x="7597775" y="4138613"/>
            <a:ext cx="0" cy="4445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5" name="TextBox 18">
            <a:extLst>
              <a:ext uri="{FF2B5EF4-FFF2-40B4-BE49-F238E27FC236}">
                <a16:creationId xmlns:a16="http://schemas.microsoft.com/office/drawing/2014/main" id="{44E1570C-FBD4-464B-B51A-FFCA0D3F2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25" y="696913"/>
            <a:ext cx="29511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Apex= People living to old age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7B4C53E-E978-8B43-95AB-397509E80CD1}"/>
              </a:ext>
            </a:extLst>
          </p:cNvPr>
          <p:cNvCxnSpPr>
            <a:stCxn id="3074" idx="0"/>
          </p:cNvCxnSpPr>
          <p:nvPr/>
        </p:nvCxnSpPr>
        <p:spPr>
          <a:xfrm flipV="1">
            <a:off x="4629150" y="1212850"/>
            <a:ext cx="0" cy="3429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5D72B9C-895F-5A44-B303-207F34D166B2}"/>
              </a:ext>
            </a:extLst>
          </p:cNvPr>
          <p:cNvCxnSpPr/>
          <p:nvPr/>
        </p:nvCxnSpPr>
        <p:spPr>
          <a:xfrm flipH="1" flipV="1">
            <a:off x="5029200" y="1555750"/>
            <a:ext cx="1930400" cy="30924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8" name="TextBox 26">
            <a:extLst>
              <a:ext uri="{FF2B5EF4-FFF2-40B4-BE49-F238E27FC236}">
                <a16:creationId xmlns:a16="http://schemas.microsoft.com/office/drawing/2014/main" id="{9C846C0E-CE73-114E-8E39-F67E5450D5AF}"/>
              </a:ext>
            </a:extLst>
          </p:cNvPr>
          <p:cNvSpPr txBox="1">
            <a:spLocks noChangeArrowheads="1"/>
          </p:cNvSpPr>
          <p:nvPr/>
        </p:nvSpPr>
        <p:spPr bwMode="auto">
          <a:xfrm rot="3662491">
            <a:off x="4737101" y="2851150"/>
            <a:ext cx="25146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Side= mortality and migration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F0988E3-C6D0-BA4F-B629-353CCFD4FCA9}"/>
              </a:ext>
            </a:extLst>
          </p:cNvPr>
          <p:cNvCxnSpPr/>
          <p:nvPr/>
        </p:nvCxnSpPr>
        <p:spPr>
          <a:xfrm flipH="1">
            <a:off x="628650" y="2514600"/>
            <a:ext cx="35814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3" name="Straight Connector 3072">
            <a:extLst>
              <a:ext uri="{FF2B5EF4-FFF2-40B4-BE49-F238E27FC236}">
                <a16:creationId xmlns:a16="http://schemas.microsoft.com/office/drawing/2014/main" id="{7CDD49E5-3AF5-7B43-B5B5-728442C0A630}"/>
              </a:ext>
            </a:extLst>
          </p:cNvPr>
          <p:cNvCxnSpPr/>
          <p:nvPr/>
        </p:nvCxnSpPr>
        <p:spPr>
          <a:xfrm>
            <a:off x="628650" y="1892300"/>
            <a:ext cx="0" cy="6223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548106A-F9C9-D842-ADC3-464E43F3C898}"/>
              </a:ext>
            </a:extLst>
          </p:cNvPr>
          <p:cNvCxnSpPr/>
          <p:nvPr/>
        </p:nvCxnSpPr>
        <p:spPr>
          <a:xfrm flipH="1">
            <a:off x="593725" y="3783013"/>
            <a:ext cx="29337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06D5CC8-9747-004D-9FDB-6962EE271FF2}"/>
              </a:ext>
            </a:extLst>
          </p:cNvPr>
          <p:cNvCxnSpPr/>
          <p:nvPr/>
        </p:nvCxnSpPr>
        <p:spPr>
          <a:xfrm>
            <a:off x="581025" y="3756025"/>
            <a:ext cx="0" cy="6223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13" name="TextBox 3075">
            <a:extLst>
              <a:ext uri="{FF2B5EF4-FFF2-40B4-BE49-F238E27FC236}">
                <a16:creationId xmlns:a16="http://schemas.microsoft.com/office/drawing/2014/main" id="{6641DACB-8DFA-F243-9A09-032B5910D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419600"/>
            <a:ext cx="1963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People &lt; 15 years=</a:t>
            </a:r>
          </a:p>
          <a:p>
            <a:pPr eaLnBrk="1" hangingPunct="1"/>
            <a:r>
              <a:rPr lang="en-US" altLang="en-US" sz="1600"/>
              <a:t>Young dependency</a:t>
            </a:r>
          </a:p>
        </p:txBody>
      </p:sp>
      <p:sp>
        <p:nvSpPr>
          <p:cNvPr id="55314" name="TextBox 43">
            <a:extLst>
              <a:ext uri="{FF2B5EF4-FFF2-40B4-BE49-F238E27FC236}">
                <a16:creationId xmlns:a16="http://schemas.microsoft.com/office/drawing/2014/main" id="{A797C287-6AE6-5444-93A3-50284DB23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0"/>
            <a:ext cx="14033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/>
              <a:t>People ≥ 60 years=</a:t>
            </a:r>
          </a:p>
          <a:p>
            <a:pPr eaLnBrk="1" hangingPunct="1"/>
            <a:r>
              <a:rPr lang="en-US" altLang="en-US" sz="1100"/>
              <a:t>Old dependency</a:t>
            </a:r>
          </a:p>
        </p:txBody>
      </p:sp>
      <p:sp>
        <p:nvSpPr>
          <p:cNvPr id="55315" name="TextBox 44">
            <a:extLst>
              <a:ext uri="{FF2B5EF4-FFF2-40B4-BE49-F238E27FC236}">
                <a16:creationId xmlns:a16="http://schemas.microsoft.com/office/drawing/2014/main" id="{37C42A22-CA93-B34E-B3A0-B8A6FBBBF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3" y="3244850"/>
            <a:ext cx="13906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Median age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F4CB696-5A12-BE41-B8AB-0E5E3557AEA5}"/>
              </a:ext>
            </a:extLst>
          </p:cNvPr>
          <p:cNvCxnSpPr>
            <a:endCxn id="55315" idx="3"/>
          </p:cNvCxnSpPr>
          <p:nvPr/>
        </p:nvCxnSpPr>
        <p:spPr>
          <a:xfrm rot="10800000" flipV="1">
            <a:off x="2043113" y="3429000"/>
            <a:ext cx="182403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C1477038-2B3E-7647-B6C9-062146962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Types of population pyramids </a:t>
            </a:r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733F04FD-31A0-834B-982D-5536C4180D4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2103120"/>
            <a:ext cx="8153400" cy="4495800"/>
          </a:xfrm>
        </p:spPr>
        <p:txBody>
          <a:bodyPr/>
          <a:lstStyle/>
          <a:p>
            <a:pPr marL="514350" indent="-514350" eaLnBrk="1" hangingPunct="1">
              <a:buFont typeface="Tw Cen MT" panose="020B0602020104020603" pitchFamily="34" charset="77"/>
              <a:buAutoNum type="arabicPeriod"/>
            </a:pPr>
            <a:r>
              <a:rPr lang="en-GB" altLang="en-US" sz="5400" dirty="0">
                <a:ea typeface="ＭＳ Ｐゴシック" panose="020B0600070205080204" pitchFamily="34" charset="-128"/>
              </a:rPr>
              <a:t>Expansive </a:t>
            </a:r>
          </a:p>
          <a:p>
            <a:pPr marL="514350" indent="-514350" eaLnBrk="1" hangingPunct="1">
              <a:buFont typeface="Tw Cen MT" panose="020B0602020104020603" pitchFamily="34" charset="77"/>
              <a:buAutoNum type="arabicPeriod"/>
            </a:pPr>
            <a:r>
              <a:rPr lang="en-GB" altLang="en-US" sz="5400" dirty="0">
                <a:ea typeface="ＭＳ Ｐゴシック" panose="020B0600070205080204" pitchFamily="34" charset="-128"/>
              </a:rPr>
              <a:t>Stationary </a:t>
            </a:r>
          </a:p>
          <a:p>
            <a:pPr marL="514350" indent="-514350" eaLnBrk="1" hangingPunct="1">
              <a:buFont typeface="Tw Cen MT" panose="020B0602020104020603" pitchFamily="34" charset="77"/>
              <a:buAutoNum type="arabicPeriod"/>
            </a:pPr>
            <a:r>
              <a:rPr lang="en-GB" altLang="en-US" sz="5400" dirty="0">
                <a:ea typeface="ＭＳ Ｐゴシック" panose="020B0600070205080204" pitchFamily="34" charset="-128"/>
              </a:rPr>
              <a:t>Constrictive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78FE492E-E70E-AE45-8D2A-B38D2D7AE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1- Expansive population pyramid</a:t>
            </a: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4483D153-F585-0E44-BBF5-A5D87A492C1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5102225" cy="4495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800">
                <a:ea typeface="ＭＳ Ｐゴシック" panose="020B0600070205080204" pitchFamily="34" charset="-128"/>
              </a:rPr>
              <a:t>Expansive or expanding pyramid usually presents itself in the form of triangular shape with concaved edges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800">
                <a:ea typeface="ＭＳ Ｐゴシック" panose="020B0600070205080204" pitchFamily="34" charset="-128"/>
              </a:rPr>
              <a:t>High population growth due to: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800">
                <a:ea typeface="ＭＳ Ｐゴシック" panose="020B0600070205080204" pitchFamily="34" charset="-128"/>
              </a:rPr>
              <a:t>High birth rate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800">
                <a:ea typeface="ＭＳ Ｐゴシック" panose="020B0600070205080204" pitchFamily="34" charset="-128"/>
              </a:rPr>
              <a:t>Shorter life expectancy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800">
                <a:ea typeface="ＭＳ Ｐゴシック" panose="020B0600070205080204" pitchFamily="34" charset="-128"/>
              </a:rPr>
              <a:t>    (high death rate)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800">
                <a:ea typeface="ＭＳ Ｐゴシック" panose="020B0600070205080204" pitchFamily="34" charset="-128"/>
              </a:rPr>
              <a:t>Usually associated with lower standard of living</a:t>
            </a:r>
          </a:p>
          <a:p>
            <a:pPr marL="342900" indent="-342900" eaLnBrk="1" hangingPunct="1">
              <a:buFont typeface="Wingdings" pitchFamily="2" charset="2"/>
              <a:buNone/>
            </a:pPr>
            <a:endParaRPr lang="en-GB" altLang="en-US">
              <a:ea typeface="ＭＳ Ｐゴシック" panose="020B0600070205080204" pitchFamily="34" charset="-128"/>
            </a:endParaRPr>
          </a:p>
        </p:txBody>
      </p:sp>
      <p:pic>
        <p:nvPicPr>
          <p:cNvPr id="58372" name="Content Placeholder 5">
            <a:extLst>
              <a:ext uri="{FF2B5EF4-FFF2-40B4-BE49-F238E27FC236}">
                <a16:creationId xmlns:a16="http://schemas.microsoft.com/office/drawing/2014/main" id="{33CB1742-8EB9-B144-82D8-18EE53871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88" y="1371600"/>
            <a:ext cx="4151312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89397A18-D1D3-6F4A-9E52-04D6800CC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altLang="en-US" dirty="0">
                <a:ea typeface="ＭＳ Ｐゴシック" panose="020B0600070205080204" pitchFamily="34" charset="-128"/>
              </a:rPr>
              <a:t>Why is demography important?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82F53CD3-B008-8240-95AF-8C71F41BD8A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981200"/>
            <a:ext cx="8153400" cy="4495800"/>
          </a:xfrm>
        </p:spPr>
        <p:txBody>
          <a:bodyPr/>
          <a:lstStyle/>
          <a:p>
            <a:pPr eaLnBrk="1" hangingPunct="1"/>
            <a:r>
              <a:rPr lang="en-GB" altLang="en-US" sz="4000" dirty="0">
                <a:ea typeface="ＭＳ Ｐゴシック" panose="020B0600070205080204" pitchFamily="34" charset="-128"/>
              </a:rPr>
              <a:t>The health of people in a community depends on the dynamic interaction between size of the population and the space they occupy </a:t>
            </a:r>
            <a:endParaRPr lang="en-GB" altLang="en-US" sz="4000" b="1" dirty="0">
              <a:solidFill>
                <a:srgbClr val="254061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1E08F475-CF10-C348-9D6D-ECEC294D5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2-Stationary population pyramid</a:t>
            </a:r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2FDA90F7-89D2-DB48-9EFF-3A3BC54AE54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3959225" cy="4495800"/>
          </a:xfrm>
        </p:spPr>
        <p:txBody>
          <a:bodyPr/>
          <a:lstStyle/>
          <a:p>
            <a:pPr lvl="1" indent="-228600">
              <a:buFont typeface="Arial" panose="020B0604020202020204" pitchFamily="34" charset="0"/>
              <a:buChar char="•"/>
            </a:pPr>
            <a:r>
              <a:rPr lang="en-US" altLang="en-US" sz="2800">
                <a:ea typeface="ＭＳ Ｐゴシック" panose="020B0600070205080204" pitchFamily="34" charset="-128"/>
              </a:rPr>
              <a:t>It is showing unchanging      pattern of fertility and mortality</a:t>
            </a: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altLang="en-US" sz="2800">
              <a:ea typeface="ＭＳ Ｐゴシック" panose="020B0600070205080204" pitchFamily="34" charset="-128"/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altLang="en-US" sz="2800">
                <a:ea typeface="ＭＳ Ｐゴシック" panose="020B0600070205080204" pitchFamily="34" charset="-128"/>
              </a:rPr>
              <a:t>Age groups almost equal, but it is expected to see smaller figures at the oldest age groups</a:t>
            </a:r>
          </a:p>
          <a:p>
            <a:pPr eaLnBrk="1" hangingPunct="1"/>
            <a:endParaRPr lang="en-GB" altLang="en-US">
              <a:ea typeface="ＭＳ Ｐゴシック" panose="020B0600070205080204" pitchFamily="34" charset="-128"/>
            </a:endParaRPr>
          </a:p>
        </p:txBody>
      </p:sp>
      <p:pic>
        <p:nvPicPr>
          <p:cNvPr id="59396" name="Picture 2" descr="Related image">
            <a:extLst>
              <a:ext uri="{FF2B5EF4-FFF2-40B4-BE49-F238E27FC236}">
                <a16:creationId xmlns:a16="http://schemas.microsoft.com/office/drawing/2014/main" id="{9F680D69-9D91-E949-AC2A-602264AE9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95400"/>
            <a:ext cx="3998913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EEF3AC2C-14D8-114E-A5FF-7FDF637A9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3-Constrictive population pyramid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E4270CB3-83EB-4847-A048-DD658B3F240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4645025" cy="4495800"/>
          </a:xfrm>
        </p:spPr>
        <p:txBody>
          <a:bodyPr/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altLang="en-US" sz="3200">
                <a:ea typeface="ＭＳ Ｐゴシック" panose="020B0600070205080204" pitchFamily="34" charset="-128"/>
              </a:rPr>
              <a:t>Narrow base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altLang="en-US" sz="3200">
                <a:ea typeface="ＭＳ Ｐゴシック" panose="020B0600070205080204" pitchFamily="34" charset="-128"/>
              </a:rPr>
              <a:t>Apex wider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altLang="en-US" sz="3200">
                <a:ea typeface="ＭＳ Ｐゴシック" panose="020B0600070205080204" pitchFamily="34" charset="-128"/>
              </a:rPr>
              <a:t>It is more common when immigrants are factored out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altLang="en-US" sz="3200">
                <a:ea typeface="ＭＳ Ｐゴシック" panose="020B0600070205080204" pitchFamily="34" charset="-128"/>
              </a:rPr>
              <a:t>Indicated: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altLang="en-US" sz="2800">
                <a:ea typeface="ＭＳ Ｐゴシック" panose="020B0600070205080204" pitchFamily="34" charset="-128"/>
              </a:rPr>
              <a:t>High level of education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altLang="en-US" sz="2800">
                <a:ea typeface="ＭＳ Ｐゴシック" panose="020B0600070205080204" pitchFamily="34" charset="-128"/>
              </a:rPr>
              <a:t>Use of birth control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altLang="en-US" sz="2800">
                <a:ea typeface="ＭＳ Ｐゴシック" panose="020B0600070205080204" pitchFamily="34" charset="-128"/>
              </a:rPr>
              <a:t>Good health care system</a:t>
            </a:r>
          </a:p>
          <a:p>
            <a:pPr indent="-228600" eaLnBrk="1" hangingPunct="1"/>
            <a:endParaRPr lang="en-GB" altLang="en-US">
              <a:ea typeface="ＭＳ Ｐゴシック" panose="020B0600070205080204" pitchFamily="34" charset="-128"/>
            </a:endParaRPr>
          </a:p>
        </p:txBody>
      </p:sp>
      <p:pic>
        <p:nvPicPr>
          <p:cNvPr id="60420" name="Picture 2" descr="Image result for types of population pyramid">
            <a:extLst>
              <a:ext uri="{FF2B5EF4-FFF2-40B4-BE49-F238E27FC236}">
                <a16:creationId xmlns:a16="http://schemas.microsoft.com/office/drawing/2014/main" id="{55A72431-2477-834A-A71E-D3AD7B904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90650"/>
            <a:ext cx="385445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2FA1B844-38CD-6148-89B4-D18FEBC0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Population pyramid in Saudi Arabia over the years</a:t>
            </a:r>
          </a:p>
        </p:txBody>
      </p:sp>
      <p:pic>
        <p:nvPicPr>
          <p:cNvPr id="61443" name="Picture 3">
            <a:extLst>
              <a:ext uri="{FF2B5EF4-FFF2-40B4-BE49-F238E27FC236}">
                <a16:creationId xmlns:a16="http://schemas.microsoft.com/office/drawing/2014/main" id="{CFDA9999-EF5D-A646-AF34-ED927A15B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58913"/>
            <a:ext cx="81534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Rectangle 4">
            <a:extLst>
              <a:ext uri="{FF2B5EF4-FFF2-40B4-BE49-F238E27FC236}">
                <a16:creationId xmlns:a16="http://schemas.microsoft.com/office/drawing/2014/main" id="{78AB7628-ADDA-E846-93EF-3CB76C07C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6334125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 i="1"/>
              <a:t>Source: Abu Ashwan M, Abdul Salam A, Mouselhy MA.</a:t>
            </a:r>
            <a:r>
              <a:rPr lang="en-US" altLang="en-US" sz="1200" i="1"/>
              <a:t> Population growth, structure and distribution in Saudi Arabia. Humanities and Social Sciences Review 2012; 1(4):33–46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8EEA878C-5E9E-9049-8297-377FB3EC5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Population pyramid in Saudi Arabia over the years</a:t>
            </a:r>
          </a:p>
        </p:txBody>
      </p:sp>
      <p:sp>
        <p:nvSpPr>
          <p:cNvPr id="62467" name="Rectangle 4">
            <a:extLst>
              <a:ext uri="{FF2B5EF4-FFF2-40B4-BE49-F238E27FC236}">
                <a16:creationId xmlns:a16="http://schemas.microsoft.com/office/drawing/2014/main" id="{65C3F684-2B15-9647-A44C-C263C0490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6334125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 i="1"/>
              <a:t>Source: Abu Ashwan M, Abdul Salam A, Mouselhy MA.</a:t>
            </a:r>
            <a:r>
              <a:rPr lang="en-US" altLang="en-US" sz="1200" i="1"/>
              <a:t> Population growth, structure and distribution in Saudi Arabia. Humanities and Social Sciences Review 2012; 1(4):33–46 </a:t>
            </a:r>
          </a:p>
        </p:txBody>
      </p:sp>
      <p:pic>
        <p:nvPicPr>
          <p:cNvPr id="62468" name="Picture 5">
            <a:extLst>
              <a:ext uri="{FF2B5EF4-FFF2-40B4-BE49-F238E27FC236}">
                <a16:creationId xmlns:a16="http://schemas.microsoft.com/office/drawing/2014/main" id="{B4BB1530-9602-244C-802C-882F6490D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87475"/>
            <a:ext cx="80772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A00AD024-7FD7-5149-8921-2E4732FB4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altLang="en-US" sz="4000">
                <a:ea typeface="ＭＳ Ｐゴシック" panose="020B0600070205080204" pitchFamily="34" charset="-128"/>
              </a:rPr>
              <a:t>Most recent KSA population pyramid (2016)</a:t>
            </a:r>
          </a:p>
        </p:txBody>
      </p:sp>
      <p:pic>
        <p:nvPicPr>
          <p:cNvPr id="63491" name="Picture 3">
            <a:extLst>
              <a:ext uri="{FF2B5EF4-FFF2-40B4-BE49-F238E27FC236}">
                <a16:creationId xmlns:a16="http://schemas.microsoft.com/office/drawing/2014/main" id="{65A03D2E-1DA9-0749-A546-A898CCD94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00100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Box 4">
            <a:extLst>
              <a:ext uri="{FF2B5EF4-FFF2-40B4-BE49-F238E27FC236}">
                <a16:creationId xmlns:a16="http://schemas.microsoft.com/office/drawing/2014/main" id="{37D001DC-6633-C240-8B0D-B5524ACA6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335713"/>
            <a:ext cx="7848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 i="1"/>
              <a:t>Source: General Authority for Statistics, 2016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678791BE-D68D-4344-A8E8-93BB4914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altLang="en-US" sz="3600">
                <a:ea typeface="ＭＳ Ｐゴシック" panose="020B0600070205080204" pitchFamily="34" charset="-128"/>
              </a:rPr>
              <a:t>Other important population distribution measures</a:t>
            </a:r>
          </a:p>
        </p:txBody>
      </p:sp>
      <p:sp>
        <p:nvSpPr>
          <p:cNvPr id="64515" name="Content Placeholder 2">
            <a:extLst>
              <a:ext uri="{FF2B5EF4-FFF2-40B4-BE49-F238E27FC236}">
                <a16:creationId xmlns:a16="http://schemas.microsoft.com/office/drawing/2014/main" id="{6849DDA3-8E0B-0341-885C-E356E26625B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95300" y="1905000"/>
            <a:ext cx="8153400" cy="4495800"/>
          </a:xfrm>
        </p:spPr>
        <p:txBody>
          <a:bodyPr/>
          <a:lstStyle/>
          <a:p>
            <a:pPr eaLnBrk="1" hangingPunct="1"/>
            <a:r>
              <a:rPr lang="en-GB" altLang="en-US" sz="3600">
                <a:ea typeface="ＭＳ Ｐゴシック" panose="020B0600070205080204" pitchFamily="34" charset="-128"/>
              </a:rPr>
              <a:t>Sex Ratio</a:t>
            </a:r>
            <a:endParaRPr lang="en-GB" altLang="en-US" sz="33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5D21E0AC-5725-A34F-B7B4-C9108F1D0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Other important population distribution measures</a:t>
            </a:r>
          </a:p>
        </p:txBody>
      </p:sp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FAFDC793-5569-A449-BEB3-DBC80FC7E7E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GB" altLang="en-US" sz="3200">
                <a:ea typeface="ＭＳ Ｐゴシック" panose="020B0600070205080204" pitchFamily="34" charset="-128"/>
              </a:rPr>
              <a:t>Dependency ratio (x 100)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The proportion of persons above 65 years of age and children below 15 years of age are considered to be dependant on the economically productive age group (15-64 years)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Total dependency ratio (x 100)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The ratio of the combined age groups 0-14 years plus 65 years and above to the 15-65 years age group is referred to as the total dependency ratio.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3200">
              <a:ea typeface="ＭＳ Ｐゴシック" panose="020B0600070205080204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GB" altLang="en-US" sz="36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>
            <a:extLst>
              <a:ext uri="{FF2B5EF4-FFF2-40B4-BE49-F238E27FC236}">
                <a16:creationId xmlns:a16="http://schemas.microsoft.com/office/drawing/2014/main" id="{405A7742-310B-D540-A93D-3C9EEAAF2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Population density </a:t>
            </a:r>
          </a:p>
        </p:txBody>
      </p:sp>
      <p:sp>
        <p:nvSpPr>
          <p:cNvPr id="66563" name="Content Placeholder 2">
            <a:extLst>
              <a:ext uri="{FF2B5EF4-FFF2-40B4-BE49-F238E27FC236}">
                <a16:creationId xmlns:a16="http://schemas.microsoft.com/office/drawing/2014/main" id="{8B6CC12A-F83E-5947-A053-9F47B76B1E6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Total population in a certain region divided by the surface area of that same region</a:t>
            </a:r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3200">
              <a:ea typeface="ＭＳ Ｐゴシック" panose="020B0600070205080204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GB" altLang="en-US" sz="36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ontent Placeholder 2">
            <a:extLst>
              <a:ext uri="{FF2B5EF4-FFF2-40B4-BE49-F238E27FC236}">
                <a16:creationId xmlns:a16="http://schemas.microsoft.com/office/drawing/2014/main" id="{1C2909EB-493A-D14F-AB73-FEE311A676F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4800">
                <a:solidFill>
                  <a:schemeClr val="tx2"/>
                </a:solidFill>
                <a:ea typeface="ＭＳ Ｐゴシック" panose="020B0600070205080204" pitchFamily="34" charset="-128"/>
              </a:rPr>
              <a:t>Any</a:t>
            </a:r>
          </a:p>
          <a:p>
            <a:pPr marL="0" indent="0" algn="ctr" eaLnBrk="1" hangingPunct="1"/>
            <a:endParaRPr lang="en-US" altLang="en-US" sz="480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4800">
                <a:solidFill>
                  <a:schemeClr val="tx2"/>
                </a:solidFill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095AFD-B0C5-5941-93D6-C6FDE1CE002F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382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986255C1-D5C0-DB41-A03B-2C5529201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altLang="en-US" dirty="0">
                <a:ea typeface="ＭＳ Ｐゴシック" panose="020B0600070205080204" pitchFamily="34" charset="-128"/>
              </a:rPr>
              <a:t>Sources of demographic data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2CEE3598-A032-AD43-9603-D2684841069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GB" altLang="en-US" dirty="0">
                <a:ea typeface="ＭＳ Ｐゴシック" panose="020B0600070205080204" pitchFamily="34" charset="-128"/>
              </a:rPr>
              <a:t>Vital statistics (Birth and death registration)</a:t>
            </a:r>
          </a:p>
          <a:p>
            <a:pPr eaLnBrk="1" hangingPunct="1"/>
            <a:r>
              <a:rPr lang="en-GB" altLang="en-US" dirty="0">
                <a:ea typeface="ＭＳ Ｐゴシック" panose="020B0600070205080204" pitchFamily="34" charset="-128"/>
              </a:rPr>
              <a:t>General Authority for Statistics (GAS)</a:t>
            </a:r>
          </a:p>
          <a:p>
            <a:pPr eaLnBrk="1" hangingPunct="1"/>
            <a:r>
              <a:rPr lang="en-GB" altLang="en-US" dirty="0">
                <a:ea typeface="ＭＳ Ｐゴシック" panose="020B0600070205080204" pitchFamily="34" charset="-128"/>
              </a:rPr>
              <a:t>Ministry of health</a:t>
            </a:r>
          </a:p>
          <a:p>
            <a:pPr eaLnBrk="1" hangingPunct="1"/>
            <a:r>
              <a:rPr lang="en-GB" altLang="en-US" dirty="0">
                <a:ea typeface="ＭＳ Ｐゴシック" panose="020B0600070205080204" pitchFamily="34" charset="-128"/>
              </a:rPr>
              <a:t>World Health Organization statistics</a:t>
            </a:r>
          </a:p>
          <a:p>
            <a:pPr eaLnBrk="1" hangingPunct="1"/>
            <a:r>
              <a:rPr lang="en-GB" altLang="en-US" dirty="0">
                <a:ea typeface="ＭＳ Ｐゴシック" panose="020B0600070205080204" pitchFamily="34" charset="-128"/>
              </a:rPr>
              <a:t>United Nations</a:t>
            </a:r>
          </a:p>
          <a:p>
            <a:pPr eaLnBrk="1" hangingPunct="1"/>
            <a:r>
              <a:rPr lang="en-GB" altLang="en-US" dirty="0">
                <a:ea typeface="ＭＳ Ｐゴシック" panose="020B0600070205080204" pitchFamily="34" charset="-128"/>
              </a:rPr>
              <a:t>World Bank Statistics</a:t>
            </a:r>
          </a:p>
          <a:p>
            <a:pPr eaLnBrk="1" hangingPunct="1"/>
            <a:endParaRPr lang="en-GB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EF0EECC5-4266-2E4D-8357-DDAAD8F76B45}"/>
              </a:ext>
            </a:extLst>
          </p:cNvPr>
          <p:cNvSpPr/>
          <p:nvPr/>
        </p:nvSpPr>
        <p:spPr>
          <a:xfrm>
            <a:off x="6477000" y="3429000"/>
            <a:ext cx="381000" cy="1295400"/>
          </a:xfrm>
          <a:prstGeom prst="rightBrac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EF7B44-F9AE-E94B-BE6A-32AFB7A7126C}"/>
              </a:ext>
            </a:extLst>
          </p:cNvPr>
          <p:cNvSpPr txBox="1"/>
          <p:nvPr/>
        </p:nvSpPr>
        <p:spPr>
          <a:xfrm rot="20068991">
            <a:off x="6922015" y="3387880"/>
            <a:ext cx="144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Sources of their Saudi Data are not clear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152D4-5632-B642-94FD-E7A2EDD14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Available Demographic Indicators from GAS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2CCE6-E254-2948-919D-5EF799BA70B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Demographic Indicators Reported by </a:t>
            </a:r>
          </a:p>
          <a:p>
            <a:pPr lvl="1"/>
            <a:r>
              <a:rPr lang="en-US" sz="2400" dirty="0"/>
              <a:t>Age groups (reported in 5-year bins)</a:t>
            </a:r>
          </a:p>
          <a:p>
            <a:pPr lvl="1"/>
            <a:r>
              <a:rPr lang="en-US" sz="2400" dirty="0"/>
              <a:t>Gender</a:t>
            </a:r>
          </a:p>
          <a:p>
            <a:pPr lvl="1"/>
            <a:r>
              <a:rPr lang="en-US" sz="2400" dirty="0"/>
              <a:t>Region of residence</a:t>
            </a:r>
          </a:p>
          <a:p>
            <a:pPr lvl="1"/>
            <a:r>
              <a:rPr lang="en-US" sz="2400" dirty="0"/>
              <a:t>Nationality (Saudi vs. Non-Saudi)</a:t>
            </a:r>
          </a:p>
          <a:p>
            <a:pPr lvl="1"/>
            <a:r>
              <a:rPr lang="en-US" sz="2400" dirty="0"/>
              <a:t>Marital status</a:t>
            </a:r>
          </a:p>
          <a:p>
            <a:pPr lvl="1"/>
            <a:r>
              <a:rPr lang="en-US" sz="2400" dirty="0"/>
              <a:t>Education status</a:t>
            </a:r>
          </a:p>
          <a:p>
            <a:pPr lvl="1"/>
            <a:r>
              <a:rPr lang="en-US" sz="2400" dirty="0"/>
              <a:t>Number of live births</a:t>
            </a:r>
          </a:p>
          <a:p>
            <a:pPr lvl="1"/>
            <a:r>
              <a:rPr lang="en-US" sz="2400" dirty="0"/>
              <a:t>Use of OCP</a:t>
            </a:r>
          </a:p>
          <a:p>
            <a:pPr lvl="1"/>
            <a:r>
              <a:rPr lang="en-US" sz="2400" dirty="0"/>
              <a:t>Number of deaths</a:t>
            </a:r>
          </a:p>
          <a:p>
            <a:pPr lvl="1"/>
            <a:r>
              <a:rPr lang="en-US" sz="2400" dirty="0"/>
              <a:t>Disability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47D0EE-7DF1-C44F-BC63-BD382F33D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394" y="1600200"/>
            <a:ext cx="1946654" cy="141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09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877AA-9ED9-6748-8456-EE022E598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33700"/>
            <a:ext cx="8153400" cy="990600"/>
          </a:xfrm>
        </p:spPr>
        <p:txBody>
          <a:bodyPr/>
          <a:lstStyle/>
          <a:p>
            <a:r>
              <a:rPr lang="en-US" dirty="0"/>
              <a:t>What determines demographic distribution of a population and population size?</a:t>
            </a:r>
          </a:p>
        </p:txBody>
      </p:sp>
    </p:spTree>
    <p:extLst>
      <p:ext uri="{BB962C8B-B14F-4D97-AF65-F5344CB8AC3E}">
        <p14:creationId xmlns:p14="http://schemas.microsoft.com/office/powerpoint/2010/main" val="3320917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1854C532-AA57-7B4E-8E7E-8EC9C6817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altLang="en-US" sz="3600">
                <a:ea typeface="ＭＳ Ｐゴシック" panose="020B0600070205080204" pitchFamily="34" charset="-128"/>
              </a:rPr>
              <a:t>Population size, distribution and composition are determined by: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C397D76-6A42-BB4D-8A56-955377A59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743200"/>
            <a:ext cx="1447800" cy="1371600"/>
          </a:xfrm>
          <a:prstGeom prst="ellipse">
            <a:avLst/>
          </a:prstGeom>
          <a:noFill/>
          <a:ln w="38100">
            <a:solidFill>
              <a:srgbClr val="403152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>
              <a:solidFill>
                <a:srgbClr val="FFFFFF"/>
              </a:solidFill>
              <a:latin typeface="Tw Cen MT" panose="020B0602020104020603" pitchFamily="34" charset="77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740D815-1303-7440-96E8-A33509078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100" y="1600200"/>
            <a:ext cx="1447800" cy="1371600"/>
          </a:xfrm>
          <a:prstGeom prst="ellipse">
            <a:avLst/>
          </a:prstGeom>
          <a:noFill/>
          <a:ln w="38100">
            <a:solidFill>
              <a:srgbClr val="403152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>
              <a:solidFill>
                <a:srgbClr val="FFFFFF"/>
              </a:solidFill>
              <a:latin typeface="Tw Cen MT" panose="020B0602020104020603" pitchFamily="34" charset="77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F6A99E1-EC1C-C14D-8503-B9F3D78E9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419600"/>
            <a:ext cx="1447800" cy="1371600"/>
          </a:xfrm>
          <a:prstGeom prst="ellipse">
            <a:avLst/>
          </a:prstGeom>
          <a:noFill/>
          <a:ln w="38100">
            <a:solidFill>
              <a:srgbClr val="403152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>
              <a:solidFill>
                <a:srgbClr val="FFFFFF"/>
              </a:solidFill>
              <a:latin typeface="Tw Cen MT" panose="020B0602020104020603" pitchFamily="34" charset="77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9DD738F-622B-B144-8890-AD19B3AD1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419600"/>
            <a:ext cx="1447800" cy="1371600"/>
          </a:xfrm>
          <a:prstGeom prst="ellipse">
            <a:avLst/>
          </a:prstGeom>
          <a:noFill/>
          <a:ln w="38100">
            <a:solidFill>
              <a:srgbClr val="403152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>
              <a:solidFill>
                <a:srgbClr val="FFFFFF"/>
              </a:solidFill>
              <a:latin typeface="Tw Cen MT" panose="020B0602020104020603" pitchFamily="34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F66C77-11D8-9040-B853-A733F06A3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743200"/>
            <a:ext cx="1447800" cy="1371600"/>
          </a:xfrm>
          <a:prstGeom prst="ellipse">
            <a:avLst/>
          </a:prstGeom>
          <a:noFill/>
          <a:ln w="38100">
            <a:solidFill>
              <a:srgbClr val="403152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>
              <a:solidFill>
                <a:srgbClr val="FFFFFF"/>
              </a:solidFill>
              <a:latin typeface="Tw Cen MT" panose="020B0602020104020603" pitchFamily="34" charset="77"/>
            </a:endParaRPr>
          </a:p>
        </p:txBody>
      </p:sp>
      <p:sp>
        <p:nvSpPr>
          <p:cNvPr id="9" name="Regular Pentagon 8">
            <a:extLst>
              <a:ext uri="{FF2B5EF4-FFF2-40B4-BE49-F238E27FC236}">
                <a16:creationId xmlns:a16="http://schemas.microsoft.com/office/drawing/2014/main" id="{B65B231A-9ED4-3247-B5BF-3AE9F4B54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971800"/>
            <a:ext cx="1676400" cy="1600200"/>
          </a:xfrm>
          <a:prstGeom prst="pentagon">
            <a:avLst/>
          </a:prstGeom>
          <a:noFill/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>
              <a:solidFill>
                <a:srgbClr val="FFFFFF"/>
              </a:solidFill>
              <a:latin typeface="Tw Cen MT" panose="020B0602020104020603" pitchFamily="34" charset="77"/>
            </a:endParaRPr>
          </a:p>
        </p:txBody>
      </p:sp>
      <p:sp>
        <p:nvSpPr>
          <p:cNvPr id="21513" name="TextBox 9">
            <a:extLst>
              <a:ext uri="{FF2B5EF4-FFF2-40B4-BE49-F238E27FC236}">
                <a16:creationId xmlns:a16="http://schemas.microsoft.com/office/drawing/2014/main" id="{925FDE27-76F4-5C42-8531-4B8C3D281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544888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 dirty="0"/>
              <a:t>Demography</a:t>
            </a:r>
          </a:p>
        </p:txBody>
      </p:sp>
      <p:sp>
        <p:nvSpPr>
          <p:cNvPr id="21514" name="TextBox 10">
            <a:extLst>
              <a:ext uri="{FF2B5EF4-FFF2-40B4-BE49-F238E27FC236}">
                <a16:creationId xmlns:a16="http://schemas.microsoft.com/office/drawing/2014/main" id="{BA015AE7-0C64-194F-ACFE-24A96A8BB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052638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Fertility</a:t>
            </a:r>
          </a:p>
        </p:txBody>
      </p:sp>
      <p:sp>
        <p:nvSpPr>
          <p:cNvPr id="21515" name="TextBox 11">
            <a:extLst>
              <a:ext uri="{FF2B5EF4-FFF2-40B4-BE49-F238E27FC236}">
                <a16:creationId xmlns:a16="http://schemas.microsoft.com/office/drawing/2014/main" id="{4B4B86E4-015D-7540-8C3C-AE9ECA962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195638"/>
            <a:ext cx="144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Mortality</a:t>
            </a:r>
          </a:p>
        </p:txBody>
      </p:sp>
      <p:sp>
        <p:nvSpPr>
          <p:cNvPr id="21516" name="TextBox 12">
            <a:extLst>
              <a:ext uri="{FF2B5EF4-FFF2-40B4-BE49-F238E27FC236}">
                <a16:creationId xmlns:a16="http://schemas.microsoft.com/office/drawing/2014/main" id="{5F8543B8-7B9B-F645-BDD8-DA73F31C8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195638"/>
            <a:ext cx="152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/>
              <a:t>Marriage</a:t>
            </a:r>
          </a:p>
        </p:txBody>
      </p:sp>
      <p:sp>
        <p:nvSpPr>
          <p:cNvPr id="21517" name="TextBox 13">
            <a:extLst>
              <a:ext uri="{FF2B5EF4-FFF2-40B4-BE49-F238E27FC236}">
                <a16:creationId xmlns:a16="http://schemas.microsoft.com/office/drawing/2014/main" id="{AADA2B08-A007-B144-9ED9-995872BDB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872038"/>
            <a:ext cx="160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Migration</a:t>
            </a:r>
          </a:p>
        </p:txBody>
      </p:sp>
      <p:sp>
        <p:nvSpPr>
          <p:cNvPr id="21518" name="TextBox 14">
            <a:extLst>
              <a:ext uri="{FF2B5EF4-FFF2-40B4-BE49-F238E27FC236}">
                <a16:creationId xmlns:a16="http://schemas.microsoft.com/office/drawing/2014/main" id="{E442F9D0-0551-1144-BFF2-8D4C2D616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724400"/>
            <a:ext cx="190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Social</a:t>
            </a:r>
          </a:p>
          <a:p>
            <a:pPr eaLnBrk="1" hangingPunct="1"/>
            <a:r>
              <a:rPr lang="en-GB" altLang="en-US"/>
              <a:t>Mobility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5001DB9-91B5-1046-81C7-099638407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914400"/>
            <a:ext cx="1371600" cy="1295400"/>
          </a:xfrm>
          <a:prstGeom prst="ellipse">
            <a:avLst/>
          </a:prstGeom>
          <a:solidFill>
            <a:srgbClr val="FFFF00"/>
          </a:solidFill>
          <a:ln w="10000">
            <a:solidFill>
              <a:srgbClr val="FFFF00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>
              <a:solidFill>
                <a:srgbClr val="FFFFFF"/>
              </a:solidFill>
              <a:latin typeface="Tw Cen MT" panose="020B0602020104020603" pitchFamily="34" charset="77"/>
            </a:endParaRPr>
          </a:p>
        </p:txBody>
      </p:sp>
      <p:sp>
        <p:nvSpPr>
          <p:cNvPr id="21520" name="TextBox 15">
            <a:extLst>
              <a:ext uri="{FF2B5EF4-FFF2-40B4-BE49-F238E27FC236}">
                <a16:creationId xmlns:a16="http://schemas.microsoft.com/office/drawing/2014/main" id="{0F86CE2C-F588-B945-AEFE-BB15D329C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295400"/>
            <a:ext cx="137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/>
              <a:t>economic growth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D6EE8E7-F575-0F43-B88B-6ADFE53D641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257800" y="1828800"/>
            <a:ext cx="1600200" cy="304800"/>
          </a:xfrm>
          <a:prstGeom prst="straightConnector1">
            <a:avLst/>
          </a:prstGeom>
          <a:noFill/>
          <a:ln w="57150">
            <a:solidFill>
              <a:srgbClr val="632523"/>
            </a:solidFill>
            <a:round/>
            <a:headEnd type="arrow" w="med" len="med"/>
            <a:tailEnd type="arrow" w="med" len="med"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1B180FD-EF4F-8F41-81EF-4948EF05E2F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477000" y="2286000"/>
            <a:ext cx="762000" cy="457200"/>
          </a:xfrm>
          <a:prstGeom prst="straightConnector1">
            <a:avLst/>
          </a:prstGeom>
          <a:noFill/>
          <a:ln w="57150">
            <a:solidFill>
              <a:srgbClr val="632523"/>
            </a:solidFill>
            <a:round/>
            <a:headEnd type="arrow" w="med" len="med"/>
            <a:tailEnd type="arrow" w="med" len="med"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63900D7-24D1-4512-9B80-8E174AC88C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3761</TotalTime>
  <Words>2245</Words>
  <Application>Microsoft Macintosh PowerPoint</Application>
  <PresentationFormat>On-screen Show (4:3)</PresentationFormat>
  <Paragraphs>352</Paragraphs>
  <Slides>58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Calibri</vt:lpstr>
      <vt:lpstr>Footlight MT Light</vt:lpstr>
      <vt:lpstr>Tw Cen MT</vt:lpstr>
      <vt:lpstr>Wingdings</vt:lpstr>
      <vt:lpstr>Wingdings 2</vt:lpstr>
      <vt:lpstr>Median</vt:lpstr>
      <vt:lpstr>  Global Demography Concepts and Population Pyramid  </vt:lpstr>
      <vt:lpstr>Objectives</vt:lpstr>
      <vt:lpstr>Objectives Cont.</vt:lpstr>
      <vt:lpstr>What is demography?</vt:lpstr>
      <vt:lpstr>Why is demography important?</vt:lpstr>
      <vt:lpstr>Sources of demographic data</vt:lpstr>
      <vt:lpstr>Available Demographic Indicators from GAS</vt:lpstr>
      <vt:lpstr>What determines demographic distribution of a population and population size?</vt:lpstr>
      <vt:lpstr>Population size, distribution and composition are determined by: </vt:lpstr>
      <vt:lpstr>1-Fertility</vt:lpstr>
      <vt:lpstr>Measures of Fertility</vt:lpstr>
      <vt:lpstr>Crude Birth Rate Trend (World Bank)</vt:lpstr>
      <vt:lpstr>Measures of Fertility cont.</vt:lpstr>
      <vt:lpstr>Measures of Fertility cont.</vt:lpstr>
      <vt:lpstr>Measures of Fertility cont.</vt:lpstr>
      <vt:lpstr>Measures of Fertility cont.</vt:lpstr>
      <vt:lpstr>Global Total Fertility Rate 2017</vt:lpstr>
      <vt:lpstr>Saudi Arabia Fertility Rate</vt:lpstr>
      <vt:lpstr>Impact of fertility on age distribution in a population</vt:lpstr>
      <vt:lpstr>Fertility and population explosion </vt:lpstr>
      <vt:lpstr>2- Migration </vt:lpstr>
      <vt:lpstr>Migration continued. </vt:lpstr>
      <vt:lpstr>Why is migration important to follow? </vt:lpstr>
      <vt:lpstr>Relationship between fertility, migration and economic growth</vt:lpstr>
      <vt:lpstr>3-Mortality</vt:lpstr>
      <vt:lpstr>Crude death rate</vt:lpstr>
      <vt:lpstr>Other measures of mortality</vt:lpstr>
      <vt:lpstr>Stages of Demographic Transition</vt:lpstr>
      <vt:lpstr>5 Stages for Demographic Transition</vt:lpstr>
      <vt:lpstr>5 Stages for Demographic Transition</vt:lpstr>
      <vt:lpstr>5 Stages for Demographic Transition</vt:lpstr>
      <vt:lpstr>Expected population growth from 1950-2100</vt:lpstr>
      <vt:lpstr>Limitations of Demographic Transition Model</vt:lpstr>
      <vt:lpstr>How do we measure population growth</vt:lpstr>
      <vt:lpstr>Annual Population Growth Worldwide</vt:lpstr>
      <vt:lpstr>Where does KSA stand? </vt:lpstr>
      <vt:lpstr>Annual Growth Rate in KSA</vt:lpstr>
      <vt:lpstr>ANNUAL POPULATION GROWTH RATE KSA</vt:lpstr>
      <vt:lpstr>Exponential growth and doubling time concept</vt:lpstr>
      <vt:lpstr>Example how “doubling time” is flawed</vt:lpstr>
      <vt:lpstr>Population Distribution in Saudi Arabia</vt:lpstr>
      <vt:lpstr>Population Pyramid</vt:lpstr>
      <vt:lpstr>Population Pyramid</vt:lpstr>
      <vt:lpstr>Example of population pyramid</vt:lpstr>
      <vt:lpstr>Components of population pyramids</vt:lpstr>
      <vt:lpstr>Important demarcating points</vt:lpstr>
      <vt:lpstr>PowerPoint Presentation</vt:lpstr>
      <vt:lpstr>Types of population pyramids </vt:lpstr>
      <vt:lpstr>1- Expansive population pyramid</vt:lpstr>
      <vt:lpstr>2-Stationary population pyramid</vt:lpstr>
      <vt:lpstr>3-Constrictive population pyramid</vt:lpstr>
      <vt:lpstr>Population pyramid in Saudi Arabia over the years</vt:lpstr>
      <vt:lpstr>Population pyramid in Saudi Arabia over the years</vt:lpstr>
      <vt:lpstr>Most recent KSA population pyramid (2016)</vt:lpstr>
      <vt:lpstr>Other important population distribution measures</vt:lpstr>
      <vt:lpstr>Other important population distribution measures</vt:lpstr>
      <vt:lpstr>Population density </vt:lpstr>
      <vt:lpstr>PowerPoint Presentation</vt:lpstr>
    </vt:vector>
  </TitlesOfParts>
  <Company>KKUH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OF LECTURE</dc:title>
  <dc:creator>Anne</dc:creator>
  <cp:lastModifiedBy>rufaidah dabbagh</cp:lastModifiedBy>
  <cp:revision>675</cp:revision>
  <dcterms:created xsi:type="dcterms:W3CDTF">2018-09-25T10:01:48Z</dcterms:created>
  <dcterms:modified xsi:type="dcterms:W3CDTF">2019-09-17T10:42:46Z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TC019679209991</vt:lpwstr>
  </property>
</Properties>
</file>