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82" r:id="rId2"/>
    <p:sldId id="320" r:id="rId3"/>
    <p:sldId id="310" r:id="rId4"/>
    <p:sldId id="395" r:id="rId5"/>
    <p:sldId id="396" r:id="rId6"/>
    <p:sldId id="397" r:id="rId7"/>
    <p:sldId id="398" r:id="rId8"/>
    <p:sldId id="401" r:id="rId9"/>
    <p:sldId id="400" r:id="rId10"/>
    <p:sldId id="402" r:id="rId11"/>
    <p:sldId id="403" r:id="rId12"/>
    <p:sldId id="404" r:id="rId13"/>
    <p:sldId id="421" r:id="rId14"/>
    <p:sldId id="393" r:id="rId15"/>
    <p:sldId id="406" r:id="rId16"/>
    <p:sldId id="407" r:id="rId17"/>
    <p:sldId id="408" r:id="rId18"/>
    <p:sldId id="409" r:id="rId19"/>
    <p:sldId id="394" r:id="rId20"/>
    <p:sldId id="410" r:id="rId21"/>
    <p:sldId id="411" r:id="rId22"/>
    <p:sldId id="412" r:id="rId23"/>
    <p:sldId id="413" r:id="rId24"/>
    <p:sldId id="414" r:id="rId25"/>
    <p:sldId id="415" r:id="rId26"/>
    <p:sldId id="416" r:id="rId27"/>
    <p:sldId id="417" r:id="rId28"/>
    <p:sldId id="418" r:id="rId29"/>
    <p:sldId id="419" r:id="rId30"/>
    <p:sldId id="420" r:id="rId31"/>
    <p:sldId id="422" r:id="rId32"/>
    <p:sldId id="345" r:id="rId33"/>
    <p:sldId id="423" r:id="rId34"/>
    <p:sldId id="424" r:id="rId35"/>
    <p:sldId id="425" r:id="rId36"/>
    <p:sldId id="297" r:id="rId37"/>
    <p:sldId id="35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0"/>
    <p:restoredTop sz="79000"/>
  </p:normalViewPr>
  <p:slideViewPr>
    <p:cSldViewPr snapToGrid="0" snapToObjects="1">
      <p:cViewPr varScale="1">
        <p:scale>
          <a:sx n="81" d="100"/>
          <a:sy n="81" d="100"/>
        </p:scale>
        <p:origin x="216" y="21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AD24A3-558A-6841-A092-64DCD961B1D3}" type="doc">
      <dgm:prSet loTypeId="urn:microsoft.com/office/officeart/2005/8/layout/hierarchy4" loCatId="" qsTypeId="urn:microsoft.com/office/officeart/2005/8/quickstyle/simple1" qsCatId="simple" csTypeId="urn:microsoft.com/office/officeart/2005/8/colors/accent0_3" csCatId="mainScheme" phldr="1"/>
      <dgm:spPr/>
      <dgm:t>
        <a:bodyPr/>
        <a:lstStyle/>
        <a:p>
          <a:endParaRPr lang="en-US"/>
        </a:p>
      </dgm:t>
    </dgm:pt>
    <dgm:pt modelId="{03D46E1D-05BB-4748-B07E-C1C97A65DF8E}">
      <dgm:prSet phldrT="[Text]" custT="1"/>
      <dgm:spPr/>
      <dgm:t>
        <a:bodyPr/>
        <a:lstStyle/>
        <a:p>
          <a:pPr rtl="0"/>
          <a:r>
            <a:rPr lang="en-US" sz="6600" dirty="0"/>
            <a:t>Transformation Goals</a:t>
          </a:r>
        </a:p>
      </dgm:t>
    </dgm:pt>
    <dgm:pt modelId="{F1E0716E-FB11-DB42-8B23-F36C79A5AF61}" type="parTrans" cxnId="{E47711DF-D736-DF4C-BCB7-5C635B2BBB19}">
      <dgm:prSet/>
      <dgm:spPr/>
      <dgm:t>
        <a:bodyPr/>
        <a:lstStyle/>
        <a:p>
          <a:endParaRPr lang="en-US"/>
        </a:p>
      </dgm:t>
    </dgm:pt>
    <dgm:pt modelId="{A15BE89C-A77B-ED41-B87C-CE3495527691}" type="sibTrans" cxnId="{E47711DF-D736-DF4C-BCB7-5C635B2BBB19}">
      <dgm:prSet/>
      <dgm:spPr/>
      <dgm:t>
        <a:bodyPr/>
        <a:lstStyle/>
        <a:p>
          <a:endParaRPr lang="en-US"/>
        </a:p>
      </dgm:t>
    </dgm:pt>
    <dgm:pt modelId="{30A8482B-8B85-A348-8637-685A9F340AB4}">
      <dgm:prSet phldrT="[Text]" custT="1"/>
      <dgm:spPr/>
      <dgm:t>
        <a:bodyPr/>
        <a:lstStyle/>
        <a:p>
          <a:r>
            <a:rPr lang="en-US" sz="3200" dirty="0"/>
            <a:t>Improve </a:t>
          </a:r>
          <a:r>
            <a:rPr lang="en-US" sz="3200" dirty="0">
              <a:solidFill>
                <a:srgbClr val="FF0000"/>
              </a:solidFill>
            </a:rPr>
            <a:t>healthcare</a:t>
          </a:r>
        </a:p>
      </dgm:t>
    </dgm:pt>
    <dgm:pt modelId="{5498AA68-1060-3043-B599-7B3D754143DF}" type="parTrans" cxnId="{994706FF-9F07-B041-A75E-8491EB27B7CC}">
      <dgm:prSet/>
      <dgm:spPr/>
      <dgm:t>
        <a:bodyPr/>
        <a:lstStyle/>
        <a:p>
          <a:endParaRPr lang="en-US"/>
        </a:p>
      </dgm:t>
    </dgm:pt>
    <dgm:pt modelId="{130ABA0B-9465-9847-BE9F-7F78651350BB}" type="sibTrans" cxnId="{994706FF-9F07-B041-A75E-8491EB27B7CC}">
      <dgm:prSet/>
      <dgm:spPr/>
      <dgm:t>
        <a:bodyPr/>
        <a:lstStyle/>
        <a:p>
          <a:endParaRPr lang="en-US"/>
        </a:p>
      </dgm:t>
    </dgm:pt>
    <dgm:pt modelId="{637D86E8-73C0-EB4C-A6C4-6D56805A8E0C}">
      <dgm:prSet phldrT="[Text]" custT="1"/>
      <dgm:spPr/>
      <dgm:t>
        <a:bodyPr/>
        <a:lstStyle/>
        <a:p>
          <a:r>
            <a:rPr lang="en-US" sz="3200" dirty="0"/>
            <a:t>Improve </a:t>
          </a:r>
          <a:r>
            <a:rPr lang="en-US" sz="3200" dirty="0">
              <a:solidFill>
                <a:srgbClr val="FF0000"/>
              </a:solidFill>
            </a:rPr>
            <a:t>value</a:t>
          </a:r>
        </a:p>
      </dgm:t>
    </dgm:pt>
    <dgm:pt modelId="{BF2F3429-2B11-6E4E-AB8D-3EB9A392CE15}" type="parTrans" cxnId="{332E948F-870F-9941-87BA-463123EAA0E3}">
      <dgm:prSet/>
      <dgm:spPr/>
      <dgm:t>
        <a:bodyPr/>
        <a:lstStyle/>
        <a:p>
          <a:endParaRPr lang="en-US"/>
        </a:p>
      </dgm:t>
    </dgm:pt>
    <dgm:pt modelId="{B92F1141-AAE2-5347-B6C2-57B34353FF86}" type="sibTrans" cxnId="{332E948F-870F-9941-87BA-463123EAA0E3}">
      <dgm:prSet/>
      <dgm:spPr/>
      <dgm:t>
        <a:bodyPr/>
        <a:lstStyle/>
        <a:p>
          <a:endParaRPr lang="en-US"/>
        </a:p>
      </dgm:t>
    </dgm:pt>
    <dgm:pt modelId="{B319B8D2-1621-774D-9BB3-38D6935DAA63}">
      <dgm:prSet phldrT="[Text]" custT="1"/>
      <dgm:spPr/>
      <dgm:t>
        <a:bodyPr/>
        <a:lstStyle/>
        <a:p>
          <a:r>
            <a:rPr lang="en-US" sz="3200" dirty="0"/>
            <a:t>Improve </a:t>
          </a:r>
          <a:r>
            <a:rPr lang="en-US" sz="3200" dirty="0">
              <a:solidFill>
                <a:srgbClr val="FF0000"/>
              </a:solidFill>
            </a:rPr>
            <a:t>health</a:t>
          </a:r>
        </a:p>
      </dgm:t>
    </dgm:pt>
    <dgm:pt modelId="{BA3E286C-EF08-D24B-8BEF-B176E963D496}" type="parTrans" cxnId="{50987583-E634-E84F-871F-1A2E165E363B}">
      <dgm:prSet/>
      <dgm:spPr/>
      <dgm:t>
        <a:bodyPr/>
        <a:lstStyle/>
        <a:p>
          <a:endParaRPr lang="en-US"/>
        </a:p>
      </dgm:t>
    </dgm:pt>
    <dgm:pt modelId="{967ACCD0-B124-C947-AD3C-BAB39F59BCB6}" type="sibTrans" cxnId="{50987583-E634-E84F-871F-1A2E165E363B}">
      <dgm:prSet/>
      <dgm:spPr/>
      <dgm:t>
        <a:bodyPr/>
        <a:lstStyle/>
        <a:p>
          <a:endParaRPr lang="en-US"/>
        </a:p>
      </dgm:t>
    </dgm:pt>
    <dgm:pt modelId="{EACE0555-D8D2-7348-905C-730EF0C4DB27}">
      <dgm:prSet phldrT="[Text]" custT="1"/>
      <dgm:spPr/>
      <dgm:t>
        <a:bodyPr/>
        <a:lstStyle/>
        <a:p>
          <a:pPr algn="l"/>
          <a:r>
            <a:rPr lang="en-US" sz="1800" b="1" dirty="0"/>
            <a:t>Increase the length, wellbeing and quality of life of Saudi citizens, which </a:t>
          </a:r>
          <a:r>
            <a:rPr lang="en-US" b="1" dirty="0"/>
            <a:t>includes the Vision 2030 goal of increasing the life expectancy of citizens to 80 years by 2030</a:t>
          </a:r>
          <a:endParaRPr lang="en-US" sz="1800" b="1" dirty="0"/>
        </a:p>
      </dgm:t>
    </dgm:pt>
    <dgm:pt modelId="{D6C61618-F0B7-7C4D-8F77-F75812430684}" type="parTrans" cxnId="{EC81E0FF-D7D3-704B-A4D3-73BB9FC39C67}">
      <dgm:prSet/>
      <dgm:spPr/>
      <dgm:t>
        <a:bodyPr/>
        <a:lstStyle/>
        <a:p>
          <a:endParaRPr lang="en-US"/>
        </a:p>
      </dgm:t>
    </dgm:pt>
    <dgm:pt modelId="{3BF0514B-0D8F-4C45-876B-6A2BE1E53A80}" type="sibTrans" cxnId="{EC81E0FF-D7D3-704B-A4D3-73BB9FC39C67}">
      <dgm:prSet/>
      <dgm:spPr/>
      <dgm:t>
        <a:bodyPr/>
        <a:lstStyle/>
        <a:p>
          <a:endParaRPr lang="en-US"/>
        </a:p>
      </dgm:t>
    </dgm:pt>
    <dgm:pt modelId="{C8E9B522-55BF-4A40-A92B-0711C32998F9}">
      <dgm:prSet phldrT="[Text]"/>
      <dgm:spPr/>
      <dgm:t>
        <a:bodyPr/>
        <a:lstStyle/>
        <a:p>
          <a:pPr algn="l"/>
          <a:r>
            <a:rPr lang="en-US" b="1" dirty="0"/>
            <a:t>By improving the quality and consistency of services and the performance and accountability of healthcare organizations and staff to deliver care that is safe, effective, patient-centered, timely and equitable</a:t>
          </a:r>
        </a:p>
      </dgm:t>
    </dgm:pt>
    <dgm:pt modelId="{CC4A04B6-AE6D-BB48-BD01-65707F06CDFD}" type="parTrans" cxnId="{0FE0C4BC-F2C0-6840-BE8C-B91F56ABB76D}">
      <dgm:prSet/>
      <dgm:spPr/>
      <dgm:t>
        <a:bodyPr/>
        <a:lstStyle/>
        <a:p>
          <a:endParaRPr lang="en-US"/>
        </a:p>
      </dgm:t>
    </dgm:pt>
    <dgm:pt modelId="{74ED351A-3A7B-0044-B517-38194330305F}" type="sibTrans" cxnId="{0FE0C4BC-F2C0-6840-BE8C-B91F56ABB76D}">
      <dgm:prSet/>
      <dgm:spPr/>
      <dgm:t>
        <a:bodyPr/>
        <a:lstStyle/>
        <a:p>
          <a:endParaRPr lang="en-US"/>
        </a:p>
      </dgm:t>
    </dgm:pt>
    <dgm:pt modelId="{8EC4501A-D282-3344-96AC-306FBF482A01}">
      <dgm:prSet phldrT="[Text]" custT="1"/>
      <dgm:spPr/>
      <dgm:t>
        <a:bodyPr/>
        <a:lstStyle/>
        <a:p>
          <a:pPr algn="l"/>
          <a:r>
            <a:rPr lang="en-US" sz="1800" b="1" dirty="0"/>
            <a:t>by containing costs, improving outcomes, controlling public healthcare expenditure and guiding new investment</a:t>
          </a:r>
        </a:p>
      </dgm:t>
    </dgm:pt>
    <dgm:pt modelId="{14D21690-97F5-2A48-BC4F-7A0B09E91D36}" type="parTrans" cxnId="{6E08AD4E-B108-C244-BB40-AF0871304CEE}">
      <dgm:prSet/>
      <dgm:spPr/>
      <dgm:t>
        <a:bodyPr/>
        <a:lstStyle/>
        <a:p>
          <a:endParaRPr lang="en-US"/>
        </a:p>
      </dgm:t>
    </dgm:pt>
    <dgm:pt modelId="{FCA4CFFC-143E-3D4F-8828-9F114F4F565D}" type="sibTrans" cxnId="{6E08AD4E-B108-C244-BB40-AF0871304CEE}">
      <dgm:prSet/>
      <dgm:spPr/>
      <dgm:t>
        <a:bodyPr/>
        <a:lstStyle/>
        <a:p>
          <a:endParaRPr lang="en-US"/>
        </a:p>
      </dgm:t>
    </dgm:pt>
    <dgm:pt modelId="{2B59FCEB-AE8D-194F-85D3-90F488853BE0}" type="pres">
      <dgm:prSet presAssocID="{84AD24A3-558A-6841-A092-64DCD961B1D3}" presName="Name0" presStyleCnt="0">
        <dgm:presLayoutVars>
          <dgm:chPref val="1"/>
          <dgm:dir/>
          <dgm:animOne val="branch"/>
          <dgm:animLvl val="lvl"/>
          <dgm:resizeHandles/>
        </dgm:presLayoutVars>
      </dgm:prSet>
      <dgm:spPr/>
    </dgm:pt>
    <dgm:pt modelId="{6BF28A2B-E42E-DD40-9352-C4364B306A28}" type="pres">
      <dgm:prSet presAssocID="{03D46E1D-05BB-4748-B07E-C1C97A65DF8E}" presName="vertOne" presStyleCnt="0"/>
      <dgm:spPr/>
    </dgm:pt>
    <dgm:pt modelId="{9D79E895-1009-4C46-98C4-081E1A3DE22B}" type="pres">
      <dgm:prSet presAssocID="{03D46E1D-05BB-4748-B07E-C1C97A65DF8E}" presName="txOne" presStyleLbl="node0" presStyleIdx="0" presStyleCnt="1">
        <dgm:presLayoutVars>
          <dgm:chPref val="3"/>
        </dgm:presLayoutVars>
      </dgm:prSet>
      <dgm:spPr/>
    </dgm:pt>
    <dgm:pt modelId="{18E4406C-BB46-6148-8DB9-8D51714C620C}" type="pres">
      <dgm:prSet presAssocID="{03D46E1D-05BB-4748-B07E-C1C97A65DF8E}" presName="parTransOne" presStyleCnt="0"/>
      <dgm:spPr/>
    </dgm:pt>
    <dgm:pt modelId="{B753A0BD-3DB4-C146-BE15-5F7E154E6043}" type="pres">
      <dgm:prSet presAssocID="{03D46E1D-05BB-4748-B07E-C1C97A65DF8E}" presName="horzOne" presStyleCnt="0"/>
      <dgm:spPr/>
    </dgm:pt>
    <dgm:pt modelId="{3B3ECF44-33D5-D041-867F-B8C717F6F9B9}" type="pres">
      <dgm:prSet presAssocID="{B319B8D2-1621-774D-9BB3-38D6935DAA63}" presName="vertTwo" presStyleCnt="0"/>
      <dgm:spPr/>
    </dgm:pt>
    <dgm:pt modelId="{81D7E5F7-093A-2347-B08A-88A5B2D0F1D5}" type="pres">
      <dgm:prSet presAssocID="{B319B8D2-1621-774D-9BB3-38D6935DAA63}" presName="txTwo" presStyleLbl="node2" presStyleIdx="0" presStyleCnt="3">
        <dgm:presLayoutVars>
          <dgm:chPref val="3"/>
        </dgm:presLayoutVars>
      </dgm:prSet>
      <dgm:spPr/>
    </dgm:pt>
    <dgm:pt modelId="{C31A61E1-BCBD-DD47-B71A-2B96AB3A07FE}" type="pres">
      <dgm:prSet presAssocID="{B319B8D2-1621-774D-9BB3-38D6935DAA63}" presName="parTransTwo" presStyleCnt="0"/>
      <dgm:spPr/>
    </dgm:pt>
    <dgm:pt modelId="{33FA0182-302D-C146-B1ED-C8DB310E119B}" type="pres">
      <dgm:prSet presAssocID="{B319B8D2-1621-774D-9BB3-38D6935DAA63}" presName="horzTwo" presStyleCnt="0"/>
      <dgm:spPr/>
    </dgm:pt>
    <dgm:pt modelId="{2256CB9A-28E6-2F41-84E6-A6941E338A53}" type="pres">
      <dgm:prSet presAssocID="{EACE0555-D8D2-7348-905C-730EF0C4DB27}" presName="vertThree" presStyleCnt="0"/>
      <dgm:spPr/>
    </dgm:pt>
    <dgm:pt modelId="{127EDD26-A379-424C-936F-074331661892}" type="pres">
      <dgm:prSet presAssocID="{EACE0555-D8D2-7348-905C-730EF0C4DB27}" presName="txThree" presStyleLbl="node3" presStyleIdx="0" presStyleCnt="3">
        <dgm:presLayoutVars>
          <dgm:chPref val="3"/>
        </dgm:presLayoutVars>
      </dgm:prSet>
      <dgm:spPr/>
    </dgm:pt>
    <dgm:pt modelId="{E70C4F85-6613-5C43-ABC1-191F9A380889}" type="pres">
      <dgm:prSet presAssocID="{EACE0555-D8D2-7348-905C-730EF0C4DB27}" presName="horzThree" presStyleCnt="0"/>
      <dgm:spPr/>
    </dgm:pt>
    <dgm:pt modelId="{3DD295DC-60F9-5449-AAB9-DC87F53E7B59}" type="pres">
      <dgm:prSet presAssocID="{967ACCD0-B124-C947-AD3C-BAB39F59BCB6}" presName="sibSpaceTwo" presStyleCnt="0"/>
      <dgm:spPr/>
    </dgm:pt>
    <dgm:pt modelId="{ABD8EA27-7334-0B49-900B-89D6DE3C4ADF}" type="pres">
      <dgm:prSet presAssocID="{30A8482B-8B85-A348-8637-685A9F340AB4}" presName="vertTwo" presStyleCnt="0"/>
      <dgm:spPr/>
    </dgm:pt>
    <dgm:pt modelId="{50EBA9FE-279A-5948-81E0-98F3E4409CB5}" type="pres">
      <dgm:prSet presAssocID="{30A8482B-8B85-A348-8637-685A9F340AB4}" presName="txTwo" presStyleLbl="node2" presStyleIdx="1" presStyleCnt="3">
        <dgm:presLayoutVars>
          <dgm:chPref val="3"/>
        </dgm:presLayoutVars>
      </dgm:prSet>
      <dgm:spPr/>
    </dgm:pt>
    <dgm:pt modelId="{076C96C8-372C-0541-A719-2255681A99FB}" type="pres">
      <dgm:prSet presAssocID="{30A8482B-8B85-A348-8637-685A9F340AB4}" presName="parTransTwo" presStyleCnt="0"/>
      <dgm:spPr/>
    </dgm:pt>
    <dgm:pt modelId="{99B66797-1BC8-A94C-B1B6-08D46A780DDB}" type="pres">
      <dgm:prSet presAssocID="{30A8482B-8B85-A348-8637-685A9F340AB4}" presName="horzTwo" presStyleCnt="0"/>
      <dgm:spPr/>
    </dgm:pt>
    <dgm:pt modelId="{14ECF19A-EE4F-5042-8649-1756AD200A9F}" type="pres">
      <dgm:prSet presAssocID="{C8E9B522-55BF-4A40-A92B-0711C32998F9}" presName="vertThree" presStyleCnt="0"/>
      <dgm:spPr/>
    </dgm:pt>
    <dgm:pt modelId="{D184A220-E3B6-2A4F-A315-BD74A1570343}" type="pres">
      <dgm:prSet presAssocID="{C8E9B522-55BF-4A40-A92B-0711C32998F9}" presName="txThree" presStyleLbl="node3" presStyleIdx="1" presStyleCnt="3">
        <dgm:presLayoutVars>
          <dgm:chPref val="3"/>
        </dgm:presLayoutVars>
      </dgm:prSet>
      <dgm:spPr/>
    </dgm:pt>
    <dgm:pt modelId="{61AE1532-2431-0348-93B0-CBFAC2DE98A0}" type="pres">
      <dgm:prSet presAssocID="{C8E9B522-55BF-4A40-A92B-0711C32998F9}" presName="horzThree" presStyleCnt="0"/>
      <dgm:spPr/>
    </dgm:pt>
    <dgm:pt modelId="{EF9B7454-9555-AA4B-AAF5-FCF4EDBC569A}" type="pres">
      <dgm:prSet presAssocID="{130ABA0B-9465-9847-BE9F-7F78651350BB}" presName="sibSpaceTwo" presStyleCnt="0"/>
      <dgm:spPr/>
    </dgm:pt>
    <dgm:pt modelId="{FEA35176-A73A-0545-81A1-271E329482ED}" type="pres">
      <dgm:prSet presAssocID="{637D86E8-73C0-EB4C-A6C4-6D56805A8E0C}" presName="vertTwo" presStyleCnt="0"/>
      <dgm:spPr/>
    </dgm:pt>
    <dgm:pt modelId="{19F390D6-CA1C-3D4D-8DDE-BDF0717008DB}" type="pres">
      <dgm:prSet presAssocID="{637D86E8-73C0-EB4C-A6C4-6D56805A8E0C}" presName="txTwo" presStyleLbl="node2" presStyleIdx="2" presStyleCnt="3">
        <dgm:presLayoutVars>
          <dgm:chPref val="3"/>
        </dgm:presLayoutVars>
      </dgm:prSet>
      <dgm:spPr/>
    </dgm:pt>
    <dgm:pt modelId="{AC40D48E-9E1C-D743-98C0-47367C34B92B}" type="pres">
      <dgm:prSet presAssocID="{637D86E8-73C0-EB4C-A6C4-6D56805A8E0C}" presName="parTransTwo" presStyleCnt="0"/>
      <dgm:spPr/>
    </dgm:pt>
    <dgm:pt modelId="{D2310FA8-329C-C441-A957-91345F70E54E}" type="pres">
      <dgm:prSet presAssocID="{637D86E8-73C0-EB4C-A6C4-6D56805A8E0C}" presName="horzTwo" presStyleCnt="0"/>
      <dgm:spPr/>
    </dgm:pt>
    <dgm:pt modelId="{B8EDC1DE-90E9-1149-99D1-9C674875A886}" type="pres">
      <dgm:prSet presAssocID="{8EC4501A-D282-3344-96AC-306FBF482A01}" presName="vertThree" presStyleCnt="0"/>
      <dgm:spPr/>
    </dgm:pt>
    <dgm:pt modelId="{C323232A-404A-FB4B-B22F-E7A9F6672B3D}" type="pres">
      <dgm:prSet presAssocID="{8EC4501A-D282-3344-96AC-306FBF482A01}" presName="txThree" presStyleLbl="node3" presStyleIdx="2" presStyleCnt="3">
        <dgm:presLayoutVars>
          <dgm:chPref val="3"/>
        </dgm:presLayoutVars>
      </dgm:prSet>
      <dgm:spPr/>
    </dgm:pt>
    <dgm:pt modelId="{BBC5D057-4563-2C4B-A0A1-FBE07F1AB91F}" type="pres">
      <dgm:prSet presAssocID="{8EC4501A-D282-3344-96AC-306FBF482A01}" presName="horzThree" presStyleCnt="0"/>
      <dgm:spPr/>
    </dgm:pt>
  </dgm:ptLst>
  <dgm:cxnLst>
    <dgm:cxn modelId="{C09A4214-025E-3640-BEA4-DE7B2A3E4F5F}" type="presOf" srcId="{EACE0555-D8D2-7348-905C-730EF0C4DB27}" destId="{127EDD26-A379-424C-936F-074331661892}" srcOrd="0" destOrd="0" presId="urn:microsoft.com/office/officeart/2005/8/layout/hierarchy4"/>
    <dgm:cxn modelId="{C412BB47-42EF-204C-B089-517EDECD0762}" type="presOf" srcId="{03D46E1D-05BB-4748-B07E-C1C97A65DF8E}" destId="{9D79E895-1009-4C46-98C4-081E1A3DE22B}" srcOrd="0" destOrd="0" presId="urn:microsoft.com/office/officeart/2005/8/layout/hierarchy4"/>
    <dgm:cxn modelId="{6E08AD4E-B108-C244-BB40-AF0871304CEE}" srcId="{637D86E8-73C0-EB4C-A6C4-6D56805A8E0C}" destId="{8EC4501A-D282-3344-96AC-306FBF482A01}" srcOrd="0" destOrd="0" parTransId="{14D21690-97F5-2A48-BC4F-7A0B09E91D36}" sibTransId="{FCA4CFFC-143E-3D4F-8828-9F114F4F565D}"/>
    <dgm:cxn modelId="{27D65B64-2F11-FF42-9BD4-682364D0439D}" type="presOf" srcId="{8EC4501A-D282-3344-96AC-306FBF482A01}" destId="{C323232A-404A-FB4B-B22F-E7A9F6672B3D}" srcOrd="0" destOrd="0" presId="urn:microsoft.com/office/officeart/2005/8/layout/hierarchy4"/>
    <dgm:cxn modelId="{AA48C871-A012-B94A-9053-40158049864B}" type="presOf" srcId="{C8E9B522-55BF-4A40-A92B-0711C32998F9}" destId="{D184A220-E3B6-2A4F-A315-BD74A1570343}" srcOrd="0" destOrd="0" presId="urn:microsoft.com/office/officeart/2005/8/layout/hierarchy4"/>
    <dgm:cxn modelId="{50987583-E634-E84F-871F-1A2E165E363B}" srcId="{03D46E1D-05BB-4748-B07E-C1C97A65DF8E}" destId="{B319B8D2-1621-774D-9BB3-38D6935DAA63}" srcOrd="0" destOrd="0" parTransId="{BA3E286C-EF08-D24B-8BEF-B176E963D496}" sibTransId="{967ACCD0-B124-C947-AD3C-BAB39F59BCB6}"/>
    <dgm:cxn modelId="{D8BB7D87-717D-9F41-A93A-C6D0268EBDCF}" type="presOf" srcId="{637D86E8-73C0-EB4C-A6C4-6D56805A8E0C}" destId="{19F390D6-CA1C-3D4D-8DDE-BDF0717008DB}" srcOrd="0" destOrd="0" presId="urn:microsoft.com/office/officeart/2005/8/layout/hierarchy4"/>
    <dgm:cxn modelId="{409F1D8C-92AC-9340-84FC-CE60D36073D5}" type="presOf" srcId="{84AD24A3-558A-6841-A092-64DCD961B1D3}" destId="{2B59FCEB-AE8D-194F-85D3-90F488853BE0}" srcOrd="0" destOrd="0" presId="urn:microsoft.com/office/officeart/2005/8/layout/hierarchy4"/>
    <dgm:cxn modelId="{332E948F-870F-9941-87BA-463123EAA0E3}" srcId="{03D46E1D-05BB-4748-B07E-C1C97A65DF8E}" destId="{637D86E8-73C0-EB4C-A6C4-6D56805A8E0C}" srcOrd="2" destOrd="0" parTransId="{BF2F3429-2B11-6E4E-AB8D-3EB9A392CE15}" sibTransId="{B92F1141-AAE2-5347-B6C2-57B34353FF86}"/>
    <dgm:cxn modelId="{DDDC13B5-D555-714D-84AC-1335C2372441}" type="presOf" srcId="{B319B8D2-1621-774D-9BB3-38D6935DAA63}" destId="{81D7E5F7-093A-2347-B08A-88A5B2D0F1D5}" srcOrd="0" destOrd="0" presId="urn:microsoft.com/office/officeart/2005/8/layout/hierarchy4"/>
    <dgm:cxn modelId="{4E0923B8-D6C2-FA43-973D-9A149D2539F0}" type="presOf" srcId="{30A8482B-8B85-A348-8637-685A9F340AB4}" destId="{50EBA9FE-279A-5948-81E0-98F3E4409CB5}" srcOrd="0" destOrd="0" presId="urn:microsoft.com/office/officeart/2005/8/layout/hierarchy4"/>
    <dgm:cxn modelId="{0FE0C4BC-F2C0-6840-BE8C-B91F56ABB76D}" srcId="{30A8482B-8B85-A348-8637-685A9F340AB4}" destId="{C8E9B522-55BF-4A40-A92B-0711C32998F9}" srcOrd="0" destOrd="0" parTransId="{CC4A04B6-AE6D-BB48-BD01-65707F06CDFD}" sibTransId="{74ED351A-3A7B-0044-B517-38194330305F}"/>
    <dgm:cxn modelId="{E47711DF-D736-DF4C-BCB7-5C635B2BBB19}" srcId="{84AD24A3-558A-6841-A092-64DCD961B1D3}" destId="{03D46E1D-05BB-4748-B07E-C1C97A65DF8E}" srcOrd="0" destOrd="0" parTransId="{F1E0716E-FB11-DB42-8B23-F36C79A5AF61}" sibTransId="{A15BE89C-A77B-ED41-B87C-CE3495527691}"/>
    <dgm:cxn modelId="{994706FF-9F07-B041-A75E-8491EB27B7CC}" srcId="{03D46E1D-05BB-4748-B07E-C1C97A65DF8E}" destId="{30A8482B-8B85-A348-8637-685A9F340AB4}" srcOrd="1" destOrd="0" parTransId="{5498AA68-1060-3043-B599-7B3D754143DF}" sibTransId="{130ABA0B-9465-9847-BE9F-7F78651350BB}"/>
    <dgm:cxn modelId="{EC81E0FF-D7D3-704B-A4D3-73BB9FC39C67}" srcId="{B319B8D2-1621-774D-9BB3-38D6935DAA63}" destId="{EACE0555-D8D2-7348-905C-730EF0C4DB27}" srcOrd="0" destOrd="0" parTransId="{D6C61618-F0B7-7C4D-8F77-F75812430684}" sibTransId="{3BF0514B-0D8F-4C45-876B-6A2BE1E53A80}"/>
    <dgm:cxn modelId="{C1934FBE-1EF0-8844-B0A5-193614B5AC41}" type="presParOf" srcId="{2B59FCEB-AE8D-194F-85D3-90F488853BE0}" destId="{6BF28A2B-E42E-DD40-9352-C4364B306A28}" srcOrd="0" destOrd="0" presId="urn:microsoft.com/office/officeart/2005/8/layout/hierarchy4"/>
    <dgm:cxn modelId="{495BBBCA-87EE-8C43-870A-65D05425AFF0}" type="presParOf" srcId="{6BF28A2B-E42E-DD40-9352-C4364B306A28}" destId="{9D79E895-1009-4C46-98C4-081E1A3DE22B}" srcOrd="0" destOrd="0" presId="urn:microsoft.com/office/officeart/2005/8/layout/hierarchy4"/>
    <dgm:cxn modelId="{BA983898-01F9-0E45-91EF-70709C99DC07}" type="presParOf" srcId="{6BF28A2B-E42E-DD40-9352-C4364B306A28}" destId="{18E4406C-BB46-6148-8DB9-8D51714C620C}" srcOrd="1" destOrd="0" presId="urn:microsoft.com/office/officeart/2005/8/layout/hierarchy4"/>
    <dgm:cxn modelId="{48139B43-3A55-8249-A552-CC4738B317E8}" type="presParOf" srcId="{6BF28A2B-E42E-DD40-9352-C4364B306A28}" destId="{B753A0BD-3DB4-C146-BE15-5F7E154E6043}" srcOrd="2" destOrd="0" presId="urn:microsoft.com/office/officeart/2005/8/layout/hierarchy4"/>
    <dgm:cxn modelId="{0885AA96-6496-5740-A185-BD500743E96A}" type="presParOf" srcId="{B753A0BD-3DB4-C146-BE15-5F7E154E6043}" destId="{3B3ECF44-33D5-D041-867F-B8C717F6F9B9}" srcOrd="0" destOrd="0" presId="urn:microsoft.com/office/officeart/2005/8/layout/hierarchy4"/>
    <dgm:cxn modelId="{90A71408-B6BE-C842-B7CB-73DD1017CDC3}" type="presParOf" srcId="{3B3ECF44-33D5-D041-867F-B8C717F6F9B9}" destId="{81D7E5F7-093A-2347-B08A-88A5B2D0F1D5}" srcOrd="0" destOrd="0" presId="urn:microsoft.com/office/officeart/2005/8/layout/hierarchy4"/>
    <dgm:cxn modelId="{AF1DDF00-13CA-7E46-B57B-3E754EF2F8D0}" type="presParOf" srcId="{3B3ECF44-33D5-D041-867F-B8C717F6F9B9}" destId="{C31A61E1-BCBD-DD47-B71A-2B96AB3A07FE}" srcOrd="1" destOrd="0" presId="urn:microsoft.com/office/officeart/2005/8/layout/hierarchy4"/>
    <dgm:cxn modelId="{D4AB51A9-5F50-DC43-A316-E9753D349BB5}" type="presParOf" srcId="{3B3ECF44-33D5-D041-867F-B8C717F6F9B9}" destId="{33FA0182-302D-C146-B1ED-C8DB310E119B}" srcOrd="2" destOrd="0" presId="urn:microsoft.com/office/officeart/2005/8/layout/hierarchy4"/>
    <dgm:cxn modelId="{31806931-FAA1-8A49-ACC0-40A2B32F7986}" type="presParOf" srcId="{33FA0182-302D-C146-B1ED-C8DB310E119B}" destId="{2256CB9A-28E6-2F41-84E6-A6941E338A53}" srcOrd="0" destOrd="0" presId="urn:microsoft.com/office/officeart/2005/8/layout/hierarchy4"/>
    <dgm:cxn modelId="{94404046-2A85-9F4D-931E-1D52700D42EC}" type="presParOf" srcId="{2256CB9A-28E6-2F41-84E6-A6941E338A53}" destId="{127EDD26-A379-424C-936F-074331661892}" srcOrd="0" destOrd="0" presId="urn:microsoft.com/office/officeart/2005/8/layout/hierarchy4"/>
    <dgm:cxn modelId="{83136AA2-9050-FA45-A2B4-50DB05CA6F84}" type="presParOf" srcId="{2256CB9A-28E6-2F41-84E6-A6941E338A53}" destId="{E70C4F85-6613-5C43-ABC1-191F9A380889}" srcOrd="1" destOrd="0" presId="urn:microsoft.com/office/officeart/2005/8/layout/hierarchy4"/>
    <dgm:cxn modelId="{BBA47DEE-5248-8D4F-A708-FE4B1298E164}" type="presParOf" srcId="{B753A0BD-3DB4-C146-BE15-5F7E154E6043}" destId="{3DD295DC-60F9-5449-AAB9-DC87F53E7B59}" srcOrd="1" destOrd="0" presId="urn:microsoft.com/office/officeart/2005/8/layout/hierarchy4"/>
    <dgm:cxn modelId="{68BE72B6-9BF9-0D48-9CD7-55A672E566CD}" type="presParOf" srcId="{B753A0BD-3DB4-C146-BE15-5F7E154E6043}" destId="{ABD8EA27-7334-0B49-900B-89D6DE3C4ADF}" srcOrd="2" destOrd="0" presId="urn:microsoft.com/office/officeart/2005/8/layout/hierarchy4"/>
    <dgm:cxn modelId="{0F1BF5F1-8C26-8145-8CDB-C54CD505DA7D}" type="presParOf" srcId="{ABD8EA27-7334-0B49-900B-89D6DE3C4ADF}" destId="{50EBA9FE-279A-5948-81E0-98F3E4409CB5}" srcOrd="0" destOrd="0" presId="urn:microsoft.com/office/officeart/2005/8/layout/hierarchy4"/>
    <dgm:cxn modelId="{335DEABC-785C-3C49-BE4D-199C076A5B74}" type="presParOf" srcId="{ABD8EA27-7334-0B49-900B-89D6DE3C4ADF}" destId="{076C96C8-372C-0541-A719-2255681A99FB}" srcOrd="1" destOrd="0" presId="urn:microsoft.com/office/officeart/2005/8/layout/hierarchy4"/>
    <dgm:cxn modelId="{A4203273-CD63-7C41-9314-DEC9355ED144}" type="presParOf" srcId="{ABD8EA27-7334-0B49-900B-89D6DE3C4ADF}" destId="{99B66797-1BC8-A94C-B1B6-08D46A780DDB}" srcOrd="2" destOrd="0" presId="urn:microsoft.com/office/officeart/2005/8/layout/hierarchy4"/>
    <dgm:cxn modelId="{AD321572-8C57-274F-8340-1C8BEADF8A19}" type="presParOf" srcId="{99B66797-1BC8-A94C-B1B6-08D46A780DDB}" destId="{14ECF19A-EE4F-5042-8649-1756AD200A9F}" srcOrd="0" destOrd="0" presId="urn:microsoft.com/office/officeart/2005/8/layout/hierarchy4"/>
    <dgm:cxn modelId="{A67367A1-73F7-D244-8E4A-1DFBA754DCB6}" type="presParOf" srcId="{14ECF19A-EE4F-5042-8649-1756AD200A9F}" destId="{D184A220-E3B6-2A4F-A315-BD74A1570343}" srcOrd="0" destOrd="0" presId="urn:microsoft.com/office/officeart/2005/8/layout/hierarchy4"/>
    <dgm:cxn modelId="{056FA4A0-6559-0342-88EC-7646220F4DB7}" type="presParOf" srcId="{14ECF19A-EE4F-5042-8649-1756AD200A9F}" destId="{61AE1532-2431-0348-93B0-CBFAC2DE98A0}" srcOrd="1" destOrd="0" presId="urn:microsoft.com/office/officeart/2005/8/layout/hierarchy4"/>
    <dgm:cxn modelId="{D780D028-DB57-144E-BE07-DEE7F6642839}" type="presParOf" srcId="{B753A0BD-3DB4-C146-BE15-5F7E154E6043}" destId="{EF9B7454-9555-AA4B-AAF5-FCF4EDBC569A}" srcOrd="3" destOrd="0" presId="urn:microsoft.com/office/officeart/2005/8/layout/hierarchy4"/>
    <dgm:cxn modelId="{98DA1DC7-D69A-5F43-AB53-95AFC9BCDCE9}" type="presParOf" srcId="{B753A0BD-3DB4-C146-BE15-5F7E154E6043}" destId="{FEA35176-A73A-0545-81A1-271E329482ED}" srcOrd="4" destOrd="0" presId="urn:microsoft.com/office/officeart/2005/8/layout/hierarchy4"/>
    <dgm:cxn modelId="{976DC7C7-9430-A240-88DF-5AAF1F3147DB}" type="presParOf" srcId="{FEA35176-A73A-0545-81A1-271E329482ED}" destId="{19F390D6-CA1C-3D4D-8DDE-BDF0717008DB}" srcOrd="0" destOrd="0" presId="urn:microsoft.com/office/officeart/2005/8/layout/hierarchy4"/>
    <dgm:cxn modelId="{A8B138B7-E36C-1E45-A448-827880B34ED5}" type="presParOf" srcId="{FEA35176-A73A-0545-81A1-271E329482ED}" destId="{AC40D48E-9E1C-D743-98C0-47367C34B92B}" srcOrd="1" destOrd="0" presId="urn:microsoft.com/office/officeart/2005/8/layout/hierarchy4"/>
    <dgm:cxn modelId="{57FC5D85-43A2-3147-903B-B8F59BAD9002}" type="presParOf" srcId="{FEA35176-A73A-0545-81A1-271E329482ED}" destId="{D2310FA8-329C-C441-A957-91345F70E54E}" srcOrd="2" destOrd="0" presId="urn:microsoft.com/office/officeart/2005/8/layout/hierarchy4"/>
    <dgm:cxn modelId="{BA5D7DE1-6577-7645-AD74-C3BE4D232285}" type="presParOf" srcId="{D2310FA8-329C-C441-A957-91345F70E54E}" destId="{B8EDC1DE-90E9-1149-99D1-9C674875A886}" srcOrd="0" destOrd="0" presId="urn:microsoft.com/office/officeart/2005/8/layout/hierarchy4"/>
    <dgm:cxn modelId="{4E1F8B15-37F7-3948-9B3A-B3D99077C57E}" type="presParOf" srcId="{B8EDC1DE-90E9-1149-99D1-9C674875A886}" destId="{C323232A-404A-FB4B-B22F-E7A9F6672B3D}" srcOrd="0" destOrd="0" presId="urn:microsoft.com/office/officeart/2005/8/layout/hierarchy4"/>
    <dgm:cxn modelId="{72CB5AED-F5C8-9C42-8452-E994E2A5FDFE}" type="presParOf" srcId="{B8EDC1DE-90E9-1149-99D1-9C674875A886}" destId="{BBC5D057-4563-2C4B-A0A1-FBE07F1AB91F}"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43838D-A5DC-E145-ACC5-71ED2864F1E8}" type="doc">
      <dgm:prSet loTypeId="urn:microsoft.com/office/officeart/2008/layout/VerticalCurvedList" loCatId="" qsTypeId="urn:microsoft.com/office/officeart/2005/8/quickstyle/simple1" qsCatId="simple" csTypeId="urn:microsoft.com/office/officeart/2005/8/colors/accent0_3" csCatId="mainScheme" phldr="1"/>
      <dgm:spPr/>
      <dgm:t>
        <a:bodyPr/>
        <a:lstStyle/>
        <a:p>
          <a:endParaRPr lang="en-US"/>
        </a:p>
      </dgm:t>
    </dgm:pt>
    <dgm:pt modelId="{2291B6D8-AEC6-D948-8FD5-07FE9D1FB627}">
      <dgm:prSet phldrT="[Text]"/>
      <dgm:spPr>
        <a:solidFill>
          <a:schemeClr val="accent4"/>
        </a:solidFill>
      </dgm:spPr>
      <dgm:t>
        <a:bodyPr/>
        <a:lstStyle/>
        <a:p>
          <a:r>
            <a:rPr lang="en-US" b="1" dirty="0">
              <a:solidFill>
                <a:schemeClr val="tx2"/>
              </a:solidFill>
            </a:rPr>
            <a:t>The New Models of Care </a:t>
          </a:r>
          <a:r>
            <a:rPr lang="ar-SA" b="1" dirty="0">
              <a:solidFill>
                <a:schemeClr val="tx2"/>
              </a:solidFill>
            </a:rPr>
            <a:t>التحول المؤسسي ونموذج الرعاية الصحية</a:t>
          </a:r>
          <a:endParaRPr lang="en-US" b="1" dirty="0">
            <a:solidFill>
              <a:schemeClr val="tx2"/>
            </a:solidFill>
          </a:endParaRPr>
        </a:p>
      </dgm:t>
    </dgm:pt>
    <dgm:pt modelId="{D1A92C90-CC0A-3B4C-9F33-8FECA498C758}" type="parTrans" cxnId="{7AE436C8-EBE5-6146-BB82-E005BD98603D}">
      <dgm:prSet/>
      <dgm:spPr/>
      <dgm:t>
        <a:bodyPr/>
        <a:lstStyle/>
        <a:p>
          <a:endParaRPr lang="en-US"/>
        </a:p>
      </dgm:t>
    </dgm:pt>
    <dgm:pt modelId="{78370FD9-F026-EA48-AAD0-F4C0E5AC302C}" type="sibTrans" cxnId="{7AE436C8-EBE5-6146-BB82-E005BD98603D}">
      <dgm:prSet/>
      <dgm:spPr/>
      <dgm:t>
        <a:bodyPr/>
        <a:lstStyle/>
        <a:p>
          <a:endParaRPr lang="en-US"/>
        </a:p>
      </dgm:t>
    </dgm:pt>
    <dgm:pt modelId="{C8767F4C-C64E-9A44-90C5-E25DF419CBDC}">
      <dgm:prSet phldrT="[Text]"/>
      <dgm:spPr/>
      <dgm:t>
        <a:bodyPr/>
        <a:lstStyle/>
        <a:p>
          <a:r>
            <a:rPr lang="en-US" dirty="0"/>
            <a:t>Financing reforms</a:t>
          </a:r>
          <a:r>
            <a:rPr lang="ar-SA" dirty="0"/>
            <a:t> برنامج الضمان الصحي وشراء الخدمات الصحية </a:t>
          </a:r>
          <a:endParaRPr lang="en-US" dirty="0"/>
        </a:p>
      </dgm:t>
    </dgm:pt>
    <dgm:pt modelId="{D99E054F-4FAD-5649-809A-FA4F75EAA124}" type="parTrans" cxnId="{E97A9D97-BF04-004E-A5D1-8CFEB48F8379}">
      <dgm:prSet/>
      <dgm:spPr/>
      <dgm:t>
        <a:bodyPr/>
        <a:lstStyle/>
        <a:p>
          <a:endParaRPr lang="en-US"/>
        </a:p>
      </dgm:t>
    </dgm:pt>
    <dgm:pt modelId="{BABBFE17-9BE8-744C-B285-E57481B775D2}" type="sibTrans" cxnId="{E97A9D97-BF04-004E-A5D1-8CFEB48F8379}">
      <dgm:prSet/>
      <dgm:spPr/>
      <dgm:t>
        <a:bodyPr/>
        <a:lstStyle/>
        <a:p>
          <a:endParaRPr lang="en-US"/>
        </a:p>
      </dgm:t>
    </dgm:pt>
    <dgm:pt modelId="{CB23E6EF-0E0C-B249-BFFF-2F24492889DB}">
      <dgm:prSet phldrT="[Text]"/>
      <dgm:spPr/>
      <dgm:t>
        <a:bodyPr/>
        <a:lstStyle/>
        <a:p>
          <a:r>
            <a:rPr lang="en-US" dirty="0"/>
            <a:t>Governance development</a:t>
          </a:r>
          <a:r>
            <a:rPr lang="ar-SA" dirty="0"/>
            <a:t> الحوكمة </a:t>
          </a:r>
          <a:endParaRPr lang="en-US" dirty="0"/>
        </a:p>
      </dgm:t>
    </dgm:pt>
    <dgm:pt modelId="{831ED113-1293-CB48-B810-7D232CD962FB}" type="parTrans" cxnId="{86D9779F-2808-9B40-96E1-77A936E0A14E}">
      <dgm:prSet/>
      <dgm:spPr/>
      <dgm:t>
        <a:bodyPr/>
        <a:lstStyle/>
        <a:p>
          <a:endParaRPr lang="en-US"/>
        </a:p>
      </dgm:t>
    </dgm:pt>
    <dgm:pt modelId="{4BC4B04D-44E6-DD45-8EE6-570AA3DC7603}" type="sibTrans" cxnId="{86D9779F-2808-9B40-96E1-77A936E0A14E}">
      <dgm:prSet/>
      <dgm:spPr/>
      <dgm:t>
        <a:bodyPr/>
        <a:lstStyle/>
        <a:p>
          <a:endParaRPr lang="en-US"/>
        </a:p>
      </dgm:t>
    </dgm:pt>
    <dgm:pt modelId="{F91E4AB5-29A0-744F-8C11-06FFDAE52A12}">
      <dgm:prSet phldrT="[Text]"/>
      <dgm:spPr/>
      <dgm:t>
        <a:bodyPr/>
        <a:lstStyle/>
        <a:p>
          <a:r>
            <a:rPr lang="en-US" dirty="0"/>
            <a:t>Private and third sector participation</a:t>
          </a:r>
          <a:r>
            <a:rPr lang="ar-SA" dirty="0"/>
            <a:t> مشاركة القطاع الخاص والقطاع الثالث </a:t>
          </a:r>
          <a:endParaRPr lang="en-US" dirty="0"/>
        </a:p>
      </dgm:t>
    </dgm:pt>
    <dgm:pt modelId="{1679E928-CED0-404E-87E6-68C48DE0D057}" type="parTrans" cxnId="{6233570A-C1ED-434B-BE90-E18C24C3C50C}">
      <dgm:prSet/>
      <dgm:spPr/>
      <dgm:t>
        <a:bodyPr/>
        <a:lstStyle/>
        <a:p>
          <a:endParaRPr lang="en-US"/>
        </a:p>
      </dgm:t>
    </dgm:pt>
    <dgm:pt modelId="{0D6FB133-F357-4643-ADD2-33C2FFDEBBD2}" type="sibTrans" cxnId="{6233570A-C1ED-434B-BE90-E18C24C3C50C}">
      <dgm:prSet/>
      <dgm:spPr/>
      <dgm:t>
        <a:bodyPr/>
        <a:lstStyle/>
        <a:p>
          <a:endParaRPr lang="en-US"/>
        </a:p>
      </dgm:t>
    </dgm:pt>
    <dgm:pt modelId="{42EE4794-FE1B-7741-B7F7-5CA0732EB306}">
      <dgm:prSet phldrT="[Text]"/>
      <dgm:spPr/>
      <dgm:t>
        <a:bodyPr/>
        <a:lstStyle/>
        <a:p>
          <a:r>
            <a:rPr lang="en-US" dirty="0"/>
            <a:t>Workforce development</a:t>
          </a:r>
          <a:r>
            <a:rPr lang="ar-SA" dirty="0"/>
            <a:t> القوى العاملة </a:t>
          </a:r>
          <a:endParaRPr lang="en-US" dirty="0"/>
        </a:p>
      </dgm:t>
    </dgm:pt>
    <dgm:pt modelId="{427F951A-4EB2-0941-84BF-361AE4C8844F}" type="parTrans" cxnId="{F5FBD84E-41AB-8448-98A9-1BBA1BDFB3F0}">
      <dgm:prSet/>
      <dgm:spPr/>
      <dgm:t>
        <a:bodyPr/>
        <a:lstStyle/>
        <a:p>
          <a:endParaRPr lang="en-US"/>
        </a:p>
      </dgm:t>
    </dgm:pt>
    <dgm:pt modelId="{21967AD2-8B9E-7F4C-A9AC-E36ED787EE2B}" type="sibTrans" cxnId="{F5FBD84E-41AB-8448-98A9-1BBA1BDFB3F0}">
      <dgm:prSet/>
      <dgm:spPr/>
      <dgm:t>
        <a:bodyPr/>
        <a:lstStyle/>
        <a:p>
          <a:endParaRPr lang="en-US"/>
        </a:p>
      </dgm:t>
    </dgm:pt>
    <dgm:pt modelId="{5DFA5042-0290-2F40-A03E-A96087BC0187}">
      <dgm:prSet phldrT="[Text]"/>
      <dgm:spPr/>
      <dgm:t>
        <a:bodyPr/>
        <a:lstStyle/>
        <a:p>
          <a:r>
            <a:rPr lang="en-US" dirty="0"/>
            <a:t>eHealth development</a:t>
          </a:r>
          <a:r>
            <a:rPr lang="ar-SA" dirty="0"/>
            <a:t> الصحة الالكترونية </a:t>
          </a:r>
          <a:endParaRPr lang="en-US" dirty="0"/>
        </a:p>
      </dgm:t>
    </dgm:pt>
    <dgm:pt modelId="{C293E35F-F666-5A43-BCEE-C557A51F3B89}" type="parTrans" cxnId="{FBA6B914-139A-2B40-B8C2-CAFA4041B187}">
      <dgm:prSet/>
      <dgm:spPr/>
      <dgm:t>
        <a:bodyPr/>
        <a:lstStyle/>
        <a:p>
          <a:endParaRPr lang="en-US"/>
        </a:p>
      </dgm:t>
    </dgm:pt>
    <dgm:pt modelId="{A99D0D5C-79FA-B442-B0EF-BA7C95BAB98C}" type="sibTrans" cxnId="{FBA6B914-139A-2B40-B8C2-CAFA4041B187}">
      <dgm:prSet/>
      <dgm:spPr/>
      <dgm:t>
        <a:bodyPr/>
        <a:lstStyle/>
        <a:p>
          <a:endParaRPr lang="en-US"/>
        </a:p>
      </dgm:t>
    </dgm:pt>
    <dgm:pt modelId="{F607A0CB-8FFE-9A43-95D9-2C03D4516747}">
      <dgm:prSet phldrT="[Text]"/>
      <dgm:spPr/>
      <dgm:t>
        <a:bodyPr/>
        <a:lstStyle/>
        <a:p>
          <a:r>
            <a:rPr lang="en-US" dirty="0"/>
            <a:t>Provider reforms </a:t>
          </a:r>
          <a:r>
            <a:rPr lang="ar-SA" dirty="0"/>
            <a:t>التجمعات الصحية</a:t>
          </a:r>
          <a:endParaRPr lang="en-US" dirty="0"/>
        </a:p>
      </dgm:t>
    </dgm:pt>
    <dgm:pt modelId="{9A00FBDD-13FF-7C43-B0D8-1CB5515B1C50}" type="parTrans" cxnId="{A33F731F-5FCD-7941-93C4-66E4524020C7}">
      <dgm:prSet/>
      <dgm:spPr/>
      <dgm:t>
        <a:bodyPr/>
        <a:lstStyle/>
        <a:p>
          <a:endParaRPr lang="en-US"/>
        </a:p>
      </dgm:t>
    </dgm:pt>
    <dgm:pt modelId="{BC5BDF65-51F3-2D49-855B-27FC10BA463D}" type="sibTrans" cxnId="{A33F731F-5FCD-7941-93C4-66E4524020C7}">
      <dgm:prSet/>
      <dgm:spPr/>
      <dgm:t>
        <a:bodyPr/>
        <a:lstStyle/>
        <a:p>
          <a:endParaRPr lang="en-US"/>
        </a:p>
      </dgm:t>
    </dgm:pt>
    <dgm:pt modelId="{8A0708E0-0583-5444-AD6B-680D6E24AFAE}" type="pres">
      <dgm:prSet presAssocID="{0343838D-A5DC-E145-ACC5-71ED2864F1E8}" presName="Name0" presStyleCnt="0">
        <dgm:presLayoutVars>
          <dgm:chMax val="7"/>
          <dgm:chPref val="7"/>
          <dgm:dir/>
        </dgm:presLayoutVars>
      </dgm:prSet>
      <dgm:spPr/>
    </dgm:pt>
    <dgm:pt modelId="{ABB5F15F-91AB-FB49-AF7C-11DEE3DB9B4D}" type="pres">
      <dgm:prSet presAssocID="{0343838D-A5DC-E145-ACC5-71ED2864F1E8}" presName="Name1" presStyleCnt="0"/>
      <dgm:spPr/>
    </dgm:pt>
    <dgm:pt modelId="{EAC88B36-3810-9241-99B7-4E4CE348401B}" type="pres">
      <dgm:prSet presAssocID="{0343838D-A5DC-E145-ACC5-71ED2864F1E8}" presName="cycle" presStyleCnt="0"/>
      <dgm:spPr/>
    </dgm:pt>
    <dgm:pt modelId="{E9AB45DC-9BC2-1D48-A0AF-3BA68766BA0E}" type="pres">
      <dgm:prSet presAssocID="{0343838D-A5DC-E145-ACC5-71ED2864F1E8}" presName="srcNode" presStyleLbl="node1" presStyleIdx="0" presStyleCnt="7"/>
      <dgm:spPr/>
    </dgm:pt>
    <dgm:pt modelId="{025DC340-0DBB-4047-B331-8D81F6CC9E31}" type="pres">
      <dgm:prSet presAssocID="{0343838D-A5DC-E145-ACC5-71ED2864F1E8}" presName="conn" presStyleLbl="parChTrans1D2" presStyleIdx="0" presStyleCnt="1"/>
      <dgm:spPr/>
    </dgm:pt>
    <dgm:pt modelId="{B64E05D1-B8EC-5B42-A383-B1D6F1A09CBD}" type="pres">
      <dgm:prSet presAssocID="{0343838D-A5DC-E145-ACC5-71ED2864F1E8}" presName="extraNode" presStyleLbl="node1" presStyleIdx="0" presStyleCnt="7"/>
      <dgm:spPr/>
    </dgm:pt>
    <dgm:pt modelId="{5081B23C-5680-B54A-89C5-A28E96B9D53F}" type="pres">
      <dgm:prSet presAssocID="{0343838D-A5DC-E145-ACC5-71ED2864F1E8}" presName="dstNode" presStyleLbl="node1" presStyleIdx="0" presStyleCnt="7"/>
      <dgm:spPr/>
    </dgm:pt>
    <dgm:pt modelId="{D8FE1FBC-904E-4543-8BBF-990455730EE5}" type="pres">
      <dgm:prSet presAssocID="{2291B6D8-AEC6-D948-8FD5-07FE9D1FB627}" presName="text_1" presStyleLbl="node1" presStyleIdx="0" presStyleCnt="7">
        <dgm:presLayoutVars>
          <dgm:bulletEnabled val="1"/>
        </dgm:presLayoutVars>
      </dgm:prSet>
      <dgm:spPr/>
    </dgm:pt>
    <dgm:pt modelId="{A773452E-C4A4-0849-84D3-55762A494C19}" type="pres">
      <dgm:prSet presAssocID="{2291B6D8-AEC6-D948-8FD5-07FE9D1FB627}" presName="accent_1" presStyleCnt="0"/>
      <dgm:spPr/>
    </dgm:pt>
    <dgm:pt modelId="{74F41A49-56A2-284A-82CE-C3AC6820F519}" type="pres">
      <dgm:prSet presAssocID="{2291B6D8-AEC6-D948-8FD5-07FE9D1FB627}" presName="accentRepeatNode" presStyleLbl="solidFgAcc1" presStyleIdx="0" presStyleCnt="7"/>
      <dgm:spPr/>
    </dgm:pt>
    <dgm:pt modelId="{11FBE166-4CAD-7545-A31B-71B9671BF53F}" type="pres">
      <dgm:prSet presAssocID="{F607A0CB-8FFE-9A43-95D9-2C03D4516747}" presName="text_2" presStyleLbl="node1" presStyleIdx="1" presStyleCnt="7">
        <dgm:presLayoutVars>
          <dgm:bulletEnabled val="1"/>
        </dgm:presLayoutVars>
      </dgm:prSet>
      <dgm:spPr/>
    </dgm:pt>
    <dgm:pt modelId="{778150A9-FD14-FC40-99C1-7F751C380174}" type="pres">
      <dgm:prSet presAssocID="{F607A0CB-8FFE-9A43-95D9-2C03D4516747}" presName="accent_2" presStyleCnt="0"/>
      <dgm:spPr/>
    </dgm:pt>
    <dgm:pt modelId="{E4BEADFC-2B75-044C-9589-64395F56D88F}" type="pres">
      <dgm:prSet presAssocID="{F607A0CB-8FFE-9A43-95D9-2C03D4516747}" presName="accentRepeatNode" presStyleLbl="solidFgAcc1" presStyleIdx="1" presStyleCnt="7"/>
      <dgm:spPr/>
    </dgm:pt>
    <dgm:pt modelId="{8C894F68-1516-BC42-B7C2-AFDBDEC80235}" type="pres">
      <dgm:prSet presAssocID="{C8767F4C-C64E-9A44-90C5-E25DF419CBDC}" presName="text_3" presStyleLbl="node1" presStyleIdx="2" presStyleCnt="7">
        <dgm:presLayoutVars>
          <dgm:bulletEnabled val="1"/>
        </dgm:presLayoutVars>
      </dgm:prSet>
      <dgm:spPr/>
    </dgm:pt>
    <dgm:pt modelId="{7EC98ADE-2BF0-3748-8121-6FEDFE40A305}" type="pres">
      <dgm:prSet presAssocID="{C8767F4C-C64E-9A44-90C5-E25DF419CBDC}" presName="accent_3" presStyleCnt="0"/>
      <dgm:spPr/>
    </dgm:pt>
    <dgm:pt modelId="{4A2FAB5F-DCEF-3D4F-A6CB-DB849ED1AF8A}" type="pres">
      <dgm:prSet presAssocID="{C8767F4C-C64E-9A44-90C5-E25DF419CBDC}" presName="accentRepeatNode" presStyleLbl="solidFgAcc1" presStyleIdx="2" presStyleCnt="7"/>
      <dgm:spPr/>
    </dgm:pt>
    <dgm:pt modelId="{1D3B8692-CEFB-F847-9B95-20295E04368B}" type="pres">
      <dgm:prSet presAssocID="{CB23E6EF-0E0C-B249-BFFF-2F24492889DB}" presName="text_4" presStyleLbl="node1" presStyleIdx="3" presStyleCnt="7">
        <dgm:presLayoutVars>
          <dgm:bulletEnabled val="1"/>
        </dgm:presLayoutVars>
      </dgm:prSet>
      <dgm:spPr/>
    </dgm:pt>
    <dgm:pt modelId="{22245E75-8789-5A47-9398-DD799174D5D3}" type="pres">
      <dgm:prSet presAssocID="{CB23E6EF-0E0C-B249-BFFF-2F24492889DB}" presName="accent_4" presStyleCnt="0"/>
      <dgm:spPr/>
    </dgm:pt>
    <dgm:pt modelId="{79254CE0-436D-AB48-809F-BC3BC9CE5D0C}" type="pres">
      <dgm:prSet presAssocID="{CB23E6EF-0E0C-B249-BFFF-2F24492889DB}" presName="accentRepeatNode" presStyleLbl="solidFgAcc1" presStyleIdx="3" presStyleCnt="7"/>
      <dgm:spPr/>
    </dgm:pt>
    <dgm:pt modelId="{8CCADC5C-BEBB-8D40-97B7-805E2D55DC21}" type="pres">
      <dgm:prSet presAssocID="{F91E4AB5-29A0-744F-8C11-06FFDAE52A12}" presName="text_5" presStyleLbl="node1" presStyleIdx="4" presStyleCnt="7">
        <dgm:presLayoutVars>
          <dgm:bulletEnabled val="1"/>
        </dgm:presLayoutVars>
      </dgm:prSet>
      <dgm:spPr/>
    </dgm:pt>
    <dgm:pt modelId="{E6EF9D70-3154-7649-B17A-4AAC4212216F}" type="pres">
      <dgm:prSet presAssocID="{F91E4AB5-29A0-744F-8C11-06FFDAE52A12}" presName="accent_5" presStyleCnt="0"/>
      <dgm:spPr/>
    </dgm:pt>
    <dgm:pt modelId="{69AD1D4E-A9C2-A64E-BD0B-09BD076CEDCD}" type="pres">
      <dgm:prSet presAssocID="{F91E4AB5-29A0-744F-8C11-06FFDAE52A12}" presName="accentRepeatNode" presStyleLbl="solidFgAcc1" presStyleIdx="4" presStyleCnt="7"/>
      <dgm:spPr/>
    </dgm:pt>
    <dgm:pt modelId="{5E865062-31F4-5B40-875F-EBAAB16C6FFB}" type="pres">
      <dgm:prSet presAssocID="{42EE4794-FE1B-7741-B7F7-5CA0732EB306}" presName="text_6" presStyleLbl="node1" presStyleIdx="5" presStyleCnt="7">
        <dgm:presLayoutVars>
          <dgm:bulletEnabled val="1"/>
        </dgm:presLayoutVars>
      </dgm:prSet>
      <dgm:spPr/>
    </dgm:pt>
    <dgm:pt modelId="{CF867144-0676-EB47-AF5A-D856CFA2EAB9}" type="pres">
      <dgm:prSet presAssocID="{42EE4794-FE1B-7741-B7F7-5CA0732EB306}" presName="accent_6" presStyleCnt="0"/>
      <dgm:spPr/>
    </dgm:pt>
    <dgm:pt modelId="{6F6CEECB-561C-E74F-A792-74516F327B71}" type="pres">
      <dgm:prSet presAssocID="{42EE4794-FE1B-7741-B7F7-5CA0732EB306}" presName="accentRepeatNode" presStyleLbl="solidFgAcc1" presStyleIdx="5" presStyleCnt="7"/>
      <dgm:spPr/>
    </dgm:pt>
    <dgm:pt modelId="{746CEF3E-1464-D84B-9E1A-D6A4F6C7432A}" type="pres">
      <dgm:prSet presAssocID="{5DFA5042-0290-2F40-A03E-A96087BC0187}" presName="text_7" presStyleLbl="node1" presStyleIdx="6" presStyleCnt="7">
        <dgm:presLayoutVars>
          <dgm:bulletEnabled val="1"/>
        </dgm:presLayoutVars>
      </dgm:prSet>
      <dgm:spPr/>
    </dgm:pt>
    <dgm:pt modelId="{CEC67191-11B0-ED48-AA76-AD900B4129E3}" type="pres">
      <dgm:prSet presAssocID="{5DFA5042-0290-2F40-A03E-A96087BC0187}" presName="accent_7" presStyleCnt="0"/>
      <dgm:spPr/>
    </dgm:pt>
    <dgm:pt modelId="{50A64BC7-36FD-8645-9E40-F92B1FEB9B85}" type="pres">
      <dgm:prSet presAssocID="{5DFA5042-0290-2F40-A03E-A96087BC0187}" presName="accentRepeatNode" presStyleLbl="solidFgAcc1" presStyleIdx="6" presStyleCnt="7"/>
      <dgm:spPr/>
    </dgm:pt>
  </dgm:ptLst>
  <dgm:cxnLst>
    <dgm:cxn modelId="{6233570A-C1ED-434B-BE90-E18C24C3C50C}" srcId="{0343838D-A5DC-E145-ACC5-71ED2864F1E8}" destId="{F91E4AB5-29A0-744F-8C11-06FFDAE52A12}" srcOrd="4" destOrd="0" parTransId="{1679E928-CED0-404E-87E6-68C48DE0D057}" sibTransId="{0D6FB133-F357-4643-ADD2-33C2FFDEBBD2}"/>
    <dgm:cxn modelId="{FBA6B914-139A-2B40-B8C2-CAFA4041B187}" srcId="{0343838D-A5DC-E145-ACC5-71ED2864F1E8}" destId="{5DFA5042-0290-2F40-A03E-A96087BC0187}" srcOrd="6" destOrd="0" parTransId="{C293E35F-F666-5A43-BCEE-C557A51F3B89}" sibTransId="{A99D0D5C-79FA-B442-B0EF-BA7C95BAB98C}"/>
    <dgm:cxn modelId="{C9594417-4766-F346-AC54-B43883E40C4C}" type="presOf" srcId="{2291B6D8-AEC6-D948-8FD5-07FE9D1FB627}" destId="{D8FE1FBC-904E-4543-8BBF-990455730EE5}" srcOrd="0" destOrd="0" presId="urn:microsoft.com/office/officeart/2008/layout/VerticalCurvedList"/>
    <dgm:cxn modelId="{A33F731F-5FCD-7941-93C4-66E4524020C7}" srcId="{0343838D-A5DC-E145-ACC5-71ED2864F1E8}" destId="{F607A0CB-8FFE-9A43-95D9-2C03D4516747}" srcOrd="1" destOrd="0" parTransId="{9A00FBDD-13FF-7C43-B0D8-1CB5515B1C50}" sibTransId="{BC5BDF65-51F3-2D49-855B-27FC10BA463D}"/>
    <dgm:cxn modelId="{F6E5CF37-B175-654C-A9C8-52B763399B01}" type="presOf" srcId="{F91E4AB5-29A0-744F-8C11-06FFDAE52A12}" destId="{8CCADC5C-BEBB-8D40-97B7-805E2D55DC21}" srcOrd="0" destOrd="0" presId="urn:microsoft.com/office/officeart/2008/layout/VerticalCurvedList"/>
    <dgm:cxn modelId="{F5FBD84E-41AB-8448-98A9-1BBA1BDFB3F0}" srcId="{0343838D-A5DC-E145-ACC5-71ED2864F1E8}" destId="{42EE4794-FE1B-7741-B7F7-5CA0732EB306}" srcOrd="5" destOrd="0" parTransId="{427F951A-4EB2-0941-84BF-361AE4C8844F}" sibTransId="{21967AD2-8B9E-7F4C-A9AC-E36ED787EE2B}"/>
    <dgm:cxn modelId="{D47C0F8A-8FA9-F944-8321-49FCAA2C2D19}" type="presOf" srcId="{78370FD9-F026-EA48-AAD0-F4C0E5AC302C}" destId="{025DC340-0DBB-4047-B331-8D81F6CC9E31}" srcOrd="0" destOrd="0" presId="urn:microsoft.com/office/officeart/2008/layout/VerticalCurvedList"/>
    <dgm:cxn modelId="{3B5C6597-ACF8-2C47-BA7D-C0F72E5B65B2}" type="presOf" srcId="{42EE4794-FE1B-7741-B7F7-5CA0732EB306}" destId="{5E865062-31F4-5B40-875F-EBAAB16C6FFB}" srcOrd="0" destOrd="0" presId="urn:microsoft.com/office/officeart/2008/layout/VerticalCurvedList"/>
    <dgm:cxn modelId="{E97A9D97-BF04-004E-A5D1-8CFEB48F8379}" srcId="{0343838D-A5DC-E145-ACC5-71ED2864F1E8}" destId="{C8767F4C-C64E-9A44-90C5-E25DF419CBDC}" srcOrd="2" destOrd="0" parTransId="{D99E054F-4FAD-5649-809A-FA4F75EAA124}" sibTransId="{BABBFE17-9BE8-744C-B285-E57481B775D2}"/>
    <dgm:cxn modelId="{86D9779F-2808-9B40-96E1-77A936E0A14E}" srcId="{0343838D-A5DC-E145-ACC5-71ED2864F1E8}" destId="{CB23E6EF-0E0C-B249-BFFF-2F24492889DB}" srcOrd="3" destOrd="0" parTransId="{831ED113-1293-CB48-B810-7D232CD962FB}" sibTransId="{4BC4B04D-44E6-DD45-8EE6-570AA3DC7603}"/>
    <dgm:cxn modelId="{926511A6-8DFC-6A42-A3FE-D668A2174090}" type="presOf" srcId="{F607A0CB-8FFE-9A43-95D9-2C03D4516747}" destId="{11FBE166-4CAD-7545-A31B-71B9671BF53F}" srcOrd="0" destOrd="0" presId="urn:microsoft.com/office/officeart/2008/layout/VerticalCurvedList"/>
    <dgm:cxn modelId="{350053C3-4D60-3840-953D-6B7EF307743D}" type="presOf" srcId="{C8767F4C-C64E-9A44-90C5-E25DF419CBDC}" destId="{8C894F68-1516-BC42-B7C2-AFDBDEC80235}" srcOrd="0" destOrd="0" presId="urn:microsoft.com/office/officeart/2008/layout/VerticalCurvedList"/>
    <dgm:cxn modelId="{7AE436C8-EBE5-6146-BB82-E005BD98603D}" srcId="{0343838D-A5DC-E145-ACC5-71ED2864F1E8}" destId="{2291B6D8-AEC6-D948-8FD5-07FE9D1FB627}" srcOrd="0" destOrd="0" parTransId="{D1A92C90-CC0A-3B4C-9F33-8FECA498C758}" sibTransId="{78370FD9-F026-EA48-AAD0-F4C0E5AC302C}"/>
    <dgm:cxn modelId="{6A5B7DD1-8A67-2643-AC1F-7EA4772235C4}" type="presOf" srcId="{5DFA5042-0290-2F40-A03E-A96087BC0187}" destId="{746CEF3E-1464-D84B-9E1A-D6A4F6C7432A}" srcOrd="0" destOrd="0" presId="urn:microsoft.com/office/officeart/2008/layout/VerticalCurvedList"/>
    <dgm:cxn modelId="{AB136FD9-857B-C547-BE09-7A80E8211A00}" type="presOf" srcId="{CB23E6EF-0E0C-B249-BFFF-2F24492889DB}" destId="{1D3B8692-CEFB-F847-9B95-20295E04368B}" srcOrd="0" destOrd="0" presId="urn:microsoft.com/office/officeart/2008/layout/VerticalCurvedList"/>
    <dgm:cxn modelId="{3469F3FB-9E38-7B4B-B76A-7467C5DB43E9}" type="presOf" srcId="{0343838D-A5DC-E145-ACC5-71ED2864F1E8}" destId="{8A0708E0-0583-5444-AD6B-680D6E24AFAE}" srcOrd="0" destOrd="0" presId="urn:microsoft.com/office/officeart/2008/layout/VerticalCurvedList"/>
    <dgm:cxn modelId="{4C5D814E-CCEA-0E43-8FEA-E9F23BCAFE53}" type="presParOf" srcId="{8A0708E0-0583-5444-AD6B-680D6E24AFAE}" destId="{ABB5F15F-91AB-FB49-AF7C-11DEE3DB9B4D}" srcOrd="0" destOrd="0" presId="urn:microsoft.com/office/officeart/2008/layout/VerticalCurvedList"/>
    <dgm:cxn modelId="{9F4013B9-7E47-5240-A4F7-C8FB80E90730}" type="presParOf" srcId="{ABB5F15F-91AB-FB49-AF7C-11DEE3DB9B4D}" destId="{EAC88B36-3810-9241-99B7-4E4CE348401B}" srcOrd="0" destOrd="0" presId="urn:microsoft.com/office/officeart/2008/layout/VerticalCurvedList"/>
    <dgm:cxn modelId="{203B6F26-AADF-264D-91CF-CA7EC81A5C9E}" type="presParOf" srcId="{EAC88B36-3810-9241-99B7-4E4CE348401B}" destId="{E9AB45DC-9BC2-1D48-A0AF-3BA68766BA0E}" srcOrd="0" destOrd="0" presId="urn:microsoft.com/office/officeart/2008/layout/VerticalCurvedList"/>
    <dgm:cxn modelId="{890E3AEE-CDEF-4E49-9497-067CEEECE44C}" type="presParOf" srcId="{EAC88B36-3810-9241-99B7-4E4CE348401B}" destId="{025DC340-0DBB-4047-B331-8D81F6CC9E31}" srcOrd="1" destOrd="0" presId="urn:microsoft.com/office/officeart/2008/layout/VerticalCurvedList"/>
    <dgm:cxn modelId="{A497F97F-89DE-784A-8AE3-21D595300BC9}" type="presParOf" srcId="{EAC88B36-3810-9241-99B7-4E4CE348401B}" destId="{B64E05D1-B8EC-5B42-A383-B1D6F1A09CBD}" srcOrd="2" destOrd="0" presId="urn:microsoft.com/office/officeart/2008/layout/VerticalCurvedList"/>
    <dgm:cxn modelId="{1379E615-680C-BE49-997E-8D60FC2E9D88}" type="presParOf" srcId="{EAC88B36-3810-9241-99B7-4E4CE348401B}" destId="{5081B23C-5680-B54A-89C5-A28E96B9D53F}" srcOrd="3" destOrd="0" presId="urn:microsoft.com/office/officeart/2008/layout/VerticalCurvedList"/>
    <dgm:cxn modelId="{A8739EF7-094E-C84E-AB4D-CAD7F1BF9F94}" type="presParOf" srcId="{ABB5F15F-91AB-FB49-AF7C-11DEE3DB9B4D}" destId="{D8FE1FBC-904E-4543-8BBF-990455730EE5}" srcOrd="1" destOrd="0" presId="urn:microsoft.com/office/officeart/2008/layout/VerticalCurvedList"/>
    <dgm:cxn modelId="{5C0DCD11-7CA1-7A4F-BEDF-979BD9D600CD}" type="presParOf" srcId="{ABB5F15F-91AB-FB49-AF7C-11DEE3DB9B4D}" destId="{A773452E-C4A4-0849-84D3-55762A494C19}" srcOrd="2" destOrd="0" presId="urn:microsoft.com/office/officeart/2008/layout/VerticalCurvedList"/>
    <dgm:cxn modelId="{63437684-A946-F942-917B-5FDA5E27010D}" type="presParOf" srcId="{A773452E-C4A4-0849-84D3-55762A494C19}" destId="{74F41A49-56A2-284A-82CE-C3AC6820F519}" srcOrd="0" destOrd="0" presId="urn:microsoft.com/office/officeart/2008/layout/VerticalCurvedList"/>
    <dgm:cxn modelId="{3F589375-82E1-384D-B8C2-7E9124829510}" type="presParOf" srcId="{ABB5F15F-91AB-FB49-AF7C-11DEE3DB9B4D}" destId="{11FBE166-4CAD-7545-A31B-71B9671BF53F}" srcOrd="3" destOrd="0" presId="urn:microsoft.com/office/officeart/2008/layout/VerticalCurvedList"/>
    <dgm:cxn modelId="{DB62BD5E-E193-9A4F-BEFE-BA9FF83429F7}" type="presParOf" srcId="{ABB5F15F-91AB-FB49-AF7C-11DEE3DB9B4D}" destId="{778150A9-FD14-FC40-99C1-7F751C380174}" srcOrd="4" destOrd="0" presId="urn:microsoft.com/office/officeart/2008/layout/VerticalCurvedList"/>
    <dgm:cxn modelId="{8C27FB68-854B-E349-AF9C-9BB18A6EA03E}" type="presParOf" srcId="{778150A9-FD14-FC40-99C1-7F751C380174}" destId="{E4BEADFC-2B75-044C-9589-64395F56D88F}" srcOrd="0" destOrd="0" presId="urn:microsoft.com/office/officeart/2008/layout/VerticalCurvedList"/>
    <dgm:cxn modelId="{0D499236-D3A9-F741-8C88-B8B71BBC31AD}" type="presParOf" srcId="{ABB5F15F-91AB-FB49-AF7C-11DEE3DB9B4D}" destId="{8C894F68-1516-BC42-B7C2-AFDBDEC80235}" srcOrd="5" destOrd="0" presId="urn:microsoft.com/office/officeart/2008/layout/VerticalCurvedList"/>
    <dgm:cxn modelId="{2099DF37-0209-2940-984A-2ABD8AD0392D}" type="presParOf" srcId="{ABB5F15F-91AB-FB49-AF7C-11DEE3DB9B4D}" destId="{7EC98ADE-2BF0-3748-8121-6FEDFE40A305}" srcOrd="6" destOrd="0" presId="urn:microsoft.com/office/officeart/2008/layout/VerticalCurvedList"/>
    <dgm:cxn modelId="{7176EEA1-B13B-FA40-BC91-ABA328C42EBA}" type="presParOf" srcId="{7EC98ADE-2BF0-3748-8121-6FEDFE40A305}" destId="{4A2FAB5F-DCEF-3D4F-A6CB-DB849ED1AF8A}" srcOrd="0" destOrd="0" presId="urn:microsoft.com/office/officeart/2008/layout/VerticalCurvedList"/>
    <dgm:cxn modelId="{18EBDE13-D3F8-5743-AA7C-95D6043C5C5F}" type="presParOf" srcId="{ABB5F15F-91AB-FB49-AF7C-11DEE3DB9B4D}" destId="{1D3B8692-CEFB-F847-9B95-20295E04368B}" srcOrd="7" destOrd="0" presId="urn:microsoft.com/office/officeart/2008/layout/VerticalCurvedList"/>
    <dgm:cxn modelId="{C0AF7F29-79AE-AB4D-B1B6-B8BDBF7876EF}" type="presParOf" srcId="{ABB5F15F-91AB-FB49-AF7C-11DEE3DB9B4D}" destId="{22245E75-8789-5A47-9398-DD799174D5D3}" srcOrd="8" destOrd="0" presId="urn:microsoft.com/office/officeart/2008/layout/VerticalCurvedList"/>
    <dgm:cxn modelId="{F382FAFB-8746-5043-B52F-391EE6BCE79A}" type="presParOf" srcId="{22245E75-8789-5A47-9398-DD799174D5D3}" destId="{79254CE0-436D-AB48-809F-BC3BC9CE5D0C}" srcOrd="0" destOrd="0" presId="urn:microsoft.com/office/officeart/2008/layout/VerticalCurvedList"/>
    <dgm:cxn modelId="{BA8674D2-349C-2C47-A32A-E106927FC469}" type="presParOf" srcId="{ABB5F15F-91AB-FB49-AF7C-11DEE3DB9B4D}" destId="{8CCADC5C-BEBB-8D40-97B7-805E2D55DC21}" srcOrd="9" destOrd="0" presId="urn:microsoft.com/office/officeart/2008/layout/VerticalCurvedList"/>
    <dgm:cxn modelId="{7DF3CE42-33A5-DB40-B63A-A8609672ACDE}" type="presParOf" srcId="{ABB5F15F-91AB-FB49-AF7C-11DEE3DB9B4D}" destId="{E6EF9D70-3154-7649-B17A-4AAC4212216F}" srcOrd="10" destOrd="0" presId="urn:microsoft.com/office/officeart/2008/layout/VerticalCurvedList"/>
    <dgm:cxn modelId="{7AFA2111-3249-F54F-8C57-9F6F25AC7E4D}" type="presParOf" srcId="{E6EF9D70-3154-7649-B17A-4AAC4212216F}" destId="{69AD1D4E-A9C2-A64E-BD0B-09BD076CEDCD}" srcOrd="0" destOrd="0" presId="urn:microsoft.com/office/officeart/2008/layout/VerticalCurvedList"/>
    <dgm:cxn modelId="{8CFCA1F5-9930-0D44-9C60-DFEDF92BCE0C}" type="presParOf" srcId="{ABB5F15F-91AB-FB49-AF7C-11DEE3DB9B4D}" destId="{5E865062-31F4-5B40-875F-EBAAB16C6FFB}" srcOrd="11" destOrd="0" presId="urn:microsoft.com/office/officeart/2008/layout/VerticalCurvedList"/>
    <dgm:cxn modelId="{FBC7B64B-C5D5-4443-8F5E-3565380B750F}" type="presParOf" srcId="{ABB5F15F-91AB-FB49-AF7C-11DEE3DB9B4D}" destId="{CF867144-0676-EB47-AF5A-D856CFA2EAB9}" srcOrd="12" destOrd="0" presId="urn:microsoft.com/office/officeart/2008/layout/VerticalCurvedList"/>
    <dgm:cxn modelId="{0F613801-F2A6-984D-8F48-E26F35FBA5F6}" type="presParOf" srcId="{CF867144-0676-EB47-AF5A-D856CFA2EAB9}" destId="{6F6CEECB-561C-E74F-A792-74516F327B71}" srcOrd="0" destOrd="0" presId="urn:microsoft.com/office/officeart/2008/layout/VerticalCurvedList"/>
    <dgm:cxn modelId="{449A6865-D373-4547-A127-F6DA79FA25F4}" type="presParOf" srcId="{ABB5F15F-91AB-FB49-AF7C-11DEE3DB9B4D}" destId="{746CEF3E-1464-D84B-9E1A-D6A4F6C7432A}" srcOrd="13" destOrd="0" presId="urn:microsoft.com/office/officeart/2008/layout/VerticalCurvedList"/>
    <dgm:cxn modelId="{DE92E8F9-1839-7F49-AD5A-8DBC15658A5C}" type="presParOf" srcId="{ABB5F15F-91AB-FB49-AF7C-11DEE3DB9B4D}" destId="{CEC67191-11B0-ED48-AA76-AD900B4129E3}" srcOrd="14" destOrd="0" presId="urn:microsoft.com/office/officeart/2008/layout/VerticalCurvedList"/>
    <dgm:cxn modelId="{FE0B84DF-1FF3-9749-A398-CBA9166EFB67}" type="presParOf" srcId="{CEC67191-11B0-ED48-AA76-AD900B4129E3}" destId="{50A64BC7-36FD-8645-9E40-F92B1FEB9B8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E75CB7-EEA7-7549-A7E2-3E2A6CB397DE}" type="doc">
      <dgm:prSet loTypeId="urn:microsoft.com/office/officeart/2005/8/layout/hierarchy4" loCatId="" qsTypeId="urn:microsoft.com/office/officeart/2005/8/quickstyle/simple1" qsCatId="simple" csTypeId="urn:microsoft.com/office/officeart/2005/8/colors/accent0_3" csCatId="mainScheme" phldr="1"/>
      <dgm:spPr/>
      <dgm:t>
        <a:bodyPr/>
        <a:lstStyle/>
        <a:p>
          <a:endParaRPr lang="en-US"/>
        </a:p>
      </dgm:t>
    </dgm:pt>
    <dgm:pt modelId="{8F3143C5-2B38-1940-8F4C-76224B4D4E92}">
      <dgm:prSet phldrT="[Text]"/>
      <dgm:spPr/>
      <dgm:t>
        <a:bodyPr/>
        <a:lstStyle/>
        <a:p>
          <a:r>
            <a:rPr lang="en-US" b="1" dirty="0"/>
            <a:t>The </a:t>
          </a:r>
          <a:r>
            <a:rPr lang="en-US" b="1" dirty="0">
              <a:solidFill>
                <a:srgbClr val="FF0000"/>
              </a:solidFill>
            </a:rPr>
            <a:t>Enablers </a:t>
          </a:r>
          <a:r>
            <a:rPr lang="en-US" b="1" dirty="0"/>
            <a:t>of New Models of Care program </a:t>
          </a:r>
          <a:endParaRPr lang="en-US" dirty="0"/>
        </a:p>
      </dgm:t>
    </dgm:pt>
    <dgm:pt modelId="{2038E5B9-BD41-4844-B1B3-95A2501B61E6}" type="parTrans" cxnId="{05484FB1-5EDF-3943-97B0-D4B134BE77CF}">
      <dgm:prSet/>
      <dgm:spPr/>
      <dgm:t>
        <a:bodyPr/>
        <a:lstStyle/>
        <a:p>
          <a:endParaRPr lang="en-US"/>
        </a:p>
      </dgm:t>
    </dgm:pt>
    <dgm:pt modelId="{75962518-128F-8849-B298-0FA61054C1DF}" type="sibTrans" cxnId="{05484FB1-5EDF-3943-97B0-D4B134BE77CF}">
      <dgm:prSet/>
      <dgm:spPr/>
      <dgm:t>
        <a:bodyPr/>
        <a:lstStyle/>
        <a:p>
          <a:endParaRPr lang="en-US"/>
        </a:p>
      </dgm:t>
    </dgm:pt>
    <dgm:pt modelId="{ED881A47-16F0-194F-8A97-6F0561AE5AC0}">
      <dgm:prSet phldrT="[Text]"/>
      <dgm:spPr/>
      <dgm:t>
        <a:bodyPr/>
        <a:lstStyle/>
        <a:p>
          <a:pPr rtl="0"/>
          <a:r>
            <a:rPr lang="en-US" b="1" dirty="0"/>
            <a:t>Private Sector Participation</a:t>
          </a:r>
        </a:p>
      </dgm:t>
    </dgm:pt>
    <dgm:pt modelId="{FF3DFB30-CDE7-D441-B6F6-1042D275763F}" type="parTrans" cxnId="{4610B128-F8C1-E54A-A415-593C47C2742B}">
      <dgm:prSet/>
      <dgm:spPr/>
      <dgm:t>
        <a:bodyPr/>
        <a:lstStyle/>
        <a:p>
          <a:endParaRPr lang="en-US"/>
        </a:p>
      </dgm:t>
    </dgm:pt>
    <dgm:pt modelId="{AEF00C4F-C470-C84C-B8BC-39DAF730EB41}" type="sibTrans" cxnId="{4610B128-F8C1-E54A-A415-593C47C2742B}">
      <dgm:prSet/>
      <dgm:spPr/>
      <dgm:t>
        <a:bodyPr/>
        <a:lstStyle/>
        <a:p>
          <a:endParaRPr lang="en-US"/>
        </a:p>
      </dgm:t>
    </dgm:pt>
    <dgm:pt modelId="{64C643A7-36DA-424C-85CB-105DC4848BBC}">
      <dgm:prSet phldrT="[Text]"/>
      <dgm:spPr/>
      <dgm:t>
        <a:bodyPr/>
        <a:lstStyle/>
        <a:p>
          <a:pPr rtl="0"/>
          <a:r>
            <a:rPr lang="en-US" b="1" dirty="0"/>
            <a:t>Financing</a:t>
          </a:r>
        </a:p>
      </dgm:t>
    </dgm:pt>
    <dgm:pt modelId="{43A70618-5C17-8A41-8CD9-7BAE5C6CCFCE}" type="parTrans" cxnId="{9316DC4B-601F-D34E-92ED-A047F8F324CD}">
      <dgm:prSet/>
      <dgm:spPr/>
      <dgm:t>
        <a:bodyPr/>
        <a:lstStyle/>
        <a:p>
          <a:endParaRPr lang="en-US"/>
        </a:p>
      </dgm:t>
    </dgm:pt>
    <dgm:pt modelId="{D6948528-4812-D94F-9308-01B03FC6924D}" type="sibTrans" cxnId="{9316DC4B-601F-D34E-92ED-A047F8F324CD}">
      <dgm:prSet/>
      <dgm:spPr/>
      <dgm:t>
        <a:bodyPr/>
        <a:lstStyle/>
        <a:p>
          <a:endParaRPr lang="en-US"/>
        </a:p>
      </dgm:t>
    </dgm:pt>
    <dgm:pt modelId="{2594AE92-D2D7-1345-97CA-B9767E36C487}">
      <dgm:prSet phldrT="[Text]"/>
      <dgm:spPr/>
      <dgm:t>
        <a:bodyPr/>
        <a:lstStyle/>
        <a:p>
          <a:pPr rtl="0"/>
          <a:r>
            <a:rPr lang="en-US" b="1" dirty="0"/>
            <a:t>Non-profit Sector Participation</a:t>
          </a:r>
        </a:p>
      </dgm:t>
    </dgm:pt>
    <dgm:pt modelId="{31F405F7-739D-1D43-9A28-28FE1A989F36}" type="parTrans" cxnId="{D439B82C-06A8-F24C-A35F-E66F9D18C331}">
      <dgm:prSet/>
      <dgm:spPr/>
      <dgm:t>
        <a:bodyPr/>
        <a:lstStyle/>
        <a:p>
          <a:endParaRPr lang="en-US"/>
        </a:p>
      </dgm:t>
    </dgm:pt>
    <dgm:pt modelId="{68431966-6A05-0847-87ED-F06581F65EDA}" type="sibTrans" cxnId="{D439B82C-06A8-F24C-A35F-E66F9D18C331}">
      <dgm:prSet/>
      <dgm:spPr/>
      <dgm:t>
        <a:bodyPr/>
        <a:lstStyle/>
        <a:p>
          <a:endParaRPr lang="en-US"/>
        </a:p>
      </dgm:t>
    </dgm:pt>
    <dgm:pt modelId="{F934EEFA-32BE-D74C-8ADC-D4D45DAABCCA}">
      <dgm:prSet phldrT="[Text]"/>
      <dgm:spPr/>
      <dgm:t>
        <a:bodyPr/>
        <a:lstStyle/>
        <a:p>
          <a:pPr rtl="0"/>
          <a:r>
            <a:rPr lang="en-US" b="1" dirty="0"/>
            <a:t>Governance &amp; Regulations</a:t>
          </a:r>
        </a:p>
      </dgm:t>
    </dgm:pt>
    <dgm:pt modelId="{93DB210D-E1F7-6F4B-910B-F24B9BBE17E0}" type="parTrans" cxnId="{E55EC04B-91D0-8547-BD6E-7D8D66DCE883}">
      <dgm:prSet/>
      <dgm:spPr/>
      <dgm:t>
        <a:bodyPr/>
        <a:lstStyle/>
        <a:p>
          <a:endParaRPr lang="en-US"/>
        </a:p>
      </dgm:t>
    </dgm:pt>
    <dgm:pt modelId="{727A9E45-A2D6-0848-A541-4762DA500CD8}" type="sibTrans" cxnId="{E55EC04B-91D0-8547-BD6E-7D8D66DCE883}">
      <dgm:prSet/>
      <dgm:spPr/>
      <dgm:t>
        <a:bodyPr/>
        <a:lstStyle/>
        <a:p>
          <a:endParaRPr lang="en-US"/>
        </a:p>
      </dgm:t>
    </dgm:pt>
    <dgm:pt modelId="{EB5EF247-E597-5D45-89A8-7B23520492DE}">
      <dgm:prSet phldrT="[Text]"/>
      <dgm:spPr/>
      <dgm:t>
        <a:bodyPr/>
        <a:lstStyle/>
        <a:p>
          <a:pPr rtl="0"/>
          <a:r>
            <a:rPr lang="en-US" b="1" dirty="0"/>
            <a:t>eHealth</a:t>
          </a:r>
        </a:p>
      </dgm:t>
    </dgm:pt>
    <dgm:pt modelId="{14CEB3B4-9503-564C-A1F6-6039F5B63666}" type="parTrans" cxnId="{21C8B3B2-3BDE-CF48-8BA6-6DFCC696F079}">
      <dgm:prSet/>
      <dgm:spPr/>
      <dgm:t>
        <a:bodyPr/>
        <a:lstStyle/>
        <a:p>
          <a:endParaRPr lang="en-US"/>
        </a:p>
      </dgm:t>
    </dgm:pt>
    <dgm:pt modelId="{3119C857-D932-E54B-BB5A-77BFD983AF39}" type="sibTrans" cxnId="{21C8B3B2-3BDE-CF48-8BA6-6DFCC696F079}">
      <dgm:prSet/>
      <dgm:spPr/>
      <dgm:t>
        <a:bodyPr/>
        <a:lstStyle/>
        <a:p>
          <a:endParaRPr lang="en-US"/>
        </a:p>
      </dgm:t>
    </dgm:pt>
    <dgm:pt modelId="{2049124D-DFEE-C943-8B84-11A8CCA5C249}">
      <dgm:prSet phldrT="[Text]"/>
      <dgm:spPr/>
      <dgm:t>
        <a:bodyPr/>
        <a:lstStyle/>
        <a:p>
          <a:pPr rtl="0"/>
          <a:r>
            <a:rPr lang="en-US" b="1" dirty="0"/>
            <a:t>Workforce</a:t>
          </a:r>
        </a:p>
      </dgm:t>
    </dgm:pt>
    <dgm:pt modelId="{6FFFBB77-0DE1-304C-BCA2-1804E20B3561}" type="parTrans" cxnId="{786A7BB3-A8D8-A640-A2F2-85A5B1C93C29}">
      <dgm:prSet/>
      <dgm:spPr/>
      <dgm:t>
        <a:bodyPr/>
        <a:lstStyle/>
        <a:p>
          <a:endParaRPr lang="en-US"/>
        </a:p>
      </dgm:t>
    </dgm:pt>
    <dgm:pt modelId="{31C94E98-ED4B-0C42-A354-EE95C3C03709}" type="sibTrans" cxnId="{786A7BB3-A8D8-A640-A2F2-85A5B1C93C29}">
      <dgm:prSet/>
      <dgm:spPr/>
      <dgm:t>
        <a:bodyPr/>
        <a:lstStyle/>
        <a:p>
          <a:endParaRPr lang="en-US"/>
        </a:p>
      </dgm:t>
    </dgm:pt>
    <dgm:pt modelId="{A7FAA468-23C2-994E-B962-4F6A5BA7C123}" type="pres">
      <dgm:prSet presAssocID="{B2E75CB7-EEA7-7549-A7E2-3E2A6CB397DE}" presName="Name0" presStyleCnt="0">
        <dgm:presLayoutVars>
          <dgm:chPref val="1"/>
          <dgm:dir/>
          <dgm:animOne val="branch"/>
          <dgm:animLvl val="lvl"/>
          <dgm:resizeHandles/>
        </dgm:presLayoutVars>
      </dgm:prSet>
      <dgm:spPr/>
    </dgm:pt>
    <dgm:pt modelId="{E1B1BA39-7C34-5C49-8D39-A6814A794AC2}" type="pres">
      <dgm:prSet presAssocID="{8F3143C5-2B38-1940-8F4C-76224B4D4E92}" presName="vertOne" presStyleCnt="0"/>
      <dgm:spPr/>
    </dgm:pt>
    <dgm:pt modelId="{9CAF1EA3-708D-8049-9C5F-C995C22180F8}" type="pres">
      <dgm:prSet presAssocID="{8F3143C5-2B38-1940-8F4C-76224B4D4E92}" presName="txOne" presStyleLbl="node0" presStyleIdx="0" presStyleCnt="1" custScaleY="51604">
        <dgm:presLayoutVars>
          <dgm:chPref val="3"/>
        </dgm:presLayoutVars>
      </dgm:prSet>
      <dgm:spPr/>
    </dgm:pt>
    <dgm:pt modelId="{5805D433-61C4-3849-8893-D4F70676AAE0}" type="pres">
      <dgm:prSet presAssocID="{8F3143C5-2B38-1940-8F4C-76224B4D4E92}" presName="parTransOne" presStyleCnt="0"/>
      <dgm:spPr/>
    </dgm:pt>
    <dgm:pt modelId="{B63F9B05-DAA6-184A-8995-0D2194959E1F}" type="pres">
      <dgm:prSet presAssocID="{8F3143C5-2B38-1940-8F4C-76224B4D4E92}" presName="horzOne" presStyleCnt="0"/>
      <dgm:spPr/>
    </dgm:pt>
    <dgm:pt modelId="{C689252C-692F-BC4D-A4AE-8CECE19ACB0B}" type="pres">
      <dgm:prSet presAssocID="{ED881A47-16F0-194F-8A97-6F0561AE5AC0}" presName="vertTwo" presStyleCnt="0"/>
      <dgm:spPr/>
    </dgm:pt>
    <dgm:pt modelId="{868EE919-7EA3-1440-A270-C5127F82E571}" type="pres">
      <dgm:prSet presAssocID="{ED881A47-16F0-194F-8A97-6F0561AE5AC0}" presName="txTwo" presStyleLbl="node2" presStyleIdx="0" presStyleCnt="6">
        <dgm:presLayoutVars>
          <dgm:chPref val="3"/>
        </dgm:presLayoutVars>
      </dgm:prSet>
      <dgm:spPr/>
    </dgm:pt>
    <dgm:pt modelId="{A9B87F10-6C7B-304B-86AC-0DFE88BA268B}" type="pres">
      <dgm:prSet presAssocID="{ED881A47-16F0-194F-8A97-6F0561AE5AC0}" presName="horzTwo" presStyleCnt="0"/>
      <dgm:spPr/>
    </dgm:pt>
    <dgm:pt modelId="{4F1FE5C0-6DEB-0943-A8E4-07FD2D7EFE5B}" type="pres">
      <dgm:prSet presAssocID="{AEF00C4F-C470-C84C-B8BC-39DAF730EB41}" presName="sibSpaceTwo" presStyleCnt="0"/>
      <dgm:spPr/>
    </dgm:pt>
    <dgm:pt modelId="{6AFE3EFE-9B42-244B-8730-B4F5531061A3}" type="pres">
      <dgm:prSet presAssocID="{64C643A7-36DA-424C-85CB-105DC4848BBC}" presName="vertTwo" presStyleCnt="0"/>
      <dgm:spPr/>
    </dgm:pt>
    <dgm:pt modelId="{2B800678-BD1A-4B4E-A91C-426E9DE8F6E3}" type="pres">
      <dgm:prSet presAssocID="{64C643A7-36DA-424C-85CB-105DC4848BBC}" presName="txTwo" presStyleLbl="node2" presStyleIdx="1" presStyleCnt="6">
        <dgm:presLayoutVars>
          <dgm:chPref val="3"/>
        </dgm:presLayoutVars>
      </dgm:prSet>
      <dgm:spPr/>
    </dgm:pt>
    <dgm:pt modelId="{140B2226-D28A-134B-B96E-FE36D64711B5}" type="pres">
      <dgm:prSet presAssocID="{64C643A7-36DA-424C-85CB-105DC4848BBC}" presName="horzTwo" presStyleCnt="0"/>
      <dgm:spPr/>
    </dgm:pt>
    <dgm:pt modelId="{708EE4A3-5659-3D49-9D8F-439AF20801BC}" type="pres">
      <dgm:prSet presAssocID="{D6948528-4812-D94F-9308-01B03FC6924D}" presName="sibSpaceTwo" presStyleCnt="0"/>
      <dgm:spPr/>
    </dgm:pt>
    <dgm:pt modelId="{1B15DC0F-3C69-4344-AA7B-24F82288D7D2}" type="pres">
      <dgm:prSet presAssocID="{F934EEFA-32BE-D74C-8ADC-D4D45DAABCCA}" presName="vertTwo" presStyleCnt="0"/>
      <dgm:spPr/>
    </dgm:pt>
    <dgm:pt modelId="{9EA65732-8F39-CE43-9A89-32537A20C825}" type="pres">
      <dgm:prSet presAssocID="{F934EEFA-32BE-D74C-8ADC-D4D45DAABCCA}" presName="txTwo" presStyleLbl="node2" presStyleIdx="2" presStyleCnt="6">
        <dgm:presLayoutVars>
          <dgm:chPref val="3"/>
        </dgm:presLayoutVars>
      </dgm:prSet>
      <dgm:spPr/>
    </dgm:pt>
    <dgm:pt modelId="{6D0CAD72-38A8-614F-A573-C99739FC4449}" type="pres">
      <dgm:prSet presAssocID="{F934EEFA-32BE-D74C-8ADC-D4D45DAABCCA}" presName="horzTwo" presStyleCnt="0"/>
      <dgm:spPr/>
    </dgm:pt>
    <dgm:pt modelId="{49D37624-CE94-C249-862E-A9BBAA4DD345}" type="pres">
      <dgm:prSet presAssocID="{727A9E45-A2D6-0848-A541-4762DA500CD8}" presName="sibSpaceTwo" presStyleCnt="0"/>
      <dgm:spPr/>
    </dgm:pt>
    <dgm:pt modelId="{D96C0979-3F03-1940-91E4-9DE263ED1BF7}" type="pres">
      <dgm:prSet presAssocID="{EB5EF247-E597-5D45-89A8-7B23520492DE}" presName="vertTwo" presStyleCnt="0"/>
      <dgm:spPr/>
    </dgm:pt>
    <dgm:pt modelId="{3F00848A-8155-6142-98A0-0D2ED6202719}" type="pres">
      <dgm:prSet presAssocID="{EB5EF247-E597-5D45-89A8-7B23520492DE}" presName="txTwo" presStyleLbl="node2" presStyleIdx="3" presStyleCnt="6">
        <dgm:presLayoutVars>
          <dgm:chPref val="3"/>
        </dgm:presLayoutVars>
      </dgm:prSet>
      <dgm:spPr/>
    </dgm:pt>
    <dgm:pt modelId="{7B9D3980-2B99-044E-975B-39161F56EE8F}" type="pres">
      <dgm:prSet presAssocID="{EB5EF247-E597-5D45-89A8-7B23520492DE}" presName="horzTwo" presStyleCnt="0"/>
      <dgm:spPr/>
    </dgm:pt>
    <dgm:pt modelId="{09CE4BC1-6F44-3F41-9920-3CA5EAAC49FB}" type="pres">
      <dgm:prSet presAssocID="{3119C857-D932-E54B-BB5A-77BFD983AF39}" presName="sibSpaceTwo" presStyleCnt="0"/>
      <dgm:spPr/>
    </dgm:pt>
    <dgm:pt modelId="{204A81A9-7739-744E-983C-B16F57235563}" type="pres">
      <dgm:prSet presAssocID="{2049124D-DFEE-C943-8B84-11A8CCA5C249}" presName="vertTwo" presStyleCnt="0"/>
      <dgm:spPr/>
    </dgm:pt>
    <dgm:pt modelId="{2338E34A-8F19-634F-BA90-803CC10BA3D9}" type="pres">
      <dgm:prSet presAssocID="{2049124D-DFEE-C943-8B84-11A8CCA5C249}" presName="txTwo" presStyleLbl="node2" presStyleIdx="4" presStyleCnt="6">
        <dgm:presLayoutVars>
          <dgm:chPref val="3"/>
        </dgm:presLayoutVars>
      </dgm:prSet>
      <dgm:spPr/>
    </dgm:pt>
    <dgm:pt modelId="{3A47CF9B-0628-0E4B-A534-DCE56F345F47}" type="pres">
      <dgm:prSet presAssocID="{2049124D-DFEE-C943-8B84-11A8CCA5C249}" presName="horzTwo" presStyleCnt="0"/>
      <dgm:spPr/>
    </dgm:pt>
    <dgm:pt modelId="{73D6FF88-968F-DF42-88F7-7E6608406BA3}" type="pres">
      <dgm:prSet presAssocID="{31C94E98-ED4B-0C42-A354-EE95C3C03709}" presName="sibSpaceTwo" presStyleCnt="0"/>
      <dgm:spPr/>
    </dgm:pt>
    <dgm:pt modelId="{D290995A-FB19-924B-B7BD-1600D2D4B370}" type="pres">
      <dgm:prSet presAssocID="{2594AE92-D2D7-1345-97CA-B9767E36C487}" presName="vertTwo" presStyleCnt="0"/>
      <dgm:spPr/>
    </dgm:pt>
    <dgm:pt modelId="{647FBAE3-A6B7-7B4B-8307-9CFAD9684D49}" type="pres">
      <dgm:prSet presAssocID="{2594AE92-D2D7-1345-97CA-B9767E36C487}" presName="txTwo" presStyleLbl="node2" presStyleIdx="5" presStyleCnt="6">
        <dgm:presLayoutVars>
          <dgm:chPref val="3"/>
        </dgm:presLayoutVars>
      </dgm:prSet>
      <dgm:spPr/>
    </dgm:pt>
    <dgm:pt modelId="{311AF5AC-C29F-6549-801C-B323F01B0171}" type="pres">
      <dgm:prSet presAssocID="{2594AE92-D2D7-1345-97CA-B9767E36C487}" presName="horzTwo" presStyleCnt="0"/>
      <dgm:spPr/>
    </dgm:pt>
  </dgm:ptLst>
  <dgm:cxnLst>
    <dgm:cxn modelId="{54F91507-46D0-D246-8C4E-AC356BB5EA42}" type="presOf" srcId="{EB5EF247-E597-5D45-89A8-7B23520492DE}" destId="{3F00848A-8155-6142-98A0-0D2ED6202719}" srcOrd="0" destOrd="0" presId="urn:microsoft.com/office/officeart/2005/8/layout/hierarchy4"/>
    <dgm:cxn modelId="{23D5730B-9D9F-6147-891C-0D061BC81517}" type="presOf" srcId="{8F3143C5-2B38-1940-8F4C-76224B4D4E92}" destId="{9CAF1EA3-708D-8049-9C5F-C995C22180F8}" srcOrd="0" destOrd="0" presId="urn:microsoft.com/office/officeart/2005/8/layout/hierarchy4"/>
    <dgm:cxn modelId="{D780D51F-369F-8D45-B4EC-E6572E1E4FBE}" type="presOf" srcId="{2049124D-DFEE-C943-8B84-11A8CCA5C249}" destId="{2338E34A-8F19-634F-BA90-803CC10BA3D9}" srcOrd="0" destOrd="0" presId="urn:microsoft.com/office/officeart/2005/8/layout/hierarchy4"/>
    <dgm:cxn modelId="{4610B128-F8C1-E54A-A415-593C47C2742B}" srcId="{8F3143C5-2B38-1940-8F4C-76224B4D4E92}" destId="{ED881A47-16F0-194F-8A97-6F0561AE5AC0}" srcOrd="0" destOrd="0" parTransId="{FF3DFB30-CDE7-D441-B6F6-1042D275763F}" sibTransId="{AEF00C4F-C470-C84C-B8BC-39DAF730EB41}"/>
    <dgm:cxn modelId="{D439B82C-06A8-F24C-A35F-E66F9D18C331}" srcId="{8F3143C5-2B38-1940-8F4C-76224B4D4E92}" destId="{2594AE92-D2D7-1345-97CA-B9767E36C487}" srcOrd="5" destOrd="0" parTransId="{31F405F7-739D-1D43-9A28-28FE1A989F36}" sibTransId="{68431966-6A05-0847-87ED-F06581F65EDA}"/>
    <dgm:cxn modelId="{A9576631-EC63-0E46-81FC-73EB65AADCBD}" type="presOf" srcId="{2594AE92-D2D7-1345-97CA-B9767E36C487}" destId="{647FBAE3-A6B7-7B4B-8307-9CFAD9684D49}" srcOrd="0" destOrd="0" presId="urn:microsoft.com/office/officeart/2005/8/layout/hierarchy4"/>
    <dgm:cxn modelId="{BC180246-4E72-0440-941A-EBFC81AEE132}" type="presOf" srcId="{ED881A47-16F0-194F-8A97-6F0561AE5AC0}" destId="{868EE919-7EA3-1440-A270-C5127F82E571}" srcOrd="0" destOrd="0" presId="urn:microsoft.com/office/officeart/2005/8/layout/hierarchy4"/>
    <dgm:cxn modelId="{E55EC04B-91D0-8547-BD6E-7D8D66DCE883}" srcId="{8F3143C5-2B38-1940-8F4C-76224B4D4E92}" destId="{F934EEFA-32BE-D74C-8ADC-D4D45DAABCCA}" srcOrd="2" destOrd="0" parTransId="{93DB210D-E1F7-6F4B-910B-F24B9BBE17E0}" sibTransId="{727A9E45-A2D6-0848-A541-4762DA500CD8}"/>
    <dgm:cxn modelId="{9316DC4B-601F-D34E-92ED-A047F8F324CD}" srcId="{8F3143C5-2B38-1940-8F4C-76224B4D4E92}" destId="{64C643A7-36DA-424C-85CB-105DC4848BBC}" srcOrd="1" destOrd="0" parTransId="{43A70618-5C17-8A41-8CD9-7BAE5C6CCFCE}" sibTransId="{D6948528-4812-D94F-9308-01B03FC6924D}"/>
    <dgm:cxn modelId="{95576781-FE00-A144-9C67-07A91715A5FD}" type="presOf" srcId="{B2E75CB7-EEA7-7549-A7E2-3E2A6CB397DE}" destId="{A7FAA468-23C2-994E-B962-4F6A5BA7C123}" srcOrd="0" destOrd="0" presId="urn:microsoft.com/office/officeart/2005/8/layout/hierarchy4"/>
    <dgm:cxn modelId="{05484FB1-5EDF-3943-97B0-D4B134BE77CF}" srcId="{B2E75CB7-EEA7-7549-A7E2-3E2A6CB397DE}" destId="{8F3143C5-2B38-1940-8F4C-76224B4D4E92}" srcOrd="0" destOrd="0" parTransId="{2038E5B9-BD41-4844-B1B3-95A2501B61E6}" sibTransId="{75962518-128F-8849-B298-0FA61054C1DF}"/>
    <dgm:cxn modelId="{21C8B3B2-3BDE-CF48-8BA6-6DFCC696F079}" srcId="{8F3143C5-2B38-1940-8F4C-76224B4D4E92}" destId="{EB5EF247-E597-5D45-89A8-7B23520492DE}" srcOrd="3" destOrd="0" parTransId="{14CEB3B4-9503-564C-A1F6-6039F5B63666}" sibTransId="{3119C857-D932-E54B-BB5A-77BFD983AF39}"/>
    <dgm:cxn modelId="{786A7BB3-A8D8-A640-A2F2-85A5B1C93C29}" srcId="{8F3143C5-2B38-1940-8F4C-76224B4D4E92}" destId="{2049124D-DFEE-C943-8B84-11A8CCA5C249}" srcOrd="4" destOrd="0" parTransId="{6FFFBB77-0DE1-304C-BCA2-1804E20B3561}" sibTransId="{31C94E98-ED4B-0C42-A354-EE95C3C03709}"/>
    <dgm:cxn modelId="{690A70DF-ECA1-B447-AD92-6BF3BA83BFD5}" type="presOf" srcId="{64C643A7-36DA-424C-85CB-105DC4848BBC}" destId="{2B800678-BD1A-4B4E-A91C-426E9DE8F6E3}" srcOrd="0" destOrd="0" presId="urn:microsoft.com/office/officeart/2005/8/layout/hierarchy4"/>
    <dgm:cxn modelId="{98D301E0-64B3-3D48-9A5E-84E2FB75D5F9}" type="presOf" srcId="{F934EEFA-32BE-D74C-8ADC-D4D45DAABCCA}" destId="{9EA65732-8F39-CE43-9A89-32537A20C825}" srcOrd="0" destOrd="0" presId="urn:microsoft.com/office/officeart/2005/8/layout/hierarchy4"/>
    <dgm:cxn modelId="{0C60FDCA-0698-4045-B637-8891796EB4CB}" type="presParOf" srcId="{A7FAA468-23C2-994E-B962-4F6A5BA7C123}" destId="{E1B1BA39-7C34-5C49-8D39-A6814A794AC2}" srcOrd="0" destOrd="0" presId="urn:microsoft.com/office/officeart/2005/8/layout/hierarchy4"/>
    <dgm:cxn modelId="{3284A58D-8D51-744C-B2BE-AB1812F05D54}" type="presParOf" srcId="{E1B1BA39-7C34-5C49-8D39-A6814A794AC2}" destId="{9CAF1EA3-708D-8049-9C5F-C995C22180F8}" srcOrd="0" destOrd="0" presId="urn:microsoft.com/office/officeart/2005/8/layout/hierarchy4"/>
    <dgm:cxn modelId="{3D6647C8-C589-3C46-9251-CB604169C5F7}" type="presParOf" srcId="{E1B1BA39-7C34-5C49-8D39-A6814A794AC2}" destId="{5805D433-61C4-3849-8893-D4F70676AAE0}" srcOrd="1" destOrd="0" presId="urn:microsoft.com/office/officeart/2005/8/layout/hierarchy4"/>
    <dgm:cxn modelId="{D60B5473-D80A-4747-B109-17D67BF2D234}" type="presParOf" srcId="{E1B1BA39-7C34-5C49-8D39-A6814A794AC2}" destId="{B63F9B05-DAA6-184A-8995-0D2194959E1F}" srcOrd="2" destOrd="0" presId="urn:microsoft.com/office/officeart/2005/8/layout/hierarchy4"/>
    <dgm:cxn modelId="{EAB596D1-9853-D849-B762-631406B4B1DC}" type="presParOf" srcId="{B63F9B05-DAA6-184A-8995-0D2194959E1F}" destId="{C689252C-692F-BC4D-A4AE-8CECE19ACB0B}" srcOrd="0" destOrd="0" presId="urn:microsoft.com/office/officeart/2005/8/layout/hierarchy4"/>
    <dgm:cxn modelId="{879B76C6-1535-0846-876B-F18CA303D6BF}" type="presParOf" srcId="{C689252C-692F-BC4D-A4AE-8CECE19ACB0B}" destId="{868EE919-7EA3-1440-A270-C5127F82E571}" srcOrd="0" destOrd="0" presId="urn:microsoft.com/office/officeart/2005/8/layout/hierarchy4"/>
    <dgm:cxn modelId="{710157D6-A6F9-FA46-8C6D-B329FC6356D3}" type="presParOf" srcId="{C689252C-692F-BC4D-A4AE-8CECE19ACB0B}" destId="{A9B87F10-6C7B-304B-86AC-0DFE88BA268B}" srcOrd="1" destOrd="0" presId="urn:microsoft.com/office/officeart/2005/8/layout/hierarchy4"/>
    <dgm:cxn modelId="{118B368E-DB7E-C44F-8063-D364062CC471}" type="presParOf" srcId="{B63F9B05-DAA6-184A-8995-0D2194959E1F}" destId="{4F1FE5C0-6DEB-0943-A8E4-07FD2D7EFE5B}" srcOrd="1" destOrd="0" presId="urn:microsoft.com/office/officeart/2005/8/layout/hierarchy4"/>
    <dgm:cxn modelId="{0167FAF5-6119-604D-8EAA-08C4A75FF45C}" type="presParOf" srcId="{B63F9B05-DAA6-184A-8995-0D2194959E1F}" destId="{6AFE3EFE-9B42-244B-8730-B4F5531061A3}" srcOrd="2" destOrd="0" presId="urn:microsoft.com/office/officeart/2005/8/layout/hierarchy4"/>
    <dgm:cxn modelId="{9059DE7A-08C9-064D-9B53-BD9320E5B000}" type="presParOf" srcId="{6AFE3EFE-9B42-244B-8730-B4F5531061A3}" destId="{2B800678-BD1A-4B4E-A91C-426E9DE8F6E3}" srcOrd="0" destOrd="0" presId="urn:microsoft.com/office/officeart/2005/8/layout/hierarchy4"/>
    <dgm:cxn modelId="{25CEDBA4-766A-874F-9E2D-3834D04C507B}" type="presParOf" srcId="{6AFE3EFE-9B42-244B-8730-B4F5531061A3}" destId="{140B2226-D28A-134B-B96E-FE36D64711B5}" srcOrd="1" destOrd="0" presId="urn:microsoft.com/office/officeart/2005/8/layout/hierarchy4"/>
    <dgm:cxn modelId="{A7FA01D0-6F05-5042-A467-98F97F33FC46}" type="presParOf" srcId="{B63F9B05-DAA6-184A-8995-0D2194959E1F}" destId="{708EE4A3-5659-3D49-9D8F-439AF20801BC}" srcOrd="3" destOrd="0" presId="urn:microsoft.com/office/officeart/2005/8/layout/hierarchy4"/>
    <dgm:cxn modelId="{8B28721B-8400-C046-8078-1C181EE9D8B7}" type="presParOf" srcId="{B63F9B05-DAA6-184A-8995-0D2194959E1F}" destId="{1B15DC0F-3C69-4344-AA7B-24F82288D7D2}" srcOrd="4" destOrd="0" presId="urn:microsoft.com/office/officeart/2005/8/layout/hierarchy4"/>
    <dgm:cxn modelId="{6540CC33-5B1E-954A-A714-21F71368E269}" type="presParOf" srcId="{1B15DC0F-3C69-4344-AA7B-24F82288D7D2}" destId="{9EA65732-8F39-CE43-9A89-32537A20C825}" srcOrd="0" destOrd="0" presId="urn:microsoft.com/office/officeart/2005/8/layout/hierarchy4"/>
    <dgm:cxn modelId="{F8ACA23E-07FC-4044-A31B-76F2B05DDC0E}" type="presParOf" srcId="{1B15DC0F-3C69-4344-AA7B-24F82288D7D2}" destId="{6D0CAD72-38A8-614F-A573-C99739FC4449}" srcOrd="1" destOrd="0" presId="urn:microsoft.com/office/officeart/2005/8/layout/hierarchy4"/>
    <dgm:cxn modelId="{9B1BFB25-1381-AE4D-B8A1-26E7BDBFF999}" type="presParOf" srcId="{B63F9B05-DAA6-184A-8995-0D2194959E1F}" destId="{49D37624-CE94-C249-862E-A9BBAA4DD345}" srcOrd="5" destOrd="0" presId="urn:microsoft.com/office/officeart/2005/8/layout/hierarchy4"/>
    <dgm:cxn modelId="{731A510B-57AF-7C4A-A01B-C86E235488F3}" type="presParOf" srcId="{B63F9B05-DAA6-184A-8995-0D2194959E1F}" destId="{D96C0979-3F03-1940-91E4-9DE263ED1BF7}" srcOrd="6" destOrd="0" presId="urn:microsoft.com/office/officeart/2005/8/layout/hierarchy4"/>
    <dgm:cxn modelId="{29F4D331-13DF-4E41-8BAC-9C09C415D0A4}" type="presParOf" srcId="{D96C0979-3F03-1940-91E4-9DE263ED1BF7}" destId="{3F00848A-8155-6142-98A0-0D2ED6202719}" srcOrd="0" destOrd="0" presId="urn:microsoft.com/office/officeart/2005/8/layout/hierarchy4"/>
    <dgm:cxn modelId="{3CADB7F3-C6EB-6943-87F3-2E69661C8A90}" type="presParOf" srcId="{D96C0979-3F03-1940-91E4-9DE263ED1BF7}" destId="{7B9D3980-2B99-044E-975B-39161F56EE8F}" srcOrd="1" destOrd="0" presId="urn:microsoft.com/office/officeart/2005/8/layout/hierarchy4"/>
    <dgm:cxn modelId="{B1606ED6-2B95-934A-BCA6-0B94BDFB6578}" type="presParOf" srcId="{B63F9B05-DAA6-184A-8995-0D2194959E1F}" destId="{09CE4BC1-6F44-3F41-9920-3CA5EAAC49FB}" srcOrd="7" destOrd="0" presId="urn:microsoft.com/office/officeart/2005/8/layout/hierarchy4"/>
    <dgm:cxn modelId="{2BF82719-920B-0D48-A203-047A6BA22541}" type="presParOf" srcId="{B63F9B05-DAA6-184A-8995-0D2194959E1F}" destId="{204A81A9-7739-744E-983C-B16F57235563}" srcOrd="8" destOrd="0" presId="urn:microsoft.com/office/officeart/2005/8/layout/hierarchy4"/>
    <dgm:cxn modelId="{4CB31B11-4DCE-8544-BF0A-8ED2787424AD}" type="presParOf" srcId="{204A81A9-7739-744E-983C-B16F57235563}" destId="{2338E34A-8F19-634F-BA90-803CC10BA3D9}" srcOrd="0" destOrd="0" presId="urn:microsoft.com/office/officeart/2005/8/layout/hierarchy4"/>
    <dgm:cxn modelId="{67B3A195-C9B4-CB46-A987-6D5FF35AD907}" type="presParOf" srcId="{204A81A9-7739-744E-983C-B16F57235563}" destId="{3A47CF9B-0628-0E4B-A534-DCE56F345F47}" srcOrd="1" destOrd="0" presId="urn:microsoft.com/office/officeart/2005/8/layout/hierarchy4"/>
    <dgm:cxn modelId="{28026DE8-230C-EA43-9D58-57FDF274C080}" type="presParOf" srcId="{B63F9B05-DAA6-184A-8995-0D2194959E1F}" destId="{73D6FF88-968F-DF42-88F7-7E6608406BA3}" srcOrd="9" destOrd="0" presId="urn:microsoft.com/office/officeart/2005/8/layout/hierarchy4"/>
    <dgm:cxn modelId="{92D29A36-3E92-784D-A61E-DE465C94C3C0}" type="presParOf" srcId="{B63F9B05-DAA6-184A-8995-0D2194959E1F}" destId="{D290995A-FB19-924B-B7BD-1600D2D4B370}" srcOrd="10" destOrd="0" presId="urn:microsoft.com/office/officeart/2005/8/layout/hierarchy4"/>
    <dgm:cxn modelId="{80117D5F-A02D-EB4C-91B3-3CA2C5696043}" type="presParOf" srcId="{D290995A-FB19-924B-B7BD-1600D2D4B370}" destId="{647FBAE3-A6B7-7B4B-8307-9CFAD9684D49}" srcOrd="0" destOrd="0" presId="urn:microsoft.com/office/officeart/2005/8/layout/hierarchy4"/>
    <dgm:cxn modelId="{D9E702CA-8E30-3A41-A6CD-C898E9EAE318}" type="presParOf" srcId="{D290995A-FB19-924B-B7BD-1600D2D4B370}" destId="{311AF5AC-C29F-6549-801C-B323F01B017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9E895-1009-4C46-98C4-081E1A3DE22B}">
      <dsp:nvSpPr>
        <dsp:cNvPr id="0" name=""/>
        <dsp:cNvSpPr/>
      </dsp:nvSpPr>
      <dsp:spPr>
        <a:xfrm>
          <a:off x="4099" y="3023"/>
          <a:ext cx="11398552" cy="166437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60" tIns="251460" rIns="251460" bIns="251460" numCol="1" spcCol="1270" anchor="ctr" anchorCtr="0">
          <a:noAutofit/>
        </a:bodyPr>
        <a:lstStyle/>
        <a:p>
          <a:pPr marL="0" lvl="0" indent="0" algn="ctr" defTabSz="2933700" rtl="0">
            <a:lnSpc>
              <a:spcPct val="90000"/>
            </a:lnSpc>
            <a:spcBef>
              <a:spcPct val="0"/>
            </a:spcBef>
            <a:spcAft>
              <a:spcPct val="35000"/>
            </a:spcAft>
            <a:buNone/>
          </a:pPr>
          <a:r>
            <a:rPr lang="en-US" sz="6600" kern="1200" dirty="0"/>
            <a:t>Transformation Goals</a:t>
          </a:r>
        </a:p>
      </dsp:txBody>
      <dsp:txXfrm>
        <a:off x="52847" y="51771"/>
        <a:ext cx="11301056" cy="1566876"/>
      </dsp:txXfrm>
    </dsp:sp>
    <dsp:sp modelId="{81D7E5F7-093A-2347-B08A-88A5B2D0F1D5}">
      <dsp:nvSpPr>
        <dsp:cNvPr id="0" name=""/>
        <dsp:cNvSpPr/>
      </dsp:nvSpPr>
      <dsp:spPr>
        <a:xfrm>
          <a:off x="4099" y="1864518"/>
          <a:ext cx="3598027" cy="166437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Improve </a:t>
          </a:r>
          <a:r>
            <a:rPr lang="en-US" sz="3200" kern="1200" dirty="0">
              <a:solidFill>
                <a:srgbClr val="FF0000"/>
              </a:solidFill>
            </a:rPr>
            <a:t>health</a:t>
          </a:r>
        </a:p>
      </dsp:txBody>
      <dsp:txXfrm>
        <a:off x="52847" y="1913266"/>
        <a:ext cx="3500531" cy="1566876"/>
      </dsp:txXfrm>
    </dsp:sp>
    <dsp:sp modelId="{127EDD26-A379-424C-936F-074331661892}">
      <dsp:nvSpPr>
        <dsp:cNvPr id="0" name=""/>
        <dsp:cNvSpPr/>
      </dsp:nvSpPr>
      <dsp:spPr>
        <a:xfrm>
          <a:off x="4099" y="3726014"/>
          <a:ext cx="3598027" cy="166437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Increase the length, wellbeing and quality of life of Saudi citizens, which </a:t>
          </a:r>
          <a:r>
            <a:rPr lang="en-US" b="1" kern="1200" dirty="0"/>
            <a:t>includes the Vision 2030 goal of increasing the life expectancy of citizens to 80 years by 2030</a:t>
          </a:r>
          <a:endParaRPr lang="en-US" sz="1800" b="1" kern="1200" dirty="0"/>
        </a:p>
      </dsp:txBody>
      <dsp:txXfrm>
        <a:off x="52847" y="3774762"/>
        <a:ext cx="3500531" cy="1566876"/>
      </dsp:txXfrm>
    </dsp:sp>
    <dsp:sp modelId="{50EBA9FE-279A-5948-81E0-98F3E4409CB5}">
      <dsp:nvSpPr>
        <dsp:cNvPr id="0" name=""/>
        <dsp:cNvSpPr/>
      </dsp:nvSpPr>
      <dsp:spPr>
        <a:xfrm>
          <a:off x="3904361" y="1864518"/>
          <a:ext cx="3598027" cy="166437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Improve </a:t>
          </a:r>
          <a:r>
            <a:rPr lang="en-US" sz="3200" kern="1200" dirty="0">
              <a:solidFill>
                <a:srgbClr val="FF0000"/>
              </a:solidFill>
            </a:rPr>
            <a:t>healthcare</a:t>
          </a:r>
        </a:p>
      </dsp:txBody>
      <dsp:txXfrm>
        <a:off x="3953109" y="1913266"/>
        <a:ext cx="3500531" cy="1566876"/>
      </dsp:txXfrm>
    </dsp:sp>
    <dsp:sp modelId="{D184A220-E3B6-2A4F-A315-BD74A1570343}">
      <dsp:nvSpPr>
        <dsp:cNvPr id="0" name=""/>
        <dsp:cNvSpPr/>
      </dsp:nvSpPr>
      <dsp:spPr>
        <a:xfrm>
          <a:off x="3904361" y="3726014"/>
          <a:ext cx="3598027" cy="166437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By improving the quality and consistency of services and the performance and accountability of healthcare organizations and staff to deliver care that is safe, effective, patient-centered, timely and equitable</a:t>
          </a:r>
        </a:p>
      </dsp:txBody>
      <dsp:txXfrm>
        <a:off x="3953109" y="3774762"/>
        <a:ext cx="3500531" cy="1566876"/>
      </dsp:txXfrm>
    </dsp:sp>
    <dsp:sp modelId="{19F390D6-CA1C-3D4D-8DDE-BDF0717008DB}">
      <dsp:nvSpPr>
        <dsp:cNvPr id="0" name=""/>
        <dsp:cNvSpPr/>
      </dsp:nvSpPr>
      <dsp:spPr>
        <a:xfrm>
          <a:off x="7804623" y="1864518"/>
          <a:ext cx="3598027" cy="166437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Improve </a:t>
          </a:r>
          <a:r>
            <a:rPr lang="en-US" sz="3200" kern="1200" dirty="0">
              <a:solidFill>
                <a:srgbClr val="FF0000"/>
              </a:solidFill>
            </a:rPr>
            <a:t>value</a:t>
          </a:r>
        </a:p>
      </dsp:txBody>
      <dsp:txXfrm>
        <a:off x="7853371" y="1913266"/>
        <a:ext cx="3500531" cy="1566876"/>
      </dsp:txXfrm>
    </dsp:sp>
    <dsp:sp modelId="{C323232A-404A-FB4B-B22F-E7A9F6672B3D}">
      <dsp:nvSpPr>
        <dsp:cNvPr id="0" name=""/>
        <dsp:cNvSpPr/>
      </dsp:nvSpPr>
      <dsp:spPr>
        <a:xfrm>
          <a:off x="7804623" y="3726014"/>
          <a:ext cx="3598027" cy="166437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by containing costs, improving outcomes, controlling public healthcare expenditure and guiding new investment</a:t>
          </a:r>
        </a:p>
      </dsp:txBody>
      <dsp:txXfrm>
        <a:off x="7853371" y="3774762"/>
        <a:ext cx="3500531" cy="15668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DC340-0DBB-4047-B331-8D81F6CC9E31}">
      <dsp:nvSpPr>
        <dsp:cNvPr id="0" name=""/>
        <dsp:cNvSpPr/>
      </dsp:nvSpPr>
      <dsp:spPr>
        <a:xfrm>
          <a:off x="-7302697" y="-1117184"/>
          <a:ext cx="8698229" cy="8698229"/>
        </a:xfrm>
        <a:prstGeom prst="blockArc">
          <a:avLst>
            <a:gd name="adj1" fmla="val 18900000"/>
            <a:gd name="adj2" fmla="val 2700000"/>
            <a:gd name="adj3" fmla="val 248"/>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FE1FBC-904E-4543-8BBF-990455730EE5}">
      <dsp:nvSpPr>
        <dsp:cNvPr id="0" name=""/>
        <dsp:cNvSpPr/>
      </dsp:nvSpPr>
      <dsp:spPr>
        <a:xfrm>
          <a:off x="453439" y="293847"/>
          <a:ext cx="8951109" cy="587435"/>
        </a:xfrm>
        <a:prstGeom prst="rect">
          <a:avLst/>
        </a:prstGeom>
        <a:solidFill>
          <a:schemeClr val="accent4"/>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6277" tIns="53340" rIns="53340" bIns="53340" numCol="1" spcCol="1270" anchor="ctr" anchorCtr="0">
          <a:noAutofit/>
        </a:bodyPr>
        <a:lstStyle/>
        <a:p>
          <a:pPr marL="0" lvl="0" indent="0" algn="l" defTabSz="933450">
            <a:lnSpc>
              <a:spcPct val="90000"/>
            </a:lnSpc>
            <a:spcBef>
              <a:spcPct val="0"/>
            </a:spcBef>
            <a:spcAft>
              <a:spcPct val="35000"/>
            </a:spcAft>
            <a:buNone/>
          </a:pPr>
          <a:r>
            <a:rPr lang="en-US" sz="2100" b="1" kern="1200" dirty="0">
              <a:solidFill>
                <a:schemeClr val="tx2"/>
              </a:solidFill>
            </a:rPr>
            <a:t>The New Models of Care </a:t>
          </a:r>
          <a:r>
            <a:rPr lang="ar-SA" sz="2100" b="1" kern="1200" dirty="0">
              <a:solidFill>
                <a:schemeClr val="tx2"/>
              </a:solidFill>
            </a:rPr>
            <a:t>التحول المؤسسي ونموذج الرعاية الصحية</a:t>
          </a:r>
          <a:endParaRPr lang="en-US" sz="2100" b="1" kern="1200" dirty="0">
            <a:solidFill>
              <a:schemeClr val="tx2"/>
            </a:solidFill>
          </a:endParaRPr>
        </a:p>
      </dsp:txBody>
      <dsp:txXfrm>
        <a:off x="453439" y="293847"/>
        <a:ext cx="8951109" cy="587435"/>
      </dsp:txXfrm>
    </dsp:sp>
    <dsp:sp modelId="{74F41A49-56A2-284A-82CE-C3AC6820F519}">
      <dsp:nvSpPr>
        <dsp:cNvPr id="0" name=""/>
        <dsp:cNvSpPr/>
      </dsp:nvSpPr>
      <dsp:spPr>
        <a:xfrm>
          <a:off x="86292" y="220417"/>
          <a:ext cx="734294" cy="734294"/>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FBE166-4CAD-7545-A31B-71B9671BF53F}">
      <dsp:nvSpPr>
        <dsp:cNvPr id="0" name=""/>
        <dsp:cNvSpPr/>
      </dsp:nvSpPr>
      <dsp:spPr>
        <a:xfrm>
          <a:off x="985415" y="1175517"/>
          <a:ext cx="8419133" cy="58743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6277"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Provider reforms </a:t>
          </a:r>
          <a:r>
            <a:rPr lang="ar-SA" sz="2100" kern="1200" dirty="0"/>
            <a:t>التجمعات الصحية</a:t>
          </a:r>
          <a:endParaRPr lang="en-US" sz="2100" kern="1200" dirty="0"/>
        </a:p>
      </dsp:txBody>
      <dsp:txXfrm>
        <a:off x="985415" y="1175517"/>
        <a:ext cx="8419133" cy="587435"/>
      </dsp:txXfrm>
    </dsp:sp>
    <dsp:sp modelId="{E4BEADFC-2B75-044C-9589-64395F56D88F}">
      <dsp:nvSpPr>
        <dsp:cNvPr id="0" name=""/>
        <dsp:cNvSpPr/>
      </dsp:nvSpPr>
      <dsp:spPr>
        <a:xfrm>
          <a:off x="618268" y="1102088"/>
          <a:ext cx="734294" cy="734294"/>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894F68-1516-BC42-B7C2-AFDBDEC80235}">
      <dsp:nvSpPr>
        <dsp:cNvPr id="0" name=""/>
        <dsp:cNvSpPr/>
      </dsp:nvSpPr>
      <dsp:spPr>
        <a:xfrm>
          <a:off x="1276935" y="2056542"/>
          <a:ext cx="8127613" cy="58743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6277"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Financing reforms</a:t>
          </a:r>
          <a:r>
            <a:rPr lang="ar-SA" sz="2100" kern="1200" dirty="0"/>
            <a:t> برنامج الضمان الصحي وشراء الخدمات الصحية </a:t>
          </a:r>
          <a:endParaRPr lang="en-US" sz="2100" kern="1200" dirty="0"/>
        </a:p>
      </dsp:txBody>
      <dsp:txXfrm>
        <a:off x="1276935" y="2056542"/>
        <a:ext cx="8127613" cy="587435"/>
      </dsp:txXfrm>
    </dsp:sp>
    <dsp:sp modelId="{4A2FAB5F-DCEF-3D4F-A6CB-DB849ED1AF8A}">
      <dsp:nvSpPr>
        <dsp:cNvPr id="0" name=""/>
        <dsp:cNvSpPr/>
      </dsp:nvSpPr>
      <dsp:spPr>
        <a:xfrm>
          <a:off x="909788" y="1983112"/>
          <a:ext cx="734294" cy="734294"/>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3B8692-CEFB-F847-9B95-20295E04368B}">
      <dsp:nvSpPr>
        <dsp:cNvPr id="0" name=""/>
        <dsp:cNvSpPr/>
      </dsp:nvSpPr>
      <dsp:spPr>
        <a:xfrm>
          <a:off x="1370015" y="2938212"/>
          <a:ext cx="8034534" cy="58743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6277"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Governance development</a:t>
          </a:r>
          <a:r>
            <a:rPr lang="ar-SA" sz="2100" kern="1200" dirty="0"/>
            <a:t> الحوكمة </a:t>
          </a:r>
          <a:endParaRPr lang="en-US" sz="2100" kern="1200" dirty="0"/>
        </a:p>
      </dsp:txBody>
      <dsp:txXfrm>
        <a:off x="1370015" y="2938212"/>
        <a:ext cx="8034534" cy="587435"/>
      </dsp:txXfrm>
    </dsp:sp>
    <dsp:sp modelId="{79254CE0-436D-AB48-809F-BC3BC9CE5D0C}">
      <dsp:nvSpPr>
        <dsp:cNvPr id="0" name=""/>
        <dsp:cNvSpPr/>
      </dsp:nvSpPr>
      <dsp:spPr>
        <a:xfrm>
          <a:off x="1002868" y="2864783"/>
          <a:ext cx="734294" cy="734294"/>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CADC5C-BEBB-8D40-97B7-805E2D55DC21}">
      <dsp:nvSpPr>
        <dsp:cNvPr id="0" name=""/>
        <dsp:cNvSpPr/>
      </dsp:nvSpPr>
      <dsp:spPr>
        <a:xfrm>
          <a:off x="1276935" y="3819883"/>
          <a:ext cx="8127613" cy="58743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6277"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Private and third sector participation</a:t>
          </a:r>
          <a:r>
            <a:rPr lang="ar-SA" sz="2100" kern="1200" dirty="0"/>
            <a:t> مشاركة القطاع الخاص والقطاع الثالث </a:t>
          </a:r>
          <a:endParaRPr lang="en-US" sz="2100" kern="1200" dirty="0"/>
        </a:p>
      </dsp:txBody>
      <dsp:txXfrm>
        <a:off x="1276935" y="3819883"/>
        <a:ext cx="8127613" cy="587435"/>
      </dsp:txXfrm>
    </dsp:sp>
    <dsp:sp modelId="{69AD1D4E-A9C2-A64E-BD0B-09BD076CEDCD}">
      <dsp:nvSpPr>
        <dsp:cNvPr id="0" name=""/>
        <dsp:cNvSpPr/>
      </dsp:nvSpPr>
      <dsp:spPr>
        <a:xfrm>
          <a:off x="909788" y="3746453"/>
          <a:ext cx="734294" cy="734294"/>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865062-31F4-5B40-875F-EBAAB16C6FFB}">
      <dsp:nvSpPr>
        <dsp:cNvPr id="0" name=""/>
        <dsp:cNvSpPr/>
      </dsp:nvSpPr>
      <dsp:spPr>
        <a:xfrm>
          <a:off x="985415" y="4700907"/>
          <a:ext cx="8419133" cy="58743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6277"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Workforce development</a:t>
          </a:r>
          <a:r>
            <a:rPr lang="ar-SA" sz="2100" kern="1200" dirty="0"/>
            <a:t> القوى العاملة </a:t>
          </a:r>
          <a:endParaRPr lang="en-US" sz="2100" kern="1200" dirty="0"/>
        </a:p>
      </dsp:txBody>
      <dsp:txXfrm>
        <a:off x="985415" y="4700907"/>
        <a:ext cx="8419133" cy="587435"/>
      </dsp:txXfrm>
    </dsp:sp>
    <dsp:sp modelId="{6F6CEECB-561C-E74F-A792-74516F327B71}">
      <dsp:nvSpPr>
        <dsp:cNvPr id="0" name=""/>
        <dsp:cNvSpPr/>
      </dsp:nvSpPr>
      <dsp:spPr>
        <a:xfrm>
          <a:off x="618268" y="4627478"/>
          <a:ext cx="734294" cy="734294"/>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6CEF3E-1464-D84B-9E1A-D6A4F6C7432A}">
      <dsp:nvSpPr>
        <dsp:cNvPr id="0" name=""/>
        <dsp:cNvSpPr/>
      </dsp:nvSpPr>
      <dsp:spPr>
        <a:xfrm>
          <a:off x="453439" y="5582578"/>
          <a:ext cx="8951109" cy="58743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6277"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eHealth development</a:t>
          </a:r>
          <a:r>
            <a:rPr lang="ar-SA" sz="2100" kern="1200" dirty="0"/>
            <a:t> الصحة الالكترونية </a:t>
          </a:r>
          <a:endParaRPr lang="en-US" sz="2100" kern="1200" dirty="0"/>
        </a:p>
      </dsp:txBody>
      <dsp:txXfrm>
        <a:off x="453439" y="5582578"/>
        <a:ext cx="8951109" cy="587435"/>
      </dsp:txXfrm>
    </dsp:sp>
    <dsp:sp modelId="{50A64BC7-36FD-8645-9E40-F92B1FEB9B85}">
      <dsp:nvSpPr>
        <dsp:cNvPr id="0" name=""/>
        <dsp:cNvSpPr/>
      </dsp:nvSpPr>
      <dsp:spPr>
        <a:xfrm>
          <a:off x="86292" y="5509148"/>
          <a:ext cx="734294" cy="734294"/>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F1EA3-708D-8049-9C5F-C995C22180F8}">
      <dsp:nvSpPr>
        <dsp:cNvPr id="0" name=""/>
        <dsp:cNvSpPr/>
      </dsp:nvSpPr>
      <dsp:spPr>
        <a:xfrm>
          <a:off x="56" y="2948"/>
          <a:ext cx="11492949" cy="194514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b="1" kern="1200" dirty="0"/>
            <a:t>The </a:t>
          </a:r>
          <a:r>
            <a:rPr lang="en-US" sz="5100" b="1" kern="1200" dirty="0">
              <a:solidFill>
                <a:srgbClr val="FF0000"/>
              </a:solidFill>
            </a:rPr>
            <a:t>Enablers </a:t>
          </a:r>
          <a:r>
            <a:rPr lang="en-US" sz="5100" b="1" kern="1200" dirty="0"/>
            <a:t>of New Models of Care program </a:t>
          </a:r>
          <a:endParaRPr lang="en-US" sz="5100" kern="1200" dirty="0"/>
        </a:p>
      </dsp:txBody>
      <dsp:txXfrm>
        <a:off x="57027" y="59919"/>
        <a:ext cx="11379007" cy="1831205"/>
      </dsp:txXfrm>
    </dsp:sp>
    <dsp:sp modelId="{868EE919-7EA3-1440-A270-C5127F82E571}">
      <dsp:nvSpPr>
        <dsp:cNvPr id="0" name=""/>
        <dsp:cNvSpPr/>
      </dsp:nvSpPr>
      <dsp:spPr>
        <a:xfrm>
          <a:off x="56" y="2344696"/>
          <a:ext cx="1790179" cy="376937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kern="1200" dirty="0"/>
            <a:t>Private Sector Participation</a:t>
          </a:r>
        </a:p>
      </dsp:txBody>
      <dsp:txXfrm>
        <a:off x="52489" y="2397129"/>
        <a:ext cx="1685313" cy="3664508"/>
      </dsp:txXfrm>
    </dsp:sp>
    <dsp:sp modelId="{2B800678-BD1A-4B4E-A91C-426E9DE8F6E3}">
      <dsp:nvSpPr>
        <dsp:cNvPr id="0" name=""/>
        <dsp:cNvSpPr/>
      </dsp:nvSpPr>
      <dsp:spPr>
        <a:xfrm>
          <a:off x="1940610" y="2344696"/>
          <a:ext cx="1790179" cy="376937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kern="1200" dirty="0"/>
            <a:t>Financing</a:t>
          </a:r>
        </a:p>
      </dsp:txBody>
      <dsp:txXfrm>
        <a:off x="1993043" y="2397129"/>
        <a:ext cx="1685313" cy="3664508"/>
      </dsp:txXfrm>
    </dsp:sp>
    <dsp:sp modelId="{9EA65732-8F39-CE43-9A89-32537A20C825}">
      <dsp:nvSpPr>
        <dsp:cNvPr id="0" name=""/>
        <dsp:cNvSpPr/>
      </dsp:nvSpPr>
      <dsp:spPr>
        <a:xfrm>
          <a:off x="3881164" y="2344696"/>
          <a:ext cx="1790179" cy="376937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kern="1200" dirty="0"/>
            <a:t>Governance &amp; Regulations</a:t>
          </a:r>
        </a:p>
      </dsp:txBody>
      <dsp:txXfrm>
        <a:off x="3933597" y="2397129"/>
        <a:ext cx="1685313" cy="3664508"/>
      </dsp:txXfrm>
    </dsp:sp>
    <dsp:sp modelId="{3F00848A-8155-6142-98A0-0D2ED6202719}">
      <dsp:nvSpPr>
        <dsp:cNvPr id="0" name=""/>
        <dsp:cNvSpPr/>
      </dsp:nvSpPr>
      <dsp:spPr>
        <a:xfrm>
          <a:off x="5821718" y="2344696"/>
          <a:ext cx="1790179" cy="376937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kern="1200" dirty="0"/>
            <a:t>eHealth</a:t>
          </a:r>
        </a:p>
      </dsp:txBody>
      <dsp:txXfrm>
        <a:off x="5874151" y="2397129"/>
        <a:ext cx="1685313" cy="3664508"/>
      </dsp:txXfrm>
    </dsp:sp>
    <dsp:sp modelId="{2338E34A-8F19-634F-BA90-803CC10BA3D9}">
      <dsp:nvSpPr>
        <dsp:cNvPr id="0" name=""/>
        <dsp:cNvSpPr/>
      </dsp:nvSpPr>
      <dsp:spPr>
        <a:xfrm>
          <a:off x="7762272" y="2344696"/>
          <a:ext cx="1790179" cy="376937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kern="1200" dirty="0"/>
            <a:t>Workforce</a:t>
          </a:r>
        </a:p>
      </dsp:txBody>
      <dsp:txXfrm>
        <a:off x="7814705" y="2397129"/>
        <a:ext cx="1685313" cy="3664508"/>
      </dsp:txXfrm>
    </dsp:sp>
    <dsp:sp modelId="{647FBAE3-A6B7-7B4B-8307-9CFAD9684D49}">
      <dsp:nvSpPr>
        <dsp:cNvPr id="0" name=""/>
        <dsp:cNvSpPr/>
      </dsp:nvSpPr>
      <dsp:spPr>
        <a:xfrm>
          <a:off x="9702826" y="2344696"/>
          <a:ext cx="1790179" cy="376937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kern="1200" dirty="0"/>
            <a:t>Non-profit Sector Participation</a:t>
          </a:r>
        </a:p>
      </dsp:txBody>
      <dsp:txXfrm>
        <a:off x="9755259" y="2397129"/>
        <a:ext cx="1685313" cy="36645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D5E79C-82FC-EC4B-A4D1-D263BCC29EBD}" type="datetimeFigureOut">
              <a:rPr lang="en-US" smtClean="0"/>
              <a:t>9/28/19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4B8AC0-E817-6946-ABF4-0D0CC58FBDF8}" type="slidenum">
              <a:rPr lang="en-US" smtClean="0"/>
              <a:t>‹#›</a:t>
            </a:fld>
            <a:endParaRPr lang="en-US"/>
          </a:p>
        </p:txBody>
      </p:sp>
    </p:spTree>
    <p:extLst>
      <p:ext uri="{BB962C8B-B14F-4D97-AF65-F5344CB8AC3E}">
        <p14:creationId xmlns:p14="http://schemas.microsoft.com/office/powerpoint/2010/main" val="3610234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r>
              <a:rPr lang="en-US" dirty="0"/>
              <a:t>Aims of NTP</a:t>
            </a:r>
          </a:p>
        </p:txBody>
      </p:sp>
      <p:sp>
        <p:nvSpPr>
          <p:cNvPr id="4" name="Slide Number Placeholder 3"/>
          <p:cNvSpPr>
            <a:spLocks noGrp="1"/>
          </p:cNvSpPr>
          <p:nvPr>
            <p:ph type="sldNum" sz="quarter" idx="5"/>
          </p:nvPr>
        </p:nvSpPr>
        <p:spPr/>
        <p:txBody>
          <a:bodyPr/>
          <a:lstStyle/>
          <a:p>
            <a:fld id="{3E4B8AC0-E817-6946-ABF4-0D0CC58FBDF8}" type="slidenum">
              <a:rPr lang="en-US" smtClean="0"/>
              <a:t>9</a:t>
            </a:fld>
            <a:endParaRPr lang="en-US"/>
          </a:p>
        </p:txBody>
      </p:sp>
    </p:spTree>
    <p:extLst>
      <p:ext uri="{BB962C8B-B14F-4D97-AF65-F5344CB8AC3E}">
        <p14:creationId xmlns:p14="http://schemas.microsoft.com/office/powerpoint/2010/main" val="1771504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4B8AC0-E817-6946-ABF4-0D0CC58FBDF8}" type="slidenum">
              <a:rPr lang="en-US" smtClean="0"/>
              <a:t>13</a:t>
            </a:fld>
            <a:endParaRPr lang="en-US"/>
          </a:p>
        </p:txBody>
      </p:sp>
    </p:spTree>
    <p:extLst>
      <p:ext uri="{BB962C8B-B14F-4D97-AF65-F5344CB8AC3E}">
        <p14:creationId xmlns:p14="http://schemas.microsoft.com/office/powerpoint/2010/main" val="1691301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4B8AC0-E817-6946-ABF4-0D0CC58FBDF8}" type="slidenum">
              <a:rPr lang="en-US" smtClean="0"/>
              <a:t>16</a:t>
            </a:fld>
            <a:endParaRPr lang="en-US"/>
          </a:p>
        </p:txBody>
      </p:sp>
    </p:spTree>
    <p:extLst>
      <p:ext uri="{BB962C8B-B14F-4D97-AF65-F5344CB8AC3E}">
        <p14:creationId xmlns:p14="http://schemas.microsoft.com/office/powerpoint/2010/main" val="23309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3E4B8AC0-E817-6946-ABF4-0D0CC58FBDF8}" type="slidenum">
              <a:rPr lang="en-US" smtClean="0"/>
              <a:t>22</a:t>
            </a:fld>
            <a:endParaRPr lang="en-US"/>
          </a:p>
        </p:txBody>
      </p:sp>
    </p:spTree>
    <p:extLst>
      <p:ext uri="{BB962C8B-B14F-4D97-AF65-F5344CB8AC3E}">
        <p14:creationId xmlns:p14="http://schemas.microsoft.com/office/powerpoint/2010/main" val="2861817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12B0C-0C07-E641-8F34-10A0521EE122}" type="slidenum">
              <a:rPr lang="en-US" smtClean="0"/>
              <a:t>36</a:t>
            </a:fld>
            <a:endParaRPr lang="en-US"/>
          </a:p>
        </p:txBody>
      </p:sp>
    </p:spTree>
    <p:extLst>
      <p:ext uri="{BB962C8B-B14F-4D97-AF65-F5344CB8AC3E}">
        <p14:creationId xmlns:p14="http://schemas.microsoft.com/office/powerpoint/2010/main" val="918018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EB559-D20B-784E-8B6B-FBEA0C7074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B37954-DE9A-244F-A22B-8ECC584C2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75E5B7-A4BA-534A-BF91-A5AB5F7BEDBF}"/>
              </a:ext>
            </a:extLst>
          </p:cNvPr>
          <p:cNvSpPr>
            <a:spLocks noGrp="1"/>
          </p:cNvSpPr>
          <p:nvPr>
            <p:ph type="dt" sz="half" idx="10"/>
          </p:nvPr>
        </p:nvSpPr>
        <p:spPr/>
        <p:txBody>
          <a:bodyPr/>
          <a:lstStyle/>
          <a:p>
            <a:fld id="{24BB6BEC-FAB5-8D4A-98C0-5FBF7FEE60C5}" type="datetimeFigureOut">
              <a:rPr lang="en-US" smtClean="0"/>
              <a:t>9/28/19</a:t>
            </a:fld>
            <a:endParaRPr lang="en-US"/>
          </a:p>
        </p:txBody>
      </p:sp>
      <p:sp>
        <p:nvSpPr>
          <p:cNvPr id="5" name="Footer Placeholder 4">
            <a:extLst>
              <a:ext uri="{FF2B5EF4-FFF2-40B4-BE49-F238E27FC236}">
                <a16:creationId xmlns:a16="http://schemas.microsoft.com/office/drawing/2014/main" id="{4B32A8B2-438D-344E-A080-59ACEDDF20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B51265-0883-3545-B4C1-69CAC7CD9839}"/>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962090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E6BBF-18B5-A145-B0FB-120EEB639A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D03214-4EC0-2E48-85E7-8C9670010B5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13024-E754-C14E-AB96-F0FCE92AACA9}"/>
              </a:ext>
            </a:extLst>
          </p:cNvPr>
          <p:cNvSpPr>
            <a:spLocks noGrp="1"/>
          </p:cNvSpPr>
          <p:nvPr>
            <p:ph type="dt" sz="half" idx="10"/>
          </p:nvPr>
        </p:nvSpPr>
        <p:spPr/>
        <p:txBody>
          <a:bodyPr/>
          <a:lstStyle/>
          <a:p>
            <a:fld id="{24BB6BEC-FAB5-8D4A-98C0-5FBF7FEE60C5}" type="datetimeFigureOut">
              <a:rPr lang="en-US" smtClean="0"/>
              <a:t>9/28/19</a:t>
            </a:fld>
            <a:endParaRPr lang="en-US"/>
          </a:p>
        </p:txBody>
      </p:sp>
      <p:sp>
        <p:nvSpPr>
          <p:cNvPr id="5" name="Footer Placeholder 4">
            <a:extLst>
              <a:ext uri="{FF2B5EF4-FFF2-40B4-BE49-F238E27FC236}">
                <a16:creationId xmlns:a16="http://schemas.microsoft.com/office/drawing/2014/main" id="{A40F8731-3479-BE4D-9B68-5FA389E8E0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98C9B3-DE87-7548-9AD1-2D0043734713}"/>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842073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03A8CB-C275-4C4C-AE0A-1E89AFA498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602467-1EF7-604A-84EB-33ADE72783A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CF779-88FB-D748-91A1-AE2DC6F7C3CF}"/>
              </a:ext>
            </a:extLst>
          </p:cNvPr>
          <p:cNvSpPr>
            <a:spLocks noGrp="1"/>
          </p:cNvSpPr>
          <p:nvPr>
            <p:ph type="dt" sz="half" idx="10"/>
          </p:nvPr>
        </p:nvSpPr>
        <p:spPr/>
        <p:txBody>
          <a:bodyPr/>
          <a:lstStyle/>
          <a:p>
            <a:fld id="{24BB6BEC-FAB5-8D4A-98C0-5FBF7FEE60C5}" type="datetimeFigureOut">
              <a:rPr lang="en-US" smtClean="0"/>
              <a:t>9/28/19</a:t>
            </a:fld>
            <a:endParaRPr lang="en-US"/>
          </a:p>
        </p:txBody>
      </p:sp>
      <p:sp>
        <p:nvSpPr>
          <p:cNvPr id="5" name="Footer Placeholder 4">
            <a:extLst>
              <a:ext uri="{FF2B5EF4-FFF2-40B4-BE49-F238E27FC236}">
                <a16:creationId xmlns:a16="http://schemas.microsoft.com/office/drawing/2014/main" id="{2867E434-42D8-7348-9AB6-8E57EAEC94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81996F-40C6-9949-AD0B-48F89962D2EC}"/>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3317499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1C353D"/>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0" hasCustomPrompt="1"/>
          </p:nvPr>
        </p:nvSpPr>
        <p:spPr>
          <a:xfrm>
            <a:off x="1072446" y="1768593"/>
            <a:ext cx="10047111" cy="1878457"/>
          </a:xfrm>
        </p:spPr>
        <p:txBody>
          <a:bodyPr>
            <a:normAutofit/>
          </a:bodyPr>
          <a:lstStyle>
            <a:lvl1pPr marL="0" indent="0" algn="ctr">
              <a:buNone/>
              <a:defRPr sz="7200" b="1" baseline="0">
                <a:solidFill>
                  <a:srgbClr val="FFBF35"/>
                </a:solidFill>
                <a:latin typeface="Microsoft Sans Serif"/>
                <a:cs typeface="Microsoft Sans Serif"/>
              </a:defRPr>
            </a:lvl1pPr>
          </a:lstStyle>
          <a:p>
            <a:pPr lvl="0"/>
            <a:r>
              <a:rPr lang="en-US" dirty="0"/>
              <a:t>CLICK TO ADD TITLE</a:t>
            </a:r>
          </a:p>
        </p:txBody>
      </p:sp>
      <p:sp>
        <p:nvSpPr>
          <p:cNvPr id="5" name="Text Placeholder 20"/>
          <p:cNvSpPr>
            <a:spLocks noGrp="1"/>
          </p:cNvSpPr>
          <p:nvPr>
            <p:ph type="body" sz="quarter" idx="11" hasCustomPrompt="1"/>
          </p:nvPr>
        </p:nvSpPr>
        <p:spPr>
          <a:xfrm>
            <a:off x="2520951" y="4252384"/>
            <a:ext cx="7033816" cy="677333"/>
          </a:xfrm>
        </p:spPr>
        <p:txBody>
          <a:bodyPr>
            <a:noAutofit/>
          </a:bodyPr>
          <a:lstStyle>
            <a:lvl1pPr marL="0" indent="0" algn="ctr">
              <a:buNone/>
              <a:defRPr sz="3733" baseline="0">
                <a:solidFill>
                  <a:schemeClr val="bg1"/>
                </a:solidFill>
              </a:defRPr>
            </a:lvl1pPr>
          </a:lstStyle>
          <a:p>
            <a:pPr lvl="0"/>
            <a:r>
              <a:rPr lang="en-US" dirty="0"/>
              <a:t>CLICK TO ADD SUBHEADING</a:t>
            </a:r>
          </a:p>
        </p:txBody>
      </p:sp>
      <p:cxnSp>
        <p:nvCxnSpPr>
          <p:cNvPr id="6" name="Straight Connector 5"/>
          <p:cNvCxnSpPr/>
          <p:nvPr userDrawn="1"/>
        </p:nvCxnSpPr>
        <p:spPr>
          <a:xfrm>
            <a:off x="2246708" y="4004532"/>
            <a:ext cx="747739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2246708" y="4092492"/>
            <a:ext cx="747739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2700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 Image">
    <p:spTree>
      <p:nvGrpSpPr>
        <p:cNvPr id="1" name=""/>
        <p:cNvGrpSpPr/>
        <p:nvPr/>
      </p:nvGrpSpPr>
      <p:grpSpPr>
        <a:xfrm>
          <a:off x="0" y="0"/>
          <a:ext cx="0" cy="0"/>
          <a:chOff x="0" y="0"/>
          <a:chExt cx="0" cy="0"/>
        </a:xfrm>
      </p:grpSpPr>
      <p:cxnSp>
        <p:nvCxnSpPr>
          <p:cNvPr id="4" name="Straight Connector 3"/>
          <p:cNvCxnSpPr/>
          <p:nvPr userDrawn="1"/>
        </p:nvCxnSpPr>
        <p:spPr>
          <a:xfrm>
            <a:off x="0" y="802017"/>
            <a:ext cx="12192000" cy="0"/>
          </a:xfrm>
          <a:prstGeom prst="line">
            <a:avLst/>
          </a:prstGeom>
          <a:ln>
            <a:solidFill>
              <a:srgbClr val="FFBF35"/>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10089" y="886401"/>
            <a:ext cx="12192000" cy="0"/>
          </a:xfrm>
          <a:prstGeom prst="line">
            <a:avLst/>
          </a:prstGeom>
          <a:ln>
            <a:solidFill>
              <a:srgbClr val="FFBF35"/>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0" y="6403974"/>
            <a:ext cx="12192000" cy="454025"/>
          </a:xfrm>
          <a:prstGeom prst="rect">
            <a:avLst/>
          </a:prstGeom>
          <a:solidFill>
            <a:srgbClr val="FFDF9B"/>
          </a:solidFill>
          <a:ln>
            <a:solidFill>
              <a:srgbClr val="FFBF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ext Placeholder 7"/>
          <p:cNvSpPr>
            <a:spLocks noGrp="1"/>
          </p:cNvSpPr>
          <p:nvPr>
            <p:ph type="body" sz="quarter" idx="10" hasCustomPrompt="1"/>
          </p:nvPr>
        </p:nvSpPr>
        <p:spPr>
          <a:xfrm>
            <a:off x="1039855" y="1784245"/>
            <a:ext cx="10384367" cy="4605867"/>
          </a:xfrm>
        </p:spPr>
        <p:txBody>
          <a:bodyPr/>
          <a:lstStyle>
            <a:lvl1pPr marL="0" indent="0" algn="ctr">
              <a:buNone/>
              <a:defRPr baseline="0"/>
            </a:lvl1pPr>
          </a:lstStyle>
          <a:p>
            <a:pPr lvl="0"/>
            <a:r>
              <a:rPr lang="en-US" dirty="0"/>
              <a:t>Add Text, an Image, or Both</a:t>
            </a:r>
          </a:p>
        </p:txBody>
      </p:sp>
    </p:spTree>
    <p:extLst>
      <p:ext uri="{BB962C8B-B14F-4D97-AF65-F5344CB8AC3E}">
        <p14:creationId xmlns:p14="http://schemas.microsoft.com/office/powerpoint/2010/main" val="29991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Header Dark">
    <p:bg>
      <p:bgPr>
        <a:solidFill>
          <a:srgbClr val="1C353D"/>
        </a:solidFill>
        <a:effectLst/>
      </p:bgPr>
    </p:bg>
    <p:spTree>
      <p:nvGrpSpPr>
        <p:cNvPr id="1" name=""/>
        <p:cNvGrpSpPr/>
        <p:nvPr/>
      </p:nvGrpSpPr>
      <p:grpSpPr>
        <a:xfrm>
          <a:off x="0" y="0"/>
          <a:ext cx="0" cy="0"/>
          <a:chOff x="0" y="0"/>
          <a:chExt cx="0" cy="0"/>
        </a:xfrm>
      </p:grpSpPr>
      <p:sp>
        <p:nvSpPr>
          <p:cNvPr id="3" name="Rectangle 2"/>
          <p:cNvSpPr/>
          <p:nvPr userDrawn="1"/>
        </p:nvSpPr>
        <p:spPr>
          <a:xfrm>
            <a:off x="1" y="3254462"/>
            <a:ext cx="12192000" cy="832849"/>
          </a:xfrm>
          <a:prstGeom prst="rect">
            <a:avLst/>
          </a:prstGeom>
          <a:solidFill>
            <a:srgbClr val="FFBF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 typeface="Arial"/>
              <a:buNone/>
            </a:pPr>
            <a:endParaRPr lang="en-US" sz="2400"/>
          </a:p>
        </p:txBody>
      </p:sp>
      <p:sp>
        <p:nvSpPr>
          <p:cNvPr id="4" name="Rectangle 3"/>
          <p:cNvSpPr/>
          <p:nvPr userDrawn="1"/>
        </p:nvSpPr>
        <p:spPr>
          <a:xfrm>
            <a:off x="1" y="2289673"/>
            <a:ext cx="12192000" cy="832849"/>
          </a:xfrm>
          <a:prstGeom prst="rect">
            <a:avLst/>
          </a:prstGeom>
          <a:solidFill>
            <a:srgbClr val="FFBF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 typeface="Arial"/>
              <a:buNone/>
            </a:pPr>
            <a:endParaRPr lang="en-US" sz="2400"/>
          </a:p>
        </p:txBody>
      </p:sp>
      <p:sp>
        <p:nvSpPr>
          <p:cNvPr id="10" name="TextBox 9"/>
          <p:cNvSpPr txBox="1"/>
          <p:nvPr userDrawn="1"/>
        </p:nvSpPr>
        <p:spPr>
          <a:xfrm>
            <a:off x="-245964" y="1364649"/>
            <a:ext cx="2956507" cy="3170099"/>
          </a:xfrm>
          <a:prstGeom prst="rect">
            <a:avLst/>
          </a:prstGeom>
          <a:noFill/>
        </p:spPr>
        <p:txBody>
          <a:bodyPr wrap="square" rtlCol="0">
            <a:spAutoFit/>
          </a:bodyPr>
          <a:lstStyle/>
          <a:p>
            <a:pPr algn="ctr"/>
            <a:r>
              <a:rPr lang="en-US" sz="20000" b="1" dirty="0">
                <a:ln>
                  <a:noFill/>
                </a:ln>
                <a:solidFill>
                  <a:srgbClr val="FFFFFF"/>
                </a:solidFill>
                <a:latin typeface="Palatino Linotype"/>
                <a:cs typeface="Palatino Linotype"/>
              </a:rPr>
              <a:t>{</a:t>
            </a:r>
          </a:p>
        </p:txBody>
      </p:sp>
      <p:sp>
        <p:nvSpPr>
          <p:cNvPr id="11" name="TextBox 10"/>
          <p:cNvSpPr txBox="1"/>
          <p:nvPr userDrawn="1"/>
        </p:nvSpPr>
        <p:spPr>
          <a:xfrm>
            <a:off x="9493829" y="1378610"/>
            <a:ext cx="2956507" cy="3170099"/>
          </a:xfrm>
          <a:prstGeom prst="rect">
            <a:avLst/>
          </a:prstGeom>
          <a:noFill/>
        </p:spPr>
        <p:txBody>
          <a:bodyPr wrap="square" rtlCol="0">
            <a:spAutoFit/>
          </a:bodyPr>
          <a:lstStyle/>
          <a:p>
            <a:pPr algn="ctr"/>
            <a:r>
              <a:rPr lang="en-US" sz="20000" b="1" dirty="0">
                <a:solidFill>
                  <a:srgbClr val="FFFFFF"/>
                </a:solidFill>
                <a:latin typeface="Palatino Linotype"/>
                <a:cs typeface="Palatino Linotype"/>
              </a:rPr>
              <a:t>}</a:t>
            </a:r>
          </a:p>
        </p:txBody>
      </p:sp>
      <p:sp>
        <p:nvSpPr>
          <p:cNvPr id="12" name="Text Placeholder 21"/>
          <p:cNvSpPr>
            <a:spLocks noGrp="1"/>
          </p:cNvSpPr>
          <p:nvPr>
            <p:ph type="body" sz="quarter" idx="19" hasCustomPrompt="1"/>
          </p:nvPr>
        </p:nvSpPr>
        <p:spPr>
          <a:xfrm>
            <a:off x="1640434" y="1556856"/>
            <a:ext cx="1693989" cy="3136437"/>
          </a:xfrm>
        </p:spPr>
        <p:txBody>
          <a:bodyPr>
            <a:noAutofit/>
          </a:bodyPr>
          <a:lstStyle>
            <a:lvl1pPr marL="0" indent="0">
              <a:buNone/>
              <a:defRPr sz="18400" b="1" i="0">
                <a:solidFill>
                  <a:srgbClr val="FFFFFF"/>
                </a:solidFill>
                <a:latin typeface="Palatino Linotype"/>
                <a:cs typeface="Palatino Linotype"/>
              </a:defRPr>
            </a:lvl1pPr>
          </a:lstStyle>
          <a:p>
            <a:pPr lvl="0"/>
            <a:r>
              <a:rPr lang="en-US" dirty="0"/>
              <a:t>1</a:t>
            </a:r>
          </a:p>
        </p:txBody>
      </p:sp>
      <p:sp>
        <p:nvSpPr>
          <p:cNvPr id="13" name="Text Placeholder 2"/>
          <p:cNvSpPr>
            <a:spLocks noGrp="1"/>
          </p:cNvSpPr>
          <p:nvPr>
            <p:ph type="body" sz="quarter" idx="18" hasCustomPrompt="1"/>
          </p:nvPr>
        </p:nvSpPr>
        <p:spPr>
          <a:xfrm>
            <a:off x="3535350" y="2175455"/>
            <a:ext cx="6963317" cy="1797051"/>
          </a:xfrm>
        </p:spPr>
        <p:txBody>
          <a:bodyPr>
            <a:noAutofit/>
          </a:bodyPr>
          <a:lstStyle>
            <a:lvl1pPr marL="0" indent="0">
              <a:lnSpc>
                <a:spcPct val="130000"/>
              </a:lnSpc>
              <a:buNone/>
              <a:defRPr sz="4800" b="1" baseline="0">
                <a:solidFill>
                  <a:srgbClr val="1C353D"/>
                </a:solidFill>
              </a:defRPr>
            </a:lvl1pPr>
          </a:lstStyle>
          <a:p>
            <a:pPr>
              <a:lnSpc>
                <a:spcPct val="120000"/>
              </a:lnSpc>
            </a:pPr>
            <a:r>
              <a:rPr lang="en-US" dirty="0">
                <a:latin typeface="Arial"/>
                <a:cs typeface="Arial"/>
              </a:rPr>
              <a:t>Section 1 Header Here</a:t>
            </a:r>
          </a:p>
          <a:p>
            <a:pPr>
              <a:lnSpc>
                <a:spcPct val="140000"/>
              </a:lnSpc>
            </a:pPr>
            <a:r>
              <a:rPr lang="en-US" sz="3733" dirty="0">
                <a:latin typeface="Microsoft Sans Serif"/>
                <a:cs typeface="Microsoft Sans Serif"/>
              </a:rPr>
              <a:t>Section 1 Sub Header Here</a:t>
            </a:r>
          </a:p>
        </p:txBody>
      </p:sp>
    </p:spTree>
    <p:extLst>
      <p:ext uri="{BB962C8B-B14F-4D97-AF65-F5344CB8AC3E}">
        <p14:creationId xmlns:p14="http://schemas.microsoft.com/office/powerpoint/2010/main" val="3732081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hank You">
    <p:bg>
      <p:bgPr>
        <a:solidFill>
          <a:srgbClr val="FFBF35"/>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1930489" y="2244203"/>
            <a:ext cx="790222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1930489" y="2134953"/>
            <a:ext cx="790222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1930489" y="4034688"/>
            <a:ext cx="790222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1930489" y="3925439"/>
            <a:ext cx="790222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 name="Text Placeholder 8"/>
          <p:cNvSpPr>
            <a:spLocks noGrp="1"/>
          </p:cNvSpPr>
          <p:nvPr>
            <p:ph type="body" sz="quarter" idx="10" hasCustomPrompt="1"/>
          </p:nvPr>
        </p:nvSpPr>
        <p:spPr>
          <a:xfrm>
            <a:off x="1036019" y="2243668"/>
            <a:ext cx="9863407" cy="1488017"/>
          </a:xfrm>
        </p:spPr>
        <p:txBody>
          <a:bodyPr>
            <a:noAutofit/>
          </a:bodyPr>
          <a:lstStyle>
            <a:lvl1pPr marL="0" indent="0">
              <a:buNone/>
              <a:defRPr sz="8000" baseline="0">
                <a:latin typeface="Helvetica"/>
                <a:cs typeface="Helvetica"/>
              </a:defRPr>
            </a:lvl1pPr>
          </a:lstStyle>
          <a:p>
            <a:pPr lvl="0"/>
            <a:r>
              <a:rPr lang="en-US" dirty="0"/>
              <a:t>ADD A THANK YOU!</a:t>
            </a:r>
          </a:p>
        </p:txBody>
      </p:sp>
    </p:spTree>
    <p:extLst>
      <p:ext uri="{BB962C8B-B14F-4D97-AF65-F5344CB8AC3E}">
        <p14:creationId xmlns:p14="http://schemas.microsoft.com/office/powerpoint/2010/main" val="929653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mage as Backgroun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6505104"/>
            <a:ext cx="12192001" cy="371073"/>
          </a:xfrm>
          <a:prstGeom prst="rect">
            <a:avLst/>
          </a:prstGeom>
          <a:solidFill>
            <a:srgbClr val="FFBF35">
              <a:alpha val="8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Picture Placeholder 4"/>
          <p:cNvSpPr>
            <a:spLocks noGrp="1"/>
          </p:cNvSpPr>
          <p:nvPr>
            <p:ph type="pic" sz="quarter" idx="10" hasCustomPrompt="1"/>
          </p:nvPr>
        </p:nvSpPr>
        <p:spPr>
          <a:xfrm>
            <a:off x="0" y="0"/>
            <a:ext cx="12192000" cy="6504517"/>
          </a:xfrm>
        </p:spPr>
        <p:txBody>
          <a:bodyPr>
            <a:normAutofit/>
          </a:bodyPr>
          <a:lstStyle>
            <a:lvl1pPr marL="0" indent="0">
              <a:buNone/>
              <a:defRPr sz="3733" baseline="0"/>
            </a:lvl1pPr>
          </a:lstStyle>
          <a:p>
            <a:r>
              <a:rPr lang="en-US" dirty="0"/>
              <a:t>Click the icon to add an image as your background. Make sure to use a high-quality photo. </a:t>
            </a:r>
          </a:p>
        </p:txBody>
      </p:sp>
    </p:spTree>
    <p:extLst>
      <p:ext uri="{BB962C8B-B14F-4D97-AF65-F5344CB8AC3E}">
        <p14:creationId xmlns:p14="http://schemas.microsoft.com/office/powerpoint/2010/main" val="3815364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peaker Introduction ">
    <p:bg>
      <p:bgPr>
        <a:solidFill>
          <a:srgbClr val="1C353D"/>
        </a:solidFill>
        <a:effectLst/>
      </p:bgPr>
    </p:bg>
    <p:spTree>
      <p:nvGrpSpPr>
        <p:cNvPr id="1" name=""/>
        <p:cNvGrpSpPr/>
        <p:nvPr/>
      </p:nvGrpSpPr>
      <p:grpSpPr>
        <a:xfrm>
          <a:off x="0" y="0"/>
          <a:ext cx="0" cy="0"/>
          <a:chOff x="0" y="0"/>
          <a:chExt cx="0" cy="0"/>
        </a:xfrm>
      </p:grpSpPr>
      <p:cxnSp>
        <p:nvCxnSpPr>
          <p:cNvPr id="12" name="Straight Connector 11"/>
          <p:cNvCxnSpPr/>
          <p:nvPr/>
        </p:nvCxnSpPr>
        <p:spPr>
          <a:xfrm>
            <a:off x="6878178" y="4379876"/>
            <a:ext cx="4504287" cy="0"/>
          </a:xfrm>
          <a:prstGeom prst="line">
            <a:avLst/>
          </a:prstGeom>
          <a:ln>
            <a:solidFill>
              <a:schemeClr val="accent4">
                <a:lumMod val="40000"/>
                <a:lumOff val="60000"/>
              </a:schemeClr>
            </a:solidFill>
          </a:ln>
          <a:effectLst/>
        </p:spPr>
        <p:style>
          <a:lnRef idx="2">
            <a:schemeClr val="accent6"/>
          </a:lnRef>
          <a:fillRef idx="0">
            <a:schemeClr val="accent6"/>
          </a:fillRef>
          <a:effectRef idx="1">
            <a:schemeClr val="accent6"/>
          </a:effectRef>
          <a:fontRef idx="minor">
            <a:schemeClr val="tx1"/>
          </a:fontRef>
        </p:style>
      </p:cxnSp>
      <p:sp>
        <p:nvSpPr>
          <p:cNvPr id="10" name="Text Placeholder 9"/>
          <p:cNvSpPr>
            <a:spLocks noGrp="1"/>
          </p:cNvSpPr>
          <p:nvPr>
            <p:ph type="body" sz="quarter" idx="11" hasCustomPrompt="1"/>
          </p:nvPr>
        </p:nvSpPr>
        <p:spPr>
          <a:xfrm>
            <a:off x="6831589" y="4532747"/>
            <a:ext cx="4637617" cy="1892300"/>
          </a:xfrm>
        </p:spPr>
        <p:txBody>
          <a:bodyPr>
            <a:normAutofit/>
          </a:bodyPr>
          <a:lstStyle>
            <a:lvl1pPr marL="0" indent="0">
              <a:buNone/>
              <a:defRPr sz="2933" baseline="0">
                <a:solidFill>
                  <a:srgbClr val="FFFFFF"/>
                </a:solidFill>
              </a:defRPr>
            </a:lvl1pPr>
          </a:lstStyle>
          <a:p>
            <a:pPr lvl="0"/>
            <a:r>
              <a:rPr lang="en-US" dirty="0"/>
              <a:t>Add a little bit more about yourself here.</a:t>
            </a:r>
          </a:p>
        </p:txBody>
      </p:sp>
      <p:sp>
        <p:nvSpPr>
          <p:cNvPr id="16" name="Picture Placeholder 15"/>
          <p:cNvSpPr>
            <a:spLocks noGrp="1"/>
          </p:cNvSpPr>
          <p:nvPr>
            <p:ph type="pic" sz="quarter" idx="12" hasCustomPrompt="1"/>
          </p:nvPr>
        </p:nvSpPr>
        <p:spPr>
          <a:xfrm>
            <a:off x="1" y="0"/>
            <a:ext cx="6253145" cy="6858000"/>
          </a:xfrm>
          <a:noFill/>
          <a:ln w="57150" cmpd="sng">
            <a:noFill/>
          </a:ln>
        </p:spPr>
        <p:txBody>
          <a:bodyPr>
            <a:normAutofit/>
          </a:bodyPr>
          <a:lstStyle>
            <a:lvl1pPr marL="0" marR="0" indent="0" algn="l" defTabSz="609585" rtl="0" eaLnBrk="1" fontAlgn="auto" latinLnBrk="0" hangingPunct="1">
              <a:lnSpc>
                <a:spcPct val="100000"/>
              </a:lnSpc>
              <a:spcBef>
                <a:spcPct val="20000"/>
              </a:spcBef>
              <a:spcAft>
                <a:spcPts val="0"/>
              </a:spcAft>
              <a:buClr>
                <a:schemeClr val="bg1"/>
              </a:buClr>
              <a:buSzTx/>
              <a:buFont typeface="Arial"/>
              <a:buNone/>
              <a:tabLst/>
              <a:defRPr sz="2933" baseline="0">
                <a:solidFill>
                  <a:schemeClr val="bg1"/>
                </a:solidFill>
                <a:sym typeface="Wingdings"/>
              </a:defRPr>
            </a:lvl1pPr>
          </a:lstStyle>
          <a:p>
            <a:r>
              <a:rPr lang="en-US" dirty="0"/>
              <a:t>Click the photo icon below to add your own image. </a:t>
            </a:r>
          </a:p>
        </p:txBody>
      </p:sp>
      <p:sp>
        <p:nvSpPr>
          <p:cNvPr id="3" name="Text Placeholder 2"/>
          <p:cNvSpPr>
            <a:spLocks noGrp="1"/>
          </p:cNvSpPr>
          <p:nvPr>
            <p:ph type="body" sz="quarter" idx="13" hasCustomPrompt="1"/>
          </p:nvPr>
        </p:nvSpPr>
        <p:spPr>
          <a:xfrm>
            <a:off x="6832601" y="2154767"/>
            <a:ext cx="4637617" cy="1781064"/>
          </a:xfrm>
        </p:spPr>
        <p:txBody>
          <a:bodyPr>
            <a:normAutofit/>
          </a:bodyPr>
          <a:lstStyle>
            <a:lvl1pPr marL="0" indent="0">
              <a:buNone/>
              <a:defRPr sz="2933" baseline="0">
                <a:solidFill>
                  <a:srgbClr val="FFFFFF"/>
                </a:solidFill>
              </a:defRPr>
            </a:lvl1pPr>
          </a:lstStyle>
          <a:p>
            <a:pPr lvl="0"/>
            <a:r>
              <a:rPr lang="en-US" dirty="0"/>
              <a:t>Your Name                              Your </a:t>
            </a:r>
            <a:r>
              <a:rPr lang="en-US"/>
              <a:t>Company                     Your Twitter </a:t>
            </a:r>
            <a:r>
              <a:rPr lang="en-US" dirty="0"/>
              <a:t>Handle</a:t>
            </a:r>
          </a:p>
          <a:p>
            <a:pPr lvl="0"/>
            <a:endParaRPr lang="en-US" dirty="0"/>
          </a:p>
        </p:txBody>
      </p:sp>
      <p:cxnSp>
        <p:nvCxnSpPr>
          <p:cNvPr id="9" name="Straight Connector 8"/>
          <p:cNvCxnSpPr/>
          <p:nvPr/>
        </p:nvCxnSpPr>
        <p:spPr>
          <a:xfrm>
            <a:off x="6878178" y="4379876"/>
            <a:ext cx="4504287" cy="0"/>
          </a:xfrm>
          <a:prstGeom prst="line">
            <a:avLst/>
          </a:prstGeom>
          <a:ln>
            <a:solidFill>
              <a:schemeClr val="accent4">
                <a:lumMod val="40000"/>
                <a:lumOff val="60000"/>
              </a:schemeClr>
            </a:solidFill>
          </a:ln>
          <a:effectLst/>
        </p:spPr>
        <p:style>
          <a:lnRef idx="2">
            <a:schemeClr val="accent6"/>
          </a:lnRef>
          <a:fillRef idx="0">
            <a:schemeClr val="accent6"/>
          </a:fillRef>
          <a:effectRef idx="1">
            <a:schemeClr val="accent6"/>
          </a:effectRef>
          <a:fontRef idx="minor">
            <a:schemeClr val="tx1"/>
          </a:fontRef>
        </p:style>
      </p:cxnSp>
      <p:cxnSp>
        <p:nvCxnSpPr>
          <p:cNvPr id="15" name="Straight Connector 14"/>
          <p:cNvCxnSpPr/>
          <p:nvPr userDrawn="1"/>
        </p:nvCxnSpPr>
        <p:spPr>
          <a:xfrm>
            <a:off x="6878178" y="4379876"/>
            <a:ext cx="4504287" cy="0"/>
          </a:xfrm>
          <a:prstGeom prst="line">
            <a:avLst/>
          </a:prstGeom>
          <a:ln>
            <a:solidFill>
              <a:srgbClr val="FFBF35"/>
            </a:solidFill>
          </a:ln>
          <a:effectLst/>
        </p:spPr>
        <p:style>
          <a:lnRef idx="2">
            <a:schemeClr val="accent6"/>
          </a:lnRef>
          <a:fillRef idx="0">
            <a:schemeClr val="accent6"/>
          </a:fillRef>
          <a:effectRef idx="1">
            <a:schemeClr val="accent6"/>
          </a:effectRef>
          <a:fontRef idx="minor">
            <a:schemeClr val="tx1"/>
          </a:fontRef>
        </p:style>
      </p:cxnSp>
      <p:sp>
        <p:nvSpPr>
          <p:cNvPr id="11" name="Text Placeholder 20"/>
          <p:cNvSpPr>
            <a:spLocks noGrp="1"/>
          </p:cNvSpPr>
          <p:nvPr>
            <p:ph type="body" sz="quarter" idx="14" hasCustomPrompt="1"/>
          </p:nvPr>
        </p:nvSpPr>
        <p:spPr>
          <a:xfrm>
            <a:off x="6831588" y="949575"/>
            <a:ext cx="4755048" cy="623568"/>
          </a:xfrm>
        </p:spPr>
        <p:txBody>
          <a:bodyPr>
            <a:noAutofit/>
          </a:bodyPr>
          <a:lstStyle>
            <a:lvl1pPr marL="0" marR="0" indent="0" algn="l" defTabSz="609585" rtl="0" eaLnBrk="1" fontAlgn="auto" latinLnBrk="0" hangingPunct="1">
              <a:lnSpc>
                <a:spcPct val="80000"/>
              </a:lnSpc>
              <a:spcBef>
                <a:spcPct val="20000"/>
              </a:spcBef>
              <a:spcAft>
                <a:spcPts val="0"/>
              </a:spcAft>
              <a:buClrTx/>
              <a:buSzTx/>
              <a:buFont typeface="Arial"/>
              <a:buNone/>
              <a:tabLst/>
              <a:defRPr sz="5333" b="0" i="0" baseline="0">
                <a:solidFill>
                  <a:schemeClr val="bg1"/>
                </a:solidFill>
                <a:latin typeface="Helvetica"/>
                <a:cs typeface="Helvetica"/>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marL="0" marR="0" lvl="0" indent="0" algn="l" defTabSz="609585" rtl="0" eaLnBrk="1" fontAlgn="auto" latinLnBrk="0" hangingPunct="1">
              <a:lnSpc>
                <a:spcPct val="80000"/>
              </a:lnSpc>
              <a:spcBef>
                <a:spcPct val="20000"/>
              </a:spcBef>
              <a:spcAft>
                <a:spcPts val="0"/>
              </a:spcAft>
              <a:buClrTx/>
              <a:buSzTx/>
              <a:buFont typeface="Arial"/>
              <a:buNone/>
              <a:tabLst/>
              <a:defRPr/>
            </a:pPr>
            <a:r>
              <a:rPr lang="en-US" dirty="0"/>
              <a:t>HELLO!</a:t>
            </a:r>
          </a:p>
        </p:txBody>
      </p:sp>
    </p:spTree>
    <p:extLst>
      <p:ext uri="{BB962C8B-B14F-4D97-AF65-F5344CB8AC3E}">
        <p14:creationId xmlns:p14="http://schemas.microsoft.com/office/powerpoint/2010/main" val="40725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72288-265B-1340-8CC8-6D0FB8120C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62B44C-9D5F-544F-BD58-D6885477CB6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1DB441-8D40-B348-BF02-29064D823D21}"/>
              </a:ext>
            </a:extLst>
          </p:cNvPr>
          <p:cNvSpPr>
            <a:spLocks noGrp="1"/>
          </p:cNvSpPr>
          <p:nvPr>
            <p:ph type="dt" sz="half" idx="10"/>
          </p:nvPr>
        </p:nvSpPr>
        <p:spPr/>
        <p:txBody>
          <a:bodyPr/>
          <a:lstStyle/>
          <a:p>
            <a:fld id="{24BB6BEC-FAB5-8D4A-98C0-5FBF7FEE60C5}" type="datetimeFigureOut">
              <a:rPr lang="en-US" smtClean="0"/>
              <a:t>9/28/19</a:t>
            </a:fld>
            <a:endParaRPr lang="en-US"/>
          </a:p>
        </p:txBody>
      </p:sp>
      <p:sp>
        <p:nvSpPr>
          <p:cNvPr id="5" name="Footer Placeholder 4">
            <a:extLst>
              <a:ext uri="{FF2B5EF4-FFF2-40B4-BE49-F238E27FC236}">
                <a16:creationId xmlns:a16="http://schemas.microsoft.com/office/drawing/2014/main" id="{900C9B67-2499-4549-A38E-0AFB7911D3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E76D84-3AE7-084F-859C-E16EBD5BE083}"/>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3571530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CA4A5-F89B-5B4F-83E8-FA3ED47C8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3A5A98-062C-964A-A84C-4E79B63A87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470D29E-5744-5248-B1CD-A909E6481F2D}"/>
              </a:ext>
            </a:extLst>
          </p:cNvPr>
          <p:cNvSpPr>
            <a:spLocks noGrp="1"/>
          </p:cNvSpPr>
          <p:nvPr>
            <p:ph type="dt" sz="half" idx="10"/>
          </p:nvPr>
        </p:nvSpPr>
        <p:spPr/>
        <p:txBody>
          <a:bodyPr/>
          <a:lstStyle/>
          <a:p>
            <a:fld id="{24BB6BEC-FAB5-8D4A-98C0-5FBF7FEE60C5}" type="datetimeFigureOut">
              <a:rPr lang="en-US" smtClean="0"/>
              <a:t>9/28/19</a:t>
            </a:fld>
            <a:endParaRPr lang="en-US"/>
          </a:p>
        </p:txBody>
      </p:sp>
      <p:sp>
        <p:nvSpPr>
          <p:cNvPr id="5" name="Footer Placeholder 4">
            <a:extLst>
              <a:ext uri="{FF2B5EF4-FFF2-40B4-BE49-F238E27FC236}">
                <a16:creationId xmlns:a16="http://schemas.microsoft.com/office/drawing/2014/main" id="{57A731D3-8EB7-7444-9179-F72961BE8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824FEF-5139-7447-B8B2-6C542FD69D76}"/>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13585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F1A84-D8BD-994A-A2BC-5546AD8ACD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3D3D8-83B9-CC4B-9136-E7475F6D22A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2564D8-654B-2D45-81DA-85044723D8D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2D8456-7178-FE45-B1D2-B1AA9948C224}"/>
              </a:ext>
            </a:extLst>
          </p:cNvPr>
          <p:cNvSpPr>
            <a:spLocks noGrp="1"/>
          </p:cNvSpPr>
          <p:nvPr>
            <p:ph type="dt" sz="half" idx="10"/>
          </p:nvPr>
        </p:nvSpPr>
        <p:spPr/>
        <p:txBody>
          <a:bodyPr/>
          <a:lstStyle/>
          <a:p>
            <a:fld id="{24BB6BEC-FAB5-8D4A-98C0-5FBF7FEE60C5}" type="datetimeFigureOut">
              <a:rPr lang="en-US" smtClean="0"/>
              <a:t>9/28/19</a:t>
            </a:fld>
            <a:endParaRPr lang="en-US"/>
          </a:p>
        </p:txBody>
      </p:sp>
      <p:sp>
        <p:nvSpPr>
          <p:cNvPr id="6" name="Footer Placeholder 5">
            <a:extLst>
              <a:ext uri="{FF2B5EF4-FFF2-40B4-BE49-F238E27FC236}">
                <a16:creationId xmlns:a16="http://schemas.microsoft.com/office/drawing/2014/main" id="{A19F936D-51D9-F840-96E1-7E79B39D03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23B9F4-B8BD-3043-8297-4060F8DDA68F}"/>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1845694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51492-2267-CA4F-BED5-435E3BAE2C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2F6C92-9E17-2E49-816F-50AAF95746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43121E0-1531-2C4C-8C93-230FAB03515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5E5735-808B-3B4B-8A68-F7DCFC338D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F5E5309-754A-7C43-82B8-EF11CEA9E11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365528-E08C-3546-9C11-A4EB9E007C51}"/>
              </a:ext>
            </a:extLst>
          </p:cNvPr>
          <p:cNvSpPr>
            <a:spLocks noGrp="1"/>
          </p:cNvSpPr>
          <p:nvPr>
            <p:ph type="dt" sz="half" idx="10"/>
          </p:nvPr>
        </p:nvSpPr>
        <p:spPr/>
        <p:txBody>
          <a:bodyPr/>
          <a:lstStyle/>
          <a:p>
            <a:fld id="{24BB6BEC-FAB5-8D4A-98C0-5FBF7FEE60C5}" type="datetimeFigureOut">
              <a:rPr lang="en-US" smtClean="0"/>
              <a:t>9/28/19</a:t>
            </a:fld>
            <a:endParaRPr lang="en-US"/>
          </a:p>
        </p:txBody>
      </p:sp>
      <p:sp>
        <p:nvSpPr>
          <p:cNvPr id="8" name="Footer Placeholder 7">
            <a:extLst>
              <a:ext uri="{FF2B5EF4-FFF2-40B4-BE49-F238E27FC236}">
                <a16:creationId xmlns:a16="http://schemas.microsoft.com/office/drawing/2014/main" id="{7CE5A191-CEF7-B94B-8361-C95C248047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5E45E0-EDDE-F740-A231-CE4AAC22431F}"/>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1327104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10F9C-21B8-F44C-BBEC-2EC9C755A3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02AC04-5EDF-FF43-8846-FD0E805346A5}"/>
              </a:ext>
            </a:extLst>
          </p:cNvPr>
          <p:cNvSpPr>
            <a:spLocks noGrp="1"/>
          </p:cNvSpPr>
          <p:nvPr>
            <p:ph type="dt" sz="half" idx="10"/>
          </p:nvPr>
        </p:nvSpPr>
        <p:spPr/>
        <p:txBody>
          <a:bodyPr/>
          <a:lstStyle/>
          <a:p>
            <a:fld id="{24BB6BEC-FAB5-8D4A-98C0-5FBF7FEE60C5}" type="datetimeFigureOut">
              <a:rPr lang="en-US" smtClean="0"/>
              <a:t>9/28/19</a:t>
            </a:fld>
            <a:endParaRPr lang="en-US"/>
          </a:p>
        </p:txBody>
      </p:sp>
      <p:sp>
        <p:nvSpPr>
          <p:cNvPr id="4" name="Footer Placeholder 3">
            <a:extLst>
              <a:ext uri="{FF2B5EF4-FFF2-40B4-BE49-F238E27FC236}">
                <a16:creationId xmlns:a16="http://schemas.microsoft.com/office/drawing/2014/main" id="{D07F2427-CBF8-D548-807C-14E7C0FEFF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6B61CB-2633-6F43-A640-CA9D341224A5}"/>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301363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9E9752-913A-564E-9312-54B4FE0B8186}"/>
              </a:ext>
            </a:extLst>
          </p:cNvPr>
          <p:cNvSpPr>
            <a:spLocks noGrp="1"/>
          </p:cNvSpPr>
          <p:nvPr>
            <p:ph type="dt" sz="half" idx="10"/>
          </p:nvPr>
        </p:nvSpPr>
        <p:spPr/>
        <p:txBody>
          <a:bodyPr/>
          <a:lstStyle/>
          <a:p>
            <a:fld id="{24BB6BEC-FAB5-8D4A-98C0-5FBF7FEE60C5}" type="datetimeFigureOut">
              <a:rPr lang="en-US" smtClean="0"/>
              <a:t>9/28/19</a:t>
            </a:fld>
            <a:endParaRPr lang="en-US"/>
          </a:p>
        </p:txBody>
      </p:sp>
      <p:sp>
        <p:nvSpPr>
          <p:cNvPr id="3" name="Footer Placeholder 2">
            <a:extLst>
              <a:ext uri="{FF2B5EF4-FFF2-40B4-BE49-F238E27FC236}">
                <a16:creationId xmlns:a16="http://schemas.microsoft.com/office/drawing/2014/main" id="{DC4056AD-E131-B24E-A7E7-9353B16E44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29E9BF-1B66-6747-9041-9E399710D95C}"/>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1703790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2B4AA-4ED2-2240-959F-2C0F0661B8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60F5CD-5D26-6044-B115-253BDB6AC5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7DDCAD-1C8C-784F-9D26-0617511B0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370D19-3C19-2644-A3B5-E434CF44DCED}"/>
              </a:ext>
            </a:extLst>
          </p:cNvPr>
          <p:cNvSpPr>
            <a:spLocks noGrp="1"/>
          </p:cNvSpPr>
          <p:nvPr>
            <p:ph type="dt" sz="half" idx="10"/>
          </p:nvPr>
        </p:nvSpPr>
        <p:spPr/>
        <p:txBody>
          <a:bodyPr/>
          <a:lstStyle/>
          <a:p>
            <a:fld id="{24BB6BEC-FAB5-8D4A-98C0-5FBF7FEE60C5}" type="datetimeFigureOut">
              <a:rPr lang="en-US" smtClean="0"/>
              <a:t>9/28/19</a:t>
            </a:fld>
            <a:endParaRPr lang="en-US"/>
          </a:p>
        </p:txBody>
      </p:sp>
      <p:sp>
        <p:nvSpPr>
          <p:cNvPr id="6" name="Footer Placeholder 5">
            <a:extLst>
              <a:ext uri="{FF2B5EF4-FFF2-40B4-BE49-F238E27FC236}">
                <a16:creationId xmlns:a16="http://schemas.microsoft.com/office/drawing/2014/main" id="{A6704654-6E3B-B347-B5F5-6BE39A2838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9CE092-8510-4A43-9636-4BB4961EA7B5}"/>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2051601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12428-31AA-7B41-9F5D-03F3AAD812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43DD77-38A0-6849-A749-046DC1EBC1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B2FACE-BB6D-EC40-8029-C804C77D42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6AEB97-8E97-904F-BABB-DC47DDA2EE93}"/>
              </a:ext>
            </a:extLst>
          </p:cNvPr>
          <p:cNvSpPr>
            <a:spLocks noGrp="1"/>
          </p:cNvSpPr>
          <p:nvPr>
            <p:ph type="dt" sz="half" idx="10"/>
          </p:nvPr>
        </p:nvSpPr>
        <p:spPr/>
        <p:txBody>
          <a:bodyPr/>
          <a:lstStyle/>
          <a:p>
            <a:fld id="{24BB6BEC-FAB5-8D4A-98C0-5FBF7FEE60C5}" type="datetimeFigureOut">
              <a:rPr lang="en-US" smtClean="0"/>
              <a:t>9/28/19</a:t>
            </a:fld>
            <a:endParaRPr lang="en-US"/>
          </a:p>
        </p:txBody>
      </p:sp>
      <p:sp>
        <p:nvSpPr>
          <p:cNvPr id="6" name="Footer Placeholder 5">
            <a:extLst>
              <a:ext uri="{FF2B5EF4-FFF2-40B4-BE49-F238E27FC236}">
                <a16:creationId xmlns:a16="http://schemas.microsoft.com/office/drawing/2014/main" id="{85D85F63-1AE0-D549-80D2-821E069E1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9360B9-D1C4-3442-9C46-F1CA0E86A576}"/>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1585771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EBFAED-E45D-4949-B5FA-223B4AD41F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0BD644-7845-D240-B659-1CD132FEE7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FDDBE0-FCA5-DB40-940F-7A1A6C522F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BB6BEC-FAB5-8D4A-98C0-5FBF7FEE60C5}" type="datetimeFigureOut">
              <a:rPr lang="en-US" smtClean="0"/>
              <a:t>9/28/19</a:t>
            </a:fld>
            <a:endParaRPr lang="en-US"/>
          </a:p>
        </p:txBody>
      </p:sp>
      <p:sp>
        <p:nvSpPr>
          <p:cNvPr id="5" name="Footer Placeholder 4">
            <a:extLst>
              <a:ext uri="{FF2B5EF4-FFF2-40B4-BE49-F238E27FC236}">
                <a16:creationId xmlns:a16="http://schemas.microsoft.com/office/drawing/2014/main" id="{125F2F48-8038-AB4D-86DA-225F50A22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4B8C17-DE25-7447-9143-23D57DFC1A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59DB9-6B87-DC47-A614-BBD535F9933C}" type="slidenum">
              <a:rPr lang="en-US" smtClean="0"/>
              <a:t>‹#›</a:t>
            </a:fld>
            <a:endParaRPr lang="en-US"/>
          </a:p>
        </p:txBody>
      </p:sp>
    </p:spTree>
    <p:extLst>
      <p:ext uri="{BB962C8B-B14F-4D97-AF65-F5344CB8AC3E}">
        <p14:creationId xmlns:p14="http://schemas.microsoft.com/office/powerpoint/2010/main" val="2593503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hyperlink" Target="https://vision2030.gov.sa/sites/default/files/report/Vision%20Realization%20Programs%20Overview.pdf" TargetMode="External"/><Relationship Id="rId7" Type="http://schemas.openxmlformats.org/officeDocument/2006/relationships/hyperlink" Target="https://www.spa.gov.sa/1646247" TargetMode="External"/><Relationship Id="rId2" Type="http://schemas.openxmlformats.org/officeDocument/2006/relationships/hyperlink" Target="https://vision2030.gov.sa/en/node" TargetMode="External"/><Relationship Id="rId1" Type="http://schemas.openxmlformats.org/officeDocument/2006/relationships/slideLayout" Target="../slideLayouts/slideLayout13.xml"/><Relationship Id="rId6" Type="http://schemas.openxmlformats.org/officeDocument/2006/relationships/hyperlink" Target="https://www.who.int/healthpromotion/frameworkforcountryaction/en/" TargetMode="External"/><Relationship Id="rId5" Type="http://schemas.openxmlformats.org/officeDocument/2006/relationships/hyperlink" Target="https://www.moh.gov.sa/Ministry/MediaCenter/Publications/Documents/2019-01-15.pdf" TargetMode="External"/><Relationship Id="rId4" Type="http://schemas.openxmlformats.org/officeDocument/2006/relationships/hyperlink" Target="https://www.moh.gov.sa/en/Ministry/vro/Documents/Healthcare-Transformation-Strategy.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7"/>
          <p:cNvSpPr>
            <a:spLocks noGrp="1"/>
          </p:cNvSpPr>
          <p:nvPr>
            <p:ph type="body" sz="quarter" idx="4294967295"/>
          </p:nvPr>
        </p:nvSpPr>
        <p:spPr>
          <a:xfrm>
            <a:off x="982056" y="4414689"/>
            <a:ext cx="10006697" cy="1414000"/>
          </a:xfrm>
        </p:spPr>
        <p:txBody>
          <a:bodyPr>
            <a:normAutofit fontScale="62500" lnSpcReduction="20000"/>
          </a:bodyPr>
          <a:lstStyle/>
          <a:p>
            <a:pPr marL="0" indent="0" algn="ctr">
              <a:buNone/>
            </a:pPr>
            <a:r>
              <a:rPr lang="en-US" sz="3733" b="1" spc="400" dirty="0" err="1">
                <a:solidFill>
                  <a:schemeClr val="bg1"/>
                </a:solidFill>
              </a:rPr>
              <a:t>Nurah</a:t>
            </a:r>
            <a:r>
              <a:rPr lang="en-US" sz="3733" b="1" spc="400" dirty="0">
                <a:solidFill>
                  <a:schemeClr val="bg1"/>
                </a:solidFill>
              </a:rPr>
              <a:t> </a:t>
            </a:r>
            <a:r>
              <a:rPr lang="en-US" sz="3733" b="1" spc="400" dirty="0" err="1">
                <a:solidFill>
                  <a:schemeClr val="bg1"/>
                </a:solidFill>
              </a:rPr>
              <a:t>Alamro</a:t>
            </a:r>
            <a:r>
              <a:rPr lang="en-US" sz="3733" b="1" spc="400" dirty="0">
                <a:solidFill>
                  <a:schemeClr val="bg1"/>
                </a:solidFill>
              </a:rPr>
              <a:t>, MD. MPH. </a:t>
            </a:r>
            <a:r>
              <a:rPr lang="en-US" sz="3733" b="1" spc="400" dirty="0" err="1">
                <a:solidFill>
                  <a:schemeClr val="bg1"/>
                </a:solidFill>
              </a:rPr>
              <a:t>DrPH</a:t>
            </a:r>
            <a:r>
              <a:rPr lang="en-US" sz="3733" b="1" spc="400" dirty="0">
                <a:solidFill>
                  <a:schemeClr val="bg1"/>
                </a:solidFill>
              </a:rPr>
              <a:t>. </a:t>
            </a:r>
          </a:p>
          <a:p>
            <a:pPr marL="0" indent="0" algn="ctr">
              <a:lnSpc>
                <a:spcPct val="110000"/>
              </a:lnSpc>
              <a:buNone/>
            </a:pPr>
            <a:r>
              <a:rPr lang="en-US" sz="3200" spc="400" dirty="0">
                <a:solidFill>
                  <a:srgbClr val="FFFFFF"/>
                </a:solidFill>
                <a:latin typeface="Microsoft Sans Serif"/>
                <a:cs typeface="Microsoft Sans Serif"/>
              </a:rPr>
              <a:t>Assistant Professor - Community Medicine Unit, Family &amp; Community Medicine Department</a:t>
            </a:r>
          </a:p>
          <a:p>
            <a:pPr marL="0" indent="0" algn="ctr">
              <a:buNone/>
            </a:pPr>
            <a:r>
              <a:rPr lang="en-US" sz="3200" b="1" u="sng" spc="400" dirty="0" err="1">
                <a:solidFill>
                  <a:schemeClr val="bg1"/>
                </a:solidFill>
              </a:rPr>
              <a:t>nmalamro@ksu.edu.sa</a:t>
            </a:r>
            <a:endParaRPr lang="en-US" sz="3200" b="1" u="sng" spc="400" dirty="0">
              <a:solidFill>
                <a:schemeClr val="bg1"/>
              </a:solidFill>
            </a:endParaRPr>
          </a:p>
          <a:p>
            <a:pPr marL="0" indent="0" algn="ctr">
              <a:buNone/>
            </a:pPr>
            <a:endParaRPr lang="en-US" sz="2933" spc="400" dirty="0">
              <a:solidFill>
                <a:schemeClr val="bg1"/>
              </a:solidFill>
              <a:latin typeface="Helvetica Light"/>
              <a:cs typeface="Helvetica Light"/>
            </a:endParaRPr>
          </a:p>
        </p:txBody>
      </p:sp>
      <p:sp>
        <p:nvSpPr>
          <p:cNvPr id="10" name="Text Placeholder 7"/>
          <p:cNvSpPr>
            <a:spLocks noGrp="1"/>
          </p:cNvSpPr>
          <p:nvPr>
            <p:ph type="body" sz="quarter" idx="4294967295"/>
          </p:nvPr>
        </p:nvSpPr>
        <p:spPr>
          <a:xfrm>
            <a:off x="982056" y="990017"/>
            <a:ext cx="10006697" cy="1414000"/>
          </a:xfrm>
        </p:spPr>
        <p:txBody>
          <a:bodyPr/>
          <a:lstStyle/>
          <a:p>
            <a:pPr marL="0" indent="0" algn="ctr">
              <a:buNone/>
            </a:pPr>
            <a:r>
              <a:rPr lang="en-US" sz="2933" spc="400" dirty="0">
                <a:solidFill>
                  <a:srgbClr val="FFFFFF"/>
                </a:solidFill>
                <a:latin typeface="Microsoft Sans Serif"/>
                <a:cs typeface="Microsoft Sans Serif"/>
              </a:rPr>
              <a:t>COMM 311</a:t>
            </a:r>
          </a:p>
        </p:txBody>
      </p:sp>
      <p:cxnSp>
        <p:nvCxnSpPr>
          <p:cNvPr id="15" name="Straight Connector 14"/>
          <p:cNvCxnSpPr/>
          <p:nvPr/>
        </p:nvCxnSpPr>
        <p:spPr>
          <a:xfrm>
            <a:off x="2246707" y="1299813"/>
            <a:ext cx="241566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246708" y="4004532"/>
            <a:ext cx="747739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7308433" y="1299813"/>
            <a:ext cx="241566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2246708" y="4092492"/>
            <a:ext cx="747739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Text Placeholder 7"/>
          <p:cNvSpPr>
            <a:spLocks noGrp="1"/>
          </p:cNvSpPr>
          <p:nvPr>
            <p:ph type="body" sz="quarter" idx="4294967295"/>
          </p:nvPr>
        </p:nvSpPr>
        <p:spPr>
          <a:xfrm>
            <a:off x="418454" y="1637956"/>
            <a:ext cx="11545639" cy="1957072"/>
          </a:xfrm>
          <a:prstGeom prst="rect">
            <a:avLst/>
          </a:prstGeom>
        </p:spPr>
        <p:txBody>
          <a:bodyPr anchor="ctr">
            <a:noAutofit/>
          </a:bodyPr>
          <a:lstStyle/>
          <a:p>
            <a:pPr marL="0" indent="0" algn="ctr">
              <a:buNone/>
            </a:pPr>
            <a:r>
              <a:rPr lang="en-US" sz="4800" b="1" dirty="0">
                <a:solidFill>
                  <a:srgbClr val="FFBF35"/>
                </a:solidFill>
                <a:latin typeface="Arial"/>
                <a:cs typeface="Arial"/>
              </a:rPr>
              <a:t>National Health Policies &amp; Programs</a:t>
            </a:r>
          </a:p>
        </p:txBody>
      </p:sp>
      <p:pic>
        <p:nvPicPr>
          <p:cNvPr id="12" name="Picture 11">
            <a:extLst>
              <a:ext uri="{FF2B5EF4-FFF2-40B4-BE49-F238E27FC236}">
                <a16:creationId xmlns:a16="http://schemas.microsoft.com/office/drawing/2014/main" id="{4B126369-3806-914B-ABBE-F542AB2A70B4}"/>
              </a:ext>
            </a:extLst>
          </p:cNvPr>
          <p:cNvPicPr>
            <a:picLocks noChangeAspect="1"/>
          </p:cNvPicPr>
          <p:nvPr/>
        </p:nvPicPr>
        <p:blipFill>
          <a:blip r:embed="rId2"/>
          <a:stretch>
            <a:fillRect/>
          </a:stretch>
        </p:blipFill>
        <p:spPr>
          <a:xfrm>
            <a:off x="9465284" y="206819"/>
            <a:ext cx="2498809" cy="891227"/>
          </a:xfrm>
          <a:prstGeom prst="rect">
            <a:avLst/>
          </a:prstGeom>
        </p:spPr>
      </p:pic>
    </p:spTree>
    <p:extLst>
      <p:ext uri="{BB962C8B-B14F-4D97-AF65-F5344CB8AC3E}">
        <p14:creationId xmlns:p14="http://schemas.microsoft.com/office/powerpoint/2010/main" val="2329458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0B575F-6896-024A-8251-A9676B8451CB}"/>
              </a:ext>
            </a:extLst>
          </p:cNvPr>
          <p:cNvPicPr>
            <a:picLocks noChangeAspect="1"/>
          </p:cNvPicPr>
          <p:nvPr/>
        </p:nvPicPr>
        <p:blipFill>
          <a:blip r:embed="rId2"/>
          <a:stretch>
            <a:fillRect/>
          </a:stretch>
        </p:blipFill>
        <p:spPr>
          <a:xfrm>
            <a:off x="2975674" y="186838"/>
            <a:ext cx="5910232" cy="6671162"/>
          </a:xfrm>
          <a:prstGeom prst="rect">
            <a:avLst/>
          </a:prstGeom>
        </p:spPr>
      </p:pic>
      <p:sp>
        <p:nvSpPr>
          <p:cNvPr id="3" name="Oval 2">
            <a:extLst>
              <a:ext uri="{FF2B5EF4-FFF2-40B4-BE49-F238E27FC236}">
                <a16:creationId xmlns:a16="http://schemas.microsoft.com/office/drawing/2014/main" id="{934BDCF5-8BE9-454A-A043-60AD18F5FFFD}"/>
              </a:ext>
            </a:extLst>
          </p:cNvPr>
          <p:cNvSpPr/>
          <p:nvPr/>
        </p:nvSpPr>
        <p:spPr>
          <a:xfrm>
            <a:off x="2867186" y="1084881"/>
            <a:ext cx="2913682" cy="13018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496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429F5A-D7FE-D244-9F4D-F1334463BEB1}"/>
              </a:ext>
            </a:extLst>
          </p:cNvPr>
          <p:cNvSpPr txBox="1"/>
          <p:nvPr/>
        </p:nvSpPr>
        <p:spPr>
          <a:xfrm>
            <a:off x="480447" y="278969"/>
            <a:ext cx="11360258" cy="8956298"/>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Helvetica" pitchFamily="2" charset="0"/>
              </a:rPr>
              <a:t>The First Theme (Transform Healthcare) in the NTP seeks to </a:t>
            </a:r>
            <a:r>
              <a:rPr lang="en-US" sz="2400" b="1" u="sng" dirty="0">
                <a:solidFill>
                  <a:srgbClr val="FF0000"/>
                </a:solidFill>
                <a:latin typeface="Helvetica" pitchFamily="2" charset="0"/>
              </a:rPr>
              <a:t>achieve a vibrant societ</a:t>
            </a:r>
            <a:r>
              <a:rPr lang="en-US" sz="2400" b="1" dirty="0">
                <a:solidFill>
                  <a:srgbClr val="FF0000"/>
                </a:solidFill>
                <a:latin typeface="Helvetica" pitchFamily="2" charset="0"/>
              </a:rPr>
              <a:t>y </a:t>
            </a:r>
            <a:r>
              <a:rPr lang="en-US" sz="2400" dirty="0">
                <a:latin typeface="Helvetica" pitchFamily="2" charset="0"/>
              </a:rPr>
              <a:t>by restructuring the health sector to become a comprehensive and effective system. </a:t>
            </a:r>
          </a:p>
          <a:p>
            <a:pPr marL="285750" indent="-285750">
              <a:buFont typeface="Arial" panose="020B0604020202020204" pitchFamily="34" charset="0"/>
              <a:buChar char="•"/>
            </a:pPr>
            <a:endParaRPr lang="en-US" sz="2400" dirty="0">
              <a:latin typeface="Helvetica" pitchFamily="2" charset="0"/>
            </a:endParaRPr>
          </a:p>
          <a:p>
            <a:pPr marL="285750" indent="-285750">
              <a:buFont typeface="Arial" panose="020B0604020202020204" pitchFamily="34" charset="0"/>
              <a:buChar char="•"/>
            </a:pPr>
            <a:r>
              <a:rPr lang="en-US" sz="2400" dirty="0">
                <a:latin typeface="Helvetica" pitchFamily="2" charset="0"/>
              </a:rPr>
              <a:t>However, </a:t>
            </a:r>
            <a:r>
              <a:rPr lang="en-US" sz="2400" b="1" u="sng" dirty="0">
                <a:latin typeface="Helvetica" pitchFamily="2" charset="0"/>
              </a:rPr>
              <a:t>there are three major challenges</a:t>
            </a:r>
            <a:r>
              <a:rPr lang="en-US" sz="2400" dirty="0">
                <a:latin typeface="Helvetica" pitchFamily="2" charset="0"/>
              </a:rPr>
              <a:t>:</a:t>
            </a:r>
          </a:p>
          <a:p>
            <a:pPr marL="742950" lvl="1" indent="-285750">
              <a:buFont typeface="Arial" panose="020B0604020202020204" pitchFamily="34" charset="0"/>
              <a:buChar char="•"/>
            </a:pPr>
            <a:r>
              <a:rPr lang="en-US" sz="2400" dirty="0">
                <a:latin typeface="Helvetica" pitchFamily="2" charset="0"/>
              </a:rPr>
              <a:t>Difficult access to health services</a:t>
            </a:r>
          </a:p>
          <a:p>
            <a:pPr marL="742950" lvl="1" indent="-285750">
              <a:buFont typeface="Arial" panose="020B0604020202020204" pitchFamily="34" charset="0"/>
              <a:buChar char="•"/>
            </a:pPr>
            <a:r>
              <a:rPr lang="en-US" sz="2400" dirty="0">
                <a:latin typeface="Helvetica" pitchFamily="2" charset="0"/>
              </a:rPr>
              <a:t>Limited quality and inefficient health services </a:t>
            </a:r>
          </a:p>
          <a:p>
            <a:pPr marL="742950" lvl="1" indent="-285750">
              <a:buFont typeface="Arial" panose="020B0604020202020204" pitchFamily="34" charset="0"/>
              <a:buChar char="•"/>
            </a:pPr>
            <a:r>
              <a:rPr lang="en-US" sz="2400" dirty="0">
                <a:latin typeface="Helvetica" pitchFamily="2" charset="0"/>
              </a:rPr>
              <a:t>Limited preventive healthcare </a:t>
            </a:r>
          </a:p>
          <a:p>
            <a:pPr lvl="1"/>
            <a:endParaRPr lang="en-US" sz="2400" dirty="0">
              <a:latin typeface="Helvetica" pitchFamily="2" charset="0"/>
            </a:endParaRPr>
          </a:p>
          <a:p>
            <a:pPr marL="285750" lvl="1" indent="-285750">
              <a:buFont typeface="Arial" panose="020B0604020202020204" pitchFamily="34" charset="0"/>
              <a:buChar char="•"/>
            </a:pPr>
            <a:r>
              <a:rPr lang="en-US" sz="2400" dirty="0">
                <a:latin typeface="Helvetica" pitchFamily="2" charset="0"/>
              </a:rPr>
              <a:t>The </a:t>
            </a:r>
            <a:r>
              <a:rPr lang="en-US" sz="2400" b="1" u="sng" dirty="0">
                <a:latin typeface="Helvetica" pitchFamily="2" charset="0"/>
              </a:rPr>
              <a:t>main entities involved in Transforming Healthcare:</a:t>
            </a:r>
            <a:endParaRPr lang="en-US" sz="2400" dirty="0">
              <a:latin typeface="Helvetica" pitchFamily="2" charset="0"/>
            </a:endParaRPr>
          </a:p>
          <a:p>
            <a:pPr marL="800100" lvl="2" indent="-342900">
              <a:buFont typeface="+mj-lt"/>
              <a:buAutoNum type="arabicPeriod"/>
            </a:pPr>
            <a:r>
              <a:rPr lang="en-US" sz="2400" dirty="0">
                <a:latin typeface="Helvetica" pitchFamily="2" charset="0"/>
              </a:rPr>
              <a:t>Ministry of Health</a:t>
            </a:r>
          </a:p>
          <a:p>
            <a:pPr marL="800100" lvl="2" indent="-342900">
              <a:buFont typeface="+mj-lt"/>
              <a:buAutoNum type="arabicPeriod"/>
            </a:pPr>
            <a:r>
              <a:rPr lang="en-US" sz="2400" dirty="0">
                <a:latin typeface="Helvetica" pitchFamily="2" charset="0"/>
              </a:rPr>
              <a:t>Saudi Health Council </a:t>
            </a:r>
          </a:p>
          <a:p>
            <a:pPr marL="800100" lvl="2" indent="-342900">
              <a:buFont typeface="+mj-lt"/>
              <a:buAutoNum type="arabicPeriod"/>
            </a:pPr>
            <a:r>
              <a:rPr lang="en-US" sz="2400" dirty="0">
                <a:latin typeface="Helvetica" pitchFamily="2" charset="0"/>
              </a:rPr>
              <a:t>Saudi Food and Drug Authority </a:t>
            </a:r>
          </a:p>
          <a:p>
            <a:pPr marL="800100" lvl="2" indent="-342900">
              <a:buFont typeface="+mj-lt"/>
              <a:buAutoNum type="arabicPeriod"/>
            </a:pPr>
            <a:r>
              <a:rPr lang="en-US" sz="2400" dirty="0">
                <a:latin typeface="Helvetica" pitchFamily="2" charset="0"/>
              </a:rPr>
              <a:t>King Faisal Specialist Hospital and Research Center </a:t>
            </a:r>
          </a:p>
          <a:p>
            <a:pPr marL="800100" lvl="2" indent="-342900">
              <a:buFont typeface="+mj-lt"/>
              <a:buAutoNum type="arabicPeriod"/>
            </a:pPr>
            <a:r>
              <a:rPr lang="en-US" sz="2400" dirty="0">
                <a:latin typeface="Helvetica" pitchFamily="2" charset="0"/>
              </a:rPr>
              <a:t>The Saudi Red Crescent Authority </a:t>
            </a:r>
          </a:p>
          <a:p>
            <a:pPr marL="800100" lvl="2" indent="-342900">
              <a:buFont typeface="+mj-lt"/>
              <a:buAutoNum type="arabicPeriod"/>
            </a:pPr>
            <a:r>
              <a:rPr lang="en-US" sz="2400" dirty="0">
                <a:latin typeface="Helvetica" pitchFamily="2" charset="0"/>
              </a:rPr>
              <a:t>Ministry of Education </a:t>
            </a:r>
          </a:p>
          <a:p>
            <a:pPr marL="800100" lvl="2" indent="-342900">
              <a:buFont typeface="+mj-lt"/>
              <a:buAutoNum type="arabicPeriod"/>
            </a:pPr>
            <a:endParaRPr lang="en-US" dirty="0">
              <a:latin typeface="Helvetica" pitchFamily="2" charset="0"/>
            </a:endParaRPr>
          </a:p>
          <a:p>
            <a:pPr marL="742950" lvl="2" indent="-285750">
              <a:buFont typeface="Arial" panose="020B0604020202020204" pitchFamily="34" charset="0"/>
              <a:buChar char="•"/>
            </a:pPr>
            <a:endParaRPr lang="en-US" dirty="0">
              <a:latin typeface="Helvetica" pitchFamily="2" charset="0"/>
            </a:endParaRPr>
          </a:p>
          <a:p>
            <a:pPr marL="742950" lvl="2" indent="-285750">
              <a:buFont typeface="Arial" panose="020B0604020202020204" pitchFamily="34" charset="0"/>
              <a:buChar char="•"/>
            </a:pPr>
            <a:endParaRPr lang="en-US" dirty="0"/>
          </a:p>
          <a:p>
            <a:pPr lvl="2"/>
            <a:endParaRPr lang="en-US" dirty="0">
              <a:solidFill>
                <a:prstClr val="black"/>
              </a:solidFill>
              <a:latin typeface="Helvetica" pitchFamily="2" charset="0"/>
            </a:endParaRPr>
          </a:p>
          <a:p>
            <a:pPr marL="1257300" lvl="2" indent="-342900">
              <a:buFont typeface="Arial" panose="020B0604020202020204" pitchFamily="34" charset="0"/>
              <a:buChar char="•"/>
            </a:pPr>
            <a:endParaRPr lang="en-US" sz="2000" dirty="0">
              <a:latin typeface="Helvetica" pitchFamily="2" charset="0"/>
            </a:endParaRP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latin typeface="Helvetica" pitchFamily="2" charset="0"/>
            </a:endParaRPr>
          </a:p>
          <a:p>
            <a:pPr marL="285750" indent="-285750">
              <a:buFont typeface="Arial" panose="020B0604020202020204" pitchFamily="34" charset="0"/>
              <a:buChar char="•"/>
            </a:pPr>
            <a:endParaRPr lang="en-US" sz="2000" dirty="0">
              <a:latin typeface="Helvetica" pitchFamily="2" charset="0"/>
            </a:endParaRPr>
          </a:p>
          <a:p>
            <a:pPr marL="285750" indent="-285750">
              <a:buFont typeface="Arial" panose="020B0604020202020204" pitchFamily="34" charset="0"/>
              <a:buChar char="•"/>
            </a:pPr>
            <a:endParaRPr lang="en-US" sz="2000" dirty="0">
              <a:latin typeface="Helvetica" pitchFamily="2" charset="0"/>
            </a:endParaRPr>
          </a:p>
        </p:txBody>
      </p:sp>
    </p:spTree>
    <p:extLst>
      <p:ext uri="{BB962C8B-B14F-4D97-AF65-F5344CB8AC3E}">
        <p14:creationId xmlns:p14="http://schemas.microsoft.com/office/powerpoint/2010/main" val="191534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C07A35-8936-184C-9858-0EA5CFEC82E8}"/>
              </a:ext>
            </a:extLst>
          </p:cNvPr>
          <p:cNvSpPr>
            <a:spLocks noGrp="1"/>
          </p:cNvSpPr>
          <p:nvPr>
            <p:ph type="body" sz="quarter" idx="4294967295"/>
          </p:nvPr>
        </p:nvSpPr>
        <p:spPr>
          <a:xfrm>
            <a:off x="397307" y="402793"/>
            <a:ext cx="11536389" cy="6245979"/>
          </a:xfrm>
        </p:spPr>
        <p:txBody>
          <a:bodyPr>
            <a:normAutofit lnSpcReduction="10000"/>
          </a:bodyPr>
          <a:lstStyle/>
          <a:p>
            <a:pPr marL="0" lvl="0" indent="0" algn="l">
              <a:lnSpc>
                <a:spcPct val="100000"/>
              </a:lnSpc>
              <a:spcBef>
                <a:spcPts val="0"/>
              </a:spcBef>
              <a:buNone/>
            </a:pPr>
            <a:r>
              <a:rPr lang="en-US" sz="2400" b="1" u="sng" dirty="0">
                <a:latin typeface="Helvetica" pitchFamily="2" charset="0"/>
              </a:rPr>
              <a:t>Three strategic objectives to transform healthcare under Vision 2030</a:t>
            </a:r>
            <a:r>
              <a:rPr lang="en-US" sz="2400" b="1" dirty="0">
                <a:latin typeface="Helvetica" pitchFamily="2" charset="0"/>
              </a:rPr>
              <a:t>:</a:t>
            </a:r>
          </a:p>
          <a:p>
            <a:pPr lvl="0" algn="l">
              <a:lnSpc>
                <a:spcPct val="100000"/>
              </a:lnSpc>
              <a:spcBef>
                <a:spcPts val="0"/>
              </a:spcBef>
            </a:pPr>
            <a:endParaRPr lang="en-US" sz="2400" dirty="0">
              <a:latin typeface="Helvetica" pitchFamily="2" charset="0"/>
            </a:endParaRPr>
          </a:p>
          <a:p>
            <a:pPr marL="800100" lvl="1" indent="-342900">
              <a:lnSpc>
                <a:spcPct val="100000"/>
              </a:lnSpc>
              <a:spcBef>
                <a:spcPts val="0"/>
              </a:spcBef>
              <a:buFont typeface="+mj-lt"/>
              <a:buAutoNum type="arabicPeriod"/>
            </a:pPr>
            <a:r>
              <a:rPr lang="en-US" b="1" u="sng" dirty="0">
                <a:latin typeface="Helvetica" pitchFamily="2" charset="0"/>
              </a:rPr>
              <a:t>Ease </a:t>
            </a:r>
            <a:r>
              <a:rPr lang="en-US" b="1" u="sng" dirty="0">
                <a:solidFill>
                  <a:srgbClr val="FF0000"/>
                </a:solidFill>
                <a:latin typeface="Helvetica" pitchFamily="2" charset="0"/>
              </a:rPr>
              <a:t>Access</a:t>
            </a:r>
            <a:r>
              <a:rPr lang="en-US" b="1" u="sng" dirty="0">
                <a:latin typeface="Helvetica" pitchFamily="2" charset="0"/>
              </a:rPr>
              <a:t> to Health Services</a:t>
            </a:r>
            <a:r>
              <a:rPr lang="en-US" dirty="0">
                <a:latin typeface="Helvetica" pitchFamily="2" charset="0"/>
              </a:rPr>
              <a:t>: through:</a:t>
            </a:r>
          </a:p>
          <a:p>
            <a:pPr marL="1257300" lvl="2" indent="-342900">
              <a:lnSpc>
                <a:spcPct val="100000"/>
              </a:lnSpc>
              <a:spcBef>
                <a:spcPts val="0"/>
              </a:spcBef>
            </a:pPr>
            <a:r>
              <a:rPr lang="en-US" sz="2400" dirty="0">
                <a:latin typeface="Helvetica" pitchFamily="2" charset="0"/>
              </a:rPr>
              <a:t>expansion of total capacity (number of beds and medical staff)</a:t>
            </a:r>
          </a:p>
          <a:p>
            <a:pPr marL="1257300" lvl="2" indent="-342900">
              <a:lnSpc>
                <a:spcPct val="100000"/>
              </a:lnSpc>
              <a:spcBef>
                <a:spcPts val="0"/>
              </a:spcBef>
            </a:pPr>
            <a:r>
              <a:rPr lang="en-US" sz="2400" dirty="0">
                <a:latin typeface="Helvetica" pitchFamily="2" charset="0"/>
              </a:rPr>
              <a:t>adequate geographical distribution (distance from healthcare provider)</a:t>
            </a:r>
          </a:p>
          <a:p>
            <a:pPr marL="1257300" lvl="2" indent="-342900">
              <a:lnSpc>
                <a:spcPct val="100000"/>
              </a:lnSpc>
              <a:spcBef>
                <a:spcPts val="0"/>
              </a:spcBef>
            </a:pPr>
            <a:r>
              <a:rPr lang="en-US" sz="2400" dirty="0">
                <a:latin typeface="Helvetica" pitchFamily="2" charset="0"/>
              </a:rPr>
              <a:t>timely and affordable access to related healthcare services. </a:t>
            </a:r>
          </a:p>
          <a:p>
            <a:pPr marL="914400" lvl="2" indent="0">
              <a:lnSpc>
                <a:spcPct val="100000"/>
              </a:lnSpc>
              <a:spcBef>
                <a:spcPts val="0"/>
              </a:spcBef>
              <a:buNone/>
            </a:pPr>
            <a:endParaRPr lang="en-US" sz="2400" dirty="0">
              <a:latin typeface="Helvetica" pitchFamily="2" charset="0"/>
            </a:endParaRPr>
          </a:p>
          <a:p>
            <a:pPr marL="800100" lvl="1" indent="-342900">
              <a:lnSpc>
                <a:spcPct val="100000"/>
              </a:lnSpc>
              <a:spcBef>
                <a:spcPts val="0"/>
              </a:spcBef>
              <a:buFont typeface="+mj-lt"/>
              <a:buAutoNum type="arabicPeriod"/>
            </a:pPr>
            <a:r>
              <a:rPr lang="en-US" b="1" u="sng" dirty="0">
                <a:latin typeface="Helvetica" pitchFamily="2" charset="0"/>
              </a:rPr>
              <a:t>Improve </a:t>
            </a:r>
            <a:r>
              <a:rPr lang="en-US" b="1" u="sng" dirty="0">
                <a:solidFill>
                  <a:srgbClr val="FF0000"/>
                </a:solidFill>
                <a:latin typeface="Helvetica" pitchFamily="2" charset="0"/>
              </a:rPr>
              <a:t>Quality and Efficiency </a:t>
            </a:r>
            <a:r>
              <a:rPr lang="en-US" b="1" u="sng" dirty="0">
                <a:latin typeface="Helvetica" pitchFamily="2" charset="0"/>
              </a:rPr>
              <a:t>of Healthcare Services: </a:t>
            </a:r>
            <a:r>
              <a:rPr lang="en-US" dirty="0">
                <a:latin typeface="Helvetica" pitchFamily="2" charset="0"/>
              </a:rPr>
              <a:t>through:</a:t>
            </a:r>
          </a:p>
          <a:p>
            <a:pPr marL="1257300" lvl="2" indent="-342900">
              <a:lnSpc>
                <a:spcPct val="100000"/>
              </a:lnSpc>
              <a:spcBef>
                <a:spcPts val="0"/>
              </a:spcBef>
            </a:pPr>
            <a:r>
              <a:rPr lang="en-US" sz="2400" dirty="0">
                <a:latin typeface="Helvetica" pitchFamily="2" charset="0"/>
              </a:rPr>
              <a:t>improvement of the quality and efficiency of the healthcare services </a:t>
            </a:r>
          </a:p>
          <a:p>
            <a:pPr marL="1257300" lvl="2" indent="-342900">
              <a:lnSpc>
                <a:spcPct val="100000"/>
              </a:lnSpc>
              <a:spcBef>
                <a:spcPts val="0"/>
              </a:spcBef>
            </a:pPr>
            <a:r>
              <a:rPr lang="en-US" sz="2400" dirty="0">
                <a:latin typeface="Helvetica" pitchFamily="2" charset="0"/>
              </a:rPr>
              <a:t>Improvement of the safety of the healthcare facilities </a:t>
            </a:r>
          </a:p>
          <a:p>
            <a:pPr marL="1257300" lvl="2" indent="-342900">
              <a:lnSpc>
                <a:spcPct val="100000"/>
              </a:lnSpc>
              <a:spcBef>
                <a:spcPts val="0"/>
              </a:spcBef>
            </a:pPr>
            <a:r>
              <a:rPr lang="en-US" sz="2400" dirty="0">
                <a:latin typeface="Helvetica" pitchFamily="2" charset="0"/>
              </a:rPr>
              <a:t>ensuring adequate healthcare coverage with financial sustainability </a:t>
            </a:r>
          </a:p>
          <a:p>
            <a:pPr marL="1257300" lvl="2" indent="-342900">
              <a:lnSpc>
                <a:spcPct val="100000"/>
              </a:lnSpc>
              <a:spcBef>
                <a:spcPts val="0"/>
              </a:spcBef>
            </a:pPr>
            <a:endParaRPr lang="en-US" sz="2400" dirty="0">
              <a:latin typeface="Helvetica" pitchFamily="2" charset="0"/>
            </a:endParaRPr>
          </a:p>
          <a:p>
            <a:pPr marL="800100" lvl="1" indent="-342900">
              <a:lnSpc>
                <a:spcPct val="100000"/>
              </a:lnSpc>
              <a:spcBef>
                <a:spcPts val="0"/>
              </a:spcBef>
              <a:buFont typeface="+mj-lt"/>
              <a:buAutoNum type="arabicPeriod"/>
            </a:pPr>
            <a:r>
              <a:rPr lang="en-US" b="1" u="sng" dirty="0">
                <a:latin typeface="Helvetica" pitchFamily="2" charset="0"/>
              </a:rPr>
              <a:t>Promote </a:t>
            </a:r>
            <a:r>
              <a:rPr lang="en-US" b="1" u="sng" dirty="0">
                <a:solidFill>
                  <a:srgbClr val="FF0000"/>
                </a:solidFill>
                <a:latin typeface="Helvetica" pitchFamily="2" charset="0"/>
              </a:rPr>
              <a:t>Prevention </a:t>
            </a:r>
            <a:r>
              <a:rPr lang="en-US" b="1" u="sng" dirty="0">
                <a:latin typeface="Helvetica" pitchFamily="2" charset="0"/>
              </a:rPr>
              <a:t>Against Health Risks: </a:t>
            </a:r>
            <a:r>
              <a:rPr lang="en-US" dirty="0">
                <a:latin typeface="Helvetica" pitchFamily="2" charset="0"/>
              </a:rPr>
              <a:t>through: </a:t>
            </a:r>
          </a:p>
          <a:p>
            <a:pPr marL="1257300" lvl="2" indent="-342900">
              <a:lnSpc>
                <a:spcPct val="100000"/>
              </a:lnSpc>
              <a:spcBef>
                <a:spcPts val="0"/>
              </a:spcBef>
            </a:pPr>
            <a:r>
              <a:rPr lang="en-US" sz="2400" dirty="0">
                <a:latin typeface="Helvetica" pitchFamily="2" charset="0"/>
              </a:rPr>
              <a:t>promoting public health and preventive healthcare (such as awareness and vaccination) to minimize the risks associated with health crises and diseases of communicable diseases, non-communicable diseases, and injuries.  </a:t>
            </a:r>
          </a:p>
          <a:p>
            <a:pPr algn="l"/>
            <a:endParaRPr lang="en-US" dirty="0"/>
          </a:p>
        </p:txBody>
      </p:sp>
    </p:spTree>
    <p:extLst>
      <p:ext uri="{BB962C8B-B14F-4D97-AF65-F5344CB8AC3E}">
        <p14:creationId xmlns:p14="http://schemas.microsoft.com/office/powerpoint/2010/main" val="175376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1319C9-458A-8B40-B139-E94AEEDF6F8A}"/>
              </a:ext>
            </a:extLst>
          </p:cNvPr>
          <p:cNvPicPr>
            <a:picLocks noChangeAspect="1"/>
          </p:cNvPicPr>
          <p:nvPr/>
        </p:nvPicPr>
        <p:blipFill>
          <a:blip r:embed="rId3"/>
          <a:stretch>
            <a:fillRect/>
          </a:stretch>
        </p:blipFill>
        <p:spPr>
          <a:xfrm>
            <a:off x="4666593" y="159896"/>
            <a:ext cx="6990036" cy="6513735"/>
          </a:xfrm>
          <a:prstGeom prst="rect">
            <a:avLst/>
          </a:prstGeom>
        </p:spPr>
      </p:pic>
      <p:sp>
        <p:nvSpPr>
          <p:cNvPr id="3" name="TextBox 2">
            <a:extLst>
              <a:ext uri="{FF2B5EF4-FFF2-40B4-BE49-F238E27FC236}">
                <a16:creationId xmlns:a16="http://schemas.microsoft.com/office/drawing/2014/main" id="{99D1FA5D-31F5-6843-AC82-826E9D84EAB3}"/>
              </a:ext>
            </a:extLst>
          </p:cNvPr>
          <p:cNvSpPr txBox="1"/>
          <p:nvPr/>
        </p:nvSpPr>
        <p:spPr>
          <a:xfrm>
            <a:off x="441435" y="159896"/>
            <a:ext cx="3862552" cy="1661993"/>
          </a:xfrm>
          <a:prstGeom prst="rect">
            <a:avLst/>
          </a:prstGeom>
          <a:noFill/>
        </p:spPr>
        <p:txBody>
          <a:bodyPr wrap="square" rtlCol="0">
            <a:spAutoFit/>
          </a:bodyPr>
          <a:lstStyle/>
          <a:p>
            <a:r>
              <a:rPr lang="en-US" sz="2800" b="1" dirty="0"/>
              <a:t>Health Transformation (First Theme of NTP) Major Indicators </a:t>
            </a:r>
            <a:endParaRPr lang="en-US" sz="2800" dirty="0"/>
          </a:p>
          <a:p>
            <a:endParaRPr lang="en-US" dirty="0"/>
          </a:p>
        </p:txBody>
      </p:sp>
    </p:spTree>
    <p:extLst>
      <p:ext uri="{BB962C8B-B14F-4D97-AF65-F5344CB8AC3E}">
        <p14:creationId xmlns:p14="http://schemas.microsoft.com/office/powerpoint/2010/main" val="2409019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1611405" y="1963256"/>
            <a:ext cx="1693989" cy="3136437"/>
          </a:xfrm>
        </p:spPr>
        <p:txBody>
          <a:bodyPr/>
          <a:lstStyle/>
          <a:p>
            <a:r>
              <a:rPr lang="en-US" dirty="0"/>
              <a:t>2</a:t>
            </a:r>
          </a:p>
        </p:txBody>
      </p:sp>
      <p:sp>
        <p:nvSpPr>
          <p:cNvPr id="3" name="Text Placeholder 2"/>
          <p:cNvSpPr>
            <a:spLocks noGrp="1"/>
          </p:cNvSpPr>
          <p:nvPr>
            <p:ph type="body" sz="quarter" idx="18"/>
          </p:nvPr>
        </p:nvSpPr>
        <p:spPr>
          <a:xfrm>
            <a:off x="2784100" y="2317531"/>
            <a:ext cx="8157170" cy="1800841"/>
          </a:xfrm>
        </p:spPr>
        <p:txBody>
          <a:bodyPr/>
          <a:lstStyle/>
          <a:p>
            <a:pPr>
              <a:lnSpc>
                <a:spcPct val="150000"/>
              </a:lnSpc>
            </a:pPr>
            <a:r>
              <a:rPr lang="en-US" sz="3600" dirty="0">
                <a:latin typeface="Arial"/>
                <a:cs typeface="Arial"/>
              </a:rPr>
              <a:t>National Health Sector Transformation </a:t>
            </a:r>
            <a:r>
              <a:rPr lang="ar-SA" sz="3600" dirty="0">
                <a:latin typeface="Arial"/>
                <a:cs typeface="Arial"/>
              </a:rPr>
              <a:t>التحول في القطاع الصحي</a:t>
            </a:r>
            <a:endParaRPr lang="en-US" sz="3600" dirty="0">
              <a:latin typeface="Arial"/>
              <a:cs typeface="Arial"/>
            </a:endParaRPr>
          </a:p>
        </p:txBody>
      </p:sp>
    </p:spTree>
    <p:extLst>
      <p:ext uri="{BB962C8B-B14F-4D97-AF65-F5344CB8AC3E}">
        <p14:creationId xmlns:p14="http://schemas.microsoft.com/office/powerpoint/2010/main" val="3156852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D422A4B-7CA3-0C47-B835-830B940AAA13}"/>
              </a:ext>
            </a:extLst>
          </p:cNvPr>
          <p:cNvSpPr>
            <a:spLocks noGrp="1"/>
          </p:cNvSpPr>
          <p:nvPr>
            <p:ph type="body" sz="quarter" idx="10"/>
          </p:nvPr>
        </p:nvSpPr>
        <p:spPr>
          <a:xfrm>
            <a:off x="201476" y="1024827"/>
            <a:ext cx="11778714" cy="5623945"/>
          </a:xfrm>
        </p:spPr>
        <p:txBody>
          <a:bodyPr>
            <a:noAutofit/>
          </a:bodyPr>
          <a:lstStyle/>
          <a:p>
            <a:pPr marL="514350" indent="-514350" algn="l">
              <a:buFont typeface="+mj-lt"/>
              <a:buAutoNum type="arabicPeriod"/>
            </a:pPr>
            <a:r>
              <a:rPr lang="en-US" sz="2300" dirty="0"/>
              <a:t>The population of the Kingdom continues to grow and age.</a:t>
            </a:r>
          </a:p>
          <a:p>
            <a:pPr marL="514350" indent="-514350" algn="l">
              <a:buFont typeface="+mj-lt"/>
              <a:buAutoNum type="arabicPeriod"/>
            </a:pPr>
            <a:r>
              <a:rPr lang="en-US" sz="2300" dirty="0"/>
              <a:t>Rates of avoidable injury and non-communicable disease remain high by regional and international standards.</a:t>
            </a:r>
          </a:p>
          <a:p>
            <a:pPr marL="514350" indent="-514350" algn="l">
              <a:buFont typeface="+mj-lt"/>
              <a:buAutoNum type="arabicPeriod"/>
            </a:pPr>
            <a:r>
              <a:rPr lang="en-US" sz="2300" dirty="0"/>
              <a:t>Primary care remains inadequate and inconsistent. Secondary and tertiary hospitals, and associated resources, are poorly distributed across the Kingdom.</a:t>
            </a:r>
          </a:p>
          <a:p>
            <a:pPr marL="514350" indent="-514350" algn="l">
              <a:buFont typeface="+mj-lt"/>
              <a:buAutoNum type="arabicPeriod"/>
            </a:pPr>
            <a:r>
              <a:rPr lang="en-US" sz="2300" dirty="0"/>
              <a:t>There are significant gaps in the quality of services provided to patients</a:t>
            </a:r>
          </a:p>
          <a:p>
            <a:pPr marL="514350" indent="-514350" algn="l">
              <a:buFont typeface="+mj-lt"/>
              <a:buAutoNum type="arabicPeriod"/>
            </a:pPr>
            <a:r>
              <a:rPr lang="en-US" sz="2300" dirty="0"/>
              <a:t>There is unwarranted variation in provision, access and investment when assessed using the population served rather than the patients treated</a:t>
            </a:r>
          </a:p>
          <a:p>
            <a:pPr marL="514350" indent="-514350" algn="l">
              <a:buFont typeface="+mj-lt"/>
              <a:buAutoNum type="arabicPeriod"/>
            </a:pPr>
            <a:r>
              <a:rPr lang="en-US" sz="2300" dirty="0"/>
              <a:t>The system is currently resource and staff centric rather than patient or person centric in its orientation</a:t>
            </a:r>
          </a:p>
          <a:p>
            <a:pPr marL="514350" indent="-514350" algn="l">
              <a:buFont typeface="+mj-lt"/>
              <a:buAutoNum type="arabicPeriod"/>
            </a:pPr>
            <a:r>
              <a:rPr lang="en-US" sz="2300" dirty="0"/>
              <a:t>There are significant gaps in workforce capacity and capability, specifically in relation to Saudi employees.</a:t>
            </a:r>
          </a:p>
          <a:p>
            <a:pPr marL="514350" indent="-514350" algn="l">
              <a:buFont typeface="+mj-lt"/>
              <a:buAutoNum type="arabicPeriod"/>
            </a:pPr>
            <a:r>
              <a:rPr lang="en-US" sz="2300" dirty="0"/>
              <a:t>The health system also needs to support the containment of public expenditure, and the diversification of the Saudi economy.</a:t>
            </a:r>
          </a:p>
          <a:p>
            <a:pPr marL="514350" indent="-514350" algn="l">
              <a:buFont typeface="+mj-lt"/>
              <a:buAutoNum type="arabicPeriod"/>
            </a:pPr>
            <a:endParaRPr lang="en-US" sz="2300" dirty="0"/>
          </a:p>
          <a:p>
            <a:pPr marL="514350" indent="-514350" algn="l">
              <a:buFont typeface="+mj-lt"/>
              <a:buAutoNum type="arabicPeriod"/>
            </a:pPr>
            <a:endParaRPr lang="en-US" sz="2400" dirty="0"/>
          </a:p>
          <a:p>
            <a:pPr marL="514350" indent="-514350" algn="l">
              <a:buFont typeface="+mj-lt"/>
              <a:buAutoNum type="arabicPeriod"/>
            </a:pPr>
            <a:endParaRPr lang="en-US" sz="2400" dirty="0"/>
          </a:p>
          <a:p>
            <a:pPr marL="514350" indent="-514350" algn="l">
              <a:buFont typeface="+mj-lt"/>
              <a:buAutoNum type="arabicPeriod"/>
            </a:pPr>
            <a:endParaRPr lang="en-US" sz="2400" dirty="0"/>
          </a:p>
          <a:p>
            <a:pPr marL="457200" indent="-457200" algn="l">
              <a:buFont typeface="Arial" panose="020B0604020202020204" pitchFamily="34" charset="0"/>
              <a:buChar char="•"/>
            </a:pPr>
            <a:endParaRPr lang="en-US" sz="2000" dirty="0">
              <a:latin typeface="Helvetica" pitchFamily="2" charset="0"/>
            </a:endParaRPr>
          </a:p>
        </p:txBody>
      </p:sp>
      <p:sp>
        <p:nvSpPr>
          <p:cNvPr id="5" name="TextBox 4">
            <a:extLst>
              <a:ext uri="{FF2B5EF4-FFF2-40B4-BE49-F238E27FC236}">
                <a16:creationId xmlns:a16="http://schemas.microsoft.com/office/drawing/2014/main" id="{9285AA98-CC77-DC41-8727-0CE9A29653F9}"/>
              </a:ext>
            </a:extLst>
          </p:cNvPr>
          <p:cNvSpPr txBox="1"/>
          <p:nvPr/>
        </p:nvSpPr>
        <p:spPr>
          <a:xfrm>
            <a:off x="201476" y="216976"/>
            <a:ext cx="11546237" cy="523220"/>
          </a:xfrm>
          <a:prstGeom prst="rect">
            <a:avLst/>
          </a:prstGeom>
          <a:noFill/>
        </p:spPr>
        <p:txBody>
          <a:bodyPr wrap="square" rtlCol="0">
            <a:spAutoFit/>
          </a:bodyPr>
          <a:lstStyle/>
          <a:p>
            <a:r>
              <a:rPr lang="en-US" sz="2800" b="1" dirty="0">
                <a:latin typeface="Helvetica" pitchFamily="2" charset="0"/>
              </a:rPr>
              <a:t>The Need for Transformation: </a:t>
            </a:r>
            <a:r>
              <a:rPr lang="en-US" sz="2800" b="1" u="sng" dirty="0">
                <a:solidFill>
                  <a:srgbClr val="FF0000"/>
                </a:solidFill>
                <a:latin typeface="Helvetica" pitchFamily="2" charset="0"/>
              </a:rPr>
              <a:t>Why</a:t>
            </a:r>
            <a:r>
              <a:rPr lang="en-US" sz="2800" b="1" u="sng" dirty="0">
                <a:solidFill>
                  <a:schemeClr val="accent4"/>
                </a:solidFill>
                <a:latin typeface="Helvetica" pitchFamily="2" charset="0"/>
              </a:rPr>
              <a:t> do we want to change?</a:t>
            </a:r>
          </a:p>
        </p:txBody>
      </p:sp>
    </p:spTree>
    <p:extLst>
      <p:ext uri="{BB962C8B-B14F-4D97-AF65-F5344CB8AC3E}">
        <p14:creationId xmlns:p14="http://schemas.microsoft.com/office/powerpoint/2010/main" val="57503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85AA98-CC77-DC41-8727-0CE9A29653F9}"/>
              </a:ext>
            </a:extLst>
          </p:cNvPr>
          <p:cNvSpPr txBox="1"/>
          <p:nvPr/>
        </p:nvSpPr>
        <p:spPr>
          <a:xfrm>
            <a:off x="201476" y="194267"/>
            <a:ext cx="12693114" cy="477054"/>
          </a:xfrm>
          <a:prstGeom prst="rect">
            <a:avLst/>
          </a:prstGeom>
          <a:noFill/>
        </p:spPr>
        <p:txBody>
          <a:bodyPr wrap="square" rtlCol="0">
            <a:spAutoFit/>
          </a:bodyPr>
          <a:lstStyle/>
          <a:p>
            <a:r>
              <a:rPr lang="en-US" sz="2500" b="1" dirty="0">
                <a:latin typeface="Helvetica" pitchFamily="2" charset="0"/>
              </a:rPr>
              <a:t>Defining the Transformation Goals and Methods: </a:t>
            </a:r>
            <a:r>
              <a:rPr lang="en-US" sz="2500" b="1" dirty="0">
                <a:solidFill>
                  <a:srgbClr val="FF0000"/>
                </a:solidFill>
                <a:latin typeface="Helvetica" pitchFamily="2" charset="0"/>
              </a:rPr>
              <a:t>What</a:t>
            </a:r>
            <a:r>
              <a:rPr lang="en-US" sz="2500" b="1" dirty="0">
                <a:solidFill>
                  <a:schemeClr val="accent4"/>
                </a:solidFill>
                <a:latin typeface="Helvetica" pitchFamily="2" charset="0"/>
              </a:rPr>
              <a:t> do we want to change?</a:t>
            </a:r>
          </a:p>
        </p:txBody>
      </p:sp>
      <p:graphicFrame>
        <p:nvGraphicFramePr>
          <p:cNvPr id="7" name="Diagram 6">
            <a:extLst>
              <a:ext uri="{FF2B5EF4-FFF2-40B4-BE49-F238E27FC236}">
                <a16:creationId xmlns:a16="http://schemas.microsoft.com/office/drawing/2014/main" id="{B963CD5B-1C39-4240-8331-7A6B6796D661}"/>
              </a:ext>
            </a:extLst>
          </p:cNvPr>
          <p:cNvGraphicFramePr/>
          <p:nvPr>
            <p:extLst>
              <p:ext uri="{D42A27DB-BD31-4B8C-83A1-F6EECF244321}">
                <p14:modId xmlns:p14="http://schemas.microsoft.com/office/powerpoint/2010/main" val="3563971325"/>
              </p:ext>
            </p:extLst>
          </p:nvPr>
        </p:nvGraphicFramePr>
        <p:xfrm>
          <a:off x="433953" y="960896"/>
          <a:ext cx="11406751" cy="5393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6685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8E99CA-3C17-1246-AE96-25CCC22DEFBC}"/>
              </a:ext>
            </a:extLst>
          </p:cNvPr>
          <p:cNvSpPr>
            <a:spLocks noGrp="1"/>
          </p:cNvSpPr>
          <p:nvPr>
            <p:ph type="body" sz="quarter" idx="10"/>
          </p:nvPr>
        </p:nvSpPr>
        <p:spPr>
          <a:xfrm>
            <a:off x="304801" y="2476750"/>
            <a:ext cx="11564471" cy="1488017"/>
          </a:xfrm>
        </p:spPr>
        <p:txBody>
          <a:bodyPr/>
          <a:lstStyle/>
          <a:p>
            <a:pPr algn="ctr"/>
            <a:r>
              <a:rPr lang="en-US" sz="3200" dirty="0"/>
              <a:t>All three transformation goals </a:t>
            </a:r>
            <a:r>
              <a:rPr lang="en-US" sz="3200" b="1" u="sng" dirty="0"/>
              <a:t>conform with, and are enablers of, the Vision 2030 strategic objectives</a:t>
            </a:r>
            <a:r>
              <a:rPr lang="en-US" sz="3200" dirty="0"/>
              <a:t> for health: access, quality and public health</a:t>
            </a:r>
          </a:p>
        </p:txBody>
      </p:sp>
    </p:spTree>
    <p:extLst>
      <p:ext uri="{BB962C8B-B14F-4D97-AF65-F5344CB8AC3E}">
        <p14:creationId xmlns:p14="http://schemas.microsoft.com/office/powerpoint/2010/main" val="1914609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6A316C6-AAA2-B347-9C36-5FEFC65C9AF8}"/>
              </a:ext>
            </a:extLst>
          </p:cNvPr>
          <p:cNvGraphicFramePr/>
          <p:nvPr>
            <p:extLst>
              <p:ext uri="{D42A27DB-BD31-4B8C-83A1-F6EECF244321}">
                <p14:modId xmlns:p14="http://schemas.microsoft.com/office/powerpoint/2010/main" val="3291916445"/>
              </p:ext>
            </p:extLst>
          </p:nvPr>
        </p:nvGraphicFramePr>
        <p:xfrm>
          <a:off x="2506718" y="173421"/>
          <a:ext cx="9490842" cy="6463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4831DF5C-EDA3-7A45-A2F5-C087436FB83E}"/>
              </a:ext>
            </a:extLst>
          </p:cNvPr>
          <p:cNvSpPr txBox="1"/>
          <p:nvPr/>
        </p:nvSpPr>
        <p:spPr>
          <a:xfrm>
            <a:off x="189186" y="1340067"/>
            <a:ext cx="3294993" cy="4185761"/>
          </a:xfrm>
          <a:prstGeom prst="rect">
            <a:avLst/>
          </a:prstGeom>
          <a:noFill/>
        </p:spPr>
        <p:txBody>
          <a:bodyPr wrap="square" rtlCol="0">
            <a:spAutoFit/>
          </a:bodyPr>
          <a:lstStyle/>
          <a:p>
            <a:r>
              <a:rPr lang="en-US" sz="2800" dirty="0"/>
              <a:t>To achieve the previous transformation goals, The Vision Realization Office (VRO) at MOH has organized its work into </a:t>
            </a:r>
            <a:r>
              <a:rPr lang="en-US" sz="2800" dirty="0">
                <a:solidFill>
                  <a:srgbClr val="FF0000"/>
                </a:solidFill>
              </a:rPr>
              <a:t>seven themes (seven programs)</a:t>
            </a:r>
          </a:p>
          <a:p>
            <a:endParaRPr lang="en-US" sz="1400" dirty="0"/>
          </a:p>
        </p:txBody>
      </p:sp>
    </p:spTree>
    <p:extLst>
      <p:ext uri="{BB962C8B-B14F-4D97-AF65-F5344CB8AC3E}">
        <p14:creationId xmlns:p14="http://schemas.microsoft.com/office/powerpoint/2010/main" val="2469058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1611405" y="1963256"/>
            <a:ext cx="1693989" cy="3136437"/>
          </a:xfrm>
        </p:spPr>
        <p:txBody>
          <a:bodyPr/>
          <a:lstStyle/>
          <a:p>
            <a:r>
              <a:rPr lang="en-US" dirty="0"/>
              <a:t>3</a:t>
            </a:r>
          </a:p>
        </p:txBody>
      </p:sp>
      <p:sp>
        <p:nvSpPr>
          <p:cNvPr id="3" name="Text Placeholder 2"/>
          <p:cNvSpPr>
            <a:spLocks noGrp="1"/>
          </p:cNvSpPr>
          <p:nvPr>
            <p:ph type="body" sz="quarter" idx="18"/>
          </p:nvPr>
        </p:nvSpPr>
        <p:spPr>
          <a:xfrm>
            <a:off x="3020581" y="2132135"/>
            <a:ext cx="8913572" cy="1797051"/>
          </a:xfrm>
        </p:spPr>
        <p:txBody>
          <a:bodyPr/>
          <a:lstStyle/>
          <a:p>
            <a:pPr>
              <a:lnSpc>
                <a:spcPct val="150000"/>
              </a:lnSpc>
            </a:pPr>
            <a:r>
              <a:rPr lang="en-US" sz="4000" dirty="0">
                <a:latin typeface="Arial"/>
                <a:cs typeface="Arial"/>
              </a:rPr>
              <a:t>New Models of Care Program</a:t>
            </a:r>
            <a:endParaRPr lang="ar-SA" sz="4000" dirty="0">
              <a:latin typeface="Arial"/>
              <a:cs typeface="Arial"/>
            </a:endParaRPr>
          </a:p>
          <a:p>
            <a:pPr>
              <a:lnSpc>
                <a:spcPct val="150000"/>
              </a:lnSpc>
            </a:pPr>
            <a:r>
              <a:rPr lang="en-US" sz="4000" dirty="0">
                <a:latin typeface="Arial"/>
                <a:cs typeface="Arial"/>
              </a:rPr>
              <a:t> </a:t>
            </a:r>
            <a:r>
              <a:rPr lang="ar-SA" sz="4000" dirty="0">
                <a:latin typeface="Arial"/>
                <a:cs typeface="Arial"/>
              </a:rPr>
              <a:t>التحول المؤسسي ونموذج الرعاية الصحية</a:t>
            </a:r>
            <a:endParaRPr lang="en-US" sz="4000" dirty="0">
              <a:latin typeface="Arial"/>
              <a:cs typeface="Arial"/>
            </a:endParaRPr>
          </a:p>
        </p:txBody>
      </p:sp>
    </p:spTree>
    <p:extLst>
      <p:ext uri="{BB962C8B-B14F-4D97-AF65-F5344CB8AC3E}">
        <p14:creationId xmlns:p14="http://schemas.microsoft.com/office/powerpoint/2010/main" val="2742533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8831" y="1139611"/>
            <a:ext cx="11564524" cy="5276955"/>
          </a:xfrm>
        </p:spPr>
        <p:txBody>
          <a:bodyPr>
            <a:noAutofit/>
          </a:bodyPr>
          <a:lstStyle/>
          <a:p>
            <a:pPr algn="l"/>
            <a:r>
              <a:rPr lang="en-US" sz="3200" u="sng" dirty="0"/>
              <a:t>By the end of this lecture, students should be able to:</a:t>
            </a:r>
          </a:p>
          <a:p>
            <a:pPr marL="457200" indent="-457200" algn="l">
              <a:buFont typeface="Arial" panose="020B0604020202020204" pitchFamily="34" charset="0"/>
              <a:buChar char="•"/>
            </a:pPr>
            <a:r>
              <a:rPr lang="en-US" sz="3200" dirty="0"/>
              <a:t>Describe the national health transformation under vision 2030.</a:t>
            </a:r>
          </a:p>
          <a:p>
            <a:pPr marL="457200" indent="-457200" algn="l">
              <a:buFont typeface="Arial" panose="020B0604020202020204" pitchFamily="34" charset="0"/>
              <a:buChar char="•"/>
            </a:pPr>
            <a:r>
              <a:rPr lang="en-US" sz="3200" dirty="0"/>
              <a:t>Discuss the National Health Sector Transformation, including needs, goals, and themes.</a:t>
            </a:r>
          </a:p>
          <a:p>
            <a:pPr marL="457200" indent="-457200" algn="l">
              <a:buFont typeface="Arial" panose="020B0604020202020204" pitchFamily="34" charset="0"/>
              <a:buChar char="•"/>
            </a:pPr>
            <a:r>
              <a:rPr lang="en-US" sz="3200" dirty="0"/>
              <a:t>Discuss the New Models of Care Program including systems, levels of care, and enablers. </a:t>
            </a:r>
          </a:p>
          <a:p>
            <a:pPr marL="457200" indent="-457200" algn="l">
              <a:buFont typeface="Arial" panose="020B0604020202020204" pitchFamily="34" charset="0"/>
              <a:buChar char="•"/>
            </a:pPr>
            <a:r>
              <a:rPr lang="en-US" sz="3200" dirty="0"/>
              <a:t>Define Health in All Policies (</a:t>
            </a:r>
            <a:r>
              <a:rPr lang="en-US" sz="3200" dirty="0" err="1"/>
              <a:t>HiAP</a:t>
            </a:r>
            <a:r>
              <a:rPr lang="en-US" sz="3200" dirty="0"/>
              <a:t>)</a:t>
            </a:r>
          </a:p>
          <a:p>
            <a:pPr marL="457200" indent="-457200" algn="l">
              <a:buFont typeface="Arial" panose="020B0604020202020204" pitchFamily="34" charset="0"/>
              <a:buChar char="•"/>
            </a:pPr>
            <a:r>
              <a:rPr lang="en-US" sz="3200" dirty="0"/>
              <a:t>State an example of integrating </a:t>
            </a:r>
            <a:r>
              <a:rPr lang="en-US" sz="3200" dirty="0" err="1"/>
              <a:t>HiAP</a:t>
            </a:r>
            <a:r>
              <a:rPr lang="en-US" sz="3200" dirty="0"/>
              <a:t> into national health policy</a:t>
            </a:r>
          </a:p>
          <a:p>
            <a:pPr algn="l"/>
            <a:endParaRPr lang="en-US" sz="3200" dirty="0"/>
          </a:p>
        </p:txBody>
      </p:sp>
      <p:sp>
        <p:nvSpPr>
          <p:cNvPr id="3" name="TextBox 2">
            <a:extLst>
              <a:ext uri="{FF2B5EF4-FFF2-40B4-BE49-F238E27FC236}">
                <a16:creationId xmlns:a16="http://schemas.microsoft.com/office/drawing/2014/main" id="{17B15CA9-2CFA-EE42-B6D2-C4E080A29E05}"/>
              </a:ext>
            </a:extLst>
          </p:cNvPr>
          <p:cNvSpPr txBox="1"/>
          <p:nvPr/>
        </p:nvSpPr>
        <p:spPr>
          <a:xfrm>
            <a:off x="279401" y="0"/>
            <a:ext cx="10414000" cy="748988"/>
          </a:xfrm>
          <a:prstGeom prst="rect">
            <a:avLst/>
          </a:prstGeom>
          <a:noFill/>
        </p:spPr>
        <p:txBody>
          <a:bodyPr wrap="square" rtlCol="0">
            <a:spAutoFit/>
          </a:bodyPr>
          <a:lstStyle/>
          <a:p>
            <a:r>
              <a:rPr lang="en-US" sz="4267" dirty="0"/>
              <a:t>Objectives</a:t>
            </a:r>
          </a:p>
        </p:txBody>
      </p:sp>
    </p:spTree>
    <p:extLst>
      <p:ext uri="{BB962C8B-B14F-4D97-AF65-F5344CB8AC3E}">
        <p14:creationId xmlns:p14="http://schemas.microsoft.com/office/powerpoint/2010/main" val="802839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D422A4B-7CA3-0C47-B835-830B940AAA13}"/>
              </a:ext>
            </a:extLst>
          </p:cNvPr>
          <p:cNvSpPr>
            <a:spLocks noGrp="1"/>
          </p:cNvSpPr>
          <p:nvPr>
            <p:ph type="body" sz="quarter" idx="4294967295"/>
          </p:nvPr>
        </p:nvSpPr>
        <p:spPr>
          <a:xfrm>
            <a:off x="635000" y="850900"/>
            <a:ext cx="11557000" cy="5408613"/>
          </a:xfrm>
        </p:spPr>
        <p:txBody>
          <a:bodyPr>
            <a:noAutofit/>
          </a:bodyPr>
          <a:lstStyle/>
          <a:p>
            <a:pPr marL="514350" indent="-514350" algn="l">
              <a:buFont typeface="+mj-lt"/>
              <a:buAutoNum type="arabicPeriod"/>
            </a:pPr>
            <a:r>
              <a:rPr lang="en-US" sz="2400" dirty="0">
                <a:latin typeface="Helvetica" pitchFamily="2" charset="0"/>
              </a:rPr>
              <a:t>Growing hazards within healthcare facilities due to inadequate medical quality and low safety standards</a:t>
            </a:r>
          </a:p>
          <a:p>
            <a:pPr marL="514350" indent="-514350" algn="l">
              <a:buFont typeface="+mj-lt"/>
              <a:buAutoNum type="arabicPeriod"/>
            </a:pPr>
            <a:r>
              <a:rPr lang="en-US" sz="2400" dirty="0">
                <a:latin typeface="Helvetica" pitchFamily="2" charset="0"/>
              </a:rPr>
              <a:t>Waiting times are prolonged and they vary considerably across healthcare facilities, causing inevitable dissatisfaction</a:t>
            </a:r>
          </a:p>
          <a:p>
            <a:pPr marL="514350" indent="-514350" algn="l">
              <a:buFont typeface="+mj-lt"/>
              <a:buAutoNum type="arabicPeriod"/>
            </a:pPr>
            <a:r>
              <a:rPr lang="en-US" sz="2400" dirty="0">
                <a:latin typeface="Helvetica" pitchFamily="2" charset="0"/>
              </a:rPr>
              <a:t>Shortage of medications and available medicines are dispensed inconsistently</a:t>
            </a:r>
          </a:p>
          <a:p>
            <a:pPr marL="514350" indent="-514350" algn="l">
              <a:buFont typeface="+mj-lt"/>
              <a:buAutoNum type="arabicPeriod"/>
            </a:pPr>
            <a:r>
              <a:rPr lang="en-US" sz="2400" dirty="0">
                <a:latin typeface="Helvetica" pitchFamily="2" charset="0"/>
              </a:rPr>
              <a:t>Lack of standardized clinical guidelines and variations in the quality and delivery of care</a:t>
            </a:r>
          </a:p>
          <a:p>
            <a:pPr marL="514350" indent="-514350" algn="l">
              <a:buFont typeface="+mj-lt"/>
              <a:buAutoNum type="arabicPeriod"/>
            </a:pPr>
            <a:r>
              <a:rPr lang="en-US" sz="2400" dirty="0">
                <a:latin typeface="Helvetica" pitchFamily="2" charset="0"/>
              </a:rPr>
              <a:t>Poor pathway management (</a:t>
            </a:r>
            <a:r>
              <a:rPr lang="ar-SA" sz="2400" dirty="0">
                <a:latin typeface="Helvetica" pitchFamily="2" charset="0"/>
              </a:rPr>
              <a:t>(مسار الرعاية</a:t>
            </a:r>
            <a:r>
              <a:rPr lang="en-US" sz="2400" dirty="0">
                <a:latin typeface="Helvetica" pitchFamily="2" charset="0"/>
              </a:rPr>
              <a:t>, with inappropriate referrals, and inappropriate presentation by ill-informed patients disrupting patient flow</a:t>
            </a:r>
            <a:endParaRPr lang="ar-SA" sz="2400" dirty="0">
              <a:latin typeface="Helvetica" pitchFamily="2" charset="0"/>
            </a:endParaRPr>
          </a:p>
          <a:p>
            <a:pPr marL="514350" indent="-514350" algn="l">
              <a:buFont typeface="+mj-lt"/>
              <a:buAutoNum type="arabicPeriod"/>
            </a:pPr>
            <a:r>
              <a:rPr lang="en-US" sz="2400" dirty="0">
                <a:latin typeface="Helvetica" pitchFamily="2" charset="0"/>
              </a:rPr>
              <a:t>Lack of out-of-hospital services for diagnostic, preventative, proactive or follow-up</a:t>
            </a:r>
            <a:r>
              <a:rPr lang="ar-SA" sz="2400" dirty="0">
                <a:latin typeface="Helvetica" pitchFamily="2" charset="0"/>
              </a:rPr>
              <a:t> </a:t>
            </a:r>
            <a:r>
              <a:rPr lang="en-US" sz="2400" dirty="0">
                <a:latin typeface="Helvetica" pitchFamily="2" charset="0"/>
              </a:rPr>
              <a:t>care</a:t>
            </a:r>
            <a:endParaRPr lang="ar-SA" sz="2400" dirty="0">
              <a:latin typeface="Helvetica" pitchFamily="2" charset="0"/>
            </a:endParaRPr>
          </a:p>
          <a:p>
            <a:pPr marL="514350" indent="-514350" algn="l">
              <a:buFont typeface="+mj-lt"/>
              <a:buAutoNum type="arabicPeriod"/>
            </a:pPr>
            <a:r>
              <a:rPr lang="en-US" sz="2400" dirty="0">
                <a:latin typeface="Helvetica" pitchFamily="2" charset="0"/>
              </a:rPr>
              <a:t>Poorly coordinated care, particularly between </a:t>
            </a:r>
            <a:r>
              <a:rPr lang="en-US" sz="2400" dirty="0" err="1">
                <a:latin typeface="Helvetica" pitchFamily="2" charset="0"/>
              </a:rPr>
              <a:t>MoH</a:t>
            </a:r>
            <a:r>
              <a:rPr lang="en-US" sz="2400" dirty="0">
                <a:latin typeface="Helvetica" pitchFamily="2" charset="0"/>
              </a:rPr>
              <a:t> providers and non-governmental</a:t>
            </a:r>
            <a:r>
              <a:rPr lang="ar-SA" sz="2400" dirty="0">
                <a:latin typeface="Helvetica" pitchFamily="2" charset="0"/>
              </a:rPr>
              <a:t> </a:t>
            </a:r>
            <a:r>
              <a:rPr lang="en-US" sz="2400" dirty="0">
                <a:latin typeface="Helvetica" pitchFamily="2" charset="0"/>
              </a:rPr>
              <a:t>organization</a:t>
            </a:r>
            <a:endParaRPr lang="ar-SA" sz="2400" dirty="0">
              <a:latin typeface="Helvetica" pitchFamily="2" charset="0"/>
            </a:endParaRPr>
          </a:p>
          <a:p>
            <a:pPr marL="514350" indent="-514350" algn="l">
              <a:buFont typeface="+mj-lt"/>
              <a:buAutoNum type="arabicPeriod"/>
            </a:pPr>
            <a:r>
              <a:rPr lang="en-US" sz="2400" dirty="0">
                <a:latin typeface="Helvetica" pitchFamily="2" charset="0"/>
              </a:rPr>
              <a:t>Poor communication between providers, and between clinicians and patients</a:t>
            </a:r>
            <a:endParaRPr lang="en-US" sz="2400" dirty="0"/>
          </a:p>
          <a:p>
            <a:pPr marL="457200" indent="-457200" algn="l">
              <a:buFont typeface="Arial" panose="020B0604020202020204" pitchFamily="34" charset="0"/>
              <a:buChar char="•"/>
            </a:pPr>
            <a:endParaRPr lang="en-US" sz="2000" dirty="0">
              <a:latin typeface="Helvetica" pitchFamily="2" charset="0"/>
            </a:endParaRPr>
          </a:p>
        </p:txBody>
      </p:sp>
      <p:sp>
        <p:nvSpPr>
          <p:cNvPr id="5" name="TextBox 4">
            <a:extLst>
              <a:ext uri="{FF2B5EF4-FFF2-40B4-BE49-F238E27FC236}">
                <a16:creationId xmlns:a16="http://schemas.microsoft.com/office/drawing/2014/main" id="{9285AA98-CC77-DC41-8727-0CE9A29653F9}"/>
              </a:ext>
            </a:extLst>
          </p:cNvPr>
          <p:cNvSpPr txBox="1"/>
          <p:nvPr/>
        </p:nvSpPr>
        <p:spPr>
          <a:xfrm>
            <a:off x="201476" y="216976"/>
            <a:ext cx="11546237" cy="523220"/>
          </a:xfrm>
          <a:prstGeom prst="rect">
            <a:avLst/>
          </a:prstGeom>
          <a:noFill/>
        </p:spPr>
        <p:txBody>
          <a:bodyPr wrap="square" rtlCol="0">
            <a:spAutoFit/>
          </a:bodyPr>
          <a:lstStyle/>
          <a:p>
            <a:r>
              <a:rPr lang="en-US" sz="2800" b="1" u="sng" dirty="0">
                <a:latin typeface="Helvetica" pitchFamily="2" charset="0"/>
              </a:rPr>
              <a:t>Challenges with the Existing Models of Care</a:t>
            </a:r>
            <a:endParaRPr lang="en-US" sz="2800" b="1" u="sng" dirty="0">
              <a:solidFill>
                <a:schemeClr val="accent4"/>
              </a:solidFill>
              <a:latin typeface="Helvetica" pitchFamily="2" charset="0"/>
            </a:endParaRPr>
          </a:p>
        </p:txBody>
      </p:sp>
    </p:spTree>
    <p:extLst>
      <p:ext uri="{BB962C8B-B14F-4D97-AF65-F5344CB8AC3E}">
        <p14:creationId xmlns:p14="http://schemas.microsoft.com/office/powerpoint/2010/main" val="244777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8E99CA-3C17-1246-AE96-25CCC22DEFBC}"/>
              </a:ext>
            </a:extLst>
          </p:cNvPr>
          <p:cNvSpPr>
            <a:spLocks noGrp="1"/>
          </p:cNvSpPr>
          <p:nvPr>
            <p:ph type="body" sz="quarter" idx="10"/>
          </p:nvPr>
        </p:nvSpPr>
        <p:spPr>
          <a:xfrm>
            <a:off x="304801" y="2397922"/>
            <a:ext cx="11887199" cy="1488017"/>
          </a:xfrm>
        </p:spPr>
        <p:txBody>
          <a:bodyPr/>
          <a:lstStyle/>
          <a:p>
            <a:pPr algn="ctr"/>
            <a:r>
              <a:rPr lang="en-US" sz="3600" dirty="0"/>
              <a:t>To address these challenges, </a:t>
            </a:r>
            <a:r>
              <a:rPr lang="en-US" sz="3600" dirty="0" err="1"/>
              <a:t>MoH</a:t>
            </a:r>
            <a:r>
              <a:rPr lang="en-US" sz="3600" dirty="0"/>
              <a:t> has developed a program to design, pilot, and implement </a:t>
            </a:r>
            <a:r>
              <a:rPr lang="en-US" sz="3600" b="1" dirty="0"/>
              <a:t>a patient centric New Models of Care Program</a:t>
            </a:r>
          </a:p>
        </p:txBody>
      </p:sp>
    </p:spTree>
    <p:extLst>
      <p:ext uri="{BB962C8B-B14F-4D97-AF65-F5344CB8AC3E}">
        <p14:creationId xmlns:p14="http://schemas.microsoft.com/office/powerpoint/2010/main" val="3077390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CF4466-B5E0-1247-BFF3-546D743B9AC2}"/>
              </a:ext>
            </a:extLst>
          </p:cNvPr>
          <p:cNvPicPr>
            <a:picLocks noChangeAspect="1"/>
          </p:cNvPicPr>
          <p:nvPr/>
        </p:nvPicPr>
        <p:blipFill>
          <a:blip r:embed="rId3"/>
          <a:stretch>
            <a:fillRect/>
          </a:stretch>
        </p:blipFill>
        <p:spPr>
          <a:xfrm>
            <a:off x="6554071" y="1277007"/>
            <a:ext cx="5540991" cy="4664936"/>
          </a:xfrm>
          <a:prstGeom prst="rect">
            <a:avLst/>
          </a:prstGeom>
        </p:spPr>
      </p:pic>
      <p:sp>
        <p:nvSpPr>
          <p:cNvPr id="5" name="TextBox 4">
            <a:extLst>
              <a:ext uri="{FF2B5EF4-FFF2-40B4-BE49-F238E27FC236}">
                <a16:creationId xmlns:a16="http://schemas.microsoft.com/office/drawing/2014/main" id="{F717B02B-0E1D-3249-BF4D-44581F7397FE}"/>
              </a:ext>
            </a:extLst>
          </p:cNvPr>
          <p:cNvSpPr txBox="1"/>
          <p:nvPr/>
        </p:nvSpPr>
        <p:spPr>
          <a:xfrm>
            <a:off x="536027" y="567559"/>
            <a:ext cx="6952594" cy="5909310"/>
          </a:xfrm>
          <a:prstGeom prst="rect">
            <a:avLst/>
          </a:prstGeom>
          <a:noFill/>
        </p:spPr>
        <p:txBody>
          <a:bodyPr wrap="square" rtlCol="0">
            <a:spAutoFit/>
          </a:bodyPr>
          <a:lstStyle/>
          <a:p>
            <a:r>
              <a:rPr lang="en-US" sz="2400" b="1" u="sng" dirty="0"/>
              <a:t>The program has been designed to answer </a:t>
            </a:r>
            <a:r>
              <a:rPr lang="en-US" sz="2400" b="1" u="sng" dirty="0">
                <a:solidFill>
                  <a:srgbClr val="FF0000"/>
                </a:solidFill>
              </a:rPr>
              <a:t>six key questions</a:t>
            </a:r>
            <a:r>
              <a:rPr lang="ar-SA" sz="2400" b="1" u="sng" dirty="0">
                <a:solidFill>
                  <a:srgbClr val="FF0000"/>
                </a:solidFill>
              </a:rPr>
              <a:t>:</a:t>
            </a:r>
            <a:endParaRPr lang="en-US" sz="2400" b="1" u="sng" dirty="0"/>
          </a:p>
          <a:p>
            <a:r>
              <a:rPr lang="en-US" sz="2400" dirty="0"/>
              <a:t>1. How will the system help to keep me well? </a:t>
            </a:r>
            <a:r>
              <a:rPr lang="en-US" sz="2400" b="1" i="1" dirty="0">
                <a:solidFill>
                  <a:srgbClr val="FF0000"/>
                </a:solidFill>
              </a:rPr>
              <a:t>(preventive care)</a:t>
            </a:r>
          </a:p>
          <a:p>
            <a:r>
              <a:rPr lang="en-US" sz="2400" dirty="0"/>
              <a:t>2. How will the system support me when I have an urgent problem? </a:t>
            </a:r>
            <a:r>
              <a:rPr lang="en-US" sz="2400" b="1" i="1" dirty="0">
                <a:solidFill>
                  <a:srgbClr val="FF0000"/>
                </a:solidFill>
              </a:rPr>
              <a:t>(urgent care)</a:t>
            </a:r>
          </a:p>
          <a:p>
            <a:r>
              <a:rPr lang="en-US" sz="2400" dirty="0"/>
              <a:t>3. How will the system support me to have a great outcome for my planned procedure? </a:t>
            </a:r>
            <a:r>
              <a:rPr lang="en-US" sz="2400" b="1" i="1" dirty="0">
                <a:solidFill>
                  <a:srgbClr val="FF0000"/>
                </a:solidFill>
              </a:rPr>
              <a:t>(planned care)</a:t>
            </a:r>
          </a:p>
          <a:p>
            <a:r>
              <a:rPr lang="en-US" sz="2400" dirty="0"/>
              <a:t>4. How will the system support me to safely deliver a healthy baby? </a:t>
            </a:r>
            <a:r>
              <a:rPr lang="en-US" sz="2400" b="1" i="1" dirty="0">
                <a:solidFill>
                  <a:srgbClr val="FF0000"/>
                </a:solidFill>
              </a:rPr>
              <a:t>(women &amp; child)</a:t>
            </a:r>
          </a:p>
          <a:p>
            <a:r>
              <a:rPr lang="en-US" sz="2400" dirty="0"/>
              <a:t>5. How will the system support me with my chronic conditions? </a:t>
            </a:r>
            <a:r>
              <a:rPr lang="en-US" sz="2400" b="1" i="1" dirty="0">
                <a:solidFill>
                  <a:srgbClr val="FF0000"/>
                </a:solidFill>
              </a:rPr>
              <a:t>(chronic care)</a:t>
            </a:r>
          </a:p>
          <a:p>
            <a:r>
              <a:rPr lang="en-US" sz="2400" dirty="0"/>
              <a:t>6. How will the system support me with compassionate care during the last phase of</a:t>
            </a:r>
          </a:p>
          <a:p>
            <a:r>
              <a:rPr lang="en-US" sz="2400" dirty="0"/>
              <a:t>my life? </a:t>
            </a:r>
            <a:r>
              <a:rPr lang="en-US" sz="2400" b="1" i="1" dirty="0">
                <a:solidFill>
                  <a:srgbClr val="FF0000"/>
                </a:solidFill>
              </a:rPr>
              <a:t>(palliative care; last phase)</a:t>
            </a:r>
          </a:p>
          <a:p>
            <a:endParaRPr lang="en-US" dirty="0"/>
          </a:p>
        </p:txBody>
      </p:sp>
      <p:sp>
        <p:nvSpPr>
          <p:cNvPr id="6" name="TextBox 5">
            <a:extLst>
              <a:ext uri="{FF2B5EF4-FFF2-40B4-BE49-F238E27FC236}">
                <a16:creationId xmlns:a16="http://schemas.microsoft.com/office/drawing/2014/main" id="{0261A384-729B-2449-98BD-D02403C618A4}"/>
              </a:ext>
            </a:extLst>
          </p:cNvPr>
          <p:cNvSpPr txBox="1"/>
          <p:nvPr/>
        </p:nvSpPr>
        <p:spPr>
          <a:xfrm>
            <a:off x="5229768" y="6128171"/>
            <a:ext cx="5143943" cy="523220"/>
          </a:xfrm>
          <a:prstGeom prst="rect">
            <a:avLst/>
          </a:prstGeom>
          <a:noFill/>
        </p:spPr>
        <p:txBody>
          <a:bodyPr wrap="square" rtlCol="0">
            <a:spAutoFit/>
          </a:bodyPr>
          <a:lstStyle/>
          <a:p>
            <a:pPr marL="0" defTabSz="914400" rtl="1" eaLnBrk="1" latinLnBrk="0" hangingPunct="1"/>
            <a:r>
              <a:rPr lang="en-US" sz="2800" b="1" dirty="0">
                <a:sym typeface="Wingdings" pitchFamily="2" charset="2"/>
              </a:rPr>
              <a:t> </a:t>
            </a:r>
            <a:r>
              <a:rPr lang="en-US" sz="2800" b="1" i="1" u="sng" dirty="0">
                <a:solidFill>
                  <a:srgbClr val="FF0000"/>
                </a:solidFill>
              </a:rPr>
              <a:t>Systems of Care</a:t>
            </a:r>
          </a:p>
        </p:txBody>
      </p:sp>
    </p:spTree>
    <p:extLst>
      <p:ext uri="{BB962C8B-B14F-4D97-AF65-F5344CB8AC3E}">
        <p14:creationId xmlns:p14="http://schemas.microsoft.com/office/powerpoint/2010/main" val="2394850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86B967-BFDA-574C-85EB-AF6A56C41FF7}"/>
              </a:ext>
            </a:extLst>
          </p:cNvPr>
          <p:cNvPicPr>
            <a:picLocks noChangeAspect="1"/>
          </p:cNvPicPr>
          <p:nvPr/>
        </p:nvPicPr>
        <p:blipFill>
          <a:blip r:embed="rId2"/>
          <a:stretch>
            <a:fillRect/>
          </a:stretch>
        </p:blipFill>
        <p:spPr>
          <a:xfrm>
            <a:off x="5259427" y="1229711"/>
            <a:ext cx="6903987" cy="4004442"/>
          </a:xfrm>
          <a:prstGeom prst="rect">
            <a:avLst/>
          </a:prstGeom>
        </p:spPr>
      </p:pic>
      <p:pic>
        <p:nvPicPr>
          <p:cNvPr id="3" name="Picture 2">
            <a:extLst>
              <a:ext uri="{FF2B5EF4-FFF2-40B4-BE49-F238E27FC236}">
                <a16:creationId xmlns:a16="http://schemas.microsoft.com/office/drawing/2014/main" id="{184E7F49-0DCB-B446-9CF3-B25986387BF8}"/>
              </a:ext>
            </a:extLst>
          </p:cNvPr>
          <p:cNvPicPr>
            <a:picLocks noChangeAspect="1"/>
          </p:cNvPicPr>
          <p:nvPr/>
        </p:nvPicPr>
        <p:blipFill>
          <a:blip r:embed="rId3"/>
          <a:stretch>
            <a:fillRect/>
          </a:stretch>
        </p:blipFill>
        <p:spPr>
          <a:xfrm>
            <a:off x="413844" y="1497726"/>
            <a:ext cx="5160498" cy="3736426"/>
          </a:xfrm>
          <a:prstGeom prst="rect">
            <a:avLst/>
          </a:prstGeom>
        </p:spPr>
      </p:pic>
    </p:spTree>
    <p:extLst>
      <p:ext uri="{BB962C8B-B14F-4D97-AF65-F5344CB8AC3E}">
        <p14:creationId xmlns:p14="http://schemas.microsoft.com/office/powerpoint/2010/main" val="1294497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8E99CA-3C17-1246-AE96-25CCC22DEFBC}"/>
              </a:ext>
            </a:extLst>
          </p:cNvPr>
          <p:cNvSpPr>
            <a:spLocks noGrp="1"/>
          </p:cNvSpPr>
          <p:nvPr>
            <p:ph type="body" sz="quarter" idx="10"/>
          </p:nvPr>
        </p:nvSpPr>
        <p:spPr>
          <a:xfrm>
            <a:off x="304801" y="1119352"/>
            <a:ext cx="11887199" cy="4682358"/>
          </a:xfrm>
        </p:spPr>
        <p:txBody>
          <a:bodyPr/>
          <a:lstStyle/>
          <a:p>
            <a:r>
              <a:rPr lang="en-US" sz="2800" dirty="0"/>
              <a:t>The New Models of Care program is designed to support people with their health and wellness needs: </a:t>
            </a:r>
            <a:r>
              <a:rPr lang="en-US" sz="2800" u="sng" dirty="0"/>
              <a:t>physical wellbeing, mental wellbeing and social wellbeing. </a:t>
            </a:r>
          </a:p>
          <a:p>
            <a:endParaRPr lang="en-US" sz="2800" dirty="0"/>
          </a:p>
          <a:p>
            <a:endParaRPr lang="en-US" sz="2800" dirty="0"/>
          </a:p>
          <a:p>
            <a:r>
              <a:rPr lang="en-US" sz="2800" dirty="0"/>
              <a:t>This </a:t>
            </a:r>
            <a:r>
              <a:rPr lang="en-US" sz="2800" u="sng" dirty="0"/>
              <a:t>aligns with the principles set out in the Constitution of the World Health Organization</a:t>
            </a:r>
            <a:r>
              <a:rPr lang="en-US" sz="2800" dirty="0"/>
              <a:t>: “health is a state of complete physical, mental and social wellbeing and not merely the absence of disease or infirmity”.</a:t>
            </a:r>
          </a:p>
        </p:txBody>
      </p:sp>
    </p:spTree>
    <p:extLst>
      <p:ext uri="{BB962C8B-B14F-4D97-AF65-F5344CB8AC3E}">
        <p14:creationId xmlns:p14="http://schemas.microsoft.com/office/powerpoint/2010/main" val="2411396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E89B62-82A4-9542-BE2E-16824D7409BB}"/>
              </a:ext>
            </a:extLst>
          </p:cNvPr>
          <p:cNvPicPr>
            <a:picLocks noChangeAspect="1"/>
          </p:cNvPicPr>
          <p:nvPr/>
        </p:nvPicPr>
        <p:blipFill>
          <a:blip r:embed="rId2"/>
          <a:stretch>
            <a:fillRect/>
          </a:stretch>
        </p:blipFill>
        <p:spPr>
          <a:xfrm>
            <a:off x="7457089" y="1103586"/>
            <a:ext cx="4561490" cy="3840298"/>
          </a:xfrm>
          <a:prstGeom prst="rect">
            <a:avLst/>
          </a:prstGeom>
        </p:spPr>
      </p:pic>
      <p:sp>
        <p:nvSpPr>
          <p:cNvPr id="5" name="TextBox 4">
            <a:extLst>
              <a:ext uri="{FF2B5EF4-FFF2-40B4-BE49-F238E27FC236}">
                <a16:creationId xmlns:a16="http://schemas.microsoft.com/office/drawing/2014/main" id="{0CC94ED2-A54D-F842-8CF8-B9E2E1B2CEE6}"/>
              </a:ext>
            </a:extLst>
          </p:cNvPr>
          <p:cNvSpPr txBox="1"/>
          <p:nvPr/>
        </p:nvSpPr>
        <p:spPr>
          <a:xfrm>
            <a:off x="536029" y="223532"/>
            <a:ext cx="7725102" cy="6309420"/>
          </a:xfrm>
          <a:prstGeom prst="rect">
            <a:avLst/>
          </a:prstGeom>
          <a:noFill/>
        </p:spPr>
        <p:txBody>
          <a:bodyPr wrap="square" rtlCol="0">
            <a:spAutoFit/>
          </a:bodyPr>
          <a:lstStyle/>
          <a:p>
            <a:r>
              <a:rPr lang="en-US" sz="2800" b="1" dirty="0">
                <a:solidFill>
                  <a:srgbClr val="FF0000"/>
                </a:solidFill>
              </a:rPr>
              <a:t>Levels of Care </a:t>
            </a:r>
            <a:r>
              <a:rPr lang="en-US" sz="2800" b="1" dirty="0"/>
              <a:t>in the New Models of Care Program: </a:t>
            </a:r>
          </a:p>
          <a:p>
            <a:endParaRPr lang="en-US" dirty="0"/>
          </a:p>
          <a:p>
            <a:pPr marL="342900" indent="-342900">
              <a:buFont typeface="+mj-lt"/>
              <a:buAutoNum type="arabicPeriod"/>
            </a:pPr>
            <a:r>
              <a:rPr lang="en-US" sz="2000" b="1" u="sng" dirty="0"/>
              <a:t>Activated Person: </a:t>
            </a:r>
            <a:r>
              <a:rPr lang="en-US" sz="2000" dirty="0"/>
              <a:t>Active individuals are at the heart of the model by enabling them and their families to maintain their health, through self-care services, and health education. </a:t>
            </a:r>
          </a:p>
          <a:p>
            <a:pPr marL="342900" indent="-342900">
              <a:buFont typeface="+mj-lt"/>
              <a:buAutoNum type="arabicPeriod"/>
            </a:pPr>
            <a:r>
              <a:rPr lang="en-US" sz="2000" b="1" u="sng" dirty="0"/>
              <a:t>Healthy Communities: </a:t>
            </a:r>
            <a:r>
              <a:rPr lang="en-US" sz="2000" dirty="0"/>
              <a:t>The second level emphasizes the role of healthy communities in supporting active individuals By encouraging them to adopt a healthy lifestyle, providing them with appropriate information, and empowering them to access to community health facilities.</a:t>
            </a:r>
          </a:p>
          <a:p>
            <a:pPr marL="342900" indent="-342900">
              <a:buFont typeface="+mj-lt"/>
              <a:buAutoNum type="arabicPeriod"/>
            </a:pPr>
            <a:r>
              <a:rPr lang="en-US" sz="2000" b="1" u="sng" dirty="0"/>
              <a:t>Virtual Care: </a:t>
            </a:r>
            <a:r>
              <a:rPr lang="en-US" sz="2000" dirty="0"/>
              <a:t>Virtual care will be a powerful source of health advice. Virtual care in most instances will serve as people’s first point of contact with medical care providers, improving people’s access to medical advice and guiding them to navigate the healthcare system and seek appropriate care.</a:t>
            </a:r>
          </a:p>
          <a:p>
            <a:pPr marL="342900" indent="-342900">
              <a:buFont typeface="+mj-lt"/>
              <a:buAutoNum type="arabicPeriod"/>
            </a:pPr>
            <a:r>
              <a:rPr lang="en-US" sz="2000" dirty="0"/>
              <a:t>Primary Care.</a:t>
            </a:r>
          </a:p>
          <a:p>
            <a:pPr marL="342900" indent="-342900">
              <a:buFont typeface="+mj-lt"/>
              <a:buAutoNum type="arabicPeriod"/>
            </a:pPr>
            <a:r>
              <a:rPr lang="en-US" sz="2000" dirty="0"/>
              <a:t>Secondary Care (general hospital care).</a:t>
            </a:r>
          </a:p>
          <a:p>
            <a:pPr marL="342900" indent="-342900">
              <a:buFont typeface="+mj-lt"/>
              <a:buAutoNum type="arabicPeriod"/>
            </a:pPr>
            <a:r>
              <a:rPr lang="en-US" sz="2000" dirty="0"/>
              <a:t>Tertiary Care (specialized hospital care).</a:t>
            </a:r>
          </a:p>
          <a:p>
            <a:pPr marL="342900" indent="-342900">
              <a:buFont typeface="+mj-lt"/>
              <a:buAutoNum type="arabicPeriod"/>
            </a:pPr>
            <a:endParaRPr lang="en-US" sz="2000" dirty="0"/>
          </a:p>
          <a:p>
            <a:pPr marL="342900" indent="-342900">
              <a:buFont typeface="+mj-lt"/>
              <a:buAutoNum type="arabicPeriod"/>
            </a:pPr>
            <a:endParaRPr lang="en-US" dirty="0"/>
          </a:p>
        </p:txBody>
      </p:sp>
    </p:spTree>
    <p:extLst>
      <p:ext uri="{BB962C8B-B14F-4D97-AF65-F5344CB8AC3E}">
        <p14:creationId xmlns:p14="http://schemas.microsoft.com/office/powerpoint/2010/main" val="194944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A5369C-81D8-8E4A-AFDE-933A78D72C48}"/>
              </a:ext>
            </a:extLst>
          </p:cNvPr>
          <p:cNvPicPr>
            <a:picLocks noChangeAspect="1"/>
          </p:cNvPicPr>
          <p:nvPr/>
        </p:nvPicPr>
        <p:blipFill>
          <a:blip r:embed="rId2"/>
          <a:stretch>
            <a:fillRect/>
          </a:stretch>
        </p:blipFill>
        <p:spPr>
          <a:xfrm>
            <a:off x="0" y="774700"/>
            <a:ext cx="12192000" cy="5308600"/>
          </a:xfrm>
          <a:prstGeom prst="rect">
            <a:avLst/>
          </a:prstGeom>
        </p:spPr>
      </p:pic>
    </p:spTree>
    <p:extLst>
      <p:ext uri="{BB962C8B-B14F-4D97-AF65-F5344CB8AC3E}">
        <p14:creationId xmlns:p14="http://schemas.microsoft.com/office/powerpoint/2010/main" val="1792330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DF3D3C-C07E-EE4F-851C-F0391C774273}"/>
              </a:ext>
            </a:extLst>
          </p:cNvPr>
          <p:cNvPicPr>
            <a:picLocks noChangeAspect="1"/>
          </p:cNvPicPr>
          <p:nvPr/>
        </p:nvPicPr>
        <p:blipFill>
          <a:blip r:embed="rId2"/>
          <a:stretch>
            <a:fillRect/>
          </a:stretch>
        </p:blipFill>
        <p:spPr>
          <a:xfrm>
            <a:off x="1623848" y="539484"/>
            <a:ext cx="8008883" cy="5798781"/>
          </a:xfrm>
          <a:prstGeom prst="rect">
            <a:avLst/>
          </a:prstGeom>
        </p:spPr>
      </p:pic>
    </p:spTree>
    <p:extLst>
      <p:ext uri="{BB962C8B-B14F-4D97-AF65-F5344CB8AC3E}">
        <p14:creationId xmlns:p14="http://schemas.microsoft.com/office/powerpoint/2010/main" val="756500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5A247D-3A84-DF4C-9070-FED00CDDC288}"/>
              </a:ext>
            </a:extLst>
          </p:cNvPr>
          <p:cNvSpPr txBox="1"/>
          <p:nvPr/>
        </p:nvSpPr>
        <p:spPr>
          <a:xfrm>
            <a:off x="472965" y="583324"/>
            <a:ext cx="11209283" cy="6247864"/>
          </a:xfrm>
          <a:prstGeom prst="rect">
            <a:avLst/>
          </a:prstGeom>
          <a:noFill/>
        </p:spPr>
        <p:txBody>
          <a:bodyPr wrap="square" rtlCol="0">
            <a:spAutoFit/>
          </a:bodyPr>
          <a:lstStyle/>
          <a:p>
            <a:r>
              <a:rPr lang="en-US" sz="2800" b="1" dirty="0"/>
              <a:t>The New Models of Care program has been designed based on the following </a:t>
            </a:r>
            <a:r>
              <a:rPr lang="en-US" sz="2800" b="1" dirty="0">
                <a:solidFill>
                  <a:srgbClr val="FF0000"/>
                </a:solidFill>
              </a:rPr>
              <a:t>FIVE principles</a:t>
            </a:r>
            <a:r>
              <a:rPr lang="en-US" sz="2800" b="1" dirty="0"/>
              <a:t>:</a:t>
            </a:r>
          </a:p>
          <a:p>
            <a:endParaRPr lang="en-US" sz="2800" b="1" dirty="0"/>
          </a:p>
          <a:p>
            <a:pPr marL="514350" indent="-514350">
              <a:buFont typeface="+mj-lt"/>
              <a:buAutoNum type="arabicPeriod"/>
            </a:pPr>
            <a:r>
              <a:rPr lang="en-US" sz="3000" u="sng" dirty="0"/>
              <a:t>Empowering </a:t>
            </a:r>
            <a:r>
              <a:rPr lang="en-US" sz="3000" dirty="0"/>
              <a:t>people and their families </a:t>
            </a:r>
            <a:r>
              <a:rPr lang="en-US" sz="3000" u="sng" dirty="0"/>
              <a:t>to take control of their health</a:t>
            </a:r>
          </a:p>
          <a:p>
            <a:pPr marL="514350" indent="-514350">
              <a:buFont typeface="+mj-lt"/>
              <a:buAutoNum type="arabicPeriod"/>
            </a:pPr>
            <a:r>
              <a:rPr lang="en-US" sz="3000" u="sng" dirty="0"/>
              <a:t>Providing knowledge </a:t>
            </a:r>
            <a:r>
              <a:rPr lang="en-US" sz="3000" dirty="0"/>
              <a:t>to people as part of their treatment, and enabling them </a:t>
            </a:r>
            <a:r>
              <a:rPr lang="en-US" sz="3000" u="sng" dirty="0"/>
              <a:t>to be well-informed </a:t>
            </a:r>
            <a:r>
              <a:rPr lang="en-US" sz="3000" dirty="0"/>
              <a:t>and in control of their health</a:t>
            </a:r>
          </a:p>
          <a:p>
            <a:pPr marL="514350" indent="-514350">
              <a:buFont typeface="+mj-lt"/>
              <a:buAutoNum type="arabicPeriod"/>
            </a:pPr>
            <a:r>
              <a:rPr lang="en-US" sz="3000" u="sng" dirty="0"/>
              <a:t>Fully integrating the health system </a:t>
            </a:r>
            <a:r>
              <a:rPr lang="en-US" sz="3000" dirty="0"/>
              <a:t>from the people’s perspective</a:t>
            </a:r>
          </a:p>
          <a:p>
            <a:pPr marL="514350" indent="-514350">
              <a:buFont typeface="+mj-lt"/>
              <a:buAutoNum type="arabicPeriod"/>
            </a:pPr>
            <a:r>
              <a:rPr lang="en-US" sz="3000" dirty="0"/>
              <a:t>Keeping people healthy and </a:t>
            </a:r>
            <a:r>
              <a:rPr lang="en-US" sz="3000" u="sng" dirty="0"/>
              <a:t>focusing on the whole population through a preventive approach</a:t>
            </a:r>
            <a:r>
              <a:rPr lang="en-US" sz="3000" dirty="0"/>
              <a:t>, rather than a solely curative approach to health provision</a:t>
            </a:r>
          </a:p>
          <a:p>
            <a:pPr marL="514350" indent="-514350">
              <a:buFont typeface="+mj-lt"/>
              <a:buAutoNum type="arabicPeriod"/>
            </a:pPr>
            <a:r>
              <a:rPr lang="en-US" sz="3000" dirty="0"/>
              <a:t>Providing </a:t>
            </a:r>
            <a:r>
              <a:rPr lang="en-US" sz="3000" u="sng" dirty="0"/>
              <a:t>treatment in a patient-friendly and outcome-focused way</a:t>
            </a:r>
            <a:r>
              <a:rPr lang="en-US" sz="3000" dirty="0"/>
              <a:t>, without overtreating or under-treating patients.</a:t>
            </a:r>
          </a:p>
          <a:p>
            <a:endParaRPr lang="en-US" sz="2800" b="1" dirty="0"/>
          </a:p>
          <a:p>
            <a:endParaRPr lang="en-US" dirty="0"/>
          </a:p>
        </p:txBody>
      </p:sp>
    </p:spTree>
    <p:extLst>
      <p:ext uri="{BB962C8B-B14F-4D97-AF65-F5344CB8AC3E}">
        <p14:creationId xmlns:p14="http://schemas.microsoft.com/office/powerpoint/2010/main" val="235037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A95DED0-B995-F34B-87EF-B253A4744D12}"/>
              </a:ext>
            </a:extLst>
          </p:cNvPr>
          <p:cNvGraphicFramePr/>
          <p:nvPr>
            <p:extLst>
              <p:ext uri="{D42A27DB-BD31-4B8C-83A1-F6EECF244321}">
                <p14:modId xmlns:p14="http://schemas.microsoft.com/office/powerpoint/2010/main" val="1180979694"/>
              </p:ext>
            </p:extLst>
          </p:nvPr>
        </p:nvGraphicFramePr>
        <p:xfrm>
          <a:off x="488731" y="236483"/>
          <a:ext cx="11493062" cy="6117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1855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1611405" y="1963256"/>
            <a:ext cx="1693989" cy="3136437"/>
          </a:xfrm>
        </p:spPr>
        <p:txBody>
          <a:bodyPr/>
          <a:lstStyle/>
          <a:p>
            <a:r>
              <a:rPr lang="en-US" dirty="0"/>
              <a:t>1</a:t>
            </a:r>
          </a:p>
        </p:txBody>
      </p:sp>
      <p:sp>
        <p:nvSpPr>
          <p:cNvPr id="3" name="Text Placeholder 2"/>
          <p:cNvSpPr>
            <a:spLocks noGrp="1"/>
          </p:cNvSpPr>
          <p:nvPr>
            <p:ph type="body" sz="quarter" idx="18"/>
          </p:nvPr>
        </p:nvSpPr>
        <p:spPr>
          <a:xfrm>
            <a:off x="2756842" y="1963256"/>
            <a:ext cx="8913572" cy="1797051"/>
          </a:xfrm>
        </p:spPr>
        <p:txBody>
          <a:bodyPr/>
          <a:lstStyle/>
          <a:p>
            <a:pPr>
              <a:lnSpc>
                <a:spcPct val="200000"/>
              </a:lnSpc>
            </a:pPr>
            <a:r>
              <a:rPr lang="en-US" sz="4000" dirty="0">
                <a:latin typeface="Arial"/>
                <a:cs typeface="Arial"/>
              </a:rPr>
              <a:t>Health under Vision 2030</a:t>
            </a:r>
          </a:p>
        </p:txBody>
      </p:sp>
    </p:spTree>
    <p:extLst>
      <p:ext uri="{BB962C8B-B14F-4D97-AF65-F5344CB8AC3E}">
        <p14:creationId xmlns:p14="http://schemas.microsoft.com/office/powerpoint/2010/main" val="3873888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7CB473-D1DA-1349-970D-184B22289F9C}"/>
              </a:ext>
            </a:extLst>
          </p:cNvPr>
          <p:cNvPicPr>
            <a:picLocks noChangeAspect="1"/>
          </p:cNvPicPr>
          <p:nvPr/>
        </p:nvPicPr>
        <p:blipFill>
          <a:blip r:embed="rId2"/>
          <a:stretch>
            <a:fillRect/>
          </a:stretch>
        </p:blipFill>
        <p:spPr>
          <a:xfrm>
            <a:off x="1131472" y="0"/>
            <a:ext cx="9929056" cy="6858000"/>
          </a:xfrm>
          <a:prstGeom prst="rect">
            <a:avLst/>
          </a:prstGeom>
        </p:spPr>
      </p:pic>
    </p:spTree>
    <p:extLst>
      <p:ext uri="{BB962C8B-B14F-4D97-AF65-F5344CB8AC3E}">
        <p14:creationId xmlns:p14="http://schemas.microsoft.com/office/powerpoint/2010/main" val="567741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8E99CA-3C17-1246-AE96-25CCC22DEFBC}"/>
              </a:ext>
            </a:extLst>
          </p:cNvPr>
          <p:cNvSpPr>
            <a:spLocks noGrp="1"/>
          </p:cNvSpPr>
          <p:nvPr>
            <p:ph type="body" sz="quarter" idx="10"/>
          </p:nvPr>
        </p:nvSpPr>
        <p:spPr>
          <a:xfrm>
            <a:off x="567559" y="1261242"/>
            <a:ext cx="11303875" cy="4540468"/>
          </a:xfrm>
        </p:spPr>
        <p:txBody>
          <a:bodyPr/>
          <a:lstStyle/>
          <a:p>
            <a:r>
              <a:rPr lang="en-US" sz="2800" dirty="0"/>
              <a:t>The New Models of Care Program will deliver 42 coordinated interventions (i.e. initiatives), across six ‘systems’ of care by the end of 2020.</a:t>
            </a:r>
            <a:endParaRPr lang="en-US" sz="900" dirty="0"/>
          </a:p>
          <a:p>
            <a:endParaRPr lang="en-US" sz="2400" dirty="0"/>
          </a:p>
          <a:p>
            <a:endParaRPr lang="en-US" sz="2800" dirty="0"/>
          </a:p>
          <a:p>
            <a:r>
              <a:rPr lang="en-US" sz="2800" dirty="0"/>
              <a:t>The 42 initiatives will include defined patient pathways and key performance indicators (KPIs) including measurement of: safety and quality process metrics, clinical and patient reported outcomes, and financial performance.</a:t>
            </a:r>
          </a:p>
        </p:txBody>
      </p:sp>
    </p:spTree>
    <p:extLst>
      <p:ext uri="{BB962C8B-B14F-4D97-AF65-F5344CB8AC3E}">
        <p14:creationId xmlns:p14="http://schemas.microsoft.com/office/powerpoint/2010/main" val="2440673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1611405" y="1963256"/>
            <a:ext cx="1693989" cy="3136437"/>
          </a:xfrm>
        </p:spPr>
        <p:txBody>
          <a:bodyPr/>
          <a:lstStyle/>
          <a:p>
            <a:r>
              <a:rPr lang="en-US" dirty="0"/>
              <a:t>4</a:t>
            </a:r>
          </a:p>
        </p:txBody>
      </p:sp>
      <p:sp>
        <p:nvSpPr>
          <p:cNvPr id="3" name="Text Placeholder 2"/>
          <p:cNvSpPr>
            <a:spLocks noGrp="1"/>
          </p:cNvSpPr>
          <p:nvPr>
            <p:ph type="body" sz="quarter" idx="18"/>
          </p:nvPr>
        </p:nvSpPr>
        <p:spPr>
          <a:xfrm>
            <a:off x="2911825" y="2124948"/>
            <a:ext cx="8913572" cy="1797051"/>
          </a:xfrm>
        </p:spPr>
        <p:txBody>
          <a:bodyPr/>
          <a:lstStyle/>
          <a:p>
            <a:pPr>
              <a:lnSpc>
                <a:spcPct val="150000"/>
              </a:lnSpc>
            </a:pPr>
            <a:r>
              <a:rPr lang="en-US" sz="4000" dirty="0">
                <a:latin typeface="Arial"/>
                <a:cs typeface="Arial"/>
              </a:rPr>
              <a:t>Health in All Policies (</a:t>
            </a:r>
            <a:r>
              <a:rPr lang="en-US" sz="4000" dirty="0" err="1">
                <a:latin typeface="Arial"/>
                <a:cs typeface="Arial"/>
              </a:rPr>
              <a:t>HiAP</a:t>
            </a:r>
            <a:r>
              <a:rPr lang="en-US" sz="4000" dirty="0">
                <a:latin typeface="Arial"/>
                <a:cs typeface="Arial"/>
              </a:rPr>
              <a:t>) in National Health Policy</a:t>
            </a:r>
          </a:p>
        </p:txBody>
      </p:sp>
    </p:spTree>
    <p:extLst>
      <p:ext uri="{BB962C8B-B14F-4D97-AF65-F5344CB8AC3E}">
        <p14:creationId xmlns:p14="http://schemas.microsoft.com/office/powerpoint/2010/main" val="4083348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85AA98-CC77-DC41-8727-0CE9A29653F9}"/>
              </a:ext>
            </a:extLst>
          </p:cNvPr>
          <p:cNvSpPr txBox="1"/>
          <p:nvPr/>
        </p:nvSpPr>
        <p:spPr>
          <a:xfrm>
            <a:off x="201476" y="216976"/>
            <a:ext cx="11546237" cy="523220"/>
          </a:xfrm>
          <a:prstGeom prst="rect">
            <a:avLst/>
          </a:prstGeom>
          <a:noFill/>
        </p:spPr>
        <p:txBody>
          <a:bodyPr wrap="square" rtlCol="0">
            <a:spAutoFit/>
          </a:bodyPr>
          <a:lstStyle/>
          <a:p>
            <a:r>
              <a:rPr lang="en-US" sz="2800" b="1" dirty="0">
                <a:latin typeface="Helvetica" pitchFamily="2" charset="0"/>
              </a:rPr>
              <a:t>Health in All Policies (</a:t>
            </a:r>
            <a:r>
              <a:rPr lang="en-US" sz="2800" b="1" dirty="0" err="1">
                <a:latin typeface="Helvetica" pitchFamily="2" charset="0"/>
              </a:rPr>
              <a:t>HiAP</a:t>
            </a:r>
            <a:r>
              <a:rPr lang="en-US" sz="2800" b="1" dirty="0">
                <a:latin typeface="Helvetica" pitchFamily="2" charset="0"/>
              </a:rPr>
              <a:t>)</a:t>
            </a:r>
          </a:p>
        </p:txBody>
      </p:sp>
      <p:sp>
        <p:nvSpPr>
          <p:cNvPr id="3" name="Text Placeholder 2">
            <a:extLst>
              <a:ext uri="{FF2B5EF4-FFF2-40B4-BE49-F238E27FC236}">
                <a16:creationId xmlns:a16="http://schemas.microsoft.com/office/drawing/2014/main" id="{959418C1-F049-A447-9DA3-3D8FD72149E6}"/>
              </a:ext>
            </a:extLst>
          </p:cNvPr>
          <p:cNvSpPr>
            <a:spLocks noGrp="1"/>
          </p:cNvSpPr>
          <p:nvPr>
            <p:ph type="body" sz="quarter" idx="10"/>
          </p:nvPr>
        </p:nvSpPr>
        <p:spPr>
          <a:xfrm>
            <a:off x="472296" y="1137859"/>
            <a:ext cx="11275417" cy="4979162"/>
          </a:xfrm>
        </p:spPr>
        <p:txBody>
          <a:bodyPr/>
          <a:lstStyle/>
          <a:p>
            <a:pPr marL="457200" indent="-457200" algn="l">
              <a:buFont typeface="Arial" panose="020B0604020202020204" pitchFamily="34" charset="0"/>
              <a:buChar char="•"/>
            </a:pPr>
            <a:r>
              <a:rPr lang="en-US" dirty="0" err="1"/>
              <a:t>HiAP</a:t>
            </a:r>
            <a:r>
              <a:rPr lang="en-US" dirty="0"/>
              <a:t> is an approach to public policies across sectors that systematically takes into account the health implications of decisions, seeks synergies, and avoids harmful health impacts in order to improve population health and health equity. </a:t>
            </a: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r>
              <a:rPr lang="en-US" dirty="0"/>
              <a:t>As a concept, it reflects the principles of: legitimacy, accountability, transparency and access to information, participation, sustainability, and collaboration across sectors and levels of government. </a:t>
            </a: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r>
              <a:rPr lang="en-US" dirty="0"/>
              <a:t>Announced at the 8th Global Conference on Health Promotion, Helsinki, Finland, 10-14 June 2013 </a:t>
            </a: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3624911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8CEDC4-5C9E-5744-8DAF-A670C9D204D7}"/>
              </a:ext>
            </a:extLst>
          </p:cNvPr>
          <p:cNvSpPr txBox="1"/>
          <p:nvPr/>
        </p:nvSpPr>
        <p:spPr>
          <a:xfrm>
            <a:off x="504498" y="346841"/>
            <a:ext cx="11319640" cy="6124754"/>
          </a:xfrm>
          <a:prstGeom prst="rect">
            <a:avLst/>
          </a:prstGeom>
          <a:noFill/>
        </p:spPr>
        <p:txBody>
          <a:bodyPr wrap="square" rtlCol="0">
            <a:spAutoFit/>
          </a:bodyPr>
          <a:lstStyle/>
          <a:p>
            <a:r>
              <a:rPr lang="en-US" sz="2400" b="1" dirty="0"/>
              <a:t>“</a:t>
            </a:r>
            <a:r>
              <a:rPr lang="en-US" sz="2400" b="1" i="1" dirty="0">
                <a:solidFill>
                  <a:srgbClr val="FF0000"/>
                </a:solidFill>
              </a:rPr>
              <a:t>We call on governments:</a:t>
            </a:r>
            <a:endParaRPr lang="en-US" sz="2400" b="1" dirty="0">
              <a:solidFill>
                <a:srgbClr val="FF0000"/>
              </a:solidFill>
            </a:endParaRPr>
          </a:p>
          <a:p>
            <a:endParaRPr lang="en-US" sz="2000" b="1" dirty="0"/>
          </a:p>
          <a:p>
            <a:pPr marL="285750" indent="-285750">
              <a:buFont typeface="Arial" panose="020B0604020202020204" pitchFamily="34" charset="0"/>
              <a:buChar char="•"/>
            </a:pPr>
            <a:r>
              <a:rPr lang="en-US" sz="2200" b="1" dirty="0"/>
              <a:t>Commit to health and health equity as a political priority </a:t>
            </a:r>
            <a:r>
              <a:rPr lang="en-US" sz="2200" dirty="0"/>
              <a:t>by adopting the principles of Health in All Policies and taking action on the social determinants of health. </a:t>
            </a:r>
          </a:p>
          <a:p>
            <a:pPr marL="285750" indent="-285750">
              <a:buFont typeface="Arial" panose="020B0604020202020204" pitchFamily="34" charset="0"/>
              <a:buChar char="•"/>
            </a:pPr>
            <a:r>
              <a:rPr lang="en-US" sz="2200" b="1" dirty="0"/>
              <a:t>Ensure effective structures, processes and resources </a:t>
            </a:r>
            <a:r>
              <a:rPr lang="en-US" sz="2200" dirty="0"/>
              <a:t>that enable implementation of the Health in All Policies approach across governments at all levels and between governments. </a:t>
            </a:r>
          </a:p>
          <a:p>
            <a:pPr marL="285750" indent="-285750">
              <a:buFont typeface="Arial" panose="020B0604020202020204" pitchFamily="34" charset="0"/>
              <a:buChar char="•"/>
            </a:pPr>
            <a:r>
              <a:rPr lang="en-US" sz="2200" b="1" dirty="0"/>
              <a:t>Strengthen the capacity of Ministries of Health to engage other sectors of government </a:t>
            </a:r>
            <a:r>
              <a:rPr lang="en-US" sz="2200" dirty="0"/>
              <a:t>through leadership, partnership, advocacy and mediation to achieve improved health outcomes. </a:t>
            </a:r>
          </a:p>
          <a:p>
            <a:pPr marL="285750" indent="-285750">
              <a:buFont typeface="Arial" panose="020B0604020202020204" pitchFamily="34" charset="0"/>
              <a:buChar char="•"/>
            </a:pPr>
            <a:r>
              <a:rPr lang="en-US" sz="2200" b="1" dirty="0"/>
              <a:t>Build institutional capacity and skills </a:t>
            </a:r>
            <a:r>
              <a:rPr lang="en-US" sz="2200" dirty="0"/>
              <a:t>that enable the implementation of Health in All Policies and provide evidence on the determinants of health and inequity and on effective responses. </a:t>
            </a:r>
          </a:p>
          <a:p>
            <a:pPr marL="285750" indent="-285750">
              <a:buFont typeface="Arial" panose="020B0604020202020204" pitchFamily="34" charset="0"/>
              <a:buChar char="•"/>
            </a:pPr>
            <a:r>
              <a:rPr lang="en-US" sz="2200" b="1" dirty="0"/>
              <a:t>Adopt transparent audit and accountability mechanisms </a:t>
            </a:r>
            <a:r>
              <a:rPr lang="en-US" sz="2200" dirty="0"/>
              <a:t>for health and equity impacts that build trust across government and between governments and their people. </a:t>
            </a:r>
          </a:p>
          <a:p>
            <a:pPr marL="285750" indent="-285750">
              <a:buFont typeface="Arial" panose="020B0604020202020204" pitchFamily="34" charset="0"/>
              <a:buChar char="•"/>
            </a:pPr>
            <a:r>
              <a:rPr lang="en-US" sz="2200" b="1" dirty="0"/>
              <a:t>Establish conflict of interest measures </a:t>
            </a:r>
            <a:r>
              <a:rPr lang="en-US" sz="2200" dirty="0"/>
              <a:t>that include effective safeguards to protect policies from distortion by commercial and vested interests and influence. </a:t>
            </a:r>
          </a:p>
          <a:p>
            <a:pPr marL="285750" indent="-285750">
              <a:buFont typeface="Arial" panose="020B0604020202020204" pitchFamily="34" charset="0"/>
              <a:buChar char="•"/>
            </a:pPr>
            <a:r>
              <a:rPr lang="en-US" sz="2200" b="1" dirty="0"/>
              <a:t>Include communities, social movements and civil society </a:t>
            </a:r>
            <a:r>
              <a:rPr lang="en-US" sz="2200" dirty="0"/>
              <a:t>in the development, implementation and monitoring of Health in All Policies, building health literacy in the population”</a:t>
            </a:r>
          </a:p>
          <a:p>
            <a:endParaRPr lang="en-US" dirty="0"/>
          </a:p>
        </p:txBody>
      </p:sp>
    </p:spTree>
    <p:extLst>
      <p:ext uri="{BB962C8B-B14F-4D97-AF65-F5344CB8AC3E}">
        <p14:creationId xmlns:p14="http://schemas.microsoft.com/office/powerpoint/2010/main" val="2856940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72D66B0-1B35-FC49-96B0-F5EA107C4CC1}"/>
              </a:ext>
            </a:extLst>
          </p:cNvPr>
          <p:cNvSpPr>
            <a:spLocks noGrp="1"/>
          </p:cNvSpPr>
          <p:nvPr>
            <p:ph type="body" sz="half" idx="2"/>
          </p:nvPr>
        </p:nvSpPr>
        <p:spPr>
          <a:xfrm>
            <a:off x="808256" y="709447"/>
            <a:ext cx="4518655" cy="4981903"/>
          </a:xfrm>
        </p:spPr>
        <p:txBody>
          <a:bodyPr>
            <a:normAutofit fontScale="92500" lnSpcReduction="10000"/>
          </a:bodyPr>
          <a:lstStyle/>
          <a:p>
            <a:pPr marL="342900" indent="-342900">
              <a:buFont typeface="Arial" panose="020B0604020202020204" pitchFamily="34" charset="0"/>
              <a:buChar char="•"/>
            </a:pPr>
            <a:endParaRPr lang="en-US" sz="2400" dirty="0">
              <a:latin typeface="Helvetica" pitchFamily="2" charset="0"/>
            </a:endParaRPr>
          </a:p>
          <a:p>
            <a:pPr marL="342900" indent="-342900">
              <a:buFont typeface="Arial" panose="020B0604020202020204" pitchFamily="34" charset="0"/>
              <a:buChar char="•"/>
            </a:pPr>
            <a:r>
              <a:rPr lang="en-US" sz="2400" dirty="0">
                <a:latin typeface="Helvetica" pitchFamily="2" charset="0"/>
              </a:rPr>
              <a:t>In 2017, An approval was granted by Custodian of the Two Holy Mosques King Salman for </a:t>
            </a:r>
            <a:r>
              <a:rPr lang="en-US" sz="2400" dirty="0">
                <a:solidFill>
                  <a:srgbClr val="FF0000"/>
                </a:solidFill>
                <a:latin typeface="Helvetica" pitchFamily="2" charset="0"/>
              </a:rPr>
              <a:t>Public health to be adopted as a policy and priority in all regulations and legislations for preventing diseases.</a:t>
            </a:r>
            <a:br>
              <a:rPr lang="en-US" sz="2400" dirty="0">
                <a:solidFill>
                  <a:srgbClr val="FF0000"/>
                </a:solidFill>
                <a:latin typeface="Helvetica" pitchFamily="2" charset="0"/>
              </a:rPr>
            </a:br>
            <a:endParaRPr lang="en-US" sz="2400" dirty="0">
              <a:solidFill>
                <a:srgbClr val="FF0000"/>
              </a:solidFill>
              <a:latin typeface="Helvetica" pitchFamily="2" charset="0"/>
            </a:endParaRPr>
          </a:p>
          <a:p>
            <a:pPr marL="342900" indent="-342900">
              <a:buFont typeface="Arial" panose="020B0604020202020204" pitchFamily="34" charset="0"/>
              <a:buChar char="•"/>
            </a:pPr>
            <a:r>
              <a:rPr lang="en-US" sz="2400" dirty="0">
                <a:latin typeface="Helvetica" pitchFamily="2" charset="0"/>
              </a:rPr>
              <a:t>A ministerial committee was formed for Health in All Policies in Saudi Arabia with ministerial membership (Health, Education, Commerce, MOMRA, and others)</a:t>
            </a:r>
            <a:br>
              <a:rPr lang="en-US" sz="2400" dirty="0">
                <a:latin typeface="Helvetica" pitchFamily="2" charset="0"/>
              </a:rPr>
            </a:br>
            <a:endParaRPr lang="en-US" sz="2400" dirty="0">
              <a:latin typeface="Helvetica" pitchFamily="2" charset="0"/>
            </a:endParaRPr>
          </a:p>
        </p:txBody>
      </p:sp>
      <p:pic>
        <p:nvPicPr>
          <p:cNvPr id="5" name="Picture 4">
            <a:extLst>
              <a:ext uri="{FF2B5EF4-FFF2-40B4-BE49-F238E27FC236}">
                <a16:creationId xmlns:a16="http://schemas.microsoft.com/office/drawing/2014/main" id="{9D5952C3-1587-CC4E-8424-088B5100E684}"/>
              </a:ext>
            </a:extLst>
          </p:cNvPr>
          <p:cNvPicPr>
            <a:picLocks noChangeAspect="1"/>
          </p:cNvPicPr>
          <p:nvPr/>
        </p:nvPicPr>
        <p:blipFill>
          <a:blip r:embed="rId2"/>
          <a:stretch>
            <a:fillRect/>
          </a:stretch>
        </p:blipFill>
        <p:spPr>
          <a:xfrm>
            <a:off x="5326912" y="709447"/>
            <a:ext cx="6637566" cy="4981903"/>
          </a:xfrm>
          <a:prstGeom prst="rect">
            <a:avLst/>
          </a:prstGeom>
        </p:spPr>
      </p:pic>
    </p:spTree>
    <p:extLst>
      <p:ext uri="{BB962C8B-B14F-4D97-AF65-F5344CB8AC3E}">
        <p14:creationId xmlns:p14="http://schemas.microsoft.com/office/powerpoint/2010/main" val="4075904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775144" y="4647636"/>
            <a:ext cx="4987992" cy="2325253"/>
          </a:xfrm>
        </p:spPr>
        <p:txBody>
          <a:bodyPr>
            <a:normAutofit/>
          </a:bodyPr>
          <a:lstStyle/>
          <a:p>
            <a:pPr>
              <a:lnSpc>
                <a:spcPct val="90000"/>
              </a:lnSpc>
            </a:pPr>
            <a:r>
              <a:rPr lang="en-US" sz="2800" dirty="0" err="1">
                <a:latin typeface="Arial"/>
                <a:cs typeface="Arial"/>
              </a:rPr>
              <a:t>nmalamro@ksu.edu.sa</a:t>
            </a:r>
            <a:endParaRPr lang="en-US" sz="2800" dirty="0">
              <a:latin typeface="Arial"/>
              <a:cs typeface="Arial"/>
            </a:endParaRPr>
          </a:p>
        </p:txBody>
      </p:sp>
      <p:sp>
        <p:nvSpPr>
          <p:cNvPr id="4" name="Text Placeholder 3"/>
          <p:cNvSpPr>
            <a:spLocks noGrp="1"/>
          </p:cNvSpPr>
          <p:nvPr>
            <p:ph type="body" sz="quarter" idx="13"/>
          </p:nvPr>
        </p:nvSpPr>
        <p:spPr>
          <a:xfrm>
            <a:off x="6757342" y="1999281"/>
            <a:ext cx="5129858" cy="2314074"/>
          </a:xfrm>
        </p:spPr>
        <p:txBody>
          <a:bodyPr>
            <a:normAutofit fontScale="85000" lnSpcReduction="20000"/>
          </a:bodyPr>
          <a:lstStyle/>
          <a:p>
            <a:r>
              <a:rPr lang="en-US" b="1" dirty="0">
                <a:solidFill>
                  <a:schemeClr val="accent4">
                    <a:lumMod val="60000"/>
                    <a:lumOff val="40000"/>
                  </a:schemeClr>
                </a:solidFill>
                <a:latin typeface="Arial"/>
                <a:cs typeface="Arial"/>
              </a:rPr>
              <a:t>Office Hours (by appointment via email): </a:t>
            </a:r>
          </a:p>
          <a:p>
            <a:r>
              <a:rPr lang="en-US" dirty="0">
                <a:latin typeface="Arial"/>
                <a:cs typeface="Arial"/>
              </a:rPr>
              <a:t>Mondays &amp; Wednesdays</a:t>
            </a:r>
          </a:p>
          <a:p>
            <a:r>
              <a:rPr lang="en-US" dirty="0">
                <a:latin typeface="Arial"/>
                <a:cs typeface="Arial"/>
              </a:rPr>
              <a:t>11 AM – 1 PM</a:t>
            </a:r>
          </a:p>
          <a:p>
            <a:r>
              <a:rPr lang="en-US" dirty="0">
                <a:latin typeface="Arial"/>
                <a:cs typeface="Arial"/>
              </a:rPr>
              <a:t>West Building </a:t>
            </a:r>
          </a:p>
          <a:p>
            <a:r>
              <a:rPr lang="en-US" dirty="0">
                <a:latin typeface="Arial"/>
                <a:cs typeface="Arial"/>
              </a:rPr>
              <a:t>Level 1 - Office 4011034</a:t>
            </a:r>
          </a:p>
        </p:txBody>
      </p:sp>
      <p:sp>
        <p:nvSpPr>
          <p:cNvPr id="5" name="Text Placeholder 4"/>
          <p:cNvSpPr>
            <a:spLocks noGrp="1"/>
          </p:cNvSpPr>
          <p:nvPr>
            <p:ph type="body" sz="quarter" idx="14"/>
          </p:nvPr>
        </p:nvSpPr>
        <p:spPr>
          <a:xfrm>
            <a:off x="6714157" y="949575"/>
            <a:ext cx="4755048" cy="623568"/>
          </a:xfrm>
        </p:spPr>
        <p:txBody>
          <a:bodyPr/>
          <a:lstStyle/>
          <a:p>
            <a:r>
              <a:rPr lang="en-US" b="1" dirty="0">
                <a:latin typeface="Microsoft Sans Serif"/>
                <a:cs typeface="Microsoft Sans Serif"/>
              </a:rPr>
              <a:t>Thank you!</a:t>
            </a:r>
          </a:p>
        </p:txBody>
      </p:sp>
    </p:spTree>
    <p:extLst>
      <p:ext uri="{BB962C8B-B14F-4D97-AF65-F5344CB8AC3E}">
        <p14:creationId xmlns:p14="http://schemas.microsoft.com/office/powerpoint/2010/main" val="3402985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9FCDCD-B40C-5447-BE01-2FD6A6EBBCE4}"/>
              </a:ext>
            </a:extLst>
          </p:cNvPr>
          <p:cNvSpPr>
            <a:spLocks noGrp="1"/>
          </p:cNvSpPr>
          <p:nvPr>
            <p:ph type="body" sz="quarter" idx="10"/>
          </p:nvPr>
        </p:nvSpPr>
        <p:spPr>
          <a:xfrm>
            <a:off x="402415" y="1087649"/>
            <a:ext cx="11398580" cy="5349372"/>
          </a:xfrm>
        </p:spPr>
        <p:txBody>
          <a:bodyPr>
            <a:normAutofit fontScale="70000" lnSpcReduction="20000"/>
          </a:bodyPr>
          <a:lstStyle/>
          <a:p>
            <a:pPr marL="609585" indent="-609585" algn="l">
              <a:buFont typeface="Arial" panose="020B0604020202020204" pitchFamily="34" charset="0"/>
              <a:buChar char="•"/>
            </a:pPr>
            <a:r>
              <a:rPr lang="en-US" sz="3200" dirty="0"/>
              <a:t>Saudi Vision 2030. Accessed 28 September 2019: </a:t>
            </a:r>
            <a:r>
              <a:rPr lang="en-US" sz="3200" dirty="0">
                <a:hlinkClick r:id="rId2"/>
              </a:rPr>
              <a:t>https://vision2030.gov.sa/en/node</a:t>
            </a:r>
            <a:endParaRPr lang="en-US" sz="3200" dirty="0"/>
          </a:p>
          <a:p>
            <a:pPr marL="609585" indent="-609585" algn="l">
              <a:buFont typeface="Arial" panose="020B0604020202020204" pitchFamily="34" charset="0"/>
              <a:buChar char="•"/>
            </a:pPr>
            <a:r>
              <a:rPr lang="en-US" sz="3200" dirty="0"/>
              <a:t>Saudi Vision 2030: Strategic Objectives and Vision Realization Programs. Accessed 28 September 2019: </a:t>
            </a:r>
            <a:r>
              <a:rPr lang="en-US" sz="3200" dirty="0">
                <a:hlinkClick r:id="rId3"/>
              </a:rPr>
              <a:t>https://vision2030.gov.sa/sites/default/files/report/Vision%20Realization%20Programs%20Overview.pdf</a:t>
            </a:r>
            <a:endParaRPr lang="en-US" sz="3200" dirty="0"/>
          </a:p>
          <a:p>
            <a:pPr marL="609585" indent="-609585" algn="l">
              <a:buFont typeface="Arial" panose="020B0604020202020204" pitchFamily="34" charset="0"/>
              <a:buChar char="•"/>
            </a:pPr>
            <a:r>
              <a:rPr lang="en-US" sz="3200" dirty="0"/>
              <a:t>Saudi Vision 2030. National Transformation Program Delivery Plan 2018-2020. Accessed 28 September 2019: https://vision2030.gov.sa/sites/default/files/attachments/NTP%20English%20Public%20Document_2810.pdf</a:t>
            </a:r>
          </a:p>
          <a:p>
            <a:pPr marL="609585" indent="-609585" algn="l">
              <a:buFont typeface="Arial" panose="020B0604020202020204" pitchFamily="34" charset="0"/>
              <a:buChar char="•"/>
            </a:pPr>
            <a:r>
              <a:rPr lang="en-US" sz="3200" dirty="0"/>
              <a:t>Ministry of Health. Healthcare Transformation Strategy, V3. Accessed 28 September 2019: </a:t>
            </a:r>
            <a:r>
              <a:rPr lang="en-US" sz="3200" dirty="0">
                <a:hlinkClick r:id="rId4"/>
              </a:rPr>
              <a:t>https://www.moh.gov.sa/en/Ministry/vro/Documents/Healthcare-Transformation-Strategy.pdf</a:t>
            </a:r>
            <a:endParaRPr lang="en-US" sz="3200" dirty="0"/>
          </a:p>
          <a:p>
            <a:pPr marL="609585" indent="-609585" algn="l">
              <a:buFont typeface="Arial" panose="020B0604020202020204" pitchFamily="34" charset="0"/>
              <a:buChar char="•"/>
            </a:pPr>
            <a:r>
              <a:rPr lang="en-US" sz="3200" dirty="0"/>
              <a:t>Ministry of Health. </a:t>
            </a:r>
            <a:r>
              <a:rPr lang="en-US" dirty="0"/>
              <a:t>Health Sector Transformation Plan (HSTP). </a:t>
            </a:r>
            <a:r>
              <a:rPr lang="en-US" sz="3200" dirty="0"/>
              <a:t>Accessed 28 September 2019: </a:t>
            </a:r>
            <a:r>
              <a:rPr lang="en-US" sz="3200" dirty="0">
                <a:hlinkClick r:id="rId5"/>
              </a:rPr>
              <a:t>https://www.moh.gov.sa/Ministry/MediaCenter/Publications/Documents/2019-01-15.pdf</a:t>
            </a:r>
            <a:endParaRPr lang="en-US" sz="3200" dirty="0"/>
          </a:p>
          <a:p>
            <a:pPr marL="609585" indent="-609585" algn="l">
              <a:buFont typeface="Arial" panose="020B0604020202020204" pitchFamily="34" charset="0"/>
              <a:buChar char="•"/>
            </a:pPr>
            <a:r>
              <a:rPr lang="en-US" sz="3200" dirty="0"/>
              <a:t>World Health Organization. Health in All Policies: Framework for Country Action. Accessed 28 September 2019: </a:t>
            </a:r>
            <a:r>
              <a:rPr lang="en-US" sz="3200" dirty="0">
                <a:hlinkClick r:id="rId6"/>
              </a:rPr>
              <a:t>https://www.who.int/healthpromotion/frameworkforcountryaction/en/</a:t>
            </a:r>
            <a:endParaRPr lang="en-US" sz="3200" dirty="0"/>
          </a:p>
          <a:p>
            <a:pPr marL="609585" indent="-609585" algn="l">
              <a:buFont typeface="Arial" panose="020B0604020202020204" pitchFamily="34" charset="0"/>
              <a:buChar char="•"/>
            </a:pPr>
            <a:r>
              <a:rPr lang="en-US" sz="3200" dirty="0"/>
              <a:t>SPA. King approves adopting public health as a policy. 2017. Accessed 28 September 2019: </a:t>
            </a:r>
            <a:r>
              <a:rPr lang="en-US" sz="3200" dirty="0">
                <a:hlinkClick r:id="rId7"/>
              </a:rPr>
              <a:t>https://www.spa.gov.sa/1646247</a:t>
            </a:r>
            <a:endParaRPr lang="en-US" sz="3200" dirty="0"/>
          </a:p>
          <a:p>
            <a:pPr marL="609585" indent="-609585" algn="l">
              <a:buFont typeface="Arial" panose="020B0604020202020204" pitchFamily="34" charset="0"/>
              <a:buChar char="•"/>
            </a:pPr>
            <a:endParaRPr lang="en-US" sz="3200" dirty="0"/>
          </a:p>
          <a:p>
            <a:pPr marL="609585" indent="-609585" algn="l">
              <a:buFont typeface="Arial" panose="020B0604020202020204" pitchFamily="34" charset="0"/>
              <a:buChar char="•"/>
            </a:pPr>
            <a:endParaRPr lang="en-US" sz="3200" dirty="0"/>
          </a:p>
          <a:p>
            <a:pPr marL="609585" indent="-609585" algn="l">
              <a:buFont typeface="Arial" panose="020B0604020202020204" pitchFamily="34" charset="0"/>
              <a:buChar char="•"/>
            </a:pPr>
            <a:endParaRPr lang="en-US" sz="3200" dirty="0"/>
          </a:p>
          <a:p>
            <a:pPr marL="609585" indent="-609585" algn="l">
              <a:buFont typeface="Arial" panose="020B0604020202020204" pitchFamily="34" charset="0"/>
              <a:buChar char="•"/>
            </a:pPr>
            <a:endParaRPr lang="en-US" sz="3200" dirty="0"/>
          </a:p>
        </p:txBody>
      </p:sp>
      <p:sp>
        <p:nvSpPr>
          <p:cNvPr id="3" name="TextBox 2">
            <a:extLst>
              <a:ext uri="{FF2B5EF4-FFF2-40B4-BE49-F238E27FC236}">
                <a16:creationId xmlns:a16="http://schemas.microsoft.com/office/drawing/2014/main" id="{66590820-589D-6447-B9DF-8872CFB779D8}"/>
              </a:ext>
            </a:extLst>
          </p:cNvPr>
          <p:cNvSpPr txBox="1"/>
          <p:nvPr/>
        </p:nvSpPr>
        <p:spPr>
          <a:xfrm>
            <a:off x="402415" y="189186"/>
            <a:ext cx="8040413" cy="584775"/>
          </a:xfrm>
          <a:prstGeom prst="rect">
            <a:avLst/>
          </a:prstGeom>
          <a:noFill/>
        </p:spPr>
        <p:txBody>
          <a:bodyPr wrap="square" rtlCol="0">
            <a:spAutoFit/>
          </a:bodyPr>
          <a:lstStyle/>
          <a:p>
            <a:r>
              <a:rPr lang="en-US" sz="3200" b="1" dirty="0"/>
              <a:t>References</a:t>
            </a:r>
          </a:p>
        </p:txBody>
      </p:sp>
    </p:spTree>
    <p:extLst>
      <p:ext uri="{BB962C8B-B14F-4D97-AF65-F5344CB8AC3E}">
        <p14:creationId xmlns:p14="http://schemas.microsoft.com/office/powerpoint/2010/main" val="1587659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4051DB-6CD4-DD44-A751-33420A79EC94}"/>
              </a:ext>
            </a:extLst>
          </p:cNvPr>
          <p:cNvPicPr>
            <a:picLocks noChangeAspect="1"/>
          </p:cNvPicPr>
          <p:nvPr/>
        </p:nvPicPr>
        <p:blipFill rotWithShape="1">
          <a:blip r:embed="rId2"/>
          <a:srcRect t="21289" r="735"/>
          <a:stretch/>
        </p:blipFill>
        <p:spPr>
          <a:xfrm>
            <a:off x="820871" y="1952786"/>
            <a:ext cx="10844185" cy="2275882"/>
          </a:xfrm>
          <a:prstGeom prst="rect">
            <a:avLst/>
          </a:prstGeom>
        </p:spPr>
      </p:pic>
      <p:pic>
        <p:nvPicPr>
          <p:cNvPr id="5" name="Picture 4">
            <a:extLst>
              <a:ext uri="{FF2B5EF4-FFF2-40B4-BE49-F238E27FC236}">
                <a16:creationId xmlns:a16="http://schemas.microsoft.com/office/drawing/2014/main" id="{80AB1E5F-4CCC-9D49-B261-925B878DEC3D}"/>
              </a:ext>
            </a:extLst>
          </p:cNvPr>
          <p:cNvPicPr>
            <a:picLocks noChangeAspect="1"/>
          </p:cNvPicPr>
          <p:nvPr/>
        </p:nvPicPr>
        <p:blipFill>
          <a:blip r:embed="rId3"/>
          <a:stretch>
            <a:fillRect/>
          </a:stretch>
        </p:blipFill>
        <p:spPr>
          <a:xfrm>
            <a:off x="2590369" y="4380316"/>
            <a:ext cx="2082800" cy="546100"/>
          </a:xfrm>
          <a:prstGeom prst="rect">
            <a:avLst/>
          </a:prstGeom>
        </p:spPr>
      </p:pic>
      <p:pic>
        <p:nvPicPr>
          <p:cNvPr id="6" name="Picture 5">
            <a:extLst>
              <a:ext uri="{FF2B5EF4-FFF2-40B4-BE49-F238E27FC236}">
                <a16:creationId xmlns:a16="http://schemas.microsoft.com/office/drawing/2014/main" id="{A806EF3F-459E-624E-8832-233020EE0338}"/>
              </a:ext>
            </a:extLst>
          </p:cNvPr>
          <p:cNvPicPr>
            <a:picLocks noChangeAspect="1"/>
          </p:cNvPicPr>
          <p:nvPr/>
        </p:nvPicPr>
        <p:blipFill>
          <a:blip r:embed="rId4"/>
          <a:stretch>
            <a:fillRect/>
          </a:stretch>
        </p:blipFill>
        <p:spPr>
          <a:xfrm>
            <a:off x="5207913" y="4412066"/>
            <a:ext cx="2070100" cy="482600"/>
          </a:xfrm>
          <a:prstGeom prst="rect">
            <a:avLst/>
          </a:prstGeom>
        </p:spPr>
      </p:pic>
      <p:pic>
        <p:nvPicPr>
          <p:cNvPr id="7" name="Picture 6">
            <a:extLst>
              <a:ext uri="{FF2B5EF4-FFF2-40B4-BE49-F238E27FC236}">
                <a16:creationId xmlns:a16="http://schemas.microsoft.com/office/drawing/2014/main" id="{BC0F057C-89F5-A547-89BD-EB5B6A3F1F04}"/>
              </a:ext>
            </a:extLst>
          </p:cNvPr>
          <p:cNvPicPr>
            <a:picLocks noChangeAspect="1"/>
          </p:cNvPicPr>
          <p:nvPr/>
        </p:nvPicPr>
        <p:blipFill>
          <a:blip r:embed="rId5"/>
          <a:stretch>
            <a:fillRect/>
          </a:stretch>
        </p:blipFill>
        <p:spPr>
          <a:xfrm>
            <a:off x="7970541" y="4380316"/>
            <a:ext cx="1892300" cy="457200"/>
          </a:xfrm>
          <a:prstGeom prst="rect">
            <a:avLst/>
          </a:prstGeom>
        </p:spPr>
      </p:pic>
    </p:spTree>
    <p:extLst>
      <p:ext uri="{BB962C8B-B14F-4D97-AF65-F5344CB8AC3E}">
        <p14:creationId xmlns:p14="http://schemas.microsoft.com/office/powerpoint/2010/main" val="1472742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2A88E5-6B78-3342-A745-C6411029290E}"/>
              </a:ext>
            </a:extLst>
          </p:cNvPr>
          <p:cNvPicPr>
            <a:picLocks noChangeAspect="1"/>
          </p:cNvPicPr>
          <p:nvPr/>
        </p:nvPicPr>
        <p:blipFill>
          <a:blip r:embed="rId2"/>
          <a:stretch>
            <a:fillRect/>
          </a:stretch>
        </p:blipFill>
        <p:spPr>
          <a:xfrm>
            <a:off x="228600" y="380462"/>
            <a:ext cx="11963400" cy="5880100"/>
          </a:xfrm>
          <a:prstGeom prst="rect">
            <a:avLst/>
          </a:prstGeom>
        </p:spPr>
      </p:pic>
      <p:sp>
        <p:nvSpPr>
          <p:cNvPr id="4" name="Oval 3">
            <a:extLst>
              <a:ext uri="{FF2B5EF4-FFF2-40B4-BE49-F238E27FC236}">
                <a16:creationId xmlns:a16="http://schemas.microsoft.com/office/drawing/2014/main" id="{2AF15C6A-755C-1D47-B804-D328595C0F9D}"/>
              </a:ext>
            </a:extLst>
          </p:cNvPr>
          <p:cNvSpPr/>
          <p:nvPr/>
        </p:nvSpPr>
        <p:spPr>
          <a:xfrm>
            <a:off x="8418786" y="4792717"/>
            <a:ext cx="3626069" cy="13400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488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EB529E-7F75-E74B-B771-F4AF4B8DDC9F}"/>
              </a:ext>
            </a:extLst>
          </p:cNvPr>
          <p:cNvPicPr>
            <a:picLocks noChangeAspect="1"/>
          </p:cNvPicPr>
          <p:nvPr/>
        </p:nvPicPr>
        <p:blipFill>
          <a:blip r:embed="rId2"/>
          <a:stretch>
            <a:fillRect/>
          </a:stretch>
        </p:blipFill>
        <p:spPr>
          <a:xfrm>
            <a:off x="215900" y="603250"/>
            <a:ext cx="11760200" cy="5651500"/>
          </a:xfrm>
          <a:prstGeom prst="rect">
            <a:avLst/>
          </a:prstGeom>
        </p:spPr>
      </p:pic>
      <p:sp>
        <p:nvSpPr>
          <p:cNvPr id="3" name="Oval 2">
            <a:extLst>
              <a:ext uri="{FF2B5EF4-FFF2-40B4-BE49-F238E27FC236}">
                <a16:creationId xmlns:a16="http://schemas.microsoft.com/office/drawing/2014/main" id="{4883CEF3-6658-6449-8383-1D839DB69D6B}"/>
              </a:ext>
            </a:extLst>
          </p:cNvPr>
          <p:cNvSpPr/>
          <p:nvPr/>
        </p:nvSpPr>
        <p:spPr>
          <a:xfrm>
            <a:off x="5218386" y="1639614"/>
            <a:ext cx="3137338" cy="6936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14E09D95-6F93-5E43-8EF0-E6F734018180}"/>
              </a:ext>
            </a:extLst>
          </p:cNvPr>
          <p:cNvSpPr/>
          <p:nvPr/>
        </p:nvSpPr>
        <p:spPr>
          <a:xfrm>
            <a:off x="8573595" y="1639614"/>
            <a:ext cx="3266308" cy="2002220"/>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992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1703B5-75E7-D743-92D6-1748D4EB1EB7}"/>
              </a:ext>
            </a:extLst>
          </p:cNvPr>
          <p:cNvPicPr>
            <a:picLocks noChangeAspect="1"/>
          </p:cNvPicPr>
          <p:nvPr/>
        </p:nvPicPr>
        <p:blipFill>
          <a:blip r:embed="rId2"/>
          <a:stretch>
            <a:fillRect/>
          </a:stretch>
        </p:blipFill>
        <p:spPr>
          <a:xfrm>
            <a:off x="266700" y="438150"/>
            <a:ext cx="11658600" cy="5981700"/>
          </a:xfrm>
          <a:prstGeom prst="rect">
            <a:avLst/>
          </a:prstGeom>
        </p:spPr>
      </p:pic>
    </p:spTree>
    <p:extLst>
      <p:ext uri="{BB962C8B-B14F-4D97-AF65-F5344CB8AC3E}">
        <p14:creationId xmlns:p14="http://schemas.microsoft.com/office/powerpoint/2010/main" val="3716733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54CFD4-C2F5-F245-AA83-56C0A79A6B3F}"/>
              </a:ext>
            </a:extLst>
          </p:cNvPr>
          <p:cNvPicPr>
            <a:picLocks noChangeAspect="1"/>
          </p:cNvPicPr>
          <p:nvPr/>
        </p:nvPicPr>
        <p:blipFill>
          <a:blip r:embed="rId2"/>
          <a:stretch>
            <a:fillRect/>
          </a:stretch>
        </p:blipFill>
        <p:spPr>
          <a:xfrm>
            <a:off x="232474" y="728420"/>
            <a:ext cx="5858360" cy="1773893"/>
          </a:xfrm>
          <a:prstGeom prst="rect">
            <a:avLst/>
          </a:prstGeom>
        </p:spPr>
      </p:pic>
      <p:pic>
        <p:nvPicPr>
          <p:cNvPr id="3" name="Picture 2">
            <a:extLst>
              <a:ext uri="{FF2B5EF4-FFF2-40B4-BE49-F238E27FC236}">
                <a16:creationId xmlns:a16="http://schemas.microsoft.com/office/drawing/2014/main" id="{0AE79AD5-6174-6D4D-B96F-4484498274C3}"/>
              </a:ext>
            </a:extLst>
          </p:cNvPr>
          <p:cNvPicPr>
            <a:picLocks noChangeAspect="1"/>
          </p:cNvPicPr>
          <p:nvPr/>
        </p:nvPicPr>
        <p:blipFill>
          <a:blip r:embed="rId3"/>
          <a:stretch>
            <a:fillRect/>
          </a:stretch>
        </p:blipFill>
        <p:spPr>
          <a:xfrm>
            <a:off x="261360" y="2896822"/>
            <a:ext cx="5800588" cy="1807673"/>
          </a:xfrm>
          <a:prstGeom prst="rect">
            <a:avLst/>
          </a:prstGeom>
        </p:spPr>
      </p:pic>
      <p:pic>
        <p:nvPicPr>
          <p:cNvPr id="4" name="Picture 3">
            <a:extLst>
              <a:ext uri="{FF2B5EF4-FFF2-40B4-BE49-F238E27FC236}">
                <a16:creationId xmlns:a16="http://schemas.microsoft.com/office/drawing/2014/main" id="{AFFF03AF-779E-9249-8233-AF744168E629}"/>
              </a:ext>
            </a:extLst>
          </p:cNvPr>
          <p:cNvPicPr>
            <a:picLocks noChangeAspect="1"/>
          </p:cNvPicPr>
          <p:nvPr/>
        </p:nvPicPr>
        <p:blipFill>
          <a:blip r:embed="rId4"/>
          <a:stretch>
            <a:fillRect/>
          </a:stretch>
        </p:blipFill>
        <p:spPr>
          <a:xfrm>
            <a:off x="6061948" y="2896822"/>
            <a:ext cx="5984458" cy="1766123"/>
          </a:xfrm>
          <a:prstGeom prst="rect">
            <a:avLst/>
          </a:prstGeom>
        </p:spPr>
      </p:pic>
      <p:pic>
        <p:nvPicPr>
          <p:cNvPr id="5" name="Picture 4">
            <a:extLst>
              <a:ext uri="{FF2B5EF4-FFF2-40B4-BE49-F238E27FC236}">
                <a16:creationId xmlns:a16="http://schemas.microsoft.com/office/drawing/2014/main" id="{A4417403-18E2-2543-BCC3-B8E834E2368F}"/>
              </a:ext>
            </a:extLst>
          </p:cNvPr>
          <p:cNvPicPr>
            <a:picLocks noChangeAspect="1"/>
          </p:cNvPicPr>
          <p:nvPr/>
        </p:nvPicPr>
        <p:blipFill>
          <a:blip r:embed="rId5"/>
          <a:stretch>
            <a:fillRect/>
          </a:stretch>
        </p:blipFill>
        <p:spPr>
          <a:xfrm>
            <a:off x="6119720" y="728420"/>
            <a:ext cx="5827576" cy="1716819"/>
          </a:xfrm>
          <a:prstGeom prst="rect">
            <a:avLst/>
          </a:prstGeom>
        </p:spPr>
      </p:pic>
      <p:pic>
        <p:nvPicPr>
          <p:cNvPr id="6" name="Picture 5">
            <a:extLst>
              <a:ext uri="{FF2B5EF4-FFF2-40B4-BE49-F238E27FC236}">
                <a16:creationId xmlns:a16="http://schemas.microsoft.com/office/drawing/2014/main" id="{E794BEF6-1664-8240-AB4A-12AD0A467945}"/>
              </a:ext>
            </a:extLst>
          </p:cNvPr>
          <p:cNvPicPr>
            <a:picLocks noChangeAspect="1"/>
          </p:cNvPicPr>
          <p:nvPr/>
        </p:nvPicPr>
        <p:blipFill>
          <a:blip r:embed="rId6"/>
          <a:stretch>
            <a:fillRect/>
          </a:stretch>
        </p:blipFill>
        <p:spPr>
          <a:xfrm>
            <a:off x="4868794" y="4762585"/>
            <a:ext cx="2386308" cy="2095415"/>
          </a:xfrm>
          <a:prstGeom prst="rect">
            <a:avLst/>
          </a:prstGeom>
        </p:spPr>
      </p:pic>
      <p:sp>
        <p:nvSpPr>
          <p:cNvPr id="7" name="Oval 6">
            <a:extLst>
              <a:ext uri="{FF2B5EF4-FFF2-40B4-BE49-F238E27FC236}">
                <a16:creationId xmlns:a16="http://schemas.microsoft.com/office/drawing/2014/main" id="{35442338-160F-244E-B2B7-77271285B09C}"/>
              </a:ext>
            </a:extLst>
          </p:cNvPr>
          <p:cNvSpPr/>
          <p:nvPr/>
        </p:nvSpPr>
        <p:spPr>
          <a:xfrm>
            <a:off x="2262753" y="2896822"/>
            <a:ext cx="1782305" cy="18657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283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50B920-4FB8-C341-8520-8C2C1B78A9C7}"/>
              </a:ext>
            </a:extLst>
          </p:cNvPr>
          <p:cNvPicPr>
            <a:picLocks noChangeAspect="1"/>
          </p:cNvPicPr>
          <p:nvPr/>
        </p:nvPicPr>
        <p:blipFill rotWithShape="1">
          <a:blip r:embed="rId3"/>
          <a:srcRect l="1687" r="2429"/>
          <a:stretch/>
        </p:blipFill>
        <p:spPr>
          <a:xfrm>
            <a:off x="1983784" y="501380"/>
            <a:ext cx="7857640" cy="5918469"/>
          </a:xfrm>
          <a:prstGeom prst="rect">
            <a:avLst/>
          </a:prstGeom>
        </p:spPr>
      </p:pic>
    </p:spTree>
    <p:extLst>
      <p:ext uri="{BB962C8B-B14F-4D97-AF65-F5344CB8AC3E}">
        <p14:creationId xmlns:p14="http://schemas.microsoft.com/office/powerpoint/2010/main" val="478007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8064</TotalTime>
  <Words>1986</Words>
  <Application>Microsoft Macintosh PowerPoint</Application>
  <PresentationFormat>Widescreen</PresentationFormat>
  <Paragraphs>178</Paragraphs>
  <Slides>37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Calibri</vt:lpstr>
      <vt:lpstr>Calibri Light</vt:lpstr>
      <vt:lpstr>Helvetica</vt:lpstr>
      <vt:lpstr>Helvetica Light</vt:lpstr>
      <vt:lpstr>Microsoft Sans Serif</vt:lpstr>
      <vt:lpstr>Palatino Linotype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Nurah Alamro</dc:creator>
  <cp:lastModifiedBy>Nurah Alamro</cp:lastModifiedBy>
  <cp:revision>243</cp:revision>
  <dcterms:created xsi:type="dcterms:W3CDTF">2019-09-02T14:04:53Z</dcterms:created>
  <dcterms:modified xsi:type="dcterms:W3CDTF">2019-09-28T20:59:21Z</dcterms:modified>
</cp:coreProperties>
</file>