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2"/>
  </p:sldMasterIdLst>
  <p:notesMasterIdLst>
    <p:notesMasterId r:id="rId57"/>
  </p:notesMasterIdLst>
  <p:handoutMasterIdLst>
    <p:handoutMasterId r:id="rId58"/>
  </p:handoutMasterIdLst>
  <p:sldIdLst>
    <p:sldId id="256" r:id="rId3"/>
    <p:sldId id="365" r:id="rId4"/>
    <p:sldId id="461" r:id="rId5"/>
    <p:sldId id="366" r:id="rId6"/>
    <p:sldId id="392" r:id="rId7"/>
    <p:sldId id="431" r:id="rId8"/>
    <p:sldId id="443" r:id="rId9"/>
    <p:sldId id="430" r:id="rId10"/>
    <p:sldId id="459" r:id="rId11"/>
    <p:sldId id="440" r:id="rId12"/>
    <p:sldId id="441" r:id="rId13"/>
    <p:sldId id="447" r:id="rId14"/>
    <p:sldId id="458" r:id="rId15"/>
    <p:sldId id="460" r:id="rId16"/>
    <p:sldId id="452" r:id="rId17"/>
    <p:sldId id="442" r:id="rId18"/>
    <p:sldId id="433" r:id="rId19"/>
    <p:sldId id="434" r:id="rId20"/>
    <p:sldId id="448" r:id="rId21"/>
    <p:sldId id="449" r:id="rId22"/>
    <p:sldId id="472" r:id="rId23"/>
    <p:sldId id="454" r:id="rId24"/>
    <p:sldId id="450" r:id="rId25"/>
    <p:sldId id="432" r:id="rId26"/>
    <p:sldId id="428" r:id="rId27"/>
    <p:sldId id="446" r:id="rId28"/>
    <p:sldId id="435" r:id="rId29"/>
    <p:sldId id="451" r:id="rId30"/>
    <p:sldId id="453" r:id="rId31"/>
    <p:sldId id="455" r:id="rId32"/>
    <p:sldId id="457" r:id="rId33"/>
    <p:sldId id="456" r:id="rId34"/>
    <p:sldId id="444" r:id="rId35"/>
    <p:sldId id="462" r:id="rId36"/>
    <p:sldId id="465" r:id="rId37"/>
    <p:sldId id="463" r:id="rId38"/>
    <p:sldId id="464" r:id="rId39"/>
    <p:sldId id="466" r:id="rId40"/>
    <p:sldId id="467" r:id="rId41"/>
    <p:sldId id="468" r:id="rId42"/>
    <p:sldId id="469" r:id="rId43"/>
    <p:sldId id="470" r:id="rId44"/>
    <p:sldId id="471" r:id="rId45"/>
    <p:sldId id="445" r:id="rId46"/>
    <p:sldId id="473" r:id="rId47"/>
    <p:sldId id="476" r:id="rId48"/>
    <p:sldId id="475" r:id="rId49"/>
    <p:sldId id="474" r:id="rId50"/>
    <p:sldId id="477" r:id="rId51"/>
    <p:sldId id="478" r:id="rId52"/>
    <p:sldId id="479" r:id="rId53"/>
    <p:sldId id="480" r:id="rId54"/>
    <p:sldId id="429" r:id="rId55"/>
    <p:sldId id="315" r:id="rId5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78"/>
    <p:restoredTop sz="86411"/>
  </p:normalViewPr>
  <p:slideViewPr>
    <p:cSldViewPr>
      <p:cViewPr varScale="1">
        <p:scale>
          <a:sx n="84" d="100"/>
          <a:sy n="84" d="100"/>
        </p:scale>
        <p:origin x="1392" y="184"/>
      </p:cViewPr>
      <p:guideLst>
        <p:guide orient="horz" pos="2160"/>
        <p:guide pos="2880"/>
      </p:guideLst>
    </p:cSldViewPr>
  </p:slideViewPr>
  <p:outlineViewPr>
    <p:cViewPr>
      <p:scale>
        <a:sx n="33" d="100"/>
        <a:sy n="33" d="100"/>
      </p:scale>
      <p:origin x="0" y="-13315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A45C51-CDB2-4F45-A76E-E55A635B07EB}"/>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a:extLst>
              <a:ext uri="{FF2B5EF4-FFF2-40B4-BE49-F238E27FC236}">
                <a16:creationId xmlns:a16="http://schemas.microsoft.com/office/drawing/2014/main" id="{7FDAB2A5-11D8-5F40-BC87-11033B4319E0}"/>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893DA9B-704C-6B4C-87FC-F202D3A8DD98}" type="datetime1">
              <a:rPr lang="en-US" altLang="en-US"/>
              <a:pPr/>
              <a:t>11/16/19</a:t>
            </a:fld>
            <a:endParaRPr lang="en-US" altLang="en-US"/>
          </a:p>
        </p:txBody>
      </p:sp>
      <p:sp>
        <p:nvSpPr>
          <p:cNvPr id="4" name="Footer Placeholder 3">
            <a:extLst>
              <a:ext uri="{FF2B5EF4-FFF2-40B4-BE49-F238E27FC236}">
                <a16:creationId xmlns:a16="http://schemas.microsoft.com/office/drawing/2014/main" id="{77AF3CDB-3D3C-604B-848F-C17134EDC982}"/>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 name="Slide Number Placeholder 4">
            <a:extLst>
              <a:ext uri="{FF2B5EF4-FFF2-40B4-BE49-F238E27FC236}">
                <a16:creationId xmlns:a16="http://schemas.microsoft.com/office/drawing/2014/main" id="{357A5158-6AAD-D245-943B-7742B8787FC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3A47CF4-745A-7246-A380-ED68FF17401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39D235-84A6-AA46-818C-3D4EBF78E434}"/>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endParaRPr lang="en-US" altLang="en-US"/>
          </a:p>
        </p:txBody>
      </p:sp>
      <p:sp>
        <p:nvSpPr>
          <p:cNvPr id="3" name="Date Placeholder 2">
            <a:extLst>
              <a:ext uri="{FF2B5EF4-FFF2-40B4-BE49-F238E27FC236}">
                <a16:creationId xmlns:a16="http://schemas.microsoft.com/office/drawing/2014/main" id="{F4DEC3C7-1F8A-5F42-B04D-5AE5C00BD176}"/>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A070B1D7-5C77-DB4A-A900-1F4F8184A8B8}" type="datetime1">
              <a:rPr lang="en-US" altLang="en-US"/>
              <a:pPr/>
              <a:t>11/16/19</a:t>
            </a:fld>
            <a:endParaRPr lang="en-US" altLang="en-US"/>
          </a:p>
        </p:txBody>
      </p:sp>
      <p:sp>
        <p:nvSpPr>
          <p:cNvPr id="4" name="Slide Image Placeholder 3">
            <a:extLst>
              <a:ext uri="{FF2B5EF4-FFF2-40B4-BE49-F238E27FC236}">
                <a16:creationId xmlns:a16="http://schemas.microsoft.com/office/drawing/2014/main" id="{B7E659ED-680E-AC41-9E47-B7A078C1717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a:p>
        </p:txBody>
      </p:sp>
      <p:sp>
        <p:nvSpPr>
          <p:cNvPr id="5" name="Notes Placeholder 4">
            <a:extLst>
              <a:ext uri="{FF2B5EF4-FFF2-40B4-BE49-F238E27FC236}">
                <a16:creationId xmlns:a16="http://schemas.microsoft.com/office/drawing/2014/main" id="{81FF71AA-DA17-C640-907B-55171DB9434E}"/>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Footer Placeholder 5">
            <a:extLst>
              <a:ext uri="{FF2B5EF4-FFF2-40B4-BE49-F238E27FC236}">
                <a16:creationId xmlns:a16="http://schemas.microsoft.com/office/drawing/2014/main" id="{5102EEFA-3396-7141-81FF-7194181DDC27}"/>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endParaRPr lang="en-US" altLang="en-US"/>
          </a:p>
        </p:txBody>
      </p:sp>
      <p:sp>
        <p:nvSpPr>
          <p:cNvPr id="7" name="Slide Number Placeholder 6">
            <a:extLst>
              <a:ext uri="{FF2B5EF4-FFF2-40B4-BE49-F238E27FC236}">
                <a16:creationId xmlns:a16="http://schemas.microsoft.com/office/drawing/2014/main" id="{1E28F04F-D323-E945-989E-EFA8EBD395B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327C004-6B61-F943-BBC3-843EA1EEA29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antigenic drifts can occur over time producing viruses to which the human does not have immunity, thus causing infection. This is the reason why people can get the flu more than one time. </a:t>
            </a:r>
          </a:p>
        </p:txBody>
      </p:sp>
      <p:sp>
        <p:nvSpPr>
          <p:cNvPr id="4" name="Slide Number Placeholder 3"/>
          <p:cNvSpPr>
            <a:spLocks noGrp="1"/>
          </p:cNvSpPr>
          <p:nvPr>
            <p:ph type="sldNum" sz="quarter" idx="5"/>
          </p:nvPr>
        </p:nvSpPr>
        <p:spPr/>
        <p:txBody>
          <a:bodyPr/>
          <a:lstStyle/>
          <a:p>
            <a:fld id="{8327C004-6B61-F943-BBC3-843EA1EEA29F}" type="slidenum">
              <a:rPr lang="en-US" altLang="en-US" smtClean="0"/>
              <a:pPr/>
              <a:t>13</a:t>
            </a:fld>
            <a:endParaRPr lang="en-US" altLang="en-US"/>
          </a:p>
        </p:txBody>
      </p:sp>
    </p:spTree>
    <p:extLst>
      <p:ext uri="{BB962C8B-B14F-4D97-AF65-F5344CB8AC3E}">
        <p14:creationId xmlns:p14="http://schemas.microsoft.com/office/powerpoint/2010/main" val="487365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Three different methods for antigenic shift: </a:t>
            </a:r>
          </a:p>
          <a:p>
            <a:r>
              <a:rPr lang="en-US" dirty="0"/>
              <a:t>1- virus from human and avian reassort in the swine</a:t>
            </a:r>
          </a:p>
          <a:p>
            <a:r>
              <a:rPr lang="en-US" dirty="0"/>
              <a:t>2- virus jumps from avian to human</a:t>
            </a:r>
          </a:p>
          <a:p>
            <a:r>
              <a:rPr lang="en-US" dirty="0"/>
              <a:t>3- virus jumps from avian to swine to human without reassortment</a:t>
            </a:r>
          </a:p>
        </p:txBody>
      </p:sp>
      <p:sp>
        <p:nvSpPr>
          <p:cNvPr id="4" name="Slide Number Placeholder 3"/>
          <p:cNvSpPr>
            <a:spLocks noGrp="1"/>
          </p:cNvSpPr>
          <p:nvPr>
            <p:ph type="sldNum" sz="quarter" idx="5"/>
          </p:nvPr>
        </p:nvSpPr>
        <p:spPr/>
        <p:txBody>
          <a:bodyPr/>
          <a:lstStyle/>
          <a:p>
            <a:fld id="{8327C004-6B61-F943-BBC3-843EA1EEA29F}" type="slidenum">
              <a:rPr lang="en-US" altLang="en-US" smtClean="0"/>
              <a:pPr/>
              <a:t>14</a:t>
            </a:fld>
            <a:endParaRPr lang="en-US" altLang="en-US"/>
          </a:p>
        </p:txBody>
      </p:sp>
    </p:spTree>
    <p:extLst>
      <p:ext uri="{BB962C8B-B14F-4D97-AF65-F5344CB8AC3E}">
        <p14:creationId xmlns:p14="http://schemas.microsoft.com/office/powerpoint/2010/main" val="794185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Raye syndrome:  </a:t>
            </a:r>
            <a:r>
              <a:rPr lang="en-US" dirty="0"/>
              <a:t>Rapid hepatic failure and encephalopathy associated with aspirin use in children in a variety of viral infections. Particularly related to type B. Mortality is 30%. </a:t>
            </a:r>
          </a:p>
        </p:txBody>
      </p:sp>
      <p:sp>
        <p:nvSpPr>
          <p:cNvPr id="4" name="Slide Number Placeholder 3"/>
          <p:cNvSpPr>
            <a:spLocks noGrp="1"/>
          </p:cNvSpPr>
          <p:nvPr>
            <p:ph type="sldNum" sz="quarter" idx="5"/>
          </p:nvPr>
        </p:nvSpPr>
        <p:spPr/>
        <p:txBody>
          <a:bodyPr/>
          <a:lstStyle/>
          <a:p>
            <a:fld id="{8327C004-6B61-F943-BBC3-843EA1EEA29F}" type="slidenum">
              <a:rPr lang="en-US" altLang="en-US" smtClean="0"/>
              <a:pPr/>
              <a:t>20</a:t>
            </a:fld>
            <a:endParaRPr lang="en-US" altLang="en-US"/>
          </a:p>
        </p:txBody>
      </p:sp>
    </p:spTree>
    <p:extLst>
      <p:ext uri="{BB962C8B-B14F-4D97-AF65-F5344CB8AC3E}">
        <p14:creationId xmlns:p14="http://schemas.microsoft.com/office/powerpoint/2010/main" val="3999884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7C004-6B61-F943-BBC3-843EA1EEA29F}" type="slidenum">
              <a:rPr lang="en-US" altLang="en-US" smtClean="0"/>
              <a:pPr/>
              <a:t>23</a:t>
            </a:fld>
            <a:endParaRPr lang="en-US" altLang="en-US"/>
          </a:p>
        </p:txBody>
      </p:sp>
    </p:spTree>
    <p:extLst>
      <p:ext uri="{BB962C8B-B14F-4D97-AF65-F5344CB8AC3E}">
        <p14:creationId xmlns:p14="http://schemas.microsoft.com/office/powerpoint/2010/main" val="1920227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makes influenza easy to spread? </a:t>
            </a:r>
          </a:p>
          <a:p>
            <a:endParaRPr lang="en-US" dirty="0"/>
          </a:p>
          <a:p>
            <a:pPr marL="171450" indent="-171450">
              <a:buFontTx/>
              <a:buChar char="-"/>
            </a:pPr>
            <a:r>
              <a:rPr lang="en-US" dirty="0"/>
              <a:t>Short incubation period</a:t>
            </a:r>
          </a:p>
          <a:p>
            <a:pPr marL="171450" indent="-171450">
              <a:buFontTx/>
              <a:buChar char="-"/>
            </a:pPr>
            <a:r>
              <a:rPr lang="en-US" dirty="0"/>
              <a:t>Increased number of susceptible population </a:t>
            </a:r>
          </a:p>
          <a:p>
            <a:pPr marL="171450" indent="-171450">
              <a:buFontTx/>
              <a:buChar char="-"/>
            </a:pPr>
            <a:r>
              <a:rPr lang="en-US" dirty="0"/>
              <a:t>No cross immunity</a:t>
            </a:r>
          </a:p>
          <a:p>
            <a:pPr marL="171450" indent="-171450">
              <a:buFontTx/>
              <a:buChar char="-"/>
            </a:pPr>
            <a:r>
              <a:rPr lang="en-US" dirty="0"/>
              <a:t>Large number of subclinical individuals</a:t>
            </a:r>
          </a:p>
        </p:txBody>
      </p:sp>
      <p:sp>
        <p:nvSpPr>
          <p:cNvPr id="4" name="Slide Number Placeholder 3"/>
          <p:cNvSpPr>
            <a:spLocks noGrp="1"/>
          </p:cNvSpPr>
          <p:nvPr>
            <p:ph type="sldNum" sz="quarter" idx="5"/>
          </p:nvPr>
        </p:nvSpPr>
        <p:spPr/>
        <p:txBody>
          <a:bodyPr/>
          <a:lstStyle/>
          <a:p>
            <a:fld id="{8327C004-6B61-F943-BBC3-843EA1EEA29F}" type="slidenum">
              <a:rPr lang="en-US" altLang="en-US" smtClean="0"/>
              <a:pPr/>
              <a:t>26</a:t>
            </a:fld>
            <a:endParaRPr lang="en-US" altLang="en-US"/>
          </a:p>
        </p:txBody>
      </p:sp>
    </p:spTree>
    <p:extLst>
      <p:ext uri="{BB962C8B-B14F-4D97-AF65-F5344CB8AC3E}">
        <p14:creationId xmlns:p14="http://schemas.microsoft.com/office/powerpoint/2010/main" val="3653934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7C004-6B61-F943-BBC3-843EA1EEA29F}" type="slidenum">
              <a:rPr lang="en-US" altLang="en-US" smtClean="0"/>
              <a:pPr/>
              <a:t>28</a:t>
            </a:fld>
            <a:endParaRPr lang="en-US" altLang="en-US"/>
          </a:p>
        </p:txBody>
      </p:sp>
    </p:spTree>
    <p:extLst>
      <p:ext uri="{BB962C8B-B14F-4D97-AF65-F5344CB8AC3E}">
        <p14:creationId xmlns:p14="http://schemas.microsoft.com/office/powerpoint/2010/main" val="717093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7C004-6B61-F943-BBC3-843EA1EEA29F}" type="slidenum">
              <a:rPr lang="en-US" altLang="en-US" smtClean="0"/>
              <a:pPr/>
              <a:t>29</a:t>
            </a:fld>
            <a:endParaRPr lang="en-US" altLang="en-US"/>
          </a:p>
        </p:txBody>
      </p:sp>
    </p:spTree>
    <p:extLst>
      <p:ext uri="{BB962C8B-B14F-4D97-AF65-F5344CB8AC3E}">
        <p14:creationId xmlns:p14="http://schemas.microsoft.com/office/powerpoint/2010/main" val="230215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7C004-6B61-F943-BBC3-843EA1EEA29F}" type="slidenum">
              <a:rPr lang="en-US" altLang="en-US" smtClean="0"/>
              <a:pPr/>
              <a:t>32</a:t>
            </a:fld>
            <a:endParaRPr lang="en-US" altLang="en-US"/>
          </a:p>
        </p:txBody>
      </p:sp>
    </p:spTree>
    <p:extLst>
      <p:ext uri="{BB962C8B-B14F-4D97-AF65-F5344CB8AC3E}">
        <p14:creationId xmlns:p14="http://schemas.microsoft.com/office/powerpoint/2010/main" val="2475465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651FE3-441D-F640-B0E8-3C71B8D49E49}"/>
              </a:ext>
            </a:extLst>
          </p:cNvPr>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800">
              <a:solidFill>
                <a:srgbClr val="FFFFFF"/>
              </a:solidFill>
              <a:latin typeface="Tw Cen MT" panose="020B0602020104020603" pitchFamily="34" charset="77"/>
            </a:endParaRPr>
          </a:p>
        </p:txBody>
      </p:sp>
      <p:sp>
        <p:nvSpPr>
          <p:cNvPr id="5" name="Rectangle 4">
            <a:extLst>
              <a:ext uri="{FF2B5EF4-FFF2-40B4-BE49-F238E27FC236}">
                <a16:creationId xmlns:a16="http://schemas.microsoft.com/office/drawing/2014/main" id="{8DB311FC-FD0C-1343-B2D5-472908CD6580}"/>
              </a:ext>
            </a:extLst>
          </p:cNvPr>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800">
              <a:solidFill>
                <a:srgbClr val="FFFFFF"/>
              </a:solidFill>
              <a:latin typeface="Tw Cen MT" panose="020B0602020104020603" pitchFamily="34" charset="77"/>
            </a:endParaRPr>
          </a:p>
        </p:txBody>
      </p:sp>
      <p:sp>
        <p:nvSpPr>
          <p:cNvPr id="6" name="Rectangle 5">
            <a:extLst>
              <a:ext uri="{FF2B5EF4-FFF2-40B4-BE49-F238E27FC236}">
                <a16:creationId xmlns:a16="http://schemas.microsoft.com/office/drawing/2014/main" id="{F28D743B-D13E-CD42-B465-D9CAA6C8FD5D}"/>
              </a:ext>
            </a:extLst>
          </p:cNvPr>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800">
              <a:solidFill>
                <a:srgbClr val="FFFFFF"/>
              </a:solidFill>
              <a:latin typeface="Tw Cen MT" panose="020B0602020104020603" pitchFamily="34" charset="77"/>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a:extLst>
              <a:ext uri="{FF2B5EF4-FFF2-40B4-BE49-F238E27FC236}">
                <a16:creationId xmlns:a16="http://schemas.microsoft.com/office/drawing/2014/main" id="{344D9FD1-3059-5D48-A16E-F2E0273D3E49}"/>
              </a:ext>
            </a:extLst>
          </p:cNvPr>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fld id="{E9223BE1-AA36-0042-8C6F-F468A5128729}" type="datetime1">
              <a:rPr lang="en-US" altLang="en-US"/>
              <a:pPr/>
              <a:t>11/16/19</a:t>
            </a:fld>
            <a:endParaRPr lang="en-US" altLang="en-US"/>
          </a:p>
        </p:txBody>
      </p:sp>
      <p:sp>
        <p:nvSpPr>
          <p:cNvPr id="10" name="Footer Placeholder 16">
            <a:extLst>
              <a:ext uri="{FF2B5EF4-FFF2-40B4-BE49-F238E27FC236}">
                <a16:creationId xmlns:a16="http://schemas.microsoft.com/office/drawing/2014/main" id="{C4547FF3-0B8D-4345-95BF-4D7E0E9AEB0D}"/>
              </a:ext>
            </a:extLst>
          </p:cNvPr>
          <p:cNvSpPr>
            <a:spLocks noGrp="1"/>
          </p:cNvSpPr>
          <p:nvPr>
            <p:ph type="ftr" sz="quarter" idx="11"/>
          </p:nvPr>
        </p:nvSpPr>
        <p:spPr>
          <a:xfrm>
            <a:off x="2085975" y="236538"/>
            <a:ext cx="5867400" cy="365125"/>
          </a:xfrm>
        </p:spPr>
        <p:txBody>
          <a:bodyPr/>
          <a:lstStyle>
            <a:lvl1pPr>
              <a:defRPr/>
            </a:lvl1pPr>
          </a:lstStyle>
          <a:p>
            <a:endParaRPr lang="en-US" altLang="en-US"/>
          </a:p>
        </p:txBody>
      </p:sp>
      <p:sp>
        <p:nvSpPr>
          <p:cNvPr id="11" name="Slide Number Placeholder 28">
            <a:extLst>
              <a:ext uri="{FF2B5EF4-FFF2-40B4-BE49-F238E27FC236}">
                <a16:creationId xmlns:a16="http://schemas.microsoft.com/office/drawing/2014/main" id="{7B12466A-4491-7B42-86DE-2DB6C5BFA8AD}"/>
              </a:ext>
            </a:extLst>
          </p:cNvPr>
          <p:cNvSpPr>
            <a:spLocks noGrp="1"/>
          </p:cNvSpPr>
          <p:nvPr>
            <p:ph type="sldNum" sz="quarter" idx="12"/>
          </p:nvPr>
        </p:nvSpPr>
        <p:spPr>
          <a:xfrm>
            <a:off x="8001000" y="228600"/>
            <a:ext cx="838200" cy="381000"/>
          </a:xfrm>
        </p:spPr>
        <p:txBody>
          <a:bodyPr/>
          <a:lstStyle>
            <a:lvl1pPr>
              <a:defRPr>
                <a:solidFill>
                  <a:schemeClr val="tx2"/>
                </a:solidFill>
              </a:defRPr>
            </a:lvl1pPr>
          </a:lstStyle>
          <a:p>
            <a:fld id="{7234E802-2697-2949-9224-6147F4EEA2D7}" type="slidenum">
              <a:rPr lang="en-US" altLang="en-US"/>
              <a:pPr/>
              <a:t>‹#›</a:t>
            </a:fld>
            <a:endParaRPr lang="en-US" altLang="en-US"/>
          </a:p>
        </p:txBody>
      </p:sp>
    </p:spTree>
    <p:extLst>
      <p:ext uri="{BB962C8B-B14F-4D97-AF65-F5344CB8AC3E}">
        <p14:creationId xmlns:p14="http://schemas.microsoft.com/office/powerpoint/2010/main" val="427616488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7AFED10F-A68D-5643-AAA3-DA5A24B2F89D}"/>
              </a:ext>
            </a:extLst>
          </p:cNvPr>
          <p:cNvSpPr>
            <a:spLocks noGrp="1"/>
          </p:cNvSpPr>
          <p:nvPr>
            <p:ph type="dt" sz="half" idx="10"/>
          </p:nvPr>
        </p:nvSpPr>
        <p:spPr/>
        <p:txBody>
          <a:bodyPr/>
          <a:lstStyle>
            <a:lvl1pPr>
              <a:defRPr/>
            </a:lvl1pPr>
          </a:lstStyle>
          <a:p>
            <a:fld id="{78744116-10E5-6D43-B27F-543128859D77}" type="datetime1">
              <a:rPr lang="en-US" altLang="en-US"/>
              <a:pPr/>
              <a:t>11/16/19</a:t>
            </a:fld>
            <a:endParaRPr lang="en-US" altLang="en-US"/>
          </a:p>
        </p:txBody>
      </p:sp>
      <p:sp>
        <p:nvSpPr>
          <p:cNvPr id="5" name="Footer Placeholder 2">
            <a:extLst>
              <a:ext uri="{FF2B5EF4-FFF2-40B4-BE49-F238E27FC236}">
                <a16:creationId xmlns:a16="http://schemas.microsoft.com/office/drawing/2014/main" id="{365A047C-07AA-EE43-8C8F-642FC3062C08}"/>
              </a:ext>
            </a:extLst>
          </p:cNvPr>
          <p:cNvSpPr>
            <a:spLocks noGrp="1"/>
          </p:cNvSpPr>
          <p:nvPr>
            <p:ph type="ftr" sz="quarter" idx="11"/>
          </p:nvPr>
        </p:nvSpPr>
        <p:spPr/>
        <p:txBody>
          <a:bodyPr/>
          <a:lstStyle>
            <a:lvl1pPr>
              <a:defRPr/>
            </a:lvl1pPr>
          </a:lstStyle>
          <a:p>
            <a:endParaRPr lang="en-US" altLang="en-US"/>
          </a:p>
        </p:txBody>
      </p:sp>
      <p:sp>
        <p:nvSpPr>
          <p:cNvPr id="6" name="Slide Number Placeholder 22">
            <a:extLst>
              <a:ext uri="{FF2B5EF4-FFF2-40B4-BE49-F238E27FC236}">
                <a16:creationId xmlns:a16="http://schemas.microsoft.com/office/drawing/2014/main" id="{38394999-1C3A-234A-AF2E-2410C7F8B7A8}"/>
              </a:ext>
            </a:extLst>
          </p:cNvPr>
          <p:cNvSpPr>
            <a:spLocks noGrp="1"/>
          </p:cNvSpPr>
          <p:nvPr>
            <p:ph type="sldNum" sz="quarter" idx="12"/>
          </p:nvPr>
        </p:nvSpPr>
        <p:spPr/>
        <p:txBody>
          <a:bodyPr/>
          <a:lstStyle>
            <a:lvl1pPr>
              <a:defRPr/>
            </a:lvl1pPr>
          </a:lstStyle>
          <a:p>
            <a:fld id="{3C0A8CAC-F8DD-884F-8534-08634C77B805}" type="slidenum">
              <a:rPr lang="en-US" altLang="en-US"/>
              <a:pPr/>
              <a:t>‹#›</a:t>
            </a:fld>
            <a:endParaRPr lang="en-US" altLang="en-US"/>
          </a:p>
        </p:txBody>
      </p:sp>
    </p:spTree>
    <p:extLst>
      <p:ext uri="{BB962C8B-B14F-4D97-AF65-F5344CB8AC3E}">
        <p14:creationId xmlns:p14="http://schemas.microsoft.com/office/powerpoint/2010/main" val="2013315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1B7BD9-8A1D-E54E-9978-44F0D0352490}"/>
              </a:ext>
            </a:extLst>
          </p:cNvPr>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800">
              <a:solidFill>
                <a:srgbClr val="FFFFFF"/>
              </a:solidFill>
              <a:latin typeface="Tw Cen MT" panose="020B0602020104020603" pitchFamily="34" charset="77"/>
            </a:endParaRPr>
          </a:p>
        </p:txBody>
      </p:sp>
      <p:sp>
        <p:nvSpPr>
          <p:cNvPr id="5" name="Rectangle 4">
            <a:extLst>
              <a:ext uri="{FF2B5EF4-FFF2-40B4-BE49-F238E27FC236}">
                <a16:creationId xmlns:a16="http://schemas.microsoft.com/office/drawing/2014/main" id="{79E1ACB1-7C77-B04E-9A4A-C981B385CAD1}"/>
              </a:ext>
            </a:extLst>
          </p:cNvPr>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800">
              <a:solidFill>
                <a:srgbClr val="FFFFFF"/>
              </a:solidFill>
              <a:latin typeface="Tw Cen MT" panose="020B0602020104020603" pitchFamily="34" charset="77"/>
            </a:endParaRPr>
          </a:p>
        </p:txBody>
      </p:sp>
      <p:sp>
        <p:nvSpPr>
          <p:cNvPr id="6" name="Rectangle 5">
            <a:extLst>
              <a:ext uri="{FF2B5EF4-FFF2-40B4-BE49-F238E27FC236}">
                <a16:creationId xmlns:a16="http://schemas.microsoft.com/office/drawing/2014/main" id="{5E1B7093-C3CF-EC4C-B530-6EA2CE23AB45}"/>
              </a:ext>
            </a:extLst>
          </p:cNvPr>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800">
              <a:solidFill>
                <a:srgbClr val="FFFFFF"/>
              </a:solidFill>
              <a:latin typeface="Tw Cen MT" panose="020B0602020104020603" pitchFamily="34" charset="77"/>
            </a:endParaRPr>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6B98C0F-70EB-3046-AD14-B8CD24E1C69A}"/>
              </a:ext>
            </a:extLst>
          </p:cNvPr>
          <p:cNvSpPr>
            <a:spLocks noGrp="1"/>
          </p:cNvSpPr>
          <p:nvPr>
            <p:ph type="dt" sz="half" idx="10"/>
          </p:nvPr>
        </p:nvSpPr>
        <p:spPr>
          <a:xfrm>
            <a:off x="6553200" y="6248400"/>
            <a:ext cx="2209800" cy="365125"/>
          </a:xfrm>
        </p:spPr>
        <p:txBody>
          <a:bodyPr/>
          <a:lstStyle>
            <a:lvl1pPr>
              <a:defRPr/>
            </a:lvl1pPr>
          </a:lstStyle>
          <a:p>
            <a:fld id="{CD46751A-0165-9949-BC81-10C74100621D}" type="datetime1">
              <a:rPr lang="en-US" altLang="en-US"/>
              <a:pPr/>
              <a:t>11/16/19</a:t>
            </a:fld>
            <a:endParaRPr lang="en-US" altLang="en-US"/>
          </a:p>
        </p:txBody>
      </p:sp>
      <p:sp>
        <p:nvSpPr>
          <p:cNvPr id="8" name="Footer Placeholder 4">
            <a:extLst>
              <a:ext uri="{FF2B5EF4-FFF2-40B4-BE49-F238E27FC236}">
                <a16:creationId xmlns:a16="http://schemas.microsoft.com/office/drawing/2014/main" id="{A11160DA-3D4F-4D4F-8083-E4917571EB21}"/>
              </a:ext>
            </a:extLst>
          </p:cNvPr>
          <p:cNvSpPr>
            <a:spLocks noGrp="1"/>
          </p:cNvSpPr>
          <p:nvPr>
            <p:ph type="ftr" sz="quarter" idx="11"/>
          </p:nvPr>
        </p:nvSpPr>
        <p:spPr>
          <a:xfrm>
            <a:off x="457200" y="6248400"/>
            <a:ext cx="5573713" cy="365125"/>
          </a:xfrm>
        </p:spPr>
        <p:txBody>
          <a:bodyPr/>
          <a:lstStyle>
            <a:lvl1pPr>
              <a:defRPr/>
            </a:lvl1pPr>
          </a:lstStyle>
          <a:p>
            <a:endParaRPr lang="en-US" altLang="en-US"/>
          </a:p>
        </p:txBody>
      </p:sp>
      <p:sp>
        <p:nvSpPr>
          <p:cNvPr id="9" name="Slide Number Placeholder 5">
            <a:extLst>
              <a:ext uri="{FF2B5EF4-FFF2-40B4-BE49-F238E27FC236}">
                <a16:creationId xmlns:a16="http://schemas.microsoft.com/office/drawing/2014/main" id="{3CB48171-BFD1-704D-AF25-C191CABB0B52}"/>
              </a:ext>
            </a:extLst>
          </p:cNvPr>
          <p:cNvSpPr>
            <a:spLocks noGrp="1"/>
          </p:cNvSpPr>
          <p:nvPr>
            <p:ph type="sldNum" sz="quarter" idx="12"/>
          </p:nvPr>
        </p:nvSpPr>
        <p:spPr>
          <a:xfrm rot="5400000">
            <a:off x="5989638" y="144462"/>
            <a:ext cx="533400" cy="244475"/>
          </a:xfrm>
        </p:spPr>
        <p:txBody>
          <a:bodyPr/>
          <a:lstStyle>
            <a:lvl1pPr>
              <a:defRPr/>
            </a:lvl1pPr>
          </a:lstStyle>
          <a:p>
            <a:fld id="{5635D1E9-723A-7A40-8472-0405950366A5}" type="slidenum">
              <a:rPr lang="en-US" altLang="en-US"/>
              <a:pPr/>
              <a:t>‹#›</a:t>
            </a:fld>
            <a:endParaRPr lang="en-US" altLang="en-US"/>
          </a:p>
        </p:txBody>
      </p:sp>
    </p:spTree>
    <p:extLst>
      <p:ext uri="{BB962C8B-B14F-4D97-AF65-F5344CB8AC3E}">
        <p14:creationId xmlns:p14="http://schemas.microsoft.com/office/powerpoint/2010/main" val="18567548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5760D6CE-A9FC-5F47-99BF-A34A13AD253B}"/>
              </a:ext>
            </a:extLst>
          </p:cNvPr>
          <p:cNvSpPr>
            <a:spLocks noGrp="1"/>
          </p:cNvSpPr>
          <p:nvPr>
            <p:ph type="dt" sz="half" idx="10"/>
          </p:nvPr>
        </p:nvSpPr>
        <p:spPr/>
        <p:txBody>
          <a:bodyPr/>
          <a:lstStyle>
            <a:lvl1pPr>
              <a:defRPr/>
            </a:lvl1pPr>
          </a:lstStyle>
          <a:p>
            <a:fld id="{DCCA4C0F-00F9-ED47-8608-6FFB0C38FBAC}" type="datetime1">
              <a:rPr lang="en-US" altLang="en-US"/>
              <a:pPr/>
              <a:t>11/16/19</a:t>
            </a:fld>
            <a:endParaRPr lang="en-US" altLang="en-US"/>
          </a:p>
        </p:txBody>
      </p:sp>
      <p:sp>
        <p:nvSpPr>
          <p:cNvPr id="5" name="Footer Placeholder 2">
            <a:extLst>
              <a:ext uri="{FF2B5EF4-FFF2-40B4-BE49-F238E27FC236}">
                <a16:creationId xmlns:a16="http://schemas.microsoft.com/office/drawing/2014/main" id="{E0F13CDA-DCFF-644D-8E2D-D2F918AD42BC}"/>
              </a:ext>
            </a:extLst>
          </p:cNvPr>
          <p:cNvSpPr>
            <a:spLocks noGrp="1"/>
          </p:cNvSpPr>
          <p:nvPr>
            <p:ph type="ftr" sz="quarter" idx="11"/>
          </p:nvPr>
        </p:nvSpPr>
        <p:spPr/>
        <p:txBody>
          <a:bodyPr/>
          <a:lstStyle>
            <a:lvl1pPr>
              <a:defRPr/>
            </a:lvl1pPr>
          </a:lstStyle>
          <a:p>
            <a:endParaRPr lang="en-US" altLang="en-US"/>
          </a:p>
        </p:txBody>
      </p:sp>
      <p:sp>
        <p:nvSpPr>
          <p:cNvPr id="6" name="Slide Number Placeholder 22">
            <a:extLst>
              <a:ext uri="{FF2B5EF4-FFF2-40B4-BE49-F238E27FC236}">
                <a16:creationId xmlns:a16="http://schemas.microsoft.com/office/drawing/2014/main" id="{E2D24648-C4CC-654B-9843-2B94A4377247}"/>
              </a:ext>
            </a:extLst>
          </p:cNvPr>
          <p:cNvSpPr>
            <a:spLocks noGrp="1"/>
          </p:cNvSpPr>
          <p:nvPr>
            <p:ph type="sldNum" sz="quarter" idx="12"/>
          </p:nvPr>
        </p:nvSpPr>
        <p:spPr/>
        <p:txBody>
          <a:bodyPr/>
          <a:lstStyle>
            <a:lvl1pPr>
              <a:defRPr/>
            </a:lvl1pPr>
          </a:lstStyle>
          <a:p>
            <a:fld id="{85D8F1EF-9F4B-E74F-9774-4AE5CB7E9E39}" type="slidenum">
              <a:rPr lang="en-US" altLang="en-US"/>
              <a:pPr/>
              <a:t>‹#›</a:t>
            </a:fld>
            <a:endParaRPr lang="en-US" altLang="en-US"/>
          </a:p>
        </p:txBody>
      </p:sp>
    </p:spTree>
    <p:extLst>
      <p:ext uri="{BB962C8B-B14F-4D97-AF65-F5344CB8AC3E}">
        <p14:creationId xmlns:p14="http://schemas.microsoft.com/office/powerpoint/2010/main" val="2150562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AB8C58-B4F4-1043-AA8E-CFFE9D114E51}"/>
              </a:ext>
            </a:extLst>
          </p:cNvPr>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800">
              <a:solidFill>
                <a:srgbClr val="FFFFFF"/>
              </a:solidFill>
              <a:latin typeface="Tw Cen MT" panose="020B0602020104020603" pitchFamily="34" charset="77"/>
            </a:endParaRPr>
          </a:p>
        </p:txBody>
      </p:sp>
      <p:sp>
        <p:nvSpPr>
          <p:cNvPr id="5" name="Rectangle 4">
            <a:extLst>
              <a:ext uri="{FF2B5EF4-FFF2-40B4-BE49-F238E27FC236}">
                <a16:creationId xmlns:a16="http://schemas.microsoft.com/office/drawing/2014/main" id="{3A72D9D9-D301-3247-8DFA-5E898BD8360C}"/>
              </a:ext>
            </a:extLst>
          </p:cNvPr>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800">
              <a:solidFill>
                <a:srgbClr val="FFFFFF"/>
              </a:solidFill>
              <a:latin typeface="Tw Cen MT" panose="020B0602020104020603" pitchFamily="34" charset="77"/>
            </a:endParaRPr>
          </a:p>
        </p:txBody>
      </p:sp>
      <p:sp>
        <p:nvSpPr>
          <p:cNvPr id="6" name="Rectangle 5">
            <a:extLst>
              <a:ext uri="{FF2B5EF4-FFF2-40B4-BE49-F238E27FC236}">
                <a16:creationId xmlns:a16="http://schemas.microsoft.com/office/drawing/2014/main" id="{6BBF6CDE-DC26-D14C-B1E5-1FB70EC7CEE5}"/>
              </a:ext>
            </a:extLst>
          </p:cNvPr>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800">
              <a:solidFill>
                <a:srgbClr val="FFFFFF"/>
              </a:solidFill>
              <a:latin typeface="Tw Cen MT" panose="020B0602020104020603" pitchFamily="34" charset="77"/>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a:extLst>
              <a:ext uri="{FF2B5EF4-FFF2-40B4-BE49-F238E27FC236}">
                <a16:creationId xmlns:a16="http://schemas.microsoft.com/office/drawing/2014/main" id="{66038F01-FEF6-B94D-8D44-4B8A0BA47B69}"/>
              </a:ext>
            </a:extLst>
          </p:cNvPr>
          <p:cNvSpPr>
            <a:spLocks noGrp="1"/>
          </p:cNvSpPr>
          <p:nvPr>
            <p:ph type="dt" sz="half" idx="10"/>
          </p:nvPr>
        </p:nvSpPr>
        <p:spPr/>
        <p:txBody>
          <a:bodyPr/>
          <a:lstStyle>
            <a:lvl1pPr>
              <a:defRPr/>
            </a:lvl1pPr>
          </a:lstStyle>
          <a:p>
            <a:fld id="{CE982996-590B-234C-B5E4-EE95E169E5CE}" type="datetime1">
              <a:rPr lang="en-US" altLang="en-US"/>
              <a:pPr/>
              <a:t>11/16/19</a:t>
            </a:fld>
            <a:endParaRPr lang="en-US" altLang="en-US"/>
          </a:p>
        </p:txBody>
      </p:sp>
      <p:sp>
        <p:nvSpPr>
          <p:cNvPr id="8" name="Slide Number Placeholder 12">
            <a:extLst>
              <a:ext uri="{FF2B5EF4-FFF2-40B4-BE49-F238E27FC236}">
                <a16:creationId xmlns:a16="http://schemas.microsoft.com/office/drawing/2014/main" id="{C76B4337-7B18-CE49-ACD9-B6E56E58FEA2}"/>
              </a:ext>
            </a:extLst>
          </p:cNvPr>
          <p:cNvSpPr>
            <a:spLocks noGrp="1"/>
          </p:cNvSpPr>
          <p:nvPr>
            <p:ph type="sldNum" sz="quarter" idx="11"/>
          </p:nvPr>
        </p:nvSpPr>
        <p:spPr>
          <a:xfrm>
            <a:off x="0" y="1752600"/>
            <a:ext cx="1295400" cy="701675"/>
          </a:xfrm>
        </p:spPr>
        <p:txBody>
          <a:bodyPr>
            <a:noAutofit/>
          </a:bodyPr>
          <a:lstStyle>
            <a:lvl1pPr>
              <a:defRPr sz="2400"/>
            </a:lvl1pPr>
          </a:lstStyle>
          <a:p>
            <a:fld id="{4459BF81-287A-9F42-AC74-C6D59E480559}" type="slidenum">
              <a:rPr lang="en-US" altLang="en-US"/>
              <a:pPr/>
              <a:t>‹#›</a:t>
            </a:fld>
            <a:endParaRPr lang="en-US" altLang="en-US"/>
          </a:p>
        </p:txBody>
      </p:sp>
      <p:sp>
        <p:nvSpPr>
          <p:cNvPr id="9" name="Footer Placeholder 13">
            <a:extLst>
              <a:ext uri="{FF2B5EF4-FFF2-40B4-BE49-F238E27FC236}">
                <a16:creationId xmlns:a16="http://schemas.microsoft.com/office/drawing/2014/main" id="{A21F7CED-B0FC-0D4F-AF4A-B3879DDB92F6}"/>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75944014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4626FE3F-8860-7340-B03C-98F430697993}"/>
              </a:ext>
            </a:extLst>
          </p:cNvPr>
          <p:cNvSpPr>
            <a:spLocks noGrp="1"/>
          </p:cNvSpPr>
          <p:nvPr>
            <p:ph type="dt" sz="half" idx="10"/>
          </p:nvPr>
        </p:nvSpPr>
        <p:spPr/>
        <p:txBody>
          <a:bodyPr/>
          <a:lstStyle>
            <a:lvl1pPr>
              <a:defRPr/>
            </a:lvl1pPr>
          </a:lstStyle>
          <a:p>
            <a:fld id="{18927270-DFD5-9A46-B7F6-EBA84052A1C0}" type="datetime1">
              <a:rPr lang="en-US" altLang="en-US"/>
              <a:pPr/>
              <a:t>11/16/19</a:t>
            </a:fld>
            <a:endParaRPr lang="en-US" altLang="en-US"/>
          </a:p>
        </p:txBody>
      </p:sp>
      <p:sp>
        <p:nvSpPr>
          <p:cNvPr id="6" name="Footer Placeholder 2">
            <a:extLst>
              <a:ext uri="{FF2B5EF4-FFF2-40B4-BE49-F238E27FC236}">
                <a16:creationId xmlns:a16="http://schemas.microsoft.com/office/drawing/2014/main" id="{FD0FE252-0525-364A-80E6-2065912A5F7C}"/>
              </a:ext>
            </a:extLst>
          </p:cNvPr>
          <p:cNvSpPr>
            <a:spLocks noGrp="1"/>
          </p:cNvSpPr>
          <p:nvPr>
            <p:ph type="ftr" sz="quarter" idx="11"/>
          </p:nvPr>
        </p:nvSpPr>
        <p:spPr/>
        <p:txBody>
          <a:bodyPr/>
          <a:lstStyle>
            <a:lvl1pPr>
              <a:defRPr/>
            </a:lvl1pPr>
          </a:lstStyle>
          <a:p>
            <a:endParaRPr lang="en-US" altLang="en-US"/>
          </a:p>
        </p:txBody>
      </p:sp>
      <p:sp>
        <p:nvSpPr>
          <p:cNvPr id="7" name="Slide Number Placeholder 22">
            <a:extLst>
              <a:ext uri="{FF2B5EF4-FFF2-40B4-BE49-F238E27FC236}">
                <a16:creationId xmlns:a16="http://schemas.microsoft.com/office/drawing/2014/main" id="{AD71C093-2378-774F-9A85-E1307F05615F}"/>
              </a:ext>
            </a:extLst>
          </p:cNvPr>
          <p:cNvSpPr>
            <a:spLocks noGrp="1"/>
          </p:cNvSpPr>
          <p:nvPr>
            <p:ph type="sldNum" sz="quarter" idx="12"/>
          </p:nvPr>
        </p:nvSpPr>
        <p:spPr/>
        <p:txBody>
          <a:bodyPr/>
          <a:lstStyle>
            <a:lvl1pPr>
              <a:defRPr/>
            </a:lvl1pPr>
          </a:lstStyle>
          <a:p>
            <a:fld id="{4A039BB8-85CF-184E-AD2F-99287F1FCB40}" type="slidenum">
              <a:rPr lang="en-US" altLang="en-US"/>
              <a:pPr/>
              <a:t>‹#›</a:t>
            </a:fld>
            <a:endParaRPr lang="en-US" altLang="en-US"/>
          </a:p>
        </p:txBody>
      </p:sp>
    </p:spTree>
    <p:extLst>
      <p:ext uri="{BB962C8B-B14F-4D97-AF65-F5344CB8AC3E}">
        <p14:creationId xmlns:p14="http://schemas.microsoft.com/office/powerpoint/2010/main" val="294856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13">
            <a:extLst>
              <a:ext uri="{FF2B5EF4-FFF2-40B4-BE49-F238E27FC236}">
                <a16:creationId xmlns:a16="http://schemas.microsoft.com/office/drawing/2014/main" id="{30C44F12-4CBA-2841-86DD-E631358F6C7C}"/>
              </a:ext>
            </a:extLst>
          </p:cNvPr>
          <p:cNvSpPr>
            <a:spLocks noGrp="1"/>
          </p:cNvSpPr>
          <p:nvPr>
            <p:ph type="dt" sz="half" idx="10"/>
          </p:nvPr>
        </p:nvSpPr>
        <p:spPr/>
        <p:txBody>
          <a:bodyPr/>
          <a:lstStyle>
            <a:lvl1pPr>
              <a:defRPr/>
            </a:lvl1pPr>
          </a:lstStyle>
          <a:p>
            <a:fld id="{9BBAEE21-010B-6248-AD52-37787454E385}" type="datetime1">
              <a:rPr lang="en-US" altLang="en-US"/>
              <a:pPr/>
              <a:t>11/16/19</a:t>
            </a:fld>
            <a:endParaRPr lang="en-US" altLang="en-US"/>
          </a:p>
        </p:txBody>
      </p:sp>
      <p:sp>
        <p:nvSpPr>
          <p:cNvPr id="8" name="Footer Placeholder 2">
            <a:extLst>
              <a:ext uri="{FF2B5EF4-FFF2-40B4-BE49-F238E27FC236}">
                <a16:creationId xmlns:a16="http://schemas.microsoft.com/office/drawing/2014/main" id="{098556FA-143E-D54A-8FC1-739AE80EC0A3}"/>
              </a:ext>
            </a:extLst>
          </p:cNvPr>
          <p:cNvSpPr>
            <a:spLocks noGrp="1"/>
          </p:cNvSpPr>
          <p:nvPr>
            <p:ph type="ftr" sz="quarter" idx="11"/>
          </p:nvPr>
        </p:nvSpPr>
        <p:spPr/>
        <p:txBody>
          <a:bodyPr/>
          <a:lstStyle>
            <a:lvl1pPr>
              <a:defRPr/>
            </a:lvl1pPr>
          </a:lstStyle>
          <a:p>
            <a:endParaRPr lang="en-US" altLang="en-US"/>
          </a:p>
        </p:txBody>
      </p:sp>
      <p:sp>
        <p:nvSpPr>
          <p:cNvPr id="9" name="Slide Number Placeholder 22">
            <a:extLst>
              <a:ext uri="{FF2B5EF4-FFF2-40B4-BE49-F238E27FC236}">
                <a16:creationId xmlns:a16="http://schemas.microsoft.com/office/drawing/2014/main" id="{7F39069B-F078-1D42-884A-ADD09D7DFFA9}"/>
              </a:ext>
            </a:extLst>
          </p:cNvPr>
          <p:cNvSpPr>
            <a:spLocks noGrp="1"/>
          </p:cNvSpPr>
          <p:nvPr>
            <p:ph type="sldNum" sz="quarter" idx="12"/>
          </p:nvPr>
        </p:nvSpPr>
        <p:spPr/>
        <p:txBody>
          <a:bodyPr/>
          <a:lstStyle>
            <a:lvl1pPr>
              <a:defRPr/>
            </a:lvl1pPr>
          </a:lstStyle>
          <a:p>
            <a:fld id="{D9DC9824-4286-AA41-90A3-8D9ECD8ACF4B}" type="slidenum">
              <a:rPr lang="en-US" altLang="en-US"/>
              <a:pPr/>
              <a:t>‹#›</a:t>
            </a:fld>
            <a:endParaRPr lang="en-US" altLang="en-US"/>
          </a:p>
        </p:txBody>
      </p:sp>
    </p:spTree>
    <p:extLst>
      <p:ext uri="{BB962C8B-B14F-4D97-AF65-F5344CB8AC3E}">
        <p14:creationId xmlns:p14="http://schemas.microsoft.com/office/powerpoint/2010/main" val="4288775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CEEF1245-5681-DF41-9CCA-1E3791826817}"/>
              </a:ext>
            </a:extLst>
          </p:cNvPr>
          <p:cNvSpPr>
            <a:spLocks noGrp="1"/>
          </p:cNvSpPr>
          <p:nvPr>
            <p:ph type="dt" sz="half" idx="10"/>
          </p:nvPr>
        </p:nvSpPr>
        <p:spPr/>
        <p:txBody>
          <a:bodyPr/>
          <a:lstStyle>
            <a:lvl1pPr>
              <a:defRPr/>
            </a:lvl1pPr>
          </a:lstStyle>
          <a:p>
            <a:fld id="{CEA89BEB-1D06-5746-BD96-30D84ABF87F0}" type="datetime1">
              <a:rPr lang="en-US" altLang="en-US"/>
              <a:pPr/>
              <a:t>11/16/19</a:t>
            </a:fld>
            <a:endParaRPr lang="en-US" altLang="en-US"/>
          </a:p>
        </p:txBody>
      </p:sp>
      <p:sp>
        <p:nvSpPr>
          <p:cNvPr id="4" name="Footer Placeholder 2">
            <a:extLst>
              <a:ext uri="{FF2B5EF4-FFF2-40B4-BE49-F238E27FC236}">
                <a16:creationId xmlns:a16="http://schemas.microsoft.com/office/drawing/2014/main" id="{5DA6C8B1-081B-984F-9FC9-58892ACD3337}"/>
              </a:ext>
            </a:extLst>
          </p:cNvPr>
          <p:cNvSpPr>
            <a:spLocks noGrp="1"/>
          </p:cNvSpPr>
          <p:nvPr>
            <p:ph type="ftr" sz="quarter" idx="11"/>
          </p:nvPr>
        </p:nvSpPr>
        <p:spPr/>
        <p:txBody>
          <a:bodyPr/>
          <a:lstStyle>
            <a:lvl1pPr>
              <a:defRPr/>
            </a:lvl1pPr>
          </a:lstStyle>
          <a:p>
            <a:endParaRPr lang="en-US" altLang="en-US"/>
          </a:p>
        </p:txBody>
      </p:sp>
      <p:sp>
        <p:nvSpPr>
          <p:cNvPr id="5" name="Slide Number Placeholder 22">
            <a:extLst>
              <a:ext uri="{FF2B5EF4-FFF2-40B4-BE49-F238E27FC236}">
                <a16:creationId xmlns:a16="http://schemas.microsoft.com/office/drawing/2014/main" id="{BCA25B8C-D3F6-6949-B37B-D82FAE140771}"/>
              </a:ext>
            </a:extLst>
          </p:cNvPr>
          <p:cNvSpPr>
            <a:spLocks noGrp="1"/>
          </p:cNvSpPr>
          <p:nvPr>
            <p:ph type="sldNum" sz="quarter" idx="12"/>
          </p:nvPr>
        </p:nvSpPr>
        <p:spPr/>
        <p:txBody>
          <a:bodyPr/>
          <a:lstStyle>
            <a:lvl1pPr>
              <a:defRPr/>
            </a:lvl1pPr>
          </a:lstStyle>
          <a:p>
            <a:fld id="{13F6A51D-A659-2A46-8818-91546FE0E039}" type="slidenum">
              <a:rPr lang="en-US" altLang="en-US"/>
              <a:pPr/>
              <a:t>‹#›</a:t>
            </a:fld>
            <a:endParaRPr lang="en-US" altLang="en-US"/>
          </a:p>
        </p:txBody>
      </p:sp>
    </p:spTree>
    <p:extLst>
      <p:ext uri="{BB962C8B-B14F-4D97-AF65-F5344CB8AC3E}">
        <p14:creationId xmlns:p14="http://schemas.microsoft.com/office/powerpoint/2010/main" val="400124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2A17C-03BA-E646-A8B4-DF909E79BF26}"/>
              </a:ext>
            </a:extLst>
          </p:cNvPr>
          <p:cNvSpPr>
            <a:spLocks noGrp="1"/>
          </p:cNvSpPr>
          <p:nvPr>
            <p:ph type="dt" sz="half" idx="10"/>
          </p:nvPr>
        </p:nvSpPr>
        <p:spPr/>
        <p:txBody>
          <a:bodyPr/>
          <a:lstStyle>
            <a:lvl1pPr>
              <a:defRPr/>
            </a:lvl1pPr>
          </a:lstStyle>
          <a:p>
            <a:fld id="{E77C790A-DFBA-C54D-AFF5-9C7DCD12ABAC}" type="datetime1">
              <a:rPr lang="en-US" altLang="en-US"/>
              <a:pPr/>
              <a:t>11/16/19</a:t>
            </a:fld>
            <a:endParaRPr lang="en-US" altLang="en-US"/>
          </a:p>
        </p:txBody>
      </p:sp>
      <p:sp>
        <p:nvSpPr>
          <p:cNvPr id="3" name="Footer Placeholder 2">
            <a:extLst>
              <a:ext uri="{FF2B5EF4-FFF2-40B4-BE49-F238E27FC236}">
                <a16:creationId xmlns:a16="http://schemas.microsoft.com/office/drawing/2014/main" id="{A070A63E-6CF4-024A-9ABB-085B14FD147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69BF8BE-349D-4D4C-A074-7CBD8D1D8ED0}"/>
              </a:ext>
            </a:extLst>
          </p:cNvPr>
          <p:cNvSpPr>
            <a:spLocks noGrp="1"/>
          </p:cNvSpPr>
          <p:nvPr>
            <p:ph type="sldNum" sz="quarter" idx="12"/>
          </p:nvPr>
        </p:nvSpPr>
        <p:spPr>
          <a:xfrm>
            <a:off x="0" y="6248400"/>
            <a:ext cx="533400" cy="381000"/>
          </a:xfrm>
        </p:spPr>
        <p:txBody>
          <a:bodyPr/>
          <a:lstStyle>
            <a:lvl1pPr>
              <a:defRPr>
                <a:solidFill>
                  <a:schemeClr val="tx2"/>
                </a:solidFill>
              </a:defRPr>
            </a:lvl1pPr>
          </a:lstStyle>
          <a:p>
            <a:fld id="{0656BC0E-FF2B-C34C-9D22-DD05820D4B0F}" type="slidenum">
              <a:rPr lang="en-US" altLang="en-US"/>
              <a:pPr/>
              <a:t>‹#›</a:t>
            </a:fld>
            <a:endParaRPr lang="en-US" altLang="en-US"/>
          </a:p>
        </p:txBody>
      </p:sp>
    </p:spTree>
    <p:extLst>
      <p:ext uri="{BB962C8B-B14F-4D97-AF65-F5344CB8AC3E}">
        <p14:creationId xmlns:p14="http://schemas.microsoft.com/office/powerpoint/2010/main" val="21127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D3FDD5AA-E8A4-E84E-9A42-7AB6DCBA3676}"/>
              </a:ext>
            </a:extLst>
          </p:cNvPr>
          <p:cNvSpPr>
            <a:spLocks noGrp="1"/>
          </p:cNvSpPr>
          <p:nvPr>
            <p:ph type="dt" sz="half" idx="10"/>
          </p:nvPr>
        </p:nvSpPr>
        <p:spPr/>
        <p:txBody>
          <a:bodyPr/>
          <a:lstStyle>
            <a:lvl1pPr>
              <a:defRPr/>
            </a:lvl1pPr>
          </a:lstStyle>
          <a:p>
            <a:fld id="{8BBD01A3-7BB5-D046-A3B9-F653D01A8F6C}" type="datetime1">
              <a:rPr lang="en-US" altLang="en-US"/>
              <a:pPr/>
              <a:t>11/16/19</a:t>
            </a:fld>
            <a:endParaRPr lang="en-US" altLang="en-US"/>
          </a:p>
        </p:txBody>
      </p:sp>
      <p:sp>
        <p:nvSpPr>
          <p:cNvPr id="6" name="Footer Placeholder 2">
            <a:extLst>
              <a:ext uri="{FF2B5EF4-FFF2-40B4-BE49-F238E27FC236}">
                <a16:creationId xmlns:a16="http://schemas.microsoft.com/office/drawing/2014/main" id="{CE3551A4-2700-D143-AAC1-E34929CB6942}"/>
              </a:ext>
            </a:extLst>
          </p:cNvPr>
          <p:cNvSpPr>
            <a:spLocks noGrp="1"/>
          </p:cNvSpPr>
          <p:nvPr>
            <p:ph type="ftr" sz="quarter" idx="11"/>
          </p:nvPr>
        </p:nvSpPr>
        <p:spPr/>
        <p:txBody>
          <a:bodyPr/>
          <a:lstStyle>
            <a:lvl1pPr>
              <a:defRPr/>
            </a:lvl1pPr>
          </a:lstStyle>
          <a:p>
            <a:endParaRPr lang="en-US" altLang="en-US"/>
          </a:p>
        </p:txBody>
      </p:sp>
      <p:sp>
        <p:nvSpPr>
          <p:cNvPr id="7" name="Slide Number Placeholder 22">
            <a:extLst>
              <a:ext uri="{FF2B5EF4-FFF2-40B4-BE49-F238E27FC236}">
                <a16:creationId xmlns:a16="http://schemas.microsoft.com/office/drawing/2014/main" id="{08C11854-A507-0948-9F8D-32ABD8DA516D}"/>
              </a:ext>
            </a:extLst>
          </p:cNvPr>
          <p:cNvSpPr>
            <a:spLocks noGrp="1"/>
          </p:cNvSpPr>
          <p:nvPr>
            <p:ph type="sldNum" sz="quarter" idx="12"/>
          </p:nvPr>
        </p:nvSpPr>
        <p:spPr/>
        <p:txBody>
          <a:bodyPr/>
          <a:lstStyle>
            <a:lvl1pPr>
              <a:defRPr/>
            </a:lvl1pPr>
          </a:lstStyle>
          <a:p>
            <a:fld id="{AC66B8C3-2B30-DA49-AC11-D4F17EBA9C00}" type="slidenum">
              <a:rPr lang="en-US" altLang="en-US"/>
              <a:pPr/>
              <a:t>‹#›</a:t>
            </a:fld>
            <a:endParaRPr lang="en-US" altLang="en-US"/>
          </a:p>
        </p:txBody>
      </p:sp>
    </p:spTree>
    <p:extLst>
      <p:ext uri="{BB962C8B-B14F-4D97-AF65-F5344CB8AC3E}">
        <p14:creationId xmlns:p14="http://schemas.microsoft.com/office/powerpoint/2010/main" val="3710426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3C4414-FC08-344F-9248-C1A5B8FC3A79}"/>
              </a:ext>
            </a:extLst>
          </p:cNvPr>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800">
              <a:solidFill>
                <a:srgbClr val="FFFFFF"/>
              </a:solidFill>
              <a:latin typeface="Tw Cen MT" panose="020B0602020104020603" pitchFamily="34" charset="77"/>
            </a:endParaRPr>
          </a:p>
        </p:txBody>
      </p:sp>
      <p:sp>
        <p:nvSpPr>
          <p:cNvPr id="6" name="Rectangle 5">
            <a:extLst>
              <a:ext uri="{FF2B5EF4-FFF2-40B4-BE49-F238E27FC236}">
                <a16:creationId xmlns:a16="http://schemas.microsoft.com/office/drawing/2014/main" id="{2F1DE463-0E28-C640-AEE8-B2840845FA67}"/>
              </a:ext>
            </a:extLst>
          </p:cNvPr>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800">
              <a:solidFill>
                <a:srgbClr val="FFFFFF"/>
              </a:solidFill>
              <a:latin typeface="Tw Cen MT" panose="020B0602020104020603" pitchFamily="34" charset="77"/>
            </a:endParaRPr>
          </a:p>
        </p:txBody>
      </p:sp>
      <p:sp>
        <p:nvSpPr>
          <p:cNvPr id="7" name="Rectangle 6">
            <a:extLst>
              <a:ext uri="{FF2B5EF4-FFF2-40B4-BE49-F238E27FC236}">
                <a16:creationId xmlns:a16="http://schemas.microsoft.com/office/drawing/2014/main" id="{BE2CCA24-C679-A647-804E-9394CB49CEE2}"/>
              </a:ext>
            </a:extLst>
          </p:cNvPr>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800">
              <a:solidFill>
                <a:srgbClr val="FFFFFF"/>
              </a:solidFill>
              <a:latin typeface="Tw Cen MT" panose="020B0602020104020603" pitchFamily="34" charset="77"/>
            </a:endParaRPr>
          </a:p>
        </p:txBody>
      </p:sp>
      <p:sp>
        <p:nvSpPr>
          <p:cNvPr id="8" name="Rectangle 7">
            <a:extLst>
              <a:ext uri="{FF2B5EF4-FFF2-40B4-BE49-F238E27FC236}">
                <a16:creationId xmlns:a16="http://schemas.microsoft.com/office/drawing/2014/main" id="{3BBB048C-1F41-CD41-994C-8B35CECC9FFE}"/>
              </a:ext>
            </a:extLst>
          </p:cNvPr>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800">
              <a:solidFill>
                <a:srgbClr val="FFFFFF"/>
              </a:solidFill>
              <a:latin typeface="Tw Cen MT" panose="020B0602020104020603" pitchFamily="34" charset="77"/>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a:extLst>
              <a:ext uri="{FF2B5EF4-FFF2-40B4-BE49-F238E27FC236}">
                <a16:creationId xmlns:a16="http://schemas.microsoft.com/office/drawing/2014/main" id="{1D7954D9-F036-0D4C-BE07-03D24D0B5472}"/>
              </a:ext>
            </a:extLst>
          </p:cNvPr>
          <p:cNvSpPr>
            <a:spLocks noGrp="1"/>
          </p:cNvSpPr>
          <p:nvPr>
            <p:ph type="dt" sz="half" idx="10"/>
          </p:nvPr>
        </p:nvSpPr>
        <p:spPr>
          <a:xfrm>
            <a:off x="6248400" y="6248400"/>
            <a:ext cx="2667000" cy="365125"/>
          </a:xfrm>
        </p:spPr>
        <p:txBody>
          <a:bodyPr/>
          <a:lstStyle>
            <a:lvl1pPr>
              <a:defRPr/>
            </a:lvl1pPr>
          </a:lstStyle>
          <a:p>
            <a:fld id="{0DC765A5-5B01-5742-B0A0-3C39C631655C}" type="datetime1">
              <a:rPr lang="en-US" altLang="en-US"/>
              <a:pPr/>
              <a:t>11/16/19</a:t>
            </a:fld>
            <a:endParaRPr lang="en-US" altLang="en-US"/>
          </a:p>
        </p:txBody>
      </p:sp>
      <p:sp>
        <p:nvSpPr>
          <p:cNvPr id="10" name="Slide Number Placeholder 12">
            <a:extLst>
              <a:ext uri="{FF2B5EF4-FFF2-40B4-BE49-F238E27FC236}">
                <a16:creationId xmlns:a16="http://schemas.microsoft.com/office/drawing/2014/main" id="{D3566B5C-BB98-B446-AF81-C2C14139B415}"/>
              </a:ext>
            </a:extLst>
          </p:cNvPr>
          <p:cNvSpPr>
            <a:spLocks noGrp="1"/>
          </p:cNvSpPr>
          <p:nvPr>
            <p:ph type="sldNum" sz="quarter" idx="11"/>
          </p:nvPr>
        </p:nvSpPr>
        <p:spPr>
          <a:xfrm>
            <a:off x="0" y="4667250"/>
            <a:ext cx="1447800" cy="663575"/>
          </a:xfrm>
        </p:spPr>
        <p:txBody>
          <a:bodyPr/>
          <a:lstStyle>
            <a:lvl1pPr>
              <a:defRPr sz="2800"/>
            </a:lvl1pPr>
          </a:lstStyle>
          <a:p>
            <a:fld id="{C484BC27-AA16-FA48-BDC7-DAA0BB068B6C}" type="slidenum">
              <a:rPr lang="en-US" altLang="en-US"/>
              <a:pPr/>
              <a:t>‹#›</a:t>
            </a:fld>
            <a:endParaRPr lang="en-US" altLang="en-US"/>
          </a:p>
        </p:txBody>
      </p:sp>
      <p:sp>
        <p:nvSpPr>
          <p:cNvPr id="11" name="Footer Placeholder 13">
            <a:extLst>
              <a:ext uri="{FF2B5EF4-FFF2-40B4-BE49-F238E27FC236}">
                <a16:creationId xmlns:a16="http://schemas.microsoft.com/office/drawing/2014/main" id="{1CCFFACB-91AB-A748-80A2-8522B2F8A424}"/>
              </a:ext>
            </a:extLst>
          </p:cNvPr>
          <p:cNvSpPr>
            <a:spLocks noGrp="1"/>
          </p:cNvSpPr>
          <p:nvPr>
            <p:ph type="ftr" sz="quarter" idx="12"/>
          </p:nvPr>
        </p:nvSpPr>
        <p:spPr>
          <a:xfrm>
            <a:off x="1600200" y="6248400"/>
            <a:ext cx="4572000" cy="365125"/>
          </a:xfrm>
        </p:spPr>
        <p:txBody>
          <a:bodyPr/>
          <a:lstStyle>
            <a:lvl1pPr>
              <a:defRPr/>
            </a:lvl1pPr>
          </a:lstStyle>
          <a:p>
            <a:endParaRPr lang="en-US" altLang="en-US"/>
          </a:p>
        </p:txBody>
      </p:sp>
    </p:spTree>
    <p:extLst>
      <p:ext uri="{BB962C8B-B14F-4D97-AF65-F5344CB8AC3E}">
        <p14:creationId xmlns:p14="http://schemas.microsoft.com/office/powerpoint/2010/main" val="321437331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a:extLst>
              <a:ext uri="{FF2B5EF4-FFF2-40B4-BE49-F238E27FC236}">
                <a16:creationId xmlns:a16="http://schemas.microsoft.com/office/drawing/2014/main" id="{5995F553-5C42-3F4E-9151-E336E5A6CF9B}"/>
              </a:ext>
            </a:extLst>
          </p:cNvPr>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a:extLst>
              <a:ext uri="{FF2B5EF4-FFF2-40B4-BE49-F238E27FC236}">
                <a16:creationId xmlns:a16="http://schemas.microsoft.com/office/drawing/2014/main" id="{21701FEC-FBDA-9647-99B8-7F58630705A8}"/>
              </a:ext>
            </a:extLst>
          </p:cNvPr>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44F161F6-60BF-744C-921E-850C39966D0B}"/>
              </a:ext>
            </a:extLst>
          </p:cNvPr>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defRPr>
            </a:lvl1pPr>
          </a:lstStyle>
          <a:p>
            <a:fld id="{AA9B0B1A-77C7-6247-A1A2-9C4523604EB2}" type="datetime1">
              <a:rPr lang="en-US" altLang="en-US"/>
              <a:pPr/>
              <a:t>11/16/19</a:t>
            </a:fld>
            <a:endParaRPr lang="en-US" altLang="en-US"/>
          </a:p>
        </p:txBody>
      </p:sp>
      <p:sp>
        <p:nvSpPr>
          <p:cNvPr id="3" name="Footer Placeholder 2">
            <a:extLst>
              <a:ext uri="{FF2B5EF4-FFF2-40B4-BE49-F238E27FC236}">
                <a16:creationId xmlns:a16="http://schemas.microsoft.com/office/drawing/2014/main" id="{048F3997-2781-5D43-8344-367074D3589A}"/>
              </a:ext>
            </a:extLst>
          </p:cNvPr>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defRPr>
            </a:lvl1pPr>
          </a:lstStyle>
          <a:p>
            <a:endParaRPr lang="en-US" altLang="en-US"/>
          </a:p>
        </p:txBody>
      </p:sp>
      <p:sp>
        <p:nvSpPr>
          <p:cNvPr id="7" name="Rectangle 6">
            <a:extLst>
              <a:ext uri="{FF2B5EF4-FFF2-40B4-BE49-F238E27FC236}">
                <a16:creationId xmlns:a16="http://schemas.microsoft.com/office/drawing/2014/main" id="{19FCFB24-8E7C-6943-AB93-9FE7269ADF25}"/>
              </a:ext>
            </a:extLst>
          </p:cNvPr>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800">
              <a:solidFill>
                <a:srgbClr val="FFFFFF"/>
              </a:solidFill>
              <a:latin typeface="Tw Cen MT" panose="020B0602020104020603" pitchFamily="34" charset="77"/>
            </a:endParaRPr>
          </a:p>
        </p:txBody>
      </p:sp>
      <p:sp>
        <p:nvSpPr>
          <p:cNvPr id="8" name="Rectangle 7">
            <a:extLst>
              <a:ext uri="{FF2B5EF4-FFF2-40B4-BE49-F238E27FC236}">
                <a16:creationId xmlns:a16="http://schemas.microsoft.com/office/drawing/2014/main" id="{EAE983FA-C632-A443-AB96-F772E7E69D47}"/>
              </a:ext>
            </a:extLst>
          </p:cNvPr>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800">
              <a:solidFill>
                <a:srgbClr val="FFFFFF"/>
              </a:solidFill>
              <a:latin typeface="Tw Cen MT" panose="020B0602020104020603" pitchFamily="34" charset="77"/>
            </a:endParaRPr>
          </a:p>
        </p:txBody>
      </p:sp>
      <p:sp>
        <p:nvSpPr>
          <p:cNvPr id="9" name="Rectangle 8">
            <a:extLst>
              <a:ext uri="{FF2B5EF4-FFF2-40B4-BE49-F238E27FC236}">
                <a16:creationId xmlns:a16="http://schemas.microsoft.com/office/drawing/2014/main" id="{707BA28D-4A57-4248-A76F-C65D8C5D6C41}"/>
              </a:ext>
            </a:extLst>
          </p:cNvPr>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800">
              <a:solidFill>
                <a:srgbClr val="FFFFFF"/>
              </a:solidFill>
              <a:latin typeface="Tw Cen MT" panose="020B0602020104020603" pitchFamily="34" charset="77"/>
            </a:endParaRPr>
          </a:p>
        </p:txBody>
      </p:sp>
      <p:sp>
        <p:nvSpPr>
          <p:cNvPr id="23" name="Slide Number Placeholder 22">
            <a:extLst>
              <a:ext uri="{FF2B5EF4-FFF2-40B4-BE49-F238E27FC236}">
                <a16:creationId xmlns:a16="http://schemas.microsoft.com/office/drawing/2014/main" id="{6ED2A2B4-54A1-014D-BE0A-B45DE5903040}"/>
              </a:ext>
            </a:extLst>
          </p:cNvPr>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defRPr>
            </a:lvl1pPr>
          </a:lstStyle>
          <a:p>
            <a:fld id="{22F1A22F-0998-F041-ACAE-8DB5D41837B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99" r:id="rId1"/>
    <p:sldLayoutId id="2147484193" r:id="rId2"/>
    <p:sldLayoutId id="2147484200" r:id="rId3"/>
    <p:sldLayoutId id="2147484194" r:id="rId4"/>
    <p:sldLayoutId id="2147484195" r:id="rId5"/>
    <p:sldLayoutId id="2147484196" r:id="rId6"/>
    <p:sldLayoutId id="2147484201" r:id="rId7"/>
    <p:sldLayoutId id="2147484197" r:id="rId8"/>
    <p:sldLayoutId id="2147484202" r:id="rId9"/>
    <p:sldLayoutId id="2147484198" r:id="rId10"/>
    <p:sldLayoutId id="2147484203" r:id="rId11"/>
  </p:sldLayoutIdLst>
  <p:txStyles>
    <p:titleStyle>
      <a:lvl1pPr algn="l" rtl="0" eaLnBrk="0" fontAlgn="base" hangingPunct="0">
        <a:spcBef>
          <a:spcPct val="0"/>
        </a:spcBef>
        <a:spcAft>
          <a:spcPct val="0"/>
        </a:spcAft>
        <a:defRPr sz="4400" kern="1200">
          <a:solidFill>
            <a:schemeClr val="tx2"/>
          </a:solidFill>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4400">
          <a:solidFill>
            <a:schemeClr val="tx2"/>
          </a:solidFill>
          <a:latin typeface="Tw Cen MT" pitchFamily="34" charset="0"/>
          <a:ea typeface="ＭＳ Ｐゴシック" pitchFamily="-108" charset="-128"/>
          <a:cs typeface="ＭＳ Ｐゴシック" pitchFamily="-108" charset="-128"/>
        </a:defRPr>
      </a:lvl2pPr>
      <a:lvl3pPr algn="l" rtl="0" eaLnBrk="0" fontAlgn="base" hangingPunct="0">
        <a:spcBef>
          <a:spcPct val="0"/>
        </a:spcBef>
        <a:spcAft>
          <a:spcPct val="0"/>
        </a:spcAft>
        <a:defRPr sz="4400">
          <a:solidFill>
            <a:schemeClr val="tx2"/>
          </a:solidFill>
          <a:latin typeface="Tw Cen MT" pitchFamily="34" charset="0"/>
          <a:ea typeface="ＭＳ Ｐゴシック" pitchFamily="-108" charset="-128"/>
          <a:cs typeface="ＭＳ Ｐゴシック" pitchFamily="-108" charset="-128"/>
        </a:defRPr>
      </a:lvl3pPr>
      <a:lvl4pPr algn="l" rtl="0" eaLnBrk="0" fontAlgn="base" hangingPunct="0">
        <a:spcBef>
          <a:spcPct val="0"/>
        </a:spcBef>
        <a:spcAft>
          <a:spcPct val="0"/>
        </a:spcAft>
        <a:defRPr sz="4400">
          <a:solidFill>
            <a:schemeClr val="tx2"/>
          </a:solidFill>
          <a:latin typeface="Tw Cen MT" pitchFamily="34" charset="0"/>
          <a:ea typeface="ＭＳ Ｐゴシック" pitchFamily="-108" charset="-128"/>
          <a:cs typeface="ＭＳ Ｐゴシック" pitchFamily="-108" charset="-128"/>
        </a:defRPr>
      </a:lvl4pPr>
      <a:lvl5pPr algn="l" rtl="0" eaLnBrk="0" fontAlgn="base" hangingPunct="0">
        <a:spcBef>
          <a:spcPct val="0"/>
        </a:spcBef>
        <a:spcAft>
          <a:spcPct val="0"/>
        </a:spcAft>
        <a:defRPr sz="4400">
          <a:solidFill>
            <a:schemeClr val="tx2"/>
          </a:solidFill>
          <a:latin typeface="Tw Cen MT" pitchFamily="34" charset="0"/>
          <a:ea typeface="ＭＳ Ｐゴシック" pitchFamily="-108" charset="-128"/>
          <a:cs typeface="ＭＳ Ｐゴシック" pitchFamily="-108" charset="-128"/>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ＭＳ Ｐゴシック" pitchFamily="-108" charset="-128"/>
          <a:cs typeface="ＭＳ Ｐゴシック" pitchFamily="-108" charset="-128"/>
        </a:defRPr>
      </a:lvl1pPr>
      <a:lvl2pPr marL="639763" indent="-273050" algn="l" rtl="0" eaLnBrk="0" fontAlgn="base" hangingPunct="0">
        <a:spcBef>
          <a:spcPts val="550"/>
        </a:spcBef>
        <a:spcAft>
          <a:spcPct val="0"/>
        </a:spcAft>
        <a:buClr>
          <a:schemeClr val="accent1"/>
        </a:buClr>
        <a:buSzPct val="70000"/>
        <a:buFont typeface="Wingdings 2" pitchFamily="2" charset="2"/>
        <a:buChar char=""/>
        <a:defRPr sz="2600" kern="1200">
          <a:solidFill>
            <a:schemeClr val="tx1"/>
          </a:solidFill>
          <a:latin typeface="+mn-lt"/>
          <a:ea typeface="ＭＳ Ｐゴシック" pitchFamily="-108"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ＭＳ Ｐゴシック" pitchFamily="-108" charset="-128"/>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ＭＳ Ｐゴシック" pitchFamily="-108" charset="-128"/>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ＭＳ Ｐゴシック" pitchFamily="-108"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ravelmedicine.com.au/influenza-vaccine-2016/"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Spanish_flu"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ncbi.nlm.nih.gov/books/NBK2037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moh.gov.sa/en/Flu/Pages/Prevention.aspx" TargetMode="External"/><Relationship Id="rId3" Type="http://schemas.openxmlformats.org/officeDocument/2006/relationships/hyperlink" Target="http://equineink.com/2012/02/29/usef-bans-carolina-gold-what-will-they-think-of-next" TargetMode="External"/><Relationship Id="rId7" Type="http://schemas.openxmlformats.org/officeDocument/2006/relationships/hyperlink" Target="https://creativecommons.org/licenses/by-nd/3.0/"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hyperlink" Target="http://lawyersandsettlements.com/features/zicam/zicam-cold-remedy-smell-loss-fda-health.html" TargetMode="External"/><Relationship Id="rId5" Type="http://schemas.openxmlformats.org/officeDocument/2006/relationships/image" Target="../media/image12.jpg"/><Relationship Id="rId4" Type="http://schemas.openxmlformats.org/officeDocument/2006/relationships/hyperlink" Target="https://creativecommons.org/licenses/by-nc/3.0/"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moh.gov.sa/en/Flu/Pages/Prevention.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nat4biopl.edubuzz.org/unit-3-life-on-earth/5-adaptations"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pngimg.com/download/23430"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moh.gov.sa/CCC/healthp/regulations/Documents/MERS-CoV%20Guidelines%20for%20Healthcare%20Professionals%20-%20May%202018%20-%20v5.1%20%281%29.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en.wikipedia.org/wiki/Blyth%27s_Horseshoe_Bat"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hyperlink" Target="http://animaldiversity.org/collections/contributors/anatomical_images/bat_noseleaves/rhinolophus/" TargetMode="External"/><Relationship Id="rId5" Type="http://schemas.openxmlformats.org/officeDocument/2006/relationships/image" Target="../media/image17.jpg"/><Relationship Id="rId4" Type="http://schemas.openxmlformats.org/officeDocument/2006/relationships/hyperlink" Target="https://creativecommons.org/licenses/by-sa/3.0/"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hetraveldoctor.com.au/waning-influenza-vaccine-effectiveness/"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moh.gov.sa/en/Flu/Pages/Prevention.aspx" TargetMode="External"/><Relationship Id="rId2" Type="http://schemas.openxmlformats.org/officeDocument/2006/relationships/hyperlink" Target="https://www.cdc.gov/flu/about/viruses/types.htm" TargetMode="External"/><Relationship Id="rId1" Type="http://schemas.openxmlformats.org/officeDocument/2006/relationships/slideLayout" Target="../slideLayouts/slideLayout2.xml"/><Relationship Id="rId5" Type="http://schemas.openxmlformats.org/officeDocument/2006/relationships/hyperlink" Target="https://www.cdc.gov/sars/about/fs-sars.html" TargetMode="External"/><Relationship Id="rId4" Type="http://schemas.openxmlformats.org/officeDocument/2006/relationships/hyperlink" Target="https://www.who.int/news-room/fact-sheets/detail/middle-east-respiratory-syndrome-coronavirus-(mers-cov)"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2C9B537-D87E-5A40-B929-4AC7149C3C39}"/>
              </a:ext>
            </a:extLst>
          </p:cNvPr>
          <p:cNvSpPr>
            <a:spLocks noGrp="1"/>
          </p:cNvSpPr>
          <p:nvPr>
            <p:ph type="ctrTitle"/>
          </p:nvPr>
        </p:nvSpPr>
        <p:spPr>
          <a:xfrm>
            <a:off x="1524000" y="3810000"/>
            <a:ext cx="7162800" cy="1905000"/>
          </a:xfrm>
        </p:spPr>
        <p:txBody>
          <a:bodyPr/>
          <a:lstStyle/>
          <a:p>
            <a:pPr eaLnBrk="1" hangingPunct="1"/>
            <a:br>
              <a:rPr lang="en-US" altLang="en-US" sz="4800" cap="none" dirty="0">
                <a:solidFill>
                  <a:srgbClr val="C00000"/>
                </a:solidFill>
                <a:ea typeface="ＭＳ Ｐゴシック" panose="020B0600070205080204" pitchFamily="34" charset="-128"/>
              </a:rPr>
            </a:br>
            <a:br>
              <a:rPr lang="en-US" altLang="en-US" sz="4800" cap="none" dirty="0">
                <a:solidFill>
                  <a:srgbClr val="C00000"/>
                </a:solidFill>
                <a:ea typeface="ＭＳ Ｐゴシック" panose="020B0600070205080204" pitchFamily="34" charset="-128"/>
              </a:rPr>
            </a:br>
            <a:r>
              <a:rPr lang="en-US" altLang="en-US" sz="6600" b="1" cap="none" dirty="0">
                <a:solidFill>
                  <a:srgbClr val="EFE0BE"/>
                </a:solidFill>
                <a:ea typeface="ＭＳ Ｐゴシック" panose="020B0600070205080204" pitchFamily="34" charset="-128"/>
              </a:rPr>
              <a:t>Emerging </a:t>
            </a:r>
            <a:br>
              <a:rPr lang="en-US" altLang="en-US" sz="6600" b="1" cap="none" dirty="0">
                <a:solidFill>
                  <a:srgbClr val="EFE0BE"/>
                </a:solidFill>
                <a:ea typeface="ＭＳ Ｐゴシック" panose="020B0600070205080204" pitchFamily="34" charset="-128"/>
              </a:rPr>
            </a:br>
            <a:r>
              <a:rPr lang="en-US" altLang="en-US" sz="6600" b="1" cap="none" dirty="0">
                <a:solidFill>
                  <a:srgbClr val="EFE0BE"/>
                </a:solidFill>
                <a:ea typeface="ＭＳ Ｐゴシック" panose="020B0600070205080204" pitchFamily="34" charset="-128"/>
              </a:rPr>
              <a:t>Infectious Diseases</a:t>
            </a:r>
            <a:br>
              <a:rPr lang="en-US" altLang="en-US" sz="4800" cap="none" dirty="0">
                <a:solidFill>
                  <a:srgbClr val="C00000"/>
                </a:solidFill>
                <a:ea typeface="ＭＳ Ｐゴシック" panose="020B0600070205080204" pitchFamily="34" charset="-128"/>
              </a:rPr>
            </a:br>
            <a:br>
              <a:rPr lang="en-US" altLang="en-US" sz="4800" cap="none" dirty="0">
                <a:solidFill>
                  <a:srgbClr val="C00000"/>
                </a:solidFill>
                <a:ea typeface="ＭＳ Ｐゴシック" panose="020B0600070205080204" pitchFamily="34" charset="-128"/>
              </a:rPr>
            </a:br>
            <a:endParaRPr lang="en-US" altLang="en-US" sz="4800" cap="none" dirty="0">
              <a:solidFill>
                <a:srgbClr val="C00000"/>
              </a:solidFill>
              <a:latin typeface="Footlight MT Light" panose="0204060206030A020304" pitchFamily="18" charset="77"/>
              <a:ea typeface="ＭＳ Ｐゴシック" panose="020B0600070205080204" pitchFamily="34" charset="-128"/>
            </a:endParaRPr>
          </a:p>
        </p:txBody>
      </p:sp>
      <p:sp>
        <p:nvSpPr>
          <p:cNvPr id="15363" name="Subtitle 2">
            <a:extLst>
              <a:ext uri="{FF2B5EF4-FFF2-40B4-BE49-F238E27FC236}">
                <a16:creationId xmlns:a16="http://schemas.microsoft.com/office/drawing/2014/main" id="{442F9975-1D8B-3440-A8C0-D4973E7F2A53}"/>
              </a:ext>
            </a:extLst>
          </p:cNvPr>
          <p:cNvSpPr>
            <a:spLocks noGrp="1"/>
          </p:cNvSpPr>
          <p:nvPr>
            <p:ph type="subTitle" idx="1"/>
          </p:nvPr>
        </p:nvSpPr>
        <p:spPr>
          <a:xfrm>
            <a:off x="152400" y="4762500"/>
            <a:ext cx="8610600" cy="1295400"/>
          </a:xfrm>
        </p:spPr>
        <p:txBody>
          <a:bodyPr/>
          <a:lstStyle/>
          <a:p>
            <a:pPr eaLnBrk="1" hangingPunct="1">
              <a:lnSpc>
                <a:spcPct val="70000"/>
              </a:lnSpc>
            </a:pPr>
            <a:endParaRPr lang="en-US" altLang="en-US" sz="2000" dirty="0">
              <a:latin typeface="Footlight MT Light" panose="0204060206030A020304" pitchFamily="18" charset="77"/>
              <a:ea typeface="ＭＳ Ｐゴシック" panose="020B0600070205080204" pitchFamily="34" charset="-128"/>
              <a:cs typeface="Arial" panose="020B0604020202020204" pitchFamily="34" charset="0"/>
            </a:endParaRPr>
          </a:p>
          <a:p>
            <a:pPr eaLnBrk="1" hangingPunct="1">
              <a:lnSpc>
                <a:spcPct val="70000"/>
              </a:lnSpc>
            </a:pPr>
            <a:r>
              <a:rPr lang="en-US" altLang="en-US" sz="2400" dirty="0">
                <a:latin typeface="+mj-lt"/>
                <a:ea typeface="ＭＳ Ｐゴシック" panose="020B0600070205080204" pitchFamily="34" charset="-128"/>
                <a:cs typeface="Arial" panose="020B0604020202020204" pitchFamily="34" charset="0"/>
              </a:rPr>
              <a:t>Dr Rufaidah Al Dabbagh, MBBS, MPH, DrPH</a:t>
            </a:r>
          </a:p>
          <a:p>
            <a:pPr eaLnBrk="1" hangingPunct="1">
              <a:lnSpc>
                <a:spcPct val="70000"/>
              </a:lnSpc>
            </a:pPr>
            <a:r>
              <a:rPr lang="en-US" altLang="en-US" sz="2400" dirty="0">
                <a:latin typeface="+mj-lt"/>
                <a:ea typeface="ＭＳ Ｐゴシック" panose="020B0600070205080204" pitchFamily="34" charset="-128"/>
                <a:cs typeface="Arial" panose="020B0604020202020204" pitchFamily="34" charset="0"/>
              </a:rPr>
              <a:t>Community Medicine Unit, Family &amp; Community Medicine Department</a:t>
            </a:r>
          </a:p>
        </p:txBody>
      </p:sp>
      <p:pic>
        <p:nvPicPr>
          <p:cNvPr id="4" name="Picture 3">
            <a:extLst>
              <a:ext uri="{FF2B5EF4-FFF2-40B4-BE49-F238E27FC236}">
                <a16:creationId xmlns:a16="http://schemas.microsoft.com/office/drawing/2014/main" id="{2F461652-6E75-C641-8BC9-686D8D1C9EC6}"/>
              </a:ext>
            </a:extLst>
          </p:cNvPr>
          <p:cNvPicPr/>
          <p:nvPr/>
        </p:nvPicPr>
        <p:blipFill>
          <a:blip r:embed="rId2" cstate="print"/>
          <a:srcRect/>
          <a:stretch>
            <a:fillRect/>
          </a:stretch>
        </p:blipFill>
        <p:spPr bwMode="auto">
          <a:xfrm>
            <a:off x="152400" y="152400"/>
            <a:ext cx="137160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365" name="TextBox 4">
            <a:extLst>
              <a:ext uri="{FF2B5EF4-FFF2-40B4-BE49-F238E27FC236}">
                <a16:creationId xmlns:a16="http://schemas.microsoft.com/office/drawing/2014/main" id="{187ABEF4-E621-AC43-9A85-B59F20E40D21}"/>
              </a:ext>
            </a:extLst>
          </p:cNvPr>
          <p:cNvSpPr txBox="1">
            <a:spLocks noChangeArrowheads="1"/>
          </p:cNvSpPr>
          <p:nvPr/>
        </p:nvSpPr>
        <p:spPr bwMode="auto">
          <a:xfrm>
            <a:off x="152400" y="61722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GB" altLang="en-US" sz="1800" dirty="0"/>
              <a:t>19, 11, 2019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397A18-D1D3-6F4A-9E52-04D6800CC20D}"/>
              </a:ext>
            </a:extLst>
          </p:cNvPr>
          <p:cNvSpPr>
            <a:spLocks noGrp="1"/>
          </p:cNvSpPr>
          <p:nvPr>
            <p:ph type="title"/>
          </p:nvPr>
        </p:nvSpPr>
        <p:spPr>
          <a:xfrm>
            <a:off x="612775" y="228600"/>
            <a:ext cx="8153400" cy="990600"/>
          </a:xfrm>
        </p:spPr>
        <p:txBody>
          <a:bodyPr/>
          <a:lstStyle/>
          <a:p>
            <a:pPr eaLnBrk="1" hangingPunct="1"/>
            <a:r>
              <a:rPr lang="en-GB" altLang="en-US" sz="4000" b="1" dirty="0">
                <a:ea typeface="ＭＳ Ｐゴシック" panose="020B0600070205080204" pitchFamily="34" charset="-128"/>
              </a:rPr>
              <a:t>Influenza A subtypes infective to humans</a:t>
            </a:r>
          </a:p>
        </p:txBody>
      </p:sp>
      <p:sp>
        <p:nvSpPr>
          <p:cNvPr id="18435" name="Content Placeholder 2">
            <a:extLst>
              <a:ext uri="{FF2B5EF4-FFF2-40B4-BE49-F238E27FC236}">
                <a16:creationId xmlns:a16="http://schemas.microsoft.com/office/drawing/2014/main" id="{82F53CD3-B008-8240-95AF-8C71F41BD8A0}"/>
              </a:ext>
            </a:extLst>
          </p:cNvPr>
          <p:cNvSpPr>
            <a:spLocks noGrp="1"/>
          </p:cNvSpPr>
          <p:nvPr>
            <p:ph sz="quarter" idx="1"/>
          </p:nvPr>
        </p:nvSpPr>
        <p:spPr>
          <a:xfrm>
            <a:off x="612775" y="1981200"/>
            <a:ext cx="8153400" cy="4495800"/>
          </a:xfrm>
        </p:spPr>
        <p:txBody>
          <a:bodyPr/>
          <a:lstStyle/>
          <a:p>
            <a:pPr eaLnBrk="1" hangingPunct="1"/>
            <a:r>
              <a:rPr lang="en-GB" altLang="en-US" sz="3200" dirty="0">
                <a:solidFill>
                  <a:srgbClr val="254061"/>
                </a:solidFill>
                <a:ea typeface="ＭＳ Ｐゴシック" panose="020B0600070205080204" pitchFamily="34" charset="-128"/>
              </a:rPr>
              <a:t>Currently circulating viruses type A are: </a:t>
            </a:r>
          </a:p>
          <a:p>
            <a:pPr lvl="1" eaLnBrk="1" hangingPunct="1"/>
            <a:r>
              <a:rPr lang="en-GB" altLang="en-US" sz="2900" dirty="0">
                <a:solidFill>
                  <a:srgbClr val="254061"/>
                </a:solidFill>
                <a:ea typeface="ＭＳ Ｐゴシック" panose="020B0600070205080204" pitchFamily="34" charset="-128"/>
              </a:rPr>
              <a:t>H</a:t>
            </a:r>
            <a:r>
              <a:rPr lang="en-GB" altLang="en-US" sz="2900" baseline="-25000" dirty="0">
                <a:solidFill>
                  <a:srgbClr val="254061"/>
                </a:solidFill>
                <a:ea typeface="ＭＳ Ｐゴシック" panose="020B0600070205080204" pitchFamily="34" charset="-128"/>
              </a:rPr>
              <a:t>1</a:t>
            </a:r>
            <a:r>
              <a:rPr lang="en-GB" altLang="en-US" sz="2900" dirty="0">
                <a:solidFill>
                  <a:srgbClr val="254061"/>
                </a:solidFill>
                <a:ea typeface="ＭＳ Ｐゴシック" panose="020B0600070205080204" pitchFamily="34" charset="-128"/>
              </a:rPr>
              <a:t>N</a:t>
            </a:r>
            <a:r>
              <a:rPr lang="en-GB" altLang="en-US" sz="2900" baseline="-25000" dirty="0">
                <a:solidFill>
                  <a:srgbClr val="254061"/>
                </a:solidFill>
                <a:ea typeface="ＭＳ Ｐゴシック" panose="020B0600070205080204" pitchFamily="34" charset="-128"/>
              </a:rPr>
              <a:t>1</a:t>
            </a:r>
          </a:p>
          <a:p>
            <a:pPr lvl="1" eaLnBrk="1" hangingPunct="1"/>
            <a:r>
              <a:rPr lang="en-GB" altLang="en-US" sz="2900" dirty="0">
                <a:solidFill>
                  <a:srgbClr val="254061"/>
                </a:solidFill>
                <a:ea typeface="ＭＳ Ｐゴシック" panose="020B0600070205080204" pitchFamily="34" charset="-128"/>
              </a:rPr>
              <a:t>H</a:t>
            </a:r>
            <a:r>
              <a:rPr lang="en-GB" altLang="en-US" sz="2900" baseline="-25000" dirty="0">
                <a:solidFill>
                  <a:srgbClr val="254061"/>
                </a:solidFill>
                <a:ea typeface="ＭＳ Ｐゴシック" panose="020B0600070205080204" pitchFamily="34" charset="-128"/>
              </a:rPr>
              <a:t>3</a:t>
            </a:r>
            <a:r>
              <a:rPr lang="en-GB" altLang="en-US" sz="2900" dirty="0">
                <a:solidFill>
                  <a:srgbClr val="254061"/>
                </a:solidFill>
                <a:ea typeface="ＭＳ Ｐゴシック" panose="020B0600070205080204" pitchFamily="34" charset="-128"/>
              </a:rPr>
              <a:t>N</a:t>
            </a:r>
            <a:r>
              <a:rPr lang="en-GB" altLang="en-US" sz="2900" baseline="-25000" dirty="0">
                <a:solidFill>
                  <a:srgbClr val="254061"/>
                </a:solidFill>
                <a:ea typeface="ＭＳ Ｐゴシック" panose="020B0600070205080204" pitchFamily="34" charset="-128"/>
              </a:rPr>
              <a:t>2</a:t>
            </a:r>
            <a:endParaRPr lang="en-GB" altLang="en-US" sz="2900" dirty="0">
              <a:solidFill>
                <a:srgbClr val="254061"/>
              </a:solidFill>
              <a:ea typeface="ＭＳ Ｐゴシック" panose="020B0600070205080204" pitchFamily="34" charset="-128"/>
            </a:endParaRPr>
          </a:p>
        </p:txBody>
      </p:sp>
    </p:spTree>
    <p:extLst>
      <p:ext uri="{BB962C8B-B14F-4D97-AF65-F5344CB8AC3E}">
        <p14:creationId xmlns:p14="http://schemas.microsoft.com/office/powerpoint/2010/main" val="4102460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397A18-D1D3-6F4A-9E52-04D6800CC20D}"/>
              </a:ext>
            </a:extLst>
          </p:cNvPr>
          <p:cNvSpPr>
            <a:spLocks noGrp="1"/>
          </p:cNvSpPr>
          <p:nvPr>
            <p:ph type="title"/>
          </p:nvPr>
        </p:nvSpPr>
        <p:spPr>
          <a:xfrm>
            <a:off x="612775" y="228600"/>
            <a:ext cx="8153400" cy="990600"/>
          </a:xfrm>
        </p:spPr>
        <p:txBody>
          <a:bodyPr/>
          <a:lstStyle/>
          <a:p>
            <a:pPr eaLnBrk="1" hangingPunct="1"/>
            <a:r>
              <a:rPr lang="en-GB" altLang="en-US" b="1" dirty="0">
                <a:ea typeface="ＭＳ Ｐゴシック" panose="020B0600070205080204" pitchFamily="34" charset="-128"/>
              </a:rPr>
              <a:t>Influenza Type B</a:t>
            </a:r>
          </a:p>
        </p:txBody>
      </p:sp>
      <p:sp>
        <p:nvSpPr>
          <p:cNvPr id="18435" name="Content Placeholder 2">
            <a:extLst>
              <a:ext uri="{FF2B5EF4-FFF2-40B4-BE49-F238E27FC236}">
                <a16:creationId xmlns:a16="http://schemas.microsoft.com/office/drawing/2014/main" id="{82F53CD3-B008-8240-95AF-8C71F41BD8A0}"/>
              </a:ext>
            </a:extLst>
          </p:cNvPr>
          <p:cNvSpPr>
            <a:spLocks noGrp="1"/>
          </p:cNvSpPr>
          <p:nvPr>
            <p:ph sz="quarter" idx="1"/>
          </p:nvPr>
        </p:nvSpPr>
        <p:spPr>
          <a:xfrm>
            <a:off x="612775" y="1981200"/>
            <a:ext cx="8153400" cy="4495800"/>
          </a:xfrm>
        </p:spPr>
        <p:txBody>
          <a:bodyPr/>
          <a:lstStyle/>
          <a:p>
            <a:pPr eaLnBrk="1" hangingPunct="1"/>
            <a:r>
              <a:rPr lang="en-GB" altLang="en-US" sz="3200" dirty="0">
                <a:solidFill>
                  <a:srgbClr val="254061"/>
                </a:solidFill>
                <a:ea typeface="ＭＳ Ｐゴシック" panose="020B0600070205080204" pitchFamily="34" charset="-128"/>
              </a:rPr>
              <a:t>Type B influenza does not have subtypes</a:t>
            </a:r>
          </a:p>
          <a:p>
            <a:pPr eaLnBrk="1" hangingPunct="1"/>
            <a:r>
              <a:rPr lang="en-GB" altLang="en-US" sz="3200" dirty="0">
                <a:solidFill>
                  <a:srgbClr val="254061"/>
                </a:solidFill>
                <a:ea typeface="ＭＳ Ｐゴシック" panose="020B0600070205080204" pitchFamily="34" charset="-128"/>
              </a:rPr>
              <a:t>It can be divided into two lineages: </a:t>
            </a:r>
          </a:p>
          <a:p>
            <a:pPr lvl="1" eaLnBrk="1" hangingPunct="1"/>
            <a:r>
              <a:rPr lang="en-GB" altLang="en-US" sz="2900" dirty="0">
                <a:solidFill>
                  <a:srgbClr val="254061"/>
                </a:solidFill>
                <a:ea typeface="ＭＳ Ｐゴシック" panose="020B0600070205080204" pitchFamily="34" charset="-128"/>
              </a:rPr>
              <a:t>B/</a:t>
            </a:r>
            <a:r>
              <a:rPr lang="en-GB" altLang="en-US" sz="2900" dirty="0" err="1">
                <a:solidFill>
                  <a:srgbClr val="254061"/>
                </a:solidFill>
                <a:ea typeface="ＭＳ Ｐゴシック" panose="020B0600070205080204" pitchFamily="34" charset="-128"/>
              </a:rPr>
              <a:t>Yagamata</a:t>
            </a:r>
            <a:endParaRPr lang="en-GB" altLang="en-US" sz="2900" dirty="0">
              <a:solidFill>
                <a:srgbClr val="254061"/>
              </a:solidFill>
              <a:ea typeface="ＭＳ Ｐゴシック" panose="020B0600070205080204" pitchFamily="34" charset="-128"/>
            </a:endParaRPr>
          </a:p>
          <a:p>
            <a:pPr lvl="1" eaLnBrk="1" hangingPunct="1"/>
            <a:r>
              <a:rPr lang="en-GB" altLang="en-US" sz="2900" dirty="0">
                <a:solidFill>
                  <a:srgbClr val="254061"/>
                </a:solidFill>
                <a:ea typeface="ＭＳ Ｐゴシック" panose="020B0600070205080204" pitchFamily="34" charset="-128"/>
              </a:rPr>
              <a:t>B/Victoria</a:t>
            </a:r>
          </a:p>
        </p:txBody>
      </p:sp>
    </p:spTree>
    <p:extLst>
      <p:ext uri="{BB962C8B-B14F-4D97-AF65-F5344CB8AC3E}">
        <p14:creationId xmlns:p14="http://schemas.microsoft.com/office/powerpoint/2010/main" val="836672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397A18-D1D3-6F4A-9E52-04D6800CC20D}"/>
              </a:ext>
            </a:extLst>
          </p:cNvPr>
          <p:cNvSpPr>
            <a:spLocks noGrp="1"/>
          </p:cNvSpPr>
          <p:nvPr>
            <p:ph type="title"/>
          </p:nvPr>
        </p:nvSpPr>
        <p:spPr>
          <a:xfrm>
            <a:off x="612775" y="228600"/>
            <a:ext cx="8153400" cy="990600"/>
          </a:xfrm>
        </p:spPr>
        <p:txBody>
          <a:bodyPr/>
          <a:lstStyle/>
          <a:p>
            <a:pPr eaLnBrk="1" hangingPunct="1"/>
            <a:r>
              <a:rPr lang="en-GB" altLang="en-US" b="1" dirty="0">
                <a:ea typeface="ＭＳ Ｐゴシック" panose="020B0600070205080204" pitchFamily="34" charset="-128"/>
              </a:rPr>
              <a:t>Antigenic Variation</a:t>
            </a:r>
          </a:p>
        </p:txBody>
      </p:sp>
      <p:sp>
        <p:nvSpPr>
          <p:cNvPr id="18435" name="Content Placeholder 2">
            <a:extLst>
              <a:ext uri="{FF2B5EF4-FFF2-40B4-BE49-F238E27FC236}">
                <a16:creationId xmlns:a16="http://schemas.microsoft.com/office/drawing/2014/main" id="{82F53CD3-B008-8240-95AF-8C71F41BD8A0}"/>
              </a:ext>
            </a:extLst>
          </p:cNvPr>
          <p:cNvSpPr>
            <a:spLocks noGrp="1"/>
          </p:cNvSpPr>
          <p:nvPr>
            <p:ph sz="quarter" idx="1"/>
          </p:nvPr>
        </p:nvSpPr>
        <p:spPr>
          <a:xfrm>
            <a:off x="612775" y="1524000"/>
            <a:ext cx="8153400" cy="4495800"/>
          </a:xfrm>
        </p:spPr>
        <p:txBody>
          <a:bodyPr/>
          <a:lstStyle/>
          <a:p>
            <a:pPr marL="514350" indent="-514350" eaLnBrk="1" hangingPunct="1">
              <a:buFont typeface="+mj-lt"/>
              <a:buAutoNum type="arabicPeriod"/>
            </a:pPr>
            <a:r>
              <a:rPr lang="en-GB" altLang="en-US" sz="3200" b="1" dirty="0">
                <a:solidFill>
                  <a:schemeClr val="accent6">
                    <a:lumMod val="50000"/>
                  </a:schemeClr>
                </a:solidFill>
                <a:ea typeface="ＭＳ Ｐゴシック" panose="020B0600070205080204" pitchFamily="34" charset="-128"/>
              </a:rPr>
              <a:t>Antigenic Shift</a:t>
            </a:r>
          </a:p>
          <a:p>
            <a:pPr marL="777875" lvl="1" indent="-457200" eaLnBrk="1" hangingPunct="1"/>
            <a:r>
              <a:rPr lang="en-GB" altLang="en-US" sz="2900" dirty="0">
                <a:solidFill>
                  <a:srgbClr val="002060"/>
                </a:solidFill>
                <a:ea typeface="ＭＳ Ｐゴシック" panose="020B0600070205080204" pitchFamily="34" charset="-128"/>
              </a:rPr>
              <a:t>Complete sudden change</a:t>
            </a:r>
          </a:p>
          <a:p>
            <a:pPr marL="777875" lvl="1" indent="-457200" eaLnBrk="1" hangingPunct="1"/>
            <a:r>
              <a:rPr lang="en-GB" altLang="en-US" sz="2900" dirty="0">
                <a:solidFill>
                  <a:srgbClr val="002060"/>
                </a:solidFill>
                <a:ea typeface="ＭＳ Ｐゴシック" panose="020B0600070205080204" pitchFamily="34" charset="-128"/>
              </a:rPr>
              <a:t>Results from genetic recombination of human virus with animal or avian virus Responsible for pandemic strains</a:t>
            </a:r>
          </a:p>
          <a:p>
            <a:pPr marL="320675" lvl="1" indent="0" eaLnBrk="1" hangingPunct="1">
              <a:buNone/>
            </a:pPr>
            <a:endParaRPr lang="en-GB" altLang="en-US" sz="2900" dirty="0">
              <a:solidFill>
                <a:srgbClr val="002060"/>
              </a:solidFill>
              <a:ea typeface="ＭＳ Ｐゴシック" panose="020B0600070205080204" pitchFamily="34" charset="-128"/>
            </a:endParaRPr>
          </a:p>
          <a:p>
            <a:pPr marL="514350" indent="-514350" eaLnBrk="1" hangingPunct="1">
              <a:buFont typeface="+mj-lt"/>
              <a:buAutoNum type="arabicPeriod"/>
            </a:pPr>
            <a:r>
              <a:rPr lang="en-GB" altLang="en-US" sz="3200" b="1" dirty="0">
                <a:solidFill>
                  <a:schemeClr val="accent6">
                    <a:lumMod val="50000"/>
                  </a:schemeClr>
                </a:solidFill>
                <a:ea typeface="ＭＳ Ｐゴシック" panose="020B0600070205080204" pitchFamily="34" charset="-128"/>
              </a:rPr>
              <a:t>Antigenic drift</a:t>
            </a:r>
          </a:p>
          <a:p>
            <a:pPr marL="835025" lvl="1" indent="-514350" eaLnBrk="1" hangingPunct="1"/>
            <a:r>
              <a:rPr lang="en-GB" altLang="en-US" sz="2900" dirty="0">
                <a:solidFill>
                  <a:srgbClr val="002060"/>
                </a:solidFill>
                <a:ea typeface="ＭＳ Ｐゴシック" panose="020B0600070205080204" pitchFamily="34" charset="-128"/>
              </a:rPr>
              <a:t>Happens continually over time</a:t>
            </a:r>
          </a:p>
          <a:p>
            <a:pPr marL="835025" lvl="1" indent="-514350" eaLnBrk="1" hangingPunct="1"/>
            <a:r>
              <a:rPr lang="en-GB" altLang="en-US" sz="2900" dirty="0">
                <a:solidFill>
                  <a:srgbClr val="002060"/>
                </a:solidFill>
                <a:ea typeface="ＭＳ Ｐゴシック" panose="020B0600070205080204" pitchFamily="34" charset="-128"/>
              </a:rPr>
              <a:t>Results from point mutation of the gene -&gt; changes in surface proteins</a:t>
            </a:r>
          </a:p>
          <a:p>
            <a:pPr marL="0" indent="0" eaLnBrk="1" hangingPunct="1">
              <a:buNone/>
            </a:pPr>
            <a:endParaRPr lang="en-GB" altLang="en-US" sz="4000" dirty="0">
              <a:solidFill>
                <a:srgbClr val="254061"/>
              </a:solidFill>
              <a:ea typeface="ＭＳ Ｐゴシック" panose="020B0600070205080204" pitchFamily="34" charset="-128"/>
            </a:endParaRPr>
          </a:p>
          <a:p>
            <a:pPr marL="0" indent="0" eaLnBrk="1" hangingPunct="1">
              <a:buNone/>
            </a:pPr>
            <a:endParaRPr lang="en-GB" altLang="en-US" sz="4000" dirty="0">
              <a:solidFill>
                <a:srgbClr val="254061"/>
              </a:solidFill>
              <a:ea typeface="ＭＳ Ｐゴシック" panose="020B0600070205080204" pitchFamily="34" charset="-128"/>
            </a:endParaRPr>
          </a:p>
        </p:txBody>
      </p:sp>
    </p:spTree>
    <p:extLst>
      <p:ext uri="{BB962C8B-B14F-4D97-AF65-F5344CB8AC3E}">
        <p14:creationId xmlns:p14="http://schemas.microsoft.com/office/powerpoint/2010/main" val="3144203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F7F10-A081-BC4D-815A-CF67475656E4}"/>
              </a:ext>
            </a:extLst>
          </p:cNvPr>
          <p:cNvSpPr>
            <a:spLocks noGrp="1"/>
          </p:cNvSpPr>
          <p:nvPr>
            <p:ph type="title"/>
          </p:nvPr>
        </p:nvSpPr>
        <p:spPr/>
        <p:txBody>
          <a:bodyPr/>
          <a:lstStyle/>
          <a:p>
            <a:r>
              <a:rPr lang="en-US" b="1" dirty="0"/>
              <a:t>What does this mean?</a:t>
            </a:r>
          </a:p>
        </p:txBody>
      </p:sp>
      <p:sp>
        <p:nvSpPr>
          <p:cNvPr id="3" name="Content Placeholder 2">
            <a:extLst>
              <a:ext uri="{FF2B5EF4-FFF2-40B4-BE49-F238E27FC236}">
                <a16:creationId xmlns:a16="http://schemas.microsoft.com/office/drawing/2014/main" id="{CF863848-8CBA-EA41-8DC8-B0C556B75359}"/>
              </a:ext>
            </a:extLst>
          </p:cNvPr>
          <p:cNvSpPr>
            <a:spLocks noGrp="1"/>
          </p:cNvSpPr>
          <p:nvPr>
            <p:ph sz="quarter" idx="1"/>
          </p:nvPr>
        </p:nvSpPr>
        <p:spPr/>
        <p:txBody>
          <a:bodyPr/>
          <a:lstStyle/>
          <a:p>
            <a:r>
              <a:rPr lang="en-US" dirty="0"/>
              <a:t>Antigenic drifts produce viruses with similar antigenic properties -&gt; </a:t>
            </a:r>
            <a:r>
              <a:rPr lang="en-US" dirty="0" err="1"/>
              <a:t>coss-pretection</a:t>
            </a:r>
            <a:endParaRPr lang="en-US" dirty="0"/>
          </a:p>
          <a:p>
            <a:endParaRPr lang="en-US" dirty="0"/>
          </a:p>
          <a:p>
            <a:r>
              <a:rPr lang="en-US" dirty="0"/>
              <a:t>Antigenic shifts happen less frequently than antigenic drifts</a:t>
            </a:r>
          </a:p>
          <a:p>
            <a:endParaRPr lang="en-US" dirty="0"/>
          </a:p>
          <a:p>
            <a:r>
              <a:rPr lang="en-US" dirty="0"/>
              <a:t>Type A viruses undergo both antigenic drift and shift</a:t>
            </a:r>
          </a:p>
          <a:p>
            <a:r>
              <a:rPr lang="en-US" dirty="0"/>
              <a:t>Type B viruses undergo antigenic drift only</a:t>
            </a:r>
          </a:p>
          <a:p>
            <a:endParaRPr lang="en-US" dirty="0"/>
          </a:p>
        </p:txBody>
      </p:sp>
    </p:spTree>
    <p:extLst>
      <p:ext uri="{BB962C8B-B14F-4D97-AF65-F5344CB8AC3E}">
        <p14:creationId xmlns:p14="http://schemas.microsoft.com/office/powerpoint/2010/main" val="3370005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352E4-67E9-9445-A996-B7F3775FE8DC}"/>
              </a:ext>
            </a:extLst>
          </p:cNvPr>
          <p:cNvSpPr>
            <a:spLocks noGrp="1"/>
          </p:cNvSpPr>
          <p:nvPr>
            <p:ph type="title"/>
          </p:nvPr>
        </p:nvSpPr>
        <p:spPr/>
        <p:txBody>
          <a:bodyPr/>
          <a:lstStyle/>
          <a:p>
            <a:r>
              <a:rPr lang="en-US" dirty="0"/>
              <a:t>Antigenic Shift</a:t>
            </a:r>
          </a:p>
        </p:txBody>
      </p:sp>
      <p:sp>
        <p:nvSpPr>
          <p:cNvPr id="6" name="Content Placeholder 2">
            <a:extLst>
              <a:ext uri="{FF2B5EF4-FFF2-40B4-BE49-F238E27FC236}">
                <a16:creationId xmlns:a16="http://schemas.microsoft.com/office/drawing/2014/main" id="{A01582D4-DD46-9F43-9406-D8745B49E735}"/>
              </a:ext>
            </a:extLst>
          </p:cNvPr>
          <p:cNvSpPr>
            <a:spLocks noGrp="1"/>
          </p:cNvSpPr>
          <p:nvPr>
            <p:ph sz="quarter" idx="1"/>
          </p:nvPr>
        </p:nvSpPr>
        <p:spPr>
          <a:xfrm>
            <a:off x="382524" y="6230379"/>
            <a:ext cx="8153400" cy="533400"/>
          </a:xfrm>
        </p:spPr>
        <p:txBody>
          <a:bodyPr/>
          <a:lstStyle/>
          <a:p>
            <a:pPr marL="0" indent="0">
              <a:buNone/>
            </a:pPr>
            <a:r>
              <a:rPr lang="en-US" sz="1600" dirty="0"/>
              <a:t>Source: Doherty PC, Turner SJ. Q and A: What do we know about influenza and what can we do about it? J Biol 2009; 8: 46</a:t>
            </a:r>
          </a:p>
        </p:txBody>
      </p:sp>
      <p:pic>
        <p:nvPicPr>
          <p:cNvPr id="8" name="Picture 7">
            <a:extLst>
              <a:ext uri="{FF2B5EF4-FFF2-40B4-BE49-F238E27FC236}">
                <a16:creationId xmlns:a16="http://schemas.microsoft.com/office/drawing/2014/main" id="{4D2557DD-4B7E-B044-8A11-A38EB2D0E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48" y="1268883"/>
            <a:ext cx="7693152" cy="4961496"/>
          </a:xfrm>
          <a:prstGeom prst="rect">
            <a:avLst/>
          </a:prstGeom>
          <a:ln>
            <a:solidFill>
              <a:schemeClr val="tx1"/>
            </a:solidFill>
          </a:ln>
        </p:spPr>
      </p:pic>
      <p:sp>
        <p:nvSpPr>
          <p:cNvPr id="9" name="TextBox 8">
            <a:extLst>
              <a:ext uri="{FF2B5EF4-FFF2-40B4-BE49-F238E27FC236}">
                <a16:creationId xmlns:a16="http://schemas.microsoft.com/office/drawing/2014/main" id="{875F3BD2-F9AF-AF4C-8802-F9B59C329D62}"/>
              </a:ext>
            </a:extLst>
          </p:cNvPr>
          <p:cNvSpPr txBox="1"/>
          <p:nvPr/>
        </p:nvSpPr>
        <p:spPr>
          <a:xfrm>
            <a:off x="4953000" y="3691468"/>
            <a:ext cx="381000" cy="584775"/>
          </a:xfrm>
          <a:prstGeom prst="rect">
            <a:avLst/>
          </a:prstGeom>
          <a:noFill/>
          <a:ln>
            <a:solidFill>
              <a:schemeClr val="tx1"/>
            </a:solidFill>
          </a:ln>
        </p:spPr>
        <p:txBody>
          <a:bodyPr wrap="square" rtlCol="0">
            <a:spAutoFit/>
          </a:bodyPr>
          <a:lstStyle/>
          <a:p>
            <a:r>
              <a:rPr lang="en-US" sz="3200" b="1" dirty="0">
                <a:solidFill>
                  <a:srgbClr val="00B050"/>
                </a:solidFill>
              </a:rPr>
              <a:t>1</a:t>
            </a:r>
          </a:p>
        </p:txBody>
      </p:sp>
      <p:sp>
        <p:nvSpPr>
          <p:cNvPr id="10" name="TextBox 9">
            <a:extLst>
              <a:ext uri="{FF2B5EF4-FFF2-40B4-BE49-F238E27FC236}">
                <a16:creationId xmlns:a16="http://schemas.microsoft.com/office/drawing/2014/main" id="{ECB0767F-F02D-7A45-A331-4D96B5520CF9}"/>
              </a:ext>
            </a:extLst>
          </p:cNvPr>
          <p:cNvSpPr txBox="1"/>
          <p:nvPr/>
        </p:nvSpPr>
        <p:spPr>
          <a:xfrm>
            <a:off x="2024063" y="3749631"/>
            <a:ext cx="381000" cy="584775"/>
          </a:xfrm>
          <a:prstGeom prst="rect">
            <a:avLst/>
          </a:prstGeom>
          <a:noFill/>
          <a:ln>
            <a:solidFill>
              <a:schemeClr val="tx1"/>
            </a:solidFill>
          </a:ln>
        </p:spPr>
        <p:txBody>
          <a:bodyPr wrap="square" rtlCol="0">
            <a:spAutoFit/>
          </a:bodyPr>
          <a:lstStyle/>
          <a:p>
            <a:r>
              <a:rPr lang="en-US" sz="3200" b="1" dirty="0">
                <a:solidFill>
                  <a:srgbClr val="00B050"/>
                </a:solidFill>
              </a:rPr>
              <a:t>2</a:t>
            </a:r>
          </a:p>
        </p:txBody>
      </p:sp>
      <p:sp>
        <p:nvSpPr>
          <p:cNvPr id="11" name="TextBox 10">
            <a:extLst>
              <a:ext uri="{FF2B5EF4-FFF2-40B4-BE49-F238E27FC236}">
                <a16:creationId xmlns:a16="http://schemas.microsoft.com/office/drawing/2014/main" id="{B2F1CDAE-FE02-7B4B-90FA-AD698AD3D3AD}"/>
              </a:ext>
            </a:extLst>
          </p:cNvPr>
          <p:cNvSpPr txBox="1"/>
          <p:nvPr/>
        </p:nvSpPr>
        <p:spPr>
          <a:xfrm>
            <a:off x="6548437" y="4196823"/>
            <a:ext cx="381000" cy="584775"/>
          </a:xfrm>
          <a:prstGeom prst="rect">
            <a:avLst/>
          </a:prstGeom>
          <a:noFill/>
          <a:ln>
            <a:solidFill>
              <a:schemeClr val="tx1"/>
            </a:solidFill>
          </a:ln>
        </p:spPr>
        <p:txBody>
          <a:bodyPr wrap="square" rtlCol="0">
            <a:spAutoFit/>
          </a:bodyPr>
          <a:lstStyle/>
          <a:p>
            <a:r>
              <a:rPr lang="en-US" sz="3200" b="1" dirty="0">
                <a:solidFill>
                  <a:srgbClr val="00B050"/>
                </a:solidFill>
              </a:rPr>
              <a:t>3</a:t>
            </a:r>
          </a:p>
        </p:txBody>
      </p:sp>
    </p:spTree>
    <p:extLst>
      <p:ext uri="{BB962C8B-B14F-4D97-AF65-F5344CB8AC3E}">
        <p14:creationId xmlns:p14="http://schemas.microsoft.com/office/powerpoint/2010/main" val="3539002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397A18-D1D3-6F4A-9E52-04D6800CC20D}"/>
              </a:ext>
            </a:extLst>
          </p:cNvPr>
          <p:cNvSpPr>
            <a:spLocks noGrp="1"/>
          </p:cNvSpPr>
          <p:nvPr>
            <p:ph type="title"/>
          </p:nvPr>
        </p:nvSpPr>
        <p:spPr>
          <a:xfrm>
            <a:off x="612775" y="228600"/>
            <a:ext cx="8153400" cy="990600"/>
          </a:xfrm>
        </p:spPr>
        <p:txBody>
          <a:bodyPr/>
          <a:lstStyle/>
          <a:p>
            <a:pPr eaLnBrk="1" hangingPunct="1"/>
            <a:r>
              <a:rPr lang="en-GB" altLang="en-US" b="1" dirty="0">
                <a:ea typeface="ＭＳ Ｐゴシック" panose="020B0600070205080204" pitchFamily="34" charset="-128"/>
              </a:rPr>
              <a:t>Naming of Influenza Viruses</a:t>
            </a:r>
          </a:p>
        </p:txBody>
      </p:sp>
      <p:sp>
        <p:nvSpPr>
          <p:cNvPr id="18435" name="Content Placeholder 2">
            <a:extLst>
              <a:ext uri="{FF2B5EF4-FFF2-40B4-BE49-F238E27FC236}">
                <a16:creationId xmlns:a16="http://schemas.microsoft.com/office/drawing/2014/main" id="{82F53CD3-B008-8240-95AF-8C71F41BD8A0}"/>
              </a:ext>
            </a:extLst>
          </p:cNvPr>
          <p:cNvSpPr>
            <a:spLocks noGrp="1"/>
          </p:cNvSpPr>
          <p:nvPr>
            <p:ph sz="quarter" idx="1"/>
          </p:nvPr>
        </p:nvSpPr>
        <p:spPr>
          <a:xfrm>
            <a:off x="495300" y="1752600"/>
            <a:ext cx="8153400" cy="4495800"/>
          </a:xfrm>
        </p:spPr>
        <p:txBody>
          <a:bodyPr/>
          <a:lstStyle/>
          <a:p>
            <a:pPr eaLnBrk="1" hangingPunct="1"/>
            <a:r>
              <a:rPr lang="en-GB" altLang="en-US" sz="3600" dirty="0">
                <a:solidFill>
                  <a:srgbClr val="254061"/>
                </a:solidFill>
                <a:ea typeface="ＭＳ Ｐゴシック" panose="020B0600070205080204" pitchFamily="34" charset="-128"/>
              </a:rPr>
              <a:t>These are named in the following order: </a:t>
            </a:r>
          </a:p>
          <a:p>
            <a:pPr lvl="1"/>
            <a:r>
              <a:rPr lang="en-GB" sz="2800" dirty="0"/>
              <a:t>The antigenic type (e.g., A, B, C)</a:t>
            </a:r>
          </a:p>
          <a:p>
            <a:pPr lvl="1"/>
            <a:r>
              <a:rPr lang="en-GB" sz="2800" dirty="0"/>
              <a:t>The host of origin (e.g., swine. For human-origin viruses, no host of origin designation is given.)</a:t>
            </a:r>
          </a:p>
          <a:p>
            <a:pPr lvl="1"/>
            <a:r>
              <a:rPr lang="en-GB" sz="2800" dirty="0"/>
              <a:t>Geographical origin</a:t>
            </a:r>
          </a:p>
          <a:p>
            <a:pPr lvl="1"/>
            <a:r>
              <a:rPr lang="en-GB" sz="2800" dirty="0"/>
              <a:t>Strain number</a:t>
            </a:r>
          </a:p>
          <a:p>
            <a:pPr lvl="1"/>
            <a:r>
              <a:rPr lang="en-GB" sz="2800" dirty="0"/>
              <a:t>Year of isolation</a:t>
            </a:r>
          </a:p>
          <a:p>
            <a:pPr lvl="1"/>
            <a:r>
              <a:rPr lang="en-GB" sz="2800" dirty="0"/>
              <a:t>For influenza A viruses, the hemagglutinin and neuraminidase antigen description in parentheses</a:t>
            </a:r>
          </a:p>
          <a:p>
            <a:pPr marL="366713" lvl="1" indent="0" eaLnBrk="1" hangingPunct="1">
              <a:buNone/>
            </a:pPr>
            <a:endParaRPr lang="en-GB" altLang="en-US" dirty="0">
              <a:solidFill>
                <a:srgbClr val="254061"/>
              </a:solidFill>
              <a:ea typeface="ＭＳ Ｐゴシック" panose="020B0600070205080204" pitchFamily="34" charset="-128"/>
            </a:endParaRPr>
          </a:p>
        </p:txBody>
      </p:sp>
    </p:spTree>
    <p:extLst>
      <p:ext uri="{BB962C8B-B14F-4D97-AF65-F5344CB8AC3E}">
        <p14:creationId xmlns:p14="http://schemas.microsoft.com/office/powerpoint/2010/main" val="3954402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397A18-D1D3-6F4A-9E52-04D6800CC20D}"/>
              </a:ext>
            </a:extLst>
          </p:cNvPr>
          <p:cNvSpPr>
            <a:spLocks noGrp="1"/>
          </p:cNvSpPr>
          <p:nvPr>
            <p:ph type="title"/>
          </p:nvPr>
        </p:nvSpPr>
        <p:spPr>
          <a:xfrm>
            <a:off x="612775" y="228600"/>
            <a:ext cx="8153400" cy="990600"/>
          </a:xfrm>
        </p:spPr>
        <p:txBody>
          <a:bodyPr/>
          <a:lstStyle/>
          <a:p>
            <a:pPr eaLnBrk="1" hangingPunct="1"/>
            <a:r>
              <a:rPr lang="en-GB" altLang="en-US" b="1" dirty="0">
                <a:ea typeface="ＭＳ Ｐゴシック" panose="020B0600070205080204" pitchFamily="34" charset="-128"/>
              </a:rPr>
              <a:t>Example of naming </a:t>
            </a:r>
          </a:p>
        </p:txBody>
      </p:sp>
      <p:sp>
        <p:nvSpPr>
          <p:cNvPr id="18435" name="Content Placeholder 2">
            <a:extLst>
              <a:ext uri="{FF2B5EF4-FFF2-40B4-BE49-F238E27FC236}">
                <a16:creationId xmlns:a16="http://schemas.microsoft.com/office/drawing/2014/main" id="{82F53CD3-B008-8240-95AF-8C71F41BD8A0}"/>
              </a:ext>
            </a:extLst>
          </p:cNvPr>
          <p:cNvSpPr>
            <a:spLocks noGrp="1"/>
          </p:cNvSpPr>
          <p:nvPr>
            <p:ph sz="quarter" idx="1"/>
          </p:nvPr>
        </p:nvSpPr>
        <p:spPr>
          <a:xfrm>
            <a:off x="612775" y="1981200"/>
            <a:ext cx="8153400" cy="4495800"/>
          </a:xfrm>
        </p:spPr>
        <p:txBody>
          <a:bodyPr/>
          <a:lstStyle/>
          <a:p>
            <a:pPr eaLnBrk="1" hangingPunct="1"/>
            <a:r>
              <a:rPr lang="en-GB" altLang="en-US" sz="4000" b="1" dirty="0">
                <a:solidFill>
                  <a:srgbClr val="254061"/>
                </a:solidFill>
                <a:ea typeface="ＭＳ Ｐゴシック" panose="020B0600070205080204" pitchFamily="34" charset="-128"/>
              </a:rPr>
              <a:t>What does this mean? </a:t>
            </a:r>
          </a:p>
          <a:p>
            <a:r>
              <a:rPr lang="en-GB" dirty="0"/>
              <a:t>A/duck/Alberta/35/76 (H1N1) </a:t>
            </a:r>
          </a:p>
          <a:p>
            <a:endParaRPr lang="en-GB" dirty="0"/>
          </a:p>
          <a:p>
            <a:endParaRPr lang="en-GB" dirty="0"/>
          </a:p>
          <a:p>
            <a:endParaRPr lang="en-GB" dirty="0"/>
          </a:p>
          <a:p>
            <a:endParaRPr lang="en-GB" dirty="0"/>
          </a:p>
          <a:p>
            <a:r>
              <a:rPr lang="en-GB" dirty="0"/>
              <a:t>A/Perth/16/2009 (H3N2)</a:t>
            </a:r>
            <a:endParaRPr lang="en-GB" altLang="en-US" sz="4000" b="1" dirty="0">
              <a:solidFill>
                <a:srgbClr val="254061"/>
              </a:solidFill>
              <a:ea typeface="ＭＳ Ｐゴシック" panose="020B0600070205080204" pitchFamily="34" charset="-128"/>
            </a:endParaRPr>
          </a:p>
        </p:txBody>
      </p:sp>
      <p:sp>
        <p:nvSpPr>
          <p:cNvPr id="2" name="Oval 1">
            <a:extLst>
              <a:ext uri="{FF2B5EF4-FFF2-40B4-BE49-F238E27FC236}">
                <a16:creationId xmlns:a16="http://schemas.microsoft.com/office/drawing/2014/main" id="{245C7CE2-9C92-7148-8588-BFA3FE6CCCC4}"/>
              </a:ext>
            </a:extLst>
          </p:cNvPr>
          <p:cNvSpPr/>
          <p:nvPr/>
        </p:nvSpPr>
        <p:spPr>
          <a:xfrm>
            <a:off x="914400" y="2743200"/>
            <a:ext cx="457200" cy="533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7CC1AB5-CB08-BB40-B9FE-191156B25EEF}"/>
              </a:ext>
            </a:extLst>
          </p:cNvPr>
          <p:cNvSpPr/>
          <p:nvPr/>
        </p:nvSpPr>
        <p:spPr>
          <a:xfrm>
            <a:off x="1371600" y="2743200"/>
            <a:ext cx="838200" cy="53340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127ADBD-3CB3-8647-B183-E1897E847B5C}"/>
              </a:ext>
            </a:extLst>
          </p:cNvPr>
          <p:cNvSpPr/>
          <p:nvPr/>
        </p:nvSpPr>
        <p:spPr>
          <a:xfrm>
            <a:off x="2209800" y="2743200"/>
            <a:ext cx="1295400" cy="5334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302FFCD-C480-AC43-904F-712B3C102244}"/>
              </a:ext>
            </a:extLst>
          </p:cNvPr>
          <p:cNvSpPr/>
          <p:nvPr/>
        </p:nvSpPr>
        <p:spPr>
          <a:xfrm>
            <a:off x="3544887" y="2712720"/>
            <a:ext cx="457200" cy="5334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8C28B5F-31B7-E649-B732-3E603ED814F9}"/>
              </a:ext>
            </a:extLst>
          </p:cNvPr>
          <p:cNvSpPr/>
          <p:nvPr/>
        </p:nvSpPr>
        <p:spPr>
          <a:xfrm>
            <a:off x="4095115" y="2712720"/>
            <a:ext cx="609600" cy="533400"/>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1172C4F-DCD8-A543-9E02-0F2CC02E4B76}"/>
              </a:ext>
            </a:extLst>
          </p:cNvPr>
          <p:cNvSpPr/>
          <p:nvPr/>
        </p:nvSpPr>
        <p:spPr>
          <a:xfrm>
            <a:off x="4674868" y="2712720"/>
            <a:ext cx="1295399" cy="601980"/>
          </a:xfrm>
          <a:prstGeom prst="ellipse">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20834228-45FA-EB44-ABEB-95D662FC6B75}"/>
              </a:ext>
            </a:extLst>
          </p:cNvPr>
          <p:cNvCxnSpPr>
            <a:stCxn id="2" idx="4"/>
          </p:cNvCxnSpPr>
          <p:nvPr/>
        </p:nvCxnSpPr>
        <p:spPr>
          <a:xfrm flipH="1">
            <a:off x="914400" y="3276600"/>
            <a:ext cx="228600" cy="4572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8D94525-7B2A-2047-8517-850BBC1A580E}"/>
              </a:ext>
            </a:extLst>
          </p:cNvPr>
          <p:cNvCxnSpPr>
            <a:cxnSpLocks/>
          </p:cNvCxnSpPr>
          <p:nvPr/>
        </p:nvCxnSpPr>
        <p:spPr>
          <a:xfrm flipH="1">
            <a:off x="1805624" y="3276600"/>
            <a:ext cx="10157" cy="95250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69B3527-8292-B648-8968-1F38D26E5701}"/>
              </a:ext>
            </a:extLst>
          </p:cNvPr>
          <p:cNvCxnSpPr>
            <a:cxnSpLocks/>
          </p:cNvCxnSpPr>
          <p:nvPr/>
        </p:nvCxnSpPr>
        <p:spPr>
          <a:xfrm flipH="1">
            <a:off x="2857500" y="3299460"/>
            <a:ext cx="1" cy="45339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1A90808-8D63-884F-88BC-D8FCC452D471}"/>
              </a:ext>
            </a:extLst>
          </p:cNvPr>
          <p:cNvCxnSpPr>
            <a:cxnSpLocks/>
          </p:cNvCxnSpPr>
          <p:nvPr/>
        </p:nvCxnSpPr>
        <p:spPr>
          <a:xfrm flipH="1">
            <a:off x="3773487" y="3246120"/>
            <a:ext cx="10157" cy="95250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67D2AD8-335E-7C43-927C-D217F34323F7}"/>
              </a:ext>
            </a:extLst>
          </p:cNvPr>
          <p:cNvCxnSpPr>
            <a:cxnSpLocks/>
          </p:cNvCxnSpPr>
          <p:nvPr/>
        </p:nvCxnSpPr>
        <p:spPr>
          <a:xfrm flipH="1">
            <a:off x="4421186" y="3257550"/>
            <a:ext cx="1" cy="49530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27DCD5F-E64A-DE4D-8C4A-43673ED26D78}"/>
              </a:ext>
            </a:extLst>
          </p:cNvPr>
          <p:cNvCxnSpPr>
            <a:cxnSpLocks/>
          </p:cNvCxnSpPr>
          <p:nvPr/>
        </p:nvCxnSpPr>
        <p:spPr>
          <a:xfrm>
            <a:off x="5496558" y="3314700"/>
            <a:ext cx="454501" cy="438150"/>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9FB68B5-87D3-6C46-A4B1-C24C34647383}"/>
              </a:ext>
            </a:extLst>
          </p:cNvPr>
          <p:cNvSpPr txBox="1"/>
          <p:nvPr/>
        </p:nvSpPr>
        <p:spPr>
          <a:xfrm>
            <a:off x="377825" y="3752850"/>
            <a:ext cx="993775" cy="338554"/>
          </a:xfrm>
          <a:prstGeom prst="rect">
            <a:avLst/>
          </a:prstGeom>
          <a:noFill/>
        </p:spPr>
        <p:txBody>
          <a:bodyPr wrap="square" rtlCol="0">
            <a:spAutoFit/>
          </a:bodyPr>
          <a:lstStyle/>
          <a:p>
            <a:r>
              <a:rPr lang="en-US" sz="1600" dirty="0"/>
              <a:t>Antigen</a:t>
            </a:r>
            <a:endParaRPr lang="en-US" dirty="0"/>
          </a:p>
        </p:txBody>
      </p:sp>
      <p:sp>
        <p:nvSpPr>
          <p:cNvPr id="23" name="TextBox 22">
            <a:extLst>
              <a:ext uri="{FF2B5EF4-FFF2-40B4-BE49-F238E27FC236}">
                <a16:creationId xmlns:a16="http://schemas.microsoft.com/office/drawing/2014/main" id="{87477B0E-3540-3D4D-8E1B-282E7088D131}"/>
              </a:ext>
            </a:extLst>
          </p:cNvPr>
          <p:cNvSpPr txBox="1"/>
          <p:nvPr/>
        </p:nvSpPr>
        <p:spPr>
          <a:xfrm>
            <a:off x="1293812" y="4248150"/>
            <a:ext cx="993775" cy="584775"/>
          </a:xfrm>
          <a:prstGeom prst="rect">
            <a:avLst/>
          </a:prstGeom>
          <a:noFill/>
        </p:spPr>
        <p:txBody>
          <a:bodyPr wrap="square" rtlCol="0">
            <a:spAutoFit/>
          </a:bodyPr>
          <a:lstStyle/>
          <a:p>
            <a:r>
              <a:rPr lang="en-US" sz="1600" dirty="0"/>
              <a:t>Host of origin</a:t>
            </a:r>
            <a:endParaRPr lang="en-US" dirty="0"/>
          </a:p>
        </p:txBody>
      </p:sp>
      <p:sp>
        <p:nvSpPr>
          <p:cNvPr id="24" name="TextBox 23">
            <a:extLst>
              <a:ext uri="{FF2B5EF4-FFF2-40B4-BE49-F238E27FC236}">
                <a16:creationId xmlns:a16="http://schemas.microsoft.com/office/drawing/2014/main" id="{31AA445E-7C75-E34D-BDA7-7EDC2777BF56}"/>
              </a:ext>
            </a:extLst>
          </p:cNvPr>
          <p:cNvSpPr txBox="1"/>
          <p:nvPr/>
        </p:nvSpPr>
        <p:spPr>
          <a:xfrm>
            <a:off x="2232184" y="3713173"/>
            <a:ext cx="1295396" cy="584775"/>
          </a:xfrm>
          <a:prstGeom prst="rect">
            <a:avLst/>
          </a:prstGeom>
          <a:noFill/>
        </p:spPr>
        <p:txBody>
          <a:bodyPr wrap="square" rtlCol="0">
            <a:spAutoFit/>
          </a:bodyPr>
          <a:lstStyle/>
          <a:p>
            <a:pPr algn="ctr"/>
            <a:r>
              <a:rPr lang="en-US" sz="1600" dirty="0"/>
              <a:t>Geographic origin</a:t>
            </a:r>
            <a:endParaRPr lang="en-US" dirty="0"/>
          </a:p>
        </p:txBody>
      </p:sp>
      <p:sp>
        <p:nvSpPr>
          <p:cNvPr id="25" name="TextBox 24">
            <a:extLst>
              <a:ext uri="{FF2B5EF4-FFF2-40B4-BE49-F238E27FC236}">
                <a16:creationId xmlns:a16="http://schemas.microsoft.com/office/drawing/2014/main" id="{90E89446-95FE-7748-9B1A-8FF37D68CA2F}"/>
              </a:ext>
            </a:extLst>
          </p:cNvPr>
          <p:cNvSpPr txBox="1"/>
          <p:nvPr/>
        </p:nvSpPr>
        <p:spPr>
          <a:xfrm>
            <a:off x="3456227" y="4198620"/>
            <a:ext cx="993775" cy="584775"/>
          </a:xfrm>
          <a:prstGeom prst="rect">
            <a:avLst/>
          </a:prstGeom>
          <a:noFill/>
        </p:spPr>
        <p:txBody>
          <a:bodyPr wrap="square" rtlCol="0">
            <a:spAutoFit/>
          </a:bodyPr>
          <a:lstStyle/>
          <a:p>
            <a:r>
              <a:rPr lang="en-US" sz="1600" dirty="0"/>
              <a:t>Strain number</a:t>
            </a:r>
            <a:endParaRPr lang="en-US" dirty="0"/>
          </a:p>
        </p:txBody>
      </p:sp>
      <p:sp>
        <p:nvSpPr>
          <p:cNvPr id="26" name="TextBox 25">
            <a:extLst>
              <a:ext uri="{FF2B5EF4-FFF2-40B4-BE49-F238E27FC236}">
                <a16:creationId xmlns:a16="http://schemas.microsoft.com/office/drawing/2014/main" id="{E55AEE7E-8268-E342-808D-CDDC0590B96D}"/>
              </a:ext>
            </a:extLst>
          </p:cNvPr>
          <p:cNvSpPr txBox="1"/>
          <p:nvPr/>
        </p:nvSpPr>
        <p:spPr>
          <a:xfrm>
            <a:off x="3941362" y="3729470"/>
            <a:ext cx="993775" cy="338554"/>
          </a:xfrm>
          <a:prstGeom prst="rect">
            <a:avLst/>
          </a:prstGeom>
          <a:noFill/>
        </p:spPr>
        <p:txBody>
          <a:bodyPr wrap="square" rtlCol="0">
            <a:spAutoFit/>
          </a:bodyPr>
          <a:lstStyle/>
          <a:p>
            <a:pPr algn="ctr"/>
            <a:r>
              <a:rPr lang="en-US" sz="1600" dirty="0"/>
              <a:t>Year</a:t>
            </a:r>
            <a:endParaRPr lang="en-US" dirty="0"/>
          </a:p>
        </p:txBody>
      </p:sp>
      <p:sp>
        <p:nvSpPr>
          <p:cNvPr id="27" name="TextBox 26">
            <a:extLst>
              <a:ext uri="{FF2B5EF4-FFF2-40B4-BE49-F238E27FC236}">
                <a16:creationId xmlns:a16="http://schemas.microsoft.com/office/drawing/2014/main" id="{C5658CD5-C68A-384A-B5BF-860B29F7CB48}"/>
              </a:ext>
            </a:extLst>
          </p:cNvPr>
          <p:cNvSpPr txBox="1"/>
          <p:nvPr/>
        </p:nvSpPr>
        <p:spPr>
          <a:xfrm>
            <a:off x="5506637" y="3729470"/>
            <a:ext cx="2011685" cy="830997"/>
          </a:xfrm>
          <a:prstGeom prst="rect">
            <a:avLst/>
          </a:prstGeom>
          <a:noFill/>
        </p:spPr>
        <p:txBody>
          <a:bodyPr wrap="square" rtlCol="0">
            <a:spAutoFit/>
          </a:bodyPr>
          <a:lstStyle/>
          <a:p>
            <a:r>
              <a:rPr lang="en-US" sz="1600" dirty="0"/>
              <a:t>Hemagglutinin and neuraminidase subtypes </a:t>
            </a:r>
            <a:endParaRPr lang="en-US" dirty="0"/>
          </a:p>
        </p:txBody>
      </p:sp>
      <p:sp>
        <p:nvSpPr>
          <p:cNvPr id="21" name="TextBox 20">
            <a:extLst>
              <a:ext uri="{FF2B5EF4-FFF2-40B4-BE49-F238E27FC236}">
                <a16:creationId xmlns:a16="http://schemas.microsoft.com/office/drawing/2014/main" id="{25565D7E-720D-DE4E-AEFB-25F9D5871692}"/>
              </a:ext>
            </a:extLst>
          </p:cNvPr>
          <p:cNvSpPr txBox="1"/>
          <p:nvPr/>
        </p:nvSpPr>
        <p:spPr>
          <a:xfrm>
            <a:off x="2438400" y="5943600"/>
            <a:ext cx="5486400" cy="461665"/>
          </a:xfrm>
          <a:prstGeom prst="rect">
            <a:avLst/>
          </a:prstGeom>
          <a:noFill/>
        </p:spPr>
        <p:txBody>
          <a:bodyPr wrap="square" rtlCol="0">
            <a:spAutoFit/>
          </a:bodyPr>
          <a:lstStyle/>
          <a:p>
            <a:r>
              <a:rPr lang="en-US" dirty="0">
                <a:highlight>
                  <a:srgbClr val="FF0000"/>
                </a:highlight>
              </a:rPr>
              <a:t>No host origin because from human </a:t>
            </a:r>
          </a:p>
        </p:txBody>
      </p:sp>
    </p:spTree>
    <p:extLst>
      <p:ext uri="{BB962C8B-B14F-4D97-AF65-F5344CB8AC3E}">
        <p14:creationId xmlns:p14="http://schemas.microsoft.com/office/powerpoint/2010/main" val="133497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8" grpId="1" animBg="1"/>
      <p:bldP spid="9" grpId="0" animBg="1"/>
      <p:bldP spid="20" grpId="0"/>
      <p:bldP spid="23" grpId="0"/>
      <p:bldP spid="24" grpId="0"/>
      <p:bldP spid="25" grpId="0"/>
      <p:bldP spid="26" grpId="0"/>
      <p:bldP spid="26" grpId="1"/>
      <p:bldP spid="27"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596EFD9-6B03-8240-87BD-0000C0E72794}"/>
              </a:ext>
            </a:extLst>
          </p:cNvPr>
          <p:cNvSpPr>
            <a:spLocks noGrp="1"/>
          </p:cNvSpPr>
          <p:nvPr>
            <p:ph type="title"/>
          </p:nvPr>
        </p:nvSpPr>
        <p:spPr>
          <a:xfrm>
            <a:off x="762000" y="3276600"/>
            <a:ext cx="8153400" cy="990600"/>
          </a:xfrm>
        </p:spPr>
        <p:txBody>
          <a:bodyPr/>
          <a:lstStyle/>
          <a:p>
            <a:pPr eaLnBrk="1" hangingPunct="1"/>
            <a:r>
              <a:rPr lang="en-GB" altLang="en-US" sz="6000" b="1" dirty="0">
                <a:ea typeface="ＭＳ Ｐゴシック" panose="020B0600070205080204" pitchFamily="34" charset="-128"/>
              </a:rPr>
              <a:t>Reservoir, Mode of Transmission, Symptoms, and Diagnosis</a:t>
            </a:r>
          </a:p>
        </p:txBody>
      </p:sp>
    </p:spTree>
    <p:extLst>
      <p:ext uri="{BB962C8B-B14F-4D97-AF65-F5344CB8AC3E}">
        <p14:creationId xmlns:p14="http://schemas.microsoft.com/office/powerpoint/2010/main" val="428116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397A18-D1D3-6F4A-9E52-04D6800CC20D}"/>
              </a:ext>
            </a:extLst>
          </p:cNvPr>
          <p:cNvSpPr>
            <a:spLocks noGrp="1"/>
          </p:cNvSpPr>
          <p:nvPr>
            <p:ph type="title"/>
          </p:nvPr>
        </p:nvSpPr>
        <p:spPr>
          <a:xfrm>
            <a:off x="612775" y="228600"/>
            <a:ext cx="8153400" cy="990600"/>
          </a:xfrm>
        </p:spPr>
        <p:txBody>
          <a:bodyPr/>
          <a:lstStyle/>
          <a:p>
            <a:pPr eaLnBrk="1" hangingPunct="1"/>
            <a:r>
              <a:rPr lang="en-GB" altLang="en-US" b="1" dirty="0">
                <a:ea typeface="ＭＳ Ｐゴシック" panose="020B0600070205080204" pitchFamily="34" charset="-128"/>
              </a:rPr>
              <a:t>Reservoir for Influenza</a:t>
            </a:r>
          </a:p>
        </p:txBody>
      </p:sp>
      <p:sp>
        <p:nvSpPr>
          <p:cNvPr id="18435" name="Content Placeholder 2">
            <a:extLst>
              <a:ext uri="{FF2B5EF4-FFF2-40B4-BE49-F238E27FC236}">
                <a16:creationId xmlns:a16="http://schemas.microsoft.com/office/drawing/2014/main" id="{82F53CD3-B008-8240-95AF-8C71F41BD8A0}"/>
              </a:ext>
            </a:extLst>
          </p:cNvPr>
          <p:cNvSpPr>
            <a:spLocks noGrp="1"/>
          </p:cNvSpPr>
          <p:nvPr>
            <p:ph sz="quarter" idx="1"/>
          </p:nvPr>
        </p:nvSpPr>
        <p:spPr>
          <a:xfrm>
            <a:off x="612775" y="1981200"/>
            <a:ext cx="8153400" cy="4495800"/>
          </a:xfrm>
        </p:spPr>
        <p:txBody>
          <a:bodyPr/>
          <a:lstStyle/>
          <a:p>
            <a:pPr eaLnBrk="1" hangingPunct="1"/>
            <a:r>
              <a:rPr lang="en-GB" altLang="en-US" sz="3200" dirty="0">
                <a:ea typeface="ＭＳ Ｐゴシック" panose="020B0600070205080204" pitchFamily="34" charset="-128"/>
              </a:rPr>
              <a:t>Animals (swine, horses, dogs, cats)</a:t>
            </a:r>
          </a:p>
          <a:p>
            <a:pPr eaLnBrk="1" hangingPunct="1"/>
            <a:r>
              <a:rPr lang="en-GB" altLang="en-US" sz="3200" dirty="0">
                <a:ea typeface="ＭＳ Ｐゴシック" panose="020B0600070205080204" pitchFamily="34" charset="-128"/>
              </a:rPr>
              <a:t>Birds (poultry, wild birds)</a:t>
            </a:r>
          </a:p>
        </p:txBody>
      </p:sp>
    </p:spTree>
    <p:extLst>
      <p:ext uri="{BB962C8B-B14F-4D97-AF65-F5344CB8AC3E}">
        <p14:creationId xmlns:p14="http://schemas.microsoft.com/office/powerpoint/2010/main" val="1485451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397A18-D1D3-6F4A-9E52-04D6800CC20D}"/>
              </a:ext>
            </a:extLst>
          </p:cNvPr>
          <p:cNvSpPr>
            <a:spLocks noGrp="1"/>
          </p:cNvSpPr>
          <p:nvPr>
            <p:ph type="title"/>
          </p:nvPr>
        </p:nvSpPr>
        <p:spPr>
          <a:xfrm>
            <a:off x="612775" y="228600"/>
            <a:ext cx="8153400" cy="990600"/>
          </a:xfrm>
        </p:spPr>
        <p:txBody>
          <a:bodyPr/>
          <a:lstStyle/>
          <a:p>
            <a:pPr eaLnBrk="1" hangingPunct="1"/>
            <a:r>
              <a:rPr lang="en-GB" altLang="en-US" sz="4000" b="1" dirty="0">
                <a:ea typeface="ＭＳ Ｐゴシック" panose="020B0600070205080204" pitchFamily="34" charset="-128"/>
              </a:rPr>
              <a:t>Characteristics of Influenza Infection</a:t>
            </a:r>
          </a:p>
        </p:txBody>
      </p:sp>
      <p:sp>
        <p:nvSpPr>
          <p:cNvPr id="18435" name="Content Placeholder 2">
            <a:extLst>
              <a:ext uri="{FF2B5EF4-FFF2-40B4-BE49-F238E27FC236}">
                <a16:creationId xmlns:a16="http://schemas.microsoft.com/office/drawing/2014/main" id="{82F53CD3-B008-8240-95AF-8C71F41BD8A0}"/>
              </a:ext>
            </a:extLst>
          </p:cNvPr>
          <p:cNvSpPr>
            <a:spLocks noGrp="1"/>
          </p:cNvSpPr>
          <p:nvPr>
            <p:ph sz="quarter" idx="1"/>
          </p:nvPr>
        </p:nvSpPr>
        <p:spPr>
          <a:xfrm>
            <a:off x="612775" y="1600200"/>
            <a:ext cx="8153400" cy="4495800"/>
          </a:xfrm>
        </p:spPr>
        <p:txBody>
          <a:bodyPr/>
          <a:lstStyle/>
          <a:p>
            <a:pPr eaLnBrk="1" hangingPunct="1"/>
            <a:r>
              <a:rPr lang="en-GB" altLang="en-US" sz="3200" dirty="0">
                <a:ea typeface="ＭＳ Ｐゴシック" panose="020B0600070205080204" pitchFamily="34" charset="-128"/>
              </a:rPr>
              <a:t>Source of infection is an infected host (a case or subclinical)</a:t>
            </a:r>
          </a:p>
          <a:p>
            <a:pPr eaLnBrk="1" hangingPunct="1"/>
            <a:r>
              <a:rPr lang="en-GB" altLang="en-US" sz="3200" dirty="0">
                <a:ea typeface="ＭＳ Ｐゴシック" panose="020B0600070205080204" pitchFamily="34" charset="-128"/>
              </a:rPr>
              <a:t>Secretions of respiratory tract are infective</a:t>
            </a:r>
          </a:p>
          <a:p>
            <a:pPr eaLnBrk="1" hangingPunct="1"/>
            <a:r>
              <a:rPr lang="en-GB" altLang="en-US" sz="3200" b="1" i="1" dirty="0">
                <a:ea typeface="ＭＳ Ｐゴシック" panose="020B0600070205080204" pitchFamily="34" charset="-128"/>
              </a:rPr>
              <a:t>Period of infectivity: </a:t>
            </a:r>
            <a:r>
              <a:rPr lang="en-GB" altLang="en-US" sz="3200" dirty="0">
                <a:ea typeface="ＭＳ Ｐゴシック" panose="020B0600070205080204" pitchFamily="34" charset="-128"/>
              </a:rPr>
              <a:t>1-2 days prior to symptoms, and 5-7 days after symptom onset</a:t>
            </a:r>
          </a:p>
          <a:p>
            <a:pPr eaLnBrk="1" hangingPunct="1"/>
            <a:r>
              <a:rPr lang="en-GB" altLang="en-US" sz="3200" b="1" i="1" dirty="0">
                <a:ea typeface="ＭＳ Ｐゴシック" panose="020B0600070205080204" pitchFamily="34" charset="-128"/>
              </a:rPr>
              <a:t>Portal of entry: </a:t>
            </a:r>
            <a:r>
              <a:rPr lang="en-GB" altLang="en-US" sz="3200" dirty="0">
                <a:ea typeface="ＭＳ Ｐゴシック" panose="020B0600070205080204" pitchFamily="34" charset="-128"/>
              </a:rPr>
              <a:t>respiratory tract</a:t>
            </a:r>
          </a:p>
          <a:p>
            <a:pPr eaLnBrk="1" hangingPunct="1"/>
            <a:r>
              <a:rPr lang="en-GB" altLang="en-US" sz="3200" b="1" i="1" dirty="0">
                <a:ea typeface="ＭＳ Ｐゴシック" panose="020B0600070205080204" pitchFamily="34" charset="-128"/>
              </a:rPr>
              <a:t>Incubation period: </a:t>
            </a:r>
            <a:r>
              <a:rPr lang="en-GB" altLang="en-US" sz="3200" dirty="0">
                <a:ea typeface="ＭＳ Ｐゴシック" panose="020B0600070205080204" pitchFamily="34" charset="-128"/>
              </a:rPr>
              <a:t>18 – 72 hrs</a:t>
            </a:r>
          </a:p>
        </p:txBody>
      </p:sp>
    </p:spTree>
    <p:extLst>
      <p:ext uri="{BB962C8B-B14F-4D97-AF65-F5344CB8AC3E}">
        <p14:creationId xmlns:p14="http://schemas.microsoft.com/office/powerpoint/2010/main" val="1478284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68FB94A-50B8-AC41-A429-DCC3387B11F9}"/>
              </a:ext>
            </a:extLst>
          </p:cNvPr>
          <p:cNvSpPr>
            <a:spLocks noGrp="1"/>
          </p:cNvSpPr>
          <p:nvPr>
            <p:ph type="title"/>
          </p:nvPr>
        </p:nvSpPr>
        <p:spPr>
          <a:xfrm>
            <a:off x="612775" y="228600"/>
            <a:ext cx="8153400" cy="990600"/>
          </a:xfrm>
        </p:spPr>
        <p:txBody>
          <a:bodyPr/>
          <a:lstStyle/>
          <a:p>
            <a:pPr eaLnBrk="1" hangingPunct="1"/>
            <a:r>
              <a:rPr lang="en-US" altLang="en-US" b="1" dirty="0">
                <a:ea typeface="ＭＳ Ｐゴシック" panose="020B0600070205080204" pitchFamily="34" charset="-128"/>
              </a:rPr>
              <a:t>Objectives</a:t>
            </a:r>
          </a:p>
        </p:txBody>
      </p:sp>
      <p:sp>
        <p:nvSpPr>
          <p:cNvPr id="16387" name="Content Placeholder 2">
            <a:extLst>
              <a:ext uri="{FF2B5EF4-FFF2-40B4-BE49-F238E27FC236}">
                <a16:creationId xmlns:a16="http://schemas.microsoft.com/office/drawing/2014/main" id="{B08E3579-D2F8-DB46-A72E-39DFABF7DC3A}"/>
              </a:ext>
            </a:extLst>
          </p:cNvPr>
          <p:cNvSpPr>
            <a:spLocks noGrp="1"/>
          </p:cNvSpPr>
          <p:nvPr>
            <p:ph sz="quarter" idx="1"/>
          </p:nvPr>
        </p:nvSpPr>
        <p:spPr>
          <a:xfrm>
            <a:off x="495300" y="1828800"/>
            <a:ext cx="8153400" cy="4038600"/>
          </a:xfrm>
        </p:spPr>
        <p:txBody>
          <a:bodyPr/>
          <a:lstStyle/>
          <a:p>
            <a:r>
              <a:rPr lang="en-GB" sz="2400" dirty="0"/>
              <a:t>Understand the viral antigenic variations of influenza virus</a:t>
            </a:r>
          </a:p>
          <a:p>
            <a:r>
              <a:rPr lang="en-GB" sz="2400" dirty="0"/>
              <a:t>List the different hosts for influenza (according to influenza type), MERS-</a:t>
            </a:r>
            <a:r>
              <a:rPr lang="en-GB" sz="2400" dirty="0" err="1"/>
              <a:t>Cov</a:t>
            </a:r>
            <a:r>
              <a:rPr lang="en-GB" sz="2400" dirty="0"/>
              <a:t> and SARS</a:t>
            </a:r>
          </a:p>
          <a:p>
            <a:r>
              <a:rPr lang="en-GB" sz="2400" dirty="0"/>
              <a:t>Be familiar with the famous pandemics for each of these viral infections, and measures used to contain spread</a:t>
            </a:r>
          </a:p>
          <a:p>
            <a:r>
              <a:rPr lang="en-GB" sz="2400" dirty="0"/>
              <a:t>Identify the different elements in the infection cycle for these viral infections</a:t>
            </a:r>
          </a:p>
          <a:p>
            <a:r>
              <a:rPr lang="en-GB" sz="2400" dirty="0"/>
              <a:t>Provide appropriate prevention and control measures for each of these viral infections</a:t>
            </a:r>
          </a:p>
          <a:p>
            <a:r>
              <a:rPr lang="en-GB" sz="2400" dirty="0"/>
              <a:t>Outline how to take history of risk factors, and how to give preventive advise</a:t>
            </a:r>
          </a:p>
          <a:p>
            <a:pPr>
              <a:spcAft>
                <a:spcPts val="1800"/>
              </a:spcAft>
            </a:pPr>
            <a:endParaRPr lang="en-GB" altLang="en-US" dirty="0">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397A18-D1D3-6F4A-9E52-04D6800CC20D}"/>
              </a:ext>
            </a:extLst>
          </p:cNvPr>
          <p:cNvSpPr>
            <a:spLocks noGrp="1"/>
          </p:cNvSpPr>
          <p:nvPr>
            <p:ph type="title"/>
          </p:nvPr>
        </p:nvSpPr>
        <p:spPr>
          <a:xfrm>
            <a:off x="612775" y="228600"/>
            <a:ext cx="8153400" cy="990600"/>
          </a:xfrm>
        </p:spPr>
        <p:txBody>
          <a:bodyPr/>
          <a:lstStyle/>
          <a:p>
            <a:pPr eaLnBrk="1" hangingPunct="1"/>
            <a:r>
              <a:rPr lang="en-GB" altLang="en-US" sz="4000" b="1" dirty="0">
                <a:ea typeface="ＭＳ Ｐゴシック" panose="020B0600070205080204" pitchFamily="34" charset="-128"/>
              </a:rPr>
              <a:t>Symptoms</a:t>
            </a:r>
          </a:p>
        </p:txBody>
      </p:sp>
      <p:sp>
        <p:nvSpPr>
          <p:cNvPr id="18435" name="Content Placeholder 2">
            <a:extLst>
              <a:ext uri="{FF2B5EF4-FFF2-40B4-BE49-F238E27FC236}">
                <a16:creationId xmlns:a16="http://schemas.microsoft.com/office/drawing/2014/main" id="{82F53CD3-B008-8240-95AF-8C71F41BD8A0}"/>
              </a:ext>
            </a:extLst>
          </p:cNvPr>
          <p:cNvSpPr>
            <a:spLocks noGrp="1"/>
          </p:cNvSpPr>
          <p:nvPr>
            <p:ph sz="quarter" idx="1"/>
          </p:nvPr>
        </p:nvSpPr>
        <p:spPr>
          <a:xfrm>
            <a:off x="612775" y="1600200"/>
            <a:ext cx="8153400" cy="1981200"/>
          </a:xfrm>
        </p:spPr>
        <p:txBody>
          <a:bodyPr/>
          <a:lstStyle/>
          <a:p>
            <a:pPr eaLnBrk="1" hangingPunct="1"/>
            <a:r>
              <a:rPr lang="en-GB" altLang="en-US" sz="3200" dirty="0">
                <a:ea typeface="ＭＳ Ｐゴシック" panose="020B0600070205080204" pitchFamily="34" charset="-128"/>
              </a:rPr>
              <a:t>Fever, chills, aches, coughing, generalized malaise </a:t>
            </a:r>
          </a:p>
          <a:p>
            <a:pPr eaLnBrk="1" hangingPunct="1"/>
            <a:r>
              <a:rPr lang="en-GB" altLang="en-US" sz="3200" dirty="0">
                <a:ea typeface="ＭＳ Ｐゴシック" panose="020B0600070205080204" pitchFamily="34" charset="-128"/>
              </a:rPr>
              <a:t>Fever lasts for 1-5 days (average 3 days)</a:t>
            </a:r>
          </a:p>
          <a:p>
            <a:pPr eaLnBrk="1" hangingPunct="1"/>
            <a:r>
              <a:rPr lang="en-GB" altLang="en-US" sz="3200" dirty="0">
                <a:solidFill>
                  <a:srgbClr val="254061"/>
                </a:solidFill>
                <a:ea typeface="ＭＳ Ｐゴシック" panose="020B0600070205080204" pitchFamily="34" charset="-128"/>
              </a:rPr>
              <a:t>Complications: </a:t>
            </a:r>
          </a:p>
          <a:p>
            <a:pPr marL="0" indent="0" eaLnBrk="1" hangingPunct="1">
              <a:buNone/>
            </a:pPr>
            <a:endParaRPr lang="en-GB" altLang="en-US" sz="3200" dirty="0">
              <a:solidFill>
                <a:srgbClr val="254061"/>
              </a:solidFill>
              <a:ea typeface="ＭＳ Ｐゴシック" panose="020B0600070205080204" pitchFamily="34" charset="-128"/>
            </a:endParaRPr>
          </a:p>
        </p:txBody>
      </p:sp>
      <p:sp>
        <p:nvSpPr>
          <p:cNvPr id="5" name="Content Placeholder 2">
            <a:extLst>
              <a:ext uri="{FF2B5EF4-FFF2-40B4-BE49-F238E27FC236}">
                <a16:creationId xmlns:a16="http://schemas.microsoft.com/office/drawing/2014/main" id="{33F04C00-4F8D-784D-B5DB-A1D502890FAA}"/>
              </a:ext>
            </a:extLst>
          </p:cNvPr>
          <p:cNvSpPr txBox="1">
            <a:spLocks/>
          </p:cNvSpPr>
          <p:nvPr/>
        </p:nvSpPr>
        <p:spPr bwMode="auto">
          <a:xfrm>
            <a:off x="612775" y="3977640"/>
            <a:ext cx="8153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ＭＳ Ｐゴシック" pitchFamily="-108" charset="-128"/>
                <a:cs typeface="ＭＳ Ｐゴシック" pitchFamily="-108" charset="-128"/>
              </a:defRPr>
            </a:lvl1pPr>
            <a:lvl2pPr marL="639763" indent="-273050" algn="l" rtl="0" eaLnBrk="0" fontAlgn="base" hangingPunct="0">
              <a:spcBef>
                <a:spcPts val="550"/>
              </a:spcBef>
              <a:spcAft>
                <a:spcPct val="0"/>
              </a:spcAft>
              <a:buClr>
                <a:schemeClr val="accent1"/>
              </a:buClr>
              <a:buSzPct val="70000"/>
              <a:buFont typeface="Wingdings 2" pitchFamily="2" charset="2"/>
              <a:buChar char=""/>
              <a:defRPr sz="2600" kern="1200">
                <a:solidFill>
                  <a:schemeClr val="tx1"/>
                </a:solidFill>
                <a:latin typeface="+mn-lt"/>
                <a:ea typeface="ＭＳ Ｐゴシック" pitchFamily="-108"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ＭＳ Ｐゴシック" pitchFamily="-108" charset="-128"/>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ＭＳ Ｐゴシック" pitchFamily="-108" charset="-128"/>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ＭＳ Ｐゴシック" pitchFamily="-108"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eaLnBrk="1" hangingPunct="1"/>
            <a:r>
              <a:rPr lang="en-GB" altLang="en-US" sz="2900" dirty="0">
                <a:ea typeface="ＭＳ Ｐゴシック" panose="020B0600070205080204" pitchFamily="34" charset="-128"/>
              </a:rPr>
              <a:t>Secondary bacterial infection</a:t>
            </a:r>
          </a:p>
          <a:p>
            <a:pPr lvl="1" eaLnBrk="1" hangingPunct="1"/>
            <a:r>
              <a:rPr lang="en-GB" altLang="en-US" sz="2900" dirty="0">
                <a:ea typeface="ＭＳ Ｐゴシック" panose="020B0600070205080204" pitchFamily="34" charset="-128"/>
              </a:rPr>
              <a:t>Otitis media</a:t>
            </a:r>
          </a:p>
          <a:p>
            <a:pPr lvl="1" eaLnBrk="1" hangingPunct="1"/>
            <a:r>
              <a:rPr lang="en-GB" altLang="en-US" sz="2900" dirty="0">
                <a:ea typeface="ＭＳ Ｐゴシック" panose="020B0600070205080204" pitchFamily="34" charset="-128"/>
              </a:rPr>
              <a:t>Sinusitis</a:t>
            </a:r>
          </a:p>
          <a:p>
            <a:pPr lvl="1" eaLnBrk="1" hangingPunct="1"/>
            <a:r>
              <a:rPr lang="en-GB" altLang="en-US" sz="2900" dirty="0">
                <a:ea typeface="ＭＳ Ｐゴシック" panose="020B0600070205080204" pitchFamily="34" charset="-128"/>
              </a:rPr>
              <a:t>Bronchitis</a:t>
            </a:r>
          </a:p>
          <a:p>
            <a:pPr lvl="1" eaLnBrk="1" hangingPunct="1"/>
            <a:r>
              <a:rPr lang="en-GB" altLang="en-US" sz="2900" dirty="0">
                <a:ea typeface="ＭＳ Ｐゴシック" panose="020B0600070205080204" pitchFamily="34" charset="-128"/>
              </a:rPr>
              <a:t>Pneumonia</a:t>
            </a:r>
          </a:p>
          <a:p>
            <a:pPr lvl="1" eaLnBrk="1" hangingPunct="1"/>
            <a:r>
              <a:rPr lang="en-GB" altLang="en-US" sz="2900" dirty="0">
                <a:ea typeface="ＭＳ Ｐゴシック" panose="020B0600070205080204" pitchFamily="34" charset="-128"/>
              </a:rPr>
              <a:t>Raye syndrome </a:t>
            </a:r>
          </a:p>
          <a:p>
            <a:pPr marL="0" indent="0" eaLnBrk="1" hangingPunct="1">
              <a:buFont typeface="Wingdings" pitchFamily="2" charset="2"/>
              <a:buNone/>
            </a:pPr>
            <a:endParaRPr lang="en-GB" altLang="en-US" sz="3200" dirty="0">
              <a:solidFill>
                <a:srgbClr val="254061"/>
              </a:solidFill>
              <a:ea typeface="ＭＳ Ｐゴシック" panose="020B0600070205080204" pitchFamily="34" charset="-128"/>
            </a:endParaRPr>
          </a:p>
        </p:txBody>
      </p:sp>
    </p:spTree>
    <p:extLst>
      <p:ext uri="{BB962C8B-B14F-4D97-AF65-F5344CB8AC3E}">
        <p14:creationId xmlns:p14="http://schemas.microsoft.com/office/powerpoint/2010/main" val="877064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17F3-F208-5445-AF4B-BA7EC7CCB3A5}"/>
              </a:ext>
            </a:extLst>
          </p:cNvPr>
          <p:cNvSpPr>
            <a:spLocks noGrp="1"/>
          </p:cNvSpPr>
          <p:nvPr>
            <p:ph type="title"/>
          </p:nvPr>
        </p:nvSpPr>
        <p:spPr/>
        <p:txBody>
          <a:bodyPr/>
          <a:lstStyle/>
          <a:p>
            <a:r>
              <a:rPr lang="en-US" b="1" dirty="0"/>
              <a:t>Diagnosis</a:t>
            </a:r>
          </a:p>
        </p:txBody>
      </p:sp>
      <p:sp>
        <p:nvSpPr>
          <p:cNvPr id="3" name="Content Placeholder 2">
            <a:extLst>
              <a:ext uri="{FF2B5EF4-FFF2-40B4-BE49-F238E27FC236}">
                <a16:creationId xmlns:a16="http://schemas.microsoft.com/office/drawing/2014/main" id="{A25F46AD-2132-EC4C-98C7-4F61B339BF45}"/>
              </a:ext>
            </a:extLst>
          </p:cNvPr>
          <p:cNvSpPr>
            <a:spLocks noGrp="1"/>
          </p:cNvSpPr>
          <p:nvPr>
            <p:ph sz="quarter" idx="1"/>
          </p:nvPr>
        </p:nvSpPr>
        <p:spPr/>
        <p:txBody>
          <a:bodyPr/>
          <a:lstStyle/>
          <a:p>
            <a:r>
              <a:rPr lang="en-US" dirty="0"/>
              <a:t>Testing should not be done for all</a:t>
            </a:r>
          </a:p>
          <a:p>
            <a:r>
              <a:rPr lang="en-US" dirty="0"/>
              <a:t>Useful in order to verify if the influenza is a cause of an outbreak</a:t>
            </a:r>
          </a:p>
          <a:p>
            <a:r>
              <a:rPr lang="en-US" dirty="0"/>
              <a:t>Specimen collected within 3-4 days of illness: </a:t>
            </a:r>
          </a:p>
          <a:p>
            <a:pPr lvl="1"/>
            <a:r>
              <a:rPr lang="en-US" dirty="0"/>
              <a:t>Nasopharyngeal swab; nasal swab; nasal wash or aspirate; lower respiratory tract</a:t>
            </a:r>
          </a:p>
          <a:p>
            <a:r>
              <a:rPr lang="en-US" dirty="0"/>
              <a:t>Lab tests: </a:t>
            </a:r>
          </a:p>
          <a:p>
            <a:pPr lvl="1"/>
            <a:r>
              <a:rPr lang="en-US" dirty="0"/>
              <a:t>Viral culture</a:t>
            </a:r>
          </a:p>
          <a:p>
            <a:pPr lvl="1"/>
            <a:r>
              <a:rPr lang="en-US" dirty="0"/>
              <a:t>Serology </a:t>
            </a:r>
          </a:p>
          <a:p>
            <a:pPr lvl="1"/>
            <a:r>
              <a:rPr lang="en-US" dirty="0" err="1"/>
              <a:t>rRT</a:t>
            </a:r>
            <a:r>
              <a:rPr lang="en-US" dirty="0"/>
              <a:t>-PCR</a:t>
            </a:r>
          </a:p>
        </p:txBody>
      </p:sp>
    </p:spTree>
    <p:extLst>
      <p:ext uri="{BB962C8B-B14F-4D97-AF65-F5344CB8AC3E}">
        <p14:creationId xmlns:p14="http://schemas.microsoft.com/office/powerpoint/2010/main" val="2688709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E420-0C33-CD41-9F36-00989F419A2F}"/>
              </a:ext>
            </a:extLst>
          </p:cNvPr>
          <p:cNvSpPr>
            <a:spLocks noGrp="1"/>
          </p:cNvSpPr>
          <p:nvPr>
            <p:ph type="title"/>
          </p:nvPr>
        </p:nvSpPr>
        <p:spPr/>
        <p:txBody>
          <a:bodyPr/>
          <a:lstStyle/>
          <a:p>
            <a:r>
              <a:rPr lang="en-US" b="1" dirty="0"/>
              <a:t>Mode of transmission</a:t>
            </a:r>
          </a:p>
        </p:txBody>
      </p:sp>
      <p:sp>
        <p:nvSpPr>
          <p:cNvPr id="3" name="Content Placeholder 2">
            <a:extLst>
              <a:ext uri="{FF2B5EF4-FFF2-40B4-BE49-F238E27FC236}">
                <a16:creationId xmlns:a16="http://schemas.microsoft.com/office/drawing/2014/main" id="{D8D0EF26-F560-D942-A199-A04CC1432AC3}"/>
              </a:ext>
            </a:extLst>
          </p:cNvPr>
          <p:cNvSpPr>
            <a:spLocks noGrp="1"/>
          </p:cNvSpPr>
          <p:nvPr>
            <p:ph sz="quarter" idx="1"/>
          </p:nvPr>
        </p:nvSpPr>
        <p:spPr>
          <a:xfrm>
            <a:off x="612648" y="2057400"/>
            <a:ext cx="8153400" cy="4038600"/>
          </a:xfrm>
        </p:spPr>
        <p:txBody>
          <a:bodyPr/>
          <a:lstStyle/>
          <a:p>
            <a:r>
              <a:rPr lang="en-GB" altLang="en-US" sz="3600" dirty="0">
                <a:solidFill>
                  <a:srgbClr val="254061"/>
                </a:solidFill>
                <a:ea typeface="ＭＳ Ｐゴシック" panose="020B0600070205080204" pitchFamily="34" charset="-128"/>
              </a:rPr>
              <a:t>person-to-person by droplet or droplet nuclei</a:t>
            </a:r>
          </a:p>
          <a:p>
            <a:r>
              <a:rPr lang="en-GB" altLang="en-US" sz="3600" dirty="0">
                <a:solidFill>
                  <a:srgbClr val="254061"/>
                </a:solidFill>
                <a:ea typeface="ＭＳ Ｐゴシック" panose="020B0600070205080204" pitchFamily="34" charset="-128"/>
              </a:rPr>
              <a:t>Touching surface contaminated with influenza virus </a:t>
            </a:r>
          </a:p>
          <a:p>
            <a:endParaRPr lang="en-US" dirty="0"/>
          </a:p>
        </p:txBody>
      </p:sp>
      <p:pic>
        <p:nvPicPr>
          <p:cNvPr id="5" name="Picture 4" descr="Influenza Vaccine 2016 - Travel Medicine Alliance">
            <a:extLst>
              <a:ext uri="{FF2B5EF4-FFF2-40B4-BE49-F238E27FC236}">
                <a16:creationId xmlns:a16="http://schemas.microsoft.com/office/drawing/2014/main" id="{938559CC-479D-B443-A4CB-E31F5975F59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33669" y="4038600"/>
            <a:ext cx="3243531" cy="2046514"/>
          </a:xfrm>
          <a:prstGeom prst="rect">
            <a:avLst/>
          </a:prstGeom>
        </p:spPr>
      </p:pic>
      <p:sp>
        <p:nvSpPr>
          <p:cNvPr id="6" name="TextBox 5">
            <a:extLst>
              <a:ext uri="{FF2B5EF4-FFF2-40B4-BE49-F238E27FC236}">
                <a16:creationId xmlns:a16="http://schemas.microsoft.com/office/drawing/2014/main" id="{BF7C5ED3-390F-6C40-A10D-EBEE6E208CAC}"/>
              </a:ext>
            </a:extLst>
          </p:cNvPr>
          <p:cNvSpPr txBox="1"/>
          <p:nvPr/>
        </p:nvSpPr>
        <p:spPr>
          <a:xfrm>
            <a:off x="4833669" y="6234066"/>
            <a:ext cx="3124200" cy="369332"/>
          </a:xfrm>
          <a:prstGeom prst="rect">
            <a:avLst/>
          </a:prstGeom>
          <a:noFill/>
        </p:spPr>
        <p:txBody>
          <a:bodyPr wrap="square" rtlCol="0">
            <a:spAutoFit/>
          </a:bodyPr>
          <a:lstStyle/>
          <a:p>
            <a:r>
              <a:rPr lang="en-US" sz="900">
                <a:hlinkClick r:id="rId3" tooltip="https://www.travelmedicine.com.au/influenza-vaccine-2016/"/>
              </a:rPr>
              <a:t>This Photo</a:t>
            </a:r>
            <a:r>
              <a:rPr lang="en-US" sz="900"/>
              <a:t> by Unknown Author is licensed under </a:t>
            </a:r>
            <a:r>
              <a:rPr lang="en-US" sz="900">
                <a:hlinkClick r:id="rId4" tooltip="https://creativecommons.org/licenses/by-nd/3.0/"/>
              </a:rPr>
              <a:t>CC BY-ND</a:t>
            </a:r>
            <a:endParaRPr lang="en-US" sz="900"/>
          </a:p>
        </p:txBody>
      </p:sp>
    </p:spTree>
    <p:extLst>
      <p:ext uri="{BB962C8B-B14F-4D97-AF65-F5344CB8AC3E}">
        <p14:creationId xmlns:p14="http://schemas.microsoft.com/office/powerpoint/2010/main" val="3494946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397A18-D1D3-6F4A-9E52-04D6800CC20D}"/>
              </a:ext>
            </a:extLst>
          </p:cNvPr>
          <p:cNvSpPr>
            <a:spLocks noGrp="1"/>
          </p:cNvSpPr>
          <p:nvPr>
            <p:ph type="title"/>
          </p:nvPr>
        </p:nvSpPr>
        <p:spPr>
          <a:xfrm>
            <a:off x="612775" y="228600"/>
            <a:ext cx="8153400" cy="990600"/>
          </a:xfrm>
        </p:spPr>
        <p:txBody>
          <a:bodyPr/>
          <a:lstStyle/>
          <a:p>
            <a:pPr eaLnBrk="1" hangingPunct="1"/>
            <a:r>
              <a:rPr lang="en-GB" altLang="en-US" sz="4000" b="1" dirty="0">
                <a:ea typeface="ＭＳ Ｐゴシック" panose="020B0600070205080204" pitchFamily="34" charset="-128"/>
              </a:rPr>
              <a:t>Risk factors for infection</a:t>
            </a:r>
          </a:p>
        </p:txBody>
      </p:sp>
      <p:sp>
        <p:nvSpPr>
          <p:cNvPr id="18435" name="Content Placeholder 2">
            <a:extLst>
              <a:ext uri="{FF2B5EF4-FFF2-40B4-BE49-F238E27FC236}">
                <a16:creationId xmlns:a16="http://schemas.microsoft.com/office/drawing/2014/main" id="{82F53CD3-B008-8240-95AF-8C71F41BD8A0}"/>
              </a:ext>
            </a:extLst>
          </p:cNvPr>
          <p:cNvSpPr>
            <a:spLocks noGrp="1"/>
          </p:cNvSpPr>
          <p:nvPr>
            <p:ph sz="quarter" idx="1"/>
          </p:nvPr>
        </p:nvSpPr>
        <p:spPr>
          <a:xfrm>
            <a:off x="612775" y="1524000"/>
            <a:ext cx="8153400" cy="1981200"/>
          </a:xfrm>
        </p:spPr>
        <p:txBody>
          <a:bodyPr/>
          <a:lstStyle/>
          <a:p>
            <a:pPr eaLnBrk="1" hangingPunct="1"/>
            <a:r>
              <a:rPr lang="en-GB" altLang="en-US" sz="2800" dirty="0">
                <a:ea typeface="ＭＳ Ｐゴシック" panose="020B0600070205080204" pitchFamily="34" charset="-128"/>
              </a:rPr>
              <a:t>Season: Winter or rainy season</a:t>
            </a:r>
          </a:p>
          <a:p>
            <a:pPr eaLnBrk="1" hangingPunct="1"/>
            <a:r>
              <a:rPr lang="en-GB" altLang="en-US" sz="2800" dirty="0">
                <a:ea typeface="ＭＳ Ｐゴシック" panose="020B0600070205080204" pitchFamily="34" charset="-128"/>
              </a:rPr>
              <a:t>Age: More severe disease in older age and children younger than 18 m</a:t>
            </a:r>
          </a:p>
          <a:p>
            <a:pPr eaLnBrk="1" hangingPunct="1"/>
            <a:r>
              <a:rPr lang="en-GB" altLang="en-US" sz="2800" dirty="0">
                <a:ea typeface="ＭＳ Ｐゴシック" panose="020B0600070205080204" pitchFamily="34" charset="-128"/>
              </a:rPr>
              <a:t>Overcrowding</a:t>
            </a:r>
          </a:p>
          <a:p>
            <a:pPr eaLnBrk="1" hangingPunct="1"/>
            <a:r>
              <a:rPr lang="en-GB" altLang="en-US" sz="2800" dirty="0">
                <a:ea typeface="ＭＳ Ｐゴシック" panose="020B0600070205080204" pitchFamily="34" charset="-128"/>
              </a:rPr>
              <a:t>Contact with infected individual</a:t>
            </a:r>
          </a:p>
          <a:p>
            <a:pPr eaLnBrk="1" hangingPunct="1"/>
            <a:r>
              <a:rPr lang="en-GB" altLang="en-US" sz="2800" dirty="0">
                <a:ea typeface="ＭＳ Ｐゴシック" panose="020B0600070205080204" pitchFamily="34" charset="-128"/>
              </a:rPr>
              <a:t>Immunity</a:t>
            </a:r>
          </a:p>
          <a:p>
            <a:pPr lvl="1" eaLnBrk="1" hangingPunct="1"/>
            <a:r>
              <a:rPr lang="en-GB" altLang="en-US" sz="2800" dirty="0">
                <a:solidFill>
                  <a:srgbClr val="254061"/>
                </a:solidFill>
                <a:ea typeface="ＭＳ Ｐゴシック" panose="020B0600070205080204" pitchFamily="34" charset="-128"/>
              </a:rPr>
              <a:t>Antibody against H antigen vs. antibody against N antigen</a:t>
            </a:r>
          </a:p>
          <a:p>
            <a:pPr lvl="1" eaLnBrk="1" hangingPunct="1"/>
            <a:r>
              <a:rPr lang="en-GB" altLang="en-US" sz="2800" dirty="0">
                <a:solidFill>
                  <a:srgbClr val="254061"/>
                </a:solidFill>
                <a:ea typeface="ＭＳ Ｐゴシック" panose="020B0600070205080204" pitchFamily="34" charset="-128"/>
              </a:rPr>
              <a:t>High risk for severe disease:</a:t>
            </a:r>
          </a:p>
          <a:p>
            <a:pPr lvl="2" eaLnBrk="1" hangingPunct="1"/>
            <a:r>
              <a:rPr lang="en-GB" altLang="en-US" sz="2400" dirty="0">
                <a:ea typeface="ＭＳ Ｐゴシック" panose="020B0600070205080204" pitchFamily="34" charset="-128"/>
              </a:rPr>
              <a:t>Chronic diseases; pregnant; elderly; DM; CHD; CLD; Immunocompromised</a:t>
            </a:r>
          </a:p>
          <a:p>
            <a:pPr marL="0" indent="0" eaLnBrk="1" hangingPunct="1">
              <a:buNone/>
            </a:pPr>
            <a:endParaRPr lang="en-GB" altLang="en-US" sz="3200" dirty="0">
              <a:solidFill>
                <a:srgbClr val="254061"/>
              </a:solidFill>
              <a:ea typeface="ＭＳ Ｐゴシック" panose="020B0600070205080204" pitchFamily="34" charset="-128"/>
            </a:endParaRPr>
          </a:p>
        </p:txBody>
      </p:sp>
    </p:spTree>
    <p:extLst>
      <p:ext uri="{BB962C8B-B14F-4D97-AF65-F5344CB8AC3E}">
        <p14:creationId xmlns:p14="http://schemas.microsoft.com/office/powerpoint/2010/main" val="3681201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596EFD9-6B03-8240-87BD-0000C0E72794}"/>
              </a:ext>
            </a:extLst>
          </p:cNvPr>
          <p:cNvSpPr>
            <a:spLocks noGrp="1"/>
          </p:cNvSpPr>
          <p:nvPr>
            <p:ph type="title"/>
          </p:nvPr>
        </p:nvSpPr>
        <p:spPr>
          <a:xfrm>
            <a:off x="228600" y="1741065"/>
            <a:ext cx="8153400" cy="990600"/>
          </a:xfrm>
        </p:spPr>
        <p:txBody>
          <a:bodyPr/>
          <a:lstStyle/>
          <a:p>
            <a:pPr eaLnBrk="1" hangingPunct="1"/>
            <a:r>
              <a:rPr lang="en-GB" altLang="en-US" sz="6000" b="1" dirty="0">
                <a:ea typeface="ＭＳ Ｐゴシック" panose="020B0600070205080204" pitchFamily="34" charset="-128"/>
              </a:rPr>
              <a:t>Historical Pandemics</a:t>
            </a:r>
          </a:p>
        </p:txBody>
      </p:sp>
      <p:pic>
        <p:nvPicPr>
          <p:cNvPr id="3" name="Picture 2" descr="Spanish flu - Wikipedia">
            <a:extLst>
              <a:ext uri="{FF2B5EF4-FFF2-40B4-BE49-F238E27FC236}">
                <a16:creationId xmlns:a16="http://schemas.microsoft.com/office/drawing/2014/main" id="{0D20F050-98AF-4647-91C9-0FD8AE98859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55825" y="2779291"/>
            <a:ext cx="4832350" cy="3648917"/>
          </a:xfrm>
          <a:prstGeom prst="rect">
            <a:avLst/>
          </a:prstGeom>
        </p:spPr>
      </p:pic>
      <p:sp>
        <p:nvSpPr>
          <p:cNvPr id="4" name="TextBox 3">
            <a:extLst>
              <a:ext uri="{FF2B5EF4-FFF2-40B4-BE49-F238E27FC236}">
                <a16:creationId xmlns:a16="http://schemas.microsoft.com/office/drawing/2014/main" id="{7AA96A22-4F55-C943-8852-8D44088CA789}"/>
              </a:ext>
            </a:extLst>
          </p:cNvPr>
          <p:cNvSpPr txBox="1"/>
          <p:nvPr/>
        </p:nvSpPr>
        <p:spPr>
          <a:xfrm>
            <a:off x="2141537" y="6173563"/>
            <a:ext cx="4832349" cy="230832"/>
          </a:xfrm>
          <a:prstGeom prst="rect">
            <a:avLst/>
          </a:prstGeom>
          <a:noFill/>
        </p:spPr>
        <p:txBody>
          <a:bodyPr wrap="square" rtlCol="0">
            <a:spAutoFit/>
          </a:bodyPr>
          <a:lstStyle/>
          <a:p>
            <a:r>
              <a:rPr lang="en-US" sz="900" dirty="0">
                <a:hlinkClick r:id="rId3" tooltip="https://en.wikipedia.org/wiki/Spanish_flu"/>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551443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397A18-D1D3-6F4A-9E52-04D6800CC20D}"/>
              </a:ext>
            </a:extLst>
          </p:cNvPr>
          <p:cNvSpPr>
            <a:spLocks noGrp="1"/>
          </p:cNvSpPr>
          <p:nvPr>
            <p:ph type="title"/>
          </p:nvPr>
        </p:nvSpPr>
        <p:spPr>
          <a:xfrm>
            <a:off x="612775" y="228600"/>
            <a:ext cx="8153400" cy="990600"/>
          </a:xfrm>
        </p:spPr>
        <p:txBody>
          <a:bodyPr/>
          <a:lstStyle/>
          <a:p>
            <a:pPr eaLnBrk="1" hangingPunct="1"/>
            <a:endParaRPr lang="en-GB" altLang="en-US" dirty="0">
              <a:ea typeface="ＭＳ Ｐゴシック" panose="020B0600070205080204" pitchFamily="34" charset="-128"/>
            </a:endParaRPr>
          </a:p>
        </p:txBody>
      </p:sp>
      <p:graphicFrame>
        <p:nvGraphicFramePr>
          <p:cNvPr id="2" name="Table 1">
            <a:extLst>
              <a:ext uri="{FF2B5EF4-FFF2-40B4-BE49-F238E27FC236}">
                <a16:creationId xmlns:a16="http://schemas.microsoft.com/office/drawing/2014/main" id="{6CA6B4E9-F510-7242-BBDD-FD9E94DA36CF}"/>
              </a:ext>
            </a:extLst>
          </p:cNvPr>
          <p:cNvGraphicFramePr>
            <a:graphicFrameLocks noGrp="1"/>
          </p:cNvGraphicFramePr>
          <p:nvPr>
            <p:extLst>
              <p:ext uri="{D42A27DB-BD31-4B8C-83A1-F6EECF244321}">
                <p14:modId xmlns:p14="http://schemas.microsoft.com/office/powerpoint/2010/main" val="862699867"/>
              </p:ext>
            </p:extLst>
          </p:nvPr>
        </p:nvGraphicFramePr>
        <p:xfrm>
          <a:off x="1219200" y="1981200"/>
          <a:ext cx="6346032" cy="3505200"/>
        </p:xfrm>
        <a:graphic>
          <a:graphicData uri="http://schemas.openxmlformats.org/drawingml/2006/table">
            <a:tbl>
              <a:tblPr firstRow="1" bandRow="1">
                <a:tableStyleId>{5C22544A-7EE6-4342-B048-85BDC9FD1C3A}</a:tableStyleId>
              </a:tblPr>
              <a:tblGrid>
                <a:gridCol w="2115344">
                  <a:extLst>
                    <a:ext uri="{9D8B030D-6E8A-4147-A177-3AD203B41FA5}">
                      <a16:colId xmlns:a16="http://schemas.microsoft.com/office/drawing/2014/main" val="2383901793"/>
                    </a:ext>
                  </a:extLst>
                </a:gridCol>
                <a:gridCol w="2115344">
                  <a:extLst>
                    <a:ext uri="{9D8B030D-6E8A-4147-A177-3AD203B41FA5}">
                      <a16:colId xmlns:a16="http://schemas.microsoft.com/office/drawing/2014/main" val="3689144945"/>
                    </a:ext>
                  </a:extLst>
                </a:gridCol>
                <a:gridCol w="2115344">
                  <a:extLst>
                    <a:ext uri="{9D8B030D-6E8A-4147-A177-3AD203B41FA5}">
                      <a16:colId xmlns:a16="http://schemas.microsoft.com/office/drawing/2014/main" val="715232972"/>
                    </a:ext>
                  </a:extLst>
                </a:gridCol>
              </a:tblGrid>
              <a:tr h="670560">
                <a:tc>
                  <a:txBody>
                    <a:bodyPr/>
                    <a:lstStyle/>
                    <a:p>
                      <a:r>
                        <a:rPr lang="en-US" sz="2400" dirty="0"/>
                        <a:t>Date of Pandemic</a:t>
                      </a:r>
                    </a:p>
                  </a:txBody>
                  <a:tcPr/>
                </a:tc>
                <a:tc>
                  <a:txBody>
                    <a:bodyPr/>
                    <a:lstStyle/>
                    <a:p>
                      <a:r>
                        <a:rPr lang="en-US" sz="2400" dirty="0"/>
                        <a:t>Influenza Subtype</a:t>
                      </a:r>
                    </a:p>
                  </a:txBody>
                  <a:tcPr/>
                </a:tc>
                <a:tc>
                  <a:txBody>
                    <a:bodyPr/>
                    <a:lstStyle/>
                    <a:p>
                      <a:r>
                        <a:rPr lang="en-US" sz="2400" dirty="0"/>
                        <a:t>Death Toll</a:t>
                      </a:r>
                    </a:p>
                  </a:txBody>
                  <a:tcPr/>
                </a:tc>
                <a:extLst>
                  <a:ext uri="{0D108BD9-81ED-4DB2-BD59-A6C34878D82A}">
                    <a16:rowId xmlns:a16="http://schemas.microsoft.com/office/drawing/2014/main" val="206267964"/>
                  </a:ext>
                </a:extLst>
              </a:tr>
              <a:tr h="670560">
                <a:tc>
                  <a:txBody>
                    <a:bodyPr/>
                    <a:lstStyle/>
                    <a:p>
                      <a:r>
                        <a:rPr lang="en-US" dirty="0"/>
                        <a:t>1918-1919</a:t>
                      </a:r>
                    </a:p>
                  </a:txBody>
                  <a:tcPr/>
                </a:tc>
                <a:tc>
                  <a:txBody>
                    <a:bodyPr/>
                    <a:lstStyle/>
                    <a:p>
                      <a:r>
                        <a:rPr lang="en-US" dirty="0"/>
                        <a:t>Spanish Influenza</a:t>
                      </a:r>
                    </a:p>
                    <a:p>
                      <a:r>
                        <a:rPr lang="en-US" dirty="0"/>
                        <a:t>H</a:t>
                      </a:r>
                      <a:r>
                        <a:rPr lang="en-US" baseline="-25000" dirty="0"/>
                        <a:t>1</a:t>
                      </a:r>
                      <a:r>
                        <a:rPr lang="en-US" baseline="0" dirty="0"/>
                        <a:t>N</a:t>
                      </a:r>
                      <a:r>
                        <a:rPr lang="en-US" baseline="-25000" dirty="0"/>
                        <a:t>1</a:t>
                      </a:r>
                      <a:endParaRPr lang="en-US" dirty="0"/>
                    </a:p>
                  </a:txBody>
                  <a:tcPr/>
                </a:tc>
                <a:tc>
                  <a:txBody>
                    <a:bodyPr/>
                    <a:lstStyle/>
                    <a:p>
                      <a:r>
                        <a:rPr lang="en-US" dirty="0"/>
                        <a:t>50 million</a:t>
                      </a:r>
                    </a:p>
                  </a:txBody>
                  <a:tcPr/>
                </a:tc>
                <a:extLst>
                  <a:ext uri="{0D108BD9-81ED-4DB2-BD59-A6C34878D82A}">
                    <a16:rowId xmlns:a16="http://schemas.microsoft.com/office/drawing/2014/main" val="1240401733"/>
                  </a:ext>
                </a:extLst>
              </a:tr>
              <a:tr h="670560">
                <a:tc>
                  <a:txBody>
                    <a:bodyPr/>
                    <a:lstStyle/>
                    <a:p>
                      <a:r>
                        <a:rPr lang="en-US" dirty="0"/>
                        <a:t>1957-1958</a:t>
                      </a:r>
                    </a:p>
                  </a:txBody>
                  <a:tcPr/>
                </a:tc>
                <a:tc>
                  <a:txBody>
                    <a:bodyPr/>
                    <a:lstStyle/>
                    <a:p>
                      <a:r>
                        <a:rPr lang="en-US" dirty="0"/>
                        <a:t>Asian Influenza</a:t>
                      </a:r>
                    </a:p>
                    <a:p>
                      <a:r>
                        <a:rPr lang="en-US" dirty="0"/>
                        <a:t>H</a:t>
                      </a:r>
                      <a:r>
                        <a:rPr lang="en-US" baseline="-25000" dirty="0"/>
                        <a:t>2</a:t>
                      </a:r>
                      <a:r>
                        <a:rPr lang="en-US" baseline="0" dirty="0"/>
                        <a:t>N</a:t>
                      </a:r>
                      <a:r>
                        <a:rPr lang="en-US" baseline="-25000" dirty="0"/>
                        <a:t>2</a:t>
                      </a:r>
                      <a:endParaRPr lang="en-US" dirty="0"/>
                    </a:p>
                  </a:txBody>
                  <a:tcPr/>
                </a:tc>
                <a:tc>
                  <a:txBody>
                    <a:bodyPr/>
                    <a:lstStyle/>
                    <a:p>
                      <a:r>
                        <a:rPr lang="en-US" dirty="0"/>
                        <a:t>2 million</a:t>
                      </a:r>
                    </a:p>
                  </a:txBody>
                  <a:tcPr/>
                </a:tc>
                <a:extLst>
                  <a:ext uri="{0D108BD9-81ED-4DB2-BD59-A6C34878D82A}">
                    <a16:rowId xmlns:a16="http://schemas.microsoft.com/office/drawing/2014/main" val="3142919411"/>
                  </a:ext>
                </a:extLst>
              </a:tr>
              <a:tr h="670560">
                <a:tc>
                  <a:txBody>
                    <a:bodyPr/>
                    <a:lstStyle/>
                    <a:p>
                      <a:r>
                        <a:rPr lang="en-US" dirty="0"/>
                        <a:t>1968-1969</a:t>
                      </a:r>
                    </a:p>
                  </a:txBody>
                  <a:tcPr/>
                </a:tc>
                <a:tc>
                  <a:txBody>
                    <a:bodyPr/>
                    <a:lstStyle/>
                    <a:p>
                      <a:r>
                        <a:rPr lang="en-US" dirty="0"/>
                        <a:t>Hong Kong Influenza</a:t>
                      </a:r>
                    </a:p>
                    <a:p>
                      <a:r>
                        <a:rPr lang="en-US" dirty="0"/>
                        <a:t>H</a:t>
                      </a:r>
                      <a:r>
                        <a:rPr lang="en-US" baseline="-25000" dirty="0"/>
                        <a:t>3</a:t>
                      </a:r>
                      <a:r>
                        <a:rPr lang="en-US" baseline="0" dirty="0"/>
                        <a:t>N</a:t>
                      </a:r>
                      <a:r>
                        <a:rPr lang="en-US" baseline="-25000" dirty="0"/>
                        <a:t>2</a:t>
                      </a:r>
                      <a:endParaRPr lang="en-US" dirty="0"/>
                    </a:p>
                  </a:txBody>
                  <a:tcPr/>
                </a:tc>
                <a:tc>
                  <a:txBody>
                    <a:bodyPr/>
                    <a:lstStyle/>
                    <a:p>
                      <a:r>
                        <a:rPr lang="en-US" dirty="0"/>
                        <a:t>1 million</a:t>
                      </a:r>
                    </a:p>
                  </a:txBody>
                  <a:tcPr/>
                </a:tc>
                <a:extLst>
                  <a:ext uri="{0D108BD9-81ED-4DB2-BD59-A6C34878D82A}">
                    <a16:rowId xmlns:a16="http://schemas.microsoft.com/office/drawing/2014/main" val="2703310031"/>
                  </a:ext>
                </a:extLst>
              </a:tr>
              <a:tr h="670560">
                <a:tc>
                  <a:txBody>
                    <a:bodyPr/>
                    <a:lstStyle/>
                    <a:p>
                      <a:r>
                        <a:rPr lang="en-US" dirty="0"/>
                        <a:t>2009-2010</a:t>
                      </a:r>
                    </a:p>
                  </a:txBody>
                  <a:tcPr/>
                </a:tc>
                <a:tc>
                  <a:txBody>
                    <a:bodyPr/>
                    <a:lstStyle/>
                    <a:p>
                      <a:r>
                        <a:rPr lang="en-US" dirty="0"/>
                        <a:t>H</a:t>
                      </a:r>
                      <a:r>
                        <a:rPr lang="en-US" baseline="-25000" dirty="0"/>
                        <a:t>1 </a:t>
                      </a:r>
                      <a:r>
                        <a:rPr lang="en-US" dirty="0"/>
                        <a:t>N</a:t>
                      </a:r>
                      <a:r>
                        <a:rPr lang="en-US" baseline="-25000" dirty="0"/>
                        <a:t>1</a:t>
                      </a:r>
                      <a:r>
                        <a:rPr lang="en-US" dirty="0"/>
                        <a:t> (Swine flu) – novel subtype</a:t>
                      </a:r>
                    </a:p>
                  </a:txBody>
                  <a:tcPr/>
                </a:tc>
                <a:tc>
                  <a:txBody>
                    <a:bodyPr/>
                    <a:lstStyle/>
                    <a:p>
                      <a:r>
                        <a:rPr lang="en-US" dirty="0"/>
                        <a:t>18.2 thousand +</a:t>
                      </a:r>
                    </a:p>
                  </a:txBody>
                  <a:tcPr/>
                </a:tc>
                <a:extLst>
                  <a:ext uri="{0D108BD9-81ED-4DB2-BD59-A6C34878D82A}">
                    <a16:rowId xmlns:a16="http://schemas.microsoft.com/office/drawing/2014/main" val="3251940613"/>
                  </a:ext>
                </a:extLst>
              </a:tr>
            </a:tbl>
          </a:graphicData>
        </a:graphic>
      </p:graphicFrame>
    </p:spTree>
    <p:extLst>
      <p:ext uri="{BB962C8B-B14F-4D97-AF65-F5344CB8AC3E}">
        <p14:creationId xmlns:p14="http://schemas.microsoft.com/office/powerpoint/2010/main" val="2052844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397A18-D1D3-6F4A-9E52-04D6800CC20D}"/>
              </a:ext>
            </a:extLst>
          </p:cNvPr>
          <p:cNvSpPr>
            <a:spLocks noGrp="1"/>
          </p:cNvSpPr>
          <p:nvPr>
            <p:ph type="title"/>
          </p:nvPr>
        </p:nvSpPr>
        <p:spPr>
          <a:xfrm>
            <a:off x="612775" y="228600"/>
            <a:ext cx="8153400" cy="990600"/>
          </a:xfrm>
        </p:spPr>
        <p:txBody>
          <a:bodyPr/>
          <a:lstStyle/>
          <a:p>
            <a:pPr eaLnBrk="1" hangingPunct="1"/>
            <a:r>
              <a:rPr lang="en-GB" altLang="en-US" b="1" dirty="0">
                <a:ea typeface="ＭＳ Ｐゴシック" panose="020B0600070205080204" pitchFamily="34" charset="-128"/>
              </a:rPr>
              <a:t>Signs of an Outbreak</a:t>
            </a:r>
          </a:p>
        </p:txBody>
      </p:sp>
      <p:sp>
        <p:nvSpPr>
          <p:cNvPr id="18435" name="Content Placeholder 2">
            <a:extLst>
              <a:ext uri="{FF2B5EF4-FFF2-40B4-BE49-F238E27FC236}">
                <a16:creationId xmlns:a16="http://schemas.microsoft.com/office/drawing/2014/main" id="{82F53CD3-B008-8240-95AF-8C71F41BD8A0}"/>
              </a:ext>
            </a:extLst>
          </p:cNvPr>
          <p:cNvSpPr>
            <a:spLocks noGrp="1"/>
          </p:cNvSpPr>
          <p:nvPr>
            <p:ph sz="quarter" idx="1"/>
          </p:nvPr>
        </p:nvSpPr>
        <p:spPr>
          <a:xfrm>
            <a:off x="612775" y="1981200"/>
            <a:ext cx="8153400" cy="4495800"/>
          </a:xfrm>
        </p:spPr>
        <p:txBody>
          <a:bodyPr/>
          <a:lstStyle/>
          <a:p>
            <a:pPr eaLnBrk="1" hangingPunct="1"/>
            <a:r>
              <a:rPr lang="en-GB" altLang="en-US" sz="2800" dirty="0">
                <a:solidFill>
                  <a:srgbClr val="254061"/>
                </a:solidFill>
                <a:ea typeface="ＭＳ Ｐゴシック" panose="020B0600070205080204" pitchFamily="34" charset="-128"/>
              </a:rPr>
              <a:t>Starts with few cases</a:t>
            </a:r>
          </a:p>
          <a:p>
            <a:pPr eaLnBrk="1" hangingPunct="1"/>
            <a:r>
              <a:rPr lang="en-GB" altLang="en-US" sz="2800" dirty="0">
                <a:solidFill>
                  <a:srgbClr val="254061"/>
                </a:solidFill>
                <a:ea typeface="ＭＳ Ｐゴシック" panose="020B0600070205080204" pitchFamily="34" charset="-128"/>
              </a:rPr>
              <a:t>Sudden outburst of disease</a:t>
            </a:r>
          </a:p>
          <a:p>
            <a:pPr eaLnBrk="1" hangingPunct="1"/>
            <a:r>
              <a:rPr lang="en-GB" altLang="en-US" sz="2800" dirty="0">
                <a:solidFill>
                  <a:srgbClr val="254061"/>
                </a:solidFill>
                <a:ea typeface="ＭＳ Ｐゴシック" panose="020B0600070205080204" pitchFamily="34" charset="-128"/>
              </a:rPr>
              <a:t>Increased febrile illness in children followed by adults</a:t>
            </a:r>
          </a:p>
          <a:p>
            <a:pPr eaLnBrk="1" hangingPunct="1"/>
            <a:r>
              <a:rPr lang="en-GB" altLang="en-US" sz="2800" dirty="0">
                <a:solidFill>
                  <a:srgbClr val="254061"/>
                </a:solidFill>
                <a:ea typeface="ＭＳ Ｐゴシック" panose="020B0600070205080204" pitchFamily="34" charset="-128"/>
              </a:rPr>
              <a:t>Increased hospitalization due to illness</a:t>
            </a:r>
          </a:p>
          <a:p>
            <a:pPr eaLnBrk="1" hangingPunct="1"/>
            <a:r>
              <a:rPr lang="en-GB" altLang="en-US" sz="2800" dirty="0">
                <a:solidFill>
                  <a:srgbClr val="254061"/>
                </a:solidFill>
                <a:ea typeface="ＭＳ Ｐゴシック" panose="020B0600070205080204" pitchFamily="34" charset="-128"/>
              </a:rPr>
              <a:t>Attack rates are high: 5-10% in adults; 20-30% children</a:t>
            </a:r>
          </a:p>
          <a:p>
            <a:pPr eaLnBrk="1" hangingPunct="1"/>
            <a:r>
              <a:rPr lang="en-GB" altLang="en-US" sz="2800" dirty="0">
                <a:solidFill>
                  <a:srgbClr val="254061"/>
                </a:solidFill>
                <a:ea typeface="ＭＳ Ｐゴシック" panose="020B0600070205080204" pitchFamily="34" charset="-128"/>
              </a:rPr>
              <a:t>Epidemic peaks within 3-4 weeks then declines</a:t>
            </a:r>
          </a:p>
        </p:txBody>
      </p:sp>
    </p:spTree>
    <p:extLst>
      <p:ext uri="{BB962C8B-B14F-4D97-AF65-F5344CB8AC3E}">
        <p14:creationId xmlns:p14="http://schemas.microsoft.com/office/powerpoint/2010/main" val="3910554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596EFD9-6B03-8240-87BD-0000C0E72794}"/>
              </a:ext>
            </a:extLst>
          </p:cNvPr>
          <p:cNvSpPr>
            <a:spLocks noGrp="1"/>
          </p:cNvSpPr>
          <p:nvPr>
            <p:ph type="title"/>
          </p:nvPr>
        </p:nvSpPr>
        <p:spPr>
          <a:xfrm>
            <a:off x="762000" y="3276600"/>
            <a:ext cx="8153400" cy="990600"/>
          </a:xfrm>
        </p:spPr>
        <p:txBody>
          <a:bodyPr/>
          <a:lstStyle/>
          <a:p>
            <a:pPr eaLnBrk="1" hangingPunct="1"/>
            <a:r>
              <a:rPr lang="en-GB" altLang="en-US" sz="6000" b="1" dirty="0">
                <a:ea typeface="ＭＳ Ｐゴシック" panose="020B0600070205080204" pitchFamily="34" charset="-128"/>
              </a:rPr>
              <a:t>Control of Infection and Prevention</a:t>
            </a:r>
          </a:p>
        </p:txBody>
      </p:sp>
    </p:spTree>
    <p:extLst>
      <p:ext uri="{BB962C8B-B14F-4D97-AF65-F5344CB8AC3E}">
        <p14:creationId xmlns:p14="http://schemas.microsoft.com/office/powerpoint/2010/main" val="521129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397A18-D1D3-6F4A-9E52-04D6800CC20D}"/>
              </a:ext>
            </a:extLst>
          </p:cNvPr>
          <p:cNvSpPr>
            <a:spLocks noGrp="1"/>
          </p:cNvSpPr>
          <p:nvPr>
            <p:ph type="title"/>
          </p:nvPr>
        </p:nvSpPr>
        <p:spPr>
          <a:xfrm>
            <a:off x="612775" y="228600"/>
            <a:ext cx="8153400" cy="990600"/>
          </a:xfrm>
        </p:spPr>
        <p:txBody>
          <a:bodyPr/>
          <a:lstStyle/>
          <a:p>
            <a:pPr eaLnBrk="1" hangingPunct="1"/>
            <a:r>
              <a:rPr lang="en-GB" altLang="en-US" b="1" dirty="0">
                <a:ea typeface="ＭＳ Ｐゴシック" panose="020B0600070205080204" pitchFamily="34" charset="-128"/>
              </a:rPr>
              <a:t>Prevention of Influenza</a:t>
            </a:r>
          </a:p>
        </p:txBody>
      </p:sp>
      <p:sp>
        <p:nvSpPr>
          <p:cNvPr id="18435" name="Content Placeholder 2">
            <a:extLst>
              <a:ext uri="{FF2B5EF4-FFF2-40B4-BE49-F238E27FC236}">
                <a16:creationId xmlns:a16="http://schemas.microsoft.com/office/drawing/2014/main" id="{82F53CD3-B008-8240-95AF-8C71F41BD8A0}"/>
              </a:ext>
            </a:extLst>
          </p:cNvPr>
          <p:cNvSpPr>
            <a:spLocks noGrp="1"/>
          </p:cNvSpPr>
          <p:nvPr>
            <p:ph sz="quarter" idx="1"/>
          </p:nvPr>
        </p:nvSpPr>
        <p:spPr>
          <a:xfrm>
            <a:off x="612775" y="1981200"/>
            <a:ext cx="8153400" cy="4495800"/>
          </a:xfrm>
        </p:spPr>
        <p:txBody>
          <a:bodyPr/>
          <a:lstStyle/>
          <a:p>
            <a:pPr eaLnBrk="1" hangingPunct="1"/>
            <a:r>
              <a:rPr lang="en-GB" altLang="en-US" sz="2800" dirty="0">
                <a:ea typeface="ＭＳ Ｐゴシック" panose="020B0600070205080204" pitchFamily="34" charset="-128"/>
              </a:rPr>
              <a:t>Follow cough etiquette ( cover mouth and nose while sneezing) </a:t>
            </a:r>
          </a:p>
          <a:p>
            <a:pPr eaLnBrk="1" hangingPunct="1"/>
            <a:r>
              <a:rPr lang="en-GB" altLang="en-US" sz="2800" dirty="0">
                <a:ea typeface="ＭＳ Ｐゴシック" panose="020B0600070205080204" pitchFamily="34" charset="-128"/>
              </a:rPr>
              <a:t>Wash hands </a:t>
            </a:r>
          </a:p>
          <a:p>
            <a:pPr eaLnBrk="1" hangingPunct="1"/>
            <a:r>
              <a:rPr lang="en-GB" altLang="en-US" sz="2800" dirty="0">
                <a:ea typeface="ＭＳ Ｐゴシック" panose="020B0600070205080204" pitchFamily="34" charset="-128"/>
              </a:rPr>
              <a:t>Vaccination to prevent severe disease</a:t>
            </a:r>
          </a:p>
        </p:txBody>
      </p:sp>
    </p:spTree>
    <p:extLst>
      <p:ext uri="{BB962C8B-B14F-4D97-AF65-F5344CB8AC3E}">
        <p14:creationId xmlns:p14="http://schemas.microsoft.com/office/powerpoint/2010/main" val="3597903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397A18-D1D3-6F4A-9E52-04D6800CC20D}"/>
              </a:ext>
            </a:extLst>
          </p:cNvPr>
          <p:cNvSpPr>
            <a:spLocks noGrp="1"/>
          </p:cNvSpPr>
          <p:nvPr>
            <p:ph type="title"/>
          </p:nvPr>
        </p:nvSpPr>
        <p:spPr>
          <a:xfrm>
            <a:off x="612775" y="228600"/>
            <a:ext cx="8153400" cy="990600"/>
          </a:xfrm>
        </p:spPr>
        <p:txBody>
          <a:bodyPr/>
          <a:lstStyle/>
          <a:p>
            <a:pPr eaLnBrk="1" hangingPunct="1"/>
            <a:r>
              <a:rPr lang="en-GB" altLang="en-US" b="1" dirty="0">
                <a:ea typeface="ＭＳ Ｐゴシック" panose="020B0600070205080204" pitchFamily="34" charset="-128"/>
              </a:rPr>
              <a:t>Influenza Vaccine</a:t>
            </a:r>
          </a:p>
        </p:txBody>
      </p:sp>
      <p:sp>
        <p:nvSpPr>
          <p:cNvPr id="18435" name="Content Placeholder 2">
            <a:extLst>
              <a:ext uri="{FF2B5EF4-FFF2-40B4-BE49-F238E27FC236}">
                <a16:creationId xmlns:a16="http://schemas.microsoft.com/office/drawing/2014/main" id="{82F53CD3-B008-8240-95AF-8C71F41BD8A0}"/>
              </a:ext>
            </a:extLst>
          </p:cNvPr>
          <p:cNvSpPr>
            <a:spLocks noGrp="1"/>
          </p:cNvSpPr>
          <p:nvPr>
            <p:ph sz="quarter" idx="1"/>
          </p:nvPr>
        </p:nvSpPr>
        <p:spPr>
          <a:xfrm>
            <a:off x="495300" y="1600200"/>
            <a:ext cx="8153400" cy="4495800"/>
          </a:xfrm>
        </p:spPr>
        <p:txBody>
          <a:bodyPr/>
          <a:lstStyle/>
          <a:p>
            <a:pPr eaLnBrk="1" hangingPunct="1"/>
            <a:r>
              <a:rPr lang="en-GB" altLang="en-US" sz="3000" dirty="0">
                <a:ea typeface="ＭＳ Ｐゴシック" panose="020B0600070205080204" pitchFamily="34" charset="-128"/>
              </a:rPr>
              <a:t>Provides 90% protection in healthy adults</a:t>
            </a:r>
          </a:p>
          <a:p>
            <a:pPr eaLnBrk="1" hangingPunct="1"/>
            <a:r>
              <a:rPr lang="en-GB" altLang="en-US" sz="3000" dirty="0">
                <a:ea typeface="ＭＳ Ｐゴシック" panose="020B0600070205080204" pitchFamily="34" charset="-128"/>
              </a:rPr>
              <a:t>Reduce severity of disease by 60%; death by 80%</a:t>
            </a:r>
          </a:p>
          <a:p>
            <a:pPr eaLnBrk="1" hangingPunct="1"/>
            <a:r>
              <a:rPr lang="en-GB" altLang="en-US" sz="3000" dirty="0">
                <a:ea typeface="ＭＳ Ｐゴシック" panose="020B0600070205080204" pitchFamily="34" charset="-128"/>
              </a:rPr>
              <a:t>Usually takes two weeks after vaccination for body to produce immunity</a:t>
            </a:r>
          </a:p>
          <a:p>
            <a:pPr eaLnBrk="1" hangingPunct="1"/>
            <a:r>
              <a:rPr lang="en-GB" altLang="en-US" sz="3000" dirty="0">
                <a:ea typeface="ＭＳ Ｐゴシック" panose="020B0600070205080204" pitchFamily="34" charset="-128"/>
              </a:rPr>
              <a:t>One vaccine for northern hemisphere and one for southern hemisphere</a:t>
            </a:r>
          </a:p>
          <a:p>
            <a:pPr eaLnBrk="1" hangingPunct="1"/>
            <a:r>
              <a:rPr lang="en-GB" altLang="en-US" sz="3000" dirty="0">
                <a:ea typeface="ＭＳ Ｐゴシック" panose="020B0600070205080204" pitchFamily="34" charset="-128"/>
              </a:rPr>
              <a:t>Immunity against two type A (H</a:t>
            </a:r>
            <a:r>
              <a:rPr lang="en-GB" altLang="en-US" sz="3000" baseline="-25000" dirty="0">
                <a:ea typeface="ＭＳ Ｐゴシック" panose="020B0600070205080204" pitchFamily="34" charset="-128"/>
              </a:rPr>
              <a:t>1</a:t>
            </a:r>
            <a:r>
              <a:rPr lang="en-GB" altLang="en-US" sz="3000" dirty="0">
                <a:ea typeface="ＭＳ Ｐゴシック" panose="020B0600070205080204" pitchFamily="34" charset="-128"/>
              </a:rPr>
              <a:t>N</a:t>
            </a:r>
            <a:r>
              <a:rPr lang="en-GB" altLang="en-US" sz="3000" baseline="-25000" dirty="0">
                <a:ea typeface="ＭＳ Ｐゴシック" panose="020B0600070205080204" pitchFamily="34" charset="-128"/>
              </a:rPr>
              <a:t>1</a:t>
            </a:r>
            <a:r>
              <a:rPr lang="en-GB" altLang="en-US" sz="3000" dirty="0">
                <a:ea typeface="ＭＳ Ｐゴシック" panose="020B0600070205080204" pitchFamily="34" charset="-128"/>
              </a:rPr>
              <a:t>; H</a:t>
            </a:r>
            <a:r>
              <a:rPr lang="en-GB" altLang="en-US" sz="3000" baseline="-25000" dirty="0">
                <a:ea typeface="ＭＳ Ｐゴシック" panose="020B0600070205080204" pitchFamily="34" charset="-128"/>
              </a:rPr>
              <a:t>3</a:t>
            </a:r>
            <a:r>
              <a:rPr lang="en-GB" altLang="en-US" sz="3000" dirty="0">
                <a:ea typeface="ＭＳ Ｐゴシック" panose="020B0600070205080204" pitchFamily="34" charset="-128"/>
              </a:rPr>
              <a:t>N</a:t>
            </a:r>
            <a:r>
              <a:rPr lang="en-GB" altLang="en-US" sz="3000" baseline="-25000" dirty="0">
                <a:ea typeface="ＭＳ Ｐゴシック" panose="020B0600070205080204" pitchFamily="34" charset="-128"/>
              </a:rPr>
              <a:t>2</a:t>
            </a:r>
            <a:r>
              <a:rPr lang="en-GB" altLang="en-US" sz="3000" dirty="0">
                <a:ea typeface="ＭＳ Ｐゴシック" panose="020B0600070205080204" pitchFamily="34" charset="-128"/>
              </a:rPr>
              <a:t>) , and B (trivalent)</a:t>
            </a:r>
          </a:p>
          <a:p>
            <a:pPr eaLnBrk="1" hangingPunct="1"/>
            <a:r>
              <a:rPr lang="en-GB" altLang="en-US" sz="3000" dirty="0">
                <a:ea typeface="ＭＳ Ｐゴシック" panose="020B0600070205080204" pitchFamily="34" charset="-128"/>
              </a:rPr>
              <a:t>Immunity against two type A and two B</a:t>
            </a:r>
          </a:p>
        </p:txBody>
      </p:sp>
    </p:spTree>
    <p:extLst>
      <p:ext uri="{BB962C8B-B14F-4D97-AF65-F5344CB8AC3E}">
        <p14:creationId xmlns:p14="http://schemas.microsoft.com/office/powerpoint/2010/main" val="439261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5A5BF-D515-1B41-8D2E-D86938C9CD65}"/>
              </a:ext>
            </a:extLst>
          </p:cNvPr>
          <p:cNvSpPr>
            <a:spLocks noGrp="1"/>
          </p:cNvSpPr>
          <p:nvPr>
            <p:ph type="title"/>
          </p:nvPr>
        </p:nvSpPr>
        <p:spPr/>
        <p:txBody>
          <a:bodyPr/>
          <a:lstStyle/>
          <a:p>
            <a:r>
              <a:rPr lang="en-US" sz="3600" b="1" dirty="0"/>
              <a:t>What is an emerging infectious diseases?</a:t>
            </a:r>
          </a:p>
        </p:txBody>
      </p:sp>
      <p:sp>
        <p:nvSpPr>
          <p:cNvPr id="3" name="Content Placeholder 2">
            <a:extLst>
              <a:ext uri="{FF2B5EF4-FFF2-40B4-BE49-F238E27FC236}">
                <a16:creationId xmlns:a16="http://schemas.microsoft.com/office/drawing/2014/main" id="{CDF6C751-4841-0041-AA13-9514C0E22E63}"/>
              </a:ext>
            </a:extLst>
          </p:cNvPr>
          <p:cNvSpPr>
            <a:spLocks noGrp="1"/>
          </p:cNvSpPr>
          <p:nvPr>
            <p:ph sz="quarter" idx="1"/>
          </p:nvPr>
        </p:nvSpPr>
        <p:spPr/>
        <p:txBody>
          <a:bodyPr/>
          <a:lstStyle/>
          <a:p>
            <a:r>
              <a:rPr lang="en-US" sz="3600" dirty="0"/>
              <a:t>Emerging infectious diseases are those that: </a:t>
            </a:r>
          </a:p>
          <a:p>
            <a:pPr marL="835025" lvl="1" indent="-514350">
              <a:buFont typeface="+mj-lt"/>
              <a:buAutoNum type="arabicPeriod"/>
            </a:pPr>
            <a:r>
              <a:rPr lang="en-US" sz="3200" dirty="0"/>
              <a:t>Occur among humans for the first time</a:t>
            </a:r>
          </a:p>
          <a:p>
            <a:pPr marL="835025" lvl="1" indent="-514350">
              <a:buFont typeface="+mj-lt"/>
              <a:buAutoNum type="arabicPeriod"/>
            </a:pPr>
            <a:r>
              <a:rPr lang="en-US" sz="3200" dirty="0"/>
              <a:t>Occurred previously in a small number and suddenly increased in number</a:t>
            </a:r>
          </a:p>
          <a:p>
            <a:pPr marL="835025" lvl="1" indent="-514350">
              <a:buFont typeface="+mj-lt"/>
              <a:buAutoNum type="arabicPeriod"/>
            </a:pPr>
            <a:r>
              <a:rPr lang="en-US" sz="3200" dirty="0"/>
              <a:t>Have been occurring throughout history but only recently recognized as distinct diseases</a:t>
            </a:r>
          </a:p>
        </p:txBody>
      </p:sp>
      <p:sp>
        <p:nvSpPr>
          <p:cNvPr id="4" name="TextBox 3">
            <a:extLst>
              <a:ext uri="{FF2B5EF4-FFF2-40B4-BE49-F238E27FC236}">
                <a16:creationId xmlns:a16="http://schemas.microsoft.com/office/drawing/2014/main" id="{C7894A4B-7647-6A4F-8E2F-72BEEEF32768}"/>
              </a:ext>
            </a:extLst>
          </p:cNvPr>
          <p:cNvSpPr txBox="1"/>
          <p:nvPr/>
        </p:nvSpPr>
        <p:spPr>
          <a:xfrm>
            <a:off x="152400" y="6096000"/>
            <a:ext cx="8839200" cy="1077218"/>
          </a:xfrm>
          <a:prstGeom prst="rect">
            <a:avLst/>
          </a:prstGeom>
          <a:noFill/>
        </p:spPr>
        <p:txBody>
          <a:bodyPr wrap="square" rtlCol="0">
            <a:spAutoFit/>
          </a:bodyPr>
          <a:lstStyle/>
          <a:p>
            <a:r>
              <a:rPr lang="en-GB" sz="1200" b="1" dirty="0"/>
              <a:t>Source: </a:t>
            </a:r>
            <a:r>
              <a:rPr lang="en-GB" sz="1200" dirty="0"/>
              <a:t>National Institutes of Health (US); Biological Sciences Curriculum Study. NIH Curriculum Supplement Series [Internet]. Bethesda (MD): National Institutes of Health (US); 2007. Understanding Emerging and Re-emerging Infectious Diseases. Available from: </a:t>
            </a:r>
            <a:r>
              <a:rPr lang="en-GB" sz="1200" dirty="0">
                <a:hlinkClick r:id="rId2"/>
              </a:rPr>
              <a:t>https://www.ncbi.nlm.nih.gov/books/NBK20370/</a:t>
            </a:r>
            <a:r>
              <a:rPr lang="en-GB" sz="1200" dirty="0"/>
              <a:t>. Accessed on: Nov 19, 2019.</a:t>
            </a:r>
          </a:p>
          <a:p>
            <a:br>
              <a:rPr lang="en-GB" sz="1400" dirty="0"/>
            </a:br>
            <a:endParaRPr lang="en-US" sz="1400" dirty="0"/>
          </a:p>
        </p:txBody>
      </p:sp>
    </p:spTree>
    <p:extLst>
      <p:ext uri="{BB962C8B-B14F-4D97-AF65-F5344CB8AC3E}">
        <p14:creationId xmlns:p14="http://schemas.microsoft.com/office/powerpoint/2010/main" val="1735443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1AC93-0DE7-DB40-B5A9-DB4E8FAE943C}"/>
              </a:ext>
            </a:extLst>
          </p:cNvPr>
          <p:cNvSpPr>
            <a:spLocks noGrp="1"/>
          </p:cNvSpPr>
          <p:nvPr>
            <p:ph type="title"/>
          </p:nvPr>
        </p:nvSpPr>
        <p:spPr/>
        <p:txBody>
          <a:bodyPr/>
          <a:lstStyle/>
          <a:p>
            <a:r>
              <a:rPr lang="en-US" b="1" dirty="0"/>
              <a:t>Flu Vaccines Available in KSA</a:t>
            </a:r>
          </a:p>
        </p:txBody>
      </p:sp>
      <p:pic>
        <p:nvPicPr>
          <p:cNvPr id="10" name="Picture 9" descr="USEF Bans “Carolina Gold” – What will they think of next ...">
            <a:extLst>
              <a:ext uri="{FF2B5EF4-FFF2-40B4-BE49-F238E27FC236}">
                <a16:creationId xmlns:a16="http://schemas.microsoft.com/office/drawing/2014/main" id="{9134F2FA-2A04-F143-8EF1-28168ED0AE0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5800" y="1674108"/>
            <a:ext cx="3601715" cy="2161029"/>
          </a:xfrm>
          <a:prstGeom prst="rect">
            <a:avLst/>
          </a:prstGeom>
        </p:spPr>
      </p:pic>
      <p:sp>
        <p:nvSpPr>
          <p:cNvPr id="11" name="TextBox 10">
            <a:extLst>
              <a:ext uri="{FF2B5EF4-FFF2-40B4-BE49-F238E27FC236}">
                <a16:creationId xmlns:a16="http://schemas.microsoft.com/office/drawing/2014/main" id="{9564DB38-573D-4247-9DF8-C99C2408351A}"/>
              </a:ext>
            </a:extLst>
          </p:cNvPr>
          <p:cNvSpPr txBox="1"/>
          <p:nvPr/>
        </p:nvSpPr>
        <p:spPr>
          <a:xfrm>
            <a:off x="612648" y="3642345"/>
            <a:ext cx="3601715" cy="233943"/>
          </a:xfrm>
          <a:prstGeom prst="rect">
            <a:avLst/>
          </a:prstGeom>
          <a:noFill/>
        </p:spPr>
        <p:txBody>
          <a:bodyPr wrap="square" rtlCol="0">
            <a:spAutoFit/>
          </a:bodyPr>
          <a:lstStyle/>
          <a:p>
            <a:r>
              <a:rPr lang="en-US" sz="900" dirty="0">
                <a:hlinkClick r:id="rId3" tooltip="http://equineink.com/2012/02/29/usef-bans-carolina-gold-what-will-they-think-of-next"/>
              </a:rPr>
              <a:t>This Photo</a:t>
            </a:r>
            <a:r>
              <a:rPr lang="en-US" sz="900" dirty="0"/>
              <a:t> by Unknown Author is licensed under </a:t>
            </a:r>
            <a:r>
              <a:rPr lang="en-US" sz="900" dirty="0">
                <a:hlinkClick r:id="rId4" tooltip="https://creativecommons.org/licenses/by-nc/3.0/"/>
              </a:rPr>
              <a:t>CC BY-NC</a:t>
            </a:r>
            <a:endParaRPr lang="en-US" sz="900" dirty="0"/>
          </a:p>
        </p:txBody>
      </p:sp>
      <p:pic>
        <p:nvPicPr>
          <p:cNvPr id="13" name="Picture 12" descr="Zicam Users Don't Smell a Rat (And That's the Problem…)">
            <a:extLst>
              <a:ext uri="{FF2B5EF4-FFF2-40B4-BE49-F238E27FC236}">
                <a16:creationId xmlns:a16="http://schemas.microsoft.com/office/drawing/2014/main" id="{6E8E1C5B-64C2-5A40-B383-06D071C9C87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257800" y="1674108"/>
            <a:ext cx="3200400" cy="2171700"/>
          </a:xfrm>
          <a:prstGeom prst="rect">
            <a:avLst/>
          </a:prstGeom>
        </p:spPr>
      </p:pic>
      <p:sp>
        <p:nvSpPr>
          <p:cNvPr id="14" name="TextBox 13">
            <a:extLst>
              <a:ext uri="{FF2B5EF4-FFF2-40B4-BE49-F238E27FC236}">
                <a16:creationId xmlns:a16="http://schemas.microsoft.com/office/drawing/2014/main" id="{6EE09DBC-0C36-6F42-8418-384FB605C8AC}"/>
              </a:ext>
            </a:extLst>
          </p:cNvPr>
          <p:cNvSpPr txBox="1"/>
          <p:nvPr/>
        </p:nvSpPr>
        <p:spPr>
          <a:xfrm>
            <a:off x="5257800" y="3643900"/>
            <a:ext cx="3508248" cy="230832"/>
          </a:xfrm>
          <a:prstGeom prst="rect">
            <a:avLst/>
          </a:prstGeom>
          <a:noFill/>
        </p:spPr>
        <p:txBody>
          <a:bodyPr wrap="square" rtlCol="0">
            <a:spAutoFit/>
          </a:bodyPr>
          <a:lstStyle/>
          <a:p>
            <a:r>
              <a:rPr lang="en-US" sz="900" dirty="0">
                <a:hlinkClick r:id="rId6" tooltip="http://lawyersandsettlements.com/features/zicam/zicam-cold-remedy-smell-loss-fda-health.html"/>
              </a:rPr>
              <a:t>This Photo</a:t>
            </a:r>
            <a:r>
              <a:rPr lang="en-US" sz="900" dirty="0"/>
              <a:t> by Unknown Author is licensed under </a:t>
            </a:r>
            <a:r>
              <a:rPr lang="en-US" sz="900" dirty="0">
                <a:hlinkClick r:id="rId7" tooltip="https://creativecommons.org/licenses/by-nd/3.0/"/>
              </a:rPr>
              <a:t>CC BY-ND</a:t>
            </a:r>
            <a:endParaRPr lang="en-US" sz="900" dirty="0"/>
          </a:p>
        </p:txBody>
      </p:sp>
      <p:sp>
        <p:nvSpPr>
          <p:cNvPr id="15" name="TextBox 14">
            <a:extLst>
              <a:ext uri="{FF2B5EF4-FFF2-40B4-BE49-F238E27FC236}">
                <a16:creationId xmlns:a16="http://schemas.microsoft.com/office/drawing/2014/main" id="{BBC54FB1-83DA-A04C-B199-FF5B07493DFA}"/>
              </a:ext>
            </a:extLst>
          </p:cNvPr>
          <p:cNvSpPr txBox="1"/>
          <p:nvPr/>
        </p:nvSpPr>
        <p:spPr>
          <a:xfrm>
            <a:off x="619757" y="4038600"/>
            <a:ext cx="3733800" cy="1938992"/>
          </a:xfrm>
          <a:prstGeom prst="rect">
            <a:avLst/>
          </a:prstGeom>
          <a:noFill/>
        </p:spPr>
        <p:txBody>
          <a:bodyPr wrap="square" rtlCol="0">
            <a:spAutoFit/>
          </a:bodyPr>
          <a:lstStyle/>
          <a:p>
            <a:r>
              <a:rPr lang="en-US" b="1" dirty="0">
                <a:solidFill>
                  <a:schemeClr val="accent6">
                    <a:lumMod val="50000"/>
                  </a:schemeClr>
                </a:solidFill>
                <a:latin typeface="+mn-lt"/>
              </a:rPr>
              <a:t>Injection vaccine: </a:t>
            </a:r>
            <a:endParaRPr lang="en-US" dirty="0">
              <a:latin typeface="+mn-lt"/>
            </a:endParaRPr>
          </a:p>
          <a:p>
            <a:pPr marL="342900" indent="-342900">
              <a:buFont typeface="Arial" panose="020B0604020202020204" pitchFamily="34" charset="0"/>
              <a:buChar char="•"/>
            </a:pPr>
            <a:r>
              <a:rPr lang="en-US" dirty="0">
                <a:latin typeface="+mn-lt"/>
              </a:rPr>
              <a:t>Inactivated virus</a:t>
            </a:r>
          </a:p>
          <a:p>
            <a:pPr marL="342900" indent="-342900">
              <a:buFont typeface="Arial" panose="020B0604020202020204" pitchFamily="34" charset="0"/>
              <a:buChar char="•"/>
            </a:pPr>
            <a:r>
              <a:rPr lang="en-US" dirty="0">
                <a:latin typeface="+mn-lt"/>
              </a:rPr>
              <a:t>Ages 6 months and above</a:t>
            </a:r>
          </a:p>
          <a:p>
            <a:pPr marL="342900" indent="-342900">
              <a:buFont typeface="Arial" panose="020B0604020202020204" pitchFamily="34" charset="0"/>
              <a:buChar char="•"/>
            </a:pPr>
            <a:r>
              <a:rPr lang="en-US" dirty="0">
                <a:latin typeface="+mn-lt"/>
              </a:rPr>
              <a:t>Safe for pregnant women</a:t>
            </a:r>
          </a:p>
          <a:p>
            <a:pPr marL="342900" indent="-342900">
              <a:buFont typeface="Arial" panose="020B0604020202020204" pitchFamily="34" charset="0"/>
              <a:buChar char="•"/>
            </a:pPr>
            <a:r>
              <a:rPr lang="en-US" dirty="0">
                <a:latin typeface="+mn-lt"/>
              </a:rPr>
              <a:t>Targets H antigen</a:t>
            </a:r>
          </a:p>
        </p:txBody>
      </p:sp>
      <p:sp>
        <p:nvSpPr>
          <p:cNvPr id="16" name="TextBox 15">
            <a:extLst>
              <a:ext uri="{FF2B5EF4-FFF2-40B4-BE49-F238E27FC236}">
                <a16:creationId xmlns:a16="http://schemas.microsoft.com/office/drawing/2014/main" id="{C22F80B4-6573-CB45-80F3-F8BD1FDA841C}"/>
              </a:ext>
            </a:extLst>
          </p:cNvPr>
          <p:cNvSpPr txBox="1"/>
          <p:nvPr/>
        </p:nvSpPr>
        <p:spPr>
          <a:xfrm>
            <a:off x="4689348" y="3912080"/>
            <a:ext cx="4236207" cy="2308324"/>
          </a:xfrm>
          <a:prstGeom prst="rect">
            <a:avLst/>
          </a:prstGeom>
          <a:noFill/>
        </p:spPr>
        <p:txBody>
          <a:bodyPr wrap="square" rtlCol="0">
            <a:spAutoFit/>
          </a:bodyPr>
          <a:lstStyle/>
          <a:p>
            <a:r>
              <a:rPr lang="en-US" b="1" dirty="0">
                <a:solidFill>
                  <a:schemeClr val="accent6">
                    <a:lumMod val="50000"/>
                  </a:schemeClr>
                </a:solidFill>
                <a:latin typeface="+mn-lt"/>
              </a:rPr>
              <a:t>Nasal spray vaccine: </a:t>
            </a:r>
            <a:endParaRPr lang="en-US" dirty="0">
              <a:latin typeface="+mn-lt"/>
            </a:endParaRPr>
          </a:p>
          <a:p>
            <a:pPr marL="342900" indent="-342900">
              <a:buFont typeface="Arial" panose="020B0604020202020204" pitchFamily="34" charset="0"/>
              <a:buChar char="•"/>
            </a:pPr>
            <a:r>
              <a:rPr lang="en-US" dirty="0">
                <a:latin typeface="+mn-lt"/>
              </a:rPr>
              <a:t>Live weakened virus</a:t>
            </a:r>
          </a:p>
          <a:p>
            <a:pPr marL="342900" indent="-342900">
              <a:buFont typeface="Arial" panose="020B0604020202020204" pitchFamily="34" charset="0"/>
              <a:buChar char="•"/>
            </a:pPr>
            <a:r>
              <a:rPr lang="en-US" dirty="0">
                <a:latin typeface="+mn-lt"/>
              </a:rPr>
              <a:t>Ages 2y to 49 y</a:t>
            </a:r>
          </a:p>
          <a:p>
            <a:pPr marL="342900" indent="-342900">
              <a:buFont typeface="Arial" panose="020B0604020202020204" pitchFamily="34" charset="0"/>
              <a:buChar char="•"/>
            </a:pPr>
            <a:r>
              <a:rPr lang="en-US" dirty="0">
                <a:latin typeface="+mn-lt"/>
              </a:rPr>
              <a:t>NOT safe for pregnant women</a:t>
            </a:r>
          </a:p>
          <a:p>
            <a:pPr marL="342900" indent="-342900">
              <a:buFont typeface="Arial" panose="020B0604020202020204" pitchFamily="34" charset="0"/>
              <a:buChar char="•"/>
            </a:pPr>
            <a:r>
              <a:rPr lang="en-US" dirty="0">
                <a:latin typeface="+mn-lt"/>
              </a:rPr>
              <a:t>Targets both H and A antigens</a:t>
            </a:r>
          </a:p>
        </p:txBody>
      </p:sp>
      <p:sp>
        <p:nvSpPr>
          <p:cNvPr id="17" name="TextBox 16">
            <a:extLst>
              <a:ext uri="{FF2B5EF4-FFF2-40B4-BE49-F238E27FC236}">
                <a16:creationId xmlns:a16="http://schemas.microsoft.com/office/drawing/2014/main" id="{040AE376-0394-A440-8C45-9E7A00D3E2CA}"/>
              </a:ext>
            </a:extLst>
          </p:cNvPr>
          <p:cNvSpPr txBox="1"/>
          <p:nvPr/>
        </p:nvSpPr>
        <p:spPr>
          <a:xfrm>
            <a:off x="117348" y="6352236"/>
            <a:ext cx="9144000" cy="461665"/>
          </a:xfrm>
          <a:prstGeom prst="rect">
            <a:avLst/>
          </a:prstGeom>
          <a:noFill/>
        </p:spPr>
        <p:txBody>
          <a:bodyPr wrap="square" rtlCol="0">
            <a:spAutoFit/>
          </a:bodyPr>
          <a:lstStyle/>
          <a:p>
            <a:pPr eaLnBrk="1" hangingPunct="1"/>
            <a:r>
              <a:rPr lang="en-GB" altLang="en-US" sz="1200" b="1" i="1" dirty="0">
                <a:ea typeface="ＭＳ Ｐゴシック" panose="020B0600070205080204" pitchFamily="34" charset="-128"/>
              </a:rPr>
              <a:t>Source: </a:t>
            </a:r>
            <a:r>
              <a:rPr lang="en-GB" altLang="en-US" sz="1200" dirty="0">
                <a:ea typeface="ＭＳ Ｐゴシック" panose="020B0600070205080204" pitchFamily="34" charset="-128"/>
              </a:rPr>
              <a:t>Ministry of Health. Seasonal influenza vaccination. Available at: </a:t>
            </a:r>
            <a:r>
              <a:rPr lang="en-GB" altLang="en-US" sz="1200" dirty="0">
                <a:ea typeface="ＭＳ Ｐゴシック" panose="020B0600070205080204" pitchFamily="34" charset="-128"/>
                <a:hlinkClick r:id="rId8"/>
              </a:rPr>
              <a:t>https://www.moh.gov.sa/en/Flu/Pages/Prevention.aspx</a:t>
            </a:r>
            <a:r>
              <a:rPr lang="en-GB" altLang="en-US" sz="1200" dirty="0">
                <a:ea typeface="ＭＳ Ｐゴシック" panose="020B0600070205080204" pitchFamily="34" charset="-128"/>
              </a:rPr>
              <a:t>. Accessed on: Nov 18. 2019. </a:t>
            </a:r>
          </a:p>
        </p:txBody>
      </p:sp>
    </p:spTree>
    <p:extLst>
      <p:ext uri="{BB962C8B-B14F-4D97-AF65-F5344CB8AC3E}">
        <p14:creationId xmlns:p14="http://schemas.microsoft.com/office/powerpoint/2010/main" val="2984640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CFF50-5FB7-F74A-AFF4-34205441C51A}"/>
              </a:ext>
            </a:extLst>
          </p:cNvPr>
          <p:cNvSpPr>
            <a:spLocks noGrp="1"/>
          </p:cNvSpPr>
          <p:nvPr>
            <p:ph type="title"/>
          </p:nvPr>
        </p:nvSpPr>
        <p:spPr/>
        <p:txBody>
          <a:bodyPr/>
          <a:lstStyle/>
          <a:p>
            <a:r>
              <a:rPr lang="en-US" sz="3200" dirty="0"/>
              <a:t>According to the MOH the following are recommended for flu vaccination</a:t>
            </a:r>
          </a:p>
        </p:txBody>
      </p:sp>
      <p:sp>
        <p:nvSpPr>
          <p:cNvPr id="3" name="Content Placeholder 2">
            <a:extLst>
              <a:ext uri="{FF2B5EF4-FFF2-40B4-BE49-F238E27FC236}">
                <a16:creationId xmlns:a16="http://schemas.microsoft.com/office/drawing/2014/main" id="{94D8F775-1CBE-5343-8D76-D2808CF64EF1}"/>
              </a:ext>
            </a:extLst>
          </p:cNvPr>
          <p:cNvSpPr>
            <a:spLocks noGrp="1"/>
          </p:cNvSpPr>
          <p:nvPr>
            <p:ph sz="quarter" idx="1"/>
          </p:nvPr>
        </p:nvSpPr>
        <p:spPr>
          <a:xfrm>
            <a:off x="612648" y="1600200"/>
            <a:ext cx="8153400" cy="4495800"/>
          </a:xfrm>
        </p:spPr>
        <p:txBody>
          <a:bodyPr/>
          <a:lstStyle/>
          <a:p>
            <a:r>
              <a:rPr lang="en-GB" sz="2400" dirty="0"/>
              <a:t>All Diabetics</a:t>
            </a:r>
          </a:p>
          <a:p>
            <a:r>
              <a:rPr lang="en-GB" sz="2400" dirty="0"/>
              <a:t>Individuals with asthma; COPD</a:t>
            </a:r>
          </a:p>
          <a:p>
            <a:r>
              <a:rPr lang="en-GB" sz="2400" dirty="0"/>
              <a:t>Patients with chronic cardiac diseases; chronic renal diseases; chronic liver diseases</a:t>
            </a:r>
          </a:p>
          <a:p>
            <a:r>
              <a:rPr lang="en-GB" sz="2400" dirty="0"/>
              <a:t>Neurological Disorders</a:t>
            </a:r>
          </a:p>
          <a:p>
            <a:r>
              <a:rPr lang="en-GB" sz="2400" dirty="0"/>
              <a:t>Immune deficiency patients </a:t>
            </a:r>
          </a:p>
          <a:p>
            <a:r>
              <a:rPr lang="en-GB" sz="2400" dirty="0"/>
              <a:t>Morbidly obese individuals</a:t>
            </a:r>
          </a:p>
          <a:p>
            <a:r>
              <a:rPr lang="en-GB" sz="2400" dirty="0"/>
              <a:t>Pregnant women</a:t>
            </a:r>
          </a:p>
          <a:p>
            <a:r>
              <a:rPr lang="en-GB" sz="2400" dirty="0"/>
              <a:t>6 m - 18 y on long term Aspirin therapy</a:t>
            </a:r>
          </a:p>
          <a:p>
            <a:r>
              <a:rPr lang="en-GB" sz="2400" dirty="0"/>
              <a:t>Children  aged 6m – 5y; adults 50+ y</a:t>
            </a:r>
          </a:p>
          <a:p>
            <a:r>
              <a:rPr lang="en-GB" sz="2400" dirty="0"/>
              <a:t>All health care workers</a:t>
            </a:r>
            <a:endParaRPr lang="en-US" sz="2400" dirty="0"/>
          </a:p>
        </p:txBody>
      </p:sp>
    </p:spTree>
    <p:extLst>
      <p:ext uri="{BB962C8B-B14F-4D97-AF65-F5344CB8AC3E}">
        <p14:creationId xmlns:p14="http://schemas.microsoft.com/office/powerpoint/2010/main" val="1877532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397A18-D1D3-6F4A-9E52-04D6800CC20D}"/>
              </a:ext>
            </a:extLst>
          </p:cNvPr>
          <p:cNvSpPr>
            <a:spLocks noGrp="1"/>
          </p:cNvSpPr>
          <p:nvPr>
            <p:ph type="title"/>
          </p:nvPr>
        </p:nvSpPr>
        <p:spPr>
          <a:xfrm>
            <a:off x="612775" y="228600"/>
            <a:ext cx="8153400" cy="990600"/>
          </a:xfrm>
        </p:spPr>
        <p:txBody>
          <a:bodyPr/>
          <a:lstStyle/>
          <a:p>
            <a:pPr eaLnBrk="1" hangingPunct="1"/>
            <a:r>
              <a:rPr lang="en-GB" altLang="en-US" sz="3200" b="1" dirty="0">
                <a:ea typeface="ＭＳ Ｐゴシック" panose="020B0600070205080204" pitchFamily="34" charset="-128"/>
              </a:rPr>
              <a:t>Vaccine Complications and Contraindications</a:t>
            </a:r>
          </a:p>
        </p:txBody>
      </p:sp>
      <p:sp>
        <p:nvSpPr>
          <p:cNvPr id="18435" name="Content Placeholder 2">
            <a:extLst>
              <a:ext uri="{FF2B5EF4-FFF2-40B4-BE49-F238E27FC236}">
                <a16:creationId xmlns:a16="http://schemas.microsoft.com/office/drawing/2014/main" id="{82F53CD3-B008-8240-95AF-8C71F41BD8A0}"/>
              </a:ext>
            </a:extLst>
          </p:cNvPr>
          <p:cNvSpPr>
            <a:spLocks noGrp="1"/>
          </p:cNvSpPr>
          <p:nvPr>
            <p:ph sz="quarter" idx="1"/>
          </p:nvPr>
        </p:nvSpPr>
        <p:spPr>
          <a:xfrm>
            <a:off x="495300" y="1600200"/>
            <a:ext cx="8153400" cy="4495800"/>
          </a:xfrm>
        </p:spPr>
        <p:txBody>
          <a:bodyPr/>
          <a:lstStyle/>
          <a:p>
            <a:r>
              <a:rPr lang="en-GB" sz="2400" dirty="0"/>
              <a:t>Complications include symptoms that appear for no more than 48 hours:</a:t>
            </a:r>
          </a:p>
          <a:p>
            <a:pPr lvl="1"/>
            <a:r>
              <a:rPr lang="en-GB" sz="2000" dirty="0"/>
              <a:t>Mild redness or swelling at the injection site</a:t>
            </a:r>
          </a:p>
          <a:p>
            <a:pPr lvl="1"/>
            <a:r>
              <a:rPr lang="en-GB" sz="2000" dirty="0"/>
              <a:t>Slight rise in temperature</a:t>
            </a:r>
          </a:p>
          <a:p>
            <a:pPr lvl="1"/>
            <a:r>
              <a:rPr lang="en-GB" sz="2000" dirty="0"/>
              <a:t>Minor body aches</a:t>
            </a:r>
          </a:p>
          <a:p>
            <a:pPr lvl="1"/>
            <a:r>
              <a:rPr lang="en-GB" sz="2000" dirty="0"/>
              <a:t>Sore throat</a:t>
            </a:r>
          </a:p>
          <a:p>
            <a:r>
              <a:rPr lang="en-GB" sz="2400" b="1" dirty="0">
                <a:solidFill>
                  <a:schemeClr val="accent6">
                    <a:lumMod val="50000"/>
                  </a:schemeClr>
                </a:solidFill>
              </a:rPr>
              <a:t>Contraindications:</a:t>
            </a:r>
            <a:r>
              <a:rPr lang="en-GB" sz="2400" dirty="0">
                <a:solidFill>
                  <a:schemeClr val="accent6">
                    <a:lumMod val="50000"/>
                  </a:schemeClr>
                </a:solidFill>
              </a:rPr>
              <a:t> </a:t>
            </a:r>
          </a:p>
          <a:p>
            <a:pPr lvl="1"/>
            <a:r>
              <a:rPr lang="en-GB" sz="2000" dirty="0"/>
              <a:t>Those who have severe egg allergy</a:t>
            </a:r>
          </a:p>
          <a:p>
            <a:pPr lvl="1"/>
            <a:r>
              <a:rPr lang="en-GB" sz="2000" dirty="0"/>
              <a:t>Previous history of severe allergy to influenza vaccine</a:t>
            </a:r>
          </a:p>
          <a:p>
            <a:pPr lvl="1"/>
            <a:r>
              <a:rPr lang="en-GB" sz="2000" dirty="0"/>
              <a:t>History of  Guillain Barre Syndrome after taking the vaccine</a:t>
            </a:r>
          </a:p>
          <a:p>
            <a:pPr lvl="1"/>
            <a:r>
              <a:rPr lang="en-GB" sz="2000" dirty="0"/>
              <a:t>Children under 6 months</a:t>
            </a:r>
          </a:p>
          <a:p>
            <a:pPr lvl="1"/>
            <a:r>
              <a:rPr lang="en-GB" sz="2000" dirty="0"/>
              <a:t>People suffering from very high or moderate temperature</a:t>
            </a:r>
          </a:p>
        </p:txBody>
      </p:sp>
      <p:sp>
        <p:nvSpPr>
          <p:cNvPr id="4" name="TextBox 3">
            <a:extLst>
              <a:ext uri="{FF2B5EF4-FFF2-40B4-BE49-F238E27FC236}">
                <a16:creationId xmlns:a16="http://schemas.microsoft.com/office/drawing/2014/main" id="{B3961941-3694-C745-A6CC-6C0003C15FDA}"/>
              </a:ext>
            </a:extLst>
          </p:cNvPr>
          <p:cNvSpPr txBox="1"/>
          <p:nvPr/>
        </p:nvSpPr>
        <p:spPr>
          <a:xfrm>
            <a:off x="117348" y="6352236"/>
            <a:ext cx="9144000" cy="461665"/>
          </a:xfrm>
          <a:prstGeom prst="rect">
            <a:avLst/>
          </a:prstGeom>
          <a:noFill/>
        </p:spPr>
        <p:txBody>
          <a:bodyPr wrap="square" rtlCol="0">
            <a:spAutoFit/>
          </a:bodyPr>
          <a:lstStyle/>
          <a:p>
            <a:pPr eaLnBrk="1" hangingPunct="1"/>
            <a:r>
              <a:rPr lang="en-GB" altLang="en-US" sz="1200" b="1" i="1" dirty="0">
                <a:ea typeface="ＭＳ Ｐゴシック" panose="020B0600070205080204" pitchFamily="34" charset="-128"/>
              </a:rPr>
              <a:t>Source: </a:t>
            </a:r>
            <a:r>
              <a:rPr lang="en-GB" altLang="en-US" sz="1200" dirty="0">
                <a:ea typeface="ＭＳ Ｐゴシック" panose="020B0600070205080204" pitchFamily="34" charset="-128"/>
              </a:rPr>
              <a:t>Ministry of Health. Seasonal influenza vaccination. Available at: </a:t>
            </a:r>
            <a:r>
              <a:rPr lang="en-GB" altLang="en-US" sz="1200" dirty="0">
                <a:ea typeface="ＭＳ Ｐゴシック" panose="020B0600070205080204" pitchFamily="34" charset="-128"/>
                <a:hlinkClick r:id="rId3"/>
              </a:rPr>
              <a:t>https://www.moh.gov.sa/en/Flu/Pages/Prevention.aspx</a:t>
            </a:r>
            <a:r>
              <a:rPr lang="en-GB" altLang="en-US" sz="1200" dirty="0">
                <a:ea typeface="ＭＳ Ｐゴシック" panose="020B0600070205080204" pitchFamily="34" charset="-128"/>
              </a:rPr>
              <a:t>. Accessed on: Nov 18. 2019. </a:t>
            </a:r>
          </a:p>
        </p:txBody>
      </p:sp>
    </p:spTree>
    <p:extLst>
      <p:ext uri="{BB962C8B-B14F-4D97-AF65-F5344CB8AC3E}">
        <p14:creationId xmlns:p14="http://schemas.microsoft.com/office/powerpoint/2010/main" val="1743283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596EFD9-6B03-8240-87BD-0000C0E72794}"/>
              </a:ext>
            </a:extLst>
          </p:cNvPr>
          <p:cNvSpPr>
            <a:spLocks noGrp="1"/>
          </p:cNvSpPr>
          <p:nvPr>
            <p:ph type="title"/>
          </p:nvPr>
        </p:nvSpPr>
        <p:spPr>
          <a:xfrm>
            <a:off x="762000" y="3429000"/>
            <a:ext cx="5562600" cy="990600"/>
          </a:xfrm>
        </p:spPr>
        <p:txBody>
          <a:bodyPr/>
          <a:lstStyle/>
          <a:p>
            <a:pPr eaLnBrk="1" hangingPunct="1"/>
            <a:r>
              <a:rPr lang="en-GB" altLang="en-US" sz="6000" b="1" dirty="0">
                <a:solidFill>
                  <a:schemeClr val="accent6">
                    <a:lumMod val="50000"/>
                  </a:schemeClr>
                </a:solidFill>
                <a:ea typeface="ＭＳ Ｐゴシック" panose="020B0600070205080204" pitchFamily="34" charset="-128"/>
              </a:rPr>
              <a:t>2. Middle Eastern Respiratory Syndrome (MERS-</a:t>
            </a:r>
            <a:r>
              <a:rPr lang="en-GB" altLang="en-US" sz="6000" b="1" dirty="0" err="1">
                <a:solidFill>
                  <a:schemeClr val="accent6">
                    <a:lumMod val="50000"/>
                  </a:schemeClr>
                </a:solidFill>
                <a:ea typeface="ＭＳ Ｐゴシック" panose="020B0600070205080204" pitchFamily="34" charset="-128"/>
              </a:rPr>
              <a:t>CoV</a:t>
            </a:r>
            <a:r>
              <a:rPr lang="en-GB" altLang="en-US" sz="6000" b="1" dirty="0">
                <a:solidFill>
                  <a:schemeClr val="accent6">
                    <a:lumMod val="50000"/>
                  </a:schemeClr>
                </a:solidFill>
                <a:ea typeface="ＭＳ Ｐゴシック" panose="020B0600070205080204" pitchFamily="34" charset="-128"/>
              </a:rPr>
              <a:t>)</a:t>
            </a:r>
          </a:p>
        </p:txBody>
      </p:sp>
      <p:pic>
        <p:nvPicPr>
          <p:cNvPr id="3" name="Picture 2" descr="5. Adaptations - National 4 Biology">
            <a:extLst>
              <a:ext uri="{FF2B5EF4-FFF2-40B4-BE49-F238E27FC236}">
                <a16:creationId xmlns:a16="http://schemas.microsoft.com/office/drawing/2014/main" id="{1D019D2D-023E-9D4C-A2AB-CC1D03A29A1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14987" y="2208134"/>
            <a:ext cx="2405063" cy="2960078"/>
          </a:xfrm>
          <a:prstGeom prst="rect">
            <a:avLst/>
          </a:prstGeom>
        </p:spPr>
      </p:pic>
      <p:sp>
        <p:nvSpPr>
          <p:cNvPr id="4" name="TextBox 3">
            <a:extLst>
              <a:ext uri="{FF2B5EF4-FFF2-40B4-BE49-F238E27FC236}">
                <a16:creationId xmlns:a16="http://schemas.microsoft.com/office/drawing/2014/main" id="{BEE69AA9-8894-4243-A21E-D11C416EFBE3}"/>
              </a:ext>
            </a:extLst>
          </p:cNvPr>
          <p:cNvSpPr txBox="1"/>
          <p:nvPr/>
        </p:nvSpPr>
        <p:spPr>
          <a:xfrm>
            <a:off x="5614986" y="4823592"/>
            <a:ext cx="2405063" cy="369332"/>
          </a:xfrm>
          <a:prstGeom prst="rect">
            <a:avLst/>
          </a:prstGeom>
          <a:noFill/>
        </p:spPr>
        <p:txBody>
          <a:bodyPr wrap="square" rtlCol="0">
            <a:spAutoFit/>
          </a:bodyPr>
          <a:lstStyle/>
          <a:p>
            <a:r>
              <a:rPr lang="en-US" sz="900" dirty="0">
                <a:hlinkClick r:id="rId3" tooltip="http://nat4biopl.edubuzz.org/unit-3-life-on-earth/5-adaptations"/>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1935615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7E340-C342-6848-8FEB-A8E68D757583}"/>
              </a:ext>
            </a:extLst>
          </p:cNvPr>
          <p:cNvSpPr>
            <a:spLocks noGrp="1"/>
          </p:cNvSpPr>
          <p:nvPr>
            <p:ph type="title"/>
          </p:nvPr>
        </p:nvSpPr>
        <p:spPr/>
        <p:txBody>
          <a:bodyPr/>
          <a:lstStyle/>
          <a:p>
            <a:r>
              <a:rPr lang="en-US" dirty="0"/>
              <a:t>MERS-</a:t>
            </a:r>
            <a:r>
              <a:rPr lang="en-US" dirty="0" err="1"/>
              <a:t>CoV</a:t>
            </a:r>
            <a:endParaRPr lang="en-US" dirty="0"/>
          </a:p>
        </p:txBody>
      </p:sp>
      <p:sp>
        <p:nvSpPr>
          <p:cNvPr id="3" name="Content Placeholder 2">
            <a:extLst>
              <a:ext uri="{FF2B5EF4-FFF2-40B4-BE49-F238E27FC236}">
                <a16:creationId xmlns:a16="http://schemas.microsoft.com/office/drawing/2014/main" id="{F66D36C5-E28F-C54C-889B-88D6EFE761BD}"/>
              </a:ext>
            </a:extLst>
          </p:cNvPr>
          <p:cNvSpPr>
            <a:spLocks noGrp="1"/>
          </p:cNvSpPr>
          <p:nvPr>
            <p:ph sz="quarter" idx="1"/>
          </p:nvPr>
        </p:nvSpPr>
        <p:spPr>
          <a:xfrm>
            <a:off x="593598" y="1676400"/>
            <a:ext cx="8153400" cy="4038600"/>
          </a:xfrm>
        </p:spPr>
        <p:txBody>
          <a:bodyPr/>
          <a:lstStyle/>
          <a:p>
            <a:r>
              <a:rPr lang="en-US" dirty="0"/>
              <a:t>Caused by the coronavirus</a:t>
            </a:r>
          </a:p>
          <a:p>
            <a:r>
              <a:rPr lang="en-US" dirty="0"/>
              <a:t>First discovered in Saudi Arabia in 2012</a:t>
            </a:r>
          </a:p>
          <a:p>
            <a:r>
              <a:rPr lang="en-US" dirty="0"/>
              <a:t>It was a novel virus</a:t>
            </a:r>
          </a:p>
          <a:p>
            <a:r>
              <a:rPr lang="en-US" dirty="0"/>
              <a:t>Majority of infections occurred in healthcare setting (unprotected healthcare provision)</a:t>
            </a:r>
          </a:p>
          <a:p>
            <a:r>
              <a:rPr lang="en-US" dirty="0"/>
              <a:t>Countries in which the virus was reported: </a:t>
            </a:r>
          </a:p>
          <a:p>
            <a:pPr lvl="1"/>
            <a:r>
              <a:rPr lang="en-GB" sz="1800" i="1" dirty="0">
                <a:solidFill>
                  <a:schemeClr val="accent1">
                    <a:lumMod val="50000"/>
                  </a:schemeClr>
                </a:solidFill>
              </a:rPr>
              <a:t>Algeria, Austria, Bahrain, China, Egypt, France, Germany, Greece, Islamic Republic of Iran, Italy, Jordan, Kuwait, Lebanon, Malaysia, the Netherlands, Oman, Philippines, Qatar, Republic of Korea, Saudi Arabia, Thailand, Tunisia, Turkey, United Arab Emirates, United Kingdom, United States, and Yemen</a:t>
            </a:r>
          </a:p>
          <a:p>
            <a:r>
              <a:rPr lang="en-US" dirty="0"/>
              <a:t>Around 80% of cases reported in Saudi Arabia</a:t>
            </a:r>
          </a:p>
        </p:txBody>
      </p:sp>
    </p:spTree>
    <p:extLst>
      <p:ext uri="{BB962C8B-B14F-4D97-AF65-F5344CB8AC3E}">
        <p14:creationId xmlns:p14="http://schemas.microsoft.com/office/powerpoint/2010/main" val="2790007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596EFD9-6B03-8240-87BD-0000C0E72794}"/>
              </a:ext>
            </a:extLst>
          </p:cNvPr>
          <p:cNvSpPr>
            <a:spLocks noGrp="1"/>
          </p:cNvSpPr>
          <p:nvPr>
            <p:ph type="title"/>
          </p:nvPr>
        </p:nvSpPr>
        <p:spPr>
          <a:xfrm>
            <a:off x="762000" y="3276600"/>
            <a:ext cx="8153400" cy="990600"/>
          </a:xfrm>
        </p:spPr>
        <p:txBody>
          <a:bodyPr/>
          <a:lstStyle/>
          <a:p>
            <a:pPr eaLnBrk="1" hangingPunct="1"/>
            <a:r>
              <a:rPr lang="en-GB" altLang="en-US" sz="6000" b="1" dirty="0">
                <a:ea typeface="ＭＳ Ｐゴシック" panose="020B0600070205080204" pitchFamily="34" charset="-128"/>
              </a:rPr>
              <a:t>Reservoir, Mode of Transmission, Symptoms, and Diagnosis</a:t>
            </a:r>
          </a:p>
        </p:txBody>
      </p:sp>
    </p:spTree>
    <p:extLst>
      <p:ext uri="{BB962C8B-B14F-4D97-AF65-F5344CB8AC3E}">
        <p14:creationId xmlns:p14="http://schemas.microsoft.com/office/powerpoint/2010/main" val="2848392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14B12-75C7-E348-8D91-A0B7DEB70F7D}"/>
              </a:ext>
            </a:extLst>
          </p:cNvPr>
          <p:cNvSpPr>
            <a:spLocks noGrp="1"/>
          </p:cNvSpPr>
          <p:nvPr>
            <p:ph type="title"/>
          </p:nvPr>
        </p:nvSpPr>
        <p:spPr/>
        <p:txBody>
          <a:bodyPr/>
          <a:lstStyle/>
          <a:p>
            <a:r>
              <a:rPr lang="en-US" dirty="0"/>
              <a:t>Source of MERS-</a:t>
            </a:r>
            <a:r>
              <a:rPr lang="en-US" dirty="0" err="1"/>
              <a:t>CoV</a:t>
            </a:r>
            <a:endParaRPr lang="en-US" dirty="0"/>
          </a:p>
        </p:txBody>
      </p:sp>
      <p:sp>
        <p:nvSpPr>
          <p:cNvPr id="3" name="Content Placeholder 2">
            <a:extLst>
              <a:ext uri="{FF2B5EF4-FFF2-40B4-BE49-F238E27FC236}">
                <a16:creationId xmlns:a16="http://schemas.microsoft.com/office/drawing/2014/main" id="{554CA6EE-6033-6942-8742-32013ABFFBCD}"/>
              </a:ext>
            </a:extLst>
          </p:cNvPr>
          <p:cNvSpPr>
            <a:spLocks noGrp="1"/>
          </p:cNvSpPr>
          <p:nvPr>
            <p:ph sz="quarter" idx="1"/>
          </p:nvPr>
        </p:nvSpPr>
        <p:spPr/>
        <p:txBody>
          <a:bodyPr/>
          <a:lstStyle/>
          <a:p>
            <a:r>
              <a:rPr lang="en-US" dirty="0"/>
              <a:t>Animal source in the Arabian peninsula</a:t>
            </a:r>
          </a:p>
          <a:p>
            <a:r>
              <a:rPr lang="en-US" dirty="0"/>
              <a:t>The virus has also been found in camels (Dromedary camels)</a:t>
            </a:r>
          </a:p>
          <a:p>
            <a:r>
              <a:rPr lang="en-US" dirty="0"/>
              <a:t>May have originated in bats then transmitted to camels sometime in the past ?</a:t>
            </a:r>
          </a:p>
        </p:txBody>
      </p:sp>
      <p:pic>
        <p:nvPicPr>
          <p:cNvPr id="5" name="Picture 4" descr="Camel PNG">
            <a:extLst>
              <a:ext uri="{FF2B5EF4-FFF2-40B4-BE49-F238E27FC236}">
                <a16:creationId xmlns:a16="http://schemas.microsoft.com/office/drawing/2014/main" id="{BCD67717-82EB-9744-9267-A88FA7C98C3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41529" y="3648138"/>
            <a:ext cx="2789823" cy="2676461"/>
          </a:xfrm>
          <a:prstGeom prst="rect">
            <a:avLst/>
          </a:prstGeom>
        </p:spPr>
      </p:pic>
      <p:sp>
        <p:nvSpPr>
          <p:cNvPr id="6" name="TextBox 5">
            <a:extLst>
              <a:ext uri="{FF2B5EF4-FFF2-40B4-BE49-F238E27FC236}">
                <a16:creationId xmlns:a16="http://schemas.microsoft.com/office/drawing/2014/main" id="{39E59D85-58C0-5E44-A060-9F0DE9244C18}"/>
              </a:ext>
            </a:extLst>
          </p:cNvPr>
          <p:cNvSpPr txBox="1"/>
          <p:nvPr/>
        </p:nvSpPr>
        <p:spPr>
          <a:xfrm>
            <a:off x="5741529" y="6482334"/>
            <a:ext cx="2648769" cy="369332"/>
          </a:xfrm>
          <a:prstGeom prst="rect">
            <a:avLst/>
          </a:prstGeom>
          <a:noFill/>
        </p:spPr>
        <p:txBody>
          <a:bodyPr wrap="square" rtlCol="0">
            <a:spAutoFit/>
          </a:bodyPr>
          <a:lstStyle/>
          <a:p>
            <a:r>
              <a:rPr lang="en-US" sz="900">
                <a:hlinkClick r:id="rId3" tooltip="http://pngimg.com/download/23430"/>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441125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62274-7EE6-4147-B500-955FD9B03329}"/>
              </a:ext>
            </a:extLst>
          </p:cNvPr>
          <p:cNvSpPr>
            <a:spLocks noGrp="1"/>
          </p:cNvSpPr>
          <p:nvPr>
            <p:ph type="title"/>
          </p:nvPr>
        </p:nvSpPr>
        <p:spPr/>
        <p:txBody>
          <a:bodyPr/>
          <a:lstStyle/>
          <a:p>
            <a:r>
              <a:rPr lang="en-US" dirty="0"/>
              <a:t>Symptoms</a:t>
            </a:r>
          </a:p>
        </p:txBody>
      </p:sp>
      <p:sp>
        <p:nvSpPr>
          <p:cNvPr id="3" name="Content Placeholder 2">
            <a:extLst>
              <a:ext uri="{FF2B5EF4-FFF2-40B4-BE49-F238E27FC236}">
                <a16:creationId xmlns:a16="http://schemas.microsoft.com/office/drawing/2014/main" id="{7A6BF362-95BD-9445-85E4-12639583C173}"/>
              </a:ext>
            </a:extLst>
          </p:cNvPr>
          <p:cNvSpPr>
            <a:spLocks noGrp="1"/>
          </p:cNvSpPr>
          <p:nvPr>
            <p:ph sz="quarter" idx="1"/>
          </p:nvPr>
        </p:nvSpPr>
        <p:spPr>
          <a:xfrm>
            <a:off x="495300" y="1524000"/>
            <a:ext cx="8153400" cy="4114800"/>
          </a:xfrm>
        </p:spPr>
        <p:txBody>
          <a:bodyPr/>
          <a:lstStyle/>
          <a:p>
            <a:r>
              <a:rPr lang="en-US" dirty="0"/>
              <a:t>Fever</a:t>
            </a:r>
          </a:p>
          <a:p>
            <a:r>
              <a:rPr lang="en-US" dirty="0"/>
              <a:t>Cough </a:t>
            </a:r>
          </a:p>
          <a:p>
            <a:r>
              <a:rPr lang="en-US" dirty="0"/>
              <a:t>Shortness of breath</a:t>
            </a:r>
          </a:p>
          <a:p>
            <a:r>
              <a:rPr lang="en-US" dirty="0"/>
              <a:t>Could present with mild symptoms</a:t>
            </a:r>
          </a:p>
          <a:p>
            <a:r>
              <a:rPr lang="en-US" dirty="0"/>
              <a:t>Could be asymptomatic</a:t>
            </a:r>
          </a:p>
          <a:p>
            <a:r>
              <a:rPr lang="en-US" dirty="0"/>
              <a:t>GI symptoms</a:t>
            </a:r>
          </a:p>
          <a:p>
            <a:pPr marL="0" indent="0">
              <a:buNone/>
            </a:pPr>
            <a:endParaRPr lang="en-US" sz="1400" b="1" dirty="0">
              <a:solidFill>
                <a:schemeClr val="accent6">
                  <a:lumMod val="50000"/>
                </a:schemeClr>
              </a:solidFill>
            </a:endParaRPr>
          </a:p>
          <a:p>
            <a:pPr marL="0" indent="0">
              <a:buNone/>
            </a:pPr>
            <a:r>
              <a:rPr lang="en-US" b="1" dirty="0">
                <a:solidFill>
                  <a:schemeClr val="accent6">
                    <a:lumMod val="50000"/>
                  </a:schemeClr>
                </a:solidFill>
              </a:rPr>
              <a:t>Complications </a:t>
            </a:r>
            <a:endParaRPr lang="en-US" dirty="0"/>
          </a:p>
          <a:p>
            <a:r>
              <a:rPr lang="en-US" dirty="0"/>
              <a:t>Pneumonia ; respiratory failure -&gt; ventilator</a:t>
            </a:r>
          </a:p>
          <a:p>
            <a:r>
              <a:rPr lang="en-US" dirty="0"/>
              <a:t>Death reported in 30% to 40% of infected people</a:t>
            </a:r>
          </a:p>
        </p:txBody>
      </p:sp>
    </p:spTree>
    <p:extLst>
      <p:ext uri="{BB962C8B-B14F-4D97-AF65-F5344CB8AC3E}">
        <p14:creationId xmlns:p14="http://schemas.microsoft.com/office/powerpoint/2010/main" val="2590087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987A7-FEF5-BD49-923D-416F65856BC7}"/>
              </a:ext>
            </a:extLst>
          </p:cNvPr>
          <p:cNvSpPr>
            <a:spLocks noGrp="1"/>
          </p:cNvSpPr>
          <p:nvPr>
            <p:ph type="title"/>
          </p:nvPr>
        </p:nvSpPr>
        <p:spPr/>
        <p:txBody>
          <a:bodyPr/>
          <a:lstStyle/>
          <a:p>
            <a:r>
              <a:rPr lang="en-US" dirty="0"/>
              <a:t>MERS-</a:t>
            </a:r>
            <a:r>
              <a:rPr lang="en-US" dirty="0" err="1"/>
              <a:t>CoV</a:t>
            </a:r>
            <a:r>
              <a:rPr lang="en-US" dirty="0"/>
              <a:t> cont.</a:t>
            </a:r>
          </a:p>
        </p:txBody>
      </p:sp>
      <p:sp>
        <p:nvSpPr>
          <p:cNvPr id="3" name="Content Placeholder 2">
            <a:extLst>
              <a:ext uri="{FF2B5EF4-FFF2-40B4-BE49-F238E27FC236}">
                <a16:creationId xmlns:a16="http://schemas.microsoft.com/office/drawing/2014/main" id="{A7F5074F-FE19-B944-9C26-B245981FE680}"/>
              </a:ext>
            </a:extLst>
          </p:cNvPr>
          <p:cNvSpPr>
            <a:spLocks noGrp="1"/>
          </p:cNvSpPr>
          <p:nvPr>
            <p:ph sz="quarter" idx="1"/>
          </p:nvPr>
        </p:nvSpPr>
        <p:spPr/>
        <p:txBody>
          <a:bodyPr/>
          <a:lstStyle/>
          <a:p>
            <a:r>
              <a:rPr lang="en-US" b="1" dirty="0">
                <a:solidFill>
                  <a:schemeClr val="accent6">
                    <a:lumMod val="50000"/>
                  </a:schemeClr>
                </a:solidFill>
              </a:rPr>
              <a:t>Incubation period</a:t>
            </a:r>
          </a:p>
          <a:p>
            <a:pPr lvl="1"/>
            <a:r>
              <a:rPr lang="en-US" dirty="0"/>
              <a:t>2 – 14 days</a:t>
            </a:r>
          </a:p>
          <a:p>
            <a:pPr marL="366713" lvl="1" indent="0">
              <a:buNone/>
            </a:pPr>
            <a:endParaRPr lang="en-US" dirty="0"/>
          </a:p>
          <a:p>
            <a:r>
              <a:rPr lang="en-US" b="1" dirty="0">
                <a:solidFill>
                  <a:schemeClr val="accent6">
                    <a:lumMod val="50000"/>
                  </a:schemeClr>
                </a:solidFill>
              </a:rPr>
              <a:t>Mode of transmission</a:t>
            </a:r>
          </a:p>
          <a:p>
            <a:pPr lvl="1"/>
            <a:r>
              <a:rPr lang="en-US" dirty="0"/>
              <a:t>Person-to-person (close contact) ; from patient to healthcare worker; family members; between patients</a:t>
            </a:r>
          </a:p>
          <a:p>
            <a:pPr lvl="1"/>
            <a:r>
              <a:rPr lang="en-US" dirty="0"/>
              <a:t>From camels to humans; Exact route of transmission and role of camel in the infection cycle is not known</a:t>
            </a:r>
          </a:p>
        </p:txBody>
      </p:sp>
    </p:spTree>
    <p:extLst>
      <p:ext uri="{BB962C8B-B14F-4D97-AF65-F5344CB8AC3E}">
        <p14:creationId xmlns:p14="http://schemas.microsoft.com/office/powerpoint/2010/main" val="3010608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47B4B-EB6C-7641-B8B1-C62560C42214}"/>
              </a:ext>
            </a:extLst>
          </p:cNvPr>
          <p:cNvSpPr>
            <a:spLocks noGrp="1"/>
          </p:cNvSpPr>
          <p:nvPr>
            <p:ph type="title"/>
          </p:nvPr>
        </p:nvSpPr>
        <p:spPr/>
        <p:txBody>
          <a:bodyPr/>
          <a:lstStyle/>
          <a:p>
            <a:r>
              <a:rPr lang="en-US" dirty="0"/>
              <a:t>Risk Factors for Infection MERS-</a:t>
            </a:r>
            <a:r>
              <a:rPr lang="en-US" dirty="0" err="1"/>
              <a:t>CoV</a:t>
            </a:r>
            <a:endParaRPr lang="en-US" dirty="0"/>
          </a:p>
        </p:txBody>
      </p:sp>
      <p:sp>
        <p:nvSpPr>
          <p:cNvPr id="3" name="Content Placeholder 2">
            <a:extLst>
              <a:ext uri="{FF2B5EF4-FFF2-40B4-BE49-F238E27FC236}">
                <a16:creationId xmlns:a16="http://schemas.microsoft.com/office/drawing/2014/main" id="{5DA7FC60-ABA1-6641-893C-DA38E23AD1B9}"/>
              </a:ext>
            </a:extLst>
          </p:cNvPr>
          <p:cNvSpPr>
            <a:spLocks noGrp="1"/>
          </p:cNvSpPr>
          <p:nvPr>
            <p:ph sz="quarter" idx="1"/>
          </p:nvPr>
        </p:nvSpPr>
        <p:spPr>
          <a:xfrm>
            <a:off x="612648" y="1600200"/>
            <a:ext cx="8153400" cy="4495800"/>
          </a:xfrm>
        </p:spPr>
        <p:txBody>
          <a:bodyPr/>
          <a:lstStyle/>
          <a:p>
            <a:r>
              <a:rPr lang="en-GB" sz="3200" dirty="0"/>
              <a:t>People who have had close contact, such as caring for or living with, a confirmed case of MERS</a:t>
            </a:r>
          </a:p>
          <a:p>
            <a:r>
              <a:rPr lang="en-GB" sz="3200" dirty="0"/>
              <a:t>Healthcare personnel who do not use recommended infection-control precautions</a:t>
            </a:r>
          </a:p>
          <a:p>
            <a:r>
              <a:rPr lang="en-GB" sz="3200" dirty="0"/>
              <a:t>People who have had contact with camels; visiting farms</a:t>
            </a:r>
          </a:p>
          <a:p>
            <a:r>
              <a:rPr lang="en-GB" sz="3200" dirty="0"/>
              <a:t>Consumption of raw animal products</a:t>
            </a:r>
          </a:p>
          <a:p>
            <a:r>
              <a:rPr lang="en-GB" sz="3200" dirty="0"/>
              <a:t>Elderly; immunocompromised; chronic disease</a:t>
            </a:r>
          </a:p>
          <a:p>
            <a:endParaRPr lang="en-US" dirty="0"/>
          </a:p>
        </p:txBody>
      </p:sp>
    </p:spTree>
    <p:extLst>
      <p:ext uri="{BB962C8B-B14F-4D97-AF65-F5344CB8AC3E}">
        <p14:creationId xmlns:p14="http://schemas.microsoft.com/office/powerpoint/2010/main" val="898047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596EFD9-6B03-8240-87BD-0000C0E72794}"/>
              </a:ext>
            </a:extLst>
          </p:cNvPr>
          <p:cNvSpPr>
            <a:spLocks noGrp="1"/>
          </p:cNvSpPr>
          <p:nvPr>
            <p:ph type="title"/>
          </p:nvPr>
        </p:nvSpPr>
        <p:spPr>
          <a:xfrm>
            <a:off x="762000" y="2819400"/>
            <a:ext cx="8153400" cy="990600"/>
          </a:xfrm>
        </p:spPr>
        <p:txBody>
          <a:bodyPr/>
          <a:lstStyle/>
          <a:p>
            <a:pPr eaLnBrk="1" hangingPunct="1"/>
            <a:r>
              <a:rPr lang="en-GB" altLang="en-US" sz="6000" b="1" dirty="0">
                <a:solidFill>
                  <a:schemeClr val="accent6">
                    <a:lumMod val="50000"/>
                  </a:schemeClr>
                </a:solidFill>
                <a:ea typeface="ＭＳ Ｐゴシック" panose="020B0600070205080204" pitchFamily="34" charset="-128"/>
              </a:rPr>
              <a:t>1. Influenza Virus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B2A43-1FD2-4940-91AC-370C4E1FE113}"/>
              </a:ext>
            </a:extLst>
          </p:cNvPr>
          <p:cNvSpPr>
            <a:spLocks noGrp="1"/>
          </p:cNvSpPr>
          <p:nvPr>
            <p:ph type="title"/>
          </p:nvPr>
        </p:nvSpPr>
        <p:spPr/>
        <p:txBody>
          <a:bodyPr/>
          <a:lstStyle/>
          <a:p>
            <a:r>
              <a:rPr lang="en-US" dirty="0"/>
              <a:t>Diagnosis of MERS-</a:t>
            </a:r>
            <a:r>
              <a:rPr lang="en-US" dirty="0" err="1"/>
              <a:t>CoV</a:t>
            </a:r>
            <a:endParaRPr lang="en-US" dirty="0"/>
          </a:p>
        </p:txBody>
      </p:sp>
      <p:sp>
        <p:nvSpPr>
          <p:cNvPr id="3" name="Content Placeholder 2">
            <a:extLst>
              <a:ext uri="{FF2B5EF4-FFF2-40B4-BE49-F238E27FC236}">
                <a16:creationId xmlns:a16="http://schemas.microsoft.com/office/drawing/2014/main" id="{A5026EDF-56F3-1048-8C60-C12FCA00B017}"/>
              </a:ext>
            </a:extLst>
          </p:cNvPr>
          <p:cNvSpPr>
            <a:spLocks noGrp="1"/>
          </p:cNvSpPr>
          <p:nvPr>
            <p:ph sz="quarter" idx="1"/>
          </p:nvPr>
        </p:nvSpPr>
        <p:spPr/>
        <p:txBody>
          <a:bodyPr/>
          <a:lstStyle/>
          <a:p>
            <a:r>
              <a:rPr lang="en-US" dirty="0"/>
              <a:t>Nasopharyngeal swab -&gt; </a:t>
            </a:r>
            <a:r>
              <a:rPr lang="en-US" dirty="0" err="1"/>
              <a:t>rRT</a:t>
            </a:r>
            <a:r>
              <a:rPr lang="en-US" dirty="0"/>
              <a:t>-PCR</a:t>
            </a:r>
          </a:p>
          <a:p>
            <a:r>
              <a:rPr lang="en-US" dirty="0"/>
              <a:t>If negative -&gt; retest lower respiratory specimen</a:t>
            </a:r>
          </a:p>
          <a:p>
            <a:r>
              <a:rPr lang="en-US" dirty="0"/>
              <a:t>Cases should be reported within 24 </a:t>
            </a:r>
            <a:r>
              <a:rPr lang="en-US" dirty="0" err="1"/>
              <a:t>hrs</a:t>
            </a:r>
            <a:r>
              <a:rPr lang="en-US" dirty="0"/>
              <a:t> (category 1 reportable disease)</a:t>
            </a:r>
          </a:p>
        </p:txBody>
      </p:sp>
    </p:spTree>
    <p:extLst>
      <p:ext uri="{BB962C8B-B14F-4D97-AF65-F5344CB8AC3E}">
        <p14:creationId xmlns:p14="http://schemas.microsoft.com/office/powerpoint/2010/main" val="2124444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9551F-44E9-C440-AE5A-C736959897C2}"/>
              </a:ext>
            </a:extLst>
          </p:cNvPr>
          <p:cNvSpPr>
            <a:spLocks noGrp="1"/>
          </p:cNvSpPr>
          <p:nvPr>
            <p:ph type="title"/>
          </p:nvPr>
        </p:nvSpPr>
        <p:spPr/>
        <p:txBody>
          <a:bodyPr/>
          <a:lstStyle/>
          <a:p>
            <a:r>
              <a:rPr lang="en-US" dirty="0"/>
              <a:t>Treatment of MERS-</a:t>
            </a:r>
            <a:r>
              <a:rPr lang="en-US" dirty="0" err="1"/>
              <a:t>CoV</a:t>
            </a:r>
            <a:endParaRPr lang="en-US" dirty="0"/>
          </a:p>
        </p:txBody>
      </p:sp>
      <p:sp>
        <p:nvSpPr>
          <p:cNvPr id="3" name="Content Placeholder 2">
            <a:extLst>
              <a:ext uri="{FF2B5EF4-FFF2-40B4-BE49-F238E27FC236}">
                <a16:creationId xmlns:a16="http://schemas.microsoft.com/office/drawing/2014/main" id="{7B6ABFD2-60EB-D948-8446-611238AA1CF1}"/>
              </a:ext>
            </a:extLst>
          </p:cNvPr>
          <p:cNvSpPr>
            <a:spLocks noGrp="1"/>
          </p:cNvSpPr>
          <p:nvPr>
            <p:ph sz="quarter" idx="1"/>
          </p:nvPr>
        </p:nvSpPr>
        <p:spPr>
          <a:xfrm>
            <a:off x="612648" y="1828800"/>
            <a:ext cx="8153400" cy="4267200"/>
          </a:xfrm>
        </p:spPr>
        <p:txBody>
          <a:bodyPr/>
          <a:lstStyle/>
          <a:p>
            <a:r>
              <a:rPr lang="en-US" dirty="0"/>
              <a:t>No treatment is available</a:t>
            </a:r>
          </a:p>
          <a:p>
            <a:r>
              <a:rPr lang="en-US" dirty="0"/>
              <a:t>Only treatment to relieve symptoms</a:t>
            </a:r>
          </a:p>
          <a:p>
            <a:r>
              <a:rPr lang="en-US" dirty="0"/>
              <a:t>Support vital organ functions in severe cases</a:t>
            </a:r>
          </a:p>
          <a:p>
            <a:r>
              <a:rPr lang="en-US" dirty="0"/>
              <a:t>No vaccine is available</a:t>
            </a:r>
          </a:p>
        </p:txBody>
      </p:sp>
    </p:spTree>
    <p:extLst>
      <p:ext uri="{BB962C8B-B14F-4D97-AF65-F5344CB8AC3E}">
        <p14:creationId xmlns:p14="http://schemas.microsoft.com/office/powerpoint/2010/main" val="3080807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0102-DED6-7244-BFBC-69EB8DAC5666}"/>
              </a:ext>
            </a:extLst>
          </p:cNvPr>
          <p:cNvSpPr>
            <a:spLocks noGrp="1"/>
          </p:cNvSpPr>
          <p:nvPr>
            <p:ph type="title"/>
          </p:nvPr>
        </p:nvSpPr>
        <p:spPr/>
        <p:txBody>
          <a:bodyPr/>
          <a:lstStyle/>
          <a:p>
            <a:r>
              <a:rPr lang="en-US" dirty="0"/>
              <a:t>Prevention of MERS-</a:t>
            </a:r>
            <a:r>
              <a:rPr lang="en-US" dirty="0" err="1"/>
              <a:t>CoV</a:t>
            </a:r>
            <a:endParaRPr lang="en-US" dirty="0"/>
          </a:p>
        </p:txBody>
      </p:sp>
      <p:sp>
        <p:nvSpPr>
          <p:cNvPr id="3" name="Content Placeholder 2">
            <a:extLst>
              <a:ext uri="{FF2B5EF4-FFF2-40B4-BE49-F238E27FC236}">
                <a16:creationId xmlns:a16="http://schemas.microsoft.com/office/drawing/2014/main" id="{FC57F1A2-4513-194B-8352-3B7DE26C2B0B}"/>
              </a:ext>
            </a:extLst>
          </p:cNvPr>
          <p:cNvSpPr>
            <a:spLocks noGrp="1"/>
          </p:cNvSpPr>
          <p:nvPr>
            <p:ph sz="quarter" idx="1"/>
          </p:nvPr>
        </p:nvSpPr>
        <p:spPr/>
        <p:txBody>
          <a:bodyPr/>
          <a:lstStyle/>
          <a:p>
            <a:r>
              <a:rPr lang="en-GB" dirty="0"/>
              <a:t>Handwashing</a:t>
            </a:r>
          </a:p>
          <a:p>
            <a:r>
              <a:rPr lang="en-GB" dirty="0"/>
              <a:t>Cough etiquette </a:t>
            </a:r>
          </a:p>
          <a:p>
            <a:r>
              <a:rPr lang="en-GB" dirty="0"/>
              <a:t>Avoid touching your eyes, nose and mouth with unwashed hands</a:t>
            </a:r>
          </a:p>
          <a:p>
            <a:r>
              <a:rPr lang="en-GB" dirty="0"/>
              <a:t>Avoid personal contact, or sharing cups or eating utensils, with sick people</a:t>
            </a:r>
          </a:p>
          <a:p>
            <a:r>
              <a:rPr lang="en-GB" dirty="0"/>
              <a:t>Clean and disinfect frequently touched surfaces and objects, such as doorknobs</a:t>
            </a:r>
          </a:p>
          <a:p>
            <a:r>
              <a:rPr lang="en-GB" dirty="0"/>
              <a:t>Healthcare workers practice infection control precautions; </a:t>
            </a:r>
            <a:r>
              <a:rPr lang="en-GB" i="1" dirty="0"/>
              <a:t>negative pressure room, masks…etc</a:t>
            </a:r>
            <a:r>
              <a:rPr lang="en-GB" dirty="0"/>
              <a:t>.</a:t>
            </a:r>
          </a:p>
          <a:p>
            <a:endParaRPr lang="en-US" dirty="0"/>
          </a:p>
        </p:txBody>
      </p:sp>
    </p:spTree>
    <p:extLst>
      <p:ext uri="{BB962C8B-B14F-4D97-AF65-F5344CB8AC3E}">
        <p14:creationId xmlns:p14="http://schemas.microsoft.com/office/powerpoint/2010/main" val="16154242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647A-AA44-8B4C-AAD7-0B1A86073C16}"/>
              </a:ext>
            </a:extLst>
          </p:cNvPr>
          <p:cNvSpPr>
            <a:spLocks noGrp="1"/>
          </p:cNvSpPr>
          <p:nvPr>
            <p:ph type="title"/>
          </p:nvPr>
        </p:nvSpPr>
        <p:spPr>
          <a:xfrm>
            <a:off x="38862" y="6096000"/>
            <a:ext cx="9066276" cy="990600"/>
          </a:xfrm>
        </p:spPr>
        <p:txBody>
          <a:bodyPr/>
          <a:lstStyle/>
          <a:p>
            <a:r>
              <a:rPr lang="en-US" sz="1200" dirty="0">
                <a:solidFill>
                  <a:schemeClr val="tx1"/>
                </a:solidFill>
              </a:rPr>
              <a:t>Source: </a:t>
            </a:r>
            <a:r>
              <a:rPr lang="en-US" sz="1200" dirty="0">
                <a:solidFill>
                  <a:schemeClr val="tx1"/>
                </a:solidFill>
                <a:hlinkClick r:id="rId2"/>
              </a:rPr>
              <a:t>https://www.moh.gov.sa/CCC/healthp/regulations/Documents/MERS-CoV%20Guidelines%20for%20Healthcare%20Professionals%20-%20May%202018%20-%20v5.1%20%281%29.pdf</a:t>
            </a:r>
            <a:br>
              <a:rPr lang="en-US" sz="1200" dirty="0">
                <a:solidFill>
                  <a:schemeClr val="tx1"/>
                </a:solidFill>
              </a:rPr>
            </a:br>
            <a:endParaRPr lang="en-US" sz="1200" dirty="0">
              <a:solidFill>
                <a:schemeClr val="tx1"/>
              </a:solidFill>
            </a:endParaRPr>
          </a:p>
        </p:txBody>
      </p:sp>
      <p:pic>
        <p:nvPicPr>
          <p:cNvPr id="5" name="Picture 4">
            <a:extLst>
              <a:ext uri="{FF2B5EF4-FFF2-40B4-BE49-F238E27FC236}">
                <a16:creationId xmlns:a16="http://schemas.microsoft.com/office/drawing/2014/main" id="{3ADFFB9A-D5DE-FD4D-8A4F-CD68FD2DB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9144000" cy="4640346"/>
          </a:xfrm>
          <a:prstGeom prst="rect">
            <a:avLst/>
          </a:prstGeom>
        </p:spPr>
      </p:pic>
    </p:spTree>
    <p:extLst>
      <p:ext uri="{BB962C8B-B14F-4D97-AF65-F5344CB8AC3E}">
        <p14:creationId xmlns:p14="http://schemas.microsoft.com/office/powerpoint/2010/main" val="2565752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596EFD9-6B03-8240-87BD-0000C0E72794}"/>
              </a:ext>
            </a:extLst>
          </p:cNvPr>
          <p:cNvSpPr>
            <a:spLocks noGrp="1"/>
          </p:cNvSpPr>
          <p:nvPr>
            <p:ph type="title"/>
          </p:nvPr>
        </p:nvSpPr>
        <p:spPr>
          <a:xfrm>
            <a:off x="762000" y="2819400"/>
            <a:ext cx="8153400" cy="990600"/>
          </a:xfrm>
        </p:spPr>
        <p:txBody>
          <a:bodyPr/>
          <a:lstStyle/>
          <a:p>
            <a:pPr eaLnBrk="1" hangingPunct="1"/>
            <a:r>
              <a:rPr lang="en-GB" altLang="en-US" sz="6000" b="1" dirty="0">
                <a:solidFill>
                  <a:schemeClr val="accent6">
                    <a:lumMod val="50000"/>
                  </a:schemeClr>
                </a:solidFill>
                <a:ea typeface="ＭＳ Ｐゴシック" panose="020B0600070205080204" pitchFamily="34" charset="-128"/>
              </a:rPr>
              <a:t>3. Sever Acute Respiratory Syndrome (SARS-</a:t>
            </a:r>
            <a:r>
              <a:rPr lang="en-GB" altLang="en-US" sz="6000" b="1" dirty="0" err="1">
                <a:solidFill>
                  <a:schemeClr val="accent6">
                    <a:lumMod val="50000"/>
                  </a:schemeClr>
                </a:solidFill>
                <a:ea typeface="ＭＳ Ｐゴシック" panose="020B0600070205080204" pitchFamily="34" charset="-128"/>
              </a:rPr>
              <a:t>CoV</a:t>
            </a:r>
            <a:r>
              <a:rPr lang="en-GB" altLang="en-US" sz="6000" b="1" dirty="0">
                <a:solidFill>
                  <a:schemeClr val="accent6">
                    <a:lumMod val="50000"/>
                  </a:schemeClr>
                </a:solidFill>
                <a:ea typeface="ＭＳ Ｐゴシック" panose="020B0600070205080204" pitchFamily="34" charset="-128"/>
              </a:rPr>
              <a:t>)</a:t>
            </a:r>
          </a:p>
        </p:txBody>
      </p:sp>
    </p:spTree>
    <p:extLst>
      <p:ext uri="{BB962C8B-B14F-4D97-AF65-F5344CB8AC3E}">
        <p14:creationId xmlns:p14="http://schemas.microsoft.com/office/powerpoint/2010/main" val="15178567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B367D-6597-8845-9F4E-9C3826580FEB}"/>
              </a:ext>
            </a:extLst>
          </p:cNvPr>
          <p:cNvSpPr>
            <a:spLocks noGrp="1"/>
          </p:cNvSpPr>
          <p:nvPr>
            <p:ph type="title"/>
          </p:nvPr>
        </p:nvSpPr>
        <p:spPr/>
        <p:txBody>
          <a:bodyPr/>
          <a:lstStyle/>
          <a:p>
            <a:r>
              <a:rPr lang="en-US" dirty="0"/>
              <a:t>SARS-</a:t>
            </a:r>
            <a:r>
              <a:rPr lang="en-US" dirty="0" err="1"/>
              <a:t>CoV</a:t>
            </a:r>
            <a:endParaRPr lang="en-US" dirty="0"/>
          </a:p>
        </p:txBody>
      </p:sp>
      <p:sp>
        <p:nvSpPr>
          <p:cNvPr id="3" name="Content Placeholder 2">
            <a:extLst>
              <a:ext uri="{FF2B5EF4-FFF2-40B4-BE49-F238E27FC236}">
                <a16:creationId xmlns:a16="http://schemas.microsoft.com/office/drawing/2014/main" id="{CC662C3C-2E7A-C441-A5FC-AB5BFF6D63C1}"/>
              </a:ext>
            </a:extLst>
          </p:cNvPr>
          <p:cNvSpPr>
            <a:spLocks noGrp="1"/>
          </p:cNvSpPr>
          <p:nvPr>
            <p:ph sz="quarter" idx="1"/>
          </p:nvPr>
        </p:nvSpPr>
        <p:spPr/>
        <p:txBody>
          <a:bodyPr/>
          <a:lstStyle/>
          <a:p>
            <a:r>
              <a:rPr lang="en-US" dirty="0"/>
              <a:t>Also an infection caused by coronavirus</a:t>
            </a:r>
          </a:p>
          <a:p>
            <a:r>
              <a:rPr lang="en-US" dirty="0"/>
              <a:t>First reported in Asia in 2003</a:t>
            </a:r>
          </a:p>
          <a:p>
            <a:r>
              <a:rPr lang="en-US" dirty="0"/>
              <a:t>Spread to more than 24 countries around the world</a:t>
            </a:r>
          </a:p>
          <a:p>
            <a:r>
              <a:rPr lang="en-US" dirty="0"/>
              <a:t>8,098 cases -&gt; 774 deaths</a:t>
            </a:r>
          </a:p>
          <a:p>
            <a:r>
              <a:rPr lang="en-US" dirty="0"/>
              <a:t>No cases have been reported after 2004</a:t>
            </a:r>
          </a:p>
        </p:txBody>
      </p:sp>
    </p:spTree>
    <p:extLst>
      <p:ext uri="{BB962C8B-B14F-4D97-AF65-F5344CB8AC3E}">
        <p14:creationId xmlns:p14="http://schemas.microsoft.com/office/powerpoint/2010/main" val="35676165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37733-CF0B-FF46-99FB-20A1A3A6C135}"/>
              </a:ext>
            </a:extLst>
          </p:cNvPr>
          <p:cNvSpPr>
            <a:spLocks noGrp="1"/>
          </p:cNvSpPr>
          <p:nvPr>
            <p:ph type="title"/>
          </p:nvPr>
        </p:nvSpPr>
        <p:spPr/>
        <p:txBody>
          <a:bodyPr/>
          <a:lstStyle/>
          <a:p>
            <a:r>
              <a:rPr lang="en-US" dirty="0"/>
              <a:t>Reservoir</a:t>
            </a:r>
          </a:p>
        </p:txBody>
      </p:sp>
      <p:sp>
        <p:nvSpPr>
          <p:cNvPr id="3" name="Content Placeholder 2">
            <a:extLst>
              <a:ext uri="{FF2B5EF4-FFF2-40B4-BE49-F238E27FC236}">
                <a16:creationId xmlns:a16="http://schemas.microsoft.com/office/drawing/2014/main" id="{79C50491-EB53-FD4D-B46D-570608054DF3}"/>
              </a:ext>
            </a:extLst>
          </p:cNvPr>
          <p:cNvSpPr>
            <a:spLocks noGrp="1"/>
          </p:cNvSpPr>
          <p:nvPr>
            <p:ph sz="quarter" idx="1"/>
          </p:nvPr>
        </p:nvSpPr>
        <p:spPr/>
        <p:txBody>
          <a:bodyPr/>
          <a:lstStyle/>
          <a:p>
            <a:r>
              <a:rPr lang="en-US" dirty="0"/>
              <a:t>Horseshoe bat</a:t>
            </a:r>
          </a:p>
          <a:p>
            <a:endParaRPr lang="en-US" dirty="0"/>
          </a:p>
        </p:txBody>
      </p:sp>
      <p:pic>
        <p:nvPicPr>
          <p:cNvPr id="5" name="Picture 4" descr="Blyth's horseshoe bat - Wikipedia">
            <a:extLst>
              <a:ext uri="{FF2B5EF4-FFF2-40B4-BE49-F238E27FC236}">
                <a16:creationId xmlns:a16="http://schemas.microsoft.com/office/drawing/2014/main" id="{E0C3C4CF-00DE-6646-9D20-B16A622A6A5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89348" y="2400300"/>
            <a:ext cx="4136571" cy="2895600"/>
          </a:xfrm>
          <a:prstGeom prst="rect">
            <a:avLst/>
          </a:prstGeom>
        </p:spPr>
      </p:pic>
      <p:sp>
        <p:nvSpPr>
          <p:cNvPr id="6" name="TextBox 5">
            <a:extLst>
              <a:ext uri="{FF2B5EF4-FFF2-40B4-BE49-F238E27FC236}">
                <a16:creationId xmlns:a16="http://schemas.microsoft.com/office/drawing/2014/main" id="{34840729-7B85-B44B-8263-56C391DF716F}"/>
              </a:ext>
            </a:extLst>
          </p:cNvPr>
          <p:cNvSpPr txBox="1"/>
          <p:nvPr/>
        </p:nvSpPr>
        <p:spPr>
          <a:xfrm>
            <a:off x="4668566" y="5310370"/>
            <a:ext cx="5334000" cy="230832"/>
          </a:xfrm>
          <a:prstGeom prst="rect">
            <a:avLst/>
          </a:prstGeom>
          <a:noFill/>
        </p:spPr>
        <p:txBody>
          <a:bodyPr wrap="square" rtlCol="0">
            <a:spAutoFit/>
          </a:bodyPr>
          <a:lstStyle/>
          <a:p>
            <a:r>
              <a:rPr lang="en-US" sz="900">
                <a:hlinkClick r:id="rId3" tooltip="https://en.wikipedia.org/wiki/Blyth%27s_Horseshoe_Bat"/>
              </a:rPr>
              <a:t>This Photo</a:t>
            </a:r>
            <a:r>
              <a:rPr lang="en-US" sz="900"/>
              <a:t> by Unknown Author is licensed under </a:t>
            </a:r>
            <a:r>
              <a:rPr lang="en-US" sz="900">
                <a:hlinkClick r:id="rId4" tooltip="https://creativecommons.org/licenses/by-sa/3.0/"/>
              </a:rPr>
              <a:t>CC BY-SA</a:t>
            </a:r>
            <a:endParaRPr lang="en-US" sz="900"/>
          </a:p>
        </p:txBody>
      </p:sp>
      <p:pic>
        <p:nvPicPr>
          <p:cNvPr id="8" name="Picture 7" descr="ADW: rhinolophus.jpg">
            <a:extLst>
              <a:ext uri="{FF2B5EF4-FFF2-40B4-BE49-F238E27FC236}">
                <a16:creationId xmlns:a16="http://schemas.microsoft.com/office/drawing/2014/main" id="{05285D4D-1AD5-F148-AD24-AFB3358CB33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66800" y="2577068"/>
            <a:ext cx="3263900" cy="3606800"/>
          </a:xfrm>
          <a:prstGeom prst="rect">
            <a:avLst/>
          </a:prstGeom>
        </p:spPr>
      </p:pic>
      <p:sp>
        <p:nvSpPr>
          <p:cNvPr id="9" name="TextBox 8">
            <a:extLst>
              <a:ext uri="{FF2B5EF4-FFF2-40B4-BE49-F238E27FC236}">
                <a16:creationId xmlns:a16="http://schemas.microsoft.com/office/drawing/2014/main" id="{1A45A82C-79DD-4746-A72B-01B58F52B23B}"/>
              </a:ext>
            </a:extLst>
          </p:cNvPr>
          <p:cNvSpPr txBox="1"/>
          <p:nvPr/>
        </p:nvSpPr>
        <p:spPr>
          <a:xfrm>
            <a:off x="1066800" y="6183868"/>
            <a:ext cx="3263900" cy="369332"/>
          </a:xfrm>
          <a:prstGeom prst="rect">
            <a:avLst/>
          </a:prstGeom>
          <a:noFill/>
        </p:spPr>
        <p:txBody>
          <a:bodyPr wrap="square" rtlCol="0">
            <a:spAutoFit/>
          </a:bodyPr>
          <a:lstStyle/>
          <a:p>
            <a:r>
              <a:rPr lang="en-US" sz="900">
                <a:hlinkClick r:id="rId6" tooltip="http://animaldiversity.org/collections/contributors/anatomical_images/bat_noseleaves/rhinolophus/"/>
              </a:rPr>
              <a:t>This Photo</a:t>
            </a:r>
            <a:r>
              <a:rPr lang="en-US" sz="900"/>
              <a:t> by Unknown Author is licensed under </a:t>
            </a:r>
            <a:r>
              <a:rPr lang="en-US" sz="900">
                <a:hlinkClick r:id="rId7" tooltip="https://creativecommons.org/licenses/by-nc-sa/3.0/"/>
              </a:rPr>
              <a:t>CC BY-SA-NC</a:t>
            </a:r>
            <a:endParaRPr lang="en-US" sz="900"/>
          </a:p>
        </p:txBody>
      </p:sp>
    </p:spTree>
    <p:extLst>
      <p:ext uri="{BB962C8B-B14F-4D97-AF65-F5344CB8AC3E}">
        <p14:creationId xmlns:p14="http://schemas.microsoft.com/office/powerpoint/2010/main" val="768050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911B4-20AC-F744-85D6-F92C55333471}"/>
              </a:ext>
            </a:extLst>
          </p:cNvPr>
          <p:cNvSpPr>
            <a:spLocks noGrp="1"/>
          </p:cNvSpPr>
          <p:nvPr>
            <p:ph type="title"/>
          </p:nvPr>
        </p:nvSpPr>
        <p:spPr/>
        <p:txBody>
          <a:bodyPr/>
          <a:lstStyle/>
          <a:p>
            <a:r>
              <a:rPr lang="en-US" dirty="0"/>
              <a:t>Mode of transmission</a:t>
            </a:r>
          </a:p>
        </p:txBody>
      </p:sp>
      <p:sp>
        <p:nvSpPr>
          <p:cNvPr id="3" name="Content Placeholder 2">
            <a:extLst>
              <a:ext uri="{FF2B5EF4-FFF2-40B4-BE49-F238E27FC236}">
                <a16:creationId xmlns:a16="http://schemas.microsoft.com/office/drawing/2014/main" id="{DC21E478-7571-2C4F-84AF-041355237D99}"/>
              </a:ext>
            </a:extLst>
          </p:cNvPr>
          <p:cNvSpPr>
            <a:spLocks noGrp="1"/>
          </p:cNvSpPr>
          <p:nvPr>
            <p:ph sz="quarter" idx="1"/>
          </p:nvPr>
        </p:nvSpPr>
        <p:spPr/>
        <p:txBody>
          <a:bodyPr/>
          <a:lstStyle/>
          <a:p>
            <a:r>
              <a:rPr lang="en-US" dirty="0"/>
              <a:t>Direct: Person-to-person; respiratory droplet</a:t>
            </a:r>
          </a:p>
          <a:p>
            <a:r>
              <a:rPr lang="en-US" dirty="0"/>
              <a:t>Indirect: Contacting surface contaminated with respiratory droplet</a:t>
            </a:r>
          </a:p>
          <a:p>
            <a:r>
              <a:rPr lang="en-US" dirty="0"/>
              <a:t>May be airborne ? </a:t>
            </a:r>
          </a:p>
          <a:p>
            <a:r>
              <a:rPr lang="en-US" dirty="0"/>
              <a:t>In healthcare setting: Aerosol-generating procedures</a:t>
            </a:r>
          </a:p>
          <a:p>
            <a:r>
              <a:rPr lang="en-US" dirty="0"/>
              <a:t>Virus shed in stool – not clear </a:t>
            </a:r>
            <a:r>
              <a:rPr lang="en-US" dirty="0" err="1"/>
              <a:t>feco</a:t>
            </a:r>
            <a:r>
              <a:rPr lang="en-US" dirty="0"/>
              <a:t>-oral transmission</a:t>
            </a:r>
          </a:p>
          <a:p>
            <a:endParaRPr lang="en-US" dirty="0"/>
          </a:p>
          <a:p>
            <a:r>
              <a:rPr lang="en-US" dirty="0"/>
              <a:t>Incubation period: 2 – 7 days</a:t>
            </a:r>
          </a:p>
        </p:txBody>
      </p:sp>
    </p:spTree>
    <p:extLst>
      <p:ext uri="{BB962C8B-B14F-4D97-AF65-F5344CB8AC3E}">
        <p14:creationId xmlns:p14="http://schemas.microsoft.com/office/powerpoint/2010/main" val="3575711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D4DFA-5D76-D74C-8500-912D45C469CF}"/>
              </a:ext>
            </a:extLst>
          </p:cNvPr>
          <p:cNvSpPr>
            <a:spLocks noGrp="1"/>
          </p:cNvSpPr>
          <p:nvPr>
            <p:ph type="title"/>
          </p:nvPr>
        </p:nvSpPr>
        <p:spPr/>
        <p:txBody>
          <a:bodyPr/>
          <a:lstStyle/>
          <a:p>
            <a:r>
              <a:rPr lang="en-US" dirty="0"/>
              <a:t>Symptoms</a:t>
            </a:r>
          </a:p>
        </p:txBody>
      </p:sp>
      <p:sp>
        <p:nvSpPr>
          <p:cNvPr id="3" name="Content Placeholder 2">
            <a:extLst>
              <a:ext uri="{FF2B5EF4-FFF2-40B4-BE49-F238E27FC236}">
                <a16:creationId xmlns:a16="http://schemas.microsoft.com/office/drawing/2014/main" id="{DFAC0974-751B-F04F-B09E-0F93EFED79F4}"/>
              </a:ext>
            </a:extLst>
          </p:cNvPr>
          <p:cNvSpPr>
            <a:spLocks noGrp="1"/>
          </p:cNvSpPr>
          <p:nvPr>
            <p:ph sz="quarter" idx="1"/>
          </p:nvPr>
        </p:nvSpPr>
        <p:spPr/>
        <p:txBody>
          <a:bodyPr/>
          <a:lstStyle/>
          <a:p>
            <a:r>
              <a:rPr lang="en-US" dirty="0"/>
              <a:t>High fever</a:t>
            </a:r>
          </a:p>
          <a:p>
            <a:r>
              <a:rPr lang="en-US" dirty="0"/>
              <a:t>Headache </a:t>
            </a:r>
          </a:p>
          <a:p>
            <a:r>
              <a:rPr lang="en-US" dirty="0"/>
              <a:t>Overall feeling of discomfort </a:t>
            </a:r>
          </a:p>
          <a:p>
            <a:r>
              <a:rPr lang="en-US" dirty="0"/>
              <a:t>Generalized body aches</a:t>
            </a:r>
          </a:p>
          <a:p>
            <a:r>
              <a:rPr lang="en-US" dirty="0"/>
              <a:t>Mild respiratory symptoms</a:t>
            </a:r>
          </a:p>
          <a:p>
            <a:r>
              <a:rPr lang="en-US" dirty="0"/>
              <a:t>Dry cough</a:t>
            </a:r>
          </a:p>
          <a:p>
            <a:r>
              <a:rPr lang="en-US" dirty="0"/>
              <a:t>Diarrhea</a:t>
            </a:r>
          </a:p>
          <a:p>
            <a:pPr marL="0" indent="0">
              <a:buNone/>
            </a:pPr>
            <a:r>
              <a:rPr lang="en-US" b="1" dirty="0">
                <a:solidFill>
                  <a:schemeClr val="accent6">
                    <a:lumMod val="50000"/>
                  </a:schemeClr>
                </a:solidFill>
              </a:rPr>
              <a:t>Complications</a:t>
            </a:r>
          </a:p>
          <a:p>
            <a:r>
              <a:rPr lang="en-US" dirty="0"/>
              <a:t>Pneumonia; pulmonary decompensation; ARDS</a:t>
            </a:r>
          </a:p>
        </p:txBody>
      </p:sp>
    </p:spTree>
    <p:extLst>
      <p:ext uri="{BB962C8B-B14F-4D97-AF65-F5344CB8AC3E}">
        <p14:creationId xmlns:p14="http://schemas.microsoft.com/office/powerpoint/2010/main" val="2776207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C44D-6C80-2B45-B926-BAC389363E7D}"/>
              </a:ext>
            </a:extLst>
          </p:cNvPr>
          <p:cNvSpPr>
            <a:spLocks noGrp="1"/>
          </p:cNvSpPr>
          <p:nvPr>
            <p:ph type="title"/>
          </p:nvPr>
        </p:nvSpPr>
        <p:spPr/>
        <p:txBody>
          <a:bodyPr/>
          <a:lstStyle/>
          <a:p>
            <a:r>
              <a:rPr lang="en-US" dirty="0"/>
              <a:t>Signs on chest x-ray</a:t>
            </a:r>
          </a:p>
        </p:txBody>
      </p:sp>
      <p:sp>
        <p:nvSpPr>
          <p:cNvPr id="3" name="Content Placeholder 2">
            <a:extLst>
              <a:ext uri="{FF2B5EF4-FFF2-40B4-BE49-F238E27FC236}">
                <a16:creationId xmlns:a16="http://schemas.microsoft.com/office/drawing/2014/main" id="{FAD616D8-9584-5C4B-8EC8-494C44D22B07}"/>
              </a:ext>
            </a:extLst>
          </p:cNvPr>
          <p:cNvSpPr>
            <a:spLocks noGrp="1"/>
          </p:cNvSpPr>
          <p:nvPr>
            <p:ph sz="quarter" idx="1"/>
          </p:nvPr>
        </p:nvSpPr>
        <p:spPr>
          <a:xfrm>
            <a:off x="495300" y="1600200"/>
            <a:ext cx="3009900" cy="4495800"/>
          </a:xfrm>
        </p:spPr>
        <p:txBody>
          <a:bodyPr/>
          <a:lstStyle/>
          <a:p>
            <a:r>
              <a:rPr lang="en-US" dirty="0"/>
              <a:t>Unilateral patchy shadowing</a:t>
            </a:r>
          </a:p>
          <a:p>
            <a:r>
              <a:rPr lang="en-US" dirty="0"/>
              <a:t>After 1-2 days: bilateral interstitial infiltration</a:t>
            </a:r>
          </a:p>
          <a:p>
            <a:r>
              <a:rPr lang="en-US" dirty="0"/>
              <a:t>Later: Air-space opacities</a:t>
            </a:r>
          </a:p>
        </p:txBody>
      </p:sp>
      <p:pic>
        <p:nvPicPr>
          <p:cNvPr id="5" name="Picture 4">
            <a:extLst>
              <a:ext uri="{FF2B5EF4-FFF2-40B4-BE49-F238E27FC236}">
                <a16:creationId xmlns:a16="http://schemas.microsoft.com/office/drawing/2014/main" id="{F3902A7F-2C69-1643-BB4C-2521D0E5A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3397" y="1214152"/>
            <a:ext cx="5457265" cy="5267896"/>
          </a:xfrm>
          <a:prstGeom prst="rect">
            <a:avLst/>
          </a:prstGeom>
          <a:ln>
            <a:solidFill>
              <a:schemeClr val="tx1"/>
            </a:solidFill>
          </a:ln>
        </p:spPr>
      </p:pic>
      <p:sp>
        <p:nvSpPr>
          <p:cNvPr id="6" name="TextBox 5">
            <a:extLst>
              <a:ext uri="{FF2B5EF4-FFF2-40B4-BE49-F238E27FC236}">
                <a16:creationId xmlns:a16="http://schemas.microsoft.com/office/drawing/2014/main" id="{B0D86295-27E8-D445-AF80-5101A2AD09B2}"/>
              </a:ext>
            </a:extLst>
          </p:cNvPr>
          <p:cNvSpPr txBox="1"/>
          <p:nvPr/>
        </p:nvSpPr>
        <p:spPr>
          <a:xfrm>
            <a:off x="3810000" y="6482048"/>
            <a:ext cx="5300662" cy="338554"/>
          </a:xfrm>
          <a:prstGeom prst="rect">
            <a:avLst/>
          </a:prstGeom>
          <a:noFill/>
        </p:spPr>
        <p:txBody>
          <a:bodyPr wrap="square" rtlCol="0">
            <a:spAutoFit/>
          </a:bodyPr>
          <a:lstStyle/>
          <a:p>
            <a:r>
              <a:rPr lang="en-US" sz="800" dirty="0"/>
              <a:t>Source :Hsu LY, Lee CC, Green JA, Ang B, Panton NI, Lee L, et al. Sever acute respiratory syndrome (SARS) in Singapore: clinical features of index patients and initial contact. </a:t>
            </a:r>
            <a:r>
              <a:rPr lang="en-US" sz="800" dirty="0" err="1"/>
              <a:t>Emerg</a:t>
            </a:r>
            <a:r>
              <a:rPr lang="en-US" sz="800" dirty="0"/>
              <a:t> Infect Dis 2003; 9(6): 713-717</a:t>
            </a:r>
          </a:p>
        </p:txBody>
      </p:sp>
      <p:sp>
        <p:nvSpPr>
          <p:cNvPr id="7" name="TextBox 6">
            <a:extLst>
              <a:ext uri="{FF2B5EF4-FFF2-40B4-BE49-F238E27FC236}">
                <a16:creationId xmlns:a16="http://schemas.microsoft.com/office/drawing/2014/main" id="{E4B1450D-E7EE-9D41-944C-82F048EABBA8}"/>
              </a:ext>
            </a:extLst>
          </p:cNvPr>
          <p:cNvSpPr txBox="1"/>
          <p:nvPr/>
        </p:nvSpPr>
        <p:spPr>
          <a:xfrm>
            <a:off x="4419600" y="3540323"/>
            <a:ext cx="1447800" cy="307777"/>
          </a:xfrm>
          <a:prstGeom prst="rect">
            <a:avLst/>
          </a:prstGeom>
          <a:noFill/>
        </p:spPr>
        <p:txBody>
          <a:bodyPr wrap="square" rtlCol="0">
            <a:spAutoFit/>
          </a:bodyPr>
          <a:lstStyle/>
          <a:p>
            <a:pPr algn="ctr"/>
            <a:r>
              <a:rPr lang="en-US" sz="1400" dirty="0">
                <a:solidFill>
                  <a:srgbClr val="FF0000"/>
                </a:solidFill>
              </a:rPr>
              <a:t>Day 5</a:t>
            </a:r>
          </a:p>
        </p:txBody>
      </p:sp>
      <p:sp>
        <p:nvSpPr>
          <p:cNvPr id="8" name="TextBox 7">
            <a:extLst>
              <a:ext uri="{FF2B5EF4-FFF2-40B4-BE49-F238E27FC236}">
                <a16:creationId xmlns:a16="http://schemas.microsoft.com/office/drawing/2014/main" id="{93CCBDD2-7B0D-D344-A1CE-9EBEDEBD2D34}"/>
              </a:ext>
            </a:extLst>
          </p:cNvPr>
          <p:cNvSpPr txBox="1"/>
          <p:nvPr/>
        </p:nvSpPr>
        <p:spPr>
          <a:xfrm>
            <a:off x="7010400" y="3563079"/>
            <a:ext cx="1447800" cy="307777"/>
          </a:xfrm>
          <a:prstGeom prst="rect">
            <a:avLst/>
          </a:prstGeom>
          <a:noFill/>
        </p:spPr>
        <p:txBody>
          <a:bodyPr wrap="square" rtlCol="0">
            <a:spAutoFit/>
          </a:bodyPr>
          <a:lstStyle/>
          <a:p>
            <a:pPr algn="ctr"/>
            <a:r>
              <a:rPr lang="en-US" sz="1400" dirty="0">
                <a:solidFill>
                  <a:srgbClr val="FF0000"/>
                </a:solidFill>
              </a:rPr>
              <a:t>Day 10</a:t>
            </a:r>
          </a:p>
        </p:txBody>
      </p:sp>
      <p:sp>
        <p:nvSpPr>
          <p:cNvPr id="9" name="TextBox 8">
            <a:extLst>
              <a:ext uri="{FF2B5EF4-FFF2-40B4-BE49-F238E27FC236}">
                <a16:creationId xmlns:a16="http://schemas.microsoft.com/office/drawing/2014/main" id="{4513B117-3774-B441-9480-C61AE53004C5}"/>
              </a:ext>
            </a:extLst>
          </p:cNvPr>
          <p:cNvSpPr txBox="1"/>
          <p:nvPr/>
        </p:nvSpPr>
        <p:spPr>
          <a:xfrm>
            <a:off x="4419600" y="6184706"/>
            <a:ext cx="1447800" cy="307777"/>
          </a:xfrm>
          <a:prstGeom prst="rect">
            <a:avLst/>
          </a:prstGeom>
          <a:noFill/>
        </p:spPr>
        <p:txBody>
          <a:bodyPr wrap="square" rtlCol="0">
            <a:spAutoFit/>
          </a:bodyPr>
          <a:lstStyle/>
          <a:p>
            <a:pPr algn="ctr"/>
            <a:r>
              <a:rPr lang="en-US" sz="1400" dirty="0">
                <a:solidFill>
                  <a:srgbClr val="FF0000"/>
                </a:solidFill>
              </a:rPr>
              <a:t>Day 13</a:t>
            </a:r>
          </a:p>
        </p:txBody>
      </p:sp>
      <p:sp>
        <p:nvSpPr>
          <p:cNvPr id="10" name="TextBox 9">
            <a:extLst>
              <a:ext uri="{FF2B5EF4-FFF2-40B4-BE49-F238E27FC236}">
                <a16:creationId xmlns:a16="http://schemas.microsoft.com/office/drawing/2014/main" id="{9B6EF9DE-4B33-9C43-AA86-D9BD94F68BE6}"/>
              </a:ext>
            </a:extLst>
          </p:cNvPr>
          <p:cNvSpPr txBox="1"/>
          <p:nvPr/>
        </p:nvSpPr>
        <p:spPr>
          <a:xfrm>
            <a:off x="7010400" y="6184706"/>
            <a:ext cx="1447800" cy="307777"/>
          </a:xfrm>
          <a:prstGeom prst="rect">
            <a:avLst/>
          </a:prstGeom>
          <a:noFill/>
        </p:spPr>
        <p:txBody>
          <a:bodyPr wrap="square" rtlCol="0">
            <a:spAutoFit/>
          </a:bodyPr>
          <a:lstStyle/>
          <a:p>
            <a:pPr algn="ctr"/>
            <a:r>
              <a:rPr lang="en-US" sz="1400" dirty="0">
                <a:solidFill>
                  <a:srgbClr val="FF0000"/>
                </a:solidFill>
              </a:rPr>
              <a:t>Day 15</a:t>
            </a:r>
          </a:p>
        </p:txBody>
      </p:sp>
    </p:spTree>
    <p:extLst>
      <p:ext uri="{BB962C8B-B14F-4D97-AF65-F5344CB8AC3E}">
        <p14:creationId xmlns:p14="http://schemas.microsoft.com/office/powerpoint/2010/main" val="1584591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397A18-D1D3-6F4A-9E52-04D6800CC20D}"/>
              </a:ext>
            </a:extLst>
          </p:cNvPr>
          <p:cNvSpPr>
            <a:spLocks noGrp="1"/>
          </p:cNvSpPr>
          <p:nvPr>
            <p:ph type="title"/>
          </p:nvPr>
        </p:nvSpPr>
        <p:spPr>
          <a:xfrm>
            <a:off x="612775" y="228600"/>
            <a:ext cx="8153400" cy="990600"/>
          </a:xfrm>
        </p:spPr>
        <p:txBody>
          <a:bodyPr/>
          <a:lstStyle/>
          <a:p>
            <a:pPr eaLnBrk="1" hangingPunct="1"/>
            <a:r>
              <a:rPr lang="en-GB" altLang="en-US" b="1" dirty="0">
                <a:ea typeface="ＭＳ Ｐゴシック" panose="020B0600070205080204" pitchFamily="34" charset="-128"/>
              </a:rPr>
              <a:t>Influenza Virus</a:t>
            </a:r>
          </a:p>
        </p:txBody>
      </p:sp>
      <p:sp>
        <p:nvSpPr>
          <p:cNvPr id="18435" name="Content Placeholder 2">
            <a:extLst>
              <a:ext uri="{FF2B5EF4-FFF2-40B4-BE49-F238E27FC236}">
                <a16:creationId xmlns:a16="http://schemas.microsoft.com/office/drawing/2014/main" id="{82F53CD3-B008-8240-95AF-8C71F41BD8A0}"/>
              </a:ext>
            </a:extLst>
          </p:cNvPr>
          <p:cNvSpPr>
            <a:spLocks noGrp="1"/>
          </p:cNvSpPr>
          <p:nvPr>
            <p:ph sz="quarter" idx="1"/>
          </p:nvPr>
        </p:nvSpPr>
        <p:spPr>
          <a:xfrm>
            <a:off x="612775" y="1981200"/>
            <a:ext cx="4873625" cy="4495800"/>
          </a:xfrm>
        </p:spPr>
        <p:txBody>
          <a:bodyPr/>
          <a:lstStyle/>
          <a:p>
            <a:pPr eaLnBrk="1" hangingPunct="1"/>
            <a:r>
              <a:rPr lang="en-GB" altLang="en-US" sz="2800" b="1" dirty="0">
                <a:solidFill>
                  <a:srgbClr val="254061"/>
                </a:solidFill>
                <a:ea typeface="ＭＳ Ｐゴシック" panose="020B0600070205080204" pitchFamily="34" charset="-128"/>
              </a:rPr>
              <a:t>Orthomyxoviridae </a:t>
            </a:r>
          </a:p>
          <a:p>
            <a:pPr eaLnBrk="1" hangingPunct="1"/>
            <a:r>
              <a:rPr lang="en-GB" altLang="en-US" sz="2800" dirty="0">
                <a:solidFill>
                  <a:srgbClr val="254061"/>
                </a:solidFill>
                <a:ea typeface="ＭＳ Ｐゴシック" panose="020B0600070205080204" pitchFamily="34" charset="-128"/>
              </a:rPr>
              <a:t>Virus subtypes are antigenically distinct (no cross-immunity)</a:t>
            </a:r>
          </a:p>
          <a:p>
            <a:pPr eaLnBrk="1" hangingPunct="1"/>
            <a:r>
              <a:rPr lang="en-GB" altLang="en-US" sz="2800" dirty="0">
                <a:solidFill>
                  <a:srgbClr val="254061"/>
                </a:solidFill>
                <a:ea typeface="ＭＳ Ｐゴシック" panose="020B0600070205080204" pitchFamily="34" charset="-128"/>
              </a:rPr>
              <a:t>Frequently subject to antigenic variation</a:t>
            </a:r>
          </a:p>
          <a:p>
            <a:pPr eaLnBrk="1" hangingPunct="1"/>
            <a:r>
              <a:rPr lang="en-GB" altLang="en-US" sz="2800" dirty="0">
                <a:solidFill>
                  <a:srgbClr val="254061"/>
                </a:solidFill>
                <a:ea typeface="ＭＳ Ｐゴシック" panose="020B0600070205080204" pitchFamily="34" charset="-128"/>
              </a:rPr>
              <a:t>Antigenic changes occur in types A or Type B, with type C being stable</a:t>
            </a:r>
          </a:p>
          <a:p>
            <a:pPr eaLnBrk="1" hangingPunct="1"/>
            <a:endParaRPr lang="en-GB" altLang="en-US" sz="2800" dirty="0">
              <a:solidFill>
                <a:srgbClr val="254061"/>
              </a:solidFill>
              <a:ea typeface="ＭＳ Ｐゴシック" panose="020B0600070205080204" pitchFamily="34" charset="-128"/>
            </a:endParaRPr>
          </a:p>
        </p:txBody>
      </p:sp>
      <p:pic>
        <p:nvPicPr>
          <p:cNvPr id="3" name="Picture 2" descr="Waning Influenza Vaccine effectiveness - The Travel Doctor">
            <a:extLst>
              <a:ext uri="{FF2B5EF4-FFF2-40B4-BE49-F238E27FC236}">
                <a16:creationId xmlns:a16="http://schemas.microsoft.com/office/drawing/2014/main" id="{CED6D8C4-BFFD-AD46-BB8E-FC1BF8AE2D4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67400" y="2667000"/>
            <a:ext cx="3048000" cy="2286000"/>
          </a:xfrm>
          <a:prstGeom prst="rect">
            <a:avLst/>
          </a:prstGeom>
        </p:spPr>
      </p:pic>
      <p:sp>
        <p:nvSpPr>
          <p:cNvPr id="4" name="TextBox 3">
            <a:extLst>
              <a:ext uri="{FF2B5EF4-FFF2-40B4-BE49-F238E27FC236}">
                <a16:creationId xmlns:a16="http://schemas.microsoft.com/office/drawing/2014/main" id="{5F6C3B1A-CD7E-F942-9733-A91AB8E4A5E5}"/>
              </a:ext>
            </a:extLst>
          </p:cNvPr>
          <p:cNvSpPr txBox="1"/>
          <p:nvPr/>
        </p:nvSpPr>
        <p:spPr>
          <a:xfrm>
            <a:off x="5838825" y="4953000"/>
            <a:ext cx="3048000" cy="369332"/>
          </a:xfrm>
          <a:prstGeom prst="rect">
            <a:avLst/>
          </a:prstGeom>
          <a:noFill/>
        </p:spPr>
        <p:txBody>
          <a:bodyPr wrap="square" rtlCol="0">
            <a:spAutoFit/>
          </a:bodyPr>
          <a:lstStyle/>
          <a:p>
            <a:r>
              <a:rPr lang="en-US" sz="900">
                <a:hlinkClick r:id="rId3" tooltip="https://www.thetraveldoctor.com.au/waning-influenza-vaccine-effectiveness/"/>
              </a:rPr>
              <a:t>This Photo</a:t>
            </a:r>
            <a:r>
              <a:rPr lang="en-US" sz="900"/>
              <a:t> by Unknown Author is licensed under </a:t>
            </a:r>
            <a:r>
              <a:rPr lang="en-US" sz="900">
                <a:hlinkClick r:id="rId4" tooltip="https://creativecommons.org/licenses/by-nd/3.0/"/>
              </a:rPr>
              <a:t>CC BY-ND</a:t>
            </a:r>
            <a:endParaRPr lang="en-US" sz="9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3A9C2-BDD6-D74B-AFFD-48FF54AAD4B5}"/>
              </a:ext>
            </a:extLst>
          </p:cNvPr>
          <p:cNvSpPr>
            <a:spLocks noGrp="1"/>
          </p:cNvSpPr>
          <p:nvPr>
            <p:ph type="title"/>
          </p:nvPr>
        </p:nvSpPr>
        <p:spPr/>
        <p:txBody>
          <a:bodyPr/>
          <a:lstStyle/>
          <a:p>
            <a:r>
              <a:rPr lang="en-US" dirty="0"/>
              <a:t>Diagnosis</a:t>
            </a:r>
          </a:p>
        </p:txBody>
      </p:sp>
      <p:sp>
        <p:nvSpPr>
          <p:cNvPr id="3" name="Content Placeholder 2">
            <a:extLst>
              <a:ext uri="{FF2B5EF4-FFF2-40B4-BE49-F238E27FC236}">
                <a16:creationId xmlns:a16="http://schemas.microsoft.com/office/drawing/2014/main" id="{3DB6A9CF-DB81-D44E-90C0-D73B4540C69A}"/>
              </a:ext>
            </a:extLst>
          </p:cNvPr>
          <p:cNvSpPr>
            <a:spLocks noGrp="1"/>
          </p:cNvSpPr>
          <p:nvPr>
            <p:ph sz="quarter" idx="1"/>
          </p:nvPr>
        </p:nvSpPr>
        <p:spPr>
          <a:xfrm>
            <a:off x="612648" y="1828800"/>
            <a:ext cx="8153400" cy="4267200"/>
          </a:xfrm>
        </p:spPr>
        <p:txBody>
          <a:bodyPr/>
          <a:lstStyle/>
          <a:p>
            <a:r>
              <a:rPr lang="en-US" dirty="0"/>
              <a:t>Usually based on clinical history</a:t>
            </a:r>
          </a:p>
          <a:p>
            <a:r>
              <a:rPr lang="en-US" dirty="0"/>
              <a:t>If history suggestive of SARS and x-ray normal -&gt; thin cut CT</a:t>
            </a:r>
          </a:p>
          <a:p>
            <a:r>
              <a:rPr lang="en-US" dirty="0"/>
              <a:t>Laboratory: </a:t>
            </a:r>
            <a:r>
              <a:rPr lang="en-US" dirty="0" err="1"/>
              <a:t>rRT</a:t>
            </a:r>
            <a:r>
              <a:rPr lang="en-US" dirty="0"/>
              <a:t>-PCR</a:t>
            </a:r>
          </a:p>
        </p:txBody>
      </p:sp>
    </p:spTree>
    <p:extLst>
      <p:ext uri="{BB962C8B-B14F-4D97-AF65-F5344CB8AC3E}">
        <p14:creationId xmlns:p14="http://schemas.microsoft.com/office/powerpoint/2010/main" val="434209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8D2CB-F883-1B44-B98C-885B30A32612}"/>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3FB5C255-29E9-0D49-AF5D-39D8107F63A4}"/>
              </a:ext>
            </a:extLst>
          </p:cNvPr>
          <p:cNvSpPr>
            <a:spLocks noGrp="1"/>
          </p:cNvSpPr>
          <p:nvPr>
            <p:ph sz="quarter" idx="1"/>
          </p:nvPr>
        </p:nvSpPr>
        <p:spPr>
          <a:xfrm>
            <a:off x="612648" y="1828800"/>
            <a:ext cx="7693152" cy="4267200"/>
          </a:xfrm>
        </p:spPr>
        <p:txBody>
          <a:bodyPr/>
          <a:lstStyle/>
          <a:p>
            <a:r>
              <a:rPr lang="en-US" dirty="0"/>
              <a:t>No clear scientifically proven treatment available</a:t>
            </a:r>
          </a:p>
          <a:p>
            <a:r>
              <a:rPr lang="en-US" dirty="0"/>
              <a:t>Severe cases require intensive care </a:t>
            </a:r>
          </a:p>
          <a:p>
            <a:r>
              <a:rPr lang="en-US" dirty="0"/>
              <a:t>Antiviral treatment is questionable; some studies suggest poorer outcomes for those receiving antiviral agents</a:t>
            </a:r>
          </a:p>
        </p:txBody>
      </p:sp>
    </p:spTree>
    <p:extLst>
      <p:ext uri="{BB962C8B-B14F-4D97-AF65-F5344CB8AC3E}">
        <p14:creationId xmlns:p14="http://schemas.microsoft.com/office/powerpoint/2010/main" val="22017521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8DD9-3B51-284D-8952-752171B6390A}"/>
              </a:ext>
            </a:extLst>
          </p:cNvPr>
          <p:cNvSpPr>
            <a:spLocks noGrp="1"/>
          </p:cNvSpPr>
          <p:nvPr>
            <p:ph type="title"/>
          </p:nvPr>
        </p:nvSpPr>
        <p:spPr/>
        <p:txBody>
          <a:bodyPr/>
          <a:lstStyle/>
          <a:p>
            <a:r>
              <a:rPr lang="en-US" dirty="0"/>
              <a:t>Prevention and Control</a:t>
            </a:r>
          </a:p>
        </p:txBody>
      </p:sp>
      <p:sp>
        <p:nvSpPr>
          <p:cNvPr id="3" name="Content Placeholder 2">
            <a:extLst>
              <a:ext uri="{FF2B5EF4-FFF2-40B4-BE49-F238E27FC236}">
                <a16:creationId xmlns:a16="http://schemas.microsoft.com/office/drawing/2014/main" id="{51D2A1A8-9729-FD42-913A-02789DCA146B}"/>
              </a:ext>
            </a:extLst>
          </p:cNvPr>
          <p:cNvSpPr>
            <a:spLocks noGrp="1"/>
          </p:cNvSpPr>
          <p:nvPr>
            <p:ph sz="quarter" idx="1"/>
          </p:nvPr>
        </p:nvSpPr>
        <p:spPr>
          <a:xfrm>
            <a:off x="612648" y="1752600"/>
            <a:ext cx="8153400" cy="4343400"/>
          </a:xfrm>
        </p:spPr>
        <p:txBody>
          <a:bodyPr/>
          <a:lstStyle/>
          <a:p>
            <a:r>
              <a:rPr lang="en-US" dirty="0"/>
              <a:t>No vaccine available</a:t>
            </a:r>
          </a:p>
          <a:p>
            <a:r>
              <a:rPr lang="en-US" dirty="0"/>
              <a:t>Handwashing and infection control precautions</a:t>
            </a:r>
          </a:p>
          <a:p>
            <a:r>
              <a:rPr lang="en-US" dirty="0"/>
              <a:t>In case of reported cases, early identification and efficient reporting of cases</a:t>
            </a:r>
          </a:p>
          <a:p>
            <a:r>
              <a:rPr lang="en-US" dirty="0"/>
              <a:t>Isolation of patients with infection</a:t>
            </a:r>
          </a:p>
          <a:p>
            <a:r>
              <a:rPr lang="en-US" dirty="0"/>
              <a:t>Exit screening for international travelers</a:t>
            </a:r>
          </a:p>
          <a:p>
            <a:r>
              <a:rPr lang="en-US" dirty="0"/>
              <a:t>Appropriate protection of medical staff caring for patients </a:t>
            </a:r>
          </a:p>
        </p:txBody>
      </p:sp>
    </p:spTree>
    <p:extLst>
      <p:ext uri="{BB962C8B-B14F-4D97-AF65-F5344CB8AC3E}">
        <p14:creationId xmlns:p14="http://schemas.microsoft.com/office/powerpoint/2010/main" val="4031593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397A18-D1D3-6F4A-9E52-04D6800CC20D}"/>
              </a:ext>
            </a:extLst>
          </p:cNvPr>
          <p:cNvSpPr>
            <a:spLocks noGrp="1"/>
          </p:cNvSpPr>
          <p:nvPr>
            <p:ph type="title"/>
          </p:nvPr>
        </p:nvSpPr>
        <p:spPr>
          <a:xfrm>
            <a:off x="612775" y="228600"/>
            <a:ext cx="8153400" cy="990600"/>
          </a:xfrm>
        </p:spPr>
        <p:txBody>
          <a:bodyPr/>
          <a:lstStyle/>
          <a:p>
            <a:pPr eaLnBrk="1" hangingPunct="1"/>
            <a:r>
              <a:rPr lang="en-GB" altLang="en-US" dirty="0">
                <a:ea typeface="ＭＳ Ｐゴシック" panose="020B0600070205080204" pitchFamily="34" charset="-128"/>
              </a:rPr>
              <a:t>References</a:t>
            </a:r>
          </a:p>
        </p:txBody>
      </p:sp>
      <p:sp>
        <p:nvSpPr>
          <p:cNvPr id="18435" name="Content Placeholder 2">
            <a:extLst>
              <a:ext uri="{FF2B5EF4-FFF2-40B4-BE49-F238E27FC236}">
                <a16:creationId xmlns:a16="http://schemas.microsoft.com/office/drawing/2014/main" id="{82F53CD3-B008-8240-95AF-8C71F41BD8A0}"/>
              </a:ext>
            </a:extLst>
          </p:cNvPr>
          <p:cNvSpPr>
            <a:spLocks noGrp="1"/>
          </p:cNvSpPr>
          <p:nvPr>
            <p:ph sz="quarter" idx="1"/>
          </p:nvPr>
        </p:nvSpPr>
        <p:spPr>
          <a:xfrm>
            <a:off x="495300" y="1600200"/>
            <a:ext cx="8153400" cy="4495800"/>
          </a:xfrm>
        </p:spPr>
        <p:txBody>
          <a:bodyPr/>
          <a:lstStyle/>
          <a:p>
            <a:pPr eaLnBrk="1" hangingPunct="1"/>
            <a:r>
              <a:rPr lang="en-US" altLang="en-US" sz="2000" dirty="0">
                <a:ea typeface="ＭＳ Ｐゴシック" panose="020B0600070205080204" pitchFamily="34" charset="-128"/>
              </a:rPr>
              <a:t>Park K. Park's textbook of preventive and social medicine. 23rd Edition. </a:t>
            </a:r>
            <a:r>
              <a:rPr lang="en-GB" altLang="en-US" sz="2000" dirty="0">
                <a:ea typeface="ＭＳ Ｐゴシック" panose="020B0600070205080204" pitchFamily="34" charset="-128"/>
              </a:rPr>
              <a:t>Jabalpur : M/S </a:t>
            </a:r>
            <a:r>
              <a:rPr lang="en-GB" altLang="en-US" sz="2000" dirty="0" err="1">
                <a:ea typeface="ＭＳ Ｐゴシック" panose="020B0600070205080204" pitchFamily="34" charset="-128"/>
              </a:rPr>
              <a:t>Banarsidas</a:t>
            </a:r>
            <a:r>
              <a:rPr lang="en-GB" altLang="en-US" sz="2000" dirty="0">
                <a:ea typeface="ＭＳ Ｐゴシック" panose="020B0600070205080204" pitchFamily="34" charset="-128"/>
              </a:rPr>
              <a:t> </a:t>
            </a:r>
            <a:r>
              <a:rPr lang="en-GB" altLang="en-US" sz="2000" dirty="0" err="1">
                <a:ea typeface="ＭＳ Ｐゴシック" panose="020B0600070205080204" pitchFamily="34" charset="-128"/>
              </a:rPr>
              <a:t>Bhanot</a:t>
            </a:r>
            <a:r>
              <a:rPr lang="en-GB" altLang="en-US" sz="2000" dirty="0">
                <a:ea typeface="ＭＳ Ｐゴシック" panose="020B0600070205080204" pitchFamily="34" charset="-128"/>
              </a:rPr>
              <a:t>, 2015. (Ch 5)</a:t>
            </a:r>
          </a:p>
          <a:p>
            <a:pPr eaLnBrk="1" hangingPunct="1"/>
            <a:r>
              <a:rPr lang="en-GB" altLang="en-US" sz="2000" dirty="0" err="1">
                <a:ea typeface="ＭＳ Ｐゴシック" panose="020B0600070205080204" pitchFamily="34" charset="-128"/>
              </a:rPr>
              <a:t>Centers</a:t>
            </a:r>
            <a:r>
              <a:rPr lang="en-GB" altLang="en-US" sz="2000" dirty="0">
                <a:ea typeface="ＭＳ Ｐゴシック" panose="020B0600070205080204" pitchFamily="34" charset="-128"/>
              </a:rPr>
              <a:t> for Disease Control and Prevention. Types of influenza viruses. Available from: </a:t>
            </a:r>
            <a:r>
              <a:rPr lang="en-GB" altLang="en-US" sz="2000" dirty="0">
                <a:ea typeface="ＭＳ Ｐゴシック" panose="020B0600070205080204" pitchFamily="34" charset="-128"/>
                <a:hlinkClick r:id="rId2"/>
              </a:rPr>
              <a:t>https://www.cdc.gov/flu/about/viruses/types.htm</a:t>
            </a:r>
            <a:r>
              <a:rPr lang="en-GB" altLang="en-US" sz="2000" dirty="0">
                <a:ea typeface="ＭＳ Ｐゴシック" panose="020B0600070205080204" pitchFamily="34" charset="-128"/>
              </a:rPr>
              <a:t>. Accessed on: Nov 18, 2019. </a:t>
            </a:r>
          </a:p>
          <a:p>
            <a:pPr eaLnBrk="1" hangingPunct="1"/>
            <a:r>
              <a:rPr lang="en-GB" altLang="en-US" sz="2000" dirty="0">
                <a:ea typeface="ＭＳ Ｐゴシック" panose="020B0600070205080204" pitchFamily="34" charset="-128"/>
              </a:rPr>
              <a:t>Ministry of Health. Seasonal influenza vaccination. Available from </a:t>
            </a:r>
            <a:r>
              <a:rPr lang="en-GB" altLang="en-US" sz="2000" dirty="0">
                <a:ea typeface="ＭＳ Ｐゴシック" panose="020B0600070205080204" pitchFamily="34" charset="-128"/>
                <a:hlinkClick r:id="rId3"/>
              </a:rPr>
              <a:t>https://www.moh.gov.sa/en/Flu/Pages/Prevention.aspx</a:t>
            </a:r>
            <a:r>
              <a:rPr lang="en-GB" altLang="en-US" sz="2000" dirty="0">
                <a:ea typeface="ＭＳ Ｐゴシック" panose="020B0600070205080204" pitchFamily="34" charset="-128"/>
              </a:rPr>
              <a:t>. Accessed on: Nov 18. 2019.</a:t>
            </a:r>
          </a:p>
          <a:p>
            <a:pPr eaLnBrk="1" hangingPunct="1"/>
            <a:r>
              <a:rPr lang="en-GB" altLang="en-US" sz="2000" dirty="0">
                <a:ea typeface="ＭＳ Ｐゴシック" panose="020B0600070205080204" pitchFamily="34" charset="-128"/>
              </a:rPr>
              <a:t>World Health Organization. Middle East respiratory syndrome coronavirus (MEARS-</a:t>
            </a:r>
            <a:r>
              <a:rPr lang="en-GB" altLang="en-US" sz="2000" dirty="0" err="1">
                <a:ea typeface="ＭＳ Ｐゴシック" panose="020B0600070205080204" pitchFamily="34" charset="-128"/>
              </a:rPr>
              <a:t>CoV</a:t>
            </a:r>
            <a:r>
              <a:rPr lang="en-GB" altLang="en-US" sz="2000" dirty="0">
                <a:ea typeface="ＭＳ Ｐゴシック" panose="020B0600070205080204" pitchFamily="34" charset="-128"/>
              </a:rPr>
              <a:t>). Available from: </a:t>
            </a:r>
            <a:r>
              <a:rPr lang="en-GB" altLang="en-US" sz="2000" dirty="0">
                <a:ea typeface="ＭＳ Ｐゴシック" panose="020B0600070205080204" pitchFamily="34" charset="-128"/>
                <a:hlinkClick r:id="rId4"/>
              </a:rPr>
              <a:t>https://www.who.int/news-room/fact-sheets/detail/middle-east-respiratory-syndrome-coronavirus-(mers-cov)</a:t>
            </a:r>
            <a:r>
              <a:rPr lang="en-GB" altLang="en-US" sz="2000" dirty="0">
                <a:ea typeface="ＭＳ Ｐゴシック" panose="020B0600070205080204" pitchFamily="34" charset="-128"/>
              </a:rPr>
              <a:t>. Accessed on: Nov 18, 2019.</a:t>
            </a:r>
          </a:p>
          <a:p>
            <a:pPr eaLnBrk="1" hangingPunct="1"/>
            <a:r>
              <a:rPr lang="en-GB" altLang="en-US" sz="2000" dirty="0" err="1">
                <a:ea typeface="ＭＳ Ｐゴシック" panose="020B0600070205080204" pitchFamily="34" charset="-128"/>
              </a:rPr>
              <a:t>Centers</a:t>
            </a:r>
            <a:r>
              <a:rPr lang="en-GB" altLang="en-US" sz="2000" dirty="0">
                <a:ea typeface="ＭＳ Ｐゴシック" panose="020B0600070205080204" pitchFamily="34" charset="-128"/>
              </a:rPr>
              <a:t> for Disease Control and Prevention. SARS basics fact sheet. Available from: </a:t>
            </a:r>
            <a:r>
              <a:rPr lang="en-GB" altLang="en-US" sz="2000" dirty="0">
                <a:ea typeface="ＭＳ Ｐゴシック" panose="020B0600070205080204" pitchFamily="34" charset="-128"/>
                <a:hlinkClick r:id="rId5"/>
              </a:rPr>
              <a:t>https://www.cdc.gov/sars/about/fs-sars.html</a:t>
            </a:r>
            <a:r>
              <a:rPr lang="en-GB" altLang="en-US" sz="2000" dirty="0">
                <a:ea typeface="ＭＳ Ｐゴシック" panose="020B0600070205080204" pitchFamily="34" charset="-128"/>
              </a:rPr>
              <a:t>. Accessed on: Nov 18, 2019. </a:t>
            </a:r>
          </a:p>
          <a:p>
            <a:pPr eaLnBrk="1" hangingPunct="1"/>
            <a:endParaRPr lang="en-GB" altLang="en-US" sz="1800" dirty="0">
              <a:ea typeface="ＭＳ Ｐゴシック" panose="020B0600070205080204" pitchFamily="34" charset="-128"/>
            </a:endParaRPr>
          </a:p>
          <a:p>
            <a:pPr eaLnBrk="1" hangingPunct="1"/>
            <a:endParaRPr lang="en-GB" altLang="en-US" sz="2000" dirty="0">
              <a:ea typeface="ＭＳ Ｐゴシック" panose="020B0600070205080204" pitchFamily="34" charset="-128"/>
            </a:endParaRPr>
          </a:p>
          <a:p>
            <a:pPr eaLnBrk="1" hangingPunct="1"/>
            <a:endParaRPr lang="en-GB" altLang="en-US" sz="2000" b="1" dirty="0">
              <a:solidFill>
                <a:srgbClr val="254061"/>
              </a:solidFill>
              <a:ea typeface="ＭＳ Ｐゴシック" panose="020B0600070205080204" pitchFamily="34" charset="-128"/>
            </a:endParaRPr>
          </a:p>
        </p:txBody>
      </p:sp>
    </p:spTree>
    <p:extLst>
      <p:ext uri="{BB962C8B-B14F-4D97-AF65-F5344CB8AC3E}">
        <p14:creationId xmlns:p14="http://schemas.microsoft.com/office/powerpoint/2010/main" val="37296940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a:extLst>
              <a:ext uri="{FF2B5EF4-FFF2-40B4-BE49-F238E27FC236}">
                <a16:creationId xmlns:a16="http://schemas.microsoft.com/office/drawing/2014/main" id="{1C2909EB-493A-D14F-AB73-FEE311A676FC}"/>
              </a:ext>
            </a:extLst>
          </p:cNvPr>
          <p:cNvSpPr>
            <a:spLocks noGrp="1"/>
          </p:cNvSpPr>
          <p:nvPr>
            <p:ph sz="quarter" idx="1"/>
          </p:nvPr>
        </p:nvSpPr>
        <p:spPr>
          <a:xfrm>
            <a:off x="612775" y="1600200"/>
            <a:ext cx="8153400" cy="4495800"/>
          </a:xfrm>
        </p:spPr>
        <p:txBody>
          <a:bodyPr/>
          <a:lstStyle/>
          <a:p>
            <a:pPr marL="0" indent="0" algn="ctr" eaLnBrk="1" hangingPunct="1">
              <a:buFont typeface="Arial" panose="020B0604020202020204" pitchFamily="34" charset="0"/>
              <a:buNone/>
            </a:pPr>
            <a:endParaRPr lang="en-US" altLang="en-US">
              <a:ea typeface="ＭＳ Ｐゴシック" panose="020B0600070205080204" pitchFamily="34" charset="-128"/>
            </a:endParaRPr>
          </a:p>
          <a:p>
            <a:pPr marL="0" indent="0" algn="ctr" eaLnBrk="1" hangingPunct="1">
              <a:buFont typeface="Arial" panose="020B0604020202020204" pitchFamily="34" charset="0"/>
              <a:buNone/>
            </a:pPr>
            <a:endParaRPr lang="en-US" altLang="en-US">
              <a:ea typeface="ＭＳ Ｐゴシック" panose="020B0600070205080204" pitchFamily="34" charset="-128"/>
            </a:endParaRPr>
          </a:p>
          <a:p>
            <a:pPr marL="0" indent="0" algn="ctr" eaLnBrk="1" hangingPunct="1">
              <a:buFont typeface="Arial" panose="020B0604020202020204" pitchFamily="34" charset="0"/>
              <a:buNone/>
            </a:pPr>
            <a:r>
              <a:rPr lang="en-US" altLang="en-US" sz="4800">
                <a:solidFill>
                  <a:schemeClr val="tx2"/>
                </a:solidFill>
                <a:ea typeface="ＭＳ Ｐゴシック" panose="020B0600070205080204" pitchFamily="34" charset="-128"/>
              </a:rPr>
              <a:t>Any</a:t>
            </a:r>
          </a:p>
          <a:p>
            <a:pPr marL="0" indent="0" algn="ctr" eaLnBrk="1" hangingPunct="1"/>
            <a:endParaRPr lang="en-US" altLang="en-US" sz="4800">
              <a:solidFill>
                <a:schemeClr val="tx2"/>
              </a:solidFill>
              <a:ea typeface="ＭＳ Ｐゴシック" panose="020B0600070205080204" pitchFamily="34" charset="-128"/>
            </a:endParaRPr>
          </a:p>
          <a:p>
            <a:pPr marL="0" indent="0" algn="ctr" eaLnBrk="1" hangingPunct="1">
              <a:buFont typeface="Arial" panose="020B0604020202020204" pitchFamily="34" charset="0"/>
              <a:buNone/>
            </a:pPr>
            <a:r>
              <a:rPr lang="en-US" altLang="en-US" sz="4800">
                <a:solidFill>
                  <a:schemeClr val="tx2"/>
                </a:solidFill>
                <a:ea typeface="ＭＳ Ｐゴシック" panose="020B0600070205080204" pitchFamily="34" charset="-128"/>
              </a:rPr>
              <a:t>Questions?</a:t>
            </a:r>
          </a:p>
        </p:txBody>
      </p:sp>
      <p:pic>
        <p:nvPicPr>
          <p:cNvPr id="4" name="Picture 3">
            <a:extLst>
              <a:ext uri="{FF2B5EF4-FFF2-40B4-BE49-F238E27FC236}">
                <a16:creationId xmlns:a16="http://schemas.microsoft.com/office/drawing/2014/main" id="{13095AFD-B0C5-5941-93D6-C6FDE1CE002F}"/>
              </a:ext>
            </a:extLst>
          </p:cNvPr>
          <p:cNvPicPr/>
          <p:nvPr/>
        </p:nvPicPr>
        <p:blipFill>
          <a:blip r:embed="rId2" cstate="print"/>
          <a:srcRect/>
          <a:stretch>
            <a:fillRect/>
          </a:stretch>
        </p:blipFill>
        <p:spPr bwMode="auto">
          <a:xfrm>
            <a:off x="152400" y="0"/>
            <a:ext cx="838200" cy="1066800"/>
          </a:xfrm>
          <a:prstGeom prst="roundRect">
            <a:avLst>
              <a:gd name="adj" fmla="val 8594"/>
            </a:avLst>
          </a:prstGeom>
          <a:solidFill>
            <a:srgbClr val="FFFFFF">
              <a:shade val="85000"/>
            </a:srgbClr>
          </a:solidFill>
          <a:ln>
            <a:noFill/>
          </a:ln>
          <a:effectLst>
            <a:outerShdw blurRad="190500" dist="228600" dir="2700000" algn="ctr">
              <a:srgbClr val="000000">
                <a:alpha val="30000"/>
              </a:srgbClr>
            </a:outerShdw>
            <a:reflection blurRad="12700" stA="38000" endPos="28000" dist="5000" dir="5400000" sy="-100000" algn="bl" rotWithShape="0"/>
          </a:effectLst>
          <a:scene3d>
            <a:camera prst="orthographicFront">
              <a:rot lat="0" lon="0" rev="0"/>
            </a:camera>
            <a:lightRig rig="glow" dir="t">
              <a:rot lat="0" lon="0" rev="4800000"/>
            </a:lightRig>
          </a:scene3d>
          <a:sp3d prstMaterial="matte">
            <a:bevelT w="127000" h="63500"/>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596EFD9-6B03-8240-87BD-0000C0E72794}"/>
              </a:ext>
            </a:extLst>
          </p:cNvPr>
          <p:cNvSpPr>
            <a:spLocks noGrp="1"/>
          </p:cNvSpPr>
          <p:nvPr>
            <p:ph type="title"/>
          </p:nvPr>
        </p:nvSpPr>
        <p:spPr>
          <a:xfrm>
            <a:off x="762000" y="3200400"/>
            <a:ext cx="8153400" cy="990600"/>
          </a:xfrm>
        </p:spPr>
        <p:txBody>
          <a:bodyPr/>
          <a:lstStyle/>
          <a:p>
            <a:pPr eaLnBrk="1" hangingPunct="1"/>
            <a:r>
              <a:rPr lang="en-GB" altLang="en-US" sz="6000" b="1" dirty="0">
                <a:ea typeface="ＭＳ Ｐゴシック" panose="020B0600070205080204" pitchFamily="34" charset="-128"/>
              </a:rPr>
              <a:t>Influenza Virus: Types and Variation</a:t>
            </a:r>
          </a:p>
        </p:txBody>
      </p:sp>
    </p:spTree>
    <p:extLst>
      <p:ext uri="{BB962C8B-B14F-4D97-AF65-F5344CB8AC3E}">
        <p14:creationId xmlns:p14="http://schemas.microsoft.com/office/powerpoint/2010/main" val="1326732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397A18-D1D3-6F4A-9E52-04D6800CC20D}"/>
              </a:ext>
            </a:extLst>
          </p:cNvPr>
          <p:cNvSpPr>
            <a:spLocks noGrp="1"/>
          </p:cNvSpPr>
          <p:nvPr>
            <p:ph type="title"/>
          </p:nvPr>
        </p:nvSpPr>
        <p:spPr>
          <a:xfrm>
            <a:off x="612775" y="228600"/>
            <a:ext cx="8153400" cy="990600"/>
          </a:xfrm>
        </p:spPr>
        <p:txBody>
          <a:bodyPr/>
          <a:lstStyle/>
          <a:p>
            <a:pPr eaLnBrk="1" hangingPunct="1"/>
            <a:r>
              <a:rPr lang="en-GB" altLang="en-US" dirty="0">
                <a:ea typeface="ＭＳ Ｐゴシック" panose="020B0600070205080204" pitchFamily="34" charset="-128"/>
              </a:rPr>
              <a:t>Antigenic Types of Influenza Virus</a:t>
            </a:r>
          </a:p>
        </p:txBody>
      </p:sp>
      <p:graphicFrame>
        <p:nvGraphicFramePr>
          <p:cNvPr id="2" name="Table 1">
            <a:extLst>
              <a:ext uri="{FF2B5EF4-FFF2-40B4-BE49-F238E27FC236}">
                <a16:creationId xmlns:a16="http://schemas.microsoft.com/office/drawing/2014/main" id="{58B654A4-A662-474A-B8B7-07C135EA6307}"/>
              </a:ext>
            </a:extLst>
          </p:cNvPr>
          <p:cNvGraphicFramePr>
            <a:graphicFrameLocks noGrp="1"/>
          </p:cNvGraphicFramePr>
          <p:nvPr>
            <p:extLst>
              <p:ext uri="{D42A27DB-BD31-4B8C-83A1-F6EECF244321}">
                <p14:modId xmlns:p14="http://schemas.microsoft.com/office/powerpoint/2010/main" val="2466959505"/>
              </p:ext>
            </p:extLst>
          </p:nvPr>
        </p:nvGraphicFramePr>
        <p:xfrm>
          <a:off x="914400" y="1981200"/>
          <a:ext cx="7315199" cy="423672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77829084"/>
                    </a:ext>
                  </a:extLst>
                </a:gridCol>
                <a:gridCol w="2484120">
                  <a:extLst>
                    <a:ext uri="{9D8B030D-6E8A-4147-A177-3AD203B41FA5}">
                      <a16:colId xmlns:a16="http://schemas.microsoft.com/office/drawing/2014/main" val="1179062165"/>
                    </a:ext>
                  </a:extLst>
                </a:gridCol>
                <a:gridCol w="2926079">
                  <a:extLst>
                    <a:ext uri="{9D8B030D-6E8A-4147-A177-3AD203B41FA5}">
                      <a16:colId xmlns:a16="http://schemas.microsoft.com/office/drawing/2014/main" val="2017136471"/>
                    </a:ext>
                  </a:extLst>
                </a:gridCol>
              </a:tblGrid>
              <a:tr h="640080">
                <a:tc>
                  <a:txBody>
                    <a:bodyPr/>
                    <a:lstStyle/>
                    <a:p>
                      <a:r>
                        <a:rPr lang="en-US" sz="3200" dirty="0"/>
                        <a:t>Antigen Type</a:t>
                      </a:r>
                    </a:p>
                  </a:txBody>
                  <a:tcPr anchor="b"/>
                </a:tc>
                <a:tc>
                  <a:txBody>
                    <a:bodyPr/>
                    <a:lstStyle/>
                    <a:p>
                      <a:pPr algn="ctr"/>
                      <a:r>
                        <a:rPr lang="en-US" sz="3200" dirty="0"/>
                        <a:t>Who does it infect? </a:t>
                      </a:r>
                    </a:p>
                  </a:txBody>
                  <a:tcPr anchor="b"/>
                </a:tc>
                <a:tc>
                  <a:txBody>
                    <a:bodyPr/>
                    <a:lstStyle/>
                    <a:p>
                      <a:pPr algn="ctr"/>
                      <a:r>
                        <a:rPr lang="en-US" sz="3200" dirty="0"/>
                        <a:t>What does it cause?</a:t>
                      </a:r>
                    </a:p>
                  </a:txBody>
                  <a:tcPr anchor="b"/>
                </a:tc>
                <a:extLst>
                  <a:ext uri="{0D108BD9-81ED-4DB2-BD59-A6C34878D82A}">
                    <a16:rowId xmlns:a16="http://schemas.microsoft.com/office/drawing/2014/main" val="1768084466"/>
                  </a:ext>
                </a:extLst>
              </a:tr>
              <a:tr h="640080">
                <a:tc>
                  <a:txBody>
                    <a:bodyPr/>
                    <a:lstStyle/>
                    <a:p>
                      <a:pPr algn="ctr"/>
                      <a:r>
                        <a:rPr lang="en-US" sz="2800" dirty="0"/>
                        <a:t>A</a:t>
                      </a:r>
                    </a:p>
                  </a:txBody>
                  <a:tcPr/>
                </a:tc>
                <a:tc>
                  <a:txBody>
                    <a:bodyPr/>
                    <a:lstStyle/>
                    <a:p>
                      <a:pPr algn="ctr"/>
                      <a:r>
                        <a:rPr lang="en-US" sz="2800" dirty="0"/>
                        <a:t>Human</a:t>
                      </a:r>
                    </a:p>
                  </a:txBody>
                  <a:tcPr/>
                </a:tc>
                <a:tc>
                  <a:txBody>
                    <a:bodyPr/>
                    <a:lstStyle/>
                    <a:p>
                      <a:pPr algn="ctr"/>
                      <a:r>
                        <a:rPr lang="en-US" sz="2800" dirty="0"/>
                        <a:t>Seasonal epidemic, Pandemic</a:t>
                      </a:r>
                    </a:p>
                  </a:txBody>
                  <a:tcPr/>
                </a:tc>
                <a:extLst>
                  <a:ext uri="{0D108BD9-81ED-4DB2-BD59-A6C34878D82A}">
                    <a16:rowId xmlns:a16="http://schemas.microsoft.com/office/drawing/2014/main" val="3991507614"/>
                  </a:ext>
                </a:extLst>
              </a:tr>
              <a:tr h="640080">
                <a:tc>
                  <a:txBody>
                    <a:bodyPr/>
                    <a:lstStyle/>
                    <a:p>
                      <a:pPr algn="ctr"/>
                      <a:r>
                        <a:rPr lang="en-US" sz="2800" dirty="0"/>
                        <a:t>B</a:t>
                      </a:r>
                    </a:p>
                  </a:txBody>
                  <a:tcPr/>
                </a:tc>
                <a:tc>
                  <a:txBody>
                    <a:bodyPr/>
                    <a:lstStyle/>
                    <a:p>
                      <a:pPr algn="ctr"/>
                      <a:r>
                        <a:rPr lang="en-US" sz="2800" dirty="0"/>
                        <a:t>Human</a:t>
                      </a:r>
                    </a:p>
                  </a:txBody>
                  <a:tcPr/>
                </a:tc>
                <a:tc>
                  <a:txBody>
                    <a:bodyPr/>
                    <a:lstStyle/>
                    <a:p>
                      <a:pPr algn="ctr"/>
                      <a:r>
                        <a:rPr lang="en-US" sz="2800" dirty="0"/>
                        <a:t>Seasonal epidemic</a:t>
                      </a:r>
                    </a:p>
                  </a:txBody>
                  <a:tcPr/>
                </a:tc>
                <a:extLst>
                  <a:ext uri="{0D108BD9-81ED-4DB2-BD59-A6C34878D82A}">
                    <a16:rowId xmlns:a16="http://schemas.microsoft.com/office/drawing/2014/main" val="126122869"/>
                  </a:ext>
                </a:extLst>
              </a:tr>
              <a:tr h="640080">
                <a:tc>
                  <a:txBody>
                    <a:bodyPr/>
                    <a:lstStyle/>
                    <a:p>
                      <a:pPr algn="ctr"/>
                      <a:r>
                        <a:rPr lang="en-US" sz="2800" dirty="0"/>
                        <a:t>C</a:t>
                      </a:r>
                    </a:p>
                  </a:txBody>
                  <a:tcPr/>
                </a:tc>
                <a:tc>
                  <a:txBody>
                    <a:bodyPr/>
                    <a:lstStyle/>
                    <a:p>
                      <a:pPr algn="ctr"/>
                      <a:r>
                        <a:rPr lang="en-US" sz="2800" dirty="0"/>
                        <a:t>Human</a:t>
                      </a:r>
                    </a:p>
                  </a:txBody>
                  <a:tcPr/>
                </a:tc>
                <a:tc>
                  <a:txBody>
                    <a:bodyPr/>
                    <a:lstStyle/>
                    <a:p>
                      <a:pPr algn="ctr"/>
                      <a:r>
                        <a:rPr lang="en-US" sz="2800" dirty="0"/>
                        <a:t>Mild respiratory illness</a:t>
                      </a:r>
                    </a:p>
                  </a:txBody>
                  <a:tcPr/>
                </a:tc>
                <a:extLst>
                  <a:ext uri="{0D108BD9-81ED-4DB2-BD59-A6C34878D82A}">
                    <a16:rowId xmlns:a16="http://schemas.microsoft.com/office/drawing/2014/main" val="3889948639"/>
                  </a:ext>
                </a:extLst>
              </a:tr>
              <a:tr h="640080">
                <a:tc>
                  <a:txBody>
                    <a:bodyPr/>
                    <a:lstStyle/>
                    <a:p>
                      <a:pPr algn="ctr"/>
                      <a:r>
                        <a:rPr lang="en-US" sz="2800" dirty="0"/>
                        <a:t>D</a:t>
                      </a:r>
                    </a:p>
                  </a:txBody>
                  <a:tcPr/>
                </a:tc>
                <a:tc>
                  <a:txBody>
                    <a:bodyPr/>
                    <a:lstStyle/>
                    <a:p>
                      <a:pPr algn="ctr"/>
                      <a:r>
                        <a:rPr lang="en-US" sz="2800" dirty="0"/>
                        <a:t>Cattle</a:t>
                      </a:r>
                    </a:p>
                  </a:txBody>
                  <a:tcPr/>
                </a:tc>
                <a:tc>
                  <a:txBody>
                    <a:bodyPr/>
                    <a:lstStyle/>
                    <a:p>
                      <a:pPr algn="ctr"/>
                      <a:r>
                        <a:rPr lang="en-US" sz="2800" dirty="0"/>
                        <a:t>--</a:t>
                      </a:r>
                    </a:p>
                  </a:txBody>
                  <a:tcPr/>
                </a:tc>
                <a:extLst>
                  <a:ext uri="{0D108BD9-81ED-4DB2-BD59-A6C34878D82A}">
                    <a16:rowId xmlns:a16="http://schemas.microsoft.com/office/drawing/2014/main" val="2699835618"/>
                  </a:ext>
                </a:extLst>
              </a:tr>
            </a:tbl>
          </a:graphicData>
        </a:graphic>
      </p:graphicFrame>
      <p:sp>
        <p:nvSpPr>
          <p:cNvPr id="3" name="Oval 2">
            <a:extLst>
              <a:ext uri="{FF2B5EF4-FFF2-40B4-BE49-F238E27FC236}">
                <a16:creationId xmlns:a16="http://schemas.microsoft.com/office/drawing/2014/main" id="{20E31980-1E2C-F045-A47D-F4F1EB9FC8CE}"/>
              </a:ext>
            </a:extLst>
          </p:cNvPr>
          <p:cNvSpPr/>
          <p:nvPr/>
        </p:nvSpPr>
        <p:spPr>
          <a:xfrm>
            <a:off x="1143000" y="3048000"/>
            <a:ext cx="1447800" cy="685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69354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9397A18-D1D3-6F4A-9E52-04D6800CC20D}"/>
              </a:ext>
            </a:extLst>
          </p:cNvPr>
          <p:cNvSpPr>
            <a:spLocks noGrp="1"/>
          </p:cNvSpPr>
          <p:nvPr>
            <p:ph type="title"/>
          </p:nvPr>
        </p:nvSpPr>
        <p:spPr>
          <a:xfrm>
            <a:off x="612775" y="228600"/>
            <a:ext cx="8153400" cy="990600"/>
          </a:xfrm>
        </p:spPr>
        <p:txBody>
          <a:bodyPr/>
          <a:lstStyle/>
          <a:p>
            <a:pPr eaLnBrk="1" hangingPunct="1"/>
            <a:r>
              <a:rPr lang="en-GB" altLang="en-US" b="1" dirty="0">
                <a:ea typeface="ＭＳ Ｐゴシック" panose="020B0600070205080204" pitchFamily="34" charset="-128"/>
              </a:rPr>
              <a:t>Influenza A subtypes</a:t>
            </a:r>
          </a:p>
        </p:txBody>
      </p:sp>
      <p:sp>
        <p:nvSpPr>
          <p:cNvPr id="18435" name="Content Placeholder 2">
            <a:extLst>
              <a:ext uri="{FF2B5EF4-FFF2-40B4-BE49-F238E27FC236}">
                <a16:creationId xmlns:a16="http://schemas.microsoft.com/office/drawing/2014/main" id="{82F53CD3-B008-8240-95AF-8C71F41BD8A0}"/>
              </a:ext>
            </a:extLst>
          </p:cNvPr>
          <p:cNvSpPr>
            <a:spLocks noGrp="1"/>
          </p:cNvSpPr>
          <p:nvPr>
            <p:ph sz="quarter" idx="1"/>
          </p:nvPr>
        </p:nvSpPr>
        <p:spPr>
          <a:xfrm>
            <a:off x="582295" y="1600200"/>
            <a:ext cx="8153400" cy="4495800"/>
          </a:xfrm>
        </p:spPr>
        <p:txBody>
          <a:bodyPr/>
          <a:lstStyle/>
          <a:p>
            <a:pPr marL="0" indent="0" eaLnBrk="1" hangingPunct="1">
              <a:buNone/>
            </a:pPr>
            <a:r>
              <a:rPr lang="en-GB" altLang="en-US" sz="3200" b="1" dirty="0">
                <a:solidFill>
                  <a:schemeClr val="accent6">
                    <a:lumMod val="50000"/>
                  </a:schemeClr>
                </a:solidFill>
                <a:ea typeface="ＭＳ Ｐゴシック" panose="020B0600070205080204" pitchFamily="34" charset="-128"/>
              </a:rPr>
              <a:t>Subtypes are based on the two surface proteins; </a:t>
            </a:r>
          </a:p>
          <a:p>
            <a:pPr eaLnBrk="1" hangingPunct="1"/>
            <a:r>
              <a:rPr lang="en-GB" altLang="en-US" sz="3200" dirty="0">
                <a:solidFill>
                  <a:srgbClr val="254061"/>
                </a:solidFill>
                <a:ea typeface="ＭＳ Ｐゴシック" panose="020B0600070205080204" pitchFamily="34" charset="-128"/>
              </a:rPr>
              <a:t>Hemagglutinin (H); antigen initiates infection</a:t>
            </a:r>
          </a:p>
          <a:p>
            <a:pPr eaLnBrk="1" hangingPunct="1"/>
            <a:r>
              <a:rPr lang="en-GB" altLang="en-US" sz="3200" dirty="0">
                <a:solidFill>
                  <a:srgbClr val="254061"/>
                </a:solidFill>
                <a:ea typeface="ＭＳ Ｐゴシック" panose="020B0600070205080204" pitchFamily="34" charset="-128"/>
              </a:rPr>
              <a:t>Neuraminidase (N); antigen releases virus</a:t>
            </a:r>
          </a:p>
          <a:p>
            <a:pPr marL="0" indent="0" eaLnBrk="1" hangingPunct="1">
              <a:buNone/>
            </a:pPr>
            <a:endParaRPr lang="en-GB" altLang="en-US" sz="3200" dirty="0">
              <a:solidFill>
                <a:srgbClr val="254061"/>
              </a:solidFill>
              <a:ea typeface="ＭＳ Ｐゴシック" panose="020B0600070205080204" pitchFamily="34" charset="-128"/>
            </a:endParaRPr>
          </a:p>
          <a:p>
            <a:pPr marL="0" indent="0" eaLnBrk="1" hangingPunct="1">
              <a:buNone/>
            </a:pPr>
            <a:r>
              <a:rPr lang="en-GB" altLang="en-US" sz="3200" b="1" dirty="0">
                <a:solidFill>
                  <a:schemeClr val="accent3">
                    <a:lumMod val="50000"/>
                  </a:schemeClr>
                </a:solidFill>
                <a:ea typeface="ＭＳ Ｐゴシック" panose="020B0600070205080204" pitchFamily="34" charset="-128"/>
              </a:rPr>
              <a:t>There are: </a:t>
            </a:r>
          </a:p>
          <a:p>
            <a:pPr eaLnBrk="1" hangingPunct="1"/>
            <a:r>
              <a:rPr lang="en-GB" altLang="en-US" sz="3200" dirty="0">
                <a:solidFill>
                  <a:srgbClr val="254061"/>
                </a:solidFill>
                <a:ea typeface="ＭＳ Ｐゴシック" panose="020B0600070205080204" pitchFamily="34" charset="-128"/>
              </a:rPr>
              <a:t>18 hemagglutinin subtypes (H1 to H18)</a:t>
            </a:r>
          </a:p>
          <a:p>
            <a:pPr eaLnBrk="1" hangingPunct="1"/>
            <a:r>
              <a:rPr lang="en-GB" altLang="en-US" sz="3200" dirty="0">
                <a:solidFill>
                  <a:srgbClr val="254061"/>
                </a:solidFill>
                <a:ea typeface="ＭＳ Ｐゴシック" panose="020B0600070205080204" pitchFamily="34" charset="-128"/>
              </a:rPr>
              <a:t>11 neuraminidase subtypes (N1 to N11) </a:t>
            </a:r>
          </a:p>
          <a:p>
            <a:pPr marL="0" indent="0" eaLnBrk="1" hangingPunct="1">
              <a:buNone/>
            </a:pPr>
            <a:endParaRPr lang="en-GB" altLang="en-US" sz="4000" dirty="0">
              <a:solidFill>
                <a:srgbClr val="254061"/>
              </a:solidFill>
              <a:ea typeface="ＭＳ Ｐゴシック" panose="020B0600070205080204" pitchFamily="34" charset="-128"/>
            </a:endParaRPr>
          </a:p>
          <a:p>
            <a:pPr marL="0" indent="0" eaLnBrk="1" hangingPunct="1">
              <a:buNone/>
            </a:pPr>
            <a:endParaRPr lang="en-GB" altLang="en-US" sz="4000" dirty="0">
              <a:solidFill>
                <a:srgbClr val="254061"/>
              </a:solidFill>
              <a:ea typeface="ＭＳ Ｐゴシック" panose="020B0600070205080204" pitchFamily="34" charset="-128"/>
            </a:endParaRPr>
          </a:p>
        </p:txBody>
      </p:sp>
    </p:spTree>
    <p:extLst>
      <p:ext uri="{BB962C8B-B14F-4D97-AF65-F5344CB8AC3E}">
        <p14:creationId xmlns:p14="http://schemas.microsoft.com/office/powerpoint/2010/main" val="3223444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9C674-858A-F848-B92B-B0A52D098382}"/>
              </a:ext>
            </a:extLst>
          </p:cNvPr>
          <p:cNvSpPr>
            <a:spLocks noGrp="1"/>
          </p:cNvSpPr>
          <p:nvPr>
            <p:ph type="title"/>
          </p:nvPr>
        </p:nvSpPr>
        <p:spPr/>
        <p:txBody>
          <a:bodyPr/>
          <a:lstStyle/>
          <a:p>
            <a:r>
              <a:rPr lang="en-US" dirty="0"/>
              <a:t>Influenza A Virus</a:t>
            </a:r>
          </a:p>
        </p:txBody>
      </p:sp>
      <p:sp>
        <p:nvSpPr>
          <p:cNvPr id="3" name="Content Placeholder 2">
            <a:extLst>
              <a:ext uri="{FF2B5EF4-FFF2-40B4-BE49-F238E27FC236}">
                <a16:creationId xmlns:a16="http://schemas.microsoft.com/office/drawing/2014/main" id="{65CC8246-E7E6-C341-A956-A3770CEE042D}"/>
              </a:ext>
            </a:extLst>
          </p:cNvPr>
          <p:cNvSpPr>
            <a:spLocks noGrp="1"/>
          </p:cNvSpPr>
          <p:nvPr>
            <p:ph sz="quarter" idx="1"/>
          </p:nvPr>
        </p:nvSpPr>
        <p:spPr>
          <a:xfrm>
            <a:off x="304800" y="6324600"/>
            <a:ext cx="8153400" cy="533400"/>
          </a:xfrm>
        </p:spPr>
        <p:txBody>
          <a:bodyPr/>
          <a:lstStyle/>
          <a:p>
            <a:pPr marL="0" indent="0">
              <a:buNone/>
            </a:pPr>
            <a:r>
              <a:rPr lang="en-US" sz="1600" dirty="0"/>
              <a:t>Source: Balgopal M, </a:t>
            </a:r>
            <a:r>
              <a:rPr lang="en-US" sz="1600" dirty="0" err="1"/>
              <a:t>Bondy</a:t>
            </a:r>
            <a:r>
              <a:rPr lang="en-US" sz="1600" dirty="0"/>
              <a:t> C. Antigenic shift and drift. Scientific Teacher 2011; 34-38.</a:t>
            </a:r>
          </a:p>
        </p:txBody>
      </p:sp>
      <p:pic>
        <p:nvPicPr>
          <p:cNvPr id="5" name="Picture 4">
            <a:extLst>
              <a:ext uri="{FF2B5EF4-FFF2-40B4-BE49-F238E27FC236}">
                <a16:creationId xmlns:a16="http://schemas.microsoft.com/office/drawing/2014/main" id="{C8663168-7278-F740-9036-0D003C47B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623" y="1810777"/>
            <a:ext cx="6521450" cy="4209023"/>
          </a:xfrm>
          <a:prstGeom prst="rect">
            <a:avLst/>
          </a:prstGeom>
        </p:spPr>
      </p:pic>
    </p:spTree>
    <p:extLst>
      <p:ext uri="{BB962C8B-B14F-4D97-AF65-F5344CB8AC3E}">
        <p14:creationId xmlns:p14="http://schemas.microsoft.com/office/powerpoint/2010/main" val="37529872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63900D7-24D1-4512-9B80-8E174AC88C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Median</Template>
  <TotalTime>13260</TotalTime>
  <Words>2351</Words>
  <Application>Microsoft Macintosh PowerPoint</Application>
  <PresentationFormat>On-screen Show (4:3)</PresentationFormat>
  <Paragraphs>366</Paragraphs>
  <Slides>54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Footlight MT Light</vt:lpstr>
      <vt:lpstr>Tw Cen MT</vt:lpstr>
      <vt:lpstr>Wingdings</vt:lpstr>
      <vt:lpstr>Wingdings 2</vt:lpstr>
      <vt:lpstr>Median</vt:lpstr>
      <vt:lpstr>  Emerging  Infectious Diseases  </vt:lpstr>
      <vt:lpstr>Objectives</vt:lpstr>
      <vt:lpstr>What is an emerging infectious diseases?</vt:lpstr>
      <vt:lpstr>1. Influenza Virus</vt:lpstr>
      <vt:lpstr>Influenza Virus</vt:lpstr>
      <vt:lpstr>Influenza Virus: Types and Variation</vt:lpstr>
      <vt:lpstr>Antigenic Types of Influenza Virus</vt:lpstr>
      <vt:lpstr>Influenza A subtypes</vt:lpstr>
      <vt:lpstr>Influenza A Virus</vt:lpstr>
      <vt:lpstr>Influenza A subtypes infective to humans</vt:lpstr>
      <vt:lpstr>Influenza Type B</vt:lpstr>
      <vt:lpstr>Antigenic Variation</vt:lpstr>
      <vt:lpstr>What does this mean?</vt:lpstr>
      <vt:lpstr>Antigenic Shift</vt:lpstr>
      <vt:lpstr>Naming of Influenza Viruses</vt:lpstr>
      <vt:lpstr>Example of naming </vt:lpstr>
      <vt:lpstr>Reservoir, Mode of Transmission, Symptoms, and Diagnosis</vt:lpstr>
      <vt:lpstr>Reservoir for Influenza</vt:lpstr>
      <vt:lpstr>Characteristics of Influenza Infection</vt:lpstr>
      <vt:lpstr>Symptoms</vt:lpstr>
      <vt:lpstr>Diagnosis</vt:lpstr>
      <vt:lpstr>Mode of transmission</vt:lpstr>
      <vt:lpstr>Risk factors for infection</vt:lpstr>
      <vt:lpstr>Historical Pandemics</vt:lpstr>
      <vt:lpstr>PowerPoint Presentation</vt:lpstr>
      <vt:lpstr>Signs of an Outbreak</vt:lpstr>
      <vt:lpstr>Control of Infection and Prevention</vt:lpstr>
      <vt:lpstr>Prevention of Influenza</vt:lpstr>
      <vt:lpstr>Influenza Vaccine</vt:lpstr>
      <vt:lpstr>Flu Vaccines Available in KSA</vt:lpstr>
      <vt:lpstr>According to the MOH the following are recommended for flu vaccination</vt:lpstr>
      <vt:lpstr>Vaccine Complications and Contraindications</vt:lpstr>
      <vt:lpstr>2. Middle Eastern Respiratory Syndrome (MERS-CoV)</vt:lpstr>
      <vt:lpstr>MERS-CoV</vt:lpstr>
      <vt:lpstr>Reservoir, Mode of Transmission, Symptoms, and Diagnosis</vt:lpstr>
      <vt:lpstr>Source of MERS-CoV</vt:lpstr>
      <vt:lpstr>Symptoms</vt:lpstr>
      <vt:lpstr>MERS-CoV cont.</vt:lpstr>
      <vt:lpstr>Risk Factors for Infection MERS-CoV</vt:lpstr>
      <vt:lpstr>Diagnosis of MERS-CoV</vt:lpstr>
      <vt:lpstr>Treatment of MERS-CoV</vt:lpstr>
      <vt:lpstr>Prevention of MERS-CoV</vt:lpstr>
      <vt:lpstr>Source: https://www.moh.gov.sa/CCC/healthp/regulations/Documents/MERS-CoV%20Guidelines%20for%20Healthcare%20Professionals%20-%20May%202018%20-%20v5.1%20%281%29.pdf </vt:lpstr>
      <vt:lpstr>3. Sever Acute Respiratory Syndrome (SARS-CoV)</vt:lpstr>
      <vt:lpstr>SARS-CoV</vt:lpstr>
      <vt:lpstr>Reservoir</vt:lpstr>
      <vt:lpstr>Mode of transmission</vt:lpstr>
      <vt:lpstr>Symptoms</vt:lpstr>
      <vt:lpstr>Signs on chest x-ray</vt:lpstr>
      <vt:lpstr>Diagnosis</vt:lpstr>
      <vt:lpstr>Treatment</vt:lpstr>
      <vt:lpstr>Prevention and Control</vt:lpstr>
      <vt:lpstr>References</vt:lpstr>
      <vt:lpstr>PowerPoint Presentation</vt:lpstr>
    </vt:vector>
  </TitlesOfParts>
  <Company>KKUH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OF LECTURE</dc:title>
  <dc:creator>Anne</dc:creator>
  <cp:lastModifiedBy>rufaidah dabbagh</cp:lastModifiedBy>
  <cp:revision>975</cp:revision>
  <dcterms:created xsi:type="dcterms:W3CDTF">2018-09-25T10:01:48Z</dcterms:created>
  <dcterms:modified xsi:type="dcterms:W3CDTF">2019-11-18T20:47:53Z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TC019679209991</vt:lpwstr>
  </property>
</Properties>
</file>