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7" r:id="rId9"/>
    <p:sldId id="268" r:id="rId10"/>
    <p:sldId id="270" r:id="rId11"/>
    <p:sldId id="271" r:id="rId12"/>
    <p:sldId id="280" r:id="rId13"/>
    <p:sldId id="266" r:id="rId14"/>
    <p:sldId id="275" r:id="rId15"/>
    <p:sldId id="269" r:id="rId16"/>
    <p:sldId id="272" r:id="rId17"/>
    <p:sldId id="276" r:id="rId18"/>
    <p:sldId id="274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85" d="100"/>
          <a:sy n="85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202BA-7377-0F43-8A7A-AEEB1EEC807D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3DF9A-F5EA-CD4B-83A1-8110D99A0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DF9A-F5EA-CD4B-83A1-8110D99A09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/>
              <a:t>The Global Fund to Fight AIDS, Tuberculosis and Malaria (GFTAM)</a:t>
            </a:r>
          </a:p>
          <a:p>
            <a:r>
              <a:rPr lang="en-GB" altLang="ar-SA" dirty="0"/>
              <a:t>United Nations &amp; AIDS‏ (UNAIDS)</a:t>
            </a:r>
          </a:p>
          <a:p>
            <a:r>
              <a:rPr lang="en-US" altLang="ar-SA" dirty="0"/>
              <a:t>Global Alliance for Vaccines and </a:t>
            </a:r>
            <a:r>
              <a:rPr lang="en-US" altLang="ar-SA" dirty="0" err="1"/>
              <a:t>Immunisation</a:t>
            </a:r>
            <a:r>
              <a:rPr lang="en-US" altLang="ar-SA" dirty="0"/>
              <a:t> (GAVI)</a:t>
            </a:r>
          </a:p>
          <a:p>
            <a:r>
              <a:rPr lang="en-US" altLang="ar-SA" dirty="0"/>
              <a:t>International Crisis Group (ICG)</a:t>
            </a:r>
          </a:p>
          <a:p>
            <a:r>
              <a:rPr lang="en-US" altLang="ar-SA" dirty="0"/>
              <a:t>The International Food Safety Authorities Network (INFOSAN)</a:t>
            </a:r>
          </a:p>
          <a:p>
            <a:r>
              <a:rPr lang="en-US" altLang="ar-SA" dirty="0"/>
              <a:t>International Atomic Energy Agency (IAEA)</a:t>
            </a:r>
          </a:p>
          <a:p>
            <a:endParaRPr lang="ar-SA" altLang="ar-S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3DF9A-F5EA-CD4B-83A1-8110D99A09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3B6D-CCDB-2B48-8C16-AC6664F31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94C11-4759-E74E-AEF8-8D9F7A8CB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141A-EF0B-774C-AE7D-86F89390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5AE8-C943-F24A-B518-665A6298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85B0F-C2BB-4E49-AE14-F2A742B2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EC26-7089-BA43-8492-D90E9644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4FBCF-E9B0-2343-A2FA-EAB7D4204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6EE4B-79E2-F44E-BDDF-BB9200C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EB34-A840-CE49-B47D-A7E6FC1F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D06D-054A-0644-A432-C95F269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5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4E16E-7FDC-0446-B9D2-63B779544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CB089-23F7-9346-B163-DE51AC60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DA28-6BAB-2249-B137-D07768A9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E087-5EC5-DA41-8661-0A2A0870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434D6-4097-804A-8FD8-287C6EE2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AE87-4992-9646-A25F-0D56173A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0C54-0F41-2E4A-8166-0D71B46F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05054-7191-8A42-A56E-3C0BEB4D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4EE0-0686-BD4B-9D2E-7FBB7B3A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A507-96F4-524E-9EA5-C2347C6B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3FD1-0374-494B-B1E8-14A3BEDC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4E36E-BA77-3748-BA87-0C98D081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447D-4CC2-834A-B103-F9DA208E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61364-CCA3-E540-98A7-85B4CD23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085ED-D932-0E4D-8B4A-8801940C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D878-90DD-AC48-B5ED-A886B180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250F-B5EB-1A42-B723-69A78C5DE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FF118-4D1E-8141-91D2-E2E9A0FEF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443AD-E355-744F-A651-4808E549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C4182-BA6E-2646-A25F-277DE8A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A8150-6358-A54C-B2AE-62CB6921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EED4-51FC-8548-A7E4-D0AED3BC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5768D-7E01-F945-864D-EA4C0A37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1045C-57DF-754D-AC72-AE0543D5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F1DBD-5D12-1C4F-B584-F8F7EBB59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2A6F7-C9B7-D842-A5A9-1A3402344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0DE71-E858-004A-8A83-A67B2FAB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5EE47-D0D1-5043-A583-2D57B4C0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4F7F8-E311-9B47-A78F-59AC8136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2798-D939-C744-81BE-C205EB9F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777B-D21F-6544-976F-05A711E6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6CAC3-31F1-A942-93AE-7E8CE093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41C6B-FAA1-D94E-971A-0A525ACE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4916E-9772-AC49-B38B-96698C08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C30B0-DD41-A640-9E65-11ED412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9858C-F7DB-644E-B9B7-0692F9F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ABC7-BE8A-B94C-B84B-0865AE0D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F7F3-FDE7-0B43-B3AA-E1589C6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8DCB6-CC01-7A49-93AD-8226B152E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6453B-3A8D-914C-8FC0-506DA7D7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F4C37-FB2E-4141-9A84-857D01D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48D59-2272-AB44-A75B-BFEFBCEE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9A58-A411-4547-A723-5E36C636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4BABA-B85C-D146-B16B-9131F1E1E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79016-7237-0143-8796-FE4F4B2E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CC99-C40B-A742-8AA2-8E5C976C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A7BB3-DE39-514D-BD02-8839C0B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1CC52-CAA9-DC48-8D6F-E851ABF0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C189C-54B6-3F41-9182-9822258C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A85B-13A7-2D42-9043-B2F354E5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2707-A1CC-514A-AC1D-2B312EFA2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04EE-1163-C344-9999-EF5AA20305B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5CE0-4259-3C45-A61A-2A60ABE5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88756-60AF-F24A-9263-E1B3FA9A0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A1F1-2E71-EA4C-B962-9D769348F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.sa/en/Hajj/News/Pages/News-2014-09-24-001.aspx" TargetMode="External"/><Relationship Id="rId2" Type="http://schemas.openxmlformats.org/officeDocument/2006/relationships/hyperlink" Target="http://www.who.int/ihr/e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AA61-CDCB-8F4D-B30C-5691E901E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b="1" dirty="0"/>
              <a:t>International Health Regulations</a:t>
            </a:r>
            <a:br>
              <a:rPr lang="en-US" b="1" dirty="0"/>
            </a:br>
            <a:r>
              <a:rPr lang="en-US" b="1" dirty="0"/>
              <a:t>(IHR)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99E61-7B41-8A4E-9DD7-1190FC036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Dr. </a:t>
            </a:r>
            <a:r>
              <a:rPr lang="en-US" sz="2000" dirty="0" err="1"/>
              <a:t>Noura</a:t>
            </a:r>
            <a:r>
              <a:rPr lang="en-US" sz="2000" dirty="0"/>
              <a:t> A. </a:t>
            </a:r>
            <a:r>
              <a:rPr lang="en-US" sz="2000" dirty="0" err="1"/>
              <a:t>Abouammoh</a:t>
            </a:r>
            <a:endParaRPr lang="en-US" sz="2000" dirty="0"/>
          </a:p>
          <a:p>
            <a:r>
              <a:rPr lang="en-US" sz="2000" dirty="0" err="1"/>
              <a:t>nabouammoh@ksu.edu.sa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5D629-20D6-D743-8980-501B7D46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5977"/>
            <a:ext cx="4353835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D62E-F61E-5C46-A12C-3B03112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IHR (2005) Document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E031DF2B-02AD-4D43-964D-A0CCDC3B7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90044"/>
            <a:ext cx="1549400" cy="2222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B1C209-8232-284B-A57B-996F64503B4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66 articles organized in 10 parts.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B864E-7A90-D84E-B71E-2C79572A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525" y="1489166"/>
            <a:ext cx="6088793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89A5-C6B0-F24B-8428-FB3E17D2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IHR (2005)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6DB3A-53AB-3D45-90D8-E110DD36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Annexes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06ED5-6B76-CF4B-98FA-3A11BBF7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89" y="209022"/>
            <a:ext cx="6025574" cy="6439972"/>
          </a:xfrm>
          <a:prstGeom prst="rect">
            <a:avLst/>
          </a:prstGeom>
        </p:spPr>
      </p:pic>
      <p:pic>
        <p:nvPicPr>
          <p:cNvPr id="11" name="صورة 1">
            <a:extLst>
              <a:ext uri="{FF2B5EF4-FFF2-40B4-BE49-F238E27FC236}">
                <a16:creationId xmlns:a16="http://schemas.microsoft.com/office/drawing/2014/main" id="{E6C7B31B-0BFD-7746-93EA-5CE9EF24A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8" y="2890044"/>
            <a:ext cx="1549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895DF7-AE00-B14D-A239-A67DE43A9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545" y="365125"/>
            <a:ext cx="4448464" cy="62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2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1B6B-60DD-DD4A-9817-3559928C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Globally adopted strategies to control public health related diseases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BEB0DA-FB02-474F-ABB0-DD44805536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071" y="1166948"/>
            <a:ext cx="4719212" cy="54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717361-5794-9F46-868D-3F43B59E5CC6}"/>
              </a:ext>
            </a:extLst>
          </p:cNvPr>
          <p:cNvCxnSpPr/>
          <p:nvPr/>
        </p:nvCxnSpPr>
        <p:spPr>
          <a:xfrm>
            <a:off x="5721531" y="1881051"/>
            <a:ext cx="798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C633EE-100B-A346-9120-811807E5E9EF}"/>
              </a:ext>
            </a:extLst>
          </p:cNvPr>
          <p:cNvCxnSpPr/>
          <p:nvPr/>
        </p:nvCxnSpPr>
        <p:spPr>
          <a:xfrm>
            <a:off x="5721531" y="2653080"/>
            <a:ext cx="798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5C27A7-D0CA-6E47-89A8-BDAF195D3AF5}"/>
              </a:ext>
            </a:extLst>
          </p:cNvPr>
          <p:cNvCxnSpPr/>
          <p:nvPr/>
        </p:nvCxnSpPr>
        <p:spPr>
          <a:xfrm>
            <a:off x="5721531" y="3884023"/>
            <a:ext cx="798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D7947-9C1D-914D-9627-AFF0A4D53865}"/>
              </a:ext>
            </a:extLst>
          </p:cNvPr>
          <p:cNvCxnSpPr/>
          <p:nvPr/>
        </p:nvCxnSpPr>
        <p:spPr>
          <a:xfrm>
            <a:off x="5627061" y="5029200"/>
            <a:ext cx="798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3FD69F-E20A-7E46-8A67-3DF8A12E3665}"/>
              </a:ext>
            </a:extLst>
          </p:cNvPr>
          <p:cNvSpPr txBox="1"/>
          <p:nvPr/>
        </p:nvSpPr>
        <p:spPr>
          <a:xfrm>
            <a:off x="4069360" y="1696385"/>
            <a:ext cx="141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Awareness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C9A3D5-5193-8E4A-A278-C0CE15FA7594}"/>
              </a:ext>
            </a:extLst>
          </p:cNvPr>
          <p:cNvSpPr txBox="1"/>
          <p:nvPr/>
        </p:nvSpPr>
        <p:spPr>
          <a:xfrm>
            <a:off x="3751261" y="2468414"/>
            <a:ext cx="177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Technical areas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363897C-0356-C04F-A008-8F741CC4FD6C}"/>
              </a:ext>
            </a:extLst>
          </p:cNvPr>
          <p:cNvSpPr/>
          <p:nvPr/>
        </p:nvSpPr>
        <p:spPr>
          <a:xfrm>
            <a:off x="5232527" y="2552184"/>
            <a:ext cx="352035" cy="22549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D9F6A-FA63-F144-8C86-07F39304FBF4}"/>
              </a:ext>
            </a:extLst>
          </p:cNvPr>
          <p:cNvSpPr txBox="1"/>
          <p:nvPr/>
        </p:nvSpPr>
        <p:spPr>
          <a:xfrm>
            <a:off x="3172032" y="4890901"/>
            <a:ext cx="230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and monitoring framework</a:t>
            </a:r>
          </a:p>
        </p:txBody>
      </p:sp>
    </p:spTree>
    <p:extLst>
      <p:ext uri="{BB962C8B-B14F-4D97-AF65-F5344CB8AC3E}">
        <p14:creationId xmlns:p14="http://schemas.microsoft.com/office/powerpoint/2010/main" val="99243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1CD3A46-493A-954D-85BC-7EDCF41A5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251" y="1233252"/>
            <a:ext cx="6138947" cy="48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7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10C8-1BF2-5F4D-A59C-18B08253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Designation of a National Focal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98ED-5E7D-F440-9AD1-6A30313C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en-US" sz="3200" dirty="0"/>
              <a:t>“</a:t>
            </a:r>
            <a:r>
              <a:rPr lang="en-US" altLang="en-US" dirty="0"/>
              <a:t>the national center, designated by each State Party which shall be accessible at all times for communication with WHO Contact Points”</a:t>
            </a:r>
          </a:p>
          <a:p>
            <a:pPr>
              <a:lnSpc>
                <a:spcPct val="170000"/>
              </a:lnSpc>
            </a:pPr>
            <a:r>
              <a:rPr lang="en-US" altLang="en-US" dirty="0"/>
              <a:t>WHO shall designate IHR Contact Points, which shall be accessible at all times for communications with National IHR Focal Points.</a:t>
            </a:r>
          </a:p>
          <a:p>
            <a:pPr>
              <a:lnSpc>
                <a:spcPct val="170000"/>
              </a:lnSpc>
            </a:pPr>
            <a:r>
              <a:rPr lang="en-US" altLang="en-US" dirty="0"/>
              <a:t>Responsible for notification to WHO but not necessarily responsible for carrying out the assessment.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16D0-6A1A-2F4D-9C00-8662D1B5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capacity to detect, report and respond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5B46-653F-8746-9901-73A3BA44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Strengthen national capacity at 3 levels: community, intermediate and national. 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535437F9-37C0-744B-B85D-7979EF8BB04F}"/>
              </a:ext>
            </a:extLst>
          </p:cNvPr>
          <p:cNvGrpSpPr>
            <a:grpSpLocks/>
          </p:cNvGrpSpPr>
          <p:nvPr/>
        </p:nvGrpSpPr>
        <p:grpSpPr bwMode="auto">
          <a:xfrm>
            <a:off x="5068389" y="2322512"/>
            <a:ext cx="6516936" cy="4535487"/>
            <a:chOff x="1837" y="1661"/>
            <a:chExt cx="3775" cy="2659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8B6F12A-7F21-D043-B322-ADE73613B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933"/>
              <a:ext cx="2858" cy="1832"/>
            </a:xfrm>
            <a:prstGeom prst="rect">
              <a:avLst/>
            </a:prstGeom>
            <a:solidFill>
              <a:srgbClr val="B2CEF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Health system</a:t>
              </a:r>
              <a:r>
                <a:rPr lang="ar-SA" altLang="ar-SA" dirty="0"/>
                <a:t>النظام الصحي بشكل عام 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Epidemiology</a:t>
              </a:r>
              <a:r>
                <a:rPr lang="ar-SA" altLang="ar-SA" dirty="0"/>
                <a:t> وحدات الوبائيات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Laboratory</a:t>
              </a:r>
              <a:r>
                <a:rPr lang="ar-SA" altLang="ar-SA" dirty="0"/>
                <a:t> المختبرات 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Preparedness</a:t>
              </a:r>
              <a:r>
                <a:rPr lang="ar-SA" altLang="ar-SA" dirty="0"/>
                <a:t> الجاهزية  في جميع القطاعات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Case management </a:t>
              </a:r>
              <a:r>
                <a:rPr lang="ar-SA" altLang="ar-SA" dirty="0"/>
                <a:t> توفر الخدمات العلاجية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Infection control</a:t>
              </a:r>
              <a:r>
                <a:rPr lang="ar-SA" altLang="ar-SA" dirty="0"/>
                <a:t> مكافحة العدوى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Disaster management</a:t>
              </a:r>
              <a:r>
                <a:rPr lang="ar-SA" altLang="ar-SA" dirty="0"/>
                <a:t>إدارة الأزمات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Communication</a:t>
              </a:r>
              <a:r>
                <a:rPr lang="ar-SA" altLang="ar-SA" dirty="0"/>
                <a:t> التواصل السريع </a:t>
              </a:r>
              <a:endParaRPr lang="en-GB" altLang="ar-SA" dirty="0"/>
            </a:p>
            <a:p>
              <a:pPr algn="l">
                <a:lnSpc>
                  <a:spcPct val="7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…</a:t>
              </a:r>
            </a:p>
          </p:txBody>
        </p: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94DDB0C1-EA69-D64C-BFEF-BB02E13A2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6" y="1661"/>
              <a:ext cx="816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baby">
              <a:extLst>
                <a:ext uri="{FF2B5EF4-FFF2-40B4-BE49-F238E27FC236}">
                  <a16:creationId xmlns:a16="http://schemas.microsoft.com/office/drawing/2014/main" id="{734C37E5-18F6-C541-87D9-C1E60C59F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6" y="3249"/>
              <a:ext cx="816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kaz_tbdispensary">
              <a:extLst>
                <a:ext uri="{FF2B5EF4-FFF2-40B4-BE49-F238E27FC236}">
                  <a16:creationId xmlns:a16="http://schemas.microsoft.com/office/drawing/2014/main" id="{86BC335E-373B-FB41-84D1-4039B99B5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2" y="2341"/>
              <a:ext cx="808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8B7A5857-4216-494F-9426-EDEA526E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579" y="2786466"/>
            <a:ext cx="4705690" cy="12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E76A2640-AEFF-1E40-87D3-BE82B88B17BD}"/>
              </a:ext>
            </a:extLst>
          </p:cNvPr>
          <p:cNvSpPr/>
          <p:nvPr/>
        </p:nvSpPr>
        <p:spPr>
          <a:xfrm>
            <a:off x="309876" y="2198637"/>
            <a:ext cx="294096" cy="58782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5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4900-F9FE-F746-85ED-B245D41B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capacity to detect, report and respond 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57DDDC70-506C-B94B-BA2D-7925A83C983E}"/>
              </a:ext>
            </a:extLst>
          </p:cNvPr>
          <p:cNvGrpSpPr>
            <a:grpSpLocks/>
          </p:cNvGrpSpPr>
          <p:nvPr/>
        </p:nvGrpSpPr>
        <p:grpSpPr bwMode="auto">
          <a:xfrm>
            <a:off x="1122477" y="2173036"/>
            <a:ext cx="3710780" cy="3870227"/>
            <a:chOff x="159" y="1697"/>
            <a:chExt cx="2398" cy="2640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0E96B90D-2F4F-3241-A749-3FA8D86E1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2051"/>
              <a:ext cx="1497" cy="1157"/>
            </a:xfrm>
            <a:prstGeom prst="rect">
              <a:avLst/>
            </a:prstGeom>
            <a:solidFill>
              <a:srgbClr val="B2CEF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Ports</a:t>
              </a:r>
              <a:r>
                <a:rPr lang="ar-SA" altLang="ar-SA" dirty="0"/>
                <a:t> الموانئ </a:t>
              </a:r>
              <a:endParaRPr lang="en-GB" altLang="ar-SA" dirty="0"/>
            </a:p>
            <a:p>
              <a:pPr algn="l"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Airports</a:t>
              </a:r>
              <a:r>
                <a:rPr lang="ar-SA" altLang="ar-SA" dirty="0"/>
                <a:t>المطارات </a:t>
              </a:r>
              <a:endParaRPr lang="en-GB" altLang="ar-SA" dirty="0"/>
            </a:p>
            <a:p>
              <a:pPr algn="l"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en-GB" altLang="ar-SA" dirty="0"/>
                <a:t> Ground crossings</a:t>
              </a:r>
              <a:endParaRPr lang="ar-SA" altLang="ar-SA" dirty="0"/>
            </a:p>
            <a:p>
              <a:pPr algn="r" rtl="1">
                <a:lnSpc>
                  <a:spcPct val="120000"/>
                </a:lnSpc>
                <a:spcBef>
                  <a:spcPct val="50000"/>
                </a:spcBef>
              </a:pPr>
              <a:r>
                <a:rPr lang="ar-SA" altLang="ar-SA" dirty="0"/>
                <a:t>المنافذ البرية </a:t>
              </a:r>
            </a:p>
          </p:txBody>
        </p:sp>
        <p:graphicFrame>
          <p:nvGraphicFramePr>
            <p:cNvPr id="6" name="Object 13">
              <a:extLst>
                <a:ext uri="{FF2B5EF4-FFF2-40B4-BE49-F238E27FC236}">
                  <a16:creationId xmlns:a16="http://schemas.microsoft.com/office/drawing/2014/main" id="{B0B50926-3130-354C-8094-56FAF7E497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1" y="3308"/>
            <a:ext cx="693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Photo Editor Photo" r:id="rId4" imgW="2161905" imgH="2857899" progId="MSPhotoEd.3">
                    <p:embed/>
                  </p:oleObj>
                </mc:Choice>
                <mc:Fallback>
                  <p:oleObj name="Photo Editor Photo" r:id="rId4" imgW="2161905" imgH="2857899" progId="MSPhotoEd.3">
                    <p:embed/>
                    <p:pic>
                      <p:nvPicPr>
                        <p:cNvPr id="12" name="Object 13">
                          <a:extLst>
                            <a:ext uri="{FF2B5EF4-FFF2-40B4-BE49-F238E27FC236}">
                              <a16:creationId xmlns:a16="http://schemas.microsoft.com/office/drawing/2014/main" id="{D2ACFD03-A2E7-094B-88CA-C96D0E3AEF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" y="3308"/>
                          <a:ext cx="693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14" descr="airport02">
              <a:extLst>
                <a:ext uri="{FF2B5EF4-FFF2-40B4-BE49-F238E27FC236}">
                  <a16:creationId xmlns:a16="http://schemas.microsoft.com/office/drawing/2014/main" id="{52E2C32F-F95D-4A40-9EA1-3EBDC9EB6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9" y="1697"/>
              <a:ext cx="693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border">
              <a:extLst>
                <a:ext uri="{FF2B5EF4-FFF2-40B4-BE49-F238E27FC236}">
                  <a16:creationId xmlns:a16="http://schemas.microsoft.com/office/drawing/2014/main" id="{532D2EF7-56F4-A348-9370-C1C98810C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" y="2704"/>
              <a:ext cx="70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18">
            <a:extLst>
              <a:ext uri="{FF2B5EF4-FFF2-40B4-BE49-F238E27FC236}">
                <a16:creationId xmlns:a16="http://schemas.microsoft.com/office/drawing/2014/main" id="{39A87FE5-D12C-6940-86BE-A13B43D7C59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63885" y="2178615"/>
            <a:ext cx="7014753" cy="35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r>
              <a:rPr lang="en-GB" altLang="ar-SA" dirty="0">
                <a:solidFill>
                  <a:schemeClr val="accent1"/>
                </a:solidFill>
              </a:rPr>
              <a:t>Intersectoral collaboration</a:t>
            </a:r>
            <a:endParaRPr lang="ar-SA" altLang="ar-SA" dirty="0">
              <a:solidFill>
                <a:schemeClr val="accent1"/>
              </a:solidFill>
            </a:endParaRPr>
          </a:p>
          <a:p>
            <a:r>
              <a:rPr lang="ar-SA" altLang="ar-SA" dirty="0">
                <a:solidFill>
                  <a:schemeClr val="accent1"/>
                </a:solidFill>
              </a:rPr>
              <a:t>تقوية القدرات الأساسية من خلال التعاون مع</a:t>
            </a:r>
            <a:endParaRPr lang="en-GB" altLang="ar-SA" dirty="0">
              <a:solidFill>
                <a:schemeClr val="accent1"/>
              </a:solidFill>
            </a:endParaRPr>
          </a:p>
          <a:p>
            <a:pPr algn="l">
              <a:buFontTx/>
              <a:buChar char="•"/>
            </a:pPr>
            <a:r>
              <a:rPr lang="en-GB" altLang="ar-SA" dirty="0">
                <a:solidFill>
                  <a:schemeClr val="accent1"/>
                </a:solidFill>
              </a:rPr>
              <a:t> Aviation sector </a:t>
            </a:r>
            <a:r>
              <a:rPr lang="ar-SA" altLang="ar-SA" dirty="0">
                <a:solidFill>
                  <a:schemeClr val="accent1"/>
                </a:solidFill>
              </a:rPr>
              <a:t>الطيران المدني</a:t>
            </a:r>
            <a:endParaRPr lang="en-GB" altLang="ar-SA" dirty="0">
              <a:solidFill>
                <a:schemeClr val="accent1"/>
              </a:solidFill>
            </a:endParaRPr>
          </a:p>
          <a:p>
            <a:pPr algn="l">
              <a:buFontTx/>
              <a:buChar char="•"/>
            </a:pPr>
            <a:r>
              <a:rPr lang="en-GB" altLang="ar-SA" dirty="0">
                <a:solidFill>
                  <a:schemeClr val="accent1"/>
                </a:solidFill>
              </a:rPr>
              <a:t> Shipping </a:t>
            </a:r>
            <a:r>
              <a:rPr lang="ar-SA" altLang="ar-SA" dirty="0">
                <a:solidFill>
                  <a:schemeClr val="accent1"/>
                </a:solidFill>
              </a:rPr>
              <a:t>هيئة الموانئ</a:t>
            </a:r>
            <a:endParaRPr lang="en-GB" altLang="ar-SA" dirty="0">
              <a:solidFill>
                <a:schemeClr val="accent1"/>
              </a:solidFill>
            </a:endParaRPr>
          </a:p>
          <a:p>
            <a:pPr algn="l">
              <a:buFontTx/>
              <a:buChar char="•"/>
            </a:pPr>
            <a:r>
              <a:rPr lang="en-GB" altLang="ar-SA" dirty="0">
                <a:solidFill>
                  <a:schemeClr val="accent1"/>
                </a:solidFill>
              </a:rPr>
              <a:t> Railways </a:t>
            </a:r>
            <a:r>
              <a:rPr lang="ar-SA" altLang="ar-SA" dirty="0">
                <a:solidFill>
                  <a:schemeClr val="accent1"/>
                </a:solidFill>
              </a:rPr>
              <a:t>هيئة السكة الحديد</a:t>
            </a:r>
            <a:endParaRPr lang="en-GB" altLang="ar-SA" dirty="0">
              <a:solidFill>
                <a:schemeClr val="accent1"/>
              </a:solidFill>
            </a:endParaRPr>
          </a:p>
          <a:p>
            <a:pPr algn="l">
              <a:buFontTx/>
              <a:buChar char="•"/>
            </a:pPr>
            <a:r>
              <a:rPr lang="en-GB" altLang="ar-SA" dirty="0">
                <a:solidFill>
                  <a:schemeClr val="accent1"/>
                </a:solidFill>
              </a:rPr>
              <a:t> Customs &amp; Immigration</a:t>
            </a:r>
            <a:r>
              <a:rPr lang="ar-SA" altLang="ar-SA" dirty="0">
                <a:solidFill>
                  <a:schemeClr val="accent1"/>
                </a:solidFill>
              </a:rPr>
              <a:t> </a:t>
            </a:r>
            <a:r>
              <a:rPr lang="en-US" altLang="ar-SA" dirty="0">
                <a:solidFill>
                  <a:schemeClr val="accent1"/>
                </a:solidFill>
              </a:rPr>
              <a:t>security</a:t>
            </a:r>
            <a:endParaRPr lang="en-GB" altLang="ar-SA" dirty="0">
              <a:solidFill>
                <a:schemeClr val="accent1"/>
              </a:solidFill>
            </a:endParaRPr>
          </a:p>
          <a:p>
            <a:pPr algn="r" rtl="1"/>
            <a:r>
              <a:rPr lang="ar-SA" altLang="ar-SA" dirty="0">
                <a:solidFill>
                  <a:schemeClr val="accent1"/>
                </a:solidFill>
              </a:rPr>
              <a:t>الجمارك و الجوازات والأمن</a:t>
            </a:r>
            <a:endParaRPr lang="en-GB" altLang="ar-SA" dirty="0">
              <a:solidFill>
                <a:schemeClr val="accent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314BD98-3C0D-3D4B-8333-BBDEEB30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6728" y="5181600"/>
            <a:ext cx="5047490" cy="13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n Arrow 21">
            <a:extLst>
              <a:ext uri="{FF2B5EF4-FFF2-40B4-BE49-F238E27FC236}">
                <a16:creationId xmlns:a16="http://schemas.microsoft.com/office/drawing/2014/main" id="{0C0E5B59-5DB5-3145-A9DD-EFE8D95FFE3D}"/>
              </a:ext>
            </a:extLst>
          </p:cNvPr>
          <p:cNvSpPr/>
          <p:nvPr/>
        </p:nvSpPr>
        <p:spPr>
          <a:xfrm rot="16200000">
            <a:off x="2101928" y="6166048"/>
            <a:ext cx="222998" cy="5225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7045-B5D7-5342-A05A-4BA9686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capacity to detect, report and respond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29F533-F872-BC4D-B028-E5B9FA737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53" y="1690688"/>
            <a:ext cx="5312310" cy="14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427F9DD3-EE7E-CF49-8863-0513656E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531" y="3160712"/>
            <a:ext cx="3671888" cy="2708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Intelligence</a:t>
            </a:r>
            <a:r>
              <a:rPr lang="ar-SA" altLang="ar-SA" dirty="0"/>
              <a:t>البحث والتقصي </a:t>
            </a:r>
            <a:endParaRPr lang="en-GB" altLang="ar-SA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Verification</a:t>
            </a:r>
            <a:r>
              <a:rPr lang="ar-SA" altLang="ar-SA" sz="1600" dirty="0"/>
              <a:t>التحقق من وجود خطر صحي </a:t>
            </a:r>
            <a:endParaRPr lang="en-GB" altLang="ar-SA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Risk assessment</a:t>
            </a:r>
            <a:r>
              <a:rPr lang="ar-SA" altLang="ar-SA" dirty="0"/>
              <a:t>  تقييم الخطر </a:t>
            </a:r>
            <a:endParaRPr lang="en-GB" altLang="ar-SA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Response (GOARN)</a:t>
            </a:r>
            <a:r>
              <a:rPr lang="ar-SA" altLang="ar-SA" dirty="0"/>
              <a:t>الاستجابة </a:t>
            </a:r>
            <a:endParaRPr lang="en-GB" altLang="ar-SA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Logistics</a:t>
            </a:r>
            <a:r>
              <a:rPr lang="ar-SA" altLang="ar-SA" dirty="0"/>
              <a:t> الدعم اللوجستي </a:t>
            </a:r>
            <a:endParaRPr lang="en-GB" altLang="ar-SA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/>
              <a:t> …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CDA605FA-031B-9845-9725-D22C6EC085F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07028" y="2018917"/>
            <a:ext cx="901337" cy="2543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34 h 21600"/>
              <a:gd name="T14" fmla="*/ 18903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066859D-86F5-3049-AA6A-D2C3B985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59" y="3842514"/>
            <a:ext cx="5713004" cy="20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>
                <a:solidFill>
                  <a:schemeClr val="accent1"/>
                </a:solidFill>
              </a:rPr>
              <a:t>"Event-based"     surveillance and response at global level</a:t>
            </a:r>
            <a:endParaRPr lang="ar-SA" altLang="ar-SA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ar-SA" altLang="ar-SA" dirty="0">
                <a:solidFill>
                  <a:schemeClr val="accent1"/>
                </a:solidFill>
              </a:rPr>
              <a:t>الترصد الوبائي والاستجابة والتبليغ على المستوى الدولي عند وجود خطر صحي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ar-SA" altLang="ar-SA" dirty="0">
              <a:solidFill>
                <a:schemeClr val="accent1"/>
              </a:solidFill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GB" altLang="ar-S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0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52D5-8118-1D4D-B9AD-EDFCC800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capacity to detect, report and respond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4F689E-67F2-0846-8BAE-AAE0B434E8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68" y="1668458"/>
            <a:ext cx="4647916" cy="128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6508D977-AC52-B443-9875-5CCC17744E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59383" y="2534193"/>
            <a:ext cx="888274" cy="21661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34 h 21600"/>
              <a:gd name="T14" fmla="*/ 18903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97110E2-5198-AE48-93E2-B44E0FD3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33" y="3075055"/>
            <a:ext cx="3455987" cy="3416306"/>
          </a:xfrm>
          <a:prstGeom prst="rect">
            <a:avLst/>
          </a:prstGeom>
          <a:solidFill>
            <a:srgbClr val="B2CEF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Influenza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Polio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SARS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Smallpox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Cholera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Meningitis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Yellow fever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Food safety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Chemical safety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</a:t>
            </a:r>
            <a:r>
              <a:rPr lang="en-GB" altLang="ar-SA" dirty="0" err="1">
                <a:solidFill>
                  <a:srgbClr val="000066"/>
                </a:solidFill>
              </a:rPr>
              <a:t>Radionuclear</a:t>
            </a:r>
            <a:r>
              <a:rPr lang="en-GB" altLang="ar-SA" dirty="0">
                <a:solidFill>
                  <a:srgbClr val="000066"/>
                </a:solidFill>
              </a:rPr>
              <a:t> safety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…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93B7E653-5106-5245-9529-C731BBD31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919" y="3157539"/>
            <a:ext cx="1873250" cy="1172615"/>
          </a:xfrm>
          <a:prstGeom prst="rect">
            <a:avLst/>
          </a:prstGeom>
          <a:solidFill>
            <a:srgbClr val="B2CEFC"/>
          </a:solidFill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Tuberculosis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Malaria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HIV/AIDS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ar-SA" dirty="0">
                <a:solidFill>
                  <a:srgbClr val="000066"/>
                </a:solidFill>
              </a:rPr>
              <a:t> EPI</a:t>
            </a:r>
          </a:p>
        </p:txBody>
      </p:sp>
      <p:sp>
        <p:nvSpPr>
          <p:cNvPr id="8" name="AutoShape 27">
            <a:extLst>
              <a:ext uri="{FF2B5EF4-FFF2-40B4-BE49-F238E27FC236}">
                <a16:creationId xmlns:a16="http://schemas.microsoft.com/office/drawing/2014/main" id="{A5646C91-FAD8-0B47-B381-169260D2F3DE}"/>
              </a:ext>
            </a:extLst>
          </p:cNvPr>
          <p:cNvSpPr>
            <a:spLocks/>
          </p:cNvSpPr>
          <p:nvPr/>
        </p:nvSpPr>
        <p:spPr bwMode="auto">
          <a:xfrm>
            <a:off x="5087145" y="3213101"/>
            <a:ext cx="73025" cy="792163"/>
          </a:xfrm>
          <a:prstGeom prst="rightBracket">
            <a:avLst>
              <a:gd name="adj" fmla="val 9039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3" rIns="91426" bIns="45713" anchor="ctr"/>
          <a:lstStyle/>
          <a:p>
            <a:endParaRPr lang="ar-SA" altLang="ar-SA"/>
          </a:p>
        </p:txBody>
      </p:sp>
      <p:sp>
        <p:nvSpPr>
          <p:cNvPr id="9" name="Line 28">
            <a:extLst>
              <a:ext uri="{FF2B5EF4-FFF2-40B4-BE49-F238E27FC236}">
                <a16:creationId xmlns:a16="http://schemas.microsoft.com/office/drawing/2014/main" id="{8F541797-92E5-DE49-8B35-8D92C1E00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169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83D3C2E3-2811-374D-BEBC-CC93848B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344" y="3932239"/>
            <a:ext cx="792162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C0AB9613-B6EB-EC47-9DFB-6539AAFF6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806" y="4251326"/>
            <a:ext cx="14097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2" name="AutoShape 29">
            <a:extLst>
              <a:ext uri="{FF2B5EF4-FFF2-40B4-BE49-F238E27FC236}">
                <a16:creationId xmlns:a16="http://schemas.microsoft.com/office/drawing/2014/main" id="{4246E99D-3EC6-A143-BAAC-DA67844146F8}"/>
              </a:ext>
            </a:extLst>
          </p:cNvPr>
          <p:cNvSpPr>
            <a:spLocks/>
          </p:cNvSpPr>
          <p:nvPr/>
        </p:nvSpPr>
        <p:spPr bwMode="auto">
          <a:xfrm>
            <a:off x="3504406" y="4797426"/>
            <a:ext cx="71438" cy="576263"/>
          </a:xfrm>
          <a:prstGeom prst="rightBracket">
            <a:avLst>
              <a:gd name="adj" fmla="val 672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3" rIns="91426" bIns="45713" anchor="ctr"/>
          <a:lstStyle/>
          <a:p>
            <a:endParaRPr lang="ar-SA" altLang="ar-SA" dirty="0"/>
          </a:p>
        </p:txBody>
      </p:sp>
      <p:sp>
        <p:nvSpPr>
          <p:cNvPr id="13" name="Line 30">
            <a:extLst>
              <a:ext uri="{FF2B5EF4-FFF2-40B4-BE49-F238E27FC236}">
                <a16:creationId xmlns:a16="http://schemas.microsoft.com/office/drawing/2014/main" id="{29DF486F-5C88-504B-B76C-430478F2C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845" y="5084763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9DE944BA-C7CA-684E-8F6C-D73C855EB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555" y="5720216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8F2F0A75-1149-0742-95B7-EAD7BB8400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9906" y="6272214"/>
            <a:ext cx="11176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6320DD2-AC7F-2E4B-A8FB-8E401934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031" y="3319463"/>
            <a:ext cx="12954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GFATM</a:t>
            </a:r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CABC9668-F7BC-EA4E-8385-5170C586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531" y="3716338"/>
            <a:ext cx="12954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UNAIDS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C0675A24-19D4-8040-AD05-94C3E3F85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69" y="4040188"/>
            <a:ext cx="8636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GAVI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22505864-EAB9-194E-83A0-CE6CACD1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70" y="4903788"/>
            <a:ext cx="719137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ICG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F15EA32-005E-C647-B82E-45A99330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678" y="5529772"/>
            <a:ext cx="15113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INFOSAN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2A571B5E-D674-0546-9669-E093433E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69" y="6056313"/>
            <a:ext cx="863600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ar-SA" dirty="0"/>
              <a:t>IAEA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1224F4D3-1387-EE42-A268-F95A95EE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880" y="3127321"/>
            <a:ext cx="5340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ar-SA" dirty="0">
                <a:solidFill>
                  <a:schemeClr val="accent1"/>
                </a:solidFill>
              </a:rPr>
              <a:t>Collaboration with </a:t>
            </a:r>
          </a:p>
          <a:p>
            <a:r>
              <a:rPr lang="en-US" altLang="ar-SA" dirty="0">
                <a:solidFill>
                  <a:schemeClr val="accent1"/>
                </a:solidFill>
              </a:rPr>
              <a:t>International organizations</a:t>
            </a:r>
            <a:endParaRPr lang="ar-SA" altLang="ar-SA" dirty="0">
              <a:solidFill>
                <a:schemeClr val="accent1"/>
              </a:solidFill>
            </a:endParaRPr>
          </a:p>
          <a:p>
            <a:r>
              <a:rPr lang="ar-SA" altLang="ar-SA" dirty="0">
                <a:solidFill>
                  <a:schemeClr val="accent1"/>
                </a:solidFill>
              </a:rPr>
              <a:t>التعاون مع بعض المنظمات الدولية </a:t>
            </a:r>
          </a:p>
          <a:p>
            <a:r>
              <a:rPr lang="ar-SA" altLang="ar-SA" dirty="0">
                <a:solidFill>
                  <a:schemeClr val="accent1"/>
                </a:solidFill>
              </a:rPr>
              <a:t>للتعامل مع الأحداث الصحية المحددة </a:t>
            </a:r>
            <a:r>
              <a:rPr lang="en-US" altLang="ar-SA" dirty="0">
                <a:solidFill>
                  <a:schemeClr val="accent1"/>
                </a:solidFill>
              </a:rPr>
              <a:t> </a:t>
            </a:r>
            <a:endParaRPr lang="ar-SA" altLang="ar-S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C66D-7BC0-084E-A730-B103EA32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0FD1-A64F-CB4B-A30A-2CE64E6D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What are International health regulations? Why are they needed? </a:t>
            </a:r>
          </a:p>
          <a:p>
            <a:pPr>
              <a:lnSpc>
                <a:spcPct val="150000"/>
              </a:lnSpc>
            </a:pPr>
            <a:r>
              <a:rPr lang="en-CA" dirty="0"/>
              <a:t>What strategies are globally adopted to control public health related diseases? </a:t>
            </a:r>
          </a:p>
          <a:p>
            <a:pPr>
              <a:lnSpc>
                <a:spcPct val="150000"/>
              </a:lnSpc>
            </a:pPr>
            <a:r>
              <a:rPr lang="en-CA" dirty="0"/>
              <a:t>What are the challenges faced by different countries while implementing IHR? </a:t>
            </a:r>
          </a:p>
          <a:p>
            <a:pPr>
              <a:lnSpc>
                <a:spcPct val="150000"/>
              </a:lnSpc>
            </a:pPr>
            <a:r>
              <a:rPr lang="en-CA" dirty="0"/>
              <a:t>IHR in Saudi context.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628E-BEA7-3346-98A7-55B09A8C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Comply with routine provision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ACAE21-2C77-2043-A5C8-11B103C41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32" t="68408" r="4643" b="5197"/>
          <a:stretch>
            <a:fillRect/>
          </a:stretch>
        </p:blipFill>
        <p:spPr bwMode="auto">
          <a:xfrm>
            <a:off x="729335" y="1690688"/>
            <a:ext cx="4258301" cy="1411331"/>
          </a:xfrm>
          <a:noFill/>
          <a:ln>
            <a:miter lim="800000"/>
            <a:headEnd/>
            <a:tailEnd/>
          </a:ln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BD93A767-106A-684A-919F-95F3132E82E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87636" y="2179739"/>
            <a:ext cx="888274" cy="21661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34 h 21600"/>
              <a:gd name="T14" fmla="*/ 18903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B8E0673-AE06-8348-B7B8-CB6C0A89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82517"/>
            <a:ext cx="5616575" cy="2677656"/>
          </a:xfrm>
          <a:prstGeom prst="rect">
            <a:avLst/>
          </a:prstGeom>
          <a:solidFill>
            <a:srgbClr val="B2CEF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GB" altLang="ar-SA" sz="1600" dirty="0"/>
              <a:t>NFP Designation and Operations</a:t>
            </a:r>
            <a:r>
              <a:rPr lang="ar-SA" altLang="ar-SA" sz="1600" dirty="0"/>
              <a:t> تحديد نقاط الاتصال ومهامها </a:t>
            </a:r>
            <a:endParaRPr lang="en-GB" altLang="ar-SA" sz="1600" dirty="0"/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GB" altLang="ar-SA" sz="1600" dirty="0"/>
              <a:t>Detection, reporting, verification and control of events</a:t>
            </a:r>
            <a:r>
              <a:rPr lang="ar-SA" altLang="ar-SA" sz="1600" dirty="0"/>
              <a:t>أعمال الترصد الوبائي والمكافحة  </a:t>
            </a:r>
            <a:endParaRPr lang="en-GB" altLang="ar-SA" sz="1600" dirty="0"/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GB" altLang="ar-SA" sz="1600" dirty="0"/>
              <a:t>Implementation of IHR</a:t>
            </a:r>
            <a:r>
              <a:rPr lang="ar-SA" altLang="ar-SA" sz="1600" dirty="0"/>
              <a:t> </a:t>
            </a:r>
            <a:r>
              <a:rPr lang="en-GB" altLang="ar-SA" sz="1600" dirty="0"/>
              <a:t>Documents</a:t>
            </a:r>
            <a:r>
              <a:rPr lang="ar-SA" altLang="ar-SA" sz="1600" dirty="0"/>
              <a:t> استخدام وثائق اللوائح الصحية </a:t>
            </a:r>
            <a:r>
              <a:rPr lang="en-GB" altLang="ar-SA" sz="1600" dirty="0"/>
              <a:t> </a:t>
            </a:r>
          </a:p>
          <a:p>
            <a:pPr marL="285750" indent="-285750">
              <a:spcBef>
                <a:spcPct val="50000"/>
              </a:spcBef>
              <a:buFont typeface="Arial" charset="0"/>
              <a:buChar char="•"/>
            </a:pPr>
            <a:r>
              <a:rPr lang="en-US" altLang="ar-SA" sz="1600" dirty="0"/>
              <a:t>Definition of implementing structures, organization, roles and responsibility </a:t>
            </a:r>
            <a:r>
              <a:rPr lang="ar-SA" altLang="ar-SA" sz="1600" dirty="0"/>
              <a:t>تعريف الجهات المسؤولة وتحديد أدوارها</a:t>
            </a:r>
            <a:endParaRPr lang="en-GB" altLang="ar-SA" sz="16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E843B5-80BA-E84C-A2C5-2A10663E8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6" y="3860801"/>
            <a:ext cx="5929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ar-SA" sz="2000" dirty="0">
                <a:solidFill>
                  <a:schemeClr val="accent1"/>
                </a:solidFill>
              </a:rPr>
              <a:t>National Legislation should allow Compliance with IHR</a:t>
            </a:r>
          </a:p>
          <a:p>
            <a:r>
              <a:rPr lang="ar-SA" altLang="ar-SA" sz="2000" dirty="0">
                <a:solidFill>
                  <a:schemeClr val="accent1"/>
                </a:solidFill>
              </a:rPr>
              <a:t>القوانين المحلية يجب أن تسمح بتطبيق اللوائح الصحية الدولية</a:t>
            </a:r>
            <a:endParaRPr lang="en-US" altLang="ar-SA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6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CAA7-C5F7-F84E-8A88-FBB513AD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Comply with routine provision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05A926-74DF-1047-A8ED-AD9EBC4734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32" t="68408" r="4643" b="5197"/>
          <a:stretch>
            <a:fillRect/>
          </a:stretch>
        </p:blipFill>
        <p:spPr bwMode="auto">
          <a:xfrm>
            <a:off x="576937" y="1690688"/>
            <a:ext cx="4036628" cy="1337862"/>
          </a:xfrm>
          <a:noFill/>
          <a:ln>
            <a:miter lim="800000"/>
            <a:headEnd/>
            <a:tailEnd/>
          </a:ln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18762827-D5B7-4B4A-8256-A7EB5670F0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13565" y="2581521"/>
            <a:ext cx="888274" cy="21661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1 w 21600"/>
              <a:gd name="T13" fmla="*/ 5434 h 21600"/>
              <a:gd name="T14" fmla="*/ 18903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CAADB0B-15E5-EE40-A8B8-1E95AD94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169372"/>
            <a:ext cx="4762500" cy="3035300"/>
          </a:xfrm>
          <a:prstGeom prst="rect">
            <a:avLst/>
          </a:prstGeom>
          <a:solidFill>
            <a:srgbClr val="B2CEF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66"/>
                </a:solidFill>
              </a:rPr>
              <a:t>8 Core capacities:</a:t>
            </a:r>
            <a:endParaRPr lang="en-US" sz="2400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Legislation and Policy </a:t>
            </a:r>
            <a:r>
              <a:rPr lang="ar-SA" b="0" dirty="0">
                <a:solidFill>
                  <a:srgbClr val="000066"/>
                </a:solidFill>
              </a:rPr>
              <a:t>التشريعات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Coordination </a:t>
            </a:r>
            <a:r>
              <a:rPr lang="ar-SA" b="0" dirty="0">
                <a:solidFill>
                  <a:srgbClr val="000066"/>
                </a:solidFill>
              </a:rPr>
              <a:t>التنسيق بين القطاعات المعنية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Surveillance </a:t>
            </a:r>
            <a:r>
              <a:rPr lang="ar-SA" b="0" dirty="0">
                <a:solidFill>
                  <a:srgbClr val="000066"/>
                </a:solidFill>
              </a:rPr>
              <a:t>الترصد الوبائي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Response </a:t>
            </a:r>
            <a:r>
              <a:rPr lang="ar-SA" b="0" dirty="0">
                <a:solidFill>
                  <a:srgbClr val="000066"/>
                </a:solidFill>
              </a:rPr>
              <a:t>الاستجابة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Preparedness </a:t>
            </a:r>
            <a:r>
              <a:rPr lang="ar-SA" b="0" dirty="0">
                <a:solidFill>
                  <a:srgbClr val="000066"/>
                </a:solidFill>
              </a:rPr>
              <a:t>الجاهزية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Risk Communications</a:t>
            </a:r>
            <a:r>
              <a:rPr lang="ar-SA" b="0" dirty="0">
                <a:solidFill>
                  <a:srgbClr val="000066"/>
                </a:solidFill>
              </a:rPr>
              <a:t> إدارة المخاطر 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Human Resources </a:t>
            </a:r>
            <a:r>
              <a:rPr lang="ar-SA" b="0" dirty="0">
                <a:solidFill>
                  <a:srgbClr val="000066"/>
                </a:solidFill>
              </a:rPr>
              <a:t>الموارد البشرية</a:t>
            </a:r>
            <a:endParaRPr lang="en-US" b="0" dirty="0">
              <a:solidFill>
                <a:srgbClr val="000066"/>
              </a:solidFill>
            </a:endParaRPr>
          </a:p>
          <a:p>
            <a:pPr marL="457200" indent="-457200" eaLnBrk="1" hangingPunct="1">
              <a:lnSpc>
                <a:spcPct val="6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0" dirty="0">
                <a:solidFill>
                  <a:srgbClr val="000066"/>
                </a:solidFill>
              </a:rPr>
              <a:t>Laboratory</a:t>
            </a:r>
            <a:r>
              <a:rPr lang="ar-SA" b="0" dirty="0">
                <a:solidFill>
                  <a:srgbClr val="000066"/>
                </a:solidFill>
              </a:rPr>
              <a:t> المختبرات </a:t>
            </a:r>
            <a:endParaRPr lang="en-US" b="0" dirty="0">
              <a:solidFill>
                <a:srgbClr val="00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61D2F-5E78-064F-978A-8C2829628191}"/>
              </a:ext>
            </a:extLst>
          </p:cNvPr>
          <p:cNvSpPr txBox="1"/>
          <p:nvPr/>
        </p:nvSpPr>
        <p:spPr>
          <a:xfrm>
            <a:off x="1302040" y="3809859"/>
            <a:ext cx="3311525" cy="175432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 3 levels: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Community/Peripheral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National</a:t>
            </a:r>
          </a:p>
          <a:p>
            <a:pPr>
              <a:defRPr/>
            </a:pPr>
            <a:r>
              <a:rPr lang="ar-SA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تقييم القدرات الأساسية في كل القطاعات المعنية بتنفيذ اللوائح  </a:t>
            </a:r>
          </a:p>
        </p:txBody>
      </p:sp>
    </p:spTree>
    <p:extLst>
      <p:ext uri="{BB962C8B-B14F-4D97-AF65-F5344CB8AC3E}">
        <p14:creationId xmlns:p14="http://schemas.microsoft.com/office/powerpoint/2010/main" val="349740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E29C-4C7B-AA4F-BB2A-166D6B8B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Challenges faced by different countries while implementing IHR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DB75-CE08-3C46-AC19-958E4464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Mobilize resources and develop national action plans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Strengthen national capacities in alert and response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Strengthen capacity at ports, airports, and ground crossings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Maintaining strong threat-specific readiness for known diseases/risks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Rapidly notify WHO of acute public health risks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Sustain international and intersectoral collaboration</a:t>
            </a:r>
          </a:p>
          <a:p>
            <a:pPr marL="365760" indent="-283464">
              <a:lnSpc>
                <a:spcPct val="110000"/>
              </a:lnSpc>
              <a:spcBef>
                <a:spcPct val="15000"/>
              </a:spcBef>
              <a:buFont typeface="Wingdings 2"/>
              <a:buChar char=""/>
              <a:defRPr/>
            </a:pPr>
            <a:r>
              <a:rPr lang="en-GB" dirty="0"/>
              <a:t>Monitor progress of IHR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F2FB-1FB7-2246-BE57-D24EF88D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A38D1-0602-E241-B29C-A0BF5F3D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During Hajj Season of 2014, the country was subjected to the risk of Ebola Virus Disease outbreak during the Hajj season. </a:t>
            </a:r>
          </a:p>
          <a:p>
            <a:r>
              <a:rPr lang="en-GB" altLang="en-US" dirty="0"/>
              <a:t>What was the action plan conducted under the IHR?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C7A6-D282-334D-8FE5-D2766575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B343-D76F-484C-A476-BA5C071D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Firstly: the disease was announced to be endemic in west African countries: </a:t>
            </a:r>
          </a:p>
          <a:p>
            <a:endParaRPr lang="en-GB" altLang="en-US" dirty="0"/>
          </a:p>
          <a:p>
            <a:r>
              <a:rPr lang="en-GB" altLang="en-US" dirty="0"/>
              <a:t>Guinea, Liberia and Sierra Leone in West Africa. Additionally, a localised spread of the virus was announced in certain areas of Nigeria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3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6D7D-E2B0-4043-A43C-3D01D9D2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71800-66D8-7A42-AD93-BCA98C094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This announcement indicated a Public Health Emergency of International Concern (PHEIC). </a:t>
            </a:r>
          </a:p>
          <a:p>
            <a:r>
              <a:rPr lang="en-GB" altLang="en-US" dirty="0"/>
              <a:t>Saudi Arabia, as a member state was informed about this PHEIC through the </a:t>
            </a:r>
            <a:r>
              <a:rPr lang="en-GB" altLang="en-US" dirty="0">
                <a:solidFill>
                  <a:srgbClr val="FF0000"/>
                </a:solidFill>
              </a:rPr>
              <a:t>National IHR Focal Point. </a:t>
            </a:r>
          </a:p>
          <a:p>
            <a:r>
              <a:rPr lang="en-GB" altLang="en-US" dirty="0"/>
              <a:t>The National IHR Focal Point in Saudi Arabia was a representative of the Saudi Ministry of Health. </a:t>
            </a:r>
          </a:p>
          <a:p>
            <a:endParaRPr lang="en-GB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82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9BED-32C3-1A4E-A430-36CC49C8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How does The National IHR Focal Point in Saudi Arabia receive information from the WHO?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526-230C-874B-98EA-CA6A7628B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Through the WHO IHR Contact Points.</a:t>
            </a:r>
          </a:p>
          <a:p>
            <a:pPr>
              <a:buNone/>
            </a:pPr>
            <a:r>
              <a:rPr lang="en-GB" altLang="en-US" dirty="0"/>
              <a:t>i.e. (EMRO IHR contact point.) 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907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9B9C-D163-C440-9C24-B975942A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of communication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EFD01-C0D2-4F4E-A183-DA395D3C7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259" y="1690688"/>
            <a:ext cx="5217481" cy="4351338"/>
          </a:xfrm>
        </p:spPr>
      </p:pic>
    </p:spTree>
    <p:extLst>
      <p:ext uri="{BB962C8B-B14F-4D97-AF65-F5344CB8AC3E}">
        <p14:creationId xmlns:p14="http://schemas.microsoft.com/office/powerpoint/2010/main" val="318678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95A6-5FD7-774D-AE38-2018675E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2742-9A9D-8F4F-BDD2-9A44B843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/>
              <a:t>A) The Information components: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1. Surveillance, notification, consultation, verification, and information sharing at the endemic countries with ED.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2. Announcement of the PHEIC with state parties.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3. Sharing of relevant public health knowledge about ED with state parties.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37D2-1AEA-974A-B1DB-C85762B9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C08B6-6DB7-4B42-BC4A-BEC3386FE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/>
              <a:t>B) Action plan at endemic countries: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1. Application of prevention and control measures in endemic countries.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2. Application of exit screening measures at Points of Entry.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3. Information sharing with state parties. </a:t>
            </a:r>
          </a:p>
          <a:p>
            <a:pPr>
              <a:lnSpc>
                <a:spcPct val="150000"/>
              </a:lnSpc>
            </a:pPr>
            <a:endParaRPr lang="en-GB" alt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1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318C-EBB0-4C42-A6A8-5B5442B3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B09F6642-1A80-6749-843A-569D52CEE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67298">
            <a:off x="10033045" y="2578887"/>
            <a:ext cx="1549400" cy="2222500"/>
          </a:xfrm>
          <a:prstGeom prst="rect">
            <a:avLst/>
          </a:prstGeom>
        </p:spPr>
      </p:pic>
      <p:pic>
        <p:nvPicPr>
          <p:cNvPr id="5" name="Picture 5" descr="IHR-1969-cover">
            <a:extLst>
              <a:ext uri="{FF2B5EF4-FFF2-40B4-BE49-F238E27FC236}">
                <a16:creationId xmlns:a16="http://schemas.microsoft.com/office/drawing/2014/main" id="{E6323923-5BF6-3A4B-9A28-B7C70A09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732">
            <a:off x="8382590" y="1402798"/>
            <a:ext cx="1511300" cy="22494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45155-C41A-2749-97D3-22CC6D90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0330">
            <a:off x="9294765" y="4205491"/>
            <a:ext cx="1360762" cy="20263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86551B-2933-DB4A-8A37-6A04B6C0286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/>
              <a:t>1851: </a:t>
            </a:r>
            <a:r>
              <a:rPr lang="en-US" altLang="en-US" dirty="0"/>
              <a:t>First International Sanitary Conference, Paris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1951: </a:t>
            </a:r>
            <a:r>
              <a:rPr lang="en-US" altLang="en-US" dirty="0"/>
              <a:t>First International Sanitary Regulations (ISR)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		   adopted by WHO member states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1969: </a:t>
            </a:r>
            <a:r>
              <a:rPr lang="en-US" altLang="en-US" dirty="0"/>
              <a:t>ISR replaced and renamed the International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	        Health Regulations (IHR)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1995: </a:t>
            </a:r>
            <a:r>
              <a:rPr lang="en-US" altLang="en-US" dirty="0"/>
              <a:t>Call for Revision of IHR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2005: </a:t>
            </a:r>
            <a:r>
              <a:rPr lang="en-US" altLang="en-US" dirty="0"/>
              <a:t>IHR (2005) adopted by the World Health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7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CC4D-CD43-794D-B0CC-E2C431BE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600A-1912-AB4D-9678-AB260C96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/>
              <a:t>C) Action plan at Saudi Arabia: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1. Restriction of entry of citizens of affected countries.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2. Application of entry screening measures.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3. Information sharing with relevant local authorities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7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8A42-937D-1C44-B260-D3FEFC56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2DF0-E463-B847-B9EF-9CC73E63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/>
              <a:t>C) Action plan at Saudi Arabia: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4. Assessment of the established capacity: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Transportation system adherence to the IHR guidelines.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Maintenance of core capacities at designated Points of Entry in Saudi Arabia: Jeddah airport, Madinah Airport, and Islamic seaports in Jeddah.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56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E2FA-C1A8-7B4B-BD23-C6DACFEE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IHR in Saudi Arabia: 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6AA2-488C-D54A-AE53-C7168BE21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/>
              <a:t>C) Action plan at Saudi Arabia: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5. Development of Public health Emergency Contingency Plans at Points of Entry. 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6. Plan trials, monitoring and evaluation.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4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D40E-B388-2047-A90F-410DFCC3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7B2AF7-6D6E-8644-95FF-938765847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90" y="886690"/>
            <a:ext cx="9808419" cy="52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39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B896-E1A7-1042-A537-D5F0D5BB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52C2-FAA9-4D41-AE8D-F56FB4A4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hlinkClick r:id="rId2"/>
              </a:rPr>
              <a:t>http://www.who.int/ihr/en/</a:t>
            </a:r>
            <a:endParaRPr lang="en-GB" altLang="en-US" dirty="0"/>
          </a:p>
          <a:p>
            <a:r>
              <a:rPr lang="en-GB" altLang="en-US" dirty="0">
                <a:hlinkClick r:id="rId3"/>
              </a:rPr>
              <a:t>http://www.moh.gov.sa/en/Hajj/News/Pages/News-2014-09-24-001.aspx</a:t>
            </a:r>
            <a:endParaRPr lang="en-GB" altLang="en-US" dirty="0"/>
          </a:p>
          <a:p>
            <a:r>
              <a:rPr lang="en-GB" altLang="en-US" dirty="0"/>
              <a:t>http://</a:t>
            </a:r>
            <a:r>
              <a:rPr lang="en-GB" altLang="en-US" dirty="0" err="1"/>
              <a:t>www.who.int</a:t>
            </a:r>
            <a:r>
              <a:rPr lang="en-GB" altLang="en-US" dirty="0"/>
              <a:t>/</a:t>
            </a:r>
            <a:r>
              <a:rPr lang="en-GB" altLang="en-US" dirty="0" err="1"/>
              <a:t>ihr</a:t>
            </a:r>
            <a:r>
              <a:rPr lang="en-GB" altLang="en-US" dirty="0"/>
              <a:t>/publications/9789241596664/</a:t>
            </a:r>
            <a:r>
              <a:rPr lang="en-GB" altLang="en-US" dirty="0" err="1"/>
              <a:t>en</a:t>
            </a:r>
            <a:r>
              <a:rPr lang="en-GB" alt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11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1F7-D84F-854B-9E1B-F81DD932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540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255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2033-2D7B-7341-AFAB-6D71A448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BAA7-7E07-C845-A6A6-3E0A371A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2006: </a:t>
            </a:r>
            <a:r>
              <a:rPr lang="en-US" altLang="en-US" dirty="0"/>
              <a:t>World Health Assembly vote that IHR (2005) will enter into force in June 2007</a:t>
            </a:r>
          </a:p>
          <a:p>
            <a:endParaRPr lang="en-US" altLang="en-US" b="1" dirty="0"/>
          </a:p>
          <a:p>
            <a:r>
              <a:rPr lang="en-US" altLang="en-US" b="1" dirty="0"/>
              <a:t>15 June 2007: </a:t>
            </a:r>
            <a:r>
              <a:rPr lang="en-US" altLang="en-US" dirty="0"/>
              <a:t>IHR entered into force and are binding on 194 States Parties </a:t>
            </a:r>
          </a:p>
          <a:p>
            <a:endParaRPr lang="en-US" altLang="en-US" b="1" dirty="0"/>
          </a:p>
          <a:p>
            <a:r>
              <a:rPr lang="en-US" altLang="en-US" b="1" dirty="0"/>
              <a:t>2007-2009:</a:t>
            </a:r>
            <a:r>
              <a:rPr lang="en-US" altLang="en-US" dirty="0"/>
              <a:t> Member States assessed and improved their national core capacities for surveillance and reporting</a:t>
            </a:r>
          </a:p>
          <a:p>
            <a:endParaRPr lang="en-US" altLang="en-US" b="1" dirty="0"/>
          </a:p>
          <a:p>
            <a:r>
              <a:rPr lang="en-US" altLang="en-US" b="1" dirty="0"/>
              <a:t>2012:</a:t>
            </a:r>
            <a:r>
              <a:rPr lang="en-US" altLang="en-US" dirty="0"/>
              <a:t> the core capacities were in place and functioning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13C04-5D46-244C-BA5C-3CD448B0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5701">
            <a:off x="10394769" y="4741092"/>
            <a:ext cx="1181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E680-2E14-D440-A4B4-4C6B78C2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IHR?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066D-5A8E-A54E-9D69-96C53179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en-GB" dirty="0"/>
              <a:t>This legally-binding agreement.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en-GB" dirty="0"/>
              <a:t>It significantly contributes to global public health security.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en-GB" dirty="0"/>
              <a:t> providing a new framework for the coordination of the management of events that may constitute a public health emergency of international concern.</a:t>
            </a:r>
          </a:p>
          <a:p>
            <a:pPr marL="365760" indent="-283464">
              <a:lnSpc>
                <a:spcPct val="150000"/>
              </a:lnSpc>
              <a:buFont typeface="Wingdings 2"/>
              <a:buChar char=""/>
              <a:defRPr/>
            </a:pPr>
            <a:r>
              <a:rPr lang="en-GB" dirty="0"/>
              <a:t>improve the capacity of all countries to detect, assess, notify and respond to public health threats.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5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2BE3-8406-A648-B5C7-C5FD6417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1449976"/>
            <a:ext cx="5275217" cy="5930538"/>
          </a:xfrm>
        </p:spPr>
        <p:txBody>
          <a:bodyPr>
            <a:normAutofit/>
          </a:bodyPr>
          <a:lstStyle/>
          <a:p>
            <a:r>
              <a:rPr lang="en-US" dirty="0"/>
              <a:t>IHR (1969):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provide maximum security against international spread of diseases with minimum interference with world traffic</a:t>
            </a:r>
          </a:p>
          <a:p>
            <a:r>
              <a:rPr lang="en-US" dirty="0"/>
              <a:t>Only 3 diseases (cholera, plague and yellow fever)</a:t>
            </a:r>
          </a:p>
          <a:p>
            <a:r>
              <a:rPr lang="en-US" dirty="0"/>
              <a:t>Dependence on affected country to notify and lack of mechanism for collaboration between WHO and affected countries.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815DEE-AD53-2242-9AAB-F22DC025942F}"/>
              </a:ext>
            </a:extLst>
          </p:cNvPr>
          <p:cNvSpPr txBox="1">
            <a:spLocks/>
          </p:cNvSpPr>
          <p:nvPr/>
        </p:nvSpPr>
        <p:spPr>
          <a:xfrm>
            <a:off x="6622868" y="1242739"/>
            <a:ext cx="4743994" cy="561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IHR (2005):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prevent, protect against, control and provide a public health response to the international spread of disease.</a:t>
            </a:r>
          </a:p>
          <a:p>
            <a:r>
              <a:rPr lang="en-US" dirty="0"/>
              <a:t>In a way commensurate with and restricted to public health risks.</a:t>
            </a:r>
          </a:p>
          <a:p>
            <a:r>
              <a:rPr lang="en-US" dirty="0"/>
              <a:t>Which avoid unnecessary interference with international traffic and trade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D03833-A37A-1E45-AEEB-D5C90D71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" y="0"/>
            <a:ext cx="10515600" cy="1325563"/>
          </a:xfrm>
        </p:spPr>
        <p:txBody>
          <a:bodyPr/>
          <a:lstStyle/>
          <a:p>
            <a:r>
              <a:rPr lang="en-US" dirty="0"/>
              <a:t>Purpose and scope of IHR</a:t>
            </a:r>
          </a:p>
        </p:txBody>
      </p:sp>
    </p:spTree>
    <p:extLst>
      <p:ext uri="{BB962C8B-B14F-4D97-AF65-F5344CB8AC3E}">
        <p14:creationId xmlns:p14="http://schemas.microsoft.com/office/powerpoint/2010/main" val="325645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47D388-FC25-E746-B03D-811358D58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298" y="640080"/>
            <a:ext cx="9007403" cy="50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43ED-F3EE-1949-B1AB-B5AFB16D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events and notify potential Public Health Emergency of International Concern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5A65-1134-3C4C-B06E-62852315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/>
              <a:t>What is PHIEC?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extraordinary public health event which constitute a public health risk to other countries through international spread of disease and potentially requires a coordinated international response.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They include those caused by infectious diseases, chemical agents, radioactive materials and contaminated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9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24DB-D4BC-FE41-90B8-190D8EDE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65" y="300446"/>
            <a:ext cx="10515600" cy="2965269"/>
          </a:xfrm>
        </p:spPr>
        <p:txBody>
          <a:bodyPr>
            <a:normAutofit fontScale="90000"/>
          </a:bodyPr>
          <a:lstStyle/>
          <a:p>
            <a:r>
              <a:rPr lang="en-US" dirty="0"/>
              <a:t>Any event irrespective of origin and source meeting </a:t>
            </a:r>
            <a:r>
              <a:rPr lang="en-US" b="1" dirty="0"/>
              <a:t>2 or more </a:t>
            </a:r>
            <a:r>
              <a:rPr lang="en-US" dirty="0"/>
              <a:t>of the following criteria is considered as </a:t>
            </a:r>
            <a:r>
              <a:rPr lang="en-US" b="1" dirty="0"/>
              <a:t>PHEIC</a:t>
            </a:r>
            <a:r>
              <a:rPr lang="en-US" dirty="0"/>
              <a:t> and should be notified to WHO according to IHR (2005):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647A-CF32-E54E-BFB7-484D5997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5" y="2952206"/>
            <a:ext cx="10515600" cy="31481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 Unusual or unexpected event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2. Resulting in serious public health impact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3. With significant risk of international spread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4. Significant risk of international travel or trade restriction.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7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1503</Words>
  <Application>Microsoft Office PowerPoint</Application>
  <PresentationFormat>شاشة عريضة</PresentationFormat>
  <Paragraphs>208</Paragraphs>
  <Slides>35</Slides>
  <Notes>2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 2</vt:lpstr>
      <vt:lpstr>Office Theme</vt:lpstr>
      <vt:lpstr>Photo Editor Photo</vt:lpstr>
      <vt:lpstr>International Health Regulations (IHR)</vt:lpstr>
      <vt:lpstr>Objectives</vt:lpstr>
      <vt:lpstr>Brief History</vt:lpstr>
      <vt:lpstr>Brief History</vt:lpstr>
      <vt:lpstr>What is IHR?</vt:lpstr>
      <vt:lpstr>Purpose and scope of IHR</vt:lpstr>
      <vt:lpstr>عرض تقديمي في PowerPoint</vt:lpstr>
      <vt:lpstr>Assess events and notify potential Public Health Emergency of International Concern </vt:lpstr>
      <vt:lpstr>Any event irrespective of origin and source meeting 2 or more of the following criteria is considered as PHEIC and should be notified to WHO according to IHR (2005): </vt:lpstr>
      <vt:lpstr>IHR (2005) Document</vt:lpstr>
      <vt:lpstr>IHR (2005) Document</vt:lpstr>
      <vt:lpstr>عرض تقديمي في PowerPoint</vt:lpstr>
      <vt:lpstr>Globally adopted strategies to control public health related diseases</vt:lpstr>
      <vt:lpstr>عرض تقديمي في PowerPoint</vt:lpstr>
      <vt:lpstr>Designation of a National Focal Point</vt:lpstr>
      <vt:lpstr>Core capacity to detect, report and respond </vt:lpstr>
      <vt:lpstr>Core capacity to detect, report and respond </vt:lpstr>
      <vt:lpstr>Core capacity to detect, report and respond </vt:lpstr>
      <vt:lpstr>Core capacity to detect, report and respond </vt:lpstr>
      <vt:lpstr>Comply with routine provision</vt:lpstr>
      <vt:lpstr>Comply with routine provision</vt:lpstr>
      <vt:lpstr>Challenges faced by different countries while implementing IHR</vt:lpstr>
      <vt:lpstr>IHR in Saudi Arabia: Case Study</vt:lpstr>
      <vt:lpstr>IHR in Saudi Arabia: Case Study</vt:lpstr>
      <vt:lpstr>IHR in Saudi Arabia: Case Study</vt:lpstr>
      <vt:lpstr>How does The National IHR Focal Point in Saudi Arabia receive information from the WHO?</vt:lpstr>
      <vt:lpstr>Circle of communication</vt:lpstr>
      <vt:lpstr>IHR in Saudi Arabia: Case Study</vt:lpstr>
      <vt:lpstr>IHR in Saudi Arabia: Case Study</vt:lpstr>
      <vt:lpstr>IHR in Saudi Arabia: Case Study</vt:lpstr>
      <vt:lpstr>IHR in Saudi Arabia: Case Study</vt:lpstr>
      <vt:lpstr>IHR in Saudi Arabia: Case Study</vt:lpstr>
      <vt:lpstr>عرض تقديمي في PowerPoint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Health Regulations (IHR)</dc:title>
  <dc:creator>Wassim Aldebeyan</dc:creator>
  <cp:lastModifiedBy>Huda Alabdulkarim</cp:lastModifiedBy>
  <cp:revision>20</cp:revision>
  <dcterms:created xsi:type="dcterms:W3CDTF">2019-11-04T06:17:05Z</dcterms:created>
  <dcterms:modified xsi:type="dcterms:W3CDTF">2019-11-22T14:24:54Z</dcterms:modified>
</cp:coreProperties>
</file>