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3"/>
  </p:notesMasterIdLst>
  <p:sldIdLst>
    <p:sldId id="256" r:id="rId2"/>
    <p:sldId id="1827" r:id="rId3"/>
    <p:sldId id="1831" r:id="rId4"/>
    <p:sldId id="1828" r:id="rId5"/>
    <p:sldId id="1829" r:id="rId6"/>
    <p:sldId id="1830" r:id="rId7"/>
    <p:sldId id="273" r:id="rId8"/>
    <p:sldId id="1834" r:id="rId9"/>
    <p:sldId id="1835" r:id="rId10"/>
    <p:sldId id="316" r:id="rId11"/>
    <p:sldId id="31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5"/>
    <p:restoredTop sz="84168"/>
  </p:normalViewPr>
  <p:slideViewPr>
    <p:cSldViewPr>
      <p:cViewPr varScale="1">
        <p:scale>
          <a:sx n="79" d="100"/>
          <a:sy n="79" d="100"/>
        </p:scale>
        <p:origin x="233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776EB-E5A0-42A1-9A0E-F23B635CBD47}" type="datetimeFigureOut">
              <a:rPr lang="en-US" smtClean="0"/>
              <a:pPr/>
              <a:t>11/1/19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66D89-136E-4F75-855B-5656450D334B}" type="slidenum">
              <a:rPr lang="en-US" smtClean="0"/>
              <a:pPr/>
              <a:t>‹#›</a:t>
            </a:fld>
            <a:endParaRPr lang="en-US" dirty="0"/>
          </a:p>
        </p:txBody>
      </p:sp>
    </p:spTree>
    <p:extLst>
      <p:ext uri="{BB962C8B-B14F-4D97-AF65-F5344CB8AC3E}">
        <p14:creationId xmlns:p14="http://schemas.microsoft.com/office/powerpoint/2010/main" val="4620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52675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67335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124256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359323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30950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179675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57728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86865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287653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52150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4405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165616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56420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216389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67947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632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F91386-ADF6-46AE-B628-14B451410779}" type="datetimeFigureOut">
              <a:rPr lang="en-US" smtClean="0"/>
              <a:pPr/>
              <a:t>11/1/19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47914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0F91386-ADF6-46AE-B628-14B451410779}" type="datetimeFigureOut">
              <a:rPr lang="en-US" smtClean="0"/>
              <a:pPr/>
              <a:t>11/1/19</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A5F96A3-F5D8-4F1C-83D7-42970B209A51}" type="slidenum">
              <a:rPr lang="en-US" smtClean="0"/>
              <a:pPr/>
              <a:t>‹#›</a:t>
            </a:fld>
            <a:endParaRPr lang="en-US" dirty="0"/>
          </a:p>
        </p:txBody>
      </p:sp>
    </p:spTree>
    <p:extLst>
      <p:ext uri="{BB962C8B-B14F-4D97-AF65-F5344CB8AC3E}">
        <p14:creationId xmlns:p14="http://schemas.microsoft.com/office/powerpoint/2010/main" val="35567818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277" y="1767595"/>
            <a:ext cx="6174519" cy="1958921"/>
          </a:xfrm>
        </p:spPr>
        <p:txBody>
          <a:bodyPr/>
          <a:lstStyle/>
          <a:p>
            <a:pPr algn="ctr"/>
            <a:r>
              <a:rPr lang="en-US" altLang="en-US" sz="4000" b="1" dirty="0">
                <a:latin typeface="Times New Roman" panose="02020603050405020304" pitchFamily="18" charset="0"/>
                <a:ea typeface="Calibri" panose="020F0502020204030204" pitchFamily="34" charset="0"/>
              </a:rPr>
              <a:t>Maternal &amp; child health</a:t>
            </a:r>
            <a:br>
              <a:rPr lang="en-US" altLang="en-US" sz="3200" b="1" dirty="0">
                <a:latin typeface="Times New Roman" panose="02020603050405020304" pitchFamily="18" charset="0"/>
                <a:ea typeface="Calibri" panose="020F0502020204030204" pitchFamily="34" charset="0"/>
              </a:rPr>
            </a:br>
            <a:r>
              <a:rPr lang="en-US" altLang="en-US" sz="3200" b="1" i="1" u="sng" dirty="0">
                <a:latin typeface="Times New Roman" panose="02020603050405020304" pitchFamily="18" charset="0"/>
                <a:ea typeface="Calibri" panose="020F0502020204030204" pitchFamily="34" charset="0"/>
              </a:rPr>
              <a:t>CASES</a:t>
            </a:r>
            <a:br>
              <a:rPr lang="en-US" altLang="en-US" sz="3200" b="1" dirty="0">
                <a:latin typeface="Times New Roman" panose="02020603050405020304" pitchFamily="18" charset="0"/>
                <a:ea typeface="Calibri" panose="020F0502020204030204" pitchFamily="34" charset="0"/>
              </a:rPr>
            </a:br>
            <a:r>
              <a:rPr lang="en-US" altLang="en-US" sz="2400" b="1" dirty="0">
                <a:latin typeface="Times New Roman" panose="02020603050405020304" pitchFamily="18" charset="0"/>
                <a:ea typeface="Calibri" panose="020F0502020204030204" pitchFamily="34" charset="0"/>
              </a:rPr>
              <a:t>Focus on breast feeding positioning, counseling, growth chart</a:t>
            </a:r>
            <a:endParaRPr lang="en-US" altLang="en-US" sz="3200" b="1" dirty="0">
              <a:latin typeface="Times New Roman" panose="02020603050405020304" pitchFamily="18" charset="0"/>
              <a:ea typeface="Calibri" panose="020F0502020204030204" pitchFamily="34" charset="0"/>
            </a:endParaRPr>
          </a:p>
        </p:txBody>
      </p:sp>
      <p:sp>
        <p:nvSpPr>
          <p:cNvPr id="3" name="Subtitle 2"/>
          <p:cNvSpPr>
            <a:spLocks noGrp="1"/>
          </p:cNvSpPr>
          <p:nvPr>
            <p:ph type="subTitle" idx="1"/>
          </p:nvPr>
        </p:nvSpPr>
        <p:spPr>
          <a:xfrm>
            <a:off x="866440" y="4114800"/>
            <a:ext cx="4924760" cy="1981200"/>
          </a:xfrm>
        </p:spPr>
        <p:txBody>
          <a:bodyPr>
            <a:normAutofit/>
          </a:bodyPr>
          <a:lstStyle/>
          <a:p>
            <a:pPr algn="ctr"/>
            <a:r>
              <a:rPr lang="en-US" sz="2400" b="1" cap="none" dirty="0">
                <a:solidFill>
                  <a:schemeClr val="bg1"/>
                </a:solidFill>
                <a:latin typeface="Times New Roman" panose="02020603050405020304" pitchFamily="18" charset="0"/>
                <a:cs typeface="Times New Roman" panose="02020603050405020304" pitchFamily="18" charset="0"/>
              </a:rPr>
              <a:t>Dr. Nada A. Alyousefi</a:t>
            </a:r>
          </a:p>
          <a:p>
            <a:pPr algn="ctr"/>
            <a:r>
              <a:rPr lang="en-US" sz="1600" b="1" cap="none" dirty="0">
                <a:solidFill>
                  <a:schemeClr val="bg1"/>
                </a:solidFill>
                <a:latin typeface="Times New Roman" panose="02020603050405020304" pitchFamily="18" charset="0"/>
                <a:cs typeface="Times New Roman" panose="02020603050405020304" pitchFamily="18" charset="0"/>
              </a:rPr>
              <a:t>Associate Professor, Postgraduate Trainer and Consultant of Family Medicine</a:t>
            </a:r>
          </a:p>
          <a:p>
            <a:pPr algn="ctr"/>
            <a:r>
              <a:rPr lang="en-US" sz="1600" b="1" cap="none" dirty="0">
                <a:solidFill>
                  <a:schemeClr val="bg1"/>
                </a:solidFill>
                <a:latin typeface="Times New Roman" panose="02020603050405020304" pitchFamily="18" charset="0"/>
                <a:cs typeface="Times New Roman" panose="02020603050405020304" pitchFamily="18" charset="0"/>
              </a:rPr>
              <a:t>International Board Certified Lactation Consultant</a:t>
            </a:r>
            <a:br>
              <a:rPr lang="en-US" sz="1600" b="1" cap="none" dirty="0">
                <a:solidFill>
                  <a:schemeClr val="bg1"/>
                </a:solidFill>
                <a:latin typeface="Times New Roman" panose="02020603050405020304" pitchFamily="18" charset="0"/>
                <a:cs typeface="Times New Roman" panose="02020603050405020304" pitchFamily="18" charset="0"/>
              </a:rPr>
            </a:br>
            <a:r>
              <a:rPr lang="en-US" sz="1600" b="1" cap="none" dirty="0">
                <a:solidFill>
                  <a:schemeClr val="bg1"/>
                </a:solidFill>
                <a:latin typeface="Times New Roman" panose="02020603050405020304" pitchFamily="18" charset="0"/>
                <a:cs typeface="Times New Roman" panose="02020603050405020304" pitchFamily="18" charset="0"/>
              </a:rPr>
              <a:t>Department Of Family And Community Medicine</a:t>
            </a:r>
            <a:br>
              <a:rPr lang="en-US" sz="1600" b="1" cap="none" dirty="0">
                <a:solidFill>
                  <a:schemeClr val="bg1"/>
                </a:solidFill>
                <a:latin typeface="Times New Roman" panose="02020603050405020304" pitchFamily="18" charset="0"/>
                <a:cs typeface="Times New Roman" panose="02020603050405020304" pitchFamily="18" charset="0"/>
              </a:rPr>
            </a:br>
            <a:r>
              <a:rPr lang="en-US" sz="1600" b="1" cap="none" dirty="0">
                <a:solidFill>
                  <a:schemeClr val="bg1"/>
                </a:solidFill>
                <a:latin typeface="Times New Roman" panose="02020603050405020304" pitchFamily="18" charset="0"/>
                <a:cs typeface="Times New Roman" panose="02020603050405020304" pitchFamily="18" charset="0"/>
              </a:rPr>
              <a:t>College Of Medicine, King Saud University (KSU)</a:t>
            </a:r>
          </a:p>
        </p:txBody>
      </p:sp>
      <p:pic>
        <p:nvPicPr>
          <p:cNvPr id="2051" name="Picture 9" descr="ksuLogo.jpg">
            <a:extLst>
              <a:ext uri="{FF2B5EF4-FFF2-40B4-BE49-F238E27FC236}">
                <a16:creationId xmlns:a16="http://schemas.microsoft.com/office/drawing/2014/main" id="{5C159729-90F8-3441-93C2-ED45C31E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10" y="711146"/>
            <a:ext cx="2333090" cy="9652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10B903D-5EBE-7B4F-B41F-9CCC8BAB2B2E}"/>
              </a:ext>
            </a:extLst>
          </p:cNvPr>
          <p:cNvSpPr>
            <a:spLocks noChangeArrowheads="1"/>
          </p:cNvSpPr>
          <p:nvPr/>
        </p:nvSpPr>
        <p:spPr bwMode="auto">
          <a:xfrm>
            <a:off x="1176003" y="911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a:extLst>
              <a:ext uri="{FF2B5EF4-FFF2-40B4-BE49-F238E27FC236}">
                <a16:creationId xmlns:a16="http://schemas.microsoft.com/office/drawing/2014/main" id="{D7AB992C-B166-3D43-A868-EB3AC1C31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9" y="3877877"/>
            <a:ext cx="2065723" cy="2065723"/>
          </a:xfrm>
          <a:prstGeom prst="rect">
            <a:avLst/>
          </a:prstGeom>
        </p:spPr>
      </p:pic>
      <p:pic>
        <p:nvPicPr>
          <p:cNvPr id="8" name="Picture Placeholder 9">
            <a:extLst>
              <a:ext uri="{FF2B5EF4-FFF2-40B4-BE49-F238E27FC236}">
                <a16:creationId xmlns:a16="http://schemas.microsoft.com/office/drawing/2014/main" id="{2E5F4724-F666-774E-B697-7CB58765AE8B}"/>
              </a:ext>
            </a:extLst>
          </p:cNvPr>
          <p:cNvPicPr>
            <a:picLocks noChangeAspect="1"/>
          </p:cNvPicPr>
          <p:nvPr/>
        </p:nvPicPr>
        <p:blipFill>
          <a:blip r:embed="rId4">
            <a:extLst>
              <a:ext uri="{28A0092B-C50C-407E-A947-70E740481C1C}">
                <a14:useLocalDpi xmlns:a14="http://schemas.microsoft.com/office/drawing/2010/main" val="0"/>
              </a:ext>
            </a:extLst>
          </a:blip>
          <a:srcRect l="15248" r="15248"/>
          <a:stretch>
            <a:fillRect/>
          </a:stretch>
        </p:blipFill>
        <p:spPr>
          <a:xfrm>
            <a:off x="6477000" y="762000"/>
            <a:ext cx="2065723" cy="2926532"/>
          </a:xfrm>
          <a:prstGeom prst="rect">
            <a:avLst/>
          </a:prstGeom>
        </p:spPr>
      </p:pic>
    </p:spTree>
    <p:extLst>
      <p:ext uri="{BB962C8B-B14F-4D97-AF65-F5344CB8AC3E}">
        <p14:creationId xmlns:p14="http://schemas.microsoft.com/office/powerpoint/2010/main" val="102408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9B9BDD-107D-B743-9031-52EC7DD098A2}"/>
              </a:ext>
            </a:extLst>
          </p:cNvPr>
          <p:cNvSpPr>
            <a:spLocks noGrp="1"/>
          </p:cNvSpPr>
          <p:nvPr>
            <p:ph type="title"/>
          </p:nvPr>
        </p:nvSpPr>
        <p:spPr>
          <a:xfrm>
            <a:off x="533399" y="2257588"/>
            <a:ext cx="2590801" cy="3020344"/>
          </a:xfrm>
        </p:spPr>
        <p:txBody>
          <a:bodyPr/>
          <a:lstStyle/>
          <a:p>
            <a:pPr rtl="1"/>
            <a:r>
              <a:rPr lang="en-US" sz="2800" b="1" cap="small" dirty="0"/>
              <a:t>BREASTFEED OBSERVATION JOB AID </a:t>
            </a:r>
            <a:endParaRPr lang="en-US" sz="2800" dirty="0"/>
          </a:p>
        </p:txBody>
      </p:sp>
      <p:sp>
        <p:nvSpPr>
          <p:cNvPr id="7" name="Text Placeholder 6">
            <a:extLst>
              <a:ext uri="{FF2B5EF4-FFF2-40B4-BE49-F238E27FC236}">
                <a16:creationId xmlns:a16="http://schemas.microsoft.com/office/drawing/2014/main" id="{76391588-2ABC-034D-B490-E1098A0F5EDB}"/>
              </a:ext>
            </a:extLst>
          </p:cNvPr>
          <p:cNvSpPr>
            <a:spLocks noGrp="1"/>
          </p:cNvSpPr>
          <p:nvPr>
            <p:ph type="body" idx="1"/>
          </p:nvPr>
        </p:nvSpPr>
        <p:spPr/>
        <p:txBody>
          <a:bodyPr/>
          <a:lstStyle/>
          <a:p>
            <a:endParaRPr lang="en-US"/>
          </a:p>
        </p:txBody>
      </p:sp>
      <p:pic>
        <p:nvPicPr>
          <p:cNvPr id="5" name="Content Placeholder 4">
            <a:extLst>
              <a:ext uri="{FF2B5EF4-FFF2-40B4-BE49-F238E27FC236}">
                <a16:creationId xmlns:a16="http://schemas.microsoft.com/office/drawing/2014/main" id="{A43DEEB5-1E3D-DF4F-9211-D73F251F982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91543" y="0"/>
            <a:ext cx="6019800" cy="7124398"/>
          </a:xfrm>
        </p:spPr>
      </p:pic>
    </p:spTree>
    <p:extLst>
      <p:ext uri="{BB962C8B-B14F-4D97-AF65-F5344CB8AC3E}">
        <p14:creationId xmlns:p14="http://schemas.microsoft.com/office/powerpoint/2010/main" val="347160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02600-DFBE-1C4A-B895-DCC194CAE376}"/>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02826E87-EC47-5C4D-BECC-46E7D2B4362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489200"/>
            <a:ext cx="4145756" cy="4145756"/>
          </a:xfrm>
        </p:spPr>
      </p:pic>
      <p:pic>
        <p:nvPicPr>
          <p:cNvPr id="10" name="Content Placeholder 9">
            <a:extLst>
              <a:ext uri="{FF2B5EF4-FFF2-40B4-BE49-F238E27FC236}">
                <a16:creationId xmlns:a16="http://schemas.microsoft.com/office/drawing/2014/main" id="{E7C4C724-DB58-B344-885F-DA88A2121A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133600"/>
            <a:ext cx="4566444" cy="4566444"/>
          </a:xfrm>
        </p:spPr>
      </p:pic>
    </p:spTree>
    <p:extLst>
      <p:ext uri="{BB962C8B-B14F-4D97-AF65-F5344CB8AC3E}">
        <p14:creationId xmlns:p14="http://schemas.microsoft.com/office/powerpoint/2010/main" val="14687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B39A-0758-5849-816C-13D1C0E0E1AA}"/>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6DEFB270-13B1-CE4E-8382-177113CF1D8A}"/>
              </a:ext>
            </a:extLst>
          </p:cNvPr>
          <p:cNvSpPr>
            <a:spLocks noGrp="1"/>
          </p:cNvSpPr>
          <p:nvPr>
            <p:ph idx="1"/>
          </p:nvPr>
        </p:nvSpPr>
        <p:spPr>
          <a:xfrm>
            <a:off x="533400" y="2274838"/>
            <a:ext cx="8153400" cy="3744962"/>
          </a:xfrm>
        </p:spPr>
        <p:txBody>
          <a:bodyPr>
            <a:normAutofit/>
          </a:bodyPr>
          <a:lstStyle/>
          <a:p>
            <a:r>
              <a:rPr lang="en-US" sz="2800" dirty="0">
                <a:latin typeface="ArialMT"/>
              </a:rPr>
              <a:t>Fatima goes in to see her pregnancy care provider. He or she does not know if Fatima heard the group talk on breastfeeding and if she has any questions. </a:t>
            </a:r>
            <a:endParaRPr lang="en-US" sz="2800" dirty="0"/>
          </a:p>
          <a:p>
            <a:r>
              <a:rPr lang="en-US" sz="2800" i="1" dirty="0">
                <a:latin typeface="TimesNewRomanPS"/>
              </a:rPr>
              <a:t>How can the pregnancy care provider find out if a pregnant woman knows about the importance of breastfeeding or has questions? </a:t>
            </a:r>
            <a:endParaRPr lang="en-US" sz="2800" dirty="0"/>
          </a:p>
          <a:p>
            <a:endParaRPr lang="en-US" sz="2800" dirty="0"/>
          </a:p>
        </p:txBody>
      </p:sp>
    </p:spTree>
    <p:extLst>
      <p:ext uri="{BB962C8B-B14F-4D97-AF65-F5344CB8AC3E}">
        <p14:creationId xmlns:p14="http://schemas.microsoft.com/office/powerpoint/2010/main" val="187366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82B5-E2DF-4640-A01D-FAA0FB6785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C24C40-6A71-0340-9745-DA9404AA47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144" b="15108"/>
          <a:stretch/>
        </p:blipFill>
        <p:spPr>
          <a:xfrm>
            <a:off x="1021526" y="0"/>
            <a:ext cx="6623473" cy="6887719"/>
          </a:xfrm>
        </p:spPr>
      </p:pic>
    </p:spTree>
    <p:extLst>
      <p:ext uri="{BB962C8B-B14F-4D97-AF65-F5344CB8AC3E}">
        <p14:creationId xmlns:p14="http://schemas.microsoft.com/office/powerpoint/2010/main" val="40504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9A4A-9ADE-9044-B6CD-D83C96B9B474}"/>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F5848004-35B9-914C-937D-2999F636678F}"/>
              </a:ext>
            </a:extLst>
          </p:cNvPr>
          <p:cNvSpPr>
            <a:spLocks noGrp="1"/>
          </p:cNvSpPr>
          <p:nvPr>
            <p:ph idx="1"/>
          </p:nvPr>
        </p:nvSpPr>
        <p:spPr>
          <a:xfrm>
            <a:off x="457200" y="2489200"/>
            <a:ext cx="8077200" cy="3835400"/>
          </a:xfrm>
        </p:spPr>
        <p:txBody>
          <a:bodyPr>
            <a:normAutofit/>
          </a:bodyPr>
          <a:lstStyle/>
          <a:p>
            <a:r>
              <a:rPr lang="en-US" sz="2800" dirty="0"/>
              <a:t>Miriam gave her previous baby regular supplements from birth. Now she is hearing that supplements are not good for babies and wants to know why because she want to give her daughter. Her baby now is 3 months </a:t>
            </a:r>
            <a:r>
              <a:rPr lang="en-US" sz="2800" dirty="0" err="1"/>
              <a:t>ht</a:t>
            </a:r>
            <a:r>
              <a:rPr lang="en-US" sz="2800" dirty="0"/>
              <a:t> 58 cm </a:t>
            </a:r>
            <a:r>
              <a:rPr lang="en-US" sz="2800" dirty="0" err="1"/>
              <a:t>wt</a:t>
            </a:r>
            <a:r>
              <a:rPr lang="en-US" sz="2800" dirty="0"/>
              <a:t> 6 kg</a:t>
            </a:r>
          </a:p>
          <a:p>
            <a:r>
              <a:rPr lang="en-US" sz="2800" b="1" i="1" dirty="0"/>
              <a:t>What can you say to Miriam?</a:t>
            </a:r>
            <a:endParaRPr lang="en-US" sz="2800" b="1" dirty="0"/>
          </a:p>
        </p:txBody>
      </p:sp>
    </p:spTree>
    <p:extLst>
      <p:ext uri="{BB962C8B-B14F-4D97-AF65-F5344CB8AC3E}">
        <p14:creationId xmlns:p14="http://schemas.microsoft.com/office/powerpoint/2010/main" val="426045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F94C-D869-CB43-8C02-44BAE93CC9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AA9D11E-E240-B44C-A7C6-6D56485054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61" y="304800"/>
            <a:ext cx="4678061" cy="5867400"/>
          </a:xfrm>
        </p:spPr>
      </p:pic>
      <p:pic>
        <p:nvPicPr>
          <p:cNvPr id="7" name="Picture 6">
            <a:extLst>
              <a:ext uri="{FF2B5EF4-FFF2-40B4-BE49-F238E27FC236}">
                <a16:creationId xmlns:a16="http://schemas.microsoft.com/office/drawing/2014/main" id="{1F677693-11B1-E542-BB86-E948FC43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77" y="-3017"/>
            <a:ext cx="4860323" cy="6861017"/>
          </a:xfrm>
          <a:prstGeom prst="rect">
            <a:avLst/>
          </a:prstGeom>
        </p:spPr>
      </p:pic>
    </p:spTree>
    <p:extLst>
      <p:ext uri="{BB962C8B-B14F-4D97-AF65-F5344CB8AC3E}">
        <p14:creationId xmlns:p14="http://schemas.microsoft.com/office/powerpoint/2010/main" val="46235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B02B-82F0-1A4E-8455-400449231DF4}"/>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EF69A53A-1B69-6F48-9D58-397730809340}"/>
              </a:ext>
            </a:extLst>
          </p:cNvPr>
          <p:cNvSpPr>
            <a:spLocks noGrp="1"/>
          </p:cNvSpPr>
          <p:nvPr>
            <p:ph idx="1"/>
          </p:nvPr>
        </p:nvSpPr>
        <p:spPr>
          <a:xfrm>
            <a:off x="533400" y="2286000"/>
            <a:ext cx="8382000" cy="3429000"/>
          </a:xfrm>
        </p:spPr>
        <p:txBody>
          <a:bodyPr>
            <a:noAutofit/>
          </a:bodyPr>
          <a:lstStyle/>
          <a:p>
            <a:r>
              <a:rPr lang="en-US" dirty="0"/>
              <a:t>Nora gave birth to a healthy boy in the hospital two weeks ago. Today she, the baby, and her mother-in-law are returning to the hospital because the baby is "sleeping all the time" and has passed only three stools this week. When the outpatient clinic nurse weighs the baby, she finds him 12% under birth weight.</a:t>
            </a:r>
          </a:p>
          <a:p>
            <a:r>
              <a:rPr lang="en-US" dirty="0"/>
              <a:t>Nora feels that her baby is refusing her breasts. Yesterday, the mother-in-law began offering tea with honey in a bottle twice a day. </a:t>
            </a:r>
          </a:p>
          <a:p>
            <a:r>
              <a:rPr lang="en-US" dirty="0"/>
              <a:t>Upon observing the breastfeed; the baby is held loosely and that he must bend his neck to reach the breast. The baby has very little of the breast in his mouth and falls off the breast easily. When he falls off the breast, he gets upset, moves his head around, crying and has difficulty getting attached again. </a:t>
            </a:r>
          </a:p>
          <a:p>
            <a:r>
              <a:rPr lang="en-US" b="1" i="1" dirty="0"/>
              <a:t>How you can approach this case?</a:t>
            </a:r>
          </a:p>
        </p:txBody>
      </p:sp>
    </p:spTree>
    <p:extLst>
      <p:ext uri="{BB962C8B-B14F-4D97-AF65-F5344CB8AC3E}">
        <p14:creationId xmlns:p14="http://schemas.microsoft.com/office/powerpoint/2010/main" val="44151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E2FD-D5F7-FE46-8E11-B4A19779FCAC}"/>
              </a:ext>
            </a:extLst>
          </p:cNvPr>
          <p:cNvSpPr>
            <a:spLocks noGrp="1"/>
          </p:cNvSpPr>
          <p:nvPr>
            <p:ph type="title"/>
          </p:nvPr>
        </p:nvSpPr>
        <p:spPr/>
        <p:txBody>
          <a:bodyPr/>
          <a:lstStyle/>
          <a:p>
            <a:r>
              <a:rPr lang="en-GB" b="1"/>
              <a:t>The BREASTFEEDING HISTORY JOB AID </a:t>
            </a:r>
            <a:endParaRPr lang="en-US"/>
          </a:p>
        </p:txBody>
      </p:sp>
      <p:sp>
        <p:nvSpPr>
          <p:cNvPr id="3" name="Content Placeholder 2">
            <a:extLst>
              <a:ext uri="{FF2B5EF4-FFF2-40B4-BE49-F238E27FC236}">
                <a16:creationId xmlns:a16="http://schemas.microsoft.com/office/drawing/2014/main" id="{8F521D6B-2D80-3A4D-8C1E-2809D461E7A5}"/>
              </a:ext>
            </a:extLst>
          </p:cNvPr>
          <p:cNvSpPr>
            <a:spLocks noGrp="1"/>
          </p:cNvSpPr>
          <p:nvPr>
            <p:ph idx="1"/>
          </p:nvPr>
        </p:nvSpPr>
        <p:spPr>
          <a:xfrm>
            <a:off x="433874" y="2809875"/>
            <a:ext cx="8269232" cy="2833979"/>
          </a:xfrm>
        </p:spPr>
        <p:txBody>
          <a:bodyPr>
            <a:normAutofit/>
          </a:bodyPr>
          <a:lstStyle/>
          <a:p>
            <a:pPr lvl="0"/>
            <a:r>
              <a:rPr lang="en-US" sz="2100"/>
              <a:t>When you are talking to a mother, the facts may not all come out in the same order as the Job Aid. </a:t>
            </a:r>
          </a:p>
          <a:p>
            <a:r>
              <a:rPr lang="en-GB" sz="2100"/>
              <a:t>If at any time a mother wants to tell you about something that is important to her, let her tell you that first. Ask about the other things afterwards. </a:t>
            </a:r>
            <a:endParaRPr lang="en-US" sz="2100"/>
          </a:p>
          <a:p>
            <a:r>
              <a:rPr lang="en-GB" sz="2100"/>
              <a:t>Try to remember the things that she has told you about already. </a:t>
            </a:r>
            <a:endParaRPr lang="en-US" sz="2100"/>
          </a:p>
        </p:txBody>
      </p:sp>
    </p:spTree>
    <p:extLst>
      <p:ext uri="{BB962C8B-B14F-4D97-AF65-F5344CB8AC3E}">
        <p14:creationId xmlns:p14="http://schemas.microsoft.com/office/powerpoint/2010/main" val="97236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BE75-7E03-8849-B2AC-5CCF514596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FD64DC1-A9E8-E741-BDFC-AB452DC38128}"/>
              </a:ext>
            </a:extLst>
          </p:cNvPr>
          <p:cNvPicPr>
            <a:picLocks noGrp="1" noChangeAspect="1"/>
          </p:cNvPicPr>
          <p:nvPr>
            <p:ph idx="1"/>
          </p:nvPr>
        </p:nvPicPr>
        <p:blipFill>
          <a:blip r:embed="rId2"/>
          <a:stretch>
            <a:fillRect/>
          </a:stretch>
        </p:blipFill>
        <p:spPr>
          <a:xfrm>
            <a:off x="195944" y="152400"/>
            <a:ext cx="8915399" cy="6333108"/>
          </a:xfrm>
        </p:spPr>
      </p:pic>
    </p:spTree>
    <p:extLst>
      <p:ext uri="{BB962C8B-B14F-4D97-AF65-F5344CB8AC3E}">
        <p14:creationId xmlns:p14="http://schemas.microsoft.com/office/powerpoint/2010/main" val="385607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FCE1-FFB1-4B46-AFA8-A659A6F9D2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CCEE2F-E91F-894D-9304-A5EFE40B1F85}"/>
              </a:ext>
            </a:extLst>
          </p:cNvPr>
          <p:cNvPicPr>
            <a:picLocks noGrp="1" noChangeAspect="1"/>
          </p:cNvPicPr>
          <p:nvPr>
            <p:ph idx="1"/>
          </p:nvPr>
        </p:nvPicPr>
        <p:blipFill>
          <a:blip r:embed="rId2"/>
          <a:stretch>
            <a:fillRect/>
          </a:stretch>
        </p:blipFill>
        <p:spPr>
          <a:xfrm>
            <a:off x="0" y="0"/>
            <a:ext cx="8322814" cy="6858000"/>
          </a:xfrm>
        </p:spPr>
      </p:pic>
    </p:spTree>
    <p:extLst>
      <p:ext uri="{BB962C8B-B14F-4D97-AF65-F5344CB8AC3E}">
        <p14:creationId xmlns:p14="http://schemas.microsoft.com/office/powerpoint/2010/main" val="3925932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{5A29C099-0A52-BE46-8909-1A6A08CFBD8B}tf10001076</Template>
  <TotalTime>446</TotalTime>
  <Words>408</Words>
  <Application>Microsoft Macintosh PowerPoint</Application>
  <PresentationFormat>On-screen Show (4:3)</PresentationFormat>
  <Paragraphs>20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ArialMT</vt:lpstr>
      <vt:lpstr>Calibri</vt:lpstr>
      <vt:lpstr>Century Gothic</vt:lpstr>
      <vt:lpstr>Times New Roman</vt:lpstr>
      <vt:lpstr>TimesNewRomanPS</vt:lpstr>
      <vt:lpstr>Wingdings 3</vt:lpstr>
      <vt:lpstr>Ion Boardroom</vt:lpstr>
      <vt:lpstr>Maternal &amp; child health CASES Focus on breast feeding positioning, counseling, growth chart</vt:lpstr>
      <vt:lpstr>Case 1</vt:lpstr>
      <vt:lpstr>PowerPoint Presentation</vt:lpstr>
      <vt:lpstr>Case 2</vt:lpstr>
      <vt:lpstr>PowerPoint Presentation</vt:lpstr>
      <vt:lpstr>Case 3</vt:lpstr>
      <vt:lpstr>The BREASTFEEDING HISTORY JOB AID </vt:lpstr>
      <vt:lpstr>PowerPoint Presentation</vt:lpstr>
      <vt:lpstr>PowerPoint Presentation</vt:lpstr>
      <vt:lpstr>BREASTFEED OBSERVATION JOB AID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BABY -FRIENDLY HOSPITAL INITIATIVE A PART OF THE GLOBAL STRATEGY</dc:title>
  <dc:creator>hp</dc:creator>
  <cp:lastModifiedBy>Nada Alyousefi</cp:lastModifiedBy>
  <cp:revision>123</cp:revision>
  <dcterms:created xsi:type="dcterms:W3CDTF">2014-02-14T14:14:10Z</dcterms:created>
  <dcterms:modified xsi:type="dcterms:W3CDTF">2019-11-01T15:47:26Z</dcterms:modified>
</cp:coreProperties>
</file>