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8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84" r:id="rId17"/>
    <p:sldId id="273" r:id="rId18"/>
    <p:sldId id="274" r:id="rId19"/>
    <p:sldId id="275" r:id="rId20"/>
    <p:sldId id="276" r:id="rId21"/>
    <p:sldId id="277" r:id="rId22"/>
    <p:sldId id="280" r:id="rId23"/>
    <p:sldId id="281" r:id="rId24"/>
    <p:sldId id="282" r:id="rId2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venir Heavy Oblique"/>
          <a:ea typeface="Avenir Heavy Oblique"/>
          <a:cs typeface="Avenir Heavy Obliq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4EA"/>
          </a:solidFill>
        </a:fill>
      </a:tcStyle>
    </a:wholeTbl>
    <a:band2H>
      <a:tcTxStyle/>
      <a:tcStyle>
        <a:tcBdr/>
        <a:fill>
          <a:solidFill>
            <a:srgbClr val="E6EBF5"/>
          </a:solidFill>
        </a:fill>
      </a:tcStyle>
    </a:band2H>
    <a:firstCol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venir Heavy Oblique"/>
          <a:ea typeface="Avenir Heavy Oblique"/>
          <a:cs typeface="Avenir Heavy Obliq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4EA"/>
          </a:solidFill>
        </a:fill>
      </a:tcStyle>
    </a:wholeTbl>
    <a:band2H>
      <a:tcTxStyle/>
      <a:tcStyle>
        <a:tcBdr/>
        <a:fill>
          <a:solidFill>
            <a:srgbClr val="E6EBF5"/>
          </a:solidFill>
        </a:fill>
      </a:tcStyle>
    </a:band2H>
    <a:firstCol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venir Heavy Oblique"/>
          <a:ea typeface="Avenir Heavy Oblique"/>
          <a:cs typeface="Avenir Heavy Obliq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venir Heavy Oblique"/>
          <a:ea typeface="Avenir Heavy Oblique"/>
          <a:cs typeface="Avenir Heavy Obliq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AEA"/>
          </a:solidFill>
        </a:fill>
      </a:tcStyle>
    </a:wholeTbl>
    <a:band2H>
      <a:tcTxStyle/>
      <a:tcStyle>
        <a:tcBdr/>
        <a:fill>
          <a:solidFill>
            <a:srgbClr val="E6EDF5"/>
          </a:solidFill>
        </a:fill>
      </a:tcStyle>
    </a:band2H>
    <a:firstCol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venir Heavy Oblique"/>
          <a:ea typeface="Avenir Heavy Oblique"/>
          <a:cs typeface="Avenir Heavy Obliq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venir Heavy Oblique"/>
          <a:ea typeface="Avenir Heavy Oblique"/>
          <a:cs typeface="Avenir Heavy Obliq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venir Heavy Oblique"/>
          <a:ea typeface="Avenir Heavy Oblique"/>
          <a:cs typeface="Avenir Heavy Obliq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92"/>
    <p:restoredTop sz="91474"/>
  </p:normalViewPr>
  <p:slideViewPr>
    <p:cSldViewPr snapToGrid="0" snapToObjects="1">
      <p:cViewPr>
        <p:scale>
          <a:sx n="51" d="100"/>
          <a:sy n="51" d="100"/>
        </p:scale>
        <p:origin x="-97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96559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5" name="Shape 6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It would be good to make this two points:</a:t>
            </a:r>
          </a:p>
          <a:p>
            <a:pPr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Faculty-</a:t>
            </a:r>
          </a:p>
          <a:p>
            <a:pPr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Support staff (fatimah, ayah and khlod- also put how they will support student i.e their role . Email and contact)</a:t>
            </a:r>
          </a:p>
        </p:txBody>
      </p:sp>
    </p:spTree>
    <p:extLst>
      <p:ext uri="{BB962C8B-B14F-4D97-AF65-F5344CB8AC3E}">
        <p14:creationId xmlns:p14="http://schemas.microsoft.com/office/powerpoint/2010/main" val="1784411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7639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More related to dental</a:t>
            </a:r>
          </a:p>
          <a:p>
            <a:pPr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A screen shot of an EHR would be nice</a:t>
            </a:r>
          </a:p>
        </p:txBody>
      </p:sp>
    </p:spTree>
    <p:extLst>
      <p:ext uri="{BB962C8B-B14F-4D97-AF65-F5344CB8AC3E}">
        <p14:creationId xmlns:p14="http://schemas.microsoft.com/office/powerpoint/2010/main" val="1918294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 sz="1800"/>
            </a:pPr>
            <a:r>
              <a:rPr sz="1200"/>
              <a:t>I moved this slide to be before Blackboard</a:t>
            </a:r>
          </a:p>
        </p:txBody>
      </p:sp>
    </p:spTree>
    <p:extLst>
      <p:ext uri="{BB962C8B-B14F-4D97-AF65-F5344CB8AC3E}">
        <p14:creationId xmlns:p14="http://schemas.microsoft.com/office/powerpoint/2010/main" val="568527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0" name="Shape 14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 sz="1800"/>
            </a:pPr>
            <a:r>
              <a:rPr sz="1200"/>
              <a:t>As you said add a slide to explain the absenteeism rate and policy (add it before plagiarism)</a:t>
            </a:r>
          </a:p>
        </p:txBody>
      </p:sp>
    </p:spTree>
    <p:extLst>
      <p:ext uri="{BB962C8B-B14F-4D97-AF65-F5344CB8AC3E}">
        <p14:creationId xmlns:p14="http://schemas.microsoft.com/office/powerpoint/2010/main" val="1082896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4" name="Shape 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 sz="1800"/>
            </a:pPr>
            <a:r>
              <a:rPr sz="1200"/>
              <a:t>As you said add a slide to explain the absenteeism rate and policy (add it before plagiarism)</a:t>
            </a:r>
          </a:p>
        </p:txBody>
      </p:sp>
    </p:spTree>
    <p:extLst>
      <p:ext uri="{BB962C8B-B14F-4D97-AF65-F5344CB8AC3E}">
        <p14:creationId xmlns:p14="http://schemas.microsoft.com/office/powerpoint/2010/main" val="317735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 sz="1800"/>
            </a:pPr>
            <a:r>
              <a:rPr sz="1200"/>
              <a:t>As you said add a slide to explain the absenteeism rate and policy (add it before plagiarism)</a:t>
            </a:r>
          </a:p>
        </p:txBody>
      </p:sp>
    </p:spTree>
    <p:extLst>
      <p:ext uri="{BB962C8B-B14F-4D97-AF65-F5344CB8AC3E}">
        <p14:creationId xmlns:p14="http://schemas.microsoft.com/office/powerpoint/2010/main" val="1531916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-9527" y="-7938"/>
            <a:ext cx="9163052" cy="1041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EBF8">
                  <a:alpha val="54998"/>
                </a:srgbClr>
              </a:gs>
              <a:gs pos="100000">
                <a:srgbClr val="0079AF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4381500" y="-7940"/>
            <a:ext cx="4762500" cy="6072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BE5">
                  <a:alpha val="29998"/>
                </a:srgbClr>
              </a:gs>
              <a:gs pos="19999">
                <a:srgbClr val="009BE5">
                  <a:alpha val="32998"/>
                </a:srgbClr>
              </a:gs>
              <a:gs pos="100000">
                <a:srgbClr val="00ADB6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20" name="Group 20"/>
          <p:cNvGrpSpPr/>
          <p:nvPr/>
        </p:nvGrpSpPr>
        <p:grpSpPr>
          <a:xfrm>
            <a:off x="-6097" y="-24384"/>
            <a:ext cx="9156195" cy="1048516"/>
            <a:chOff x="0" y="0"/>
            <a:chExt cx="9156194" cy="1048515"/>
          </a:xfrm>
        </p:grpSpPr>
        <p:pic>
          <p:nvPicPr>
            <p:cNvPr id="18" name="image3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9131812" cy="104851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" name="image2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73151"/>
              <a:ext cx="9156195" cy="9083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45C75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 rot="420000" flipV="1">
            <a:off x="3165475" y="1108075"/>
            <a:ext cx="5257800" cy="4114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984" y="0"/>
                </a:lnTo>
                <a:lnTo>
                  <a:pt x="21600" y="788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>
            <a:solidFill>
              <a:srgbClr val="C0C0C0"/>
            </a:solidFill>
          </a:ln>
          <a:effectLst>
            <a:outerShdw blurRad="63500" dist="38499" dir="7500040" rotWithShape="0">
              <a:srgbClr val="00000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5" name="Shape 45"/>
          <p:cNvSpPr/>
          <p:nvPr/>
        </p:nvSpPr>
        <p:spPr>
          <a:xfrm rot="420000" flipV="1">
            <a:off x="8004175" y="5359400"/>
            <a:ext cx="155575" cy="155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FFFFFF"/>
            </a:solidFill>
            <a:bevel/>
          </a:ln>
          <a:effectLst>
            <a:outerShdw blurRad="63500" dist="6350" dir="12899787" rotWithShape="0">
              <a:srgbClr val="000000">
                <a:alpha val="46998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onstantia"/>
                <a:ea typeface="Constantia"/>
                <a:cs typeface="Constantia"/>
                <a:sym typeface="Constantia"/>
              </a:defRPr>
            </a:pPr>
            <a:endParaRPr/>
          </a:p>
        </p:txBody>
      </p:sp>
      <p:sp>
        <p:nvSpPr>
          <p:cNvPr id="46" name="Shape 46"/>
          <p:cNvSpPr/>
          <p:nvPr/>
        </p:nvSpPr>
        <p:spPr>
          <a:xfrm flipV="1">
            <a:off x="-9527" y="5816600"/>
            <a:ext cx="9163052" cy="1041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EBF8">
                  <a:alpha val="54998"/>
                </a:srgbClr>
              </a:gs>
              <a:gs pos="100000">
                <a:srgbClr val="0079AF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7" name="Shape 47"/>
          <p:cNvSpPr/>
          <p:nvPr/>
        </p:nvSpPr>
        <p:spPr>
          <a:xfrm flipV="1">
            <a:off x="4381500" y="6250769"/>
            <a:ext cx="4762500" cy="6072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BE5">
                  <a:alpha val="29998"/>
                </a:srgbClr>
              </a:gs>
              <a:gs pos="19999">
                <a:srgbClr val="009BE5">
                  <a:alpha val="32998"/>
                </a:srgbClr>
              </a:gs>
              <a:gs pos="100000">
                <a:srgbClr val="00ADB6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4617B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xfrm>
            <a:off x="8077200" y="6518274"/>
            <a:ext cx="609600" cy="2032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45C75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9527" y="-7938"/>
            <a:ext cx="9163052" cy="1041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EBF8">
                  <a:alpha val="54998"/>
                </a:srgbClr>
              </a:gs>
              <a:gs pos="100000">
                <a:srgbClr val="0079AF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4381500" y="-7940"/>
            <a:ext cx="4762500" cy="6072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BE5">
                  <a:alpha val="29998"/>
                </a:srgbClr>
              </a:gs>
              <a:gs pos="19999">
                <a:srgbClr val="009BE5">
                  <a:alpha val="32998"/>
                </a:srgbClr>
              </a:gs>
              <a:gs pos="100000">
                <a:srgbClr val="00ADB6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6" name="Group 6"/>
          <p:cNvGrpSpPr/>
          <p:nvPr/>
        </p:nvGrpSpPr>
        <p:grpSpPr>
          <a:xfrm>
            <a:off x="-6097" y="-24384"/>
            <a:ext cx="9156195" cy="1048516"/>
            <a:chOff x="0" y="0"/>
            <a:chExt cx="9156194" cy="1048515"/>
          </a:xfrm>
        </p:grpSpPr>
        <p:pic>
          <p:nvPicPr>
            <p:cNvPr id="4" name="image1.png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0"/>
              <a:ext cx="9131812" cy="104851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" name="image2.png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73151"/>
              <a:ext cx="9156195" cy="9083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r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935160"/>
            <a:ext cx="8229600" cy="4922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xfrm>
            <a:off x="7924800" y="6518274"/>
            <a:ext cx="762000" cy="2032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b">
            <a:spAutoFit/>
          </a:bodyPr>
          <a:lstStyle>
            <a:lvl1pPr algn="r">
              <a:defRPr sz="1200">
                <a:solidFill>
                  <a:srgbClr val="D1EAEE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DBF5F9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DBF5F9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DBF5F9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DBF5F9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DBF5F9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DBF5F9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DBF5F9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DBF5F9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DBF5F9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73050" marR="0" indent="-2730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95000"/>
        <a:buFont typeface="Wingdings 2"/>
        <a:buChar char="●"/>
        <a:tabLst/>
        <a:defRPr sz="2600" b="0" i="0" u="none" strike="noStrike" cap="none" spc="0" baseline="0">
          <a:ln>
            <a:noFill/>
          </a:ln>
          <a:solidFill>
            <a:srgbClr val="FFFFFF"/>
          </a:solidFill>
          <a:uFillTx/>
          <a:latin typeface="Constantia"/>
          <a:ea typeface="Constantia"/>
          <a:cs typeface="Constantia"/>
          <a:sym typeface="Constantia"/>
        </a:defRPr>
      </a:lvl1pPr>
      <a:lvl2pPr marL="660267" marR="0" indent="-26656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85000"/>
        <a:buFont typeface="Wingdings 2"/>
        <a:buChar char="●"/>
        <a:tabLst/>
        <a:defRPr sz="2600" b="0" i="0" u="none" strike="noStrike" cap="none" spc="0" baseline="0">
          <a:ln>
            <a:noFill/>
          </a:ln>
          <a:solidFill>
            <a:srgbClr val="FFFFFF"/>
          </a:solidFill>
          <a:uFillTx/>
          <a:latin typeface="Constantia"/>
          <a:ea typeface="Constantia"/>
          <a:cs typeface="Constantia"/>
          <a:sym typeface="Constantia"/>
        </a:defRPr>
      </a:lvl2pPr>
      <a:lvl3pPr marL="972984" marR="0" indent="-30464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70000"/>
        <a:buFont typeface="Wingdings 2"/>
        <a:buChar char="●"/>
        <a:tabLst/>
        <a:defRPr sz="2600" b="0" i="0" u="none" strike="noStrike" cap="none" spc="0" baseline="0">
          <a:ln>
            <a:noFill/>
          </a:ln>
          <a:solidFill>
            <a:srgbClr val="FFFFFF"/>
          </a:solidFill>
          <a:uFillTx/>
          <a:latin typeface="Constantia"/>
          <a:ea typeface="Constantia"/>
          <a:cs typeface="Constantia"/>
          <a:sym typeface="Constantia"/>
        </a:defRPr>
      </a:lvl3pPr>
      <a:lvl4pPr marL="1250313" marR="0" indent="-27241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65000"/>
        <a:buFont typeface="Wingdings 2"/>
        <a:buChar char="●"/>
        <a:tabLst/>
        <a:defRPr sz="2600" b="0" i="0" u="none" strike="noStrike" cap="none" spc="0" baseline="0">
          <a:ln>
            <a:noFill/>
          </a:ln>
          <a:solidFill>
            <a:srgbClr val="FFFFFF"/>
          </a:solidFill>
          <a:uFillTx/>
          <a:latin typeface="Constantia"/>
          <a:ea typeface="Constantia"/>
          <a:cs typeface="Constantia"/>
          <a:sym typeface="Constantia"/>
        </a:defRPr>
      </a:lvl4pPr>
      <a:lvl5pPr marL="1555219" marR="0" indent="-30268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65000"/>
        <a:buFont typeface="Wingdings 2"/>
        <a:buChar char="●"/>
        <a:tabLst/>
        <a:defRPr sz="2600" b="0" i="0" u="none" strike="noStrike" cap="none" spc="0" baseline="0">
          <a:ln>
            <a:noFill/>
          </a:ln>
          <a:solidFill>
            <a:srgbClr val="FFFFFF"/>
          </a:solidFill>
          <a:uFillTx/>
          <a:latin typeface="Constantia"/>
          <a:ea typeface="Constantia"/>
          <a:cs typeface="Constantia"/>
          <a:sym typeface="Constantia"/>
        </a:defRPr>
      </a:lvl5pPr>
      <a:lvl6pPr marL="2012419" marR="0" indent="-30268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65000"/>
        <a:buFont typeface="Wingdings 2"/>
        <a:buChar char="•"/>
        <a:tabLst/>
        <a:defRPr sz="2600" b="0" i="0" u="none" strike="noStrike" cap="none" spc="0" baseline="0">
          <a:ln>
            <a:noFill/>
          </a:ln>
          <a:solidFill>
            <a:srgbClr val="FFFFFF"/>
          </a:solidFill>
          <a:uFillTx/>
          <a:latin typeface="Constantia"/>
          <a:ea typeface="Constantia"/>
          <a:cs typeface="Constantia"/>
          <a:sym typeface="Constantia"/>
        </a:defRPr>
      </a:lvl6pPr>
      <a:lvl7pPr marL="2469619" marR="0" indent="-30268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65000"/>
        <a:buFont typeface="Wingdings 2"/>
        <a:buChar char="•"/>
        <a:tabLst/>
        <a:defRPr sz="2600" b="0" i="0" u="none" strike="noStrike" cap="none" spc="0" baseline="0">
          <a:ln>
            <a:noFill/>
          </a:ln>
          <a:solidFill>
            <a:srgbClr val="FFFFFF"/>
          </a:solidFill>
          <a:uFillTx/>
          <a:latin typeface="Constantia"/>
          <a:ea typeface="Constantia"/>
          <a:cs typeface="Constantia"/>
          <a:sym typeface="Constantia"/>
        </a:defRPr>
      </a:lvl7pPr>
      <a:lvl8pPr marL="2926819" marR="0" indent="-30268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65000"/>
        <a:buFont typeface="Wingdings 2"/>
        <a:buChar char="•"/>
        <a:tabLst/>
        <a:defRPr sz="2600" b="0" i="0" u="none" strike="noStrike" cap="none" spc="0" baseline="0">
          <a:ln>
            <a:noFill/>
          </a:ln>
          <a:solidFill>
            <a:srgbClr val="FFFFFF"/>
          </a:solidFill>
          <a:uFillTx/>
          <a:latin typeface="Constantia"/>
          <a:ea typeface="Constantia"/>
          <a:cs typeface="Constantia"/>
          <a:sym typeface="Constantia"/>
        </a:defRPr>
      </a:lvl8pPr>
      <a:lvl9pPr marL="3384020" marR="0" indent="-30268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65000"/>
        <a:buFont typeface="Wingdings 2"/>
        <a:buChar char="•"/>
        <a:tabLst/>
        <a:defRPr sz="2600" b="0" i="0" u="none" strike="noStrike" cap="none" spc="0" baseline="0">
          <a:ln>
            <a:noFill/>
          </a:ln>
          <a:solidFill>
            <a:srgbClr val="FFFFFF"/>
          </a:solidFill>
          <a:uFillTx/>
          <a:latin typeface="Constantia"/>
          <a:ea typeface="Constantia"/>
          <a:cs typeface="Constantia"/>
          <a:sym typeface="Constanti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ms.ksu.edu.sa/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zakaria@ksu.edu.sa)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almulhem@ksu.edu.sa)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nzakaria@ksu.edu.s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MIELU_KS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albarrak@ksu.edu.s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nzakaria@ksu.edu.s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almulhem@ksu.edu.sa)" TargetMode="External"/><Relationship Id="rId7" Type="http://schemas.openxmlformats.org/officeDocument/2006/relationships/hyperlink" Target="mailto:aaansari@ksu.edu.s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kmalghamdi@ksu.edu.sa" TargetMode="External"/><Relationship Id="rId5" Type="http://schemas.openxmlformats.org/officeDocument/2006/relationships/hyperlink" Target="mailto:falalawi@ksu.edu.sa" TargetMode="External"/><Relationship Id="rId4" Type="http://schemas.openxmlformats.org/officeDocument/2006/relationships/hyperlink" Target="mailto:saz1408@hotmail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image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6575" y="1371600"/>
            <a:ext cx="7851775" cy="18288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hape 60"/>
          <p:cNvSpPr>
            <a:spLocks noGrp="1"/>
          </p:cNvSpPr>
          <p:nvPr>
            <p:ph type="body" sz="half" idx="4294967295"/>
          </p:nvPr>
        </p:nvSpPr>
        <p:spPr>
          <a:xfrm>
            <a:off x="533400" y="3228975"/>
            <a:ext cx="7854950" cy="301942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ts val="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Course Orientation</a:t>
            </a:r>
            <a:endParaRPr sz="3600"/>
          </a:p>
          <a:p>
            <a:pPr marL="0" indent="0" algn="ctr">
              <a:lnSpc>
                <a:spcPct val="80000"/>
              </a:lnSpc>
              <a:spcBef>
                <a:spcPts val="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 idx="4294967295"/>
          </p:nvPr>
        </p:nvSpPr>
        <p:spPr>
          <a:xfrm>
            <a:off x="457200" y="546100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500" b="1">
                <a:solidFill>
                  <a:srgbClr val="04617B"/>
                </a:solidFill>
              </a:defRPr>
            </a:lvl1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04617B"/>
                </a:solidFill>
              </a:rPr>
              <a:t>Resources 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idx="4294967295"/>
          </p:nvPr>
        </p:nvSpPr>
        <p:spPr>
          <a:xfrm>
            <a:off x="215900" y="1794674"/>
            <a:ext cx="8712200" cy="47757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rPr dirty="0"/>
              <a:t>Main topics covered from </a:t>
            </a:r>
            <a:r>
              <a:rPr dirty="0" smtClean="0"/>
              <a:t>book</a:t>
            </a:r>
            <a:r>
              <a:rPr lang="en-US" dirty="0" smtClean="0"/>
              <a:t>s</a:t>
            </a:r>
            <a:r>
              <a:rPr dirty="0" smtClean="0"/>
              <a:t> </a:t>
            </a:r>
            <a:endParaRPr dirty="0"/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rPr lang="en-US" dirty="0" smtClean="0"/>
              <a:t>Workshops and tutorials </a:t>
            </a:r>
            <a:r>
              <a:rPr dirty="0" smtClean="0"/>
              <a:t>will </a:t>
            </a:r>
            <a:r>
              <a:rPr dirty="0"/>
              <a:t>be </a:t>
            </a:r>
            <a:r>
              <a:rPr dirty="0" smtClean="0"/>
              <a:t>from </a:t>
            </a:r>
            <a:r>
              <a:rPr lang="en-US" dirty="0" smtClean="0"/>
              <a:t>other resources s</a:t>
            </a:r>
            <a:r>
              <a:rPr dirty="0" smtClean="0"/>
              <a:t> </a:t>
            </a:r>
            <a:endParaRPr dirty="0"/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rPr dirty="0"/>
              <a:t>Slides </a:t>
            </a:r>
            <a:r>
              <a:rPr lang="en-US" dirty="0"/>
              <a:t>are for guides but not sufficient for examination. </a:t>
            </a:r>
            <a:endParaRPr dirty="0"/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rPr dirty="0"/>
              <a:t>Examination questions come from textbook              &amp; </a:t>
            </a:r>
            <a:r>
              <a:rPr dirty="0" smtClean="0"/>
              <a:t>Readings</a:t>
            </a:r>
            <a:endParaRPr dirty="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Table 100"/>
          <p:cNvGraphicFramePr/>
          <p:nvPr>
            <p:extLst>
              <p:ext uri="{D42A27DB-BD31-4B8C-83A1-F6EECF244321}">
                <p14:modId xmlns:p14="http://schemas.microsoft.com/office/powerpoint/2010/main" val="181519966"/>
              </p:ext>
            </p:extLst>
          </p:nvPr>
        </p:nvGraphicFramePr>
        <p:xfrm>
          <a:off x="685800" y="438000"/>
          <a:ext cx="8171324" cy="7399291"/>
        </p:xfrm>
        <a:graphic>
          <a:graphicData uri="http://schemas.openxmlformats.org/drawingml/2006/table">
            <a:tbl>
              <a:tblPr firstCol="1" bandRow="1">
                <a:tableStyleId>{4C3C2611-4C71-4FC5-86AE-919BDF0F9419}</a:tableStyleId>
              </a:tblPr>
              <a:tblGrid>
                <a:gridCol w="15626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632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454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49254"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 b="1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Learning Objectives 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 b="1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Topics Covered 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 b="1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Assessments  </a:t>
                      </a:r>
                    </a:p>
                  </a:txBody>
                  <a:tcPr marL="63500" marR="63500" marT="63500" marB="635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9425"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LO1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All topics esp Consumer Health Informatics, Telehealth 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Quiz, Midterm, Finals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3849"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LO2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 dirty="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Workshops, EHR, DSS, </a:t>
                      </a:r>
                      <a:r>
                        <a:rPr lang="en-US" sz="2200" dirty="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Patient Safety, CHI,</a:t>
                      </a:r>
                      <a:r>
                        <a:rPr sz="2200" dirty="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CPOE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Quiz, Midterm, Final, Workshop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5714"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LO3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 dirty="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EHR, DSS CPOE 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Quiz, Midterm, Final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25714"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LO4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lang="en-US" sz="2200" dirty="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Research Focus</a:t>
                      </a:r>
                    </a:p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lang="en-US" sz="2200" dirty="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Paper Appraisal </a:t>
                      </a:r>
                    </a:p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lang="en-US" sz="2200" dirty="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Computer in Healthcare Education  </a:t>
                      </a:r>
                      <a:endParaRPr sz="2200" dirty="0">
                        <a:latin typeface="Palatino"/>
                        <a:ea typeface="Palatino"/>
                        <a:cs typeface="Palatino"/>
                        <a:sym typeface="Palatino"/>
                      </a:endParaRP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lang="en-US" sz="2200" dirty="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Presentation, Report </a:t>
                      </a:r>
                      <a:endParaRPr sz="2200" dirty="0">
                        <a:latin typeface="Palatino"/>
                        <a:ea typeface="Palatino"/>
                        <a:cs typeface="Palatino"/>
                        <a:sym typeface="Palatino"/>
                      </a:endParaRP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44600"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LO5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 dirty="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Clinical Informatics as A Career for Physician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lang="en-US" sz="2200" dirty="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 </a:t>
                      </a:r>
                      <a:r>
                        <a:rPr sz="2200" dirty="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Midterm, Final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25714"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LO6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Tutorials &amp; Workshops 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 dirty="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Tutorials &amp; Workshops 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sldNum" sz="quarter" idx="2"/>
          </p:nvPr>
        </p:nvSpPr>
        <p:spPr>
          <a:xfrm>
            <a:off x="7924800" y="6315073"/>
            <a:ext cx="762000" cy="2032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12</a:t>
            </a:fld>
            <a:endParaRPr sz="1200">
              <a:solidFill>
                <a:srgbClr val="045C75"/>
              </a:solidFill>
            </a:endParaRPr>
          </a:p>
        </p:txBody>
      </p:sp>
      <p:graphicFrame>
        <p:nvGraphicFramePr>
          <p:cNvPr id="103" name="Table 103"/>
          <p:cNvGraphicFramePr/>
          <p:nvPr>
            <p:extLst>
              <p:ext uri="{D42A27DB-BD31-4B8C-83A1-F6EECF244321}">
                <p14:modId xmlns:p14="http://schemas.microsoft.com/office/powerpoint/2010/main" val="1583261046"/>
              </p:ext>
            </p:extLst>
          </p:nvPr>
        </p:nvGraphicFramePr>
        <p:xfrm>
          <a:off x="554733" y="768541"/>
          <a:ext cx="8278683" cy="6254009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6855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884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046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98296">
                <a:tc>
                  <a:txBody>
                    <a:bodyPr/>
                    <a:lstStyle/>
                    <a:p>
                      <a:pPr algn="l" defTabSz="457200">
                        <a:defRPr b="0" i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2400" dirty="0"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sz="2000" dirty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Assessment task  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sz="2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Proportion of Total Assessment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34230">
                <a:tc>
                  <a:txBody>
                    <a:bodyPr/>
                    <a:lstStyle/>
                    <a:p>
                      <a:pPr algn="ctr" defTabSz="457200">
                        <a:defRPr sz="21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lang="en-US" sz="2200" dirty="0" smtClean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2</a:t>
                      </a:r>
                      <a:endParaRPr sz="2200" dirty="0"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</a:rPr>
                        <a:t>Tutorial (one tutorial per group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</a:rPr>
                        <a:t> – 2% presentation &amp;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</a:rPr>
                        <a:t>2%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</a:rPr>
                        <a:t>ATTENDANCE) </a:t>
                      </a:r>
                    </a:p>
                    <a:p>
                      <a:pPr algn="l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</a:rPr>
                        <a:t>Each absence is 0.5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</a:rPr>
                        <a:t>mark</a:t>
                      </a:r>
                      <a:endParaRPr lang="en-US" sz="2000" baseline="0" dirty="0">
                        <a:solidFill>
                          <a:schemeClr val="tx1"/>
                        </a:solidFill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l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</a:rPr>
                        <a:t>4 absence – 2 marks will be deducted </a:t>
                      </a:r>
                      <a:endParaRPr sz="2000" dirty="0">
                        <a:solidFill>
                          <a:schemeClr val="tx1"/>
                        </a:solidFill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</a:rPr>
                        <a:t>4</a:t>
                      </a:r>
                      <a:r>
                        <a:rPr sz="2000" b="1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</a:rPr>
                        <a:t>%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8296">
                <a:tc>
                  <a:txBody>
                    <a:bodyPr/>
                    <a:lstStyle/>
                    <a:p>
                      <a:pPr algn="ctr" defTabSz="457200">
                        <a:defRPr sz="21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sz="22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2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</a:rPr>
                        <a:t>Workshop: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</a:rPr>
                        <a:t>Paper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</a:rPr>
                        <a:t> Appraisal &amp; Esihi </a:t>
                      </a:r>
                      <a:endParaRPr sz="2000" dirty="0">
                        <a:solidFill>
                          <a:schemeClr val="tx1"/>
                        </a:solidFill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</a:rPr>
                        <a:t>14% </a:t>
                      </a:r>
                      <a:endParaRPr sz="2000" b="1" dirty="0">
                        <a:solidFill>
                          <a:schemeClr val="tx1"/>
                        </a:solidFill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8296">
                <a:tc>
                  <a:txBody>
                    <a:bodyPr/>
                    <a:lstStyle/>
                    <a:p>
                      <a:pPr algn="ctr" defTabSz="457200">
                        <a:defRPr sz="21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sz="22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3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</a:rPr>
                        <a:t>Midterm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sz="2000" b="1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</a:rPr>
                        <a:t>20%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8296">
                <a:tc>
                  <a:txBody>
                    <a:bodyPr/>
                    <a:lstStyle/>
                    <a:p>
                      <a:pPr algn="ctr" defTabSz="457200">
                        <a:defRPr sz="21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sz="22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4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</a:rPr>
                        <a:t>Online quiz (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</a:rPr>
                        <a:t>3 quizzes</a:t>
                      </a:r>
                      <a:r>
                        <a:rPr sz="200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</a:rPr>
                        <a:t>)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</a:rPr>
                        <a:t>20%</a:t>
                      </a:r>
                      <a:endParaRPr sz="2000" b="1" dirty="0">
                        <a:solidFill>
                          <a:schemeClr val="tx1"/>
                        </a:solidFill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98296">
                <a:tc>
                  <a:txBody>
                    <a:bodyPr/>
                    <a:lstStyle/>
                    <a:p>
                      <a:pPr algn="ctr" defTabSz="457200">
                        <a:defRPr sz="21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sz="22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5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sz="200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</a:rPr>
                        <a:t>Final examination 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sz="2000" b="1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</a:rPr>
                        <a:t>40%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98296">
                <a:tc>
                  <a:txBody>
                    <a:bodyPr/>
                    <a:lstStyle/>
                    <a:p>
                      <a:pPr algn="ctr" defTabSz="457200">
                        <a:defRPr sz="21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sz="22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6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Seminar </a:t>
                      </a:r>
                      <a:endParaRPr sz="2000" dirty="0">
                        <a:solidFill>
                          <a:schemeClr val="tx1"/>
                        </a:solidFill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</a:rPr>
                        <a:t>2%</a:t>
                      </a:r>
                      <a:endParaRPr sz="2000" b="1" dirty="0">
                        <a:solidFill>
                          <a:schemeClr val="tx1"/>
                        </a:solidFill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25729">
                <a:tc>
                  <a:txBody>
                    <a:bodyPr/>
                    <a:lstStyle/>
                    <a:p>
                      <a:pPr algn="l" defTabSz="457200">
                        <a:defRPr b="0" i="0">
                          <a:uFill>
                            <a:solidFill>
                              <a:srgbClr val="000000"/>
                            </a:solidFill>
                          </a:uFill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endParaRPr sz="2200"/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200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TOTAL 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sz="2000" b="1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</a:rPr>
                        <a:t>100%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title" idx="4294967295"/>
          </p:nvPr>
        </p:nvSpPr>
        <p:spPr>
          <a:xfrm>
            <a:off x="233858" y="1026812"/>
            <a:ext cx="8452943" cy="82104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>
                <a:solidFill>
                  <a:srgbClr val="04617B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5000" dirty="0">
                <a:solidFill>
                  <a:srgbClr val="04617B"/>
                </a:solidFill>
              </a:rPr>
              <a:t>Tutorial Participation (</a:t>
            </a:r>
            <a:r>
              <a:rPr lang="en-US" sz="5000" dirty="0">
                <a:solidFill>
                  <a:srgbClr val="04617B"/>
                </a:solidFill>
              </a:rPr>
              <a:t>4%</a:t>
            </a:r>
            <a:r>
              <a:rPr sz="5000" dirty="0">
                <a:solidFill>
                  <a:srgbClr val="04617B"/>
                </a:solidFill>
              </a:rPr>
              <a:t>)</a:t>
            </a:r>
          </a:p>
        </p:txBody>
      </p:sp>
      <p:sp>
        <p:nvSpPr>
          <p:cNvPr id="106" name="Shape 106"/>
          <p:cNvSpPr>
            <a:spLocks noGrp="1"/>
          </p:cNvSpPr>
          <p:nvPr>
            <p:ph type="body" idx="4294967295"/>
          </p:nvPr>
        </p:nvSpPr>
        <p:spPr>
          <a:xfrm>
            <a:off x="233858" y="1935160"/>
            <a:ext cx="8452942" cy="438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59397" indent="-259397" defTabSz="868680">
              <a:spcBef>
                <a:spcPts val="500"/>
              </a:spcBef>
              <a:defRPr sz="1710">
                <a:solidFill>
                  <a:srgbClr val="000000"/>
                </a:solidFill>
              </a:defRPr>
            </a:pPr>
            <a:endParaRPr dirty="0"/>
          </a:p>
          <a:p>
            <a:pPr marL="259397" indent="-259397" defTabSz="868680">
              <a:spcBef>
                <a:spcPts val="500"/>
              </a:spcBef>
              <a:buSzTx/>
              <a:buNone/>
              <a:defRPr sz="1710">
                <a:solidFill>
                  <a:srgbClr val="000000"/>
                </a:solidFill>
              </a:defRPr>
            </a:pPr>
            <a:r>
              <a:rPr sz="2470" dirty="0"/>
              <a:t>1. There will be </a:t>
            </a:r>
            <a:r>
              <a:rPr sz="2470" b="1" dirty="0"/>
              <a:t>9 tutorials</a:t>
            </a:r>
            <a:r>
              <a:rPr sz="2470" dirty="0"/>
              <a:t> this year </a:t>
            </a:r>
          </a:p>
          <a:p>
            <a:pPr marL="259397" indent="-259397" defTabSz="868680">
              <a:spcBef>
                <a:spcPts val="500"/>
              </a:spcBef>
              <a:buSzTx/>
              <a:buNone/>
              <a:defRPr sz="1710">
                <a:solidFill>
                  <a:srgbClr val="000000"/>
                </a:solidFill>
              </a:defRPr>
            </a:pPr>
            <a:r>
              <a:rPr sz="2470" dirty="0"/>
              <a:t>2. Each group will be responsible </a:t>
            </a:r>
            <a:r>
              <a:rPr lang="en-US" sz="2470" dirty="0"/>
              <a:t>2</a:t>
            </a:r>
            <a:r>
              <a:rPr sz="2470" dirty="0"/>
              <a:t> tutorials </a:t>
            </a:r>
          </a:p>
          <a:p>
            <a:pPr marL="259397" indent="-259397" defTabSz="868680">
              <a:spcBef>
                <a:spcPts val="500"/>
              </a:spcBef>
              <a:buSzTx/>
              <a:buNone/>
              <a:defRPr sz="1710">
                <a:solidFill>
                  <a:srgbClr val="000000"/>
                </a:solidFill>
              </a:defRPr>
            </a:pPr>
            <a:r>
              <a:rPr sz="2470" dirty="0"/>
              <a:t>3. Tutorials will include discussion, case study, system review, demonstration etc.</a:t>
            </a:r>
            <a:endParaRPr lang="en-US" sz="2470" dirty="0"/>
          </a:p>
          <a:p>
            <a:pPr marL="259397" indent="-259397" defTabSz="868680">
              <a:spcBef>
                <a:spcPts val="500"/>
              </a:spcBef>
              <a:buSzTx/>
              <a:buNone/>
              <a:defRPr sz="1710">
                <a:solidFill>
                  <a:srgbClr val="000000"/>
                </a:solidFill>
              </a:defRPr>
            </a:pPr>
            <a:r>
              <a:rPr lang="en-US" sz="2470" dirty="0"/>
              <a:t>4. Attendance is taken – 2 marks (only up to 4 absences) </a:t>
            </a:r>
            <a:endParaRPr sz="2470" dirty="0"/>
          </a:p>
          <a:p>
            <a:pPr marL="259397" indent="-259397" defTabSz="868680">
              <a:spcBef>
                <a:spcPts val="500"/>
              </a:spcBef>
              <a:buSzTx/>
              <a:buNone/>
              <a:defRPr sz="1710">
                <a:solidFill>
                  <a:srgbClr val="000000"/>
                </a:solidFill>
              </a:defRPr>
            </a:pPr>
            <a:r>
              <a:rPr lang="en-US" sz="2470" dirty="0"/>
              <a:t>5 </a:t>
            </a:r>
            <a:r>
              <a:rPr sz="2470" dirty="0"/>
              <a:t>. Members of designated group will present the tutorial </a:t>
            </a:r>
          </a:p>
          <a:p>
            <a:pPr marL="259397" indent="-259397" defTabSz="868680">
              <a:spcBef>
                <a:spcPts val="500"/>
              </a:spcBef>
              <a:buSzTx/>
              <a:buNone/>
              <a:defRPr sz="1710">
                <a:solidFill>
                  <a:srgbClr val="000000"/>
                </a:solidFill>
              </a:defRPr>
            </a:pPr>
            <a:r>
              <a:rPr sz="2470" dirty="0"/>
              <a:t> </a:t>
            </a:r>
            <a:r>
              <a:rPr lang="en-US" sz="2470" dirty="0"/>
              <a:t>6. </a:t>
            </a:r>
            <a:r>
              <a:rPr sz="2470" dirty="0"/>
              <a:t>All groups must attend and participate in discussion or Q&amp;A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xfrm>
            <a:off x="7924800" y="6315073"/>
            <a:ext cx="762000" cy="2032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14</a:t>
            </a:fld>
            <a:endParaRPr sz="1200">
              <a:solidFill>
                <a:srgbClr val="045C75"/>
              </a:solidFill>
            </a:endParaRPr>
          </a:p>
        </p:txBody>
      </p:sp>
      <p:graphicFrame>
        <p:nvGraphicFramePr>
          <p:cNvPr id="109" name="Table 109"/>
          <p:cNvGraphicFramePr/>
          <p:nvPr/>
        </p:nvGraphicFramePr>
        <p:xfrm>
          <a:off x="825299" y="2629693"/>
          <a:ext cx="8141396" cy="215392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9295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150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2354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144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defTabSz="457200">
                        <a:defRPr sz="900" i="0">
                          <a:uFill>
                            <a:solidFill>
                              <a:srgbClr val="000000"/>
                            </a:solidFill>
                          </a:uFill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Week</a:t>
                      </a:r>
                    </a:p>
                  </a:txBody>
                  <a:tcPr marL="50800" marR="50800" marT="50800" marB="50800" anchor="ctr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2E4E3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600" b="0" i="0">
                          <a:uFill>
                            <a:solidFill>
                              <a:srgbClr val="000000"/>
                            </a:solidFill>
                          </a:uFill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b="1"/>
                        <a:t>Topic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600" b="0" i="0">
                          <a:uFill>
                            <a:solidFill>
                              <a:srgbClr val="000000"/>
                            </a:solidFill>
                          </a:uFill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b="1"/>
                        <a:t>Activities </a:t>
                      </a:r>
                    </a:p>
                  </a:txBody>
                  <a:tcPr marL="50800" marR="50800" marT="50800" marB="50800" anchor="ctr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 b="0" i="0"/>
                      </a:pPr>
                      <a:r>
                        <a:rPr sz="1600">
                          <a:uFill>
                            <a:solidFill>
                              <a:srgbClr val="000000"/>
                            </a:solidFill>
                          </a:uFill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# OF GROUPS </a:t>
                      </a:r>
                    </a:p>
                  </a:txBody>
                  <a:tcPr marL="50800" marR="50800" marT="50800" marB="50800" anchor="ctr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0254">
                <a:tc>
                  <a:txBody>
                    <a:bodyPr/>
                    <a:lstStyle/>
                    <a:p>
                      <a:pPr algn="ctr" defTabSz="457200">
                        <a:defRPr sz="900" b="0" i="0">
                          <a:uFill>
                            <a:solidFill>
                              <a:srgbClr val="000000"/>
                            </a:solidFill>
                          </a:uFill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b="1"/>
                        <a:t>3</a:t>
                      </a:r>
                    </a:p>
                  </a:txBody>
                  <a:tcPr marL="50800" marR="50800" marT="50800" marB="50800" anchor="ctr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2E4E3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600" b="0" i="0">
                          <a:uFill>
                            <a:solidFill>
                              <a:srgbClr val="000000"/>
                            </a:solidFill>
                          </a:uFill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b="1"/>
                        <a:t>Clinical Data and Databases (Tutorial)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600" b="0" i="0">
                          <a:uFill>
                            <a:solidFill>
                              <a:srgbClr val="000000"/>
                            </a:solidFill>
                          </a:uFill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Review Electronic Health Record- review different types of data </a:t>
                      </a:r>
                    </a:p>
                    <a:p>
                      <a:pPr algn="l" defTabSz="457200">
                        <a:defRPr sz="1600" b="0" i="0">
                          <a:uFill>
                            <a:solidFill>
                              <a:srgbClr val="000000"/>
                            </a:solidFill>
                          </a:uFill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endParaRPr/>
                    </a:p>
                    <a:p>
                      <a:pPr algn="l" defTabSz="457200">
                        <a:defRPr sz="1600" b="0" i="0">
                          <a:uFill>
                            <a:solidFill>
                              <a:srgbClr val="000000"/>
                            </a:solidFill>
                          </a:uFill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b="1">
                          <a:solidFill>
                            <a:srgbClr val="073E87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What kind of errors can occur during data entry? How will this affect the quality of data?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600">
                          <a:uFill>
                            <a:solidFill>
                              <a:srgbClr val="000000"/>
                            </a:solidFill>
                          </a:uFill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2 groups 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0" name="Shape 110"/>
          <p:cNvSpPr>
            <a:spLocks noGrp="1"/>
          </p:cNvSpPr>
          <p:nvPr>
            <p:ph type="title" idx="4294967295"/>
          </p:nvPr>
        </p:nvSpPr>
        <p:spPr>
          <a:xfrm>
            <a:off x="781198" y="1041403"/>
            <a:ext cx="8229601" cy="11430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04617B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Example 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 idx="4294967295"/>
          </p:nvPr>
        </p:nvSpPr>
        <p:spPr>
          <a:xfrm>
            <a:off x="457200" y="704848"/>
            <a:ext cx="8229600" cy="114300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04617B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5000" dirty="0">
                <a:solidFill>
                  <a:srgbClr val="04617B"/>
                </a:solidFill>
              </a:rPr>
              <a:t>Workshop Participation(</a:t>
            </a:r>
            <a:r>
              <a:rPr lang="en-US" sz="5000" dirty="0">
                <a:solidFill>
                  <a:srgbClr val="04617B"/>
                </a:solidFill>
              </a:rPr>
              <a:t>14</a:t>
            </a:r>
            <a:r>
              <a:rPr sz="5000" dirty="0">
                <a:solidFill>
                  <a:srgbClr val="04617B"/>
                </a:solidFill>
              </a:rPr>
              <a:t>%)</a:t>
            </a:r>
          </a:p>
        </p:txBody>
      </p:sp>
      <p:sp>
        <p:nvSpPr>
          <p:cNvPr id="113" name="Shape 113"/>
          <p:cNvSpPr>
            <a:spLocks noGrp="1"/>
          </p:cNvSpPr>
          <p:nvPr>
            <p:ph type="body" idx="4294967295"/>
          </p:nvPr>
        </p:nvSpPr>
        <p:spPr>
          <a:xfrm>
            <a:off x="457200" y="1935160"/>
            <a:ext cx="8229600" cy="438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endParaRPr dirty="0"/>
          </a:p>
          <a:p>
            <a:pPr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00" dirty="0"/>
              <a:t>1. There will </a:t>
            </a:r>
            <a:r>
              <a:rPr sz="2600" dirty="0" smtClean="0"/>
              <a:t>be</a:t>
            </a:r>
            <a:r>
              <a:rPr lang="en-US" sz="2600" dirty="0" smtClean="0"/>
              <a:t> 2</a:t>
            </a:r>
            <a:r>
              <a:rPr sz="2600" dirty="0" smtClean="0"/>
              <a:t> Workshops </a:t>
            </a:r>
            <a:r>
              <a:rPr sz="2600" dirty="0"/>
              <a:t>this year </a:t>
            </a:r>
          </a:p>
          <a:p>
            <a:pPr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00" dirty="0"/>
              <a:t>2. </a:t>
            </a:r>
            <a:r>
              <a:rPr sz="2600" dirty="0" smtClean="0"/>
              <a:t>Workshop</a:t>
            </a:r>
            <a:r>
              <a:rPr lang="en-US" sz="2600" dirty="0" smtClean="0"/>
              <a:t>s</a:t>
            </a:r>
            <a:r>
              <a:rPr sz="2600" dirty="0" smtClean="0"/>
              <a:t> </a:t>
            </a:r>
            <a:r>
              <a:rPr sz="2600" dirty="0"/>
              <a:t>will be 2-3 hours long </a:t>
            </a:r>
          </a:p>
          <a:p>
            <a:pPr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00" dirty="0"/>
              <a:t>3. All groups members must participate actively </a:t>
            </a:r>
          </a:p>
          <a:p>
            <a:pPr>
              <a:buSzTx/>
              <a:buNone/>
              <a:defRPr sz="1800">
                <a:solidFill>
                  <a:srgbClr val="000000"/>
                </a:solidFill>
              </a:defRPr>
            </a:pPr>
            <a:endParaRPr sz="2600" dirty="0"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 idx="4294967295"/>
          </p:nvPr>
        </p:nvSpPr>
        <p:spPr>
          <a:xfrm>
            <a:off x="457200" y="704848"/>
            <a:ext cx="8229600" cy="114300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04617B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5000" dirty="0">
                <a:solidFill>
                  <a:srgbClr val="04617B"/>
                </a:solidFill>
              </a:rPr>
              <a:t>Online Quizzes (20%)  </a:t>
            </a:r>
            <a:endParaRPr sz="5000" dirty="0">
              <a:solidFill>
                <a:srgbClr val="04617B"/>
              </a:solidFill>
            </a:endParaRPr>
          </a:p>
        </p:txBody>
      </p:sp>
      <p:sp>
        <p:nvSpPr>
          <p:cNvPr id="113" name="Shape 113"/>
          <p:cNvSpPr>
            <a:spLocks noGrp="1"/>
          </p:cNvSpPr>
          <p:nvPr>
            <p:ph type="body" idx="4294967295"/>
          </p:nvPr>
        </p:nvSpPr>
        <p:spPr>
          <a:xfrm>
            <a:off x="457200" y="1935160"/>
            <a:ext cx="8229600" cy="438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endParaRPr dirty="0"/>
          </a:p>
          <a:p>
            <a:pPr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Quiz 1 : Week 5 </a:t>
            </a:r>
          </a:p>
          <a:p>
            <a:pPr>
              <a:buSzTx/>
              <a:buNone/>
              <a:defRPr sz="1800">
                <a:solidFill>
                  <a:srgbClr val="000000"/>
                </a:solidFill>
              </a:defRPr>
            </a:pPr>
            <a:endParaRPr lang="en-US" sz="2800" dirty="0"/>
          </a:p>
          <a:p>
            <a:pPr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Quiz 2: Week 10 </a:t>
            </a:r>
          </a:p>
          <a:p>
            <a:pPr>
              <a:buSzTx/>
              <a:buNone/>
              <a:defRPr sz="1800">
                <a:solidFill>
                  <a:srgbClr val="000000"/>
                </a:solidFill>
              </a:defRPr>
            </a:pPr>
            <a:endParaRPr lang="en-US" sz="2800" dirty="0"/>
          </a:p>
          <a:p>
            <a:pPr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Quiz 3 : Week 13</a:t>
            </a:r>
          </a:p>
          <a:p>
            <a:pPr>
              <a:buSzTx/>
              <a:buNone/>
              <a:defRPr sz="1800">
                <a:solidFill>
                  <a:srgbClr val="000000"/>
                </a:solidFill>
              </a:defRPr>
            </a:pPr>
            <a:endParaRPr lang="en-US" sz="2800" dirty="0"/>
          </a:p>
          <a:p>
            <a:pPr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Quiz will be done online, in the evening. Instructions for Online quiz will be given on Blackboard </a:t>
            </a:r>
            <a:endParaRPr sz="2800" dirty="0"/>
          </a:p>
          <a:p>
            <a:pPr>
              <a:buSzTx/>
              <a:buNone/>
              <a:defRPr sz="1800">
                <a:solidFill>
                  <a:srgbClr val="000000"/>
                </a:solidFill>
              </a:defRPr>
            </a:pPr>
            <a:endParaRPr sz="2600" dirty="0"/>
          </a:p>
        </p:txBody>
      </p:sp>
    </p:spTree>
    <p:extLst>
      <p:ext uri="{BB962C8B-B14F-4D97-AF65-F5344CB8AC3E}">
        <p14:creationId xmlns:p14="http://schemas.microsoft.com/office/powerpoint/2010/main" val="734151379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 idx="4294967295"/>
          </p:nvPr>
        </p:nvSpPr>
        <p:spPr>
          <a:xfrm>
            <a:off x="381000" y="914400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04617B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Use of Computer and Web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idx="4294967295"/>
          </p:nvPr>
        </p:nvSpPr>
        <p:spPr>
          <a:xfrm>
            <a:off x="457200" y="1935160"/>
            <a:ext cx="8229600" cy="438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1" indent="393697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marL="1462216" lvl="2" indent="-793879"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800"/>
              <a:t>Blackboard</a:t>
            </a:r>
          </a:p>
          <a:p>
            <a:pPr marL="1462216" lvl="2" indent="-793879"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800"/>
              <a:t>Search Engines </a:t>
            </a:r>
          </a:p>
          <a:p>
            <a:pPr marL="1462216" lvl="2" indent="-793879"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800"/>
              <a:t>Googledoc, SlideShare, Dropbox </a:t>
            </a:r>
            <a:endParaRPr sz="2000"/>
          </a:p>
          <a:p>
            <a:pPr marL="0" lvl="2" indent="668337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 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/>
          </p:cNvSpPr>
          <p:nvPr>
            <p:ph type="title" idx="4294967295"/>
          </p:nvPr>
        </p:nvSpPr>
        <p:spPr>
          <a:xfrm>
            <a:off x="558800" y="1428747"/>
            <a:ext cx="8229600" cy="1143004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3800" b="1">
                <a:solidFill>
                  <a:srgbClr val="04617B"/>
                </a:solidFill>
              </a:defRPr>
            </a:lvl1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04617B"/>
                </a:solidFill>
              </a:rPr>
              <a:t>Blackboard- Learning Management System  </a:t>
            </a:r>
          </a:p>
        </p:txBody>
      </p:sp>
      <p:sp>
        <p:nvSpPr>
          <p:cNvPr id="121" name="Shape 121"/>
          <p:cNvSpPr>
            <a:spLocks noGrp="1"/>
          </p:cNvSpPr>
          <p:nvPr>
            <p:ph type="body" idx="4294967295"/>
          </p:nvPr>
        </p:nvSpPr>
        <p:spPr>
          <a:xfrm>
            <a:off x="558800" y="2773360"/>
            <a:ext cx="8229600" cy="370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1" indent="393697">
              <a:lnSpc>
                <a:spcPct val="70000"/>
              </a:lnSpc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200" dirty="0"/>
          </a:p>
          <a:p>
            <a:pPr marL="1168271" lvl="2" indent="-499934">
              <a:lnSpc>
                <a:spcPct val="70000"/>
              </a:lnSpc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www.lms.ksu.edu.sa</a:t>
            </a:r>
            <a:endParaRPr sz="2400" dirty="0"/>
          </a:p>
          <a:p>
            <a:pPr marL="1168271" lvl="2" indent="-499934">
              <a:lnSpc>
                <a:spcPct val="70000"/>
              </a:lnSpc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 dirty="0"/>
              <a:t>Logging In </a:t>
            </a:r>
          </a:p>
          <a:p>
            <a:pPr marL="1168271" lvl="2" indent="-499934">
              <a:lnSpc>
                <a:spcPct val="70000"/>
              </a:lnSpc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 dirty="0"/>
              <a:t>Course name </a:t>
            </a:r>
          </a:p>
          <a:p>
            <a:pPr marL="1168271" lvl="2" indent="-499934">
              <a:lnSpc>
                <a:spcPct val="70000"/>
              </a:lnSpc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 dirty="0"/>
              <a:t>Download lecture slides/View lecture slides  </a:t>
            </a:r>
          </a:p>
          <a:p>
            <a:pPr marL="1168271" lvl="2" indent="-499934">
              <a:lnSpc>
                <a:spcPct val="70000"/>
              </a:lnSpc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 dirty="0"/>
              <a:t>Announcements</a:t>
            </a:r>
          </a:p>
          <a:p>
            <a:pPr marL="1168271" lvl="2" indent="-499934">
              <a:lnSpc>
                <a:spcPct val="70000"/>
              </a:lnSpc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 dirty="0"/>
              <a:t>Online Quiz</a:t>
            </a:r>
          </a:p>
          <a:p>
            <a:pPr marL="1168271" lvl="2" indent="-499934">
              <a:lnSpc>
                <a:spcPct val="70000"/>
              </a:lnSpc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 dirty="0"/>
              <a:t>Upload </a:t>
            </a:r>
            <a:r>
              <a:rPr lang="en-US" sz="2400" dirty="0"/>
              <a:t>presentations </a:t>
            </a:r>
            <a:endParaRPr sz="2400" dirty="0"/>
          </a:p>
          <a:p>
            <a:pPr marL="914400" lvl="2" indent="-246062">
              <a:lnSpc>
                <a:spcPct val="70000"/>
              </a:lnSpc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endParaRPr sz="1200" dirty="0"/>
          </a:p>
          <a:p>
            <a:pPr marL="0" lvl="2" indent="668337">
              <a:lnSpc>
                <a:spcPct val="70000"/>
              </a:lnSpc>
              <a:spcBef>
                <a:spcPts val="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00" dirty="0"/>
              <a:t> 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 idx="4294967295"/>
          </p:nvPr>
        </p:nvSpPr>
        <p:spPr>
          <a:xfrm>
            <a:off x="457200" y="444500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786383">
              <a:defRPr>
                <a:solidFill>
                  <a:srgbClr val="04617B"/>
                </a:solidFill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04617B"/>
                </a:solidFill>
              </a:rPr>
              <a:t>Attendance 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4294967295"/>
          </p:nvPr>
        </p:nvSpPr>
        <p:spPr>
          <a:xfrm>
            <a:off x="179883" y="1760686"/>
            <a:ext cx="8506917" cy="4957614"/>
          </a:xfrm>
          <a:prstGeom prst="rect">
            <a:avLst/>
          </a:prstGeom>
        </p:spPr>
        <p:txBody>
          <a:bodyPr lIns="0" tIns="0" rIns="0" bIns="0">
            <a:normAutofit lnSpcReduction="10000"/>
          </a:bodyPr>
          <a:lstStyle/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1800">
                <a:solidFill>
                  <a:srgbClr val="000000"/>
                </a:solidFill>
              </a:defRPr>
            </a:pPr>
            <a:r>
              <a:rPr sz="2400" dirty="0"/>
              <a:t>Class Attendance </a:t>
            </a:r>
          </a:p>
          <a:p>
            <a:pPr marL="0" lvl="2" indent="666750">
              <a:spcBef>
                <a:spcPts val="500"/>
              </a:spcBef>
              <a:buSzTx/>
              <a:buNone/>
              <a:defRPr sz="1800">
                <a:solidFill>
                  <a:srgbClr val="A21609"/>
                </a:solidFill>
              </a:defRPr>
            </a:pPr>
            <a:r>
              <a:rPr sz="2400" dirty="0"/>
              <a:t>Please come on time </a:t>
            </a:r>
          </a:p>
          <a:p>
            <a:pPr marL="0" lvl="2" indent="6667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 dirty="0"/>
              <a:t>10% missing- 1</a:t>
            </a:r>
            <a:r>
              <a:rPr sz="2400" baseline="30000" dirty="0"/>
              <a:t>st</a:t>
            </a:r>
            <a:r>
              <a:rPr sz="2400" dirty="0"/>
              <a:t> </a:t>
            </a:r>
            <a:r>
              <a:rPr sz="2400" dirty="0" smtClean="0"/>
              <a:t>warning</a:t>
            </a:r>
            <a:endParaRPr sz="2400" dirty="0"/>
          </a:p>
          <a:p>
            <a:pPr marL="0" lvl="2" indent="6667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 dirty="0"/>
              <a:t>20% missing- 2</a:t>
            </a:r>
            <a:r>
              <a:rPr sz="2400" baseline="30000" dirty="0"/>
              <a:t>nd</a:t>
            </a:r>
            <a:r>
              <a:rPr sz="2400" dirty="0"/>
              <a:t> </a:t>
            </a:r>
            <a:r>
              <a:rPr sz="2400" dirty="0" smtClean="0"/>
              <a:t>warning</a:t>
            </a:r>
            <a:endParaRPr sz="2400" dirty="0"/>
          </a:p>
          <a:p>
            <a:pPr marL="0" lvl="2" indent="6667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 dirty="0"/>
              <a:t>25%- will be barred from taking the final examination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1800">
                <a:solidFill>
                  <a:srgbClr val="000000"/>
                </a:solidFill>
              </a:defRPr>
            </a:pPr>
            <a:r>
              <a:rPr sz="2400" dirty="0"/>
              <a:t>Workshop &amp; Tutorial participation</a:t>
            </a:r>
          </a:p>
          <a:p>
            <a:pPr marL="0" lvl="2" indent="6667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 dirty="0"/>
              <a:t>Active Participation </a:t>
            </a:r>
          </a:p>
          <a:p>
            <a:pPr marL="0" lvl="2" indent="6667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C93E4C"/>
                </a:solidFill>
              </a:rPr>
              <a:t>Reminder: </a:t>
            </a:r>
            <a:r>
              <a:rPr sz="2400" b="1" dirty="0">
                <a:solidFill>
                  <a:srgbClr val="C93E4C"/>
                </a:solidFill>
              </a:rPr>
              <a:t>Never SIGN</a:t>
            </a:r>
            <a:r>
              <a:rPr sz="2400" dirty="0">
                <a:solidFill>
                  <a:srgbClr val="C93E4C"/>
                </a:solidFill>
              </a:rPr>
              <a:t> on behalf of your friends. Your integrity is our PRIORITY!</a:t>
            </a:r>
          </a:p>
          <a:p>
            <a:pPr marL="342900" lvl="2" indent="-342900">
              <a:spcBef>
                <a:spcPts val="500"/>
              </a:spcBef>
              <a:buSzTx/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C93E4C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Tutorial Attendance (2 marks are given) </a:t>
            </a:r>
          </a:p>
          <a:p>
            <a:pPr marL="342900" lvl="2" indent="-342900">
              <a:spcBef>
                <a:spcPts val="500"/>
              </a:spcBef>
              <a:buSzTx/>
              <a:buFontTx/>
              <a:buChar char="-"/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chemeClr val="tx1"/>
                </a:solidFill>
              </a:rPr>
              <a:t>1 missed class-0.5 marks </a:t>
            </a:r>
          </a:p>
          <a:p>
            <a:pPr marL="342900" lvl="2" indent="-342900">
              <a:spcBef>
                <a:spcPts val="500"/>
              </a:spcBef>
              <a:buSzTx/>
              <a:buFontTx/>
              <a:buChar char="-"/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chemeClr val="tx1"/>
                </a:solidFill>
              </a:rPr>
              <a:t>4 missed class- 2 marks  </a:t>
            </a:r>
            <a:endParaRPr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122085" y="-752475"/>
            <a:ext cx="8899830" cy="317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/>
            <a:endParaRPr sz="4500">
              <a:solidFill>
                <a:srgbClr val="0461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4500">
              <a:solidFill>
                <a:srgbClr val="0461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defRPr sz="6300"/>
            </a:pPr>
            <a:r>
              <a:rPr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rPr>
              <a:t>Medical Informatics and e-learning </a:t>
            </a:r>
          </a:p>
        </p:txBody>
      </p:sp>
      <p:sp>
        <p:nvSpPr>
          <p:cNvPr id="63" name="Shape 63"/>
          <p:cNvSpPr/>
          <p:nvPr/>
        </p:nvSpPr>
        <p:spPr>
          <a:xfrm>
            <a:off x="180673" y="2641598"/>
            <a:ext cx="8899829" cy="3662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endParaRPr sz="2400" dirty="0">
              <a:latin typeface="Constantia"/>
              <a:ea typeface="Constantia"/>
              <a:cs typeface="Constantia"/>
              <a:sym typeface="Constantia"/>
            </a:endParaRPr>
          </a:p>
          <a:p>
            <a:pPr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sz="2600" b="1" dirty="0">
                <a:latin typeface="Arial"/>
                <a:ea typeface="Arial"/>
                <a:cs typeface="Arial"/>
                <a:sym typeface="Arial"/>
              </a:rPr>
              <a:t>Professor Ahmed </a:t>
            </a:r>
            <a:r>
              <a:rPr sz="2600" b="1" dirty="0" err="1">
                <a:latin typeface="Arial"/>
                <a:ea typeface="Arial"/>
                <a:cs typeface="Arial"/>
                <a:sym typeface="Arial"/>
              </a:rPr>
              <a:t>Albarrak</a:t>
            </a:r>
            <a:r>
              <a:rPr sz="26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600" dirty="0" smtClean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sz="2600" dirty="0">
                <a:latin typeface="Arial"/>
                <a:ea typeface="Arial"/>
                <a:cs typeface="Arial"/>
                <a:sym typeface="Arial"/>
              </a:rPr>
              <a:t>albarrak@ksu.edu.sa</a:t>
            </a:r>
            <a:r>
              <a:rPr sz="2600" dirty="0" smtClean="0">
                <a:latin typeface="Arial"/>
                <a:ea typeface="Arial"/>
                <a:cs typeface="Arial"/>
                <a:sym typeface="Arial"/>
              </a:rPr>
              <a:t>)</a:t>
            </a:r>
            <a:endParaRPr sz="2600" b="1" dirty="0">
              <a:latin typeface="Arial"/>
              <a:ea typeface="Arial"/>
              <a:cs typeface="Arial"/>
              <a:sym typeface="Arial"/>
            </a:endParaRPr>
          </a:p>
          <a:p>
            <a:pPr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sz="2600" b="1" dirty="0">
                <a:latin typeface="Arial"/>
                <a:ea typeface="Arial"/>
                <a:cs typeface="Arial"/>
                <a:sym typeface="Arial"/>
              </a:rPr>
              <a:t>Dr. Nasriah </a:t>
            </a:r>
            <a:r>
              <a:rPr sz="2600" b="1" dirty="0" err="1">
                <a:latin typeface="Arial"/>
                <a:ea typeface="Arial"/>
                <a:cs typeface="Arial"/>
                <a:sym typeface="Arial"/>
              </a:rPr>
              <a:t>Zakaria</a:t>
            </a:r>
            <a:r>
              <a:rPr sz="26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600" dirty="0" smtClean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sz="2600" dirty="0">
                <a:latin typeface="Arial"/>
                <a:ea typeface="Arial"/>
                <a:cs typeface="Arial"/>
                <a:sym typeface="Arial"/>
                <a:hlinkClick r:id="rId3"/>
              </a:rPr>
              <a:t>nzakaria@ksu.edu.sa</a:t>
            </a:r>
            <a:r>
              <a:rPr sz="2600" dirty="0" smtClean="0">
                <a:latin typeface="Arial"/>
                <a:ea typeface="Arial"/>
                <a:cs typeface="Arial"/>
                <a:sym typeface="Arial"/>
                <a:hlinkClick r:id="rId3"/>
              </a:rPr>
              <a:t>)</a:t>
            </a:r>
            <a:endParaRPr lang="en-US" sz="2600" dirty="0" smtClean="0">
              <a:latin typeface="Arial"/>
              <a:ea typeface="Arial"/>
              <a:cs typeface="Arial"/>
              <a:sym typeface="Arial"/>
            </a:endParaRPr>
          </a:p>
          <a:p>
            <a:pPr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lang="en-US" sz="2600" b="1" dirty="0" err="1">
                <a:latin typeface="Arial"/>
                <a:ea typeface="Arial"/>
                <a:cs typeface="Arial"/>
                <a:sym typeface="Arial"/>
              </a:rPr>
              <a:t>Dr</a:t>
            </a:r>
            <a:r>
              <a:rPr lang="en-US" sz="26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1" dirty="0" err="1">
                <a:latin typeface="Arial"/>
                <a:ea typeface="Arial"/>
                <a:cs typeface="Arial"/>
                <a:sym typeface="Arial"/>
              </a:rPr>
              <a:t>Jwaher</a:t>
            </a:r>
            <a:r>
              <a:rPr lang="en-US" sz="26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b="1" dirty="0" err="1">
                <a:latin typeface="Arial"/>
                <a:ea typeface="Arial"/>
                <a:cs typeface="Arial"/>
                <a:sym typeface="Arial"/>
              </a:rPr>
              <a:t>Almulhem</a:t>
            </a:r>
            <a:r>
              <a:rPr lang="en-US" sz="26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600" dirty="0">
                <a:latin typeface="Arial"/>
                <a:ea typeface="Arial"/>
                <a:cs typeface="Arial"/>
                <a:sym typeface="Arial"/>
                <a:hlinkClick r:id="rId4"/>
              </a:rPr>
              <a:t>jalmulhem@ksu.edu.sa)</a:t>
            </a:r>
            <a:endParaRPr lang="en-US" sz="2600" dirty="0">
              <a:latin typeface="Arial"/>
              <a:ea typeface="Arial"/>
              <a:cs typeface="Arial"/>
              <a:sym typeface="Arial"/>
            </a:endParaRPr>
          </a:p>
          <a:p>
            <a:pPr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lang="en-US" sz="2600" b="1" dirty="0" err="1">
                <a:latin typeface="Arial"/>
                <a:ea typeface="Arial"/>
                <a:cs typeface="Arial"/>
                <a:sym typeface="Arial"/>
              </a:rPr>
              <a:t>Dr</a:t>
            </a:r>
            <a:r>
              <a:rPr lang="en-US" sz="2600" b="1" dirty="0">
                <a:latin typeface="Arial"/>
                <a:ea typeface="Arial"/>
                <a:cs typeface="Arial"/>
                <a:sym typeface="Arial"/>
              </a:rPr>
              <a:t> Samar </a:t>
            </a:r>
            <a:r>
              <a:rPr lang="en-US" sz="2600" b="1" dirty="0" err="1">
                <a:latin typeface="Arial"/>
                <a:ea typeface="Arial"/>
                <a:cs typeface="Arial"/>
                <a:sym typeface="Arial"/>
              </a:rPr>
              <a:t>BinKheder</a:t>
            </a:r>
            <a:r>
              <a:rPr lang="en-US" sz="26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(sbinkheder@ksu.edu.sa)</a:t>
            </a:r>
          </a:p>
          <a:p>
            <a:endParaRPr lang="en-US" sz="2600" dirty="0">
              <a:latin typeface="Arial"/>
              <a:ea typeface="Arial"/>
              <a:cs typeface="Arial"/>
              <a:sym typeface="Arial"/>
            </a:endParaRPr>
          </a:p>
          <a:p>
            <a:endParaRPr lang="en-US" sz="2600" dirty="0">
              <a:latin typeface="Arial"/>
              <a:ea typeface="Arial"/>
              <a:cs typeface="Arial"/>
              <a:sym typeface="Arial"/>
            </a:endParaRPr>
          </a:p>
          <a:p>
            <a:pPr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lang="en-US" sz="2600" b="1" dirty="0">
                <a:latin typeface="Arial"/>
                <a:ea typeface="Arial"/>
                <a:cs typeface="Arial"/>
                <a:sym typeface="Arial"/>
              </a:rPr>
              <a:t> </a:t>
            </a:r>
            <a:endParaRPr sz="2600" dirty="0">
              <a:latin typeface="Arial"/>
              <a:ea typeface="Arial"/>
              <a:cs typeface="Arial"/>
              <a:sym typeface="Arial"/>
            </a:endParaRPr>
          </a:p>
          <a:p>
            <a:endParaRPr sz="26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 thruBlk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 idx="4294967295"/>
          </p:nvPr>
        </p:nvSpPr>
        <p:spPr>
          <a:xfrm>
            <a:off x="457200" y="393700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78638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04617B"/>
                </a:solidFill>
              </a:rPr>
              <a:t>Course Policy </a:t>
            </a:r>
            <a:br>
              <a:rPr sz="3800">
                <a:solidFill>
                  <a:srgbClr val="04617B"/>
                </a:solidFill>
              </a:rPr>
            </a:br>
            <a:endParaRPr sz="3800">
              <a:solidFill>
                <a:srgbClr val="04617B"/>
              </a:solidFill>
            </a:endParaRPr>
          </a:p>
        </p:txBody>
      </p:sp>
      <p:sp>
        <p:nvSpPr>
          <p:cNvPr id="127" name="Shape 127"/>
          <p:cNvSpPr>
            <a:spLocks noGrp="1"/>
          </p:cNvSpPr>
          <p:nvPr>
            <p:ph type="body" idx="4294967295"/>
          </p:nvPr>
        </p:nvSpPr>
        <p:spPr>
          <a:xfrm>
            <a:off x="282376" y="1371600"/>
            <a:ext cx="8404424" cy="533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1" indent="39370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 dirty="0" err="1"/>
              <a:t>i</a:t>
            </a:r>
            <a:r>
              <a:rPr sz="2400" dirty="0"/>
              <a:t>. Lecture Hours </a:t>
            </a:r>
            <a:endParaRPr sz="2000" dirty="0"/>
          </a:p>
          <a:p>
            <a:pPr marL="1168271" lvl="2" indent="-499934"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 dirty="0"/>
              <a:t>Attend class regularly </a:t>
            </a:r>
          </a:p>
          <a:p>
            <a:pPr marL="1168271" lvl="2" indent="-499934"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 dirty="0"/>
              <a:t>Pay attention </a:t>
            </a:r>
          </a:p>
          <a:p>
            <a:pPr marL="1168271" lvl="2" indent="-499934"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 dirty="0"/>
              <a:t>Questions are </a:t>
            </a:r>
            <a:r>
              <a:rPr sz="2400" dirty="0" smtClean="0"/>
              <a:t>welcomed </a:t>
            </a:r>
            <a:endParaRPr sz="2400" dirty="0"/>
          </a:p>
          <a:p>
            <a:pPr marL="1168271" lvl="2" indent="-499934"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 dirty="0"/>
              <a:t>Respect each other  </a:t>
            </a:r>
          </a:p>
          <a:p>
            <a:pPr marL="0" lvl="1" indent="39370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 dirty="0"/>
              <a:t>ii. Tutorial and Workshop Hours </a:t>
            </a:r>
            <a:endParaRPr sz="2000" dirty="0"/>
          </a:p>
          <a:p>
            <a:pPr marL="1168271" lvl="2" indent="-499934"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 dirty="0"/>
              <a:t>Be prepared </a:t>
            </a:r>
          </a:p>
          <a:p>
            <a:pPr marL="1168271" lvl="2" indent="-499934"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 dirty="0"/>
              <a:t>Avoid flaming and arguing without basis </a:t>
            </a:r>
          </a:p>
          <a:p>
            <a:pPr marL="1168271" lvl="2" indent="-499934"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 dirty="0"/>
              <a:t>Open discussion </a:t>
            </a:r>
          </a:p>
          <a:p>
            <a:pPr marL="1168271" lvl="2" indent="-499934"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 dirty="0"/>
              <a:t>Discussion within given topics</a:t>
            </a:r>
          </a:p>
          <a:p>
            <a:pPr marL="1168271" lvl="2" indent="-499934"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 dirty="0"/>
              <a:t>Other issues can be brought up outside classroom 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title" idx="4294967295"/>
          </p:nvPr>
        </p:nvSpPr>
        <p:spPr>
          <a:xfrm>
            <a:off x="381000" y="914400"/>
            <a:ext cx="8229600" cy="685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500">
                <a:solidFill>
                  <a:srgbClr val="04617B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04617B"/>
                </a:solidFill>
              </a:rPr>
              <a:t>Course Policy </a:t>
            </a:r>
          </a:p>
        </p:txBody>
      </p:sp>
      <p:sp>
        <p:nvSpPr>
          <p:cNvPr id="130" name="Shape 130"/>
          <p:cNvSpPr>
            <a:spLocks noGrp="1"/>
          </p:cNvSpPr>
          <p:nvPr>
            <p:ph type="body" idx="4294967295"/>
          </p:nvPr>
        </p:nvSpPr>
        <p:spPr>
          <a:xfrm>
            <a:off x="457200" y="1752599"/>
            <a:ext cx="8229600" cy="495300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1" indent="39370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iii. Grades </a:t>
            </a:r>
          </a:p>
          <a:p>
            <a:pPr marL="1168271" lvl="2" indent="-499934"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Follow grading criteria (available on Blackboard) </a:t>
            </a:r>
          </a:p>
          <a:p>
            <a:pPr marL="1168271" lvl="2" indent="-499934"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Re-grading can only be done by submitting written requests and </a:t>
            </a:r>
            <a:r>
              <a:rPr sz="2400" b="1"/>
              <a:t>within one week </a:t>
            </a:r>
            <a:r>
              <a:rPr sz="2400"/>
              <a:t>after grade is announced. </a:t>
            </a:r>
          </a:p>
          <a:p>
            <a:pPr marL="1168271" lvl="2" indent="-499934"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Always check </a:t>
            </a:r>
            <a:r>
              <a:rPr sz="2400" b="1" u="sng"/>
              <a:t>Grade Center</a:t>
            </a:r>
            <a:r>
              <a:rPr sz="2400"/>
              <a:t> from time to time and contact us if there’s any error as soon as possible 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body" idx="4294967295"/>
          </p:nvPr>
        </p:nvSpPr>
        <p:spPr>
          <a:xfrm>
            <a:off x="457200" y="695821"/>
            <a:ext cx="8229600" cy="4714379"/>
          </a:xfrm>
          <a:prstGeom prst="rect">
            <a:avLst/>
          </a:prstGeom>
        </p:spPr>
        <p:txBody>
          <a:bodyPr lIns="0" tIns="0" rIns="0" bIns="0">
            <a:normAutofit lnSpcReduction="10000"/>
          </a:bodyPr>
          <a:lstStyle/>
          <a:p>
            <a:pPr marL="124646" indent="-124646" algn="ctr" defTabSz="417422">
              <a:lnSpc>
                <a:spcPct val="80000"/>
              </a:lnSpc>
              <a:spcBef>
                <a:spcPts val="1300"/>
              </a:spcBef>
              <a:buSzTx/>
              <a:buNone/>
              <a:defRPr sz="373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rgbClr val="0B5395"/>
                </a:solidFill>
              </a:rPr>
              <a:t>REMINDER: TUTORIAL #1</a:t>
            </a:r>
          </a:p>
          <a:p>
            <a:pPr marL="0" indent="0" defTabSz="208710">
              <a:spcBef>
                <a:spcPts val="0"/>
              </a:spcBef>
              <a:buSzTx/>
              <a:buNone/>
              <a:defRPr sz="356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b="1" dirty="0">
              <a:solidFill>
                <a:srgbClr val="011480"/>
              </a:solidFill>
            </a:endParaRPr>
          </a:p>
          <a:p>
            <a:pPr marL="0" indent="0" defTabSz="208710">
              <a:spcBef>
                <a:spcPts val="0"/>
              </a:spcBef>
              <a:buSzTx/>
              <a:buNone/>
              <a:defRPr sz="356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 dirty="0"/>
              <a:t>Please submit 2 GROUPS that will be responsible of tutorial #1 </a:t>
            </a:r>
          </a:p>
          <a:p>
            <a:pPr marL="0" indent="0" defTabSz="208710">
              <a:spcBef>
                <a:spcPts val="0"/>
              </a:spcBef>
              <a:buSzTx/>
              <a:buNone/>
              <a:defRPr sz="356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b="1" dirty="0"/>
          </a:p>
          <a:p>
            <a:pPr marL="0" indent="0" defTabSz="208710">
              <a:spcBef>
                <a:spcPts val="0"/>
              </a:spcBef>
              <a:buSzTx/>
              <a:buNone/>
              <a:defRPr sz="356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 dirty="0"/>
              <a:t>Submit name to </a:t>
            </a:r>
            <a:r>
              <a:rPr dirty="0"/>
              <a:t> by 5 pm today </a:t>
            </a:r>
            <a:r>
              <a:rPr lang="en-US" dirty="0" smtClean="0"/>
              <a:t>to </a:t>
            </a:r>
            <a:r>
              <a:rPr lang="en-US" dirty="0" smtClean="0">
                <a:hlinkClick r:id="rId3"/>
              </a:rPr>
              <a:t>nzakaria@ksu.edu.sa</a:t>
            </a:r>
            <a:r>
              <a:rPr lang="en-US" dirty="0" smtClean="0"/>
              <a:t> </a:t>
            </a:r>
            <a:endParaRPr dirty="0"/>
          </a:p>
          <a:p>
            <a:pPr marL="0" indent="0" defTabSz="758951">
              <a:spcBef>
                <a:spcPts val="0"/>
              </a:spcBef>
              <a:buSzTx/>
              <a:buNone/>
              <a:defRPr sz="356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u="sng" dirty="0">
              <a:solidFill>
                <a:srgbClr val="0B5395"/>
              </a:solidFill>
              <a:uFill>
                <a:solidFill>
                  <a:srgbClr val="4787FF"/>
                </a:solidFill>
              </a:uFill>
            </a:endParaRPr>
          </a:p>
          <a:p>
            <a:pPr marL="124646" indent="-124646" algn="ctr" defTabSz="417422">
              <a:lnSpc>
                <a:spcPct val="80000"/>
              </a:lnSpc>
              <a:spcBef>
                <a:spcPts val="300"/>
              </a:spcBef>
              <a:buSzTx/>
              <a:buNone/>
              <a:defRPr sz="356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rgbClr val="0B5395"/>
                </a:solidFill>
              </a:rPr>
              <a:t> 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body" idx="4294967295"/>
          </p:nvPr>
        </p:nvSpPr>
        <p:spPr>
          <a:xfrm>
            <a:off x="457200" y="695821"/>
            <a:ext cx="8229600" cy="471437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150177" indent="-150177" algn="ctr" defTabSz="502919">
              <a:lnSpc>
                <a:spcPct val="80000"/>
              </a:lnSpc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100">
                <a:solidFill>
                  <a:srgbClr val="0B5395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Stay Connected</a:t>
            </a:r>
          </a:p>
          <a:p>
            <a:pPr marL="0" indent="0" defTabSz="25145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 b="1">
                <a:solidFill>
                  <a:srgbClr val="011480"/>
                </a:solidFill>
                <a:latin typeface="Comic Sans MS"/>
                <a:ea typeface="Comic Sans MS"/>
                <a:cs typeface="Comic Sans MS"/>
                <a:sym typeface="Comic Sans MS"/>
              </a:rPr>
              <a:t>Twitter </a:t>
            </a:r>
            <a:endParaRPr sz="2700">
              <a:solidFill>
                <a:srgbClr val="01148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defTabSz="25145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@MIELU_KSU</a:t>
            </a:r>
            <a:r>
              <a:rPr sz="2700">
                <a:latin typeface="Comic Sans MS"/>
                <a:ea typeface="Comic Sans MS"/>
                <a:cs typeface="Comic Sans MS"/>
                <a:sym typeface="Comic Sans MS"/>
              </a:rPr>
              <a:t> </a:t>
            </a:r>
            <a:r>
              <a:rPr sz="2700">
                <a:solidFill>
                  <a:srgbClr val="011480"/>
                </a:solidFill>
                <a:latin typeface="Comic Sans MS"/>
                <a:ea typeface="Comic Sans MS"/>
                <a:cs typeface="Comic Sans MS"/>
                <a:sym typeface="Comic Sans MS"/>
              </a:rPr>
              <a:t> </a:t>
            </a:r>
          </a:p>
          <a:p>
            <a:pPr marL="0" indent="0" defTabSz="25145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700">
              <a:solidFill>
                <a:srgbClr val="01148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defTabSz="25145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 b="1">
                <a:solidFill>
                  <a:srgbClr val="011480"/>
                </a:solidFill>
                <a:latin typeface="Comic Sans MS"/>
                <a:ea typeface="Comic Sans MS"/>
                <a:cs typeface="Comic Sans MS"/>
                <a:sym typeface="Comic Sans MS"/>
              </a:rPr>
              <a:t>Facebook: </a:t>
            </a:r>
            <a:endParaRPr sz="2700">
              <a:solidFill>
                <a:srgbClr val="01148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defTabSz="25145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700">
              <a:solidFill>
                <a:srgbClr val="01148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defTabSz="25145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 u="sng">
                <a:solidFill>
                  <a:srgbClr val="4787FF"/>
                </a:solidFill>
                <a:uFill>
                  <a:solidFill>
                    <a:srgbClr val="4787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https://www.facebook.com/Ksumielu</a:t>
            </a:r>
            <a:r>
              <a:rPr sz="2700">
                <a:solidFill>
                  <a:srgbClr val="011480"/>
                </a:solidFill>
                <a:uFill>
                  <a:solidFill>
                    <a:srgbClr val="4787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 </a:t>
            </a:r>
            <a:endParaRPr sz="2700" u="sng">
              <a:solidFill>
                <a:srgbClr val="0B5395"/>
              </a:solidFill>
              <a:uFill>
                <a:solidFill>
                  <a:srgbClr val="4787FF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50177" indent="-150177" algn="ctr" defTabSz="502919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5700">
                <a:solidFill>
                  <a:srgbClr val="0B5395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body" idx="4294967295"/>
          </p:nvPr>
        </p:nvSpPr>
        <p:spPr>
          <a:xfrm>
            <a:off x="457200" y="1142353"/>
            <a:ext cx="8229600" cy="426784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26631" indent="-226631" algn="ctr" defTabSz="758951">
              <a:lnSpc>
                <a:spcPct val="80000"/>
              </a:lnSpc>
              <a:spcBef>
                <a:spcPts val="2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0300">
                <a:solidFill>
                  <a:srgbClr val="0B5395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Thank You</a:t>
            </a:r>
          </a:p>
          <a:p>
            <a:pPr marL="226631" indent="-226631" algn="ctr" defTabSz="758951">
              <a:lnSpc>
                <a:spcPct val="80000"/>
              </a:lnSpc>
              <a:spcBef>
                <a:spcPts val="2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chemeClr val="accen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26631" indent="-226631" algn="ctr" defTabSz="758951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chemeClr val="accent1"/>
              </a:solidFill>
            </a:endParaRPr>
          </a:p>
          <a:p>
            <a:pPr marL="226631" indent="-226631" algn="ctr" defTabSz="758951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albarrak@ksu.edu.sa</a:t>
            </a:r>
            <a:endParaRPr sz="2400">
              <a:solidFill>
                <a:schemeClr val="accent1"/>
              </a:solidFill>
            </a:endParaRPr>
          </a:p>
          <a:p>
            <a:pPr marL="226631" indent="-226631" algn="ctr" defTabSz="758951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/>
              </a:rPr>
              <a:t>nzakaria@ksu.edu.sa</a:t>
            </a:r>
            <a:endParaRPr sz="2400">
              <a:solidFill>
                <a:schemeClr val="accent1"/>
              </a:solidFill>
            </a:endParaRPr>
          </a:p>
          <a:p>
            <a:pPr marL="226631" indent="-226631" algn="ctr" defTabSz="758951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chemeClr val="accent1"/>
              </a:solidFill>
            </a:endParaRPr>
          </a:p>
          <a:p>
            <a:pPr marL="226631" indent="-226631" algn="ctr" defTabSz="758951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chemeClr val="accent1"/>
                </a:solidFill>
              </a:rPr>
              <a:t> 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3037835" y="-434975"/>
            <a:ext cx="3068329" cy="198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endParaRPr sz="4500">
              <a:solidFill>
                <a:srgbClr val="0461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4500">
              <a:solidFill>
                <a:srgbClr val="0461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sz="45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rPr>
              <a:t>MIELU staff </a:t>
            </a:r>
          </a:p>
        </p:txBody>
      </p:sp>
      <p:sp>
        <p:nvSpPr>
          <p:cNvPr id="68" name="Shape 68"/>
          <p:cNvSpPr/>
          <p:nvPr/>
        </p:nvSpPr>
        <p:spPr>
          <a:xfrm>
            <a:off x="190497" y="1469570"/>
            <a:ext cx="8763004" cy="60631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endParaRPr sz="2400" b="1" dirty="0">
              <a:latin typeface="Constantia"/>
              <a:ea typeface="Constantia"/>
              <a:cs typeface="Constantia"/>
              <a:sym typeface="Constantia"/>
            </a:endParaRPr>
          </a:p>
          <a:p>
            <a:pPr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sz="2600" b="1" dirty="0">
                <a:latin typeface="Arial"/>
                <a:ea typeface="Arial"/>
                <a:cs typeface="Arial"/>
                <a:sym typeface="Arial"/>
              </a:rPr>
              <a:t>Tutorial </a:t>
            </a:r>
            <a:endParaRPr lang="en-US" sz="2600" b="1" dirty="0">
              <a:latin typeface="Arial"/>
              <a:ea typeface="Arial"/>
              <a:cs typeface="Arial"/>
              <a:sym typeface="Arial"/>
            </a:endParaRPr>
          </a:p>
          <a:p>
            <a:pPr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lang="en-US" sz="2600" dirty="0" err="1">
                <a:latin typeface="Arial"/>
                <a:ea typeface="Arial"/>
                <a:cs typeface="Arial"/>
                <a:sym typeface="Arial"/>
              </a:rPr>
              <a:t>Dr</a:t>
            </a: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dirty="0" err="1">
                <a:latin typeface="Arial"/>
                <a:ea typeface="Arial"/>
                <a:cs typeface="Arial"/>
                <a:sym typeface="Arial"/>
              </a:rPr>
              <a:t>Jwaher</a:t>
            </a: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600" dirty="0" err="1">
                <a:latin typeface="Arial"/>
                <a:ea typeface="Arial"/>
                <a:cs typeface="Arial"/>
                <a:sym typeface="Arial"/>
              </a:rPr>
              <a:t>Almulhem</a:t>
            </a: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600" dirty="0">
                <a:latin typeface="Arial"/>
                <a:ea typeface="Arial"/>
                <a:cs typeface="Arial"/>
                <a:sym typeface="Arial"/>
                <a:hlinkClick r:id="rId3"/>
              </a:rPr>
              <a:t>jalmulhem@ksu.edu.sa)</a:t>
            </a:r>
            <a:endParaRPr lang="en-US" sz="2600" dirty="0">
              <a:latin typeface="Arial"/>
              <a:ea typeface="Arial"/>
              <a:cs typeface="Arial"/>
              <a:sym typeface="Arial"/>
            </a:endParaRPr>
          </a:p>
          <a:p>
            <a:pPr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lang="en-US" sz="2600" dirty="0" err="1">
                <a:latin typeface="Arial"/>
                <a:ea typeface="Arial"/>
                <a:cs typeface="Arial"/>
                <a:sym typeface="Arial"/>
              </a:rPr>
              <a:t>Dr</a:t>
            </a: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 Samar </a:t>
            </a:r>
            <a:r>
              <a:rPr lang="en-US" sz="2600" dirty="0" err="1">
                <a:latin typeface="Arial"/>
                <a:ea typeface="Arial"/>
                <a:cs typeface="Arial"/>
                <a:sym typeface="Arial"/>
              </a:rPr>
              <a:t>BinKheder</a:t>
            </a: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600" dirty="0" err="1">
                <a:latin typeface="Arial"/>
                <a:ea typeface="Arial"/>
                <a:cs typeface="Arial"/>
                <a:sym typeface="Arial"/>
              </a:rPr>
              <a:t>sbinkheder@ksu.edu.sa</a:t>
            </a: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r>
              <a:rPr sz="2600" dirty="0">
                <a:latin typeface="Arial"/>
                <a:ea typeface="Arial"/>
                <a:cs typeface="Arial"/>
                <a:sym typeface="Arial"/>
              </a:rPr>
              <a:t>Fayz Alshehri (</a:t>
            </a: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/>
              </a:rPr>
              <a:t>saz1408@hotmail.com</a:t>
            </a:r>
            <a:r>
              <a:rPr sz="2600" dirty="0">
                <a:latin typeface="Arial"/>
                <a:ea typeface="Arial"/>
                <a:cs typeface="Arial"/>
                <a:sym typeface="Arial"/>
              </a:rPr>
              <a:t>)</a:t>
            </a:r>
            <a:endParaRPr sz="2400" b="1" dirty="0">
              <a:latin typeface="Constantia"/>
              <a:ea typeface="Constantia"/>
              <a:cs typeface="Constantia"/>
              <a:sym typeface="Constantia"/>
            </a:endParaRPr>
          </a:p>
          <a:p>
            <a:pPr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endParaRPr lang="en-US" sz="2600" b="1" dirty="0">
              <a:latin typeface="Arial"/>
              <a:ea typeface="Arial"/>
              <a:cs typeface="Arial"/>
              <a:sym typeface="Arial"/>
            </a:endParaRPr>
          </a:p>
          <a:p>
            <a:pPr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sz="2600" b="1" dirty="0">
                <a:latin typeface="Arial"/>
                <a:ea typeface="Arial"/>
                <a:cs typeface="Arial"/>
                <a:sym typeface="Arial"/>
              </a:rPr>
              <a:t>Grades and Attendance</a:t>
            </a:r>
          </a:p>
          <a:p>
            <a:r>
              <a:rPr sz="2600" dirty="0">
                <a:latin typeface="Arial"/>
                <a:ea typeface="Arial"/>
                <a:cs typeface="Arial"/>
                <a:sym typeface="Arial"/>
              </a:rPr>
              <a:t>Fatima Al-Alawi (</a:t>
            </a:r>
            <a:r>
              <a:rPr sz="26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ea typeface="Arial"/>
                <a:cs typeface="Arial"/>
                <a:sym typeface="Arial"/>
                <a:hlinkClick r:id="rId5"/>
              </a:rPr>
              <a:t>falalawi@ksu.edu.sa</a:t>
            </a:r>
            <a:r>
              <a:rPr sz="2600" dirty="0">
                <a:latin typeface="Arial"/>
                <a:ea typeface="Arial"/>
                <a:cs typeface="Arial"/>
                <a:sym typeface="Arial"/>
              </a:rPr>
              <a:t>)</a:t>
            </a:r>
            <a:endParaRPr sz="2600" b="1" dirty="0">
              <a:latin typeface="Arial"/>
              <a:ea typeface="Arial"/>
              <a:cs typeface="Arial"/>
              <a:sym typeface="Arial"/>
            </a:endParaRPr>
          </a:p>
          <a:p>
            <a:pPr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endParaRPr lang="en-US" sz="2600" b="1" dirty="0">
              <a:latin typeface="Arial"/>
              <a:ea typeface="Arial"/>
              <a:cs typeface="Arial"/>
              <a:sym typeface="Arial"/>
            </a:endParaRPr>
          </a:p>
          <a:p>
            <a:pPr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sz="2600" b="1" dirty="0">
                <a:latin typeface="Arial"/>
                <a:ea typeface="Arial"/>
                <a:cs typeface="Arial"/>
                <a:sym typeface="Arial"/>
              </a:rPr>
              <a:t>Technical (</a:t>
            </a:r>
            <a:r>
              <a:rPr lang="en-US" sz="2600" b="1" dirty="0">
                <a:latin typeface="Arial"/>
                <a:ea typeface="Arial"/>
                <a:cs typeface="Arial"/>
                <a:sym typeface="Arial"/>
              </a:rPr>
              <a:t>E-learning: </a:t>
            </a:r>
            <a:r>
              <a:rPr sz="2600" b="1" dirty="0">
                <a:latin typeface="Arial"/>
                <a:ea typeface="Arial"/>
                <a:cs typeface="Arial"/>
                <a:sym typeface="Arial"/>
              </a:rPr>
              <a:t>Blackboard) </a:t>
            </a:r>
          </a:p>
          <a:p>
            <a:r>
              <a:rPr sz="2600" dirty="0">
                <a:latin typeface="Arial"/>
                <a:ea typeface="Arial"/>
                <a:cs typeface="Arial"/>
                <a:sym typeface="Arial"/>
              </a:rPr>
              <a:t>Khulood Al-ghamdi (</a:t>
            </a:r>
            <a:r>
              <a:rPr sz="26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ea typeface="Arial"/>
                <a:cs typeface="Arial"/>
                <a:sym typeface="Arial"/>
                <a:hlinkClick r:id="rId6"/>
              </a:rPr>
              <a:t>kmalghamdi@ksu.edu.sa</a:t>
            </a:r>
            <a:r>
              <a:rPr sz="2600" dirty="0">
                <a:latin typeface="Arial"/>
                <a:ea typeface="Arial"/>
                <a:cs typeface="Arial"/>
                <a:sym typeface="Arial"/>
              </a:rPr>
              <a:t>)</a:t>
            </a:r>
            <a:endParaRPr lang="en-US" sz="2600" dirty="0">
              <a:latin typeface="Arial"/>
              <a:ea typeface="Arial"/>
              <a:cs typeface="Arial"/>
              <a:sym typeface="Arial"/>
            </a:endParaRPr>
          </a:p>
          <a:p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Asrar Ansari ( </a:t>
            </a:r>
            <a:r>
              <a:rPr lang="en-US" sz="2600" dirty="0">
                <a:latin typeface="Arial"/>
                <a:ea typeface="Arial"/>
                <a:cs typeface="Arial"/>
                <a:sym typeface="Arial"/>
                <a:hlinkClick r:id="rId7"/>
              </a:rPr>
              <a:t>aaansari@ksu.edu.sa</a:t>
            </a:r>
            <a:r>
              <a:rPr lang="en-US" sz="2600" dirty="0"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endParaRPr sz="2600" dirty="0">
              <a:latin typeface="Arial"/>
              <a:ea typeface="Arial"/>
              <a:cs typeface="Arial"/>
              <a:sym typeface="Arial"/>
            </a:endParaRPr>
          </a:p>
          <a:p>
            <a:r>
              <a:rPr sz="2600" dirty="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endParaRPr sz="26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 idx="4294967295"/>
          </p:nvPr>
        </p:nvSpPr>
        <p:spPr>
          <a:xfrm>
            <a:off x="120079" y="-293491"/>
            <a:ext cx="8776495" cy="198259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502919">
              <a:defRPr sz="4000">
                <a:solidFill>
                  <a:srgbClr val="000000"/>
                </a:solidFill>
              </a:defRPr>
            </a:pPr>
            <a:r>
              <a:t/>
            </a:r>
            <a:br/>
            <a:r>
              <a:rPr b="1">
                <a:solidFill>
                  <a:schemeClr val="accent1">
                    <a:lumOff val="-8352"/>
                  </a:schemeClr>
                </a:solidFill>
              </a:rPr>
              <a:t>Health/Medical/Biomedical </a:t>
            </a:r>
            <a:br>
              <a:rPr b="1">
                <a:solidFill>
                  <a:schemeClr val="accent1">
                    <a:lumOff val="-8352"/>
                  </a:schemeClr>
                </a:solidFill>
              </a:rPr>
            </a:br>
            <a:r>
              <a:rPr b="1">
                <a:solidFill>
                  <a:schemeClr val="accent1">
                    <a:lumOff val="-8352"/>
                  </a:schemeClr>
                </a:solidFill>
              </a:rPr>
              <a:t>Informatics</a:t>
            </a:r>
            <a:r>
              <a:rPr>
                <a:solidFill>
                  <a:schemeClr val="accent1">
                    <a:lumOff val="-8352"/>
                  </a:schemeClr>
                </a:solidFill>
              </a:rPr>
              <a:t> 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4294967295"/>
          </p:nvPr>
        </p:nvSpPr>
        <p:spPr>
          <a:xfrm>
            <a:off x="202455" y="2538957"/>
            <a:ext cx="8484345" cy="378564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711534" indent="-711534">
              <a:defRPr sz="1800">
                <a:solidFill>
                  <a:srgbClr val="000000"/>
                </a:solidFill>
              </a:defRPr>
            </a:pPr>
            <a:r>
              <a:rPr sz="2800"/>
              <a:t>The science of health/clinical/bio/medical </a:t>
            </a:r>
            <a:r>
              <a:rPr sz="2800" b="1"/>
              <a:t>data/information/knowledge </a:t>
            </a:r>
            <a:r>
              <a:rPr sz="2800"/>
              <a:t>is 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Acquired/Collected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Manipulated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Classified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Organized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Retrieved 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Stored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 idx="4294967295"/>
          </p:nvPr>
        </p:nvSpPr>
        <p:spPr>
          <a:xfrm>
            <a:off x="381000" y="704848"/>
            <a:ext cx="8305800" cy="114300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04617B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Medical Informatics 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idx="4294967295"/>
          </p:nvPr>
        </p:nvSpPr>
        <p:spPr>
          <a:xfrm>
            <a:off x="457200" y="1935160"/>
            <a:ext cx="8229600" cy="438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63999" indent="-563999" defTabSz="905255">
              <a:lnSpc>
                <a:spcPct val="90000"/>
              </a:lnSpc>
              <a:spcBef>
                <a:spcPts val="500"/>
              </a:spcBef>
              <a:defRPr sz="1782">
                <a:solidFill>
                  <a:srgbClr val="000000"/>
                </a:solidFill>
              </a:defRPr>
            </a:pPr>
            <a:r>
              <a:rPr sz="2574"/>
              <a:t>This course is designed to provide 3</a:t>
            </a:r>
            <a:r>
              <a:rPr sz="2574" baseline="29979"/>
              <a:t>rd</a:t>
            </a:r>
            <a:r>
              <a:rPr sz="2574"/>
              <a:t> year students with </a:t>
            </a:r>
            <a:r>
              <a:rPr sz="2574" b="1" u="sng"/>
              <a:t>knowledge and skills about Medical Informatics</a:t>
            </a:r>
            <a:r>
              <a:rPr sz="2574"/>
              <a:t>. </a:t>
            </a:r>
          </a:p>
          <a:p>
            <a:pPr marL="563999" indent="-563999" defTabSz="905255">
              <a:lnSpc>
                <a:spcPct val="90000"/>
              </a:lnSpc>
              <a:spcBef>
                <a:spcPts val="500"/>
              </a:spcBef>
              <a:defRPr sz="1782">
                <a:solidFill>
                  <a:srgbClr val="000000"/>
                </a:solidFill>
              </a:defRPr>
            </a:pPr>
            <a:r>
              <a:rPr sz="2574"/>
              <a:t>Students will learn how </a:t>
            </a:r>
            <a:r>
              <a:rPr sz="2574" b="1" u="sng"/>
              <a:t>data, information and knowledge is created, managed and processed using Information and Communication Technology</a:t>
            </a:r>
            <a:r>
              <a:rPr sz="2574"/>
              <a:t>. </a:t>
            </a:r>
          </a:p>
          <a:p>
            <a:pPr marL="563999" indent="-563999" defTabSz="905255">
              <a:lnSpc>
                <a:spcPct val="90000"/>
              </a:lnSpc>
              <a:spcBef>
                <a:spcPts val="500"/>
              </a:spcBef>
              <a:defRPr sz="1782">
                <a:solidFill>
                  <a:srgbClr val="000000"/>
                </a:solidFill>
              </a:defRPr>
            </a:pPr>
            <a:r>
              <a:rPr sz="2574"/>
              <a:t>This course will also introduce the students to electronic health record, computerized physician order entry,  imaging, and Internet health applications. 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image5.png" descr="https://store.cerner.com/items/284/main_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938" y="51499"/>
            <a:ext cx="8730968" cy="65312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 idx="4294967295"/>
          </p:nvPr>
        </p:nvSpPr>
        <p:spPr>
          <a:xfrm>
            <a:off x="457200" y="546100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500" b="1">
                <a:solidFill>
                  <a:srgbClr val="04617B"/>
                </a:solidFill>
              </a:defRPr>
            </a:lvl1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lang="en-US" sz="4500" b="1" dirty="0">
                <a:solidFill>
                  <a:srgbClr val="04617B"/>
                </a:solidFill>
              </a:rPr>
              <a:t>Topics </a:t>
            </a:r>
            <a:endParaRPr sz="4500" b="1" dirty="0">
              <a:solidFill>
                <a:srgbClr val="04617B"/>
              </a:solidFill>
            </a:endParaRPr>
          </a:p>
        </p:txBody>
      </p:sp>
      <p:sp>
        <p:nvSpPr>
          <p:cNvPr id="89" name="Shape 89"/>
          <p:cNvSpPr>
            <a:spLocks noGrp="1"/>
          </p:cNvSpPr>
          <p:nvPr>
            <p:ph type="body" idx="4294967295"/>
          </p:nvPr>
        </p:nvSpPr>
        <p:spPr>
          <a:xfrm>
            <a:off x="215900" y="1794674"/>
            <a:ext cx="8712201" cy="47757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rPr lang="en-US" b="1" dirty="0">
                <a:solidFill>
                  <a:schemeClr val="tx1"/>
                </a:solidFill>
              </a:rPr>
              <a:t>Introduction to Medical Informatics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rPr lang="en-US" b="1" dirty="0">
                <a:solidFill>
                  <a:schemeClr val="tx1"/>
                </a:solidFill>
              </a:rPr>
              <a:t>Clinical Data 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rPr lang="en-US" b="1" dirty="0">
                <a:solidFill>
                  <a:schemeClr val="tx1"/>
                </a:solidFill>
              </a:rPr>
              <a:t>Electronic Health Record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rPr lang="en-US" b="1" dirty="0">
                <a:solidFill>
                  <a:schemeClr val="tx1"/>
                </a:solidFill>
              </a:rPr>
              <a:t>CPOE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rPr lang="en-US" b="1" dirty="0">
                <a:solidFill>
                  <a:schemeClr val="tx1"/>
                </a:solidFill>
              </a:rPr>
              <a:t>CDSS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rPr lang="en-US" b="1" dirty="0">
                <a:solidFill>
                  <a:schemeClr val="tx1"/>
                </a:solidFill>
              </a:rPr>
              <a:t>Research Focus in Health Informatics 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rPr lang="en-US" b="1" dirty="0">
                <a:solidFill>
                  <a:schemeClr val="tx1"/>
                </a:solidFill>
              </a:rPr>
              <a:t>Consumer Health Informatics 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rPr lang="en-US" b="1" dirty="0">
                <a:solidFill>
                  <a:schemeClr val="tx1"/>
                </a:solidFill>
              </a:rPr>
              <a:t>Patient Safety and Medical Error 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rPr lang="en-US" b="1" dirty="0"/>
              <a:t>Computer in Healthcare Education </a:t>
            </a:r>
          </a:p>
          <a:p>
            <a:pPr marL="393700" lvl="1" indent="0">
              <a:spcBef>
                <a:spcPts val="500"/>
              </a:spcBef>
              <a:buClr>
                <a:schemeClr val="accent1"/>
              </a:buClr>
              <a:buNone/>
              <a:defRPr sz="2800">
                <a:solidFill>
                  <a:srgbClr val="000000"/>
                </a:solidFill>
              </a:defRPr>
            </a:pPr>
            <a:endParaRPr lang="en-US" dirty="0"/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endParaRPr lang="en-US" dirty="0">
              <a:solidFill>
                <a:schemeClr val="tx1"/>
              </a:solidFill>
            </a:endParaRP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7807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 idx="4294967295"/>
          </p:nvPr>
        </p:nvSpPr>
        <p:spPr>
          <a:xfrm>
            <a:off x="457200" y="546100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500" b="1">
                <a:solidFill>
                  <a:srgbClr val="04617B"/>
                </a:solidFill>
              </a:defRPr>
            </a:lvl1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04617B"/>
                </a:solidFill>
              </a:rPr>
              <a:t>Resources 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idx="4294967295"/>
          </p:nvPr>
        </p:nvSpPr>
        <p:spPr>
          <a:xfrm>
            <a:off x="215900" y="1794674"/>
            <a:ext cx="8712201" cy="47757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rPr b="1" dirty="0"/>
              <a:t>Course text book</a:t>
            </a:r>
            <a:r>
              <a:rPr dirty="0"/>
              <a:t> </a:t>
            </a:r>
            <a:endParaRPr lang="en-US" dirty="0"/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rPr dirty="0"/>
              <a:t> </a:t>
            </a:r>
            <a:r>
              <a:rPr dirty="0" err="1"/>
              <a:t>Shortliffe</a:t>
            </a:r>
            <a:r>
              <a:rPr dirty="0"/>
              <a:t>, E., Cimino, J. (2014). Biomedical Informatics: Computer Applications in Healthcare and Biomedicine, 4th Edition,  Springer</a:t>
            </a:r>
            <a:endParaRPr lang="en-US" dirty="0"/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rPr lang="en-US" dirty="0">
                <a:solidFill>
                  <a:schemeClr val="tx1"/>
                </a:solidFill>
              </a:rPr>
              <a:t>Hoyt RE, Hersh WR. (2018) </a:t>
            </a:r>
            <a:r>
              <a:rPr lang="en-US" sz="2800" b="1" dirty="0">
                <a:solidFill>
                  <a:schemeClr val="tx1"/>
                </a:solidFill>
              </a:rPr>
              <a:t>Health Informatics: </a:t>
            </a:r>
            <a:r>
              <a:rPr lang="en-US" sz="2400" dirty="0">
                <a:solidFill>
                  <a:schemeClr val="tx1"/>
                </a:solidFill>
              </a:rPr>
              <a:t>Practical Guide </a:t>
            </a:r>
            <a:r>
              <a:rPr lang="en-US" sz="2800" dirty="0">
                <a:solidFill>
                  <a:schemeClr val="tx1"/>
                </a:solidFill>
              </a:rPr>
              <a:t>7th Edition, AMIA 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endParaRPr dirty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 idx="4294967295"/>
          </p:nvPr>
        </p:nvSpPr>
        <p:spPr>
          <a:xfrm>
            <a:off x="457200" y="546100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500" b="1">
                <a:solidFill>
                  <a:srgbClr val="04617B"/>
                </a:solidFill>
              </a:defRPr>
            </a:lvl1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sz="4500" b="1" dirty="0">
                <a:solidFill>
                  <a:srgbClr val="04617B"/>
                </a:solidFill>
              </a:rPr>
              <a:t>Resources 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idx="4294967295"/>
          </p:nvPr>
        </p:nvSpPr>
        <p:spPr>
          <a:xfrm>
            <a:off x="215900" y="1794674"/>
            <a:ext cx="8712200" cy="47757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93700" lvl="1" indent="0">
              <a:spcBef>
                <a:spcPts val="500"/>
              </a:spcBef>
              <a:buClr>
                <a:schemeClr val="accent1"/>
              </a:buClr>
              <a:buNone/>
              <a:defRPr sz="2800">
                <a:solidFill>
                  <a:srgbClr val="000000"/>
                </a:solidFill>
              </a:defRPr>
            </a:pPr>
            <a:r>
              <a:rPr lang="en-US" dirty="0"/>
              <a:t>Hoyts and Hersh book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rPr lang="en-US" dirty="0"/>
              <a:t>Chapter 1 Overview of Health Informatics 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rPr lang="en-US" dirty="0"/>
              <a:t>Chapter 2 : Clinical </a:t>
            </a:r>
            <a:r>
              <a:rPr lang="en-US" dirty="0" smtClean="0"/>
              <a:t>Data </a:t>
            </a:r>
            <a:endParaRPr lang="en-US" dirty="0"/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rPr lang="en-US" dirty="0"/>
              <a:t>Chapter 4 </a:t>
            </a:r>
            <a:r>
              <a:rPr lang="en-US" dirty="0" smtClean="0"/>
              <a:t>E-HR </a:t>
            </a:r>
            <a:endParaRPr lang="en-US" dirty="0"/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rPr lang="en-US" dirty="0"/>
              <a:t>Chapter 8 CDSS</a:t>
            </a:r>
          </a:p>
          <a:p>
            <a:pPr marL="393700" lvl="1" indent="0">
              <a:spcBef>
                <a:spcPts val="500"/>
              </a:spcBef>
              <a:buClr>
                <a:schemeClr val="accent1"/>
              </a:buClr>
              <a:buNone/>
              <a:defRPr sz="2800">
                <a:solidFill>
                  <a:srgbClr val="000000"/>
                </a:solidFill>
              </a:defRPr>
            </a:pPr>
            <a:r>
              <a:rPr lang="en-US" dirty="0" err="1" smtClean="0"/>
              <a:t>Shortliffe</a:t>
            </a:r>
            <a:r>
              <a:rPr lang="en-US" dirty="0" smtClean="0"/>
              <a:t> </a:t>
            </a:r>
            <a:endParaRPr dirty="0"/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rPr lang="en-US" dirty="0"/>
              <a:t> Chapter 17: Consumer Health Informatics and personal health records 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rPr lang="en-US" dirty="0"/>
              <a:t>Chapter 23: Computer in Healthcare Education </a:t>
            </a:r>
          </a:p>
          <a:p>
            <a:pPr marL="393700" lvl="1" indent="0">
              <a:spcBef>
                <a:spcPts val="500"/>
              </a:spcBef>
              <a:buClr>
                <a:schemeClr val="accent1"/>
              </a:buClr>
              <a:buNone/>
              <a:defRPr sz="2800">
                <a:solidFill>
                  <a:srgbClr val="000000"/>
                </a:solidFill>
              </a:defRPr>
            </a:pPr>
            <a:endParaRPr lang="en-US" dirty="0"/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endParaRPr lang="en-US" dirty="0"/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endParaRPr lang="en-US" dirty="0"/>
          </a:p>
          <a:p>
            <a:pPr marL="393700" lvl="1" indent="0">
              <a:spcBef>
                <a:spcPts val="500"/>
              </a:spcBef>
              <a:buClr>
                <a:schemeClr val="accent1"/>
              </a:buClr>
              <a:buNone/>
              <a:defRPr sz="2800">
                <a:solidFill>
                  <a:srgbClr val="000000"/>
                </a:solidFill>
              </a:defRPr>
            </a:pPr>
            <a:endParaRPr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8F8F8F"/>
      </a:accent3>
      <a:accent4>
        <a:srgbClr val="707070"/>
      </a:accent4>
      <a:accent5>
        <a:srgbClr val="AABADD"/>
      </a:accent5>
      <a:accent6>
        <a:srgbClr val="008EC5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8F8F8F"/>
      </a:accent3>
      <a:accent4>
        <a:srgbClr val="707070"/>
      </a:accent4>
      <a:accent5>
        <a:srgbClr val="AABADD"/>
      </a:accent5>
      <a:accent6>
        <a:srgbClr val="008EC5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7588</TotalTime>
  <Words>974</Words>
  <Application>Microsoft Office PowerPoint</Application>
  <PresentationFormat>On-screen Show (4:3)</PresentationFormat>
  <Paragraphs>232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</vt:lpstr>
      <vt:lpstr>PowerPoint Presentation</vt:lpstr>
      <vt:lpstr>PowerPoint Presentation</vt:lpstr>
      <vt:lpstr>PowerPoint Presentation</vt:lpstr>
      <vt:lpstr> Health/Medical/Biomedical  Informatics </vt:lpstr>
      <vt:lpstr>Medical Informatics </vt:lpstr>
      <vt:lpstr>PowerPoint Presentation</vt:lpstr>
      <vt:lpstr>Topics </vt:lpstr>
      <vt:lpstr>Resources </vt:lpstr>
      <vt:lpstr>Resources </vt:lpstr>
      <vt:lpstr>Resources </vt:lpstr>
      <vt:lpstr>PowerPoint Presentation</vt:lpstr>
      <vt:lpstr>PowerPoint Presentation</vt:lpstr>
      <vt:lpstr>Tutorial Participation (4%)</vt:lpstr>
      <vt:lpstr>Example </vt:lpstr>
      <vt:lpstr>Workshop Participation(14%)</vt:lpstr>
      <vt:lpstr>Online Quizzes (20%)  </vt:lpstr>
      <vt:lpstr>Use of Computer and Web</vt:lpstr>
      <vt:lpstr>Blackboard- Learning Management System  </vt:lpstr>
      <vt:lpstr>Attendance </vt:lpstr>
      <vt:lpstr>Course Policy  </vt:lpstr>
      <vt:lpstr>Course Policy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AlBarrak</dc:creator>
  <cp:lastModifiedBy>3422</cp:lastModifiedBy>
  <cp:revision>14</cp:revision>
  <dcterms:modified xsi:type="dcterms:W3CDTF">2019-09-04T09:57:15Z</dcterms:modified>
</cp:coreProperties>
</file>