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86" r:id="rId3"/>
    <p:sldId id="257" r:id="rId4"/>
    <p:sldId id="287" r:id="rId5"/>
    <p:sldId id="269" r:id="rId6"/>
    <p:sldId id="259" r:id="rId7"/>
    <p:sldId id="291" r:id="rId8"/>
    <p:sldId id="292" r:id="rId9"/>
    <p:sldId id="293" r:id="rId10"/>
    <p:sldId id="294" r:id="rId11"/>
    <p:sldId id="295" r:id="rId12"/>
    <p:sldId id="298" r:id="rId13"/>
    <p:sldId id="300" r:id="rId14"/>
    <p:sldId id="296" r:id="rId15"/>
    <p:sldId id="265" r:id="rId16"/>
    <p:sldId id="299" r:id="rId17"/>
    <p:sldId id="262" r:id="rId18"/>
    <p:sldId id="26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7143" autoAdjust="0"/>
  </p:normalViewPr>
  <p:slideViewPr>
    <p:cSldViewPr>
      <p:cViewPr>
        <p:scale>
          <a:sx n="79" d="100"/>
          <a:sy n="79" d="100"/>
        </p:scale>
        <p:origin x="-111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74717-8DFE-4912-B942-3265A3F87D0A}" type="datetimeFigureOut">
              <a:rPr lang="en-US"/>
              <a:pPr>
                <a:defRPr/>
              </a:pPr>
              <a:t>9/2/2019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5D2AF"/>
                </a:solidFill>
              </a:defRPr>
            </a:lvl1pPr>
          </a:lstStyle>
          <a:p>
            <a:fld id="{A495198A-3D06-4EB5-861D-362F13F40AC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244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42DC0-102B-4081-8471-5D8285939939}" type="datetimeFigureOut">
              <a:rPr lang="en-US"/>
              <a:pPr>
                <a:defRPr/>
              </a:pPr>
              <a:t>9/2/2019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C83FD-EB30-420D-97A2-4613E6129EB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91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82641-59BF-4C7E-AAF9-778154E5A042}" type="datetimeFigureOut">
              <a:rPr lang="en-US"/>
              <a:pPr>
                <a:defRPr/>
              </a:pPr>
              <a:t>9/2/2019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9283-BE42-478B-AE95-1DF96E790D5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05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C19CD-4D40-4482-84C8-8056C83D4456}" type="datetimeFigureOut">
              <a:rPr lang="en-US"/>
              <a:pPr>
                <a:defRPr/>
              </a:pPr>
              <a:t>9/2/2019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6B986-6479-49EE-86D5-BFF002B154D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75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9D659-2FC1-4038-A739-CB5FF692DDA7}" type="datetimeFigureOut">
              <a:rPr lang="en-US"/>
              <a:pPr>
                <a:defRPr/>
              </a:pPr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5D2AF"/>
                </a:solidFill>
              </a:defRPr>
            </a:lvl1pPr>
          </a:lstStyle>
          <a:p>
            <a:fld id="{6101C2AE-C523-42FE-96F5-D454FE5CB34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276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98002-7526-48ED-BFEE-C51703706136}" type="datetimeFigureOut">
              <a:rPr lang="en-US"/>
              <a:pPr>
                <a:defRPr/>
              </a:pPr>
              <a:t>9/2/2019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8AB6E-2664-4CC0-A3DF-F2CBA71FE9A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67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C17AB-08DB-4210-B35C-4160E81BA283}" type="datetimeFigureOut">
              <a:rPr lang="en-US"/>
              <a:pPr>
                <a:defRPr/>
              </a:pPr>
              <a:t>9/2/2019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CD345-6F68-4D5A-8550-CBDF3847BEF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00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58311-A083-4122-A145-82DEE279F940}" type="datetimeFigureOut">
              <a:rPr lang="en-US"/>
              <a:pPr>
                <a:defRPr/>
              </a:pPr>
              <a:t>9/2/2019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5217D-7257-4051-8433-4436C7B70E9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63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5C39F-ACDA-45F3-8E3E-A660030A718A}" type="datetimeFigureOut">
              <a:rPr lang="en-US"/>
              <a:pPr>
                <a:defRPr/>
              </a:pPr>
              <a:t>9/2/2019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F31D3-CFBE-4999-BC90-134827DD68C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57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AC782-0C2C-45A3-A58E-6200D47FEFC2}" type="datetimeFigureOut">
              <a:rPr lang="en-US"/>
              <a:pPr>
                <a:defRPr/>
              </a:pPr>
              <a:t>9/2/2019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70972-E41B-46FA-B6F6-0D5B799DB33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0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1678A-4AD2-422C-B567-3F4771A330A3}" type="datetimeFigureOut">
              <a:rPr lang="en-US"/>
              <a:pPr>
                <a:defRPr/>
              </a:pPr>
              <a:t>9/2/2019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70E3A0BD-146C-418B-B2DA-D69D1FBE164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55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DA82087-0D3E-46A7-849F-7CE95FCE803C}" type="datetimeFigureOut">
              <a:rPr lang="en-US"/>
              <a:pPr>
                <a:defRPr/>
              </a:pPr>
              <a:t>9/2/2019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625943"/>
                </a:solidFill>
              </a:defRPr>
            </a:lvl1pPr>
          </a:lstStyle>
          <a:p>
            <a:fld id="{5A3CA4A3-2D28-4A6F-91B6-3C0CD5FD13A5}" type="slidenum">
              <a:rPr lang="ar-SA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35" r:id="rId2"/>
    <p:sldLayoutId id="2147483944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5" r:id="rId9"/>
    <p:sldLayoutId id="2147483941" r:id="rId10"/>
    <p:sldLayoutId id="21474839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medcourse341@gmail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عنوان 1"/>
          <p:cNvSpPr>
            <a:spLocks noGrp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An introduction to 341 Medicine COURSE</a:t>
            </a:r>
          </a:p>
        </p:txBody>
      </p:sp>
      <p:sp>
        <p:nvSpPr>
          <p:cNvPr id="512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en-US" altLang="en-US" sz="1800" dirty="0" smtClean="0"/>
              <a:t>Hana </a:t>
            </a:r>
            <a:r>
              <a:rPr lang="en-US" altLang="en-US" sz="1800" dirty="0" err="1" smtClean="0"/>
              <a:t>Albulaihe</a:t>
            </a:r>
            <a:r>
              <a:rPr lang="en-US" altLang="en-US" sz="1800" dirty="0" smtClean="0"/>
              <a:t> </a:t>
            </a:r>
            <a:endParaRPr lang="en-US" altLang="en-US" sz="1800" dirty="0"/>
          </a:p>
          <a:p>
            <a:pPr marR="0" algn="ctr" eaLnBrk="1" hangingPunct="1">
              <a:lnSpc>
                <a:spcPct val="80000"/>
              </a:lnSpc>
            </a:pPr>
            <a:r>
              <a:rPr lang="en-US" altLang="en-US" sz="1800" dirty="0"/>
              <a:t>Organizer 341 MED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altLang="en-US" sz="1800" dirty="0" smtClean="0"/>
              <a:t>Consultant Neurologist</a:t>
            </a:r>
            <a:endParaRPr lang="en-US" altLang="en-US" sz="1800" dirty="0"/>
          </a:p>
          <a:p>
            <a:pPr marR="0" algn="ctr" eaLnBrk="1" hangingPunct="1">
              <a:lnSpc>
                <a:spcPct val="80000"/>
              </a:lnSpc>
            </a:pPr>
            <a:r>
              <a:rPr lang="en-US" altLang="en-US" sz="1800" dirty="0"/>
              <a:t>Assistant Professor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altLang="en-US" sz="1800" dirty="0"/>
              <a:t>Department of Medicine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Evaluation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906015"/>
              </p:ext>
            </p:extLst>
          </p:nvPr>
        </p:nvGraphicFramePr>
        <p:xfrm>
          <a:off x="613573" y="1847851"/>
          <a:ext cx="7918867" cy="3354807"/>
        </p:xfrm>
        <a:graphic>
          <a:graphicData uri="http://schemas.openxmlformats.org/drawingml/2006/table">
            <a:tbl>
              <a:tblPr/>
              <a:tblGrid>
                <a:gridCol w="9316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746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126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50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Examination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Proportion of Final Assessment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2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Midterm written examination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8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Long case examination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30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 written examination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0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 OSCE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MCQ’s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Brand new group of well structured MCQ’s following the blue print of the department of medical education.</a:t>
            </a:r>
          </a:p>
          <a:p>
            <a:pPr eaLnBrk="1" hangingPunct="1"/>
            <a:r>
              <a:rPr lang="en-US" altLang="en-US" dirty="0"/>
              <a:t>All questions will be best answer of 4 options.</a:t>
            </a:r>
          </a:p>
          <a:p>
            <a:pPr eaLnBrk="1" hangingPunct="1"/>
            <a:r>
              <a:rPr lang="en-US" altLang="en-US" dirty="0"/>
              <a:t>Questions are not </a:t>
            </a:r>
            <a:r>
              <a:rPr lang="en-US" altLang="en-US" dirty="0" smtClean="0"/>
              <a:t>confined </a:t>
            </a:r>
            <a:r>
              <a:rPr lang="en-US" altLang="en-US" dirty="0"/>
              <a:t>to the lectures presented.</a:t>
            </a:r>
          </a:p>
          <a:p>
            <a:pPr eaLnBrk="1" hangingPunct="1"/>
            <a:r>
              <a:rPr lang="en-US" altLang="en-US" dirty="0"/>
              <a:t>A list of </a:t>
            </a:r>
            <a:r>
              <a:rPr lang="en-US" altLang="en-US" dirty="0" smtClean="0"/>
              <a:t>diseases and topics </a:t>
            </a:r>
            <a:r>
              <a:rPr lang="en-US" altLang="en-US" dirty="0"/>
              <a:t>that are included in the exam are in the student guide. 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assessment test is characterized by incorporating the knowledge and skills acquired during the lectures and clinical session.</a:t>
            </a:r>
          </a:p>
          <a:p>
            <a:r>
              <a:rPr lang="en-US" dirty="0"/>
              <a:t>There will be no midterm OSCE.</a:t>
            </a:r>
          </a:p>
          <a:p>
            <a:r>
              <a:rPr lang="en-US" dirty="0"/>
              <a:t>The long case will be 4-6 weeks prior to the OSCE.</a:t>
            </a:r>
          </a:p>
        </p:txBody>
      </p:sp>
    </p:spTree>
    <p:extLst>
      <p:ext uri="{BB962C8B-B14F-4D97-AF65-F5344CB8AC3E}">
        <p14:creationId xmlns:p14="http://schemas.microsoft.com/office/powerpoint/2010/main" val="3668461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2" t="19901" r="51360" b="7730"/>
          <a:stretch/>
        </p:blipFill>
        <p:spPr bwMode="auto">
          <a:xfrm>
            <a:off x="1043608" y="764704"/>
            <a:ext cx="662473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939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OSCE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Focused</a:t>
            </a:r>
            <a:r>
              <a:rPr lang="en-US" altLang="en-US" dirty="0"/>
              <a:t> history taking and clinical evaluation are tested</a:t>
            </a:r>
          </a:p>
          <a:p>
            <a:pPr eaLnBrk="1" hangingPunct="1"/>
            <a:r>
              <a:rPr lang="en-US" altLang="en-US" dirty="0"/>
              <a:t>Simulators and mannequins will be used in the exam.</a:t>
            </a:r>
          </a:p>
          <a:p>
            <a:pPr eaLnBrk="1" hangingPunct="1"/>
            <a:r>
              <a:rPr lang="en-US" altLang="en-US" dirty="0"/>
              <a:t>16 stations: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8 active (4 targeted history) and (4 clinical skills)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8 rest</a:t>
            </a:r>
          </a:p>
          <a:p>
            <a:pPr eaLnBrk="1" hangingPunct="1"/>
            <a:r>
              <a:rPr lang="en-US" altLang="en-US" dirty="0"/>
              <a:t>The duration of each station is 7 minutes</a:t>
            </a:r>
          </a:p>
          <a:p>
            <a:pPr eaLnBrk="1" hangingPunct="1"/>
            <a:r>
              <a:rPr lang="en-US" altLang="en-US" dirty="0"/>
              <a:t>There will be no negative marking.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وان 1"/>
          <p:cNvSpPr>
            <a:spLocks noGrp="1"/>
          </p:cNvSpPr>
          <p:nvPr>
            <p:ph type="title"/>
          </p:nvPr>
        </p:nvSpPr>
        <p:spPr>
          <a:xfrm>
            <a:off x="457200" y="2571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Issues &amp; Attendance</a:t>
            </a:r>
          </a:p>
        </p:txBody>
      </p:sp>
      <p:sp>
        <p:nvSpPr>
          <p:cNvPr id="17411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7488"/>
            <a:ext cx="8435975" cy="4389437"/>
          </a:xfrm>
        </p:spPr>
        <p:txBody>
          <a:bodyPr/>
          <a:lstStyle/>
          <a:p>
            <a:pPr eaLnBrk="1" hangingPunct="1"/>
            <a:r>
              <a:rPr lang="en-US" altLang="en-US" dirty="0"/>
              <a:t>During the course you can </a:t>
            </a:r>
            <a:r>
              <a:rPr lang="en-US" altLang="en-US" dirty="0" smtClean="0"/>
              <a:t>communicate with the </a:t>
            </a:r>
            <a:r>
              <a:rPr lang="en-US" altLang="en-US" dirty="0"/>
              <a:t>secretary course Mr. Ronaldo </a:t>
            </a:r>
            <a:r>
              <a:rPr lang="en-US" altLang="en-US" dirty="0" err="1"/>
              <a:t>Eulin</a:t>
            </a:r>
            <a:r>
              <a:rPr lang="en-US" altLang="en-US" dirty="0"/>
              <a:t> (extension 71497) (email: </a:t>
            </a:r>
            <a:r>
              <a:rPr lang="en-US" altLang="en-US" dirty="0">
                <a:hlinkClick r:id="rId2"/>
              </a:rPr>
              <a:t>medcourse341@gmail.com</a:t>
            </a:r>
            <a:r>
              <a:rPr lang="en-US" altLang="en-US" dirty="0"/>
              <a:t>) in case of any problems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b="1" dirty="0" smtClean="0"/>
              <a:t>Electronic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In case of manual attendance it should </a:t>
            </a:r>
            <a:r>
              <a:rPr lang="en-US" altLang="en-US" dirty="0"/>
              <a:t>be submitted to Mr. Ronaldo by the group leaders directly after the lecture or session.</a:t>
            </a:r>
          </a:p>
          <a:p>
            <a:pPr eaLnBrk="1" hangingPunct="1"/>
            <a:r>
              <a:rPr lang="en-US" altLang="en-US" dirty="0"/>
              <a:t>Please don’t contact any of us through mobiles (except for group leader).</a:t>
            </a:r>
          </a:p>
          <a:p>
            <a:pPr eaLnBrk="1" hangingPunct="1"/>
            <a:r>
              <a:rPr lang="en-US" altLang="en-US" dirty="0"/>
              <a:t>If a tutor doesn’t show up in the first 10 minutes report to Mr. Ronaldo immediately.</a:t>
            </a:r>
          </a:p>
          <a:p>
            <a:pPr eaLnBrk="1" hangingPunct="1"/>
            <a:r>
              <a:rPr lang="en-US" altLang="en-US" dirty="0"/>
              <a:t>Lecture rescheduling should always be through the secretary.</a:t>
            </a: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9" t="14474" r="49048" b="18749"/>
          <a:stretch/>
        </p:blipFill>
        <p:spPr bwMode="auto">
          <a:xfrm>
            <a:off x="1503946" y="1196752"/>
            <a:ext cx="5125453" cy="488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4774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Recommended References</a:t>
            </a:r>
          </a:p>
        </p:txBody>
      </p:sp>
      <p:sp>
        <p:nvSpPr>
          <p:cNvPr id="18435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Theory: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Davidson's Principles and Practice of Medicine, 22st Edition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Kumar and Clark's Clinical Medicine, 8th Edition</a:t>
            </a:r>
          </a:p>
          <a:p>
            <a:pPr eaLnBrk="1" hangingPunct="1"/>
            <a:r>
              <a:rPr lang="en-US" altLang="en-US" dirty="0"/>
              <a:t>Bed side teaching:</a:t>
            </a:r>
          </a:p>
          <a:p>
            <a:pPr eaLnBrk="1" hangingPunct="1">
              <a:buFontTx/>
              <a:buChar char="-"/>
            </a:pPr>
            <a:r>
              <a:rPr lang="en-US" altLang="en-US" b="1" dirty="0"/>
              <a:t>Nicholas Talley and Simon O’Connor. Clinical Examination, 7</a:t>
            </a:r>
            <a:r>
              <a:rPr lang="en-US" altLang="en-US" b="1" baseline="30000" dirty="0"/>
              <a:t>th</a:t>
            </a:r>
            <a:r>
              <a:rPr lang="en-US" altLang="en-US" b="1" dirty="0"/>
              <a:t> Edition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Macleod’s Clinical Examination, 12</a:t>
            </a:r>
            <a:r>
              <a:rPr lang="en-US" altLang="en-US" baseline="30000" dirty="0"/>
              <a:t>th</a:t>
            </a:r>
            <a:r>
              <a:rPr lang="en-US" altLang="en-US" dirty="0"/>
              <a:t> Edition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Bates' Guide to Physical Examination and History-Taking 11</a:t>
            </a:r>
            <a:r>
              <a:rPr lang="en-US" altLang="en-US" baseline="30000" dirty="0"/>
              <a:t>th</a:t>
            </a:r>
            <a:r>
              <a:rPr lang="en-US" altLang="en-US" dirty="0"/>
              <a:t> Edition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وان 3"/>
          <p:cNvSpPr>
            <a:spLocks noGrp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Any Questions?</a:t>
            </a:r>
            <a:endParaRPr lang="en-US" dirty="0"/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altLang="en-US"/>
              <a:t>We wish all of you the maximum benefit and a very enjoyable time during the course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</a:t>
            </a:r>
          </a:p>
          <a:p>
            <a:pPr eaLnBrk="1" hangingPunct="1"/>
            <a:r>
              <a:rPr lang="en-US" altLang="en-US"/>
              <a:t>Aim</a:t>
            </a:r>
          </a:p>
          <a:p>
            <a:pPr eaLnBrk="1" hangingPunct="1"/>
            <a:r>
              <a:rPr lang="en-US" altLang="en-US"/>
              <a:t>Structure</a:t>
            </a:r>
          </a:p>
          <a:p>
            <a:pPr eaLnBrk="1" hangingPunct="1"/>
            <a:r>
              <a:rPr lang="en-US" altLang="en-US"/>
              <a:t>Evaluation</a:t>
            </a:r>
          </a:p>
          <a:p>
            <a:pPr eaLnBrk="1" hangingPunct="1"/>
            <a:r>
              <a:rPr lang="en-US" altLang="en-US"/>
              <a:t>Attendance</a:t>
            </a:r>
          </a:p>
          <a:p>
            <a:pPr eaLnBrk="1" hangingPunct="1"/>
            <a:r>
              <a:rPr lang="en-US" altLang="en-US"/>
              <a:t>Recommended references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</a:t>
            </a:r>
          </a:p>
        </p:txBody>
      </p:sp>
      <p:sp>
        <p:nvSpPr>
          <p:cNvPr id="7171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341 MED is a longitudinal 10 hour credit course.</a:t>
            </a:r>
          </a:p>
          <a:p>
            <a:pPr eaLnBrk="1" hangingPunct="1"/>
            <a:r>
              <a:rPr lang="en-US" altLang="en-US"/>
              <a:t>Along with the 351 surgery course they both are probably the most important 2 clinical courses in medical school.</a:t>
            </a:r>
          </a:p>
          <a:p>
            <a:pPr eaLnBrk="1" hangingPunct="1"/>
            <a:r>
              <a:rPr lang="en-US" altLang="en-US"/>
              <a:t>A very busy and tight schedule of other courses has prevented students from concentrating on our course.</a:t>
            </a:r>
          </a:p>
          <a:p>
            <a:pPr eaLnBrk="1" hangingPunct="1"/>
            <a:r>
              <a:rPr lang="en-US" altLang="en-US"/>
              <a:t>The increasing number of students is probably the most important and difficult factor affecting the quality of teaching delivered by our department.</a:t>
            </a: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Aim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The aim of this course is to teach students the art of clinical evaluation and management.</a:t>
            </a:r>
          </a:p>
          <a:p>
            <a:pPr marL="0" indent="0" eaLnBrk="1" hangingPunct="1">
              <a:buNone/>
            </a:pPr>
            <a:r>
              <a:rPr lang="en-US" altLang="en-US" dirty="0"/>
              <a:t>This includes developing the skills to be able to: </a:t>
            </a:r>
          </a:p>
          <a:p>
            <a:pPr marL="0" indent="0" eaLnBrk="1" hangingPunct="1">
              <a:buNone/>
            </a:pPr>
            <a:r>
              <a:rPr lang="en-US" altLang="en-US" dirty="0"/>
              <a:t>1) Take a detailed targeted history.</a:t>
            </a:r>
          </a:p>
          <a:p>
            <a:pPr marL="0" indent="0" eaLnBrk="1" hangingPunct="1">
              <a:buNone/>
            </a:pPr>
            <a:r>
              <a:rPr lang="en-US" altLang="en-US" dirty="0"/>
              <a:t>2) Perform a complete clinical examination.</a:t>
            </a:r>
          </a:p>
          <a:p>
            <a:pPr marL="0" indent="0" eaLnBrk="1" hangingPunct="1">
              <a:buNone/>
            </a:pPr>
            <a:r>
              <a:rPr lang="en-US" altLang="en-US" dirty="0"/>
              <a:t>3) Generate a differential diagnosis of the active problem.</a:t>
            </a:r>
          </a:p>
          <a:p>
            <a:pPr marL="0" indent="0" eaLnBrk="1" hangingPunct="1">
              <a:buNone/>
            </a:pPr>
            <a:r>
              <a:rPr lang="en-US" altLang="en-US" dirty="0"/>
              <a:t>4) Choose the appropriate type of investigation to identify the right diagnosis and its severity.</a:t>
            </a:r>
          </a:p>
          <a:p>
            <a:pPr marL="0" indent="0" eaLnBrk="1" hangingPunct="1">
              <a:buNone/>
            </a:pPr>
            <a:r>
              <a:rPr lang="en-US" altLang="en-US" dirty="0"/>
              <a:t>5) Form a management plan for every identified problem. 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Structure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course consists of a theoretical and clinical part.</a:t>
            </a:r>
          </a:p>
          <a:p>
            <a:pPr eaLnBrk="1" hangingPunct="1"/>
            <a:r>
              <a:rPr lang="en-US" altLang="en-US"/>
              <a:t>Each week 1-3 lectures and 2 clinical sessions are delivered by the department over 32 weeks (excluding holidays and exam weeks).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Structure</a:t>
            </a:r>
          </a:p>
        </p:txBody>
      </p:sp>
      <p:sp>
        <p:nvSpPr>
          <p:cNvPr id="1024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theoretical part includes </a:t>
            </a:r>
            <a:r>
              <a:rPr lang="en-US" altLang="en-US" dirty="0" smtClean="0"/>
              <a:t>67 lectures </a:t>
            </a:r>
            <a:r>
              <a:rPr lang="en-US" altLang="en-US" dirty="0"/>
              <a:t>distributed on all subspecialties.</a:t>
            </a:r>
          </a:p>
          <a:p>
            <a:pPr eaLnBrk="1" hangingPunct="1"/>
            <a:r>
              <a:rPr lang="en-US" altLang="en-US" dirty="0"/>
              <a:t>The clinical teaching consists mainly of basic history taking, basic technique of different system examinations and definition and identification of physical findings.</a:t>
            </a:r>
          </a:p>
          <a:p>
            <a:pPr eaLnBrk="1" hangingPunct="1"/>
            <a:r>
              <a:rPr lang="en-US" altLang="en-US" dirty="0" smtClean="0"/>
              <a:t>25 </a:t>
            </a:r>
            <a:r>
              <a:rPr lang="en-US" altLang="en-US" dirty="0"/>
              <a:t>Bed side teaching sessions</a:t>
            </a:r>
          </a:p>
          <a:p>
            <a:pPr eaLnBrk="1" hangingPunct="1"/>
            <a:r>
              <a:rPr lang="en-US" altLang="en-US" dirty="0"/>
              <a:t>15 Case based learning sessions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Lectures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I</a:t>
            </a:r>
            <a:r>
              <a:rPr lang="en-US" altLang="en-US" dirty="0" smtClean="0"/>
              <a:t>t </a:t>
            </a:r>
            <a:r>
              <a:rPr lang="en-US" altLang="en-US" dirty="0"/>
              <a:t>is only a guide for reading and understanding the </a:t>
            </a:r>
            <a:r>
              <a:rPr lang="en-US" altLang="en-US" dirty="0" smtClean="0"/>
              <a:t>topic</a:t>
            </a:r>
            <a:endParaRPr lang="en-US" altLang="en-US" dirty="0"/>
          </a:p>
          <a:p>
            <a:pPr eaLnBrk="1" hangingPunct="1"/>
            <a:r>
              <a:rPr lang="en-US" altLang="en-US" dirty="0"/>
              <a:t>Objectives of </a:t>
            </a:r>
            <a:r>
              <a:rPr lang="en-US" altLang="en-US" dirty="0" smtClean="0"/>
              <a:t>each lecture </a:t>
            </a:r>
            <a:r>
              <a:rPr lang="en-US" altLang="en-US" dirty="0"/>
              <a:t>will be </a:t>
            </a:r>
            <a:r>
              <a:rPr lang="en-US" altLang="en-US" dirty="0" smtClean="0"/>
              <a:t>provided.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All the topics that are discussed </a:t>
            </a:r>
            <a:r>
              <a:rPr lang="en-US" altLang="en-US" dirty="0"/>
              <a:t>in the </a:t>
            </a:r>
            <a:r>
              <a:rPr lang="en-US" altLang="en-US" dirty="0" smtClean="0"/>
              <a:t>lectures or </a:t>
            </a:r>
            <a:r>
              <a:rPr lang="en-US" altLang="en-US" dirty="0"/>
              <a:t>CBL </a:t>
            </a:r>
            <a:r>
              <a:rPr lang="en-US" altLang="en-US" dirty="0" smtClean="0"/>
              <a:t>are included in </a:t>
            </a:r>
            <a:r>
              <a:rPr lang="en-US" altLang="en-US" dirty="0"/>
              <a:t>the exam.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Bedside teaching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563688"/>
            <a:ext cx="8229600" cy="4389437"/>
          </a:xfrm>
        </p:spPr>
        <p:txBody>
          <a:bodyPr/>
          <a:lstStyle/>
          <a:p>
            <a:pPr eaLnBrk="1" hangingPunct="1"/>
            <a:r>
              <a:rPr lang="en-US" altLang="en-US" dirty="0"/>
              <a:t>Traditional: it is by far the most important activity in your medical school. </a:t>
            </a:r>
          </a:p>
          <a:p>
            <a:pPr eaLnBrk="1" hangingPunct="1"/>
            <a:r>
              <a:rPr lang="en-US" altLang="en-US" dirty="0"/>
              <a:t>Many problems surround this activity and prevent students from getting the maximum benefit.</a:t>
            </a:r>
          </a:p>
          <a:p>
            <a:pPr eaLnBrk="1" hangingPunct="1"/>
            <a:r>
              <a:rPr lang="en-US" altLang="en-US" dirty="0"/>
              <a:t>The secretary, course organizer and the chairman of medicine are working hard to solve problems arising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eaLnBrk="1" hangingPunct="1"/>
            <a:r>
              <a:rPr lang="en-US" altLang="en-US" dirty="0"/>
              <a:t>Students are expected to prepare 2 cases (full history and examination) before each session to get the maximum benefit from the teaching staff.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CBL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New: mind storming activity, that depends solely on the amount of preparation before the session.</a:t>
            </a:r>
          </a:p>
          <a:p>
            <a:pPr eaLnBrk="1" hangingPunct="1"/>
            <a:r>
              <a:rPr lang="en-US" altLang="en-US"/>
              <a:t>Cases have been chosen and prepared accurately to deliver specific teaching points.</a:t>
            </a:r>
          </a:p>
          <a:p>
            <a:pPr eaLnBrk="1" hangingPunct="1"/>
            <a:r>
              <a:rPr lang="en-US" altLang="en-US"/>
              <a:t>Students should generate other cases and discuss them with each other and with the teaching staff.</a:t>
            </a:r>
          </a:p>
        </p:txBody>
      </p:sp>
    </p:spTree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djacency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</a:themeOverride>
</file>

<file path=ppt/theme/themeOverride2.xml><?xml version="1.0" encoding="utf-8"?>
<a:themeOverride xmlns:a="http://schemas.openxmlformats.org/drawingml/2006/main">
  <a:clrScheme name="Adjacency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</TotalTime>
  <Words>770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An introduction to 341 Medicine COURSE</vt:lpstr>
      <vt:lpstr>Objectives</vt:lpstr>
      <vt:lpstr>Introduction</vt:lpstr>
      <vt:lpstr>Aim</vt:lpstr>
      <vt:lpstr>Structure</vt:lpstr>
      <vt:lpstr>Structure</vt:lpstr>
      <vt:lpstr>Lectures</vt:lpstr>
      <vt:lpstr>Bedside teaching</vt:lpstr>
      <vt:lpstr>CBL</vt:lpstr>
      <vt:lpstr>Evaluation</vt:lpstr>
      <vt:lpstr>MCQ’s</vt:lpstr>
      <vt:lpstr>Long Case</vt:lpstr>
      <vt:lpstr>PowerPoint Presentation</vt:lpstr>
      <vt:lpstr>OSCE</vt:lpstr>
      <vt:lpstr>Issues &amp; Attendance</vt:lpstr>
      <vt:lpstr>PowerPoint Presentation</vt:lpstr>
      <vt:lpstr>Recommended References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341 COURSE</dc:title>
  <dc:creator>Windows User</dc:creator>
  <cp:lastModifiedBy>lenovo</cp:lastModifiedBy>
  <cp:revision>77</cp:revision>
  <dcterms:created xsi:type="dcterms:W3CDTF">2008-10-01T13:45:23Z</dcterms:created>
  <dcterms:modified xsi:type="dcterms:W3CDTF">2019-09-02T08:04:17Z</dcterms:modified>
</cp:coreProperties>
</file>