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350" r:id="rId9"/>
    <p:sldId id="263" r:id="rId10"/>
    <p:sldId id="264" r:id="rId11"/>
    <p:sldId id="265" r:id="rId12"/>
    <p:sldId id="838" r:id="rId13"/>
    <p:sldId id="839" r:id="rId14"/>
    <p:sldId id="266" r:id="rId15"/>
    <p:sldId id="267" r:id="rId16"/>
    <p:sldId id="268" r:id="rId17"/>
    <p:sldId id="270" r:id="rId18"/>
    <p:sldId id="271" r:id="rId19"/>
    <p:sldId id="274" r:id="rId20"/>
    <p:sldId id="288" r:id="rId21"/>
    <p:sldId id="283" r:id="rId22"/>
    <p:sldId id="284" r:id="rId23"/>
    <p:sldId id="273" r:id="rId24"/>
    <p:sldId id="836" r:id="rId25"/>
    <p:sldId id="272" r:id="rId26"/>
    <p:sldId id="840" r:id="rId27"/>
    <p:sldId id="280" r:id="rId28"/>
    <p:sldId id="275" r:id="rId29"/>
    <p:sldId id="276" r:id="rId30"/>
    <p:sldId id="277" r:id="rId31"/>
    <p:sldId id="278" r:id="rId32"/>
    <p:sldId id="281" r:id="rId33"/>
    <p:sldId id="289" r:id="rId34"/>
    <p:sldId id="282" r:id="rId35"/>
    <p:sldId id="285" r:id="rId36"/>
    <p:sldId id="286" r:id="rId37"/>
    <p:sldId id="291" r:id="rId38"/>
    <p:sldId id="292" r:id="rId39"/>
    <p:sldId id="293" r:id="rId40"/>
    <p:sldId id="357" r:id="rId41"/>
    <p:sldId id="842" r:id="rId42"/>
    <p:sldId id="374"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000" autoAdjust="0"/>
    <p:restoredTop sz="94660"/>
  </p:normalViewPr>
  <p:slideViewPr>
    <p:cSldViewPr snapToGrid="0">
      <p:cViewPr varScale="1">
        <p:scale>
          <a:sx n="97" d="100"/>
          <a:sy n="97" d="100"/>
        </p:scale>
        <p:origin x="600" y="18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22AC4C-8B0A-8249-8651-DAFC3C6E7486}" type="datetimeFigureOut">
              <a:rPr lang="en-US" smtClean="0"/>
              <a:t>10/8/19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B8209A-467C-8D48-9DCB-359CC98C3CA5}" type="slidenum">
              <a:rPr lang="en-US" smtClean="0"/>
              <a:t>‹#›</a:t>
            </a:fld>
            <a:endParaRPr lang="en-US"/>
          </a:p>
        </p:txBody>
      </p:sp>
    </p:spTree>
    <p:extLst>
      <p:ext uri="{BB962C8B-B14F-4D97-AF65-F5344CB8AC3E}">
        <p14:creationId xmlns:p14="http://schemas.microsoft.com/office/powerpoint/2010/main" val="3280839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9AD36B-5A36-435F-A831-A59CFBAB4476}" type="datetimeFigureOut">
              <a:rPr lang="en-US" smtClean="0"/>
              <a:t>10/8/19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3BC19-67CA-4122-BC4A-EBB17B4D90CB}" type="slidenum">
              <a:rPr lang="en-US" smtClean="0"/>
              <a:t>‹#›</a:t>
            </a:fld>
            <a:endParaRPr lang="en-US"/>
          </a:p>
        </p:txBody>
      </p:sp>
    </p:spTree>
    <p:extLst>
      <p:ext uri="{BB962C8B-B14F-4D97-AF65-F5344CB8AC3E}">
        <p14:creationId xmlns:p14="http://schemas.microsoft.com/office/powerpoint/2010/main" val="1821032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9AD36B-5A36-435F-A831-A59CFBAB4476}" type="datetimeFigureOut">
              <a:rPr lang="en-US" smtClean="0"/>
              <a:t>10/8/19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3BC19-67CA-4122-BC4A-EBB17B4D90CB}" type="slidenum">
              <a:rPr lang="en-US" smtClean="0"/>
              <a:t>‹#›</a:t>
            </a:fld>
            <a:endParaRPr lang="en-US"/>
          </a:p>
        </p:txBody>
      </p:sp>
    </p:spTree>
    <p:extLst>
      <p:ext uri="{BB962C8B-B14F-4D97-AF65-F5344CB8AC3E}">
        <p14:creationId xmlns:p14="http://schemas.microsoft.com/office/powerpoint/2010/main" val="187748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9AD36B-5A36-435F-A831-A59CFBAB4476}" type="datetimeFigureOut">
              <a:rPr lang="en-US" smtClean="0"/>
              <a:t>10/8/19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3BC19-67CA-4122-BC4A-EBB17B4D90CB}" type="slidenum">
              <a:rPr lang="en-US" smtClean="0"/>
              <a:t>‹#›</a:t>
            </a:fld>
            <a:endParaRPr lang="en-US"/>
          </a:p>
        </p:txBody>
      </p:sp>
    </p:spTree>
    <p:extLst>
      <p:ext uri="{BB962C8B-B14F-4D97-AF65-F5344CB8AC3E}">
        <p14:creationId xmlns:p14="http://schemas.microsoft.com/office/powerpoint/2010/main" val="2027270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9AD36B-5A36-435F-A831-A59CFBAB4476}" type="datetimeFigureOut">
              <a:rPr lang="en-US" smtClean="0"/>
              <a:t>10/8/19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3BC19-67CA-4122-BC4A-EBB17B4D90CB}" type="slidenum">
              <a:rPr lang="en-US" smtClean="0"/>
              <a:t>‹#›</a:t>
            </a:fld>
            <a:endParaRPr lang="en-US"/>
          </a:p>
        </p:txBody>
      </p:sp>
    </p:spTree>
    <p:extLst>
      <p:ext uri="{BB962C8B-B14F-4D97-AF65-F5344CB8AC3E}">
        <p14:creationId xmlns:p14="http://schemas.microsoft.com/office/powerpoint/2010/main" val="4048098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9AD36B-5A36-435F-A831-A59CFBAB4476}" type="datetimeFigureOut">
              <a:rPr lang="en-US" smtClean="0"/>
              <a:t>10/8/19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3BC19-67CA-4122-BC4A-EBB17B4D90CB}" type="slidenum">
              <a:rPr lang="en-US" smtClean="0"/>
              <a:t>‹#›</a:t>
            </a:fld>
            <a:endParaRPr lang="en-US"/>
          </a:p>
        </p:txBody>
      </p:sp>
    </p:spTree>
    <p:extLst>
      <p:ext uri="{BB962C8B-B14F-4D97-AF65-F5344CB8AC3E}">
        <p14:creationId xmlns:p14="http://schemas.microsoft.com/office/powerpoint/2010/main" val="1698356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9AD36B-5A36-435F-A831-A59CFBAB4476}" type="datetimeFigureOut">
              <a:rPr lang="en-US" smtClean="0"/>
              <a:t>10/8/19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F3BC19-67CA-4122-BC4A-EBB17B4D90CB}" type="slidenum">
              <a:rPr lang="en-US" smtClean="0"/>
              <a:t>‹#›</a:t>
            </a:fld>
            <a:endParaRPr lang="en-US"/>
          </a:p>
        </p:txBody>
      </p:sp>
    </p:spTree>
    <p:extLst>
      <p:ext uri="{BB962C8B-B14F-4D97-AF65-F5344CB8AC3E}">
        <p14:creationId xmlns:p14="http://schemas.microsoft.com/office/powerpoint/2010/main" val="3768058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9AD36B-5A36-435F-A831-A59CFBAB4476}" type="datetimeFigureOut">
              <a:rPr lang="en-US" smtClean="0"/>
              <a:t>10/8/19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F3BC19-67CA-4122-BC4A-EBB17B4D90CB}" type="slidenum">
              <a:rPr lang="en-US" smtClean="0"/>
              <a:t>‹#›</a:t>
            </a:fld>
            <a:endParaRPr lang="en-US"/>
          </a:p>
        </p:txBody>
      </p:sp>
    </p:spTree>
    <p:extLst>
      <p:ext uri="{BB962C8B-B14F-4D97-AF65-F5344CB8AC3E}">
        <p14:creationId xmlns:p14="http://schemas.microsoft.com/office/powerpoint/2010/main" val="3109182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9AD36B-5A36-435F-A831-A59CFBAB4476}" type="datetimeFigureOut">
              <a:rPr lang="en-US" smtClean="0"/>
              <a:t>10/8/19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F3BC19-67CA-4122-BC4A-EBB17B4D90CB}" type="slidenum">
              <a:rPr lang="en-US" smtClean="0"/>
              <a:t>‹#›</a:t>
            </a:fld>
            <a:endParaRPr lang="en-US"/>
          </a:p>
        </p:txBody>
      </p:sp>
    </p:spTree>
    <p:extLst>
      <p:ext uri="{BB962C8B-B14F-4D97-AF65-F5344CB8AC3E}">
        <p14:creationId xmlns:p14="http://schemas.microsoft.com/office/powerpoint/2010/main" val="3678335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9AD36B-5A36-435F-A831-A59CFBAB4476}" type="datetimeFigureOut">
              <a:rPr lang="en-US" smtClean="0"/>
              <a:t>10/8/19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F3BC19-67CA-4122-BC4A-EBB17B4D90CB}" type="slidenum">
              <a:rPr lang="en-US" smtClean="0"/>
              <a:t>‹#›</a:t>
            </a:fld>
            <a:endParaRPr lang="en-US"/>
          </a:p>
        </p:txBody>
      </p:sp>
    </p:spTree>
    <p:extLst>
      <p:ext uri="{BB962C8B-B14F-4D97-AF65-F5344CB8AC3E}">
        <p14:creationId xmlns:p14="http://schemas.microsoft.com/office/powerpoint/2010/main" val="371496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9AD36B-5A36-435F-A831-A59CFBAB4476}" type="datetimeFigureOut">
              <a:rPr lang="en-US" smtClean="0"/>
              <a:t>10/8/19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F3BC19-67CA-4122-BC4A-EBB17B4D90CB}" type="slidenum">
              <a:rPr lang="en-US" smtClean="0"/>
              <a:t>‹#›</a:t>
            </a:fld>
            <a:endParaRPr lang="en-US"/>
          </a:p>
        </p:txBody>
      </p:sp>
    </p:spTree>
    <p:extLst>
      <p:ext uri="{BB962C8B-B14F-4D97-AF65-F5344CB8AC3E}">
        <p14:creationId xmlns:p14="http://schemas.microsoft.com/office/powerpoint/2010/main" val="186587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9AD36B-5A36-435F-A831-A59CFBAB4476}" type="datetimeFigureOut">
              <a:rPr lang="en-US" smtClean="0"/>
              <a:t>10/8/19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F3BC19-67CA-4122-BC4A-EBB17B4D90CB}" type="slidenum">
              <a:rPr lang="en-US" smtClean="0"/>
              <a:t>‹#›</a:t>
            </a:fld>
            <a:endParaRPr lang="en-US"/>
          </a:p>
        </p:txBody>
      </p:sp>
    </p:spTree>
    <p:extLst>
      <p:ext uri="{BB962C8B-B14F-4D97-AF65-F5344CB8AC3E}">
        <p14:creationId xmlns:p14="http://schemas.microsoft.com/office/powerpoint/2010/main" val="1131509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9AD36B-5A36-435F-A831-A59CFBAB4476}" type="datetimeFigureOut">
              <a:rPr lang="en-US" smtClean="0"/>
              <a:t>10/8/19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F3BC19-67CA-4122-BC4A-EBB17B4D90CB}" type="slidenum">
              <a:rPr lang="en-US" smtClean="0"/>
              <a:t>‹#›</a:t>
            </a:fld>
            <a:endParaRPr lang="en-US"/>
          </a:p>
        </p:txBody>
      </p:sp>
    </p:spTree>
    <p:extLst>
      <p:ext uri="{BB962C8B-B14F-4D97-AF65-F5344CB8AC3E}">
        <p14:creationId xmlns:p14="http://schemas.microsoft.com/office/powerpoint/2010/main" val="181237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COPD</a:t>
            </a:r>
          </a:p>
        </p:txBody>
      </p:sp>
      <p:sp>
        <p:nvSpPr>
          <p:cNvPr id="3" name="Subtitle 2"/>
          <p:cNvSpPr>
            <a:spLocks noGrp="1"/>
          </p:cNvSpPr>
          <p:nvPr>
            <p:ph type="subTitle" idx="1"/>
          </p:nvPr>
        </p:nvSpPr>
        <p:spPr/>
        <p:txBody>
          <a:bodyPr/>
          <a:lstStyle/>
          <a:p>
            <a:r>
              <a:rPr lang="en-US" dirty="0" err="1"/>
              <a:t>Dr</a:t>
            </a:r>
            <a:r>
              <a:rPr lang="en-US" dirty="0"/>
              <a:t> R Nadama MD MRCP(</a:t>
            </a:r>
            <a:r>
              <a:rPr lang="en-US" dirty="0" err="1"/>
              <a:t>lond</a:t>
            </a:r>
            <a:r>
              <a:rPr lang="en-US" dirty="0"/>
              <a:t>) MRCP(UK), FRCP(</a:t>
            </a:r>
            <a:r>
              <a:rPr lang="en-US" dirty="0" err="1"/>
              <a:t>Lond</a:t>
            </a:r>
            <a:r>
              <a:rPr lang="en-US" dirty="0"/>
              <a:t>), EDARM, FCCP</a:t>
            </a:r>
          </a:p>
          <a:p>
            <a:endParaRPr lang="en-US" dirty="0"/>
          </a:p>
        </p:txBody>
      </p:sp>
    </p:spTree>
    <p:extLst>
      <p:ext uri="{BB962C8B-B14F-4D97-AF65-F5344CB8AC3E}">
        <p14:creationId xmlns:p14="http://schemas.microsoft.com/office/powerpoint/2010/main" val="1427353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Diagnosis</a:t>
            </a:r>
          </a:p>
        </p:txBody>
      </p:sp>
      <p:pic>
        <p:nvPicPr>
          <p:cNvPr id="6" name="Picture 2" descr="figure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42768" y="1907680"/>
            <a:ext cx="10124449" cy="449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518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Symptoms</a:t>
            </a:r>
          </a:p>
        </p:txBody>
      </p:sp>
      <p:sp>
        <p:nvSpPr>
          <p:cNvPr id="3" name="Content Placeholder 2"/>
          <p:cNvSpPr>
            <a:spLocks noGrp="1"/>
          </p:cNvSpPr>
          <p:nvPr>
            <p:ph idx="1"/>
          </p:nvPr>
        </p:nvSpPr>
        <p:spPr/>
        <p:txBody>
          <a:bodyPr/>
          <a:lstStyle/>
          <a:p>
            <a:r>
              <a:rPr lang="en-US" dirty="0"/>
              <a:t>Chronic and progressive dyspnea</a:t>
            </a:r>
          </a:p>
          <a:p>
            <a:r>
              <a:rPr lang="en-US" dirty="0"/>
              <a:t>Cough</a:t>
            </a:r>
          </a:p>
          <a:p>
            <a:r>
              <a:rPr lang="en-US" dirty="0"/>
              <a:t>Sputum production</a:t>
            </a:r>
          </a:p>
          <a:p>
            <a:r>
              <a:rPr lang="en-US" dirty="0"/>
              <a:t>Wheezing and chest tightness</a:t>
            </a:r>
          </a:p>
          <a:p>
            <a:r>
              <a:rPr lang="en-US" dirty="0"/>
              <a:t>Others – including fatigue, weight loss, anorexia, syncope, rib fractures, ankle swelling, depression, anxiety.</a:t>
            </a:r>
          </a:p>
          <a:p>
            <a:endParaRPr lang="en-US" dirty="0"/>
          </a:p>
          <a:p>
            <a:endParaRPr lang="en-US" dirty="0"/>
          </a:p>
        </p:txBody>
      </p:sp>
    </p:spTree>
    <p:extLst>
      <p:ext uri="{BB962C8B-B14F-4D97-AF65-F5344CB8AC3E}">
        <p14:creationId xmlns:p14="http://schemas.microsoft.com/office/powerpoint/2010/main" val="3940284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BDB2A7-857C-A14A-9946-FCFE8529F385}"/>
              </a:ext>
            </a:extLst>
          </p:cNvPr>
          <p:cNvPicPr>
            <a:picLocks noChangeAspect="1"/>
          </p:cNvPicPr>
          <p:nvPr/>
        </p:nvPicPr>
        <p:blipFill>
          <a:blip r:embed="rId2"/>
          <a:stretch>
            <a:fillRect/>
          </a:stretch>
        </p:blipFill>
        <p:spPr>
          <a:xfrm>
            <a:off x="2623131" y="-43869"/>
            <a:ext cx="6971443" cy="6971443"/>
          </a:xfrm>
          <a:prstGeom prst="rect">
            <a:avLst/>
          </a:prstGeom>
        </p:spPr>
      </p:pic>
    </p:spTree>
    <p:extLst>
      <p:ext uri="{BB962C8B-B14F-4D97-AF65-F5344CB8AC3E}">
        <p14:creationId xmlns:p14="http://schemas.microsoft.com/office/powerpoint/2010/main" val="664728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1CBD5-1886-CE40-98D8-6E46441B197A}"/>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E1520113-F916-AE46-A377-3A4EA40657A9}"/>
              </a:ext>
            </a:extLst>
          </p:cNvPr>
          <p:cNvPicPr>
            <a:picLocks noGrp="1" noChangeAspect="1"/>
          </p:cNvPicPr>
          <p:nvPr>
            <p:ph idx="1"/>
          </p:nvPr>
        </p:nvPicPr>
        <p:blipFill>
          <a:blip r:embed="rId2"/>
          <a:stretch>
            <a:fillRect/>
          </a:stretch>
        </p:blipFill>
        <p:spPr>
          <a:xfrm>
            <a:off x="2378765" y="107974"/>
            <a:ext cx="7434469" cy="6750026"/>
          </a:xfrm>
          <a:prstGeom prst="rect">
            <a:avLst/>
          </a:prstGeom>
        </p:spPr>
      </p:pic>
    </p:spTree>
    <p:extLst>
      <p:ext uri="{BB962C8B-B14F-4D97-AF65-F5344CB8AC3E}">
        <p14:creationId xmlns:p14="http://schemas.microsoft.com/office/powerpoint/2010/main" val="3603427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table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14123" y="365125"/>
            <a:ext cx="10331642" cy="5980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9637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490" y="365125"/>
            <a:ext cx="11054310" cy="1325563"/>
          </a:xfrm>
        </p:spPr>
        <p:txBody>
          <a:bodyPr/>
          <a:lstStyle/>
          <a:p>
            <a:pPr algn="ctr"/>
            <a:r>
              <a:rPr lang="en-US" dirty="0"/>
              <a:t>Spirometry</a:t>
            </a:r>
          </a:p>
        </p:txBody>
      </p:sp>
      <p:pic>
        <p:nvPicPr>
          <p:cNvPr id="4" name="Picture 2" descr="table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9490" y="1993557"/>
            <a:ext cx="11596099" cy="458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4884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Choice of thresholds</a:t>
            </a:r>
            <a:br>
              <a:rPr lang="en-US" dirty="0"/>
            </a:br>
            <a:endParaRPr lang="en-US" dirty="0"/>
          </a:p>
        </p:txBody>
      </p:sp>
      <p:sp>
        <p:nvSpPr>
          <p:cNvPr id="3" name="Content Placeholder 2"/>
          <p:cNvSpPr>
            <a:spLocks noGrp="1"/>
          </p:cNvSpPr>
          <p:nvPr>
            <p:ph idx="1"/>
          </p:nvPr>
        </p:nvSpPr>
        <p:spPr>
          <a:xfrm>
            <a:off x="327454" y="1611442"/>
            <a:ext cx="10515600" cy="4351338"/>
          </a:xfrm>
        </p:spPr>
        <p:txBody>
          <a:bodyPr/>
          <a:lstStyle/>
          <a:p>
            <a:r>
              <a:rPr lang="en-US" dirty="0"/>
              <a:t>COPD Assessment Test (CAT TM )</a:t>
            </a:r>
          </a:p>
          <a:p>
            <a:r>
              <a:rPr lang="en-US" dirty="0"/>
              <a:t>Modified Medical Research Council (</a:t>
            </a:r>
            <a:r>
              <a:rPr lang="en-US" dirty="0" err="1"/>
              <a:t>mMRC</a:t>
            </a:r>
            <a:r>
              <a:rPr lang="en-US" dirty="0"/>
              <a:t>) questionnaire</a:t>
            </a:r>
          </a:p>
          <a:p>
            <a:endParaRPr lang="en-US" dirty="0"/>
          </a:p>
        </p:txBody>
      </p:sp>
      <p:pic>
        <p:nvPicPr>
          <p:cNvPr id="4" name="Picture 2" descr="fig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973860"/>
            <a:ext cx="4822988" cy="368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tabl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5999" y="2875005"/>
            <a:ext cx="4998711" cy="343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3677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ABCD of COPD</a:t>
            </a:r>
          </a:p>
        </p:txBody>
      </p:sp>
      <p:pic>
        <p:nvPicPr>
          <p:cNvPr id="4" name="Picture 2" descr="figure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45246" y="1811054"/>
            <a:ext cx="9102888" cy="497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1473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Alpha-1 antitrypsin deficiency (AATD)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a:t>The World Health Organization recommends that all patients with a diagnosis of COPD should be screened once especially in areas with high AATD prevalence.</a:t>
            </a:r>
          </a:p>
          <a:p>
            <a:endParaRPr lang="en-US" dirty="0"/>
          </a:p>
          <a:p>
            <a:r>
              <a:rPr lang="en-US" dirty="0"/>
              <a:t>AATD patients are typically &lt; 45 years with </a:t>
            </a:r>
            <a:r>
              <a:rPr lang="en-US" dirty="0" err="1"/>
              <a:t>panlobular</a:t>
            </a:r>
            <a:r>
              <a:rPr lang="en-US" dirty="0"/>
              <a:t> basal emphysema</a:t>
            </a:r>
          </a:p>
          <a:p>
            <a:endParaRPr lang="en-US" dirty="0"/>
          </a:p>
          <a:p>
            <a:r>
              <a:rPr lang="en-US" dirty="0"/>
              <a:t>Delay in diagnosis in older AATD patients presents as more typical distribution of emphysema (</a:t>
            </a:r>
            <a:r>
              <a:rPr lang="en-US" dirty="0" err="1"/>
              <a:t>centrilobular</a:t>
            </a:r>
            <a:r>
              <a:rPr lang="en-US" dirty="0"/>
              <a:t> apical).</a:t>
            </a:r>
          </a:p>
          <a:p>
            <a:endParaRPr lang="en-US" dirty="0"/>
          </a:p>
          <a:p>
            <a:r>
              <a:rPr lang="en-US" dirty="0"/>
              <a:t>A low concentration (&lt; 20% normal) is highly suggestive of homozygous deficiency. </a:t>
            </a:r>
          </a:p>
        </p:txBody>
      </p:sp>
    </p:spTree>
    <p:extLst>
      <p:ext uri="{BB962C8B-B14F-4D97-AF65-F5344CB8AC3E}">
        <p14:creationId xmlns:p14="http://schemas.microsoft.com/office/powerpoint/2010/main" val="1373477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a:spLocks noChangeArrowheads="1"/>
          </p:cNvSpPr>
          <p:nvPr/>
        </p:nvSpPr>
        <p:spPr bwMode="auto">
          <a:xfrm>
            <a:off x="2565269" y="2924944"/>
            <a:ext cx="7056784" cy="707886"/>
          </a:xfrm>
          <a:prstGeom prst="rect">
            <a:avLst/>
          </a:prstGeom>
          <a:noFill/>
          <a:ln w="9525">
            <a:noFill/>
            <a:miter lim="800000"/>
            <a:headEnd/>
            <a:tailEnd/>
          </a:ln>
        </p:spPr>
        <p:txBody>
          <a:bodyPr wrap="square">
            <a:spAutoFit/>
          </a:bodyPr>
          <a:lstStyle/>
          <a:p>
            <a:pPr algn="ctr"/>
            <a:r>
              <a:rPr lang="en-US" sz="4000" dirty="0">
                <a:latin typeface="Tahoma" pitchFamily="34" charset="0"/>
                <a:cs typeface="Tahoma" pitchFamily="34" charset="0"/>
              </a:rPr>
              <a:t>Differential Diagnosis</a:t>
            </a:r>
          </a:p>
        </p:txBody>
      </p:sp>
      <p:sp>
        <p:nvSpPr>
          <p:cNvPr id="9" name="TextBox 1"/>
          <p:cNvSpPr txBox="1">
            <a:spLocks noChangeArrowheads="1"/>
          </p:cNvSpPr>
          <p:nvPr/>
        </p:nvSpPr>
        <p:spPr bwMode="auto">
          <a:xfrm>
            <a:off x="3045661" y="6403092"/>
            <a:ext cx="6096000" cy="276225"/>
          </a:xfrm>
          <a:prstGeom prst="rect">
            <a:avLst/>
          </a:prstGeom>
          <a:noFill/>
          <a:ln w="9525">
            <a:noFill/>
            <a:miter lim="800000"/>
            <a:headEnd/>
            <a:tailEnd/>
          </a:ln>
        </p:spPr>
        <p:txBody>
          <a:bodyPr>
            <a:spAutoFit/>
          </a:bodyPr>
          <a:lstStyle/>
          <a:p>
            <a:pPr algn="ctr"/>
            <a:r>
              <a:rPr lang="en-US" sz="1200" dirty="0"/>
              <a:t>©</a:t>
            </a:r>
          </a:p>
        </p:txBody>
      </p:sp>
    </p:spTree>
    <p:extLst>
      <p:ext uri="{BB962C8B-B14F-4D97-AF65-F5344CB8AC3E}">
        <p14:creationId xmlns:p14="http://schemas.microsoft.com/office/powerpoint/2010/main" val="1530911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Definition</a:t>
            </a:r>
          </a:p>
        </p:txBody>
      </p:sp>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dirty="0"/>
              <a:t>Chronic Obstructive Pulmonary Disease (COPD) is a common, preventable and treatable disease that is characterized by persistent respiratory symptoms and airflow limitation that is due to airway and/or alveolar abnormalities usually caused by significant exposure to noxious particles or gases. </a:t>
            </a:r>
          </a:p>
          <a:p>
            <a:pPr marL="0" indent="0" algn="ctr">
              <a:buNone/>
            </a:pPr>
            <a:endParaRPr lang="en-US" dirty="0"/>
          </a:p>
        </p:txBody>
      </p:sp>
    </p:spTree>
    <p:extLst>
      <p:ext uri="{BB962C8B-B14F-4D97-AF65-F5344CB8AC3E}">
        <p14:creationId xmlns:p14="http://schemas.microsoft.com/office/powerpoint/2010/main" val="686252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D5B44-B03A-DB4C-8F0D-174EC91A676D}"/>
              </a:ext>
            </a:extLst>
          </p:cNvPr>
          <p:cNvSpPr>
            <a:spLocks noGrp="1"/>
          </p:cNvSpPr>
          <p:nvPr>
            <p:ph type="title"/>
          </p:nvPr>
        </p:nvSpPr>
        <p:spPr>
          <a:xfrm>
            <a:off x="831850" y="1709738"/>
            <a:ext cx="10515600" cy="1590053"/>
          </a:xfrm>
        </p:spPr>
        <p:txBody>
          <a:bodyPr/>
          <a:lstStyle/>
          <a:p>
            <a:pPr algn="ctr"/>
            <a:r>
              <a:rPr lang="en-US" dirty="0"/>
              <a:t>Management</a:t>
            </a:r>
          </a:p>
        </p:txBody>
      </p:sp>
      <p:sp>
        <p:nvSpPr>
          <p:cNvPr id="3" name="Text Placeholder 2">
            <a:extLst>
              <a:ext uri="{FF2B5EF4-FFF2-40B4-BE49-F238E27FC236}">
                <a16:creationId xmlns:a16="http://schemas.microsoft.com/office/drawing/2014/main" id="{1B3B71D5-7E41-7C48-B004-BB5D1D96A05B}"/>
              </a:ext>
            </a:extLst>
          </p:cNvPr>
          <p:cNvSpPr>
            <a:spLocks noGrp="1"/>
          </p:cNvSpPr>
          <p:nvPr>
            <p:ph type="body" idx="1"/>
          </p:nvPr>
        </p:nvSpPr>
        <p:spPr/>
        <p:txBody>
          <a:bodyPr/>
          <a:lstStyle/>
          <a:p>
            <a:pPr algn="ctr"/>
            <a:r>
              <a:rPr lang="en-US" sz="4000" dirty="0"/>
              <a:t>Approach </a:t>
            </a:r>
          </a:p>
          <a:p>
            <a:endParaRPr lang="en-US" dirty="0"/>
          </a:p>
        </p:txBody>
      </p:sp>
    </p:spTree>
    <p:extLst>
      <p:ext uri="{BB962C8B-B14F-4D97-AF65-F5344CB8AC3E}">
        <p14:creationId xmlns:p14="http://schemas.microsoft.com/office/powerpoint/2010/main" val="2775844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a:spLocks noChangeArrowheads="1"/>
          </p:cNvSpPr>
          <p:nvPr/>
        </p:nvSpPr>
        <p:spPr bwMode="auto">
          <a:xfrm>
            <a:off x="2110996" y="386844"/>
            <a:ext cx="7056784" cy="707886"/>
          </a:xfrm>
          <a:prstGeom prst="rect">
            <a:avLst/>
          </a:prstGeom>
          <a:noFill/>
          <a:ln w="9525">
            <a:noFill/>
            <a:miter lim="800000"/>
            <a:headEnd/>
            <a:tailEnd/>
          </a:ln>
        </p:spPr>
        <p:txBody>
          <a:bodyPr wrap="square">
            <a:spAutoFit/>
          </a:bodyPr>
          <a:lstStyle/>
          <a:p>
            <a:pPr algn="ctr"/>
            <a:r>
              <a:rPr lang="en-US" sz="4000" dirty="0">
                <a:latin typeface="Tahoma" pitchFamily="34" charset="0"/>
                <a:cs typeface="Tahoma" pitchFamily="34" charset="0"/>
              </a:rPr>
              <a:t>Management of Stable COPD</a:t>
            </a:r>
          </a:p>
        </p:txBody>
      </p:sp>
      <p:sp>
        <p:nvSpPr>
          <p:cNvPr id="8" name="TextBox 1"/>
          <p:cNvSpPr txBox="1">
            <a:spLocks noChangeArrowheads="1"/>
          </p:cNvSpPr>
          <p:nvPr/>
        </p:nvSpPr>
        <p:spPr bwMode="auto">
          <a:xfrm>
            <a:off x="1202724" y="1194487"/>
            <a:ext cx="8873328" cy="1323439"/>
          </a:xfrm>
          <a:prstGeom prst="rect">
            <a:avLst/>
          </a:prstGeom>
          <a:noFill/>
          <a:ln w="9525">
            <a:noFill/>
            <a:miter lim="800000"/>
            <a:headEnd/>
            <a:tailEnd/>
          </a:ln>
        </p:spPr>
        <p:txBody>
          <a:bodyPr wrap="square">
            <a:spAutoFit/>
          </a:bodyPr>
          <a:lstStyle/>
          <a:p>
            <a:pPr marL="342900" indent="-342900">
              <a:buClr>
                <a:srgbClr val="FFCC66"/>
              </a:buClr>
              <a:buFont typeface="Arial" panose="020B0604020202020204" pitchFamily="34" charset="0"/>
              <a:buChar char="►"/>
            </a:pPr>
            <a:endParaRPr lang="en-AU" sz="2000" dirty="0"/>
          </a:p>
          <a:p>
            <a:pPr>
              <a:buClr>
                <a:srgbClr val="FFCC66"/>
              </a:buClr>
            </a:pPr>
            <a:r>
              <a:rPr lang="en-AU" sz="2000" dirty="0"/>
              <a:t>Once COPD has been diagnosed, effective management should be based on an individualized assessment to reduce both current symptoms and future risks of exacerbations.</a:t>
            </a:r>
            <a:endParaRPr lang="en-US" sz="2000" u="sng" baseline="30000" dirty="0"/>
          </a:p>
        </p:txBody>
      </p:sp>
      <p:pic>
        <p:nvPicPr>
          <p:cNvPr id="4098" name="Picture 2" descr="table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5943" y="3237470"/>
            <a:ext cx="8517244" cy="319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5656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Non-Pharmacologic Treatment</a:t>
            </a:r>
            <a:br>
              <a:rPr lang="en-US" dirty="0"/>
            </a:br>
            <a:endParaRPr lang="en-US" dirty="0"/>
          </a:p>
        </p:txBody>
      </p:sp>
      <p:sp>
        <p:nvSpPr>
          <p:cNvPr id="3" name="Content Placeholder 2"/>
          <p:cNvSpPr>
            <a:spLocks noGrp="1"/>
          </p:cNvSpPr>
          <p:nvPr>
            <p:ph idx="1"/>
          </p:nvPr>
        </p:nvSpPr>
        <p:spPr>
          <a:xfrm>
            <a:off x="838200" y="1227438"/>
            <a:ext cx="10515600" cy="5461685"/>
          </a:xfrm>
        </p:spPr>
        <p:txBody>
          <a:bodyPr>
            <a:noAutofit/>
          </a:bodyPr>
          <a:lstStyle/>
          <a:p>
            <a:r>
              <a:rPr lang="en-US" sz="1800" dirty="0"/>
              <a:t>Education and self-management</a:t>
            </a:r>
          </a:p>
          <a:p>
            <a:endParaRPr lang="en-US" sz="1800" dirty="0"/>
          </a:p>
          <a:p>
            <a:r>
              <a:rPr lang="en-US" sz="1800" dirty="0"/>
              <a:t>Physical activity</a:t>
            </a:r>
          </a:p>
          <a:p>
            <a:endParaRPr lang="en-US" sz="1800" dirty="0"/>
          </a:p>
          <a:p>
            <a:r>
              <a:rPr lang="en-US" sz="1800" dirty="0"/>
              <a:t>Pulmonary rehabilitation programs</a:t>
            </a:r>
          </a:p>
          <a:p>
            <a:endParaRPr lang="en-US" sz="1800" dirty="0"/>
          </a:p>
          <a:p>
            <a:r>
              <a:rPr lang="en-US" sz="1800" dirty="0"/>
              <a:t>Exercise training</a:t>
            </a:r>
          </a:p>
          <a:p>
            <a:endParaRPr lang="en-US" sz="1800" dirty="0"/>
          </a:p>
          <a:p>
            <a:r>
              <a:rPr lang="en-US" sz="1800" dirty="0"/>
              <a:t>Self-management education</a:t>
            </a:r>
          </a:p>
          <a:p>
            <a:endParaRPr lang="en-US" sz="1800" dirty="0"/>
          </a:p>
          <a:p>
            <a:r>
              <a:rPr lang="en-US" sz="1800" dirty="0"/>
              <a:t>End of life and palliative care</a:t>
            </a:r>
          </a:p>
          <a:p>
            <a:endParaRPr lang="en-US" sz="1800" dirty="0"/>
          </a:p>
          <a:p>
            <a:r>
              <a:rPr lang="en-US" sz="1800" dirty="0"/>
              <a:t>Nutritional support</a:t>
            </a:r>
          </a:p>
          <a:p>
            <a:endParaRPr lang="en-US" sz="1800" dirty="0"/>
          </a:p>
          <a:p>
            <a:r>
              <a:rPr lang="en-US" sz="1800" dirty="0"/>
              <a:t>Vaccination</a:t>
            </a:r>
          </a:p>
          <a:p>
            <a:endParaRPr lang="en-US" sz="1800" dirty="0"/>
          </a:p>
          <a:p>
            <a:r>
              <a:rPr lang="en-US" sz="1800" dirty="0"/>
              <a:t>Oxygen therapy</a:t>
            </a:r>
          </a:p>
          <a:p>
            <a:endParaRPr lang="en-US" sz="1800" dirty="0"/>
          </a:p>
        </p:txBody>
      </p:sp>
    </p:spTree>
    <p:extLst>
      <p:ext uri="{BB962C8B-B14F-4D97-AF65-F5344CB8AC3E}">
        <p14:creationId xmlns:p14="http://schemas.microsoft.com/office/powerpoint/2010/main" val="565750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Smoking</a:t>
            </a:r>
          </a:p>
        </p:txBody>
      </p:sp>
      <p:sp>
        <p:nvSpPr>
          <p:cNvPr id="3" name="Content Placeholder 2"/>
          <p:cNvSpPr>
            <a:spLocks noGrp="1"/>
          </p:cNvSpPr>
          <p:nvPr>
            <p:ph idx="1"/>
          </p:nvPr>
        </p:nvSpPr>
        <p:spPr/>
        <p:txBody>
          <a:bodyPr/>
          <a:lstStyle/>
          <a:p>
            <a:r>
              <a:rPr lang="en-US" dirty="0"/>
              <a:t>Smoking cessation has the greatest capacity to influence the natural history of COPD. </a:t>
            </a:r>
          </a:p>
          <a:p>
            <a:endParaRPr lang="en-US" dirty="0"/>
          </a:p>
          <a:p>
            <a:r>
              <a:rPr lang="en-US" dirty="0"/>
              <a:t>If effective resources and time are dedicated to smoking cessation, long-term quit success rates of up to 25% can be achieved. </a:t>
            </a:r>
          </a:p>
          <a:p>
            <a:endParaRPr lang="en-US" dirty="0"/>
          </a:p>
        </p:txBody>
      </p:sp>
    </p:spTree>
    <p:extLst>
      <p:ext uri="{BB962C8B-B14F-4D97-AF65-F5344CB8AC3E}">
        <p14:creationId xmlns:p14="http://schemas.microsoft.com/office/powerpoint/2010/main" val="1782814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fletcher curve">
            <a:extLst>
              <a:ext uri="{FF2B5EF4-FFF2-40B4-BE49-F238E27FC236}">
                <a16:creationId xmlns:a16="http://schemas.microsoft.com/office/drawing/2014/main" id="{49565F69-13F8-E74B-BA6E-4C96F5D3D7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5502" y="569843"/>
            <a:ext cx="9893801" cy="6067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670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Vaccination</a:t>
            </a:r>
          </a:p>
        </p:txBody>
      </p:sp>
      <p:sp>
        <p:nvSpPr>
          <p:cNvPr id="3" name="Content Placeholder 2"/>
          <p:cNvSpPr>
            <a:spLocks noGrp="1"/>
          </p:cNvSpPr>
          <p:nvPr>
            <p:ph idx="1"/>
          </p:nvPr>
        </p:nvSpPr>
        <p:spPr>
          <a:xfrm>
            <a:off x="838199" y="1825624"/>
            <a:ext cx="10678297" cy="5032375"/>
          </a:xfrm>
        </p:spPr>
        <p:txBody>
          <a:bodyPr/>
          <a:lstStyle/>
          <a:p>
            <a:r>
              <a:rPr lang="en-US" dirty="0"/>
              <a:t>Influenza vaccination can reduce serious illness (such as lower respiratory tract infections requiring hospitalization)24 and death in COPD patients.</a:t>
            </a:r>
          </a:p>
          <a:p>
            <a:endParaRPr lang="en-US" dirty="0"/>
          </a:p>
          <a:p>
            <a:r>
              <a:rPr lang="en-US" dirty="0"/>
              <a:t>Pneumococcal vaccinations, PCV13 and PPSV23, are recommended for all patients ≥ 65 years of age </a:t>
            </a:r>
          </a:p>
          <a:p>
            <a:endParaRPr lang="en-US" dirty="0"/>
          </a:p>
        </p:txBody>
      </p:sp>
      <p:pic>
        <p:nvPicPr>
          <p:cNvPr id="4" name="Picture 2" descr="table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0818" y="4799732"/>
            <a:ext cx="8573707"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3921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91563-3040-4746-8E2D-6EB78B935497}"/>
              </a:ext>
            </a:extLst>
          </p:cNvPr>
          <p:cNvSpPr>
            <a:spLocks noGrp="1"/>
          </p:cNvSpPr>
          <p:nvPr>
            <p:ph type="title"/>
          </p:nvPr>
        </p:nvSpPr>
        <p:spPr/>
        <p:txBody>
          <a:bodyPr/>
          <a:lstStyle/>
          <a:p>
            <a:r>
              <a:rPr lang="en-GB" dirty="0"/>
              <a:t>Pulmonary Rehabilitation  </a:t>
            </a:r>
            <a:br>
              <a:rPr lang="en-GB" dirty="0"/>
            </a:br>
            <a:endParaRPr lang="en-US" dirty="0"/>
          </a:p>
        </p:txBody>
      </p:sp>
      <p:sp>
        <p:nvSpPr>
          <p:cNvPr id="3" name="Content Placeholder 2">
            <a:extLst>
              <a:ext uri="{FF2B5EF4-FFF2-40B4-BE49-F238E27FC236}">
                <a16:creationId xmlns:a16="http://schemas.microsoft.com/office/drawing/2014/main" id="{97813C30-1DCB-C744-A149-B4C1CFADA16B}"/>
              </a:ext>
            </a:extLst>
          </p:cNvPr>
          <p:cNvSpPr>
            <a:spLocks noGrp="1"/>
          </p:cNvSpPr>
          <p:nvPr>
            <p:ph idx="1"/>
          </p:nvPr>
        </p:nvSpPr>
        <p:spPr/>
        <p:txBody>
          <a:bodyPr>
            <a:normAutofit fontScale="85000" lnSpcReduction="20000"/>
          </a:bodyPr>
          <a:lstStyle/>
          <a:p>
            <a:pPr marL="0" indent="0">
              <a:buNone/>
            </a:pPr>
            <a:r>
              <a:rPr lang="en-GB" b="1" dirty="0"/>
              <a:t>Exercise training </a:t>
            </a:r>
          </a:p>
          <a:p>
            <a:pPr marL="0" indent="0">
              <a:buNone/>
            </a:pPr>
            <a:r>
              <a:rPr lang="en-GB" dirty="0"/>
              <a:t>– 6–12 weeks; </a:t>
            </a:r>
          </a:p>
          <a:p>
            <a:pPr marL="0" indent="0">
              <a:buNone/>
            </a:pPr>
            <a:r>
              <a:rPr lang="en-GB" dirty="0"/>
              <a:t>longer programs result in larger effects</a:t>
            </a:r>
          </a:p>
          <a:p>
            <a:pPr marL="0" indent="0">
              <a:buNone/>
            </a:pPr>
            <a:r>
              <a:rPr lang="en-GB" dirty="0"/>
              <a:t> – 20–30 min walking per session, to limits of symptoms </a:t>
            </a:r>
          </a:p>
          <a:p>
            <a:pPr marL="0" indent="0">
              <a:buNone/>
            </a:pPr>
            <a:r>
              <a:rPr lang="en-GB" b="1" dirty="0"/>
              <a:t>Patient education </a:t>
            </a:r>
          </a:p>
          <a:p>
            <a:r>
              <a:rPr lang="en-GB" dirty="0"/>
              <a:t>Smoking cessation,</a:t>
            </a:r>
          </a:p>
          <a:p>
            <a:r>
              <a:rPr lang="en-GB" dirty="0"/>
              <a:t> COPD natural history and management, </a:t>
            </a:r>
          </a:p>
          <a:p>
            <a:r>
              <a:rPr lang="en-GB" dirty="0"/>
              <a:t>self-management, </a:t>
            </a:r>
          </a:p>
          <a:p>
            <a:r>
              <a:rPr lang="en-GB" dirty="0"/>
              <a:t>exacerbations</a:t>
            </a:r>
          </a:p>
          <a:p>
            <a:pPr marL="0" indent="0">
              <a:buNone/>
            </a:pPr>
            <a:r>
              <a:rPr lang="en-GB" b="1" dirty="0"/>
              <a:t>Assessment and follow-up </a:t>
            </a:r>
          </a:p>
          <a:p>
            <a:pPr marL="0" indent="0">
              <a:buNone/>
            </a:pPr>
            <a:r>
              <a:rPr lang="en-GB" b="1" dirty="0"/>
              <a:t>Nutritional support</a:t>
            </a:r>
            <a:endParaRPr lang="en-US" b="1" dirty="0"/>
          </a:p>
        </p:txBody>
      </p:sp>
    </p:spTree>
    <p:extLst>
      <p:ext uri="{BB962C8B-B14F-4D97-AF65-F5344CB8AC3E}">
        <p14:creationId xmlns:p14="http://schemas.microsoft.com/office/powerpoint/2010/main" val="203734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Rehabilitation, Education &amp; Self-Management</a:t>
            </a:r>
            <a:br>
              <a:rPr lang="en-US" dirty="0"/>
            </a:br>
            <a:endParaRPr lang="en-US" dirty="0"/>
          </a:p>
        </p:txBody>
      </p:sp>
      <p:pic>
        <p:nvPicPr>
          <p:cNvPr id="6" name="Picture 3" descr="table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51228" y="1392196"/>
            <a:ext cx="11432743" cy="492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16434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Pharmacological therapy</a:t>
            </a:r>
          </a:p>
        </p:txBody>
      </p:sp>
      <p:sp>
        <p:nvSpPr>
          <p:cNvPr id="3" name="Content Placeholder 2"/>
          <p:cNvSpPr>
            <a:spLocks noGrp="1"/>
          </p:cNvSpPr>
          <p:nvPr>
            <p:ph idx="1"/>
          </p:nvPr>
        </p:nvSpPr>
        <p:spPr/>
        <p:txBody>
          <a:bodyPr/>
          <a:lstStyle/>
          <a:p>
            <a:endParaRPr lang="en-US" dirty="0"/>
          </a:p>
        </p:txBody>
      </p:sp>
      <p:pic>
        <p:nvPicPr>
          <p:cNvPr id="4" name="Picture 2" descr="table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6799"/>
          <a:stretch/>
        </p:blipFill>
        <p:spPr bwMode="auto">
          <a:xfrm>
            <a:off x="2516109" y="1581665"/>
            <a:ext cx="7031544" cy="4595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9426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Pharmacologic Therapy</a:t>
            </a:r>
            <a:br>
              <a:rPr lang="en-US" dirty="0"/>
            </a:br>
            <a:endParaRPr lang="en-US" dirty="0"/>
          </a:p>
        </p:txBody>
      </p:sp>
      <p:pic>
        <p:nvPicPr>
          <p:cNvPr id="4" name="Picture 2" descr="table3"/>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53069"/>
          <a:stretch/>
        </p:blipFill>
        <p:spPr bwMode="auto">
          <a:xfrm>
            <a:off x="2784389" y="1153440"/>
            <a:ext cx="6576115" cy="5023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932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71" y="-145621"/>
            <a:ext cx="10515600" cy="1325563"/>
          </a:xfrm>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763673" y="59758"/>
            <a:ext cx="9640716" cy="6117206"/>
          </a:xfrm>
          <a:prstGeom prst="rect">
            <a:avLst/>
          </a:prstGeom>
        </p:spPr>
      </p:pic>
    </p:spTree>
    <p:extLst>
      <p:ext uri="{BB962C8B-B14F-4D97-AF65-F5344CB8AC3E}">
        <p14:creationId xmlns:p14="http://schemas.microsoft.com/office/powerpoint/2010/main" val="716253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Anti-inflammatory Therapy in Stable COPD</a:t>
            </a:r>
            <a:br>
              <a:rPr lang="en-US" dirty="0"/>
            </a:br>
            <a:endParaRPr lang="en-US" dirty="0"/>
          </a:p>
        </p:txBody>
      </p:sp>
      <p:pic>
        <p:nvPicPr>
          <p:cNvPr id="4" name="Picture 2" descr="table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35676" y="1161535"/>
            <a:ext cx="9168713" cy="553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6846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The Inhaled Route</a:t>
            </a:r>
            <a:br>
              <a:rPr lang="en-US" dirty="0"/>
            </a:br>
            <a:endParaRPr lang="en-US" dirty="0"/>
          </a:p>
        </p:txBody>
      </p:sp>
      <p:sp>
        <p:nvSpPr>
          <p:cNvPr id="5" name="Text Placeholder 4"/>
          <p:cNvSpPr>
            <a:spLocks noGrp="1"/>
          </p:cNvSpPr>
          <p:nvPr>
            <p:ph type="body" idx="1"/>
          </p:nvPr>
        </p:nvSpPr>
        <p:spPr/>
        <p:txBody>
          <a:bodyPr>
            <a:normAutofit/>
          </a:bodyPr>
          <a:lstStyle/>
          <a:p>
            <a:pPr algn="ctr"/>
            <a:r>
              <a:rPr lang="en-US" sz="4000" dirty="0"/>
              <a:t>Right inhaler for the  Right patient</a:t>
            </a:r>
          </a:p>
        </p:txBody>
      </p:sp>
    </p:spTree>
    <p:extLst>
      <p:ext uri="{BB962C8B-B14F-4D97-AF65-F5344CB8AC3E}">
        <p14:creationId xmlns:p14="http://schemas.microsoft.com/office/powerpoint/2010/main" val="3890950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Oxygen Therapy &amp; </a:t>
            </a:r>
            <a:r>
              <a:rPr lang="en-US" dirty="0" err="1"/>
              <a:t>Ventilatory</a:t>
            </a:r>
            <a:r>
              <a:rPr lang="en-US" dirty="0"/>
              <a:t> Support in Stable COPD</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i="1" dirty="0"/>
              <a:t>During exacerbations of COPD. Noninvasive ventilation (NIV) in the form of noninvasive positive pressure ventilation (NPPV) is the standard of care for decreasing morbidity and mortality in patients hospitalized with an exacerbation of COPD and acute respiratory failure</a:t>
            </a:r>
          </a:p>
          <a:p>
            <a:endParaRPr lang="en-US" i="1" dirty="0"/>
          </a:p>
        </p:txBody>
      </p:sp>
    </p:spTree>
    <p:extLst>
      <p:ext uri="{BB962C8B-B14F-4D97-AF65-F5344CB8AC3E}">
        <p14:creationId xmlns:p14="http://schemas.microsoft.com/office/powerpoint/2010/main" val="1055542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ABCD of COPD</a:t>
            </a:r>
          </a:p>
        </p:txBody>
      </p:sp>
      <p:pic>
        <p:nvPicPr>
          <p:cNvPr id="4" name="Picture 2" descr="figure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45246" y="1811054"/>
            <a:ext cx="9102888" cy="497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1081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descr="figure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3168" y="173431"/>
            <a:ext cx="8929815" cy="6992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2845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Oxygen therapy</a:t>
            </a:r>
            <a:br>
              <a:rPr lang="en-US" dirty="0"/>
            </a:br>
            <a:endParaRPr lang="en-US" dirty="0"/>
          </a:p>
        </p:txBody>
      </p:sp>
      <p:sp>
        <p:nvSpPr>
          <p:cNvPr id="3" name="Content Placeholder 2"/>
          <p:cNvSpPr>
            <a:spLocks noGrp="1"/>
          </p:cNvSpPr>
          <p:nvPr>
            <p:ph idx="1"/>
          </p:nvPr>
        </p:nvSpPr>
        <p:spPr>
          <a:xfrm>
            <a:off x="838200" y="1515762"/>
            <a:ext cx="10515600" cy="4661201"/>
          </a:xfrm>
        </p:spPr>
        <p:txBody>
          <a:bodyPr>
            <a:normAutofit/>
          </a:bodyPr>
          <a:lstStyle/>
          <a:p>
            <a:pPr marL="0" indent="0">
              <a:buNone/>
            </a:pPr>
            <a:endParaRPr lang="en-US" dirty="0"/>
          </a:p>
          <a:p>
            <a:pPr marL="0" indent="0">
              <a:buNone/>
            </a:pPr>
            <a:r>
              <a:rPr lang="en-US" dirty="0"/>
              <a:t>Long-term oxygen therapy is indicated for stable patients who have:</a:t>
            </a:r>
          </a:p>
          <a:p>
            <a:endParaRPr lang="en-US" dirty="0"/>
          </a:p>
          <a:p>
            <a:r>
              <a:rPr lang="en-US" dirty="0"/>
              <a:t>PaO2 at or below 7.3 </a:t>
            </a:r>
            <a:r>
              <a:rPr lang="en-US" dirty="0" err="1"/>
              <a:t>kPa</a:t>
            </a:r>
            <a:r>
              <a:rPr lang="en-US" dirty="0"/>
              <a:t> (55 mmHg) or SaO2 at or below 88%, with or without hypercapnia confirmed twice over a three week period; or</a:t>
            </a:r>
          </a:p>
          <a:p>
            <a:endParaRPr lang="en-US" dirty="0"/>
          </a:p>
          <a:p>
            <a:r>
              <a:rPr lang="en-US" dirty="0"/>
              <a:t>PaO2 between 7.3 </a:t>
            </a:r>
            <a:r>
              <a:rPr lang="en-US" dirty="0" err="1"/>
              <a:t>kPa</a:t>
            </a:r>
            <a:r>
              <a:rPr lang="en-US" dirty="0"/>
              <a:t> (55 mmHg) and 8.0 </a:t>
            </a:r>
            <a:r>
              <a:rPr lang="en-US" dirty="0" err="1"/>
              <a:t>kPa</a:t>
            </a:r>
            <a:r>
              <a:rPr lang="en-US" dirty="0"/>
              <a:t> (60 mmHg), or SaO2 of 88%, if there is evidence of pulmonary hypertension, peripheral edema suggesting congestive cardiac failure, or polycythemia (hematocrit &gt; 55%).</a:t>
            </a:r>
          </a:p>
        </p:txBody>
      </p:sp>
    </p:spTree>
    <p:extLst>
      <p:ext uri="{BB962C8B-B14F-4D97-AF65-F5344CB8AC3E}">
        <p14:creationId xmlns:p14="http://schemas.microsoft.com/office/powerpoint/2010/main" val="38650624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1709739"/>
            <a:ext cx="10515600" cy="2557462"/>
          </a:xfrm>
        </p:spPr>
        <p:txBody>
          <a:bodyPr>
            <a:normAutofit fontScale="90000"/>
          </a:bodyPr>
          <a:lstStyle/>
          <a:p>
            <a:pPr algn="ctr"/>
            <a:r>
              <a:rPr lang="en-US" dirty="0"/>
              <a:t>Interventional bronchoscopy and surgery</a:t>
            </a:r>
            <a:br>
              <a:rPr lang="en-US" dirty="0"/>
            </a:br>
            <a:endParaRPr lang="en-US" dirty="0"/>
          </a:p>
        </p:txBody>
      </p:sp>
      <p:sp>
        <p:nvSpPr>
          <p:cNvPr id="5" name="Text Placeholder 4"/>
          <p:cNvSpPr>
            <a:spLocks noGrp="1"/>
          </p:cNvSpPr>
          <p:nvPr>
            <p:ph type="body" idx="1"/>
          </p:nvPr>
        </p:nvSpPr>
        <p:spPr>
          <a:xfrm>
            <a:off x="831850" y="3624649"/>
            <a:ext cx="10515600" cy="2465001"/>
          </a:xfrm>
        </p:spPr>
        <p:txBody>
          <a:bodyPr/>
          <a:lstStyle/>
          <a:p>
            <a:r>
              <a:rPr lang="en-US" dirty="0"/>
              <a:t>Surgical or endoscopic LVRS</a:t>
            </a:r>
          </a:p>
          <a:p>
            <a:r>
              <a:rPr lang="en-US" dirty="0" err="1"/>
              <a:t>Bullectomy</a:t>
            </a:r>
            <a:endParaRPr lang="en-US" dirty="0"/>
          </a:p>
          <a:p>
            <a:r>
              <a:rPr lang="en-US" dirty="0"/>
              <a:t>Transplant</a:t>
            </a:r>
          </a:p>
        </p:txBody>
      </p:sp>
    </p:spTree>
    <p:extLst>
      <p:ext uri="{BB962C8B-B14F-4D97-AF65-F5344CB8AC3E}">
        <p14:creationId xmlns:p14="http://schemas.microsoft.com/office/powerpoint/2010/main" val="8977040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659CA-6AAB-E74A-8D96-58ED080EE37E}"/>
              </a:ext>
            </a:extLst>
          </p:cNvPr>
          <p:cNvSpPr>
            <a:spLocks noGrp="1"/>
          </p:cNvSpPr>
          <p:nvPr>
            <p:ph type="title"/>
          </p:nvPr>
        </p:nvSpPr>
        <p:spPr/>
        <p:txBody>
          <a:bodyPr/>
          <a:lstStyle/>
          <a:p>
            <a:r>
              <a:rPr lang="en-US" dirty="0">
                <a:latin typeface="Tahoma" pitchFamily="34" charset="0"/>
                <a:cs typeface="Tahoma" pitchFamily="34" charset="0"/>
              </a:rPr>
              <a:t>Management of Exacerbations</a:t>
            </a:r>
            <a:br>
              <a:rPr lang="en-US" dirty="0">
                <a:solidFill>
                  <a:srgbClr val="FFCC66"/>
                </a:solidFill>
                <a:latin typeface="Tahoma" pitchFamily="34" charset="0"/>
                <a:cs typeface="Tahoma" pitchFamily="34" charset="0"/>
              </a:rPr>
            </a:br>
            <a:endParaRPr lang="en-US" dirty="0"/>
          </a:p>
        </p:txBody>
      </p:sp>
      <p:sp>
        <p:nvSpPr>
          <p:cNvPr id="3" name="Content Placeholder 2">
            <a:extLst>
              <a:ext uri="{FF2B5EF4-FFF2-40B4-BE49-F238E27FC236}">
                <a16:creationId xmlns:a16="http://schemas.microsoft.com/office/drawing/2014/main" id="{92396DD7-F390-AE46-99EB-FED274473012}"/>
              </a:ext>
            </a:extLst>
          </p:cNvPr>
          <p:cNvSpPr>
            <a:spLocks noGrp="1"/>
          </p:cNvSpPr>
          <p:nvPr>
            <p:ph idx="1"/>
          </p:nvPr>
        </p:nvSpPr>
        <p:spPr/>
        <p:txBody>
          <a:bodyPr/>
          <a:lstStyle/>
          <a:p>
            <a:pPr marL="0" indent="0">
              <a:buClr>
                <a:srgbClr val="FFCC66"/>
              </a:buClr>
              <a:buNone/>
            </a:pPr>
            <a:r>
              <a:rPr lang="en-AU" sz="2400" b="1" dirty="0"/>
              <a:t>COPD exacerbations </a:t>
            </a:r>
            <a:r>
              <a:rPr lang="en-AU" sz="2400" dirty="0"/>
              <a:t>are defined as an acute worsening of respiratory symptoms that result in additional therapy.</a:t>
            </a:r>
          </a:p>
          <a:p>
            <a:pPr>
              <a:buClr>
                <a:srgbClr val="FFCC66"/>
              </a:buClr>
            </a:pPr>
            <a:endParaRPr lang="en-AU" sz="2000" dirty="0"/>
          </a:p>
          <a:p>
            <a:pPr>
              <a:buClr>
                <a:schemeClr val="tx1"/>
              </a:buClr>
            </a:pPr>
            <a:r>
              <a:rPr lang="en-AU" sz="2000" dirty="0"/>
              <a:t>They are classified as:</a:t>
            </a:r>
          </a:p>
          <a:p>
            <a:pPr>
              <a:buClr>
                <a:schemeClr val="tx1"/>
              </a:buClr>
            </a:pPr>
            <a:endParaRPr lang="en-AU" sz="2000" dirty="0"/>
          </a:p>
          <a:p>
            <a:pPr lvl="1">
              <a:buClr>
                <a:schemeClr val="tx1"/>
              </a:buClr>
            </a:pPr>
            <a:r>
              <a:rPr lang="en-AU" sz="2000" dirty="0"/>
              <a:t>Mild (treated with short acting bronchodilators only, SABDs) </a:t>
            </a:r>
          </a:p>
          <a:p>
            <a:pPr lvl="1">
              <a:buClr>
                <a:schemeClr val="tx1"/>
              </a:buClr>
            </a:pPr>
            <a:r>
              <a:rPr lang="en-AU" sz="2000" dirty="0"/>
              <a:t>Moderate (treated with SABDs plus antibiotics and/or oral corticosteroids) or </a:t>
            </a:r>
          </a:p>
          <a:p>
            <a:pPr lvl="1">
              <a:buClr>
                <a:schemeClr val="tx1"/>
              </a:buClr>
            </a:pPr>
            <a:r>
              <a:rPr lang="en-AU" sz="2000" dirty="0"/>
              <a:t>Severe (patient requires hospitalization or visits the emergency room). Severe exacerbations may also be associated with acute respiratory failure. </a:t>
            </a:r>
          </a:p>
          <a:p>
            <a:endParaRPr lang="en-US" dirty="0"/>
          </a:p>
        </p:txBody>
      </p:sp>
    </p:spTree>
    <p:extLst>
      <p:ext uri="{BB962C8B-B14F-4D97-AF65-F5344CB8AC3E}">
        <p14:creationId xmlns:p14="http://schemas.microsoft.com/office/powerpoint/2010/main" val="14263752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BF528-B775-F04E-97E2-988338F475EB}"/>
              </a:ext>
            </a:extLst>
          </p:cNvPr>
          <p:cNvSpPr>
            <a:spLocks noGrp="1"/>
          </p:cNvSpPr>
          <p:nvPr>
            <p:ph type="title"/>
          </p:nvPr>
        </p:nvSpPr>
        <p:spPr/>
        <p:txBody>
          <a:bodyPr/>
          <a:lstStyle/>
          <a:p>
            <a:r>
              <a:rPr lang="en-AU" b="1" dirty="0"/>
              <a:t>Classification of hospitalized patients</a:t>
            </a:r>
            <a:br>
              <a:rPr lang="en-AU" b="1" dirty="0"/>
            </a:br>
            <a:endParaRPr lang="en-US" dirty="0"/>
          </a:p>
        </p:txBody>
      </p:sp>
      <p:sp>
        <p:nvSpPr>
          <p:cNvPr id="3" name="Content Placeholder 2">
            <a:extLst>
              <a:ext uri="{FF2B5EF4-FFF2-40B4-BE49-F238E27FC236}">
                <a16:creationId xmlns:a16="http://schemas.microsoft.com/office/drawing/2014/main" id="{A92A7D6A-BF65-174C-ABC3-956CD40D687E}"/>
              </a:ext>
            </a:extLst>
          </p:cNvPr>
          <p:cNvSpPr>
            <a:spLocks noGrp="1"/>
          </p:cNvSpPr>
          <p:nvPr>
            <p:ph idx="1"/>
          </p:nvPr>
        </p:nvSpPr>
        <p:spPr>
          <a:xfrm>
            <a:off x="838200" y="1825624"/>
            <a:ext cx="10515600" cy="4707697"/>
          </a:xfrm>
        </p:spPr>
        <p:txBody>
          <a:bodyPr>
            <a:normAutofit/>
          </a:bodyPr>
          <a:lstStyle/>
          <a:p>
            <a:pPr marL="0" indent="0">
              <a:buNone/>
            </a:pPr>
            <a:r>
              <a:rPr lang="en-GB" b="1" i="1" dirty="0"/>
              <a:t>No respiratory failure:</a:t>
            </a:r>
            <a:r>
              <a:rPr lang="de-DE" dirty="0"/>
              <a:t> </a:t>
            </a:r>
          </a:p>
          <a:p>
            <a:r>
              <a:rPr lang="de-DE" sz="2200" dirty="0" err="1"/>
              <a:t>Respiratory</a:t>
            </a:r>
            <a:r>
              <a:rPr lang="de-DE" sz="2200" dirty="0"/>
              <a:t> rate: 20-30 </a:t>
            </a:r>
            <a:r>
              <a:rPr lang="de-DE" sz="2200" dirty="0" err="1"/>
              <a:t>breaths</a:t>
            </a:r>
            <a:r>
              <a:rPr lang="de-DE" sz="2200" dirty="0"/>
              <a:t> per </a:t>
            </a:r>
            <a:r>
              <a:rPr lang="de-DE" sz="2200" dirty="0" err="1"/>
              <a:t>minute</a:t>
            </a:r>
            <a:r>
              <a:rPr lang="de-DE" sz="2200" dirty="0"/>
              <a:t>; </a:t>
            </a:r>
            <a:r>
              <a:rPr lang="de-DE" sz="2200" dirty="0" err="1"/>
              <a:t>no</a:t>
            </a:r>
            <a:r>
              <a:rPr lang="de-DE" sz="2200" dirty="0"/>
              <a:t> </a:t>
            </a:r>
            <a:r>
              <a:rPr lang="de-DE" sz="2200" dirty="0" err="1"/>
              <a:t>use</a:t>
            </a:r>
            <a:r>
              <a:rPr lang="de-DE" sz="2200" dirty="0"/>
              <a:t> </a:t>
            </a:r>
            <a:r>
              <a:rPr lang="de-DE" sz="2200" dirty="0" err="1"/>
              <a:t>of</a:t>
            </a:r>
            <a:r>
              <a:rPr lang="de-DE" sz="2200" dirty="0"/>
              <a:t> </a:t>
            </a:r>
            <a:r>
              <a:rPr lang="de-DE" sz="2200" dirty="0" err="1"/>
              <a:t>accessory</a:t>
            </a:r>
            <a:r>
              <a:rPr lang="de-DE" sz="2200" dirty="0"/>
              <a:t> </a:t>
            </a:r>
            <a:r>
              <a:rPr lang="de-DE" sz="2200" dirty="0" err="1"/>
              <a:t>respiratory</a:t>
            </a:r>
            <a:r>
              <a:rPr lang="de-DE" sz="2200" dirty="0"/>
              <a:t> </a:t>
            </a:r>
            <a:r>
              <a:rPr lang="de-DE" sz="2200" dirty="0" err="1"/>
              <a:t>muscles</a:t>
            </a:r>
            <a:r>
              <a:rPr lang="de-DE" sz="2200" dirty="0"/>
              <a:t>; </a:t>
            </a:r>
            <a:r>
              <a:rPr lang="de-DE" sz="2200" dirty="0" err="1"/>
              <a:t>no</a:t>
            </a:r>
            <a:r>
              <a:rPr lang="de-DE" sz="2200" dirty="0"/>
              <a:t> </a:t>
            </a:r>
            <a:r>
              <a:rPr lang="de-DE" sz="2200" dirty="0" err="1"/>
              <a:t>changes</a:t>
            </a:r>
            <a:r>
              <a:rPr lang="de-DE" sz="2200" dirty="0"/>
              <a:t> in mental </a:t>
            </a:r>
            <a:r>
              <a:rPr lang="de-DE" sz="2200" dirty="0" err="1"/>
              <a:t>status</a:t>
            </a:r>
            <a:r>
              <a:rPr lang="de-DE" sz="2200" dirty="0"/>
              <a:t>; </a:t>
            </a:r>
            <a:r>
              <a:rPr lang="de-DE" sz="2200" dirty="0" err="1"/>
              <a:t>hypoxemia</a:t>
            </a:r>
            <a:r>
              <a:rPr lang="de-DE" sz="2200" dirty="0"/>
              <a:t> </a:t>
            </a:r>
            <a:r>
              <a:rPr lang="de-DE" sz="2200" dirty="0" err="1"/>
              <a:t>improved</a:t>
            </a:r>
            <a:r>
              <a:rPr lang="de-DE" sz="2200" dirty="0"/>
              <a:t> </a:t>
            </a:r>
            <a:r>
              <a:rPr lang="de-DE" sz="2200" dirty="0" err="1"/>
              <a:t>with</a:t>
            </a:r>
            <a:r>
              <a:rPr lang="de-DE" sz="2200" dirty="0"/>
              <a:t> </a:t>
            </a:r>
            <a:r>
              <a:rPr lang="de-DE" sz="2200" dirty="0" err="1"/>
              <a:t>supplemental</a:t>
            </a:r>
            <a:r>
              <a:rPr lang="de-DE" sz="2200" dirty="0"/>
              <a:t> </a:t>
            </a:r>
            <a:r>
              <a:rPr lang="de-DE" sz="2200" dirty="0" err="1"/>
              <a:t>oxygen</a:t>
            </a:r>
            <a:r>
              <a:rPr lang="de-DE" sz="2200" dirty="0"/>
              <a:t> </a:t>
            </a:r>
            <a:r>
              <a:rPr lang="de-DE" sz="2200" dirty="0" err="1"/>
              <a:t>given</a:t>
            </a:r>
            <a:r>
              <a:rPr lang="de-DE" sz="2200" dirty="0"/>
              <a:t> via Venturi </a:t>
            </a:r>
            <a:r>
              <a:rPr lang="de-DE" sz="2200" dirty="0" err="1"/>
              <a:t>mask</a:t>
            </a:r>
            <a:r>
              <a:rPr lang="de-DE" sz="2200" dirty="0"/>
              <a:t> 28-35% </a:t>
            </a:r>
            <a:r>
              <a:rPr lang="de-DE" sz="2200" dirty="0" err="1"/>
              <a:t>inspired</a:t>
            </a:r>
            <a:r>
              <a:rPr lang="de-DE" sz="2200" dirty="0"/>
              <a:t> </a:t>
            </a:r>
            <a:r>
              <a:rPr lang="de-DE" sz="2200" dirty="0" err="1"/>
              <a:t>oxygen</a:t>
            </a:r>
            <a:r>
              <a:rPr lang="de-DE" sz="2200" dirty="0"/>
              <a:t> (FiO</a:t>
            </a:r>
            <a:r>
              <a:rPr lang="de-DE" sz="2200" baseline="-25000" dirty="0"/>
              <a:t>2</a:t>
            </a:r>
            <a:r>
              <a:rPr lang="de-DE" sz="2200" dirty="0"/>
              <a:t>); </a:t>
            </a:r>
            <a:r>
              <a:rPr lang="de-DE" sz="2200" dirty="0" err="1"/>
              <a:t>no</a:t>
            </a:r>
            <a:r>
              <a:rPr lang="de-DE" sz="2200" dirty="0"/>
              <a:t> </a:t>
            </a:r>
            <a:r>
              <a:rPr lang="de-DE" sz="2200" dirty="0" err="1"/>
              <a:t>increase</a:t>
            </a:r>
            <a:r>
              <a:rPr lang="de-DE" sz="2200" dirty="0"/>
              <a:t> in PaCO</a:t>
            </a:r>
            <a:r>
              <a:rPr lang="de-DE" sz="2200" baseline="-25000" dirty="0"/>
              <a:t>2</a:t>
            </a:r>
            <a:r>
              <a:rPr lang="de-DE" sz="2200" dirty="0"/>
              <a:t>.</a:t>
            </a:r>
            <a:endParaRPr lang="en-GB" b="1" i="1" dirty="0"/>
          </a:p>
          <a:p>
            <a:pPr marL="0" indent="0">
              <a:buNone/>
            </a:pPr>
            <a:r>
              <a:rPr lang="en-GB" b="1" i="1" dirty="0"/>
              <a:t>Acute respiratory failure — non-life-threatening:</a:t>
            </a:r>
            <a:r>
              <a:rPr lang="de-DE" b="1" dirty="0"/>
              <a:t> </a:t>
            </a:r>
          </a:p>
          <a:p>
            <a:r>
              <a:rPr lang="de-DE" sz="2000" dirty="0" err="1"/>
              <a:t>Respiratory</a:t>
            </a:r>
            <a:r>
              <a:rPr lang="de-DE" sz="2000" dirty="0"/>
              <a:t> rate: &gt; 30 </a:t>
            </a:r>
            <a:r>
              <a:rPr lang="de-DE" sz="2000" dirty="0" err="1"/>
              <a:t>breaths</a:t>
            </a:r>
            <a:r>
              <a:rPr lang="de-DE" sz="2000" dirty="0"/>
              <a:t> per </a:t>
            </a:r>
            <a:r>
              <a:rPr lang="de-DE" sz="2000" dirty="0" err="1"/>
              <a:t>minute</a:t>
            </a:r>
            <a:r>
              <a:rPr lang="de-DE" sz="2000" dirty="0"/>
              <a:t>; </a:t>
            </a:r>
            <a:r>
              <a:rPr lang="de-DE" sz="2000" dirty="0" err="1"/>
              <a:t>using</a:t>
            </a:r>
            <a:r>
              <a:rPr lang="de-DE" sz="2000" dirty="0"/>
              <a:t> </a:t>
            </a:r>
            <a:r>
              <a:rPr lang="de-DE" sz="2000" dirty="0" err="1"/>
              <a:t>accessory</a:t>
            </a:r>
            <a:r>
              <a:rPr lang="de-DE" sz="2000" dirty="0"/>
              <a:t> </a:t>
            </a:r>
            <a:r>
              <a:rPr lang="de-DE" sz="2000" dirty="0" err="1"/>
              <a:t>respiratory</a:t>
            </a:r>
            <a:r>
              <a:rPr lang="de-DE" sz="2000" dirty="0"/>
              <a:t> </a:t>
            </a:r>
            <a:r>
              <a:rPr lang="de-DE" sz="2000" dirty="0" err="1"/>
              <a:t>muscles</a:t>
            </a:r>
            <a:r>
              <a:rPr lang="de-DE" sz="2000" dirty="0"/>
              <a:t>; </a:t>
            </a:r>
            <a:r>
              <a:rPr lang="de-DE" sz="2000" dirty="0" err="1"/>
              <a:t>no</a:t>
            </a:r>
            <a:r>
              <a:rPr lang="de-DE" sz="2000" dirty="0"/>
              <a:t> </a:t>
            </a:r>
            <a:r>
              <a:rPr lang="de-DE" sz="2000" dirty="0" err="1"/>
              <a:t>change</a:t>
            </a:r>
            <a:r>
              <a:rPr lang="de-DE" sz="2000" dirty="0"/>
              <a:t> in mental </a:t>
            </a:r>
            <a:r>
              <a:rPr lang="de-DE" sz="2000" dirty="0" err="1"/>
              <a:t>status</a:t>
            </a:r>
            <a:r>
              <a:rPr lang="de-DE" sz="2000" dirty="0"/>
              <a:t>; </a:t>
            </a:r>
            <a:r>
              <a:rPr lang="de-DE" sz="2000" dirty="0" err="1"/>
              <a:t>hypoxemia</a:t>
            </a:r>
            <a:r>
              <a:rPr lang="de-DE" sz="2000" dirty="0"/>
              <a:t> </a:t>
            </a:r>
            <a:r>
              <a:rPr lang="de-DE" sz="2000" dirty="0" err="1"/>
              <a:t>improved</a:t>
            </a:r>
            <a:r>
              <a:rPr lang="de-DE" sz="2000" dirty="0"/>
              <a:t> </a:t>
            </a:r>
            <a:r>
              <a:rPr lang="de-DE" sz="2000" dirty="0" err="1"/>
              <a:t>with</a:t>
            </a:r>
            <a:r>
              <a:rPr lang="de-DE" sz="2000" dirty="0"/>
              <a:t> </a:t>
            </a:r>
            <a:r>
              <a:rPr lang="de-DE" sz="2000" dirty="0" err="1"/>
              <a:t>supplemental</a:t>
            </a:r>
            <a:r>
              <a:rPr lang="de-DE" sz="2000" dirty="0"/>
              <a:t> </a:t>
            </a:r>
            <a:r>
              <a:rPr lang="de-DE" sz="2000" dirty="0" err="1"/>
              <a:t>oxygen</a:t>
            </a:r>
            <a:r>
              <a:rPr lang="de-DE" sz="2000" dirty="0"/>
              <a:t> via Venturi </a:t>
            </a:r>
            <a:r>
              <a:rPr lang="de-DE" sz="2000" dirty="0" err="1"/>
              <a:t>mask</a:t>
            </a:r>
            <a:r>
              <a:rPr lang="de-DE" sz="2000" dirty="0"/>
              <a:t> 25-30% FiO</a:t>
            </a:r>
            <a:r>
              <a:rPr lang="de-DE" sz="2000" baseline="-25000" dirty="0"/>
              <a:t>2</a:t>
            </a:r>
            <a:r>
              <a:rPr lang="de-DE" sz="2000" dirty="0"/>
              <a:t>; </a:t>
            </a:r>
            <a:r>
              <a:rPr lang="de-DE" sz="2000" dirty="0" err="1"/>
              <a:t>hypercarbia</a:t>
            </a:r>
            <a:r>
              <a:rPr lang="de-DE" sz="2000" dirty="0"/>
              <a:t> i.e., PaCO</a:t>
            </a:r>
            <a:r>
              <a:rPr lang="de-DE" sz="2000" baseline="-25000" dirty="0"/>
              <a:t>2</a:t>
            </a:r>
            <a:r>
              <a:rPr lang="de-DE" sz="2000" dirty="0"/>
              <a:t> </a:t>
            </a:r>
            <a:r>
              <a:rPr lang="de-DE" sz="2000" dirty="0" err="1"/>
              <a:t>increased</a:t>
            </a:r>
            <a:r>
              <a:rPr lang="de-DE" sz="2000" dirty="0"/>
              <a:t> </a:t>
            </a:r>
            <a:r>
              <a:rPr lang="de-DE" sz="2000" dirty="0" err="1"/>
              <a:t>compared</a:t>
            </a:r>
            <a:r>
              <a:rPr lang="de-DE" sz="2000" dirty="0"/>
              <a:t> </a:t>
            </a:r>
            <a:r>
              <a:rPr lang="de-DE" sz="2000" dirty="0" err="1"/>
              <a:t>with</a:t>
            </a:r>
            <a:r>
              <a:rPr lang="de-DE" sz="2000" dirty="0"/>
              <a:t> </a:t>
            </a:r>
            <a:r>
              <a:rPr lang="de-DE" sz="2000" dirty="0" err="1"/>
              <a:t>baseline</a:t>
            </a:r>
            <a:r>
              <a:rPr lang="de-DE" sz="2000" dirty="0"/>
              <a:t> </a:t>
            </a:r>
            <a:r>
              <a:rPr lang="de-DE" sz="2000" dirty="0" err="1"/>
              <a:t>or</a:t>
            </a:r>
            <a:r>
              <a:rPr lang="de-DE" sz="2000" dirty="0"/>
              <a:t> </a:t>
            </a:r>
            <a:r>
              <a:rPr lang="de-DE" sz="2000" dirty="0" err="1"/>
              <a:t>elevated</a:t>
            </a:r>
            <a:r>
              <a:rPr lang="de-DE" sz="2000" dirty="0"/>
              <a:t> 50-60 </a:t>
            </a:r>
            <a:r>
              <a:rPr lang="de-DE" sz="2000" dirty="0" err="1"/>
              <a:t>mmHg</a:t>
            </a:r>
            <a:endParaRPr lang="de-DE" sz="2000" dirty="0"/>
          </a:p>
          <a:p>
            <a:pPr marL="0" indent="0">
              <a:buNone/>
            </a:pPr>
            <a:r>
              <a:rPr lang="en-GB" b="1" i="1" dirty="0"/>
              <a:t>Acute respiratory failure — life-threatening</a:t>
            </a:r>
            <a:r>
              <a:rPr lang="en-GB" b="1" i="1" dirty="0">
                <a:solidFill>
                  <a:srgbClr val="FFCC66"/>
                </a:solidFill>
              </a:rPr>
              <a:t>:</a:t>
            </a:r>
            <a:r>
              <a:rPr lang="en-GB" b="1" dirty="0">
                <a:solidFill>
                  <a:srgbClr val="FFCC66"/>
                </a:solidFill>
              </a:rPr>
              <a:t> </a:t>
            </a:r>
          </a:p>
          <a:p>
            <a:r>
              <a:rPr lang="de-DE" sz="2000" dirty="0" err="1"/>
              <a:t>Respiratory</a:t>
            </a:r>
            <a:r>
              <a:rPr lang="de-DE" sz="2000" dirty="0"/>
              <a:t> rate: &gt; 30 </a:t>
            </a:r>
            <a:r>
              <a:rPr lang="de-DE" sz="2000" dirty="0" err="1"/>
              <a:t>breaths</a:t>
            </a:r>
            <a:r>
              <a:rPr lang="de-DE" sz="2000" dirty="0"/>
              <a:t> per </a:t>
            </a:r>
            <a:r>
              <a:rPr lang="de-DE" sz="2000" dirty="0" err="1"/>
              <a:t>minute</a:t>
            </a:r>
            <a:r>
              <a:rPr lang="de-DE" sz="2000" dirty="0"/>
              <a:t>; </a:t>
            </a:r>
            <a:r>
              <a:rPr lang="de-DE" sz="2000" dirty="0" err="1"/>
              <a:t>using</a:t>
            </a:r>
            <a:r>
              <a:rPr lang="de-DE" sz="2000" dirty="0"/>
              <a:t> </a:t>
            </a:r>
            <a:r>
              <a:rPr lang="de-DE" sz="2000" dirty="0" err="1"/>
              <a:t>accessory</a:t>
            </a:r>
            <a:r>
              <a:rPr lang="de-DE" sz="2000" dirty="0"/>
              <a:t> </a:t>
            </a:r>
            <a:r>
              <a:rPr lang="de-DE" sz="2000" dirty="0" err="1"/>
              <a:t>respiratory</a:t>
            </a:r>
            <a:r>
              <a:rPr lang="de-DE" sz="2000" dirty="0"/>
              <a:t> </a:t>
            </a:r>
            <a:r>
              <a:rPr lang="de-DE" sz="2000" dirty="0" err="1"/>
              <a:t>muscles</a:t>
            </a:r>
            <a:r>
              <a:rPr lang="de-DE" sz="2000" dirty="0"/>
              <a:t>; </a:t>
            </a:r>
            <a:r>
              <a:rPr lang="de-DE" sz="2000" dirty="0" err="1"/>
              <a:t>acute</a:t>
            </a:r>
            <a:r>
              <a:rPr lang="de-DE" sz="2000" dirty="0"/>
              <a:t> </a:t>
            </a:r>
            <a:r>
              <a:rPr lang="de-DE" sz="2000" dirty="0" err="1"/>
              <a:t>changes</a:t>
            </a:r>
            <a:r>
              <a:rPr lang="de-DE" sz="2000" dirty="0"/>
              <a:t> in mental </a:t>
            </a:r>
            <a:r>
              <a:rPr lang="de-DE" sz="2000" dirty="0" err="1"/>
              <a:t>status</a:t>
            </a:r>
            <a:r>
              <a:rPr lang="de-DE" sz="2000" dirty="0"/>
              <a:t>; </a:t>
            </a:r>
            <a:r>
              <a:rPr lang="de-DE" sz="2000" dirty="0" err="1"/>
              <a:t>hypoxemia</a:t>
            </a:r>
            <a:r>
              <a:rPr lang="de-DE" sz="2000" dirty="0"/>
              <a:t> not </a:t>
            </a:r>
            <a:r>
              <a:rPr lang="de-DE" sz="2000" dirty="0" err="1"/>
              <a:t>improved</a:t>
            </a:r>
            <a:r>
              <a:rPr lang="de-DE" sz="2000" dirty="0"/>
              <a:t> </a:t>
            </a:r>
            <a:r>
              <a:rPr lang="de-DE" sz="2000" dirty="0" err="1"/>
              <a:t>with</a:t>
            </a:r>
            <a:r>
              <a:rPr lang="de-DE" sz="2000" dirty="0"/>
              <a:t> </a:t>
            </a:r>
            <a:r>
              <a:rPr lang="de-DE" sz="2000" dirty="0" err="1"/>
              <a:t>supplemental</a:t>
            </a:r>
            <a:r>
              <a:rPr lang="de-DE" sz="2000" dirty="0"/>
              <a:t> </a:t>
            </a:r>
            <a:r>
              <a:rPr lang="de-DE" sz="2000" dirty="0" err="1"/>
              <a:t>oxygen</a:t>
            </a:r>
            <a:r>
              <a:rPr lang="de-DE" sz="2000" dirty="0"/>
              <a:t> via Venturi </a:t>
            </a:r>
            <a:r>
              <a:rPr lang="de-DE" sz="2000" dirty="0" err="1"/>
              <a:t>mask</a:t>
            </a:r>
            <a:r>
              <a:rPr lang="de-DE" sz="2000" dirty="0"/>
              <a:t> </a:t>
            </a:r>
            <a:r>
              <a:rPr lang="de-DE" sz="2000" dirty="0" err="1"/>
              <a:t>or</a:t>
            </a:r>
            <a:r>
              <a:rPr lang="de-DE" sz="2000" dirty="0"/>
              <a:t> </a:t>
            </a:r>
            <a:r>
              <a:rPr lang="de-DE" sz="2000" dirty="0" err="1"/>
              <a:t>requiring</a:t>
            </a:r>
            <a:r>
              <a:rPr lang="de-DE" sz="2000" dirty="0"/>
              <a:t> FiO</a:t>
            </a:r>
            <a:r>
              <a:rPr lang="de-DE" sz="2000" baseline="-25000" dirty="0"/>
              <a:t>2</a:t>
            </a:r>
            <a:r>
              <a:rPr lang="de-DE" sz="2000" dirty="0"/>
              <a:t> &gt; 40%; </a:t>
            </a:r>
            <a:r>
              <a:rPr lang="de-DE" sz="2000" dirty="0" err="1"/>
              <a:t>hypercarbia</a:t>
            </a:r>
            <a:r>
              <a:rPr lang="de-DE" sz="2000" dirty="0"/>
              <a:t> i.e., PaCO</a:t>
            </a:r>
            <a:r>
              <a:rPr lang="de-DE" sz="2000" baseline="-25000" dirty="0"/>
              <a:t>2</a:t>
            </a:r>
            <a:r>
              <a:rPr lang="de-DE" sz="2000" dirty="0"/>
              <a:t> </a:t>
            </a:r>
            <a:r>
              <a:rPr lang="de-DE" sz="2000" dirty="0" err="1"/>
              <a:t>increased</a:t>
            </a:r>
            <a:r>
              <a:rPr lang="de-DE" sz="2000" dirty="0"/>
              <a:t> </a:t>
            </a:r>
            <a:r>
              <a:rPr lang="de-DE" sz="2000" dirty="0" err="1"/>
              <a:t>compared</a:t>
            </a:r>
            <a:r>
              <a:rPr lang="de-DE" sz="2000" dirty="0"/>
              <a:t> </a:t>
            </a:r>
            <a:r>
              <a:rPr lang="de-DE" sz="2000" dirty="0" err="1"/>
              <a:t>with</a:t>
            </a:r>
            <a:r>
              <a:rPr lang="de-DE" sz="2000" dirty="0"/>
              <a:t> </a:t>
            </a:r>
            <a:r>
              <a:rPr lang="de-DE" sz="2000" dirty="0" err="1"/>
              <a:t>baseline</a:t>
            </a:r>
            <a:r>
              <a:rPr lang="de-DE" sz="2000" dirty="0"/>
              <a:t> </a:t>
            </a:r>
            <a:r>
              <a:rPr lang="de-DE" sz="2000" dirty="0" err="1"/>
              <a:t>or</a:t>
            </a:r>
            <a:r>
              <a:rPr lang="de-DE" sz="2000" dirty="0"/>
              <a:t> </a:t>
            </a:r>
            <a:r>
              <a:rPr lang="de-DE" sz="2000" dirty="0" err="1"/>
              <a:t>elevated</a:t>
            </a:r>
            <a:r>
              <a:rPr lang="de-DE" sz="2000" dirty="0"/>
              <a:t> &gt; 60 </a:t>
            </a:r>
            <a:r>
              <a:rPr lang="de-DE" sz="2000" dirty="0" err="1"/>
              <a:t>mmHg</a:t>
            </a:r>
            <a:r>
              <a:rPr lang="de-DE" sz="2000" dirty="0"/>
              <a:t> </a:t>
            </a:r>
            <a:r>
              <a:rPr lang="de-DE" sz="2000" dirty="0" err="1"/>
              <a:t>or</a:t>
            </a:r>
            <a:r>
              <a:rPr lang="de-DE" sz="2000" dirty="0"/>
              <a:t> </a:t>
            </a:r>
            <a:r>
              <a:rPr lang="de-DE" sz="2000" dirty="0" err="1"/>
              <a:t>the</a:t>
            </a:r>
            <a:r>
              <a:rPr lang="de-DE" sz="2000" dirty="0"/>
              <a:t> </a:t>
            </a:r>
            <a:r>
              <a:rPr lang="de-DE" sz="2000" dirty="0" err="1"/>
              <a:t>presence</a:t>
            </a:r>
            <a:r>
              <a:rPr lang="de-DE" sz="2000" dirty="0"/>
              <a:t> </a:t>
            </a:r>
            <a:r>
              <a:rPr lang="de-DE" sz="2000" dirty="0" err="1"/>
              <a:t>of</a:t>
            </a:r>
            <a:r>
              <a:rPr lang="de-DE" sz="2000" dirty="0"/>
              <a:t> </a:t>
            </a:r>
            <a:r>
              <a:rPr lang="de-DE" sz="2000" dirty="0" err="1"/>
              <a:t>acidosis</a:t>
            </a:r>
            <a:r>
              <a:rPr lang="de-DE" sz="2000" dirty="0"/>
              <a:t> (pH </a:t>
            </a:r>
            <a:r>
              <a:rPr lang="de-DE" sz="2000" u="sng" dirty="0"/>
              <a:t>&lt;</a:t>
            </a:r>
            <a:r>
              <a:rPr lang="de-DE" sz="2000" dirty="0"/>
              <a:t> 7.25). </a:t>
            </a:r>
            <a:endParaRPr lang="en-AU" sz="2000" dirty="0"/>
          </a:p>
          <a:p>
            <a:endParaRPr lang="en-US" sz="2000" dirty="0"/>
          </a:p>
        </p:txBody>
      </p:sp>
    </p:spTree>
    <p:extLst>
      <p:ext uri="{BB962C8B-B14F-4D97-AF65-F5344CB8AC3E}">
        <p14:creationId xmlns:p14="http://schemas.microsoft.com/office/powerpoint/2010/main" val="10216635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F85E0-B4EC-BB45-B5D0-1C898999F35C}"/>
              </a:ext>
            </a:extLst>
          </p:cNvPr>
          <p:cNvSpPr>
            <a:spLocks noGrp="1"/>
          </p:cNvSpPr>
          <p:nvPr>
            <p:ph type="title"/>
          </p:nvPr>
        </p:nvSpPr>
        <p:spPr/>
        <p:txBody>
          <a:bodyPr/>
          <a:lstStyle/>
          <a:p>
            <a:r>
              <a:rPr lang="en-US" dirty="0">
                <a:latin typeface="Tahoma" pitchFamily="34" charset="0"/>
                <a:cs typeface="Tahoma" pitchFamily="34" charset="0"/>
              </a:rPr>
              <a:t>Management of Exacerbations</a:t>
            </a:r>
            <a:endParaRPr lang="en-US" dirty="0"/>
          </a:p>
        </p:txBody>
      </p:sp>
      <p:sp>
        <p:nvSpPr>
          <p:cNvPr id="3" name="Content Placeholder 2">
            <a:extLst>
              <a:ext uri="{FF2B5EF4-FFF2-40B4-BE49-F238E27FC236}">
                <a16:creationId xmlns:a16="http://schemas.microsoft.com/office/drawing/2014/main" id="{2A96698C-0C3E-1141-ABD8-2EFA5B53535B}"/>
              </a:ext>
            </a:extLst>
          </p:cNvPr>
          <p:cNvSpPr>
            <a:spLocks noGrp="1"/>
          </p:cNvSpPr>
          <p:nvPr>
            <p:ph idx="1"/>
          </p:nvPr>
        </p:nvSpPr>
        <p:spPr/>
        <p:txBody>
          <a:bodyPr/>
          <a:lstStyle/>
          <a:p>
            <a:pPr>
              <a:buClr>
                <a:schemeClr val="tx1"/>
              </a:buClr>
            </a:pPr>
            <a:r>
              <a:rPr lang="en-AU" sz="2400" dirty="0"/>
              <a:t>Bronchodilators </a:t>
            </a:r>
          </a:p>
          <a:p>
            <a:pPr marL="457200" lvl="1" indent="0">
              <a:buClr>
                <a:schemeClr val="tx1"/>
              </a:buClr>
              <a:buNone/>
            </a:pPr>
            <a:r>
              <a:rPr lang="en-US" dirty="0"/>
              <a:t>.</a:t>
            </a:r>
            <a:endParaRPr lang="en-AU" dirty="0"/>
          </a:p>
          <a:p>
            <a:pPr>
              <a:buClr>
                <a:schemeClr val="tx1"/>
              </a:buClr>
            </a:pPr>
            <a:endParaRPr lang="en-AU" sz="2400" dirty="0"/>
          </a:p>
          <a:p>
            <a:pPr>
              <a:buClr>
                <a:schemeClr val="tx1"/>
              </a:buClr>
            </a:pPr>
            <a:r>
              <a:rPr lang="en-AU" sz="2400" dirty="0"/>
              <a:t>Corticosteroids</a:t>
            </a:r>
          </a:p>
          <a:p>
            <a:pPr>
              <a:buClr>
                <a:schemeClr val="tx1"/>
              </a:buClr>
            </a:pPr>
            <a:endParaRPr lang="en-AU" sz="2400" dirty="0"/>
          </a:p>
          <a:p>
            <a:pPr>
              <a:buClr>
                <a:schemeClr val="tx1"/>
              </a:buClr>
            </a:pPr>
            <a:endParaRPr lang="en-AU" sz="2400" dirty="0"/>
          </a:p>
          <a:p>
            <a:pPr>
              <a:buClr>
                <a:schemeClr val="tx1"/>
              </a:buClr>
            </a:pPr>
            <a:r>
              <a:rPr lang="en-AU" sz="2400" dirty="0"/>
              <a:t>Antibiotics </a:t>
            </a:r>
          </a:p>
          <a:p>
            <a:pPr marL="0" indent="0">
              <a:buNone/>
            </a:pPr>
            <a:endParaRPr lang="en-US" dirty="0"/>
          </a:p>
        </p:txBody>
      </p:sp>
    </p:spTree>
    <p:extLst>
      <p:ext uri="{BB962C8B-B14F-4D97-AF65-F5344CB8AC3E}">
        <p14:creationId xmlns:p14="http://schemas.microsoft.com/office/powerpoint/2010/main" val="2725416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dirty="0"/>
              <a:t>Chronic Obstructive Pulmonary Disease (COPD)</a:t>
            </a:r>
            <a:endParaRPr lang="en-US" sz="4000" dirty="0"/>
          </a:p>
        </p:txBody>
      </p:sp>
      <p:sp>
        <p:nvSpPr>
          <p:cNvPr id="3" name="Content Placeholder 2"/>
          <p:cNvSpPr>
            <a:spLocks noGrp="1"/>
          </p:cNvSpPr>
          <p:nvPr>
            <p:ph idx="1"/>
          </p:nvPr>
        </p:nvSpPr>
        <p:spPr/>
        <p:txBody>
          <a:bodyPr>
            <a:normAutofit/>
          </a:bodyPr>
          <a:lstStyle/>
          <a:p>
            <a:pPr>
              <a:buClr>
                <a:srgbClr val="FFCC66"/>
              </a:buClr>
            </a:pPr>
            <a:endParaRPr lang="en-AU" dirty="0"/>
          </a:p>
          <a:p>
            <a:pPr marL="0" indent="0">
              <a:buClr>
                <a:srgbClr val="FFCC66"/>
              </a:buClr>
              <a:buNone/>
            </a:pPr>
            <a:r>
              <a:rPr lang="en-AU" dirty="0"/>
              <a:t>Characterized by respiratory symptoms and airflow limitation that is due to airway and/or alveolar abnormalities usually caused by significant exposure to noxious particles or gases.</a:t>
            </a:r>
          </a:p>
          <a:p>
            <a:pPr>
              <a:buClr>
                <a:srgbClr val="FFCC66"/>
              </a:buClr>
            </a:pPr>
            <a:endParaRPr lang="en-AU" dirty="0"/>
          </a:p>
          <a:p>
            <a:pPr>
              <a:buClr>
                <a:srgbClr val="FFCC66"/>
              </a:buClr>
            </a:pPr>
            <a:endParaRPr lang="en-AU" dirty="0"/>
          </a:p>
          <a:p>
            <a:pPr marL="0" indent="0">
              <a:buClr>
                <a:srgbClr val="FFCC66"/>
              </a:buClr>
              <a:buNone/>
            </a:pPr>
            <a:r>
              <a:rPr lang="en-AU" dirty="0"/>
              <a:t>The main risk factor for COPD is tobacco smoking but other environmental exposures such as biomass fuel exposure and air pollution may contribute</a:t>
            </a:r>
            <a:endParaRPr lang="en-US" dirty="0"/>
          </a:p>
        </p:txBody>
      </p:sp>
    </p:spTree>
    <p:extLst>
      <p:ext uri="{BB962C8B-B14F-4D97-AF65-F5344CB8AC3E}">
        <p14:creationId xmlns:p14="http://schemas.microsoft.com/office/powerpoint/2010/main" val="17668611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a:spLocks noChangeArrowheads="1"/>
          </p:cNvSpPr>
          <p:nvPr/>
        </p:nvSpPr>
        <p:spPr bwMode="auto">
          <a:xfrm>
            <a:off x="1245704" y="395082"/>
            <a:ext cx="8451168" cy="707886"/>
          </a:xfrm>
          <a:prstGeom prst="rect">
            <a:avLst/>
          </a:prstGeom>
          <a:noFill/>
          <a:ln w="9525">
            <a:noFill/>
            <a:miter lim="800000"/>
            <a:headEnd/>
            <a:tailEnd/>
          </a:ln>
        </p:spPr>
        <p:txBody>
          <a:bodyPr wrap="square">
            <a:spAutoFit/>
          </a:bodyPr>
          <a:lstStyle/>
          <a:p>
            <a:pPr algn="ctr"/>
            <a:r>
              <a:rPr lang="en-US" sz="4000" dirty="0">
                <a:latin typeface="Tahoma" pitchFamily="34" charset="0"/>
                <a:cs typeface="Tahoma" pitchFamily="34" charset="0"/>
              </a:rPr>
              <a:t>Management of Exacerbations</a:t>
            </a:r>
          </a:p>
        </p:txBody>
      </p:sp>
      <p:sp>
        <p:nvSpPr>
          <p:cNvPr id="6" name="TextBox 1"/>
          <p:cNvSpPr txBox="1">
            <a:spLocks noChangeArrowheads="1"/>
          </p:cNvSpPr>
          <p:nvPr/>
        </p:nvSpPr>
        <p:spPr bwMode="auto">
          <a:xfrm>
            <a:off x="1881194" y="1209438"/>
            <a:ext cx="8424934" cy="646331"/>
          </a:xfrm>
          <a:prstGeom prst="rect">
            <a:avLst/>
          </a:prstGeom>
          <a:noFill/>
          <a:ln w="9525">
            <a:noFill/>
            <a:miter lim="800000"/>
            <a:headEnd/>
            <a:tailEnd/>
          </a:ln>
        </p:spPr>
        <p:txBody>
          <a:bodyPr wrap="square">
            <a:spAutoFit/>
          </a:bodyPr>
          <a:lstStyle/>
          <a:p>
            <a:pPr>
              <a:buClr>
                <a:srgbClr val="FFCC66"/>
              </a:buClr>
            </a:pPr>
            <a:r>
              <a:rPr lang="en-AU" sz="3600" b="1" dirty="0"/>
              <a:t> Respiratory support</a:t>
            </a:r>
            <a:endParaRPr lang="en-AU" sz="3600" b="1" i="1" dirty="0"/>
          </a:p>
        </p:txBody>
      </p:sp>
      <p:pic>
        <p:nvPicPr>
          <p:cNvPr id="20482" name="Picture 2" descr="tabl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009" y="2439318"/>
            <a:ext cx="11542991" cy="373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54476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9EFC9-B06D-B544-9C62-6F19A7A196FB}"/>
              </a:ext>
            </a:extLst>
          </p:cNvPr>
          <p:cNvSpPr>
            <a:spLocks noGrp="1"/>
          </p:cNvSpPr>
          <p:nvPr>
            <p:ph type="title"/>
          </p:nvPr>
        </p:nvSpPr>
        <p:spPr/>
        <p:txBody>
          <a:bodyPr/>
          <a:lstStyle/>
          <a:p>
            <a:r>
              <a:rPr lang="en-US" dirty="0">
                <a:latin typeface="Tahoma" pitchFamily="34" charset="0"/>
                <a:cs typeface="Tahoma" pitchFamily="34" charset="0"/>
              </a:rPr>
              <a:t>Management of Exacerbations</a:t>
            </a:r>
            <a:endParaRPr lang="en-US" dirty="0"/>
          </a:p>
        </p:txBody>
      </p:sp>
      <p:sp>
        <p:nvSpPr>
          <p:cNvPr id="3" name="Content Placeholder 2">
            <a:extLst>
              <a:ext uri="{FF2B5EF4-FFF2-40B4-BE49-F238E27FC236}">
                <a16:creationId xmlns:a16="http://schemas.microsoft.com/office/drawing/2014/main" id="{6169FECC-FED9-C54A-98D9-6DADCADF5882}"/>
              </a:ext>
            </a:extLst>
          </p:cNvPr>
          <p:cNvSpPr>
            <a:spLocks noGrp="1"/>
          </p:cNvSpPr>
          <p:nvPr>
            <p:ph idx="1"/>
          </p:nvPr>
        </p:nvSpPr>
        <p:spPr/>
        <p:txBody>
          <a:bodyPr/>
          <a:lstStyle/>
          <a:p>
            <a:pPr marL="0" indent="0">
              <a:buNone/>
            </a:pPr>
            <a:r>
              <a:rPr lang="en-AU" b="1" dirty="0"/>
              <a:t>NIV</a:t>
            </a:r>
          </a:p>
          <a:p>
            <a:pPr marL="0" indent="0">
              <a:buNone/>
            </a:pPr>
            <a:endParaRPr lang="en-AU" b="1" dirty="0"/>
          </a:p>
          <a:p>
            <a:pPr marL="0" indent="0">
              <a:buNone/>
            </a:pPr>
            <a:endParaRPr lang="en-AU" b="1" dirty="0"/>
          </a:p>
          <a:p>
            <a:pPr marL="0" indent="0">
              <a:buNone/>
            </a:pPr>
            <a:endParaRPr lang="en-AU" b="1" dirty="0"/>
          </a:p>
          <a:p>
            <a:pPr marL="0" indent="0">
              <a:buNone/>
            </a:pPr>
            <a:endParaRPr lang="en-US" dirty="0"/>
          </a:p>
        </p:txBody>
      </p:sp>
      <p:sp>
        <p:nvSpPr>
          <p:cNvPr id="4" name="TextBox 3">
            <a:extLst>
              <a:ext uri="{FF2B5EF4-FFF2-40B4-BE49-F238E27FC236}">
                <a16:creationId xmlns:a16="http://schemas.microsoft.com/office/drawing/2014/main" id="{648E541D-C68B-8E46-B930-631750328809}"/>
              </a:ext>
            </a:extLst>
          </p:cNvPr>
          <p:cNvSpPr txBox="1"/>
          <p:nvPr/>
        </p:nvSpPr>
        <p:spPr>
          <a:xfrm>
            <a:off x="1696278" y="3485322"/>
            <a:ext cx="184731" cy="369332"/>
          </a:xfrm>
          <a:prstGeom prst="rect">
            <a:avLst/>
          </a:prstGeom>
          <a:noFill/>
        </p:spPr>
        <p:txBody>
          <a:bodyPr wrap="none" rtlCol="0">
            <a:spAutoFit/>
          </a:bodyPr>
          <a:lstStyle/>
          <a:p>
            <a:endParaRPr lang="en-US" dirty="0"/>
          </a:p>
        </p:txBody>
      </p:sp>
      <p:pic>
        <p:nvPicPr>
          <p:cNvPr id="5" name="Picture 3" descr="table5">
            <a:extLst>
              <a:ext uri="{FF2B5EF4-FFF2-40B4-BE49-F238E27FC236}">
                <a16:creationId xmlns:a16="http://schemas.microsoft.com/office/drawing/2014/main" id="{6DCBF5A4-D3EF-244A-AB83-C33120DEBD9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4138" y="2358887"/>
            <a:ext cx="9394591" cy="395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11048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10-18 at 19.01.3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5392" y="-11572"/>
            <a:ext cx="6371977" cy="6869572"/>
          </a:xfrm>
          <a:prstGeom prst="rect">
            <a:avLst/>
          </a:prstGeom>
        </p:spPr>
      </p:pic>
    </p:spTree>
    <p:extLst>
      <p:ext uri="{BB962C8B-B14F-4D97-AF65-F5344CB8AC3E}">
        <p14:creationId xmlns:p14="http://schemas.microsoft.com/office/powerpoint/2010/main" val="3999620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Prevalence</a:t>
            </a:r>
          </a:p>
        </p:txBody>
      </p:sp>
      <p:sp>
        <p:nvSpPr>
          <p:cNvPr id="3" name="Content Placeholder 2"/>
          <p:cNvSpPr>
            <a:spLocks noGrp="1"/>
          </p:cNvSpPr>
          <p:nvPr>
            <p:ph idx="1"/>
          </p:nvPr>
        </p:nvSpPr>
        <p:spPr/>
        <p:txBody>
          <a:bodyPr/>
          <a:lstStyle/>
          <a:p>
            <a:pPr marL="0" indent="0">
              <a:buClr>
                <a:srgbClr val="FFCC66"/>
              </a:buClr>
              <a:buNone/>
            </a:pPr>
            <a:r>
              <a:rPr lang="en-US" dirty="0"/>
              <a:t>Prevalence of COPD was higher in smokers and ex-smokers compared to non-smokers</a:t>
            </a:r>
          </a:p>
          <a:p>
            <a:pPr marL="342900" indent="-342900">
              <a:buClr>
                <a:srgbClr val="FFCC66"/>
              </a:buClr>
              <a:buFont typeface="Arial" panose="020B0604020202020204" pitchFamily="34" charset="0"/>
              <a:buChar char="►"/>
            </a:pPr>
            <a:endParaRPr lang="en-US" dirty="0"/>
          </a:p>
          <a:p>
            <a:pPr marL="0" indent="0">
              <a:buClr>
                <a:srgbClr val="FFCC66"/>
              </a:buClr>
              <a:buNone/>
            </a:pPr>
            <a:r>
              <a:rPr lang="en-US" dirty="0"/>
              <a:t>Higher ≥ 40 year group compared to those &lt; 40 </a:t>
            </a:r>
          </a:p>
          <a:p>
            <a:pPr marL="342900" indent="-342900">
              <a:buClr>
                <a:srgbClr val="FFCC66"/>
              </a:buClr>
              <a:buFont typeface="Arial" panose="020B0604020202020204" pitchFamily="34" charset="0"/>
              <a:buChar char="►"/>
            </a:pPr>
            <a:endParaRPr lang="en-US" dirty="0"/>
          </a:p>
          <a:p>
            <a:pPr marL="0" indent="0">
              <a:buClr>
                <a:srgbClr val="FFCC66"/>
              </a:buClr>
              <a:buNone/>
            </a:pPr>
            <a:r>
              <a:rPr lang="en-US" dirty="0"/>
              <a:t>Higher in men than women</a:t>
            </a:r>
          </a:p>
        </p:txBody>
      </p:sp>
    </p:spTree>
    <p:extLst>
      <p:ext uri="{BB962C8B-B14F-4D97-AF65-F5344CB8AC3E}">
        <p14:creationId xmlns:p14="http://schemas.microsoft.com/office/powerpoint/2010/main" val="172397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Prevalence</a:t>
            </a:r>
          </a:p>
        </p:txBody>
      </p:sp>
      <p:sp>
        <p:nvSpPr>
          <p:cNvPr id="3" name="Content Placeholder 2"/>
          <p:cNvSpPr>
            <a:spLocks noGrp="1"/>
          </p:cNvSpPr>
          <p:nvPr>
            <p:ph idx="1"/>
          </p:nvPr>
        </p:nvSpPr>
        <p:spPr/>
        <p:txBody>
          <a:bodyPr/>
          <a:lstStyle/>
          <a:p>
            <a:r>
              <a:rPr lang="en-US" dirty="0"/>
              <a:t>Estimated 384 million COPD cases in 2010. </a:t>
            </a:r>
          </a:p>
          <a:p>
            <a:endParaRPr lang="en-US" dirty="0"/>
          </a:p>
          <a:p>
            <a:r>
              <a:rPr lang="en-US" dirty="0"/>
              <a:t>Three million deaths annually. </a:t>
            </a:r>
          </a:p>
          <a:p>
            <a:endParaRPr lang="en-US" dirty="0"/>
          </a:p>
          <a:p>
            <a:r>
              <a:rPr lang="en-US" dirty="0"/>
              <a:t>Increasing smoking</a:t>
            </a:r>
          </a:p>
          <a:p>
            <a:endParaRPr lang="en-US" dirty="0"/>
          </a:p>
          <a:p>
            <a:r>
              <a:rPr lang="en-US" dirty="0"/>
              <a:t>By 2030 predicted 4.5 million COPD related deaths annually</a:t>
            </a:r>
          </a:p>
        </p:txBody>
      </p:sp>
    </p:spTree>
    <p:extLst>
      <p:ext uri="{BB962C8B-B14F-4D97-AF65-F5344CB8AC3E}">
        <p14:creationId xmlns:p14="http://schemas.microsoft.com/office/powerpoint/2010/main" val="480055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Pathology, pathogenesis &amp; pathophysiology</a:t>
            </a:r>
            <a:br>
              <a:rPr lang="en-US" dirty="0"/>
            </a:br>
            <a:endParaRPr lang="en-US" dirty="0"/>
          </a:p>
        </p:txBody>
      </p:sp>
      <p:sp>
        <p:nvSpPr>
          <p:cNvPr id="3" name="Content Placeholder 2"/>
          <p:cNvSpPr>
            <a:spLocks noGrp="1"/>
          </p:cNvSpPr>
          <p:nvPr>
            <p:ph idx="1"/>
          </p:nvPr>
        </p:nvSpPr>
        <p:spPr/>
        <p:txBody>
          <a:bodyPr>
            <a:normAutofit fontScale="40000" lnSpcReduction="20000"/>
          </a:bodyPr>
          <a:lstStyle/>
          <a:p>
            <a:pPr marL="0" indent="0">
              <a:buNone/>
            </a:pPr>
            <a:r>
              <a:rPr lang="en-US" sz="5100" dirty="0"/>
              <a:t>Pathology</a:t>
            </a:r>
          </a:p>
          <a:p>
            <a:r>
              <a:rPr lang="en-US" sz="3000" dirty="0"/>
              <a:t>Chronic inflammation</a:t>
            </a:r>
          </a:p>
          <a:p>
            <a:r>
              <a:rPr lang="en-US" sz="3000" dirty="0"/>
              <a:t>Structural changes</a:t>
            </a:r>
          </a:p>
          <a:p>
            <a:endParaRPr lang="en-US" sz="3000" dirty="0"/>
          </a:p>
          <a:p>
            <a:pPr marL="0" indent="0">
              <a:buNone/>
            </a:pPr>
            <a:r>
              <a:rPr lang="en-US" sz="5000" dirty="0"/>
              <a:t>Pathogenesis</a:t>
            </a:r>
          </a:p>
          <a:p>
            <a:r>
              <a:rPr lang="en-US" sz="3000" dirty="0"/>
              <a:t>Oxidative stress</a:t>
            </a:r>
          </a:p>
          <a:p>
            <a:r>
              <a:rPr lang="en-US" sz="3000" dirty="0"/>
              <a:t>Protease-</a:t>
            </a:r>
            <a:r>
              <a:rPr lang="en-US" sz="3000" dirty="0" err="1"/>
              <a:t>antiprotease</a:t>
            </a:r>
            <a:r>
              <a:rPr lang="en-US" sz="3000" dirty="0"/>
              <a:t> imbalance</a:t>
            </a:r>
          </a:p>
          <a:p>
            <a:r>
              <a:rPr lang="en-US" sz="3000" dirty="0"/>
              <a:t>Inflammatory cells</a:t>
            </a:r>
          </a:p>
          <a:p>
            <a:r>
              <a:rPr lang="en-US" sz="3000" dirty="0"/>
              <a:t>Inflammatory mediators</a:t>
            </a:r>
          </a:p>
          <a:p>
            <a:r>
              <a:rPr lang="en-US" sz="3000" dirty="0" err="1"/>
              <a:t>Peribronchiolar</a:t>
            </a:r>
            <a:r>
              <a:rPr lang="en-US" sz="3000" dirty="0"/>
              <a:t> and interstitial fibrosis</a:t>
            </a:r>
          </a:p>
          <a:p>
            <a:endParaRPr lang="en-US" sz="3000" dirty="0"/>
          </a:p>
          <a:p>
            <a:pPr marL="0" indent="0">
              <a:buNone/>
            </a:pPr>
            <a:r>
              <a:rPr lang="en-US" sz="5000" dirty="0"/>
              <a:t>Pathophysiology</a:t>
            </a:r>
          </a:p>
          <a:p>
            <a:r>
              <a:rPr lang="en-US" sz="3000" dirty="0"/>
              <a:t>Airflow limitation and gas trapping</a:t>
            </a:r>
          </a:p>
          <a:p>
            <a:r>
              <a:rPr lang="en-US" sz="3000" dirty="0"/>
              <a:t>Gas exchange abnormalities</a:t>
            </a:r>
          </a:p>
          <a:p>
            <a:r>
              <a:rPr lang="en-US" sz="3000" dirty="0"/>
              <a:t>Mucus hypersecretion</a:t>
            </a:r>
          </a:p>
          <a:p>
            <a:r>
              <a:rPr lang="en-US" sz="3000" dirty="0"/>
              <a:t>Pulmonary hypertension</a:t>
            </a:r>
          </a:p>
          <a:p>
            <a:endParaRPr lang="en-US" dirty="0"/>
          </a:p>
        </p:txBody>
      </p:sp>
    </p:spTree>
    <p:extLst>
      <p:ext uri="{BB962C8B-B14F-4D97-AF65-F5344CB8AC3E}">
        <p14:creationId xmlns:p14="http://schemas.microsoft.com/office/powerpoint/2010/main" val="3229149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Pathogenesis </a:t>
            </a:r>
          </a:p>
        </p:txBody>
      </p:sp>
      <p:pic>
        <p:nvPicPr>
          <p:cNvPr id="4" name="Content Placeholder 3" descr="Screen Shot 2014-09-08 at 9.45.25 PM.png"/>
          <p:cNvPicPr>
            <a:picLocks noGrp="1" noChangeAspect="1"/>
          </p:cNvPicPr>
          <p:nvPr>
            <p:ph idx="1"/>
          </p:nvPr>
        </p:nvPicPr>
        <p:blipFill>
          <a:blip r:embed="rId2">
            <a:extLst>
              <a:ext uri="{28A0092B-C50C-407E-A947-70E740481C1C}">
                <a14:useLocalDpi xmlns:a14="http://schemas.microsoft.com/office/drawing/2010/main" val="0"/>
              </a:ext>
            </a:extLst>
          </a:blip>
          <a:srcRect l="8883" r="8883"/>
          <a:stretch>
            <a:fillRect/>
          </a:stretch>
        </p:blipFill>
        <p:spPr/>
      </p:pic>
      <p:pic>
        <p:nvPicPr>
          <p:cNvPr id="3" name="Picture 2">
            <a:extLst>
              <a:ext uri="{FF2B5EF4-FFF2-40B4-BE49-F238E27FC236}">
                <a16:creationId xmlns:a16="http://schemas.microsoft.com/office/drawing/2014/main" id="{80D88AB2-3358-0249-BFDE-4698969996A1}"/>
              </a:ext>
            </a:extLst>
          </p:cNvPr>
          <p:cNvPicPr>
            <a:picLocks noChangeAspect="1"/>
          </p:cNvPicPr>
          <p:nvPr/>
        </p:nvPicPr>
        <p:blipFill>
          <a:blip r:embed="rId3"/>
          <a:stretch>
            <a:fillRect/>
          </a:stretch>
        </p:blipFill>
        <p:spPr>
          <a:xfrm>
            <a:off x="3810000" y="1714500"/>
            <a:ext cx="4572000" cy="3429000"/>
          </a:xfrm>
          <a:prstGeom prst="rect">
            <a:avLst/>
          </a:prstGeom>
        </p:spPr>
      </p:pic>
    </p:spTree>
    <p:extLst>
      <p:ext uri="{BB962C8B-B14F-4D97-AF65-F5344CB8AC3E}">
        <p14:creationId xmlns:p14="http://schemas.microsoft.com/office/powerpoint/2010/main" val="235995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marL="457200" indent="-457200"/>
            <a:r>
              <a:rPr lang="en-AU" dirty="0"/>
              <a:t>Diagnosis and Initial Assessment</a:t>
            </a:r>
            <a:br>
              <a:rPr lang="en-AU" dirty="0"/>
            </a:br>
            <a:br>
              <a:rPr lang="en-AU" dirty="0"/>
            </a:b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085168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TotalTime>
  <Words>966</Words>
  <Application>Microsoft Macintosh PowerPoint</Application>
  <PresentationFormat>Widescreen</PresentationFormat>
  <Paragraphs>161</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Tahoma</vt:lpstr>
      <vt:lpstr>Office Theme</vt:lpstr>
      <vt:lpstr>COPD</vt:lpstr>
      <vt:lpstr>Definition</vt:lpstr>
      <vt:lpstr>PowerPoint Presentation</vt:lpstr>
      <vt:lpstr>Chronic Obstructive Pulmonary Disease (COPD)</vt:lpstr>
      <vt:lpstr>Prevalence</vt:lpstr>
      <vt:lpstr>Prevalence</vt:lpstr>
      <vt:lpstr>Pathology, pathogenesis &amp; pathophysiology </vt:lpstr>
      <vt:lpstr>Pathogenesis </vt:lpstr>
      <vt:lpstr>Diagnosis and Initial Assessment  </vt:lpstr>
      <vt:lpstr>Diagnosis</vt:lpstr>
      <vt:lpstr>Symptoms</vt:lpstr>
      <vt:lpstr>PowerPoint Presentation</vt:lpstr>
      <vt:lpstr>PowerPoint Presentation</vt:lpstr>
      <vt:lpstr>PowerPoint Presentation</vt:lpstr>
      <vt:lpstr>Spirometry</vt:lpstr>
      <vt:lpstr>Choice of thresholds </vt:lpstr>
      <vt:lpstr>ABCD of COPD</vt:lpstr>
      <vt:lpstr>Alpha-1 antitrypsin deficiency (AATD)  </vt:lpstr>
      <vt:lpstr>PowerPoint Presentation</vt:lpstr>
      <vt:lpstr>Management</vt:lpstr>
      <vt:lpstr>PowerPoint Presentation</vt:lpstr>
      <vt:lpstr>Non-Pharmacologic Treatment </vt:lpstr>
      <vt:lpstr>Smoking</vt:lpstr>
      <vt:lpstr>PowerPoint Presentation</vt:lpstr>
      <vt:lpstr>Vaccination</vt:lpstr>
      <vt:lpstr>Pulmonary Rehabilitation   </vt:lpstr>
      <vt:lpstr>Rehabilitation, Education &amp; Self-Management </vt:lpstr>
      <vt:lpstr>Pharmacological therapy</vt:lpstr>
      <vt:lpstr>Pharmacologic Therapy </vt:lpstr>
      <vt:lpstr>Anti-inflammatory Therapy in Stable COPD </vt:lpstr>
      <vt:lpstr>The Inhaled Route </vt:lpstr>
      <vt:lpstr>Oxygen Therapy &amp; Ventilatory Support in Stable COPD</vt:lpstr>
      <vt:lpstr>ABCD of COPD</vt:lpstr>
      <vt:lpstr>PowerPoint Presentation</vt:lpstr>
      <vt:lpstr>Oxygen therapy </vt:lpstr>
      <vt:lpstr>Interventional bronchoscopy and surgery </vt:lpstr>
      <vt:lpstr>Management of Exacerbations </vt:lpstr>
      <vt:lpstr>Classification of hospitalized patients </vt:lpstr>
      <vt:lpstr>Management of Exacerbations</vt:lpstr>
      <vt:lpstr>PowerPoint Presentation</vt:lpstr>
      <vt:lpstr>Management of Exacerbations</vt:lpstr>
      <vt:lpstr>PowerPoint Presentation</vt:lpstr>
    </vt:vector>
  </TitlesOfParts>
  <Company>Microsoft</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COPD</dc:title>
  <dc:creator>Ahmed R. Nadama</dc:creator>
  <cp:lastModifiedBy>Rufai Nadama</cp:lastModifiedBy>
  <cp:revision>16</cp:revision>
  <dcterms:created xsi:type="dcterms:W3CDTF">2018-10-01T07:18:19Z</dcterms:created>
  <dcterms:modified xsi:type="dcterms:W3CDTF">2019-10-08T20:03:41Z</dcterms:modified>
</cp:coreProperties>
</file>