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27"/>
  </p:notesMasterIdLst>
  <p:sldIdLst>
    <p:sldId id="256" r:id="rId2"/>
    <p:sldId id="305" r:id="rId3"/>
    <p:sldId id="304" r:id="rId4"/>
    <p:sldId id="303" r:id="rId5"/>
    <p:sldId id="284" r:id="rId6"/>
    <p:sldId id="282" r:id="rId7"/>
    <p:sldId id="298" r:id="rId8"/>
    <p:sldId id="285" r:id="rId9"/>
    <p:sldId id="259" r:id="rId10"/>
    <p:sldId id="287" r:id="rId11"/>
    <p:sldId id="261" r:id="rId12"/>
    <p:sldId id="280" r:id="rId13"/>
    <p:sldId id="300" r:id="rId14"/>
    <p:sldId id="289" r:id="rId15"/>
    <p:sldId id="260" r:id="rId16"/>
    <p:sldId id="266" r:id="rId17"/>
    <p:sldId id="301" r:id="rId18"/>
    <p:sldId id="264" r:id="rId19"/>
    <p:sldId id="270" r:id="rId20"/>
    <p:sldId id="290" r:id="rId21"/>
    <p:sldId id="291" r:id="rId22"/>
    <p:sldId id="292" r:id="rId23"/>
    <p:sldId id="294" r:id="rId24"/>
    <p:sldId id="296"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54" autoAdjust="0"/>
  </p:normalViewPr>
  <p:slideViewPr>
    <p:cSldViewPr>
      <p:cViewPr varScale="1">
        <p:scale>
          <a:sx n="88" d="100"/>
          <a:sy n="88" d="100"/>
        </p:scale>
        <p:origin x="22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3CEE3-2D65-4524-97BC-E047957FEB9A}" type="datetimeFigureOut">
              <a:rPr lang="en-US" smtClean="0"/>
              <a:pPr/>
              <a:t>10/14/2019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EC5F8-EACC-4917-8983-A37BEF398DBB}" type="slidenum">
              <a:rPr lang="en-US" smtClean="0"/>
              <a:pPr/>
              <a:t>‹#›</a:t>
            </a:fld>
            <a:endParaRPr lang="en-US"/>
          </a:p>
        </p:txBody>
      </p:sp>
    </p:spTree>
    <p:extLst>
      <p:ext uri="{BB962C8B-B14F-4D97-AF65-F5344CB8AC3E}">
        <p14:creationId xmlns:p14="http://schemas.microsoft.com/office/powerpoint/2010/main" val="377405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accepted that if the depth</a:t>
            </a:r>
            <a:r>
              <a:rPr lang="en-US" baseline="0" dirty="0" smtClean="0"/>
              <a:t> is greater than 1cm, the amount of fluid is significant</a:t>
            </a:r>
            <a:endParaRPr lang="en-US" dirty="0"/>
          </a:p>
        </p:txBody>
      </p:sp>
      <p:sp>
        <p:nvSpPr>
          <p:cNvPr id="4" name="Slide Number Placeholder 3"/>
          <p:cNvSpPr>
            <a:spLocks noGrp="1"/>
          </p:cNvSpPr>
          <p:nvPr>
            <p:ph type="sldNum" sz="quarter" idx="10"/>
          </p:nvPr>
        </p:nvSpPr>
        <p:spPr/>
        <p:txBody>
          <a:bodyPr/>
          <a:lstStyle/>
          <a:p>
            <a:fld id="{A81EC5F8-EACC-4917-8983-A37BEF398DBB}" type="slidenum">
              <a:rPr lang="en-US" smtClean="0"/>
              <a:pPr/>
              <a:t>15</a:t>
            </a:fld>
            <a:endParaRPr lang="en-US"/>
          </a:p>
        </p:txBody>
      </p:sp>
    </p:spTree>
    <p:extLst>
      <p:ext uri="{BB962C8B-B14F-4D97-AF65-F5344CB8AC3E}">
        <p14:creationId xmlns:p14="http://schemas.microsoft.com/office/powerpoint/2010/main" val="340398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routine and optional thoracentesis labs</a:t>
            </a:r>
            <a:endParaRPr lang="en-US" dirty="0"/>
          </a:p>
        </p:txBody>
      </p:sp>
      <p:sp>
        <p:nvSpPr>
          <p:cNvPr id="4" name="Slide Number Placeholder 3"/>
          <p:cNvSpPr>
            <a:spLocks noGrp="1"/>
          </p:cNvSpPr>
          <p:nvPr>
            <p:ph type="sldNum" sz="quarter" idx="10"/>
          </p:nvPr>
        </p:nvSpPr>
        <p:spPr/>
        <p:txBody>
          <a:bodyPr/>
          <a:lstStyle/>
          <a:p>
            <a:fld id="{A81EC5F8-EACC-4917-8983-A37BEF398DBB}" type="slidenum">
              <a:rPr lang="en-US" smtClean="0"/>
              <a:pPr/>
              <a:t>16</a:t>
            </a:fld>
            <a:endParaRPr lang="en-US"/>
          </a:p>
        </p:txBody>
      </p:sp>
    </p:spTree>
    <p:extLst>
      <p:ext uri="{BB962C8B-B14F-4D97-AF65-F5344CB8AC3E}">
        <p14:creationId xmlns:p14="http://schemas.microsoft.com/office/powerpoint/2010/main" val="249549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1EC5F8-EACC-4917-8983-A37BEF398DBB}" type="slidenum">
              <a:rPr lang="en-US" smtClean="0"/>
              <a:pPr/>
              <a:t>17</a:t>
            </a:fld>
            <a:endParaRPr lang="en-US"/>
          </a:p>
        </p:txBody>
      </p:sp>
    </p:spTree>
    <p:extLst>
      <p:ext uri="{BB962C8B-B14F-4D97-AF65-F5344CB8AC3E}">
        <p14:creationId xmlns:p14="http://schemas.microsoft.com/office/powerpoint/2010/main" val="419233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fac</a:t>
            </a:r>
            <a:r>
              <a:rPr lang="en-US" baseline="0" dirty="0" smtClean="0"/>
              <a:t>t: Dr. Light practiced at Long Beach VA</a:t>
            </a:r>
            <a:endParaRPr lang="en-US" dirty="0"/>
          </a:p>
        </p:txBody>
      </p:sp>
      <p:sp>
        <p:nvSpPr>
          <p:cNvPr id="4" name="Slide Number Placeholder 3"/>
          <p:cNvSpPr>
            <a:spLocks noGrp="1"/>
          </p:cNvSpPr>
          <p:nvPr>
            <p:ph type="sldNum" sz="quarter" idx="10"/>
          </p:nvPr>
        </p:nvSpPr>
        <p:spPr/>
        <p:txBody>
          <a:bodyPr/>
          <a:lstStyle/>
          <a:p>
            <a:fld id="{A81EC5F8-EACC-4917-8983-A37BEF398DBB}" type="slidenum">
              <a:rPr lang="en-US" smtClean="0"/>
              <a:pPr/>
              <a:t>18</a:t>
            </a:fld>
            <a:endParaRPr lang="en-US"/>
          </a:p>
        </p:txBody>
      </p:sp>
    </p:spTree>
    <p:extLst>
      <p:ext uri="{BB962C8B-B14F-4D97-AF65-F5344CB8AC3E}">
        <p14:creationId xmlns:p14="http://schemas.microsoft.com/office/powerpoint/2010/main" val="80412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causes of </a:t>
            </a:r>
            <a:r>
              <a:rPr lang="en-US" dirty="0" err="1" smtClean="0"/>
              <a:t>transudative</a:t>
            </a:r>
            <a:r>
              <a:rPr lang="en-US" dirty="0" smtClean="0"/>
              <a:t> and exudative</a:t>
            </a:r>
            <a:r>
              <a:rPr lang="en-US" baseline="0" dirty="0" smtClean="0"/>
              <a:t> effusions</a:t>
            </a:r>
            <a:endParaRPr lang="en-US" dirty="0"/>
          </a:p>
        </p:txBody>
      </p:sp>
      <p:sp>
        <p:nvSpPr>
          <p:cNvPr id="4" name="Slide Number Placeholder 3"/>
          <p:cNvSpPr>
            <a:spLocks noGrp="1"/>
          </p:cNvSpPr>
          <p:nvPr>
            <p:ph type="sldNum" sz="quarter" idx="10"/>
          </p:nvPr>
        </p:nvSpPr>
        <p:spPr/>
        <p:txBody>
          <a:bodyPr/>
          <a:lstStyle/>
          <a:p>
            <a:fld id="{A81EC5F8-EACC-4917-8983-A37BEF398DBB}" type="slidenum">
              <a:rPr lang="en-US" smtClean="0"/>
              <a:pPr/>
              <a:t>19</a:t>
            </a:fld>
            <a:endParaRPr lang="en-US"/>
          </a:p>
        </p:txBody>
      </p:sp>
    </p:spTree>
    <p:extLst>
      <p:ext uri="{BB962C8B-B14F-4D97-AF65-F5344CB8AC3E}">
        <p14:creationId xmlns:p14="http://schemas.microsoft.com/office/powerpoint/2010/main" val="368897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87699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167064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406142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73046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581232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386205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1673263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3544049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730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4B26D-9F2A-44B6-970B-591A71FBADD2}" type="slidenum">
              <a:rPr lang="en-US" altLang="en-US"/>
              <a:pPr>
                <a:defRPr/>
              </a:pPr>
              <a:t>‹#›</a:t>
            </a:fld>
            <a:endParaRPr lang="en-US" altLang="en-US"/>
          </a:p>
        </p:txBody>
      </p:sp>
    </p:spTree>
    <p:extLst>
      <p:ext uri="{BB962C8B-B14F-4D97-AF65-F5344CB8AC3E}">
        <p14:creationId xmlns:p14="http://schemas.microsoft.com/office/powerpoint/2010/main" val="101201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149056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245422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250190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375512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147866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157352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336119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395691D-D4F2-491F-8BF4-E0F93DFB2E19}"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FEC46-E648-4EC9-99AA-0B455582FE71}" type="slidenum">
              <a:rPr lang="en-US" smtClean="0"/>
              <a:pPr/>
              <a:t>‹#›</a:t>
            </a:fld>
            <a:endParaRPr lang="en-US"/>
          </a:p>
        </p:txBody>
      </p:sp>
    </p:spTree>
    <p:extLst>
      <p:ext uri="{BB962C8B-B14F-4D97-AF65-F5344CB8AC3E}">
        <p14:creationId xmlns:p14="http://schemas.microsoft.com/office/powerpoint/2010/main" val="52054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395691D-D4F2-491F-8BF4-E0F93DFB2E19}" type="datetimeFigureOut">
              <a:rPr lang="en-US" smtClean="0"/>
              <a:pPr/>
              <a:t>10/14/2019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BDFEC46-E648-4EC9-99AA-0B455582FE71}" type="slidenum">
              <a:rPr lang="en-US" smtClean="0"/>
              <a:pPr/>
              <a:t>‹#›</a:t>
            </a:fld>
            <a:endParaRPr lang="en-US"/>
          </a:p>
        </p:txBody>
      </p:sp>
    </p:spTree>
    <p:extLst>
      <p:ext uri="{BB962C8B-B14F-4D97-AF65-F5344CB8AC3E}">
        <p14:creationId xmlns:p14="http://schemas.microsoft.com/office/powerpoint/2010/main" val="549138292"/>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447801"/>
            <a:ext cx="8712968" cy="2629271"/>
          </a:xfrm>
        </p:spPr>
        <p:txBody>
          <a:bodyPr/>
          <a:lstStyle/>
          <a:p>
            <a:r>
              <a:rPr lang="en-US" dirty="0" smtClean="0"/>
              <a:t>   Pleural Effusion	</a:t>
            </a:r>
            <a:endParaRPr lang="en-US" dirty="0"/>
          </a:p>
        </p:txBody>
      </p:sp>
      <p:sp>
        <p:nvSpPr>
          <p:cNvPr id="3" name="Subtitle 2"/>
          <p:cNvSpPr>
            <a:spLocks noGrp="1"/>
          </p:cNvSpPr>
          <p:nvPr>
            <p:ph type="subTitle" idx="1"/>
          </p:nvPr>
        </p:nvSpPr>
        <p:spPr/>
        <p:txBody>
          <a:bodyPr/>
          <a:lstStyle/>
          <a:p>
            <a:r>
              <a:rPr lang="en-US" dirty="0" smtClean="0"/>
              <a:t>ABDULLAH ALHARBI , MD,FCCP</a:t>
            </a:r>
          </a:p>
        </p:txBody>
      </p:sp>
    </p:spTree>
    <p:extLst>
      <p:ext uri="{BB962C8B-B14F-4D97-AF65-F5344CB8AC3E}">
        <p14:creationId xmlns:p14="http://schemas.microsoft.com/office/powerpoint/2010/main" val="1993930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84710" y="366713"/>
            <a:ext cx="7055380" cy="814387"/>
          </a:xfrm>
        </p:spPr>
        <p:txBody>
          <a:bodyPr>
            <a:normAutofit fontScale="90000"/>
          </a:bodyPr>
          <a:lstStyle/>
          <a:p>
            <a:r>
              <a:rPr lang="en-US" sz="2800" dirty="0"/>
              <a:t>Development of Pleural </a:t>
            </a:r>
            <a:r>
              <a:rPr lang="en-US" sz="2800" dirty="0" smtClean="0"/>
              <a:t>Effusion</a:t>
            </a: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9223" name="Text Box 7"/>
          <p:cNvSpPr txBox="1">
            <a:spLocks noChangeArrowheads="1"/>
          </p:cNvSpPr>
          <p:nvPr/>
        </p:nvSpPr>
        <p:spPr bwMode="auto">
          <a:xfrm>
            <a:off x="228600" y="1600200"/>
            <a:ext cx="8610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9224" name="Text Box 8"/>
          <p:cNvSpPr txBox="1">
            <a:spLocks noChangeArrowheads="1"/>
          </p:cNvSpPr>
          <p:nvPr/>
        </p:nvSpPr>
        <p:spPr bwMode="auto">
          <a:xfrm>
            <a:off x="457200" y="1295400"/>
            <a:ext cx="8382000" cy="4838700"/>
          </a:xfrm>
          <a:prstGeom prst="rect">
            <a:avLst/>
          </a:prstGeom>
          <a:noFill/>
          <a:ln w="9525">
            <a:noFill/>
            <a:miter lim="800000"/>
            <a:headEnd/>
            <a:tailEnd/>
          </a:ln>
          <a:effectLst/>
        </p:spPr>
        <p:txBody>
          <a:bodyPr>
            <a:spAutoFit/>
          </a:bodyPr>
          <a:lstStyle/>
          <a:p>
            <a:pPr>
              <a:spcBef>
                <a:spcPct val="50000"/>
              </a:spcBef>
            </a:pPr>
            <a:r>
              <a:rPr lang="en-US" dirty="0"/>
              <a:t>	</a:t>
            </a:r>
            <a:r>
              <a:rPr lang="en-US" sz="2400" dirty="0">
                <a:latin typeface="Copperplate Gothic Bold" pitchFamily="34" charset="0"/>
              </a:rPr>
              <a:t>pulmonary capillary pressure  </a:t>
            </a:r>
            <a:r>
              <a:rPr lang="en-US" sz="2000" dirty="0">
                <a:solidFill>
                  <a:schemeClr val="hlink"/>
                </a:solidFill>
                <a:latin typeface="Arial Unicode MS" pitchFamily="34" charset="-128"/>
              </a:rPr>
              <a:t>(CHF)</a:t>
            </a:r>
            <a:r>
              <a:rPr lang="en-US" sz="2400" dirty="0">
                <a:latin typeface="Copperplate Gothic Bold" pitchFamily="34" charset="0"/>
              </a:rPr>
              <a:t>       </a:t>
            </a:r>
          </a:p>
          <a:p>
            <a:pPr>
              <a:spcBef>
                <a:spcPct val="50000"/>
              </a:spcBef>
            </a:pPr>
            <a:r>
              <a:rPr lang="en-US" sz="2400" dirty="0">
                <a:latin typeface="Copperplate Gothic Bold" pitchFamily="34" charset="0"/>
              </a:rPr>
              <a:t>	capillary permeability  </a:t>
            </a:r>
            <a:r>
              <a:rPr lang="en-US" sz="2400" dirty="0">
                <a:solidFill>
                  <a:schemeClr val="hlink"/>
                </a:solidFill>
                <a:latin typeface="Arial Unicode MS" pitchFamily="34" charset="-128"/>
              </a:rPr>
              <a:t>(Pneumonia)</a:t>
            </a:r>
          </a:p>
          <a:p>
            <a:pPr>
              <a:spcBef>
                <a:spcPct val="50000"/>
              </a:spcBef>
            </a:pPr>
            <a:r>
              <a:rPr lang="en-US" sz="2400" dirty="0">
                <a:latin typeface="Copperplate Gothic Bold" pitchFamily="34" charset="0"/>
              </a:rPr>
              <a:t>	</a:t>
            </a:r>
            <a:r>
              <a:rPr lang="en-US" sz="2400" dirty="0" err="1">
                <a:latin typeface="Copperplate Gothic Bold" pitchFamily="34" charset="0"/>
              </a:rPr>
              <a:t>intrapleural</a:t>
            </a:r>
            <a:r>
              <a:rPr lang="en-US" sz="2400" dirty="0">
                <a:latin typeface="Copperplate Gothic Bold" pitchFamily="34" charset="0"/>
              </a:rPr>
              <a:t> pressure </a:t>
            </a:r>
            <a:r>
              <a:rPr lang="en-US" sz="2400" dirty="0">
                <a:solidFill>
                  <a:schemeClr val="hlink"/>
                </a:solidFill>
                <a:latin typeface="Arial Unicode MS" pitchFamily="34" charset="-128"/>
              </a:rPr>
              <a:t>(atelectasis)</a:t>
            </a:r>
          </a:p>
          <a:p>
            <a:pPr>
              <a:spcBef>
                <a:spcPct val="50000"/>
              </a:spcBef>
            </a:pPr>
            <a:r>
              <a:rPr lang="en-US" sz="2400" dirty="0">
                <a:latin typeface="Copperplate Gothic Bold" pitchFamily="34" charset="0"/>
              </a:rPr>
              <a:t>	plasma oncotic pressure </a:t>
            </a:r>
            <a:r>
              <a:rPr lang="en-US" sz="2400" dirty="0">
                <a:solidFill>
                  <a:schemeClr val="hlink"/>
                </a:solidFill>
                <a:latin typeface="Arial Unicode MS" pitchFamily="34" charset="-128"/>
              </a:rPr>
              <a:t>(hypoalbuminemia)</a:t>
            </a:r>
          </a:p>
          <a:p>
            <a:pPr>
              <a:spcBef>
                <a:spcPct val="50000"/>
              </a:spcBef>
            </a:pPr>
            <a:r>
              <a:rPr lang="en-US" sz="2400" dirty="0">
                <a:latin typeface="Copperplate Gothic Bold" pitchFamily="34" charset="0"/>
              </a:rPr>
              <a:t>	pleural membrane permeability </a:t>
            </a:r>
            <a:r>
              <a:rPr lang="en-US" sz="2000" dirty="0">
                <a:solidFill>
                  <a:schemeClr val="hlink"/>
                </a:solidFill>
                <a:latin typeface="Arial Unicode MS" pitchFamily="34" charset="-128"/>
              </a:rPr>
              <a:t>(malignancy)</a:t>
            </a:r>
          </a:p>
          <a:p>
            <a:pPr>
              <a:spcBef>
                <a:spcPct val="50000"/>
              </a:spcBef>
            </a:pPr>
            <a:r>
              <a:rPr lang="en-US" sz="2400" dirty="0">
                <a:latin typeface="Copperplate Gothic Bold" pitchFamily="34" charset="0"/>
              </a:rPr>
              <a:t>	lymphatic  obstruction </a:t>
            </a:r>
            <a:r>
              <a:rPr lang="en-US" sz="2400" dirty="0">
                <a:solidFill>
                  <a:schemeClr val="hlink"/>
                </a:solidFill>
                <a:latin typeface="Arial Unicode MS" pitchFamily="34" charset="-128"/>
              </a:rPr>
              <a:t>(malignancy)</a:t>
            </a:r>
          </a:p>
          <a:p>
            <a:pPr>
              <a:spcBef>
                <a:spcPct val="50000"/>
              </a:spcBef>
            </a:pPr>
            <a:r>
              <a:rPr lang="en-US" sz="2400" dirty="0">
                <a:latin typeface="Copperplate Gothic Bold" pitchFamily="34" charset="0"/>
              </a:rPr>
              <a:t>	diaphragmatic defect </a:t>
            </a:r>
            <a:r>
              <a:rPr lang="en-US" sz="2400" dirty="0">
                <a:solidFill>
                  <a:schemeClr val="hlink"/>
                </a:solidFill>
                <a:latin typeface="Arial Unicode MS" pitchFamily="34" charset="-128"/>
              </a:rPr>
              <a:t>(hepatic hydrothorax)</a:t>
            </a:r>
          </a:p>
          <a:p>
            <a:pPr>
              <a:spcBef>
                <a:spcPct val="50000"/>
              </a:spcBef>
            </a:pPr>
            <a:r>
              <a:rPr lang="en-US" sz="2400" dirty="0">
                <a:latin typeface="Copperplate Gothic Bold" pitchFamily="34" charset="0"/>
              </a:rPr>
              <a:t>	thoracic duct rupture </a:t>
            </a:r>
            <a:r>
              <a:rPr lang="en-US" sz="2400" dirty="0">
                <a:solidFill>
                  <a:schemeClr val="hlink"/>
                </a:solidFill>
                <a:latin typeface="Arial Unicode MS" pitchFamily="34" charset="-128"/>
              </a:rPr>
              <a:t>(</a:t>
            </a:r>
            <a:r>
              <a:rPr lang="en-US" sz="2400" dirty="0" err="1">
                <a:solidFill>
                  <a:schemeClr val="hlink"/>
                </a:solidFill>
                <a:latin typeface="Arial Unicode MS" pitchFamily="34" charset="-128"/>
              </a:rPr>
              <a:t>chylothorax</a:t>
            </a:r>
            <a:r>
              <a:rPr lang="en-US" sz="2400" dirty="0">
                <a:solidFill>
                  <a:schemeClr val="hlink"/>
                </a:solidFill>
                <a:latin typeface="Arial Unicode MS" pitchFamily="34" charset="-128"/>
              </a:rPr>
              <a:t>)</a:t>
            </a:r>
          </a:p>
          <a:p>
            <a:pPr>
              <a:spcBef>
                <a:spcPct val="50000"/>
              </a:spcBef>
            </a:pPr>
            <a:endParaRPr lang="en-US" sz="2400" dirty="0">
              <a:latin typeface="Arial Unicode MS" pitchFamily="34" charset="-128"/>
            </a:endParaRPr>
          </a:p>
        </p:txBody>
      </p:sp>
      <p:sp>
        <p:nvSpPr>
          <p:cNvPr id="9225" name="AutoShape 9"/>
          <p:cNvSpPr>
            <a:spLocks noChangeArrowheads="1"/>
          </p:cNvSpPr>
          <p:nvPr/>
        </p:nvSpPr>
        <p:spPr bwMode="auto">
          <a:xfrm>
            <a:off x="1066800" y="1371600"/>
            <a:ext cx="304800" cy="304800"/>
          </a:xfrm>
          <a:prstGeom prst="upArrow">
            <a:avLst>
              <a:gd name="adj1" fmla="val 50000"/>
              <a:gd name="adj2" fmla="val 25000"/>
            </a:avLst>
          </a:prstGeom>
          <a:solidFill>
            <a:srgbClr val="FFFF00"/>
          </a:solidFill>
          <a:ln w="9525">
            <a:solidFill>
              <a:srgbClr val="FF0000"/>
            </a:solidFill>
            <a:miter lim="800000"/>
            <a:headEnd/>
            <a:tailEnd/>
          </a:ln>
          <a:effectLst/>
        </p:spPr>
        <p:txBody>
          <a:bodyPr wrap="none" anchor="ctr"/>
          <a:lstStyle/>
          <a:p>
            <a:endParaRPr lang="en-US">
              <a:solidFill>
                <a:srgbClr val="FFFF00"/>
              </a:solidFill>
            </a:endParaRPr>
          </a:p>
        </p:txBody>
      </p:sp>
      <p:sp>
        <p:nvSpPr>
          <p:cNvPr id="9227" name="AutoShape 11"/>
          <p:cNvSpPr>
            <a:spLocks noChangeArrowheads="1"/>
          </p:cNvSpPr>
          <p:nvPr/>
        </p:nvSpPr>
        <p:spPr bwMode="auto">
          <a:xfrm>
            <a:off x="1066800" y="1828800"/>
            <a:ext cx="304800" cy="304800"/>
          </a:xfrm>
          <a:prstGeom prst="upArrow">
            <a:avLst>
              <a:gd name="adj1" fmla="val 50000"/>
              <a:gd name="adj2" fmla="val 33333"/>
            </a:avLst>
          </a:prstGeom>
          <a:solidFill>
            <a:srgbClr val="FFFF00"/>
          </a:solidFill>
          <a:ln w="9525">
            <a:solidFill>
              <a:srgbClr val="FF0000"/>
            </a:solidFill>
            <a:miter lim="800000"/>
            <a:headEnd/>
            <a:tailEnd/>
          </a:ln>
          <a:effectLst/>
        </p:spPr>
        <p:txBody>
          <a:bodyPr wrap="none" anchor="ctr"/>
          <a:lstStyle/>
          <a:p>
            <a:endParaRPr lang="en-US">
              <a:solidFill>
                <a:srgbClr val="FFFF00"/>
              </a:solidFill>
            </a:endParaRPr>
          </a:p>
        </p:txBody>
      </p:sp>
      <p:sp>
        <p:nvSpPr>
          <p:cNvPr id="9228" name="AutoShape 12"/>
          <p:cNvSpPr>
            <a:spLocks noChangeArrowheads="1"/>
          </p:cNvSpPr>
          <p:nvPr/>
        </p:nvSpPr>
        <p:spPr bwMode="auto">
          <a:xfrm>
            <a:off x="1066800" y="2438400"/>
            <a:ext cx="304800" cy="304800"/>
          </a:xfrm>
          <a:prstGeom prst="downArrow">
            <a:avLst>
              <a:gd name="adj1" fmla="val 50000"/>
              <a:gd name="adj2" fmla="val 33333"/>
            </a:avLst>
          </a:prstGeom>
          <a:solidFill>
            <a:srgbClr val="FFFF00"/>
          </a:solidFill>
          <a:ln w="9525">
            <a:solidFill>
              <a:srgbClr val="FF0000"/>
            </a:solidFill>
            <a:miter lim="800000"/>
            <a:headEnd/>
            <a:tailEnd/>
          </a:ln>
          <a:effectLst/>
        </p:spPr>
        <p:txBody>
          <a:bodyPr wrap="none" anchor="ctr"/>
          <a:lstStyle/>
          <a:p>
            <a:endParaRPr lang="en-US">
              <a:solidFill>
                <a:srgbClr val="FFFF00"/>
              </a:solidFill>
            </a:endParaRPr>
          </a:p>
        </p:txBody>
      </p:sp>
      <p:sp>
        <p:nvSpPr>
          <p:cNvPr id="9229" name="AutoShape 13"/>
          <p:cNvSpPr>
            <a:spLocks noChangeArrowheads="1"/>
          </p:cNvSpPr>
          <p:nvPr/>
        </p:nvSpPr>
        <p:spPr bwMode="auto">
          <a:xfrm>
            <a:off x="1066800" y="2895600"/>
            <a:ext cx="304800" cy="381000"/>
          </a:xfrm>
          <a:prstGeom prst="downArrow">
            <a:avLst>
              <a:gd name="adj1" fmla="val 50000"/>
              <a:gd name="adj2" fmla="val 31250"/>
            </a:avLst>
          </a:prstGeom>
          <a:solidFill>
            <a:srgbClr val="FFFF00"/>
          </a:solidFill>
          <a:ln w="9525">
            <a:solidFill>
              <a:srgbClr val="FF0000"/>
            </a:solidFill>
            <a:miter lim="800000"/>
            <a:headEnd/>
            <a:tailEnd/>
          </a:ln>
          <a:effectLst/>
        </p:spPr>
        <p:txBody>
          <a:bodyPr wrap="none" anchor="ctr"/>
          <a:lstStyle/>
          <a:p>
            <a:endParaRPr lang="en-US">
              <a:solidFill>
                <a:srgbClr val="FFFF00"/>
              </a:solidFill>
            </a:endParaRPr>
          </a:p>
        </p:txBody>
      </p:sp>
      <p:sp>
        <p:nvSpPr>
          <p:cNvPr id="9230" name="AutoShape 14"/>
          <p:cNvSpPr>
            <a:spLocks noChangeArrowheads="1"/>
          </p:cNvSpPr>
          <p:nvPr/>
        </p:nvSpPr>
        <p:spPr bwMode="auto">
          <a:xfrm>
            <a:off x="1066800" y="3505200"/>
            <a:ext cx="304800" cy="304800"/>
          </a:xfrm>
          <a:prstGeom prst="upArrow">
            <a:avLst>
              <a:gd name="adj1" fmla="val 50000"/>
              <a:gd name="adj2" fmla="val 25000"/>
            </a:avLst>
          </a:prstGeom>
          <a:solidFill>
            <a:srgbClr val="FFFF00"/>
          </a:solidFill>
          <a:ln w="9525">
            <a:solidFill>
              <a:srgbClr val="FF0000"/>
            </a:solidFill>
            <a:miter lim="800000"/>
            <a:headEnd/>
            <a:tailEnd/>
          </a:ln>
          <a:effectLst/>
        </p:spPr>
        <p:txBody>
          <a:bodyPr wrap="none" anchor="ctr"/>
          <a:lstStyle/>
          <a:p>
            <a:endParaRPr lang="en-US">
              <a:solidFill>
                <a:srgbClr val="FFFF00"/>
              </a:solidFill>
            </a:endParaRPr>
          </a:p>
        </p:txBody>
      </p:sp>
    </p:spTree>
    <p:extLst>
      <p:ext uri="{BB962C8B-B14F-4D97-AF65-F5344CB8AC3E}">
        <p14:creationId xmlns:p14="http://schemas.microsoft.com/office/powerpoint/2010/main" val="1977809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759698" cy="1013417"/>
          </a:xfrm>
        </p:spPr>
        <p:txBody>
          <a:bodyPr>
            <a:normAutofit/>
          </a:bodyPr>
          <a:lstStyle/>
          <a:p>
            <a:r>
              <a:rPr lang="en-US" sz="3200" dirty="0" smtClean="0"/>
              <a:t>Imaging Studies-Chest Radiographs</a:t>
            </a:r>
            <a:endParaRPr lang="en-US" sz="3200" dirty="0"/>
          </a:p>
        </p:txBody>
      </p:sp>
      <p:pic>
        <p:nvPicPr>
          <p:cNvPr id="4" name="Content Placeholder 3" descr="effusion"/>
          <p:cNvPicPr>
            <a:picLocks noGrp="1" noChangeAspect="1" noChangeArrowheads="1"/>
          </p:cNvPicPr>
          <p:nvPr>
            <p:ph idx="1"/>
          </p:nvPr>
        </p:nvPicPr>
        <p:blipFill>
          <a:blip r:embed="rId2"/>
          <a:srcRect/>
          <a:stretch>
            <a:fillRect/>
          </a:stretch>
        </p:blipFill>
        <p:spPr bwMode="auto">
          <a:xfrm>
            <a:off x="731807" y="1600169"/>
            <a:ext cx="3616439" cy="3588620"/>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3528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05400" y="4858434"/>
            <a:ext cx="3704860" cy="923330"/>
          </a:xfrm>
          <a:prstGeom prst="rect">
            <a:avLst/>
          </a:prstGeom>
          <a:noFill/>
        </p:spPr>
        <p:txBody>
          <a:bodyPr wrap="none" rtlCol="0">
            <a:spAutoFit/>
          </a:bodyPr>
          <a:lstStyle/>
          <a:p>
            <a:r>
              <a:rPr lang="en-US" dirty="0" smtClean="0"/>
              <a:t>Lateral Decubitus – very sensitive,</a:t>
            </a:r>
          </a:p>
          <a:p>
            <a:r>
              <a:rPr lang="en-US" dirty="0" smtClean="0"/>
              <a:t>can detect effusions as small as </a:t>
            </a:r>
          </a:p>
          <a:p>
            <a:r>
              <a:rPr lang="en-US" dirty="0" smtClean="0"/>
              <a:t>50 mL</a:t>
            </a:r>
            <a:endParaRPr lang="en-US" dirty="0"/>
          </a:p>
        </p:txBody>
      </p:sp>
      <p:sp>
        <p:nvSpPr>
          <p:cNvPr id="7" name="TextBox 6"/>
          <p:cNvSpPr txBox="1"/>
          <p:nvPr/>
        </p:nvSpPr>
        <p:spPr>
          <a:xfrm>
            <a:off x="750497" y="5320099"/>
            <a:ext cx="3897703" cy="646331"/>
          </a:xfrm>
          <a:prstGeom prst="rect">
            <a:avLst/>
          </a:prstGeom>
          <a:noFill/>
        </p:spPr>
        <p:txBody>
          <a:bodyPr wrap="square" rtlCol="0">
            <a:spAutoFit/>
          </a:bodyPr>
          <a:lstStyle/>
          <a:p>
            <a:r>
              <a:rPr lang="en-US" dirty="0" smtClean="0"/>
              <a:t>PA - usually around 250-500 mL needed before visible </a:t>
            </a:r>
            <a:endParaRPr lang="en-US" dirty="0"/>
          </a:p>
        </p:txBody>
      </p:sp>
    </p:spTree>
    <p:extLst>
      <p:ext uri="{BB962C8B-B14F-4D97-AF65-F5344CB8AC3E}">
        <p14:creationId xmlns:p14="http://schemas.microsoft.com/office/powerpoint/2010/main" val="2638707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Studies</a:t>
            </a:r>
            <a:endParaRPr lang="en-US" dirty="0"/>
          </a:p>
        </p:txBody>
      </p:sp>
      <p:sp>
        <p:nvSpPr>
          <p:cNvPr id="3" name="Content Placeholder 2"/>
          <p:cNvSpPr>
            <a:spLocks noGrp="1"/>
          </p:cNvSpPr>
          <p:nvPr>
            <p:ph idx="1"/>
          </p:nvPr>
        </p:nvSpPr>
        <p:spPr/>
        <p:txBody>
          <a:bodyPr/>
          <a:lstStyle/>
          <a:p>
            <a:r>
              <a:rPr lang="en-US" dirty="0" smtClean="0"/>
              <a:t>CT Scan</a:t>
            </a:r>
          </a:p>
          <a:p>
            <a:pPr lvl="1"/>
            <a:r>
              <a:rPr lang="en-US" dirty="0" smtClean="0"/>
              <a:t>Better characterization of underlying lung parenchyma and certain processes that may be obscured on radiographs by large pleural effusions</a:t>
            </a:r>
            <a:endParaRPr lang="en-US" dirty="0"/>
          </a:p>
          <a:p>
            <a:r>
              <a:rPr lang="en-US" dirty="0" smtClean="0"/>
              <a:t>Ultrasound</a:t>
            </a:r>
          </a:p>
          <a:p>
            <a:pPr lvl="1"/>
            <a:r>
              <a:rPr lang="en-US" dirty="0" smtClean="0"/>
              <a:t>Cheap and available at bedside</a:t>
            </a:r>
          </a:p>
          <a:p>
            <a:pPr lvl="1"/>
            <a:r>
              <a:rPr lang="en-US" dirty="0" smtClean="0"/>
              <a:t>Can help identify free vs. </a:t>
            </a:r>
            <a:r>
              <a:rPr lang="en-US" dirty="0" err="1" smtClean="0"/>
              <a:t>loculated</a:t>
            </a:r>
            <a:r>
              <a:rPr lang="en-US" dirty="0" smtClean="0"/>
              <a:t> effusions</a:t>
            </a:r>
          </a:p>
          <a:p>
            <a:pPr lvl="1"/>
            <a:r>
              <a:rPr lang="en-US" dirty="0" smtClean="0"/>
              <a:t>Thoracentesis is facilitated by ultrasound guidance</a:t>
            </a:r>
          </a:p>
          <a:p>
            <a:pPr lvl="1"/>
            <a:endParaRPr lang="en-US" dirty="0" smtClean="0"/>
          </a:p>
        </p:txBody>
      </p:sp>
    </p:spTree>
    <p:extLst>
      <p:ext uri="{BB962C8B-B14F-4D97-AF65-F5344CB8AC3E}">
        <p14:creationId xmlns:p14="http://schemas.microsoft.com/office/powerpoint/2010/main" val="164553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radiology.med.sc.edu/atlectasis.jpg"/>
          <p:cNvPicPr>
            <a:picLocks noChangeAspect="1" noChangeArrowheads="1"/>
          </p:cNvPicPr>
          <p:nvPr/>
        </p:nvPicPr>
        <p:blipFill>
          <a:blip r:embed="rId2"/>
          <a:srcRect/>
          <a:stretch>
            <a:fillRect/>
          </a:stretch>
        </p:blipFill>
        <p:spPr bwMode="auto">
          <a:xfrm>
            <a:off x="1905000" y="1676400"/>
            <a:ext cx="5000625" cy="4086226"/>
          </a:xfrm>
          <a:prstGeom prst="rect">
            <a:avLst/>
          </a:prstGeom>
          <a:noFill/>
        </p:spPr>
      </p:pic>
      <p:sp>
        <p:nvSpPr>
          <p:cNvPr id="3" name="Rectangle 4"/>
          <p:cNvSpPr txBox="1">
            <a:spLocks noRot="1" noChangeArrowheads="1"/>
          </p:cNvSpPr>
          <p:nvPr/>
        </p:nvSpPr>
        <p:spPr>
          <a:xfrm>
            <a:off x="457200" y="3810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CT Scan</a:t>
            </a:r>
            <a:endParaRPr kumimoji="0" lang="en-US" sz="44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81286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335762" cy="1400530"/>
          </a:xfrm>
        </p:spPr>
        <p:txBody>
          <a:bodyPr/>
          <a:lstStyle/>
          <a:p>
            <a:r>
              <a:rPr lang="en-US" dirty="0" err="1" smtClean="0"/>
              <a:t>Thoracocentesis</a:t>
            </a:r>
            <a:endParaRPr lang="en-US" dirty="0"/>
          </a:p>
        </p:txBody>
      </p:sp>
      <p:pic>
        <p:nvPicPr>
          <p:cNvPr id="32770" name="Picture 2" descr="http://content.answers.com/main/content/img/medTest/f007002.jpg"/>
          <p:cNvPicPr>
            <a:picLocks noGrp="1" noChangeAspect="1" noChangeArrowheads="1"/>
          </p:cNvPicPr>
          <p:nvPr>
            <p:ph idx="1"/>
          </p:nvPr>
        </p:nvPicPr>
        <p:blipFill>
          <a:blip r:embed="rId2"/>
          <a:stretch>
            <a:fillRect/>
          </a:stretch>
        </p:blipFill>
        <p:spPr bwMode="auto">
          <a:xfrm>
            <a:off x="1947616" y="2052638"/>
            <a:ext cx="4470893" cy="4195762"/>
          </a:xfrm>
          <a:prstGeom prst="rect">
            <a:avLst/>
          </a:prstGeom>
          <a:noFill/>
          <a:ln w="50800">
            <a:solidFill>
              <a:schemeClr val="bg2"/>
            </a:solidFill>
          </a:ln>
        </p:spPr>
      </p:pic>
    </p:spTree>
    <p:extLst>
      <p:ext uri="{BB962C8B-B14F-4D97-AF65-F5344CB8AC3E}">
        <p14:creationId xmlns:p14="http://schemas.microsoft.com/office/powerpoint/2010/main" val="275249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0648"/>
            <a:ext cx="8158420" cy="1472538"/>
          </a:xfrm>
        </p:spPr>
        <p:txBody>
          <a:bodyPr/>
          <a:lstStyle/>
          <a:p>
            <a:r>
              <a:rPr lang="en-US" dirty="0" smtClean="0"/>
              <a:t>Indications for thoracentesis</a:t>
            </a:r>
            <a:endParaRPr lang="en-US" dirty="0"/>
          </a:p>
        </p:txBody>
      </p:sp>
      <p:sp>
        <p:nvSpPr>
          <p:cNvPr id="3" name="Content Placeholder 2"/>
          <p:cNvSpPr>
            <a:spLocks noGrp="1"/>
          </p:cNvSpPr>
          <p:nvPr>
            <p:ph idx="1"/>
          </p:nvPr>
        </p:nvSpPr>
        <p:spPr>
          <a:xfrm>
            <a:off x="228600" y="1524000"/>
            <a:ext cx="8503920" cy="4572000"/>
          </a:xfrm>
        </p:spPr>
        <p:txBody>
          <a:bodyPr/>
          <a:lstStyle/>
          <a:p>
            <a:r>
              <a:rPr lang="en-US" sz="2800" dirty="0" smtClean="0"/>
              <a:t>Pleural effusion of unknown etiology, with &gt;10mm depth on </a:t>
            </a:r>
            <a:r>
              <a:rPr lang="en-US" sz="2800" dirty="0"/>
              <a:t>lateral </a:t>
            </a:r>
            <a:r>
              <a:rPr lang="en-US" sz="2800" dirty="0" smtClean="0"/>
              <a:t>decubitus CXR or Ultrasound </a:t>
            </a:r>
          </a:p>
          <a:p>
            <a:r>
              <a:rPr lang="en-US" sz="2800" dirty="0" smtClean="0"/>
              <a:t>Therapeutically for symptomatic relief</a:t>
            </a:r>
          </a:p>
          <a:p>
            <a:r>
              <a:rPr lang="en-US" sz="2800" dirty="0" smtClean="0"/>
              <a:t>Concern for empyema </a:t>
            </a:r>
          </a:p>
          <a:p>
            <a:r>
              <a:rPr lang="en-US" sz="2800" dirty="0" smtClean="0"/>
              <a:t>Air fluid level in pleural space</a:t>
            </a:r>
          </a:p>
          <a:p>
            <a:pPr lvl="1"/>
            <a:endParaRPr lang="en-US" dirty="0"/>
          </a:p>
          <a:p>
            <a:pPr lvl="1"/>
            <a:endParaRPr lang="en-US" dirty="0"/>
          </a:p>
        </p:txBody>
      </p:sp>
    </p:spTree>
    <p:extLst>
      <p:ext uri="{BB962C8B-B14F-4D97-AF65-F5344CB8AC3E}">
        <p14:creationId xmlns:p14="http://schemas.microsoft.com/office/powerpoint/2010/main" val="3835080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58952"/>
          </a:xfrm>
        </p:spPr>
        <p:txBody>
          <a:bodyPr>
            <a:normAutofit fontScale="90000"/>
          </a:bodyPr>
          <a:lstStyle/>
          <a:p>
            <a:r>
              <a:rPr lang="en-US" dirty="0" smtClean="0"/>
              <a:t>Pleural Fluid Evaluation</a:t>
            </a:r>
            <a:br>
              <a:rPr lang="en-US" dirty="0" smtClean="0"/>
            </a:br>
            <a:r>
              <a:rPr lang="en-US" dirty="0" smtClean="0"/>
              <a:t>5 Cs</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FF0000"/>
                </a:solidFill>
              </a:rPr>
              <a:t>C</a:t>
            </a:r>
            <a:r>
              <a:rPr lang="en-US" sz="3600" dirty="0" smtClean="0"/>
              <a:t>olor </a:t>
            </a:r>
          </a:p>
          <a:p>
            <a:r>
              <a:rPr lang="en-US" sz="3600" dirty="0" smtClean="0">
                <a:solidFill>
                  <a:srgbClr val="FF0000"/>
                </a:solidFill>
              </a:rPr>
              <a:t>C</a:t>
            </a:r>
            <a:r>
              <a:rPr lang="en-US" sz="3600" dirty="0" smtClean="0"/>
              <a:t>ytology </a:t>
            </a:r>
          </a:p>
          <a:p>
            <a:r>
              <a:rPr lang="en-US" sz="3600" dirty="0" smtClean="0">
                <a:solidFill>
                  <a:srgbClr val="FF0000"/>
                </a:solidFill>
              </a:rPr>
              <a:t>C</a:t>
            </a:r>
            <a:r>
              <a:rPr lang="en-US" sz="3600" dirty="0" smtClean="0"/>
              <a:t>ulture </a:t>
            </a:r>
          </a:p>
          <a:p>
            <a:r>
              <a:rPr lang="en-US" sz="3600" dirty="0" smtClean="0">
                <a:solidFill>
                  <a:srgbClr val="FF0000"/>
                </a:solidFill>
              </a:rPr>
              <a:t>C</a:t>
            </a:r>
            <a:r>
              <a:rPr lang="en-US" sz="3600" dirty="0" smtClean="0"/>
              <a:t>ell count </a:t>
            </a:r>
          </a:p>
          <a:p>
            <a:r>
              <a:rPr lang="en-US" sz="3600" dirty="0" smtClean="0">
                <a:solidFill>
                  <a:srgbClr val="FF0000"/>
                </a:solidFill>
              </a:rPr>
              <a:t>C</a:t>
            </a:r>
            <a:r>
              <a:rPr lang="en-US" sz="3600" dirty="0" smtClean="0"/>
              <a:t>hemistry </a:t>
            </a:r>
          </a:p>
        </p:txBody>
      </p:sp>
    </p:spTree>
    <p:extLst>
      <p:ext uri="{BB962C8B-B14F-4D97-AF65-F5344CB8AC3E}">
        <p14:creationId xmlns:p14="http://schemas.microsoft.com/office/powerpoint/2010/main" val="175444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pleural effusion fluid colors‬‏"/>
          <p:cNvPicPr>
            <a:picLocks noChangeAspect="1" noChangeArrowheads="1"/>
          </p:cNvPicPr>
          <p:nvPr/>
        </p:nvPicPr>
        <p:blipFill rotWithShape="1">
          <a:blip r:embed="rId3">
            <a:extLst>
              <a:ext uri="{28A0092B-C50C-407E-A947-70E740481C1C}">
                <a14:useLocalDpi xmlns:a14="http://schemas.microsoft.com/office/drawing/2010/main" val="0"/>
              </a:ext>
            </a:extLst>
          </a:blip>
          <a:srcRect b="22909"/>
          <a:stretch/>
        </p:blipFill>
        <p:spPr bwMode="auto">
          <a:xfrm>
            <a:off x="4776316" y="404665"/>
            <a:ext cx="390525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pleural effusion fluid col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6" y="615702"/>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pleural effusion fluid colors‬‏"/>
          <p:cNvPicPr>
            <a:picLocks noChangeAspect="1" noChangeArrowheads="1"/>
          </p:cNvPicPr>
          <p:nvPr/>
        </p:nvPicPr>
        <p:blipFill rotWithShape="1">
          <a:blip r:embed="rId5">
            <a:extLst>
              <a:ext uri="{28A0092B-C50C-407E-A947-70E740481C1C}">
                <a14:useLocalDpi xmlns:a14="http://schemas.microsoft.com/office/drawing/2010/main" val="0"/>
              </a:ext>
            </a:extLst>
          </a:blip>
          <a:srcRect t="17132" b="14342"/>
          <a:stretch/>
        </p:blipFill>
        <p:spPr bwMode="auto">
          <a:xfrm>
            <a:off x="5047644" y="3356992"/>
            <a:ext cx="409635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37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 Criteria</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sz="2800" dirty="0" smtClean="0"/>
              <a:t>Pleural effusion is exudative if one or more of the following: </a:t>
            </a:r>
          </a:p>
          <a:p>
            <a:pPr lvl="1"/>
            <a:r>
              <a:rPr lang="en-US" altLang="en-US" sz="2300" dirty="0" smtClean="0"/>
              <a:t>Ratio </a:t>
            </a:r>
            <a:r>
              <a:rPr lang="en-US" altLang="en-US" sz="2300" dirty="0"/>
              <a:t>of </a:t>
            </a:r>
            <a:r>
              <a:rPr lang="en-US" altLang="en-US" sz="2300" dirty="0" smtClean="0"/>
              <a:t>pleural fluid </a:t>
            </a:r>
            <a:r>
              <a:rPr lang="en-US" altLang="en-US" sz="2300" dirty="0"/>
              <a:t>protein level to serum protein level &gt; 0.5</a:t>
            </a:r>
          </a:p>
          <a:p>
            <a:pPr lvl="1"/>
            <a:r>
              <a:rPr lang="en-US" altLang="en-US" sz="2300" dirty="0"/>
              <a:t>Ratio of </a:t>
            </a:r>
            <a:r>
              <a:rPr lang="en-US" altLang="en-US" sz="2300" dirty="0" smtClean="0"/>
              <a:t>pleural fluid </a:t>
            </a:r>
            <a:r>
              <a:rPr lang="en-US" altLang="en-US" sz="2300" dirty="0"/>
              <a:t>LDH level to serum LDH level &gt; 0.6</a:t>
            </a:r>
          </a:p>
          <a:p>
            <a:pPr lvl="1"/>
            <a:r>
              <a:rPr lang="en-US" altLang="en-US" sz="2300" dirty="0"/>
              <a:t>Pleural fluid LDH level &gt; 2/3 the upper limit of normal for serum LDH level</a:t>
            </a:r>
            <a:r>
              <a:rPr lang="en-US" altLang="en-US" sz="2300" dirty="0" smtClean="0"/>
              <a:t>.</a:t>
            </a:r>
          </a:p>
          <a:p>
            <a:pPr lvl="0">
              <a:buClr>
                <a:srgbClr val="D16349"/>
              </a:buClr>
            </a:pPr>
            <a:r>
              <a:rPr lang="en-US" altLang="en-US" sz="2800" b="1" u="sng" dirty="0">
                <a:solidFill>
                  <a:srgbClr val="FF0000"/>
                </a:solidFill>
              </a:rPr>
              <a:t>98% sensitive and 83% specific for exudative </a:t>
            </a:r>
            <a:r>
              <a:rPr lang="en-US" altLang="en-US" sz="2800" b="1" u="sng" dirty="0" smtClean="0">
                <a:solidFill>
                  <a:srgbClr val="FF0000"/>
                </a:solidFill>
              </a:rPr>
              <a:t>effusion using Lights criteria. </a:t>
            </a:r>
            <a:endParaRPr lang="en-US" altLang="en-US" sz="2300" b="1" u="sng" dirty="0">
              <a:solidFill>
                <a:srgbClr val="FF0000"/>
              </a:solidFill>
            </a:endParaRPr>
          </a:p>
          <a:p>
            <a:pPr lvl="0">
              <a:buClr>
                <a:srgbClr val="D16349"/>
              </a:buClr>
            </a:pPr>
            <a:r>
              <a:rPr lang="en-US" altLang="en-US" sz="2800" b="1" u="sng" dirty="0">
                <a:solidFill>
                  <a:srgbClr val="FF0000"/>
                </a:solidFill>
              </a:rPr>
              <a:t>Absence of all 3 </a:t>
            </a:r>
            <a:r>
              <a:rPr lang="en-US" altLang="en-US" sz="2800" b="1" u="sng" dirty="0" smtClean="0">
                <a:solidFill>
                  <a:srgbClr val="FF0000"/>
                </a:solidFill>
              </a:rPr>
              <a:t>criteria </a:t>
            </a:r>
            <a:r>
              <a:rPr lang="en-US" altLang="en-US" sz="2800" b="1" u="sng" dirty="0">
                <a:solidFill>
                  <a:srgbClr val="FF0000"/>
                </a:solidFill>
              </a:rPr>
              <a:t>= </a:t>
            </a:r>
            <a:r>
              <a:rPr lang="en-US" altLang="en-US" sz="2800" b="1" u="sng" dirty="0" err="1" smtClean="0">
                <a:solidFill>
                  <a:srgbClr val="FF0000"/>
                </a:solidFill>
              </a:rPr>
              <a:t>transudative</a:t>
            </a:r>
            <a:endParaRPr lang="en-US" altLang="en-US" sz="2800" b="1" u="sng"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378382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Transudative</a:t>
            </a:r>
            <a:r>
              <a:rPr lang="en-US" dirty="0" smtClean="0"/>
              <a:t> vs Exudative</a:t>
            </a:r>
            <a:endParaRPr lang="en-US" dirty="0"/>
          </a:p>
        </p:txBody>
      </p:sp>
      <p:sp>
        <p:nvSpPr>
          <p:cNvPr id="3" name="Content Placeholder 2"/>
          <p:cNvSpPr>
            <a:spLocks noGrp="1"/>
          </p:cNvSpPr>
          <p:nvPr>
            <p:ph idx="1"/>
          </p:nvPr>
        </p:nvSpPr>
        <p:spPr>
          <a:xfrm>
            <a:off x="301752" y="1527048"/>
            <a:ext cx="4346448" cy="4572000"/>
          </a:xfrm>
        </p:spPr>
        <p:txBody>
          <a:bodyPr/>
          <a:lstStyle/>
          <a:p>
            <a:r>
              <a:rPr lang="en-US" dirty="0" err="1" smtClean="0"/>
              <a:t>Transudative</a:t>
            </a:r>
            <a:endParaRPr lang="en-US" dirty="0" smtClean="0"/>
          </a:p>
          <a:p>
            <a:pPr lvl="1"/>
            <a:r>
              <a:rPr lang="en-US" dirty="0" smtClean="0"/>
              <a:t>CHF </a:t>
            </a:r>
          </a:p>
          <a:p>
            <a:pPr lvl="1"/>
            <a:r>
              <a:rPr lang="en-US" dirty="0" smtClean="0"/>
              <a:t>Nephrotic syndrome</a:t>
            </a:r>
          </a:p>
          <a:p>
            <a:pPr lvl="1"/>
            <a:r>
              <a:rPr lang="en-US" dirty="0" err="1" smtClean="0"/>
              <a:t>Hypoalbuminemia</a:t>
            </a:r>
            <a:endParaRPr lang="en-US" dirty="0" smtClean="0"/>
          </a:p>
          <a:p>
            <a:pPr lvl="1"/>
            <a:r>
              <a:rPr lang="en-US" dirty="0" smtClean="0"/>
              <a:t>Hepatic hydrothorax</a:t>
            </a:r>
          </a:p>
          <a:p>
            <a:pPr lvl="1"/>
            <a:r>
              <a:rPr lang="en-US" dirty="0" smtClean="0"/>
              <a:t>Atelectasis</a:t>
            </a:r>
          </a:p>
          <a:p>
            <a:pPr lvl="1"/>
            <a:r>
              <a:rPr lang="en-US" dirty="0" err="1" smtClean="0"/>
              <a:t>Hypothyrodism</a:t>
            </a:r>
            <a:r>
              <a:rPr lang="en-US" dirty="0" smtClean="0"/>
              <a:t> </a:t>
            </a:r>
          </a:p>
        </p:txBody>
      </p:sp>
      <p:sp>
        <p:nvSpPr>
          <p:cNvPr id="5" name="Content Placeholder 2"/>
          <p:cNvSpPr txBox="1">
            <a:spLocks/>
          </p:cNvSpPr>
          <p:nvPr/>
        </p:nvSpPr>
        <p:spPr>
          <a:xfrm>
            <a:off x="4267200" y="1524000"/>
            <a:ext cx="4346448" cy="4572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Exudative</a:t>
            </a:r>
          </a:p>
          <a:p>
            <a:pPr lvl="1"/>
            <a:r>
              <a:rPr lang="en-US" dirty="0" smtClean="0"/>
              <a:t>Pneumonia </a:t>
            </a:r>
          </a:p>
          <a:p>
            <a:pPr lvl="1"/>
            <a:r>
              <a:rPr lang="en-US" dirty="0" smtClean="0"/>
              <a:t>Malignancy </a:t>
            </a:r>
          </a:p>
          <a:p>
            <a:pPr lvl="1"/>
            <a:r>
              <a:rPr lang="en-US" dirty="0" smtClean="0"/>
              <a:t>PE </a:t>
            </a:r>
          </a:p>
          <a:p>
            <a:pPr lvl="1"/>
            <a:r>
              <a:rPr lang="en-US" dirty="0" smtClean="0"/>
              <a:t>Inflammatory (pancreatitis, ARDS, uremic pleurisy </a:t>
            </a:r>
            <a:r>
              <a:rPr lang="en-US" dirty="0" err="1" smtClean="0"/>
              <a:t>etc</a:t>
            </a:r>
            <a:endParaRPr lang="en-US" dirty="0" smtClean="0"/>
          </a:p>
          <a:p>
            <a:pPr lvl="1"/>
            <a:r>
              <a:rPr lang="en-US" dirty="0" smtClean="0"/>
              <a:t>Connective tissue disease</a:t>
            </a:r>
          </a:p>
          <a:p>
            <a:pPr marL="274320" lvl="1" indent="0">
              <a:buNone/>
            </a:pPr>
            <a:endParaRPr lang="en-US" dirty="0"/>
          </a:p>
        </p:txBody>
      </p:sp>
    </p:spTree>
    <p:extLst>
      <p:ext uri="{BB962C8B-B14F-4D97-AF65-F5344CB8AC3E}">
        <p14:creationId xmlns:p14="http://schemas.microsoft.com/office/powerpoint/2010/main" val="1766845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8847"/>
            <a:ext cx="8712968" cy="4801314"/>
          </a:xfrm>
          <a:prstGeom prst="rect">
            <a:avLst/>
          </a:prstGeom>
        </p:spPr>
        <p:txBody>
          <a:bodyPr wrap="square">
            <a:spAutoFit/>
          </a:bodyPr>
          <a:lstStyle/>
          <a:p>
            <a:r>
              <a:rPr lang="en-US" dirty="0"/>
              <a:t>A 67-year-old man presents to the emergency department  </a:t>
            </a:r>
          </a:p>
          <a:p>
            <a:r>
              <a:rPr lang="en-US" dirty="0"/>
              <a:t>with a 5-day history of fever and cough that produces green sputum. </a:t>
            </a:r>
            <a:endParaRPr lang="en-US" dirty="0" smtClean="0"/>
          </a:p>
          <a:p>
            <a:r>
              <a:rPr lang="en-US" dirty="0" smtClean="0"/>
              <a:t>He </a:t>
            </a:r>
            <a:r>
              <a:rPr lang="en-US" dirty="0"/>
              <a:t>has a history of tobacco use and ischemic cardiomyopathy with </a:t>
            </a:r>
            <a:endParaRPr lang="en-US" dirty="0" smtClean="0"/>
          </a:p>
          <a:p>
            <a:r>
              <a:rPr lang="en-US" dirty="0" smtClean="0"/>
              <a:t>a </a:t>
            </a:r>
            <a:r>
              <a:rPr lang="en-US" dirty="0"/>
              <a:t>left </a:t>
            </a:r>
            <a:r>
              <a:rPr lang="en-US" dirty="0" smtClean="0"/>
              <a:t>ventricular   </a:t>
            </a:r>
            <a:r>
              <a:rPr lang="en-US" dirty="0"/>
              <a:t>ejection fraction of 25%. </a:t>
            </a:r>
            <a:r>
              <a:rPr lang="en-US" dirty="0" smtClean="0"/>
              <a:t>He was admitted </a:t>
            </a:r>
            <a:r>
              <a:rPr lang="en-US" dirty="0"/>
              <a:t>with a presumptive diagnosis of pneumonia and is started on</a:t>
            </a:r>
          </a:p>
          <a:p>
            <a:r>
              <a:rPr lang="en-US" dirty="0"/>
              <a:t> antibiotics.</a:t>
            </a:r>
          </a:p>
          <a:p>
            <a:r>
              <a:rPr lang="en-US" dirty="0"/>
              <a:t> A chest radiograph is obtained and shows a left-sided consolidation and moderate-size effusion.</a:t>
            </a:r>
          </a:p>
          <a:p>
            <a:r>
              <a:rPr lang="en-US" dirty="0"/>
              <a:t> </a:t>
            </a:r>
          </a:p>
          <a:p>
            <a:endParaRPr lang="en-US" dirty="0"/>
          </a:p>
          <a:p>
            <a:r>
              <a:rPr lang="en-US" dirty="0"/>
              <a:t>Which of the following studies can be used to determine?</a:t>
            </a:r>
          </a:p>
          <a:p>
            <a:r>
              <a:rPr lang="en-US" dirty="0"/>
              <a:t>if the patient’s effusion is due to his CHF    (a transudate) or is a Para pneumonic effusion (an exudate)?</a:t>
            </a:r>
          </a:p>
          <a:p>
            <a:r>
              <a:rPr lang="en-US" dirty="0"/>
              <a:t>(A) Pleural fluid pH</a:t>
            </a:r>
          </a:p>
          <a:p>
            <a:r>
              <a:rPr lang="en-US" dirty="0"/>
              <a:t>(B) Pleural fluid glucose</a:t>
            </a:r>
          </a:p>
          <a:p>
            <a:r>
              <a:rPr lang="en-US" dirty="0"/>
              <a:t>(C) Pleural fluid cell count</a:t>
            </a:r>
          </a:p>
          <a:p>
            <a:r>
              <a:rPr lang="en-US" dirty="0"/>
              <a:t>(D) Lactate dehydrogenase (LDH</a:t>
            </a:r>
          </a:p>
        </p:txBody>
      </p:sp>
    </p:spTree>
    <p:extLst>
      <p:ext uri="{BB962C8B-B14F-4D97-AF65-F5344CB8AC3E}">
        <p14:creationId xmlns:p14="http://schemas.microsoft.com/office/powerpoint/2010/main" val="3186684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52400" y="1252537"/>
            <a:ext cx="8867876" cy="4995863"/>
          </a:xfrm>
          <a:prstGeom prst="rect">
            <a:avLst/>
          </a:prstGeom>
          <a:noFill/>
          <a:ln w="41275" cmpd="sng">
            <a:solidFill>
              <a:schemeClr val="tx2">
                <a:lumMod val="10000"/>
              </a:schemeClr>
            </a:solidFill>
            <a:miter lim="800000"/>
            <a:headEnd/>
            <a:tailEnd/>
          </a:ln>
          <a:effectLst/>
        </p:spPr>
      </p:pic>
    </p:spTree>
    <p:extLst>
      <p:ext uri="{BB962C8B-B14F-4D97-AF65-F5344CB8AC3E}">
        <p14:creationId xmlns:p14="http://schemas.microsoft.com/office/powerpoint/2010/main" val="1605103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8600" y="1738428"/>
            <a:ext cx="8686800" cy="3724160"/>
          </a:xfrm>
          <a:prstGeom prst="rect">
            <a:avLst/>
          </a:prstGeom>
          <a:noFill/>
          <a:ln w="50800">
            <a:solidFill>
              <a:schemeClr val="bg2"/>
            </a:solidFill>
            <a:miter lim="800000"/>
            <a:headEnd/>
            <a:tailEnd/>
          </a:ln>
          <a:effectLst/>
        </p:spPr>
      </p:pic>
    </p:spTree>
    <p:extLst>
      <p:ext uri="{BB962C8B-B14F-4D97-AF65-F5344CB8AC3E}">
        <p14:creationId xmlns:p14="http://schemas.microsoft.com/office/powerpoint/2010/main" val="4239786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81921" y="1904999"/>
            <a:ext cx="8557279" cy="3419475"/>
          </a:xfrm>
          <a:prstGeom prst="rect">
            <a:avLst/>
          </a:prstGeom>
          <a:noFill/>
          <a:ln w="50800">
            <a:solidFill>
              <a:schemeClr val="bg2"/>
            </a:solidFill>
            <a:miter lim="800000"/>
            <a:headEnd/>
            <a:tailEnd/>
          </a:ln>
          <a:effectLst/>
        </p:spPr>
      </p:pic>
    </p:spTree>
    <p:extLst>
      <p:ext uri="{BB962C8B-B14F-4D97-AF65-F5344CB8AC3E}">
        <p14:creationId xmlns:p14="http://schemas.microsoft.com/office/powerpoint/2010/main" val="4164006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r>
              <a:rPr lang="en-US" dirty="0" smtClean="0"/>
              <a:t>Cell count </a:t>
            </a:r>
            <a:endParaRPr lang="en-US" dirty="0"/>
          </a:p>
        </p:txBody>
      </p:sp>
      <p:sp>
        <p:nvSpPr>
          <p:cNvPr id="14339" name="Rectangle 3"/>
          <p:cNvSpPr>
            <a:spLocks noGrp="1" noChangeArrowheads="1"/>
          </p:cNvSpPr>
          <p:nvPr>
            <p:ph sz="half" idx="1"/>
          </p:nvPr>
        </p:nvSpPr>
        <p:spPr>
          <a:xfrm>
            <a:off x="685800" y="1524000"/>
            <a:ext cx="3810000" cy="4114800"/>
          </a:xfrm>
        </p:spPr>
        <p:txBody>
          <a:bodyPr>
            <a:normAutofit fontScale="70000" lnSpcReduction="20000"/>
          </a:bodyPr>
          <a:lstStyle/>
          <a:p>
            <a:r>
              <a:rPr lang="en-US" sz="2200" dirty="0">
                <a:solidFill>
                  <a:schemeClr val="tx2"/>
                </a:solidFill>
              </a:rPr>
              <a:t>Lymphocytic</a:t>
            </a:r>
            <a:r>
              <a:rPr lang="en-US" sz="2200" dirty="0"/>
              <a:t> (&gt; 50%)</a:t>
            </a:r>
          </a:p>
          <a:p>
            <a:pPr lvl="1"/>
            <a:r>
              <a:rPr lang="en-US" sz="2000" dirty="0"/>
              <a:t>CA (30-35%)</a:t>
            </a:r>
          </a:p>
          <a:p>
            <a:pPr lvl="1"/>
            <a:r>
              <a:rPr lang="en-US" sz="2000" dirty="0"/>
              <a:t>TB (15-20%)</a:t>
            </a:r>
          </a:p>
          <a:p>
            <a:pPr lvl="1"/>
            <a:r>
              <a:rPr lang="en-US" sz="2000" dirty="0"/>
              <a:t>Sarcoidosis</a:t>
            </a:r>
          </a:p>
          <a:p>
            <a:r>
              <a:rPr lang="en-US" sz="2200" dirty="0">
                <a:solidFill>
                  <a:schemeClr val="tx2"/>
                </a:solidFill>
              </a:rPr>
              <a:t>PMNs</a:t>
            </a:r>
            <a:endParaRPr lang="en-US" sz="2200" dirty="0"/>
          </a:p>
          <a:p>
            <a:pPr lvl="1"/>
            <a:r>
              <a:rPr lang="en-US" sz="2000" dirty="0"/>
              <a:t>Empyema</a:t>
            </a:r>
          </a:p>
          <a:p>
            <a:pPr lvl="1"/>
            <a:r>
              <a:rPr lang="en-US" sz="2000" dirty="0" err="1"/>
              <a:t>Parapneumonic</a:t>
            </a:r>
            <a:endParaRPr lang="en-US" sz="2000" dirty="0"/>
          </a:p>
          <a:p>
            <a:pPr lvl="1"/>
            <a:r>
              <a:rPr lang="en-US" sz="2000" dirty="0"/>
              <a:t>Rheumatoid</a:t>
            </a:r>
          </a:p>
          <a:p>
            <a:pPr lvl="1"/>
            <a:r>
              <a:rPr lang="en-US" sz="2000" dirty="0"/>
              <a:t>Pulmonary infarction</a:t>
            </a:r>
          </a:p>
          <a:p>
            <a:r>
              <a:rPr lang="en-US" sz="2200" dirty="0">
                <a:solidFill>
                  <a:schemeClr val="tx2"/>
                </a:solidFill>
              </a:rPr>
              <a:t>PMN or Lymphocytic</a:t>
            </a:r>
            <a:endParaRPr lang="en-US" sz="2200" dirty="0"/>
          </a:p>
          <a:p>
            <a:pPr lvl="1"/>
            <a:r>
              <a:rPr lang="en-US" sz="2000" dirty="0"/>
              <a:t>PE</a:t>
            </a:r>
          </a:p>
          <a:p>
            <a:pPr lvl="1"/>
            <a:r>
              <a:rPr lang="en-US" sz="2000" dirty="0"/>
              <a:t>Conn tissue disease</a:t>
            </a:r>
          </a:p>
          <a:p>
            <a:pPr lvl="1"/>
            <a:r>
              <a:rPr lang="en-US" sz="2000" dirty="0"/>
              <a:t>Post-cardiac injury</a:t>
            </a:r>
          </a:p>
        </p:txBody>
      </p:sp>
      <p:sp>
        <p:nvSpPr>
          <p:cNvPr id="14340" name="Rectangle 4"/>
          <p:cNvSpPr>
            <a:spLocks noGrp="1" noChangeArrowheads="1"/>
          </p:cNvSpPr>
          <p:nvPr>
            <p:ph sz="half" idx="2"/>
          </p:nvPr>
        </p:nvSpPr>
        <p:spPr>
          <a:xfrm>
            <a:off x="4648200" y="1600200"/>
            <a:ext cx="3810000" cy="4114800"/>
          </a:xfrm>
        </p:spPr>
        <p:txBody>
          <a:bodyPr>
            <a:normAutofit fontScale="92500" lnSpcReduction="10000"/>
          </a:bodyPr>
          <a:lstStyle/>
          <a:p>
            <a:r>
              <a:rPr lang="en-US" sz="2200">
                <a:solidFill>
                  <a:schemeClr val="tx2"/>
                </a:solidFill>
              </a:rPr>
              <a:t>Eosinophilic </a:t>
            </a:r>
            <a:r>
              <a:rPr lang="en-US" sz="2200"/>
              <a:t>(&gt; 10%)</a:t>
            </a:r>
          </a:p>
          <a:p>
            <a:pPr lvl="1"/>
            <a:r>
              <a:rPr lang="en-US" sz="2000"/>
              <a:t>Trauma</a:t>
            </a:r>
          </a:p>
          <a:p>
            <a:pPr lvl="1"/>
            <a:r>
              <a:rPr lang="en-US" sz="2000"/>
              <a:t>PTX</a:t>
            </a:r>
          </a:p>
          <a:p>
            <a:pPr lvl="1"/>
            <a:r>
              <a:rPr lang="en-US" sz="2000"/>
              <a:t>CA</a:t>
            </a:r>
          </a:p>
          <a:p>
            <a:pPr lvl="1"/>
            <a:r>
              <a:rPr lang="en-US" sz="2000"/>
              <a:t>Asbestos, parasites</a:t>
            </a:r>
          </a:p>
          <a:p>
            <a:pPr lvl="1"/>
            <a:r>
              <a:rPr lang="en-US" sz="2000"/>
              <a:t>Pneumonia</a:t>
            </a:r>
          </a:p>
          <a:p>
            <a:r>
              <a:rPr lang="en-US" sz="2200">
                <a:solidFill>
                  <a:schemeClr val="tx2"/>
                </a:solidFill>
              </a:rPr>
              <a:t>RBC &gt; 100,000/mm</a:t>
            </a:r>
            <a:endParaRPr lang="en-US" sz="2200"/>
          </a:p>
          <a:p>
            <a:pPr lvl="1"/>
            <a:r>
              <a:rPr lang="en-US" sz="2000"/>
              <a:t>CA</a:t>
            </a:r>
          </a:p>
          <a:p>
            <a:pPr lvl="1"/>
            <a:r>
              <a:rPr lang="en-US" sz="2000"/>
              <a:t>Trauma</a:t>
            </a:r>
          </a:p>
          <a:p>
            <a:pPr lvl="1"/>
            <a:r>
              <a:rPr lang="en-US" sz="2000"/>
              <a:t>Pulmonary infarction</a:t>
            </a:r>
          </a:p>
        </p:txBody>
      </p:sp>
    </p:spTree>
    <p:extLst>
      <p:ext uri="{BB962C8B-B14F-4D97-AF65-F5344CB8AC3E}">
        <p14:creationId xmlns:p14="http://schemas.microsoft.com/office/powerpoint/2010/main" val="2622643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dirty="0"/>
              <a:t>Treatment</a:t>
            </a:r>
          </a:p>
        </p:txBody>
      </p:sp>
      <p:sp>
        <p:nvSpPr>
          <p:cNvPr id="19459" name="Rectangle 3"/>
          <p:cNvSpPr>
            <a:spLocks noGrp="1" noChangeArrowheads="1"/>
          </p:cNvSpPr>
          <p:nvPr>
            <p:ph idx="1"/>
          </p:nvPr>
        </p:nvSpPr>
        <p:spPr/>
        <p:txBody>
          <a:bodyPr/>
          <a:lstStyle/>
          <a:p>
            <a:r>
              <a:rPr lang="en-US" dirty="0" err="1"/>
              <a:t>Thoracentesis</a:t>
            </a:r>
            <a:r>
              <a:rPr lang="en-US" dirty="0"/>
              <a:t> – then treat underlying disease </a:t>
            </a:r>
          </a:p>
          <a:p>
            <a:pPr lvl="1"/>
            <a:r>
              <a:rPr lang="en-US" dirty="0"/>
              <a:t>Uncomplicated pneumonia – antibiotics</a:t>
            </a:r>
          </a:p>
          <a:p>
            <a:r>
              <a:rPr lang="en-US" dirty="0" err="1"/>
              <a:t>Hemithorax</a:t>
            </a:r>
            <a:r>
              <a:rPr lang="en-US" dirty="0"/>
              <a:t> involved/</a:t>
            </a:r>
            <a:r>
              <a:rPr lang="en-US" dirty="0" err="1"/>
              <a:t>empyema</a:t>
            </a:r>
            <a:r>
              <a:rPr lang="en-US" dirty="0"/>
              <a:t> – tube </a:t>
            </a:r>
            <a:r>
              <a:rPr lang="en-US" dirty="0" err="1"/>
              <a:t>thoracostomy</a:t>
            </a:r>
            <a:r>
              <a:rPr lang="en-US" dirty="0"/>
              <a:t> +/- VATS</a:t>
            </a:r>
          </a:p>
          <a:p>
            <a:r>
              <a:rPr lang="en-US" dirty="0"/>
              <a:t>Malignant effusion- chest tube +/- </a:t>
            </a:r>
            <a:r>
              <a:rPr lang="en-US" dirty="0" err="1"/>
              <a:t>pleurodesis</a:t>
            </a:r>
            <a:r>
              <a:rPr lang="en-US" dirty="0"/>
              <a:t> (</a:t>
            </a:r>
            <a:r>
              <a:rPr lang="en-US" dirty="0" err="1"/>
              <a:t>sclerosants</a:t>
            </a:r>
            <a:r>
              <a:rPr lang="en-US" dirty="0"/>
              <a:t>)</a:t>
            </a:r>
          </a:p>
          <a:p>
            <a:pPr>
              <a:buFont typeface="Wingdings" pitchFamily="2" charset="2"/>
              <a:buNone/>
            </a:pPr>
            <a:r>
              <a:rPr lang="en-US" dirty="0"/>
              <a:t>	VATS</a:t>
            </a:r>
          </a:p>
        </p:txBody>
      </p:sp>
    </p:spTree>
    <p:extLst>
      <p:ext uri="{BB962C8B-B14F-4D97-AF65-F5344CB8AC3E}">
        <p14:creationId xmlns:p14="http://schemas.microsoft.com/office/powerpoint/2010/main" val="2708904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Pleural effusions are commonly encountered on wards</a:t>
            </a:r>
          </a:p>
          <a:p>
            <a:r>
              <a:rPr lang="en-US" dirty="0" smtClean="0"/>
              <a:t>Thoracentesis is not immediately indicated if there is a obvious explanation for pleural effusion without atypical features</a:t>
            </a:r>
          </a:p>
          <a:p>
            <a:r>
              <a:rPr lang="en-US" dirty="0" smtClean="0"/>
              <a:t>Pleural effusions are classified as </a:t>
            </a:r>
            <a:r>
              <a:rPr lang="en-US" dirty="0" err="1" smtClean="0"/>
              <a:t>transudative</a:t>
            </a:r>
            <a:r>
              <a:rPr lang="en-US" dirty="0" smtClean="0"/>
              <a:t> vs exudative.</a:t>
            </a:r>
          </a:p>
          <a:p>
            <a:r>
              <a:rPr lang="en-US" dirty="0" smtClean="0"/>
              <a:t>CHF, pneumonia, malignancy and PE comprise the vast majority of causes for pleural effusions. </a:t>
            </a:r>
            <a:endParaRPr lang="en-US" dirty="0"/>
          </a:p>
        </p:txBody>
      </p:sp>
    </p:spTree>
    <p:extLst>
      <p:ext uri="{BB962C8B-B14F-4D97-AF65-F5344CB8AC3E}">
        <p14:creationId xmlns:p14="http://schemas.microsoft.com/office/powerpoint/2010/main" val="4282111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a:t>A 59-year-old male presents with a community acquired pneumonia complicated by pleural effusion. A thoracentesis is performed, , but the results are not currently available. Which characteristic of the pleural fluid is most suggestive complicated </a:t>
            </a:r>
            <a:r>
              <a:rPr lang="en-US" b="1" dirty="0" err="1"/>
              <a:t>parapnemonic</a:t>
            </a:r>
            <a:r>
              <a:rPr lang="en-US" b="1" dirty="0"/>
              <a:t> pleural effusion?</a:t>
            </a:r>
            <a:endParaRPr lang="en-US" dirty="0"/>
          </a:p>
          <a:p>
            <a:r>
              <a:rPr lang="en-US" dirty="0"/>
              <a:t> </a:t>
            </a:r>
          </a:p>
          <a:p>
            <a:r>
              <a:rPr lang="en-US" dirty="0"/>
              <a:t>A. Presence of more than 30% </a:t>
            </a:r>
            <a:r>
              <a:rPr lang="en-US" dirty="0" err="1"/>
              <a:t>polymorphonucleocytes</a:t>
            </a:r>
            <a:r>
              <a:rPr lang="en-US" dirty="0"/>
              <a:t> (PMNs)</a:t>
            </a:r>
          </a:p>
          <a:p>
            <a:r>
              <a:rPr lang="en-US" dirty="0"/>
              <a:t>B. Glucose less than 150 mg/</a:t>
            </a:r>
            <a:r>
              <a:rPr lang="en-US" dirty="0" err="1"/>
              <a:t>dL</a:t>
            </a:r>
            <a:endParaRPr lang="en-US" dirty="0"/>
          </a:p>
          <a:p>
            <a:r>
              <a:rPr lang="en-US" dirty="0"/>
              <a:t>C. Presence of more than 1000 white blood cells</a:t>
            </a:r>
          </a:p>
          <a:p>
            <a:r>
              <a:rPr lang="en-US" dirty="0"/>
              <a:t>D. pH less than 7.20</a:t>
            </a:r>
          </a:p>
          <a:p>
            <a:r>
              <a:rPr lang="en-US" dirty="0"/>
              <a:t>E. Lactate dehydrogenase (LDH) more than two-thirds of the normal upper limit for serum </a:t>
            </a:r>
          </a:p>
          <a:p>
            <a:r>
              <a:rPr lang="en-US" dirty="0"/>
              <a:t> </a:t>
            </a:r>
          </a:p>
          <a:p>
            <a:endParaRPr lang="en-US" sz="1000" dirty="0"/>
          </a:p>
        </p:txBody>
      </p:sp>
    </p:spTree>
    <p:extLst>
      <p:ext uri="{BB962C8B-B14F-4D97-AF65-F5344CB8AC3E}">
        <p14:creationId xmlns:p14="http://schemas.microsoft.com/office/powerpoint/2010/main" val="3090901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28343"/>
            <a:ext cx="8136904" cy="3416320"/>
          </a:xfrm>
          <a:prstGeom prst="rect">
            <a:avLst/>
          </a:prstGeom>
        </p:spPr>
        <p:txBody>
          <a:bodyPr wrap="square">
            <a:spAutoFit/>
          </a:bodyPr>
          <a:lstStyle/>
          <a:p>
            <a:r>
              <a:rPr lang="en-US" b="1" dirty="0"/>
              <a:t>A 55-year-old man presents with progressive shortness of breath. Other than a history of heavy smoker, the patient has no significant past medical history. Breath sounds are absent two-thirds of the way up on the left side of the chest. Percussion of the left chest reveals stony dullness, the trachea appears to be deviated toward the right. Which of the following diagnoses is most likely?</a:t>
            </a:r>
            <a:endParaRPr lang="en-US" dirty="0"/>
          </a:p>
          <a:p>
            <a:r>
              <a:rPr lang="en-US" dirty="0"/>
              <a:t> </a:t>
            </a:r>
          </a:p>
          <a:p>
            <a:r>
              <a:rPr lang="en-US" dirty="0"/>
              <a:t>(A) Bacterial pneumonia</a:t>
            </a:r>
          </a:p>
          <a:p>
            <a:r>
              <a:rPr lang="en-US" dirty="0"/>
              <a:t>(B) Viral pneumonia</a:t>
            </a:r>
          </a:p>
          <a:p>
            <a:r>
              <a:rPr lang="en-US" dirty="0"/>
              <a:t>(C) Bronchial obstruction</a:t>
            </a:r>
          </a:p>
          <a:p>
            <a:r>
              <a:rPr lang="en-US" dirty="0"/>
              <a:t>(D) Pleural effusion</a:t>
            </a:r>
          </a:p>
          <a:p>
            <a:r>
              <a:rPr lang="en-US" dirty="0"/>
              <a:t>(E) Pneumothorax </a:t>
            </a:r>
            <a:endParaRPr lang="en-US" sz="700" dirty="0"/>
          </a:p>
        </p:txBody>
      </p:sp>
    </p:spTree>
    <p:extLst>
      <p:ext uri="{BB962C8B-B14F-4D97-AF65-F5344CB8AC3E}">
        <p14:creationId xmlns:p14="http://schemas.microsoft.com/office/powerpoint/2010/main" val="118935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055380" cy="1400530"/>
          </a:xfrm>
        </p:spPr>
        <p:txBody>
          <a:bodyPr/>
          <a:lstStyle/>
          <a:p>
            <a:r>
              <a:rPr lang="en-US" b="1" dirty="0"/>
              <a:t>Objectives:</a:t>
            </a:r>
            <a:endParaRPr lang="en-US" dirty="0"/>
          </a:p>
        </p:txBody>
      </p:sp>
      <p:sp>
        <p:nvSpPr>
          <p:cNvPr id="3" name="Content Placeholder 2"/>
          <p:cNvSpPr>
            <a:spLocks noGrp="1"/>
          </p:cNvSpPr>
          <p:nvPr>
            <p:ph idx="1"/>
          </p:nvPr>
        </p:nvSpPr>
        <p:spPr>
          <a:xfrm>
            <a:off x="827700" y="1340769"/>
            <a:ext cx="8136788" cy="5328592"/>
          </a:xfrm>
        </p:spPr>
        <p:txBody>
          <a:bodyPr>
            <a:normAutofit/>
          </a:bodyPr>
          <a:lstStyle/>
          <a:p>
            <a:pPr lvl="0" fontAlgn="base"/>
            <a:r>
              <a:rPr lang="en-US" sz="2200" dirty="0" smtClean="0"/>
              <a:t>Describe </a:t>
            </a:r>
            <a:r>
              <a:rPr lang="en-US" sz="2200" dirty="0"/>
              <a:t>the pathophysiology of a pleural effusion</a:t>
            </a:r>
          </a:p>
          <a:p>
            <a:pPr lvl="0" fontAlgn="base"/>
            <a:r>
              <a:rPr lang="en-US" sz="2200" dirty="0"/>
              <a:t>Describe the main causes of a pleural effusion</a:t>
            </a:r>
          </a:p>
          <a:p>
            <a:pPr lvl="0" fontAlgn="base"/>
            <a:r>
              <a:rPr lang="en-US" sz="2200" dirty="0"/>
              <a:t>Differentiate among the manifestations of fluid collections</a:t>
            </a:r>
          </a:p>
          <a:p>
            <a:pPr lvl="0" fontAlgn="base"/>
            <a:r>
              <a:rPr lang="en-US" sz="2200" dirty="0"/>
              <a:t>Describe the signs and symptoms of a pleural effusion</a:t>
            </a:r>
          </a:p>
          <a:p>
            <a:pPr lvl="0" fontAlgn="base"/>
            <a:r>
              <a:rPr lang="en-US" sz="2200" dirty="0"/>
              <a:t>Explain diagnostic methods </a:t>
            </a:r>
          </a:p>
          <a:p>
            <a:pPr lvl="0" fontAlgn="base"/>
            <a:r>
              <a:rPr lang="en-US" sz="2200" dirty="0"/>
              <a:t>Describe the various treatment options</a:t>
            </a:r>
          </a:p>
          <a:p>
            <a:endParaRPr lang="en-US" dirty="0"/>
          </a:p>
        </p:txBody>
      </p:sp>
    </p:spTree>
    <p:extLst>
      <p:ext uri="{BB962C8B-B14F-4D97-AF65-F5344CB8AC3E}">
        <p14:creationId xmlns:p14="http://schemas.microsoft.com/office/powerpoint/2010/main" val="172690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228" y="164343"/>
            <a:ext cx="9310455" cy="6529313"/>
          </a:xfrm>
          <a:prstGeom prst="rect">
            <a:avLst/>
          </a:prstGeom>
        </p:spPr>
      </p:pic>
    </p:spTree>
    <p:extLst>
      <p:ext uri="{BB962C8B-B14F-4D97-AF65-F5344CB8AC3E}">
        <p14:creationId xmlns:p14="http://schemas.microsoft.com/office/powerpoint/2010/main" val="1785549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228600" y="76200"/>
            <a:ext cx="8458200" cy="914400"/>
          </a:xfrm>
          <a:ln>
            <a:solidFill>
              <a:schemeClr val="accent1"/>
            </a:solidFill>
            <a:miter lim="800000"/>
            <a:headEnd/>
            <a:tailEnd/>
          </a:ln>
        </p:spPr>
        <p:txBody>
          <a:bodyPr/>
          <a:lstStyle/>
          <a:p>
            <a:pPr algn="l" eaLnBrk="1" hangingPunct="1"/>
            <a:endParaRPr lang="en-US" altLang="en-US" sz="4000" dirty="0" smtClean="0"/>
          </a:p>
        </p:txBody>
      </p:sp>
      <p:pic>
        <p:nvPicPr>
          <p:cNvPr id="6150" name="Picture 1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066800"/>
            <a:ext cx="3698875" cy="4724400"/>
          </a:xfrm>
        </p:spPr>
      </p:pic>
      <p:pic>
        <p:nvPicPr>
          <p:cNvPr id="6146" name="Picture 17"/>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724400" y="1066800"/>
            <a:ext cx="3816350" cy="4724400"/>
          </a:xfrm>
        </p:spPr>
      </p:pic>
      <p:sp>
        <p:nvSpPr>
          <p:cNvPr id="6148" name="Freeform 9"/>
          <p:cNvSpPr>
            <a:spLocks/>
          </p:cNvSpPr>
          <p:nvPr/>
        </p:nvSpPr>
        <p:spPr bwMode="auto">
          <a:xfrm>
            <a:off x="7391400" y="4495800"/>
            <a:ext cx="1001713" cy="688975"/>
          </a:xfrm>
          <a:custGeom>
            <a:avLst/>
            <a:gdLst>
              <a:gd name="T0" fmla="*/ 885825 w 631"/>
              <a:gd name="T1" fmla="*/ 625475 h 434"/>
              <a:gd name="T2" fmla="*/ 696913 w 631"/>
              <a:gd name="T3" fmla="*/ 146050 h 434"/>
              <a:gd name="T4" fmla="*/ 552450 w 631"/>
              <a:gd name="T5" fmla="*/ 58738 h 434"/>
              <a:gd name="T6" fmla="*/ 160338 w 631"/>
              <a:gd name="T7" fmla="*/ 44450 h 434"/>
              <a:gd name="T8" fmla="*/ 30163 w 631"/>
              <a:gd name="T9" fmla="*/ 0 h 434"/>
              <a:gd name="T10" fmla="*/ 30163 w 631"/>
              <a:gd name="T11" fmla="*/ 117475 h 434"/>
              <a:gd name="T12" fmla="*/ 0 w 631"/>
              <a:gd name="T13" fmla="*/ 203200 h 434"/>
              <a:gd name="T14" fmla="*/ 87313 w 631"/>
              <a:gd name="T15" fmla="*/ 320675 h 434"/>
              <a:gd name="T16" fmla="*/ 73025 w 631"/>
              <a:gd name="T17" fmla="*/ 422275 h 434"/>
              <a:gd name="T18" fmla="*/ 117475 w 631"/>
              <a:gd name="T19" fmla="*/ 436563 h 434"/>
              <a:gd name="T20" fmla="*/ 261938 w 631"/>
              <a:gd name="T21" fmla="*/ 450850 h 434"/>
              <a:gd name="T22" fmla="*/ 581025 w 631"/>
              <a:gd name="T23" fmla="*/ 552450 h 434"/>
              <a:gd name="T24" fmla="*/ 668338 w 631"/>
              <a:gd name="T25" fmla="*/ 581025 h 434"/>
              <a:gd name="T26" fmla="*/ 711200 w 631"/>
              <a:gd name="T27" fmla="*/ 595313 h 434"/>
              <a:gd name="T28" fmla="*/ 741363 w 631"/>
              <a:gd name="T29" fmla="*/ 625475 h 434"/>
              <a:gd name="T30" fmla="*/ 769938 w 631"/>
              <a:gd name="T31" fmla="*/ 668338 h 434"/>
              <a:gd name="T32" fmla="*/ 885825 w 631"/>
              <a:gd name="T33" fmla="*/ 625475 h 4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1"/>
              <a:gd name="T52" fmla="*/ 0 h 434"/>
              <a:gd name="T53" fmla="*/ 631 w 631"/>
              <a:gd name="T54" fmla="*/ 434 h 4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1" h="434">
                <a:moveTo>
                  <a:pt x="558" y="394"/>
                </a:moveTo>
                <a:cubicBezTo>
                  <a:pt x="549" y="96"/>
                  <a:pt x="631" y="113"/>
                  <a:pt x="439" y="92"/>
                </a:cubicBezTo>
                <a:cubicBezTo>
                  <a:pt x="404" y="80"/>
                  <a:pt x="385" y="39"/>
                  <a:pt x="348" y="37"/>
                </a:cubicBezTo>
                <a:cubicBezTo>
                  <a:pt x="266" y="32"/>
                  <a:pt x="183" y="31"/>
                  <a:pt x="101" y="28"/>
                </a:cubicBezTo>
                <a:cubicBezTo>
                  <a:pt x="37" y="7"/>
                  <a:pt x="64" y="17"/>
                  <a:pt x="19" y="0"/>
                </a:cubicBezTo>
                <a:cubicBezTo>
                  <a:pt x="31" y="38"/>
                  <a:pt x="32" y="26"/>
                  <a:pt x="19" y="74"/>
                </a:cubicBezTo>
                <a:cubicBezTo>
                  <a:pt x="14" y="92"/>
                  <a:pt x="0" y="128"/>
                  <a:pt x="0" y="128"/>
                </a:cubicBezTo>
                <a:cubicBezTo>
                  <a:pt x="22" y="150"/>
                  <a:pt x="55" y="202"/>
                  <a:pt x="55" y="202"/>
                </a:cubicBezTo>
                <a:cubicBezTo>
                  <a:pt x="52" y="223"/>
                  <a:pt x="41" y="245"/>
                  <a:pt x="46" y="266"/>
                </a:cubicBezTo>
                <a:cubicBezTo>
                  <a:pt x="48" y="275"/>
                  <a:pt x="64" y="274"/>
                  <a:pt x="74" y="275"/>
                </a:cubicBezTo>
                <a:cubicBezTo>
                  <a:pt x="104" y="280"/>
                  <a:pt x="135" y="281"/>
                  <a:pt x="165" y="284"/>
                </a:cubicBezTo>
                <a:cubicBezTo>
                  <a:pt x="233" y="301"/>
                  <a:pt x="299" y="326"/>
                  <a:pt x="366" y="348"/>
                </a:cubicBezTo>
                <a:cubicBezTo>
                  <a:pt x="421" y="366"/>
                  <a:pt x="367" y="348"/>
                  <a:pt x="421" y="366"/>
                </a:cubicBezTo>
                <a:cubicBezTo>
                  <a:pt x="430" y="369"/>
                  <a:pt x="448" y="375"/>
                  <a:pt x="448" y="375"/>
                </a:cubicBezTo>
                <a:cubicBezTo>
                  <a:pt x="454" y="381"/>
                  <a:pt x="461" y="387"/>
                  <a:pt x="467" y="394"/>
                </a:cubicBezTo>
                <a:cubicBezTo>
                  <a:pt x="474" y="402"/>
                  <a:pt x="474" y="419"/>
                  <a:pt x="485" y="421"/>
                </a:cubicBezTo>
                <a:cubicBezTo>
                  <a:pt x="544" y="434"/>
                  <a:pt x="543" y="424"/>
                  <a:pt x="558" y="394"/>
                </a:cubicBezTo>
                <a:close/>
              </a:path>
            </a:pathLst>
          </a:custGeom>
          <a:solidFill>
            <a:schemeClr val="hlink"/>
          </a:solidFill>
          <a:ln w="9525" cap="rnd">
            <a:solidFill>
              <a:schemeClr val="bg2"/>
            </a:solidFill>
            <a:prstDash val="sysDot"/>
            <a:round/>
            <a:headEnd/>
            <a:tailEnd/>
          </a:ln>
        </p:spPr>
        <p:txBody>
          <a:bodyPr/>
          <a:lstStyle/>
          <a:p>
            <a:endParaRPr lang="en-US"/>
          </a:p>
        </p:txBody>
      </p:sp>
      <p:sp>
        <p:nvSpPr>
          <p:cNvPr id="6149" name="Text Box 13"/>
          <p:cNvSpPr txBox="1">
            <a:spLocks noChangeArrowheads="1"/>
          </p:cNvSpPr>
          <p:nvPr/>
        </p:nvSpPr>
        <p:spPr bwMode="auto">
          <a:xfrm>
            <a:off x="1828800" y="57150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smtClean="0">
                <a:latin typeface="Tahoma" panose="020B0604030504040204" pitchFamily="34" charset="0"/>
              </a:rPr>
              <a:t>)</a:t>
            </a:r>
            <a:endParaRPr lang="en-US" altLang="en-US" sz="1800" dirty="0">
              <a:latin typeface="Tahoma" panose="020B0604030504040204" pitchFamily="34" charset="0"/>
            </a:endParaRPr>
          </a:p>
        </p:txBody>
      </p:sp>
    </p:spTree>
    <p:extLst>
      <p:ext uri="{BB962C8B-B14F-4D97-AF65-F5344CB8AC3E}">
        <p14:creationId xmlns:p14="http://schemas.microsoft.com/office/powerpoint/2010/main" val="1095168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Pleura</a:t>
            </a:r>
            <a:endParaRPr lang="en-US" dirty="0"/>
          </a:p>
        </p:txBody>
      </p:sp>
      <p:sp>
        <p:nvSpPr>
          <p:cNvPr id="3" name="Content Placeholder 2"/>
          <p:cNvSpPr>
            <a:spLocks noGrp="1"/>
          </p:cNvSpPr>
          <p:nvPr>
            <p:ph idx="1"/>
          </p:nvPr>
        </p:nvSpPr>
        <p:spPr>
          <a:xfrm>
            <a:off x="323528" y="1556793"/>
            <a:ext cx="8424936" cy="4691614"/>
          </a:xfrm>
        </p:spPr>
        <p:txBody>
          <a:bodyPr>
            <a:noAutofit/>
          </a:bodyPr>
          <a:lstStyle/>
          <a:p>
            <a:pPr>
              <a:lnSpc>
                <a:spcPct val="80000"/>
              </a:lnSpc>
            </a:pPr>
            <a:r>
              <a:rPr lang="en-US" altLang="en-US" sz="2800" dirty="0" smtClean="0">
                <a:latin typeface="Times New Roman" panose="02020603050405020304" pitchFamily="18" charset="0"/>
                <a:cs typeface="Times New Roman" panose="02020603050405020304" pitchFamily="18" charset="0"/>
              </a:rPr>
              <a:t>Serous </a:t>
            </a:r>
            <a:r>
              <a:rPr lang="en-US" altLang="en-US" sz="2800" dirty="0">
                <a:latin typeface="Times New Roman" panose="02020603050405020304" pitchFamily="18" charset="0"/>
                <a:cs typeface="Times New Roman" panose="02020603050405020304" pitchFamily="18" charset="0"/>
              </a:rPr>
              <a:t>fluid that allows for the parietal pleura (outer lining) and visceral pleura (inner lining) to glide over each other without separation </a:t>
            </a:r>
            <a:endParaRPr lang="en-US" altLang="en-US" sz="2800" dirty="0" smtClean="0">
              <a:latin typeface="Times New Roman" panose="02020603050405020304" pitchFamily="18" charset="0"/>
              <a:cs typeface="Times New Roman" panose="02020603050405020304" pitchFamily="18" charset="0"/>
            </a:endParaRPr>
          </a:p>
          <a:p>
            <a:pPr>
              <a:lnSpc>
                <a:spcPct val="80000"/>
              </a:lnSpc>
            </a:pPr>
            <a:r>
              <a:rPr lang="en-US" altLang="en-US" sz="2800" dirty="0" smtClean="0">
                <a:latin typeface="Times New Roman" panose="02020603050405020304" pitchFamily="18" charset="0"/>
                <a:cs typeface="Times New Roman" panose="02020603050405020304" pitchFamily="18" charset="0"/>
              </a:rPr>
              <a:t>contains </a:t>
            </a:r>
            <a:r>
              <a:rPr lang="en-US" altLang="en-US" sz="2800" dirty="0">
                <a:latin typeface="Times New Roman" panose="02020603050405020304" pitchFamily="18" charset="0"/>
                <a:cs typeface="Times New Roman" panose="02020603050405020304" pitchFamily="18" charset="0"/>
              </a:rPr>
              <a:t>about 5-15ml of fluid at one time</a:t>
            </a:r>
          </a:p>
          <a:p>
            <a:pPr>
              <a:lnSpc>
                <a:spcPct val="80000"/>
              </a:lnSpc>
            </a:pPr>
            <a:r>
              <a:rPr lang="en-US" altLang="en-US" sz="2800" dirty="0" smtClean="0">
                <a:latin typeface="Times New Roman" panose="02020603050405020304" pitchFamily="18" charset="0"/>
                <a:cs typeface="Times New Roman" panose="02020603050405020304" pitchFamily="18" charset="0"/>
              </a:rPr>
              <a:t>Pleural </a:t>
            </a:r>
            <a:r>
              <a:rPr lang="en-US" altLang="en-US" sz="2800" dirty="0">
                <a:latin typeface="Times New Roman" panose="02020603050405020304" pitchFamily="18" charset="0"/>
                <a:cs typeface="Times New Roman" panose="02020603050405020304" pitchFamily="18" charset="0"/>
              </a:rPr>
              <a:t>fluid is produced by the parietal pleura and absorbed by the visceral pleura as a continuous process. </a:t>
            </a:r>
            <a:endParaRPr lang="en-US" altLang="en-US" sz="2800" dirty="0" smtClean="0">
              <a:latin typeface="Times New Roman" panose="02020603050405020304" pitchFamily="18" charset="0"/>
              <a:cs typeface="Times New Roman" panose="02020603050405020304" pitchFamily="18" charset="0"/>
            </a:endParaRPr>
          </a:p>
          <a:p>
            <a:pPr>
              <a:lnSpc>
                <a:spcPct val="80000"/>
              </a:lnSpc>
            </a:pPr>
            <a:r>
              <a:rPr lang="en-US" altLang="en-US" sz="2800" dirty="0">
                <a:latin typeface="Times New Roman" panose="02020603050405020304" pitchFamily="18" charset="0"/>
                <a:cs typeface="Times New Roman" panose="02020603050405020304" pitchFamily="18" charset="0"/>
              </a:rPr>
              <a:t>The visceral pleura absorbs fluid, which then drains into the lymphatic system and returns to the blood</a:t>
            </a:r>
          </a:p>
          <a:p>
            <a:pPr>
              <a:lnSpc>
                <a:spcPct val="80000"/>
              </a:lnSpc>
            </a:pPr>
            <a:endParaRPr lang="en-US" altLang="en-US" sz="2800" dirty="0" smtClean="0">
              <a:latin typeface="Times New Roman" panose="02020603050405020304" pitchFamily="18" charset="0"/>
              <a:cs typeface="Times New Roman" panose="02020603050405020304" pitchFamily="18" charset="0"/>
            </a:endParaRPr>
          </a:p>
          <a:p>
            <a:pPr>
              <a:lnSpc>
                <a:spcPct val="80000"/>
              </a:lnSpc>
            </a:pPr>
            <a:r>
              <a:rPr lang="en-US" altLang="en-US" sz="2800" dirty="0" smtClean="0">
                <a:latin typeface="Times New Roman" panose="02020603050405020304" pitchFamily="18" charset="0"/>
                <a:cs typeface="Times New Roman" panose="02020603050405020304" pitchFamily="18" charset="0"/>
              </a:rPr>
              <a:t>about </a:t>
            </a:r>
            <a:r>
              <a:rPr lang="en-US" altLang="en-US" sz="2800" dirty="0">
                <a:latin typeface="Times New Roman" panose="02020603050405020304" pitchFamily="18" charset="0"/>
                <a:cs typeface="Times New Roman" panose="02020603050405020304" pitchFamily="18" charset="0"/>
              </a:rPr>
              <a:t>100-200ml of fluid circulates though the pleural space within a 24-hour </a:t>
            </a:r>
            <a:r>
              <a:rPr lang="en-US" altLang="en-US" sz="2800" dirty="0" smtClean="0">
                <a:latin typeface="Times New Roman" panose="02020603050405020304" pitchFamily="18" charset="0"/>
                <a:cs typeface="Times New Roman" panose="02020603050405020304" pitchFamily="18" charset="0"/>
              </a:rPr>
              <a:t>period</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87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a:xfrm>
            <a:off x="827700" y="1556793"/>
            <a:ext cx="6711654" cy="5472608"/>
          </a:xfrm>
        </p:spPr>
        <p:txBody>
          <a:bodyPr>
            <a:normAutofit/>
          </a:bodyPr>
          <a:lstStyle/>
          <a:p>
            <a:r>
              <a:rPr lang="en-US" dirty="0" smtClean="0"/>
              <a:t>History</a:t>
            </a:r>
          </a:p>
          <a:p>
            <a:pPr lvl="1"/>
            <a:r>
              <a:rPr lang="en-US" sz="2000" dirty="0" smtClean="0">
                <a:latin typeface="Times New Roman" panose="02020603050405020304" pitchFamily="18" charset="0"/>
                <a:cs typeface="Times New Roman" panose="02020603050405020304" pitchFamily="18" charset="0"/>
              </a:rPr>
              <a:t>Dyspnea </a:t>
            </a:r>
          </a:p>
          <a:p>
            <a:pPr lvl="1"/>
            <a:r>
              <a:rPr lang="en-US" sz="2000" dirty="0" smtClean="0">
                <a:latin typeface="Times New Roman" panose="02020603050405020304" pitchFamily="18" charset="0"/>
                <a:cs typeface="Times New Roman" panose="02020603050405020304" pitchFamily="18" charset="0"/>
              </a:rPr>
              <a:t>Pleuritic chest pain</a:t>
            </a:r>
          </a:p>
          <a:p>
            <a:pPr lvl="1"/>
            <a:r>
              <a:rPr lang="en-US" sz="2000" dirty="0" smtClean="0">
                <a:latin typeface="Times New Roman" panose="02020603050405020304" pitchFamily="18" charset="0"/>
                <a:cs typeface="Times New Roman" panose="02020603050405020304" pitchFamily="18" charset="0"/>
              </a:rPr>
              <a:t>Cough </a:t>
            </a:r>
          </a:p>
          <a:p>
            <a:pPr lvl="1"/>
            <a:r>
              <a:rPr lang="en-US" sz="2000" dirty="0" smtClean="0">
                <a:latin typeface="Times New Roman" panose="02020603050405020304" pitchFamily="18" charset="0"/>
                <a:cs typeface="Times New Roman" panose="02020603050405020304" pitchFamily="18" charset="0"/>
              </a:rPr>
              <a:t>Other symptoms related to underlying cause</a:t>
            </a:r>
            <a:endParaRPr lang="en-US" sz="2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Physical exam (Findings usually present for effusions &gt; 300 mL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p>
          <a:p>
            <a:pPr lvl="1"/>
            <a:r>
              <a:rPr lang="en-US" sz="2000" dirty="0" smtClean="0">
                <a:latin typeface="Times New Roman" panose="02020603050405020304" pitchFamily="18" charset="0"/>
                <a:cs typeface="Times New Roman" panose="02020603050405020304" pitchFamily="18" charset="0"/>
              </a:rPr>
              <a:t>Dullness to percussion, decreased tactile fremitus</a:t>
            </a:r>
          </a:p>
          <a:p>
            <a:pPr lvl="1"/>
            <a:r>
              <a:rPr lang="en-US" sz="2000" dirty="0" smtClean="0">
                <a:latin typeface="Times New Roman" panose="02020603050405020304" pitchFamily="18" charset="0"/>
                <a:cs typeface="Times New Roman" panose="02020603050405020304" pitchFamily="18" charset="0"/>
              </a:rPr>
              <a:t>Asymmetric chest expansion</a:t>
            </a:r>
          </a:p>
          <a:p>
            <a:pPr lvl="1"/>
            <a:r>
              <a:rPr lang="en-US" sz="2000" dirty="0" smtClean="0">
                <a:latin typeface="Times New Roman" panose="02020603050405020304" pitchFamily="18" charset="0"/>
                <a:cs typeface="Times New Roman" panose="02020603050405020304" pitchFamily="18" charset="0"/>
              </a:rPr>
              <a:t>Decreased breath sounds </a:t>
            </a:r>
          </a:p>
          <a:p>
            <a:pPr lvl="1"/>
            <a:r>
              <a:rPr lang="en-US" sz="2000" b="1" dirty="0" smtClean="0">
                <a:latin typeface="Times New Roman" panose="02020603050405020304" pitchFamily="18" charset="0"/>
                <a:cs typeface="Times New Roman" panose="02020603050405020304" pitchFamily="18" charset="0"/>
              </a:rPr>
              <a:t>Tracheal </a:t>
            </a:r>
            <a:r>
              <a:rPr lang="en-US" sz="2000" b="1" dirty="0">
                <a:latin typeface="Times New Roman" panose="02020603050405020304" pitchFamily="18" charset="0"/>
                <a:cs typeface="Times New Roman" panose="02020603050405020304" pitchFamily="18" charset="0"/>
              </a:rPr>
              <a:t>shift away </a:t>
            </a:r>
            <a:r>
              <a:rPr lang="en-US" sz="2000" b="1" dirty="0" smtClean="0">
                <a:latin typeface="Times New Roman" panose="02020603050405020304" pitchFamily="18" charset="0"/>
                <a:cs typeface="Times New Roman" panose="02020603050405020304" pitchFamily="18" charset="0"/>
              </a:rPr>
              <a:t>from </a:t>
            </a:r>
            <a:r>
              <a:rPr lang="en-US" sz="2000" dirty="0">
                <a:latin typeface="Times New Roman" panose="02020603050405020304" pitchFamily="18" charset="0"/>
                <a:cs typeface="Times New Roman" panose="02020603050405020304" pitchFamily="18" charset="0"/>
              </a:rPr>
              <a:t>the affected side</a:t>
            </a:r>
            <a:endParaRPr lang="en-US" sz="2000" dirty="0" smtClean="0">
              <a:latin typeface="Times New Roman" panose="02020603050405020304" pitchFamily="18" charset="0"/>
              <a:cs typeface="Times New Roman" panose="02020603050405020304" pitchFamily="18" charset="0"/>
            </a:endParaRPr>
          </a:p>
          <a:p>
            <a:pPr lvl="1"/>
            <a:endParaRPr lang="en-US" dirty="0" smtClean="0"/>
          </a:p>
          <a:p>
            <a:pPr lvl="1"/>
            <a:endParaRPr lang="en-US" dirty="0"/>
          </a:p>
        </p:txBody>
      </p:sp>
    </p:spTree>
    <p:extLst>
      <p:ext uri="{BB962C8B-B14F-4D97-AF65-F5344CB8AC3E}">
        <p14:creationId xmlns:p14="http://schemas.microsoft.com/office/powerpoint/2010/main" val="40068255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2285</TotalTime>
  <Words>738</Words>
  <Application>Microsoft Office PowerPoint</Application>
  <PresentationFormat>On-screen Show (4:3)</PresentationFormat>
  <Paragraphs>156</Paragraphs>
  <Slides>25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Arial Unicode MS</vt:lpstr>
      <vt:lpstr>Calibri</vt:lpstr>
      <vt:lpstr>Century Gothic</vt:lpstr>
      <vt:lpstr>Copperplate Gothic Bold</vt:lpstr>
      <vt:lpstr>Tahoma</vt:lpstr>
      <vt:lpstr>Times New Roman</vt:lpstr>
      <vt:lpstr>Wingdings</vt:lpstr>
      <vt:lpstr>Wingdings 2</vt:lpstr>
      <vt:lpstr>Wingdings 3</vt:lpstr>
      <vt:lpstr>Ion</vt:lpstr>
      <vt:lpstr>   Pleural Effusion </vt:lpstr>
      <vt:lpstr>PowerPoint Presentation</vt:lpstr>
      <vt:lpstr>PowerPoint Presentation</vt:lpstr>
      <vt:lpstr>PowerPoint Presentation</vt:lpstr>
      <vt:lpstr>Objectives:</vt:lpstr>
      <vt:lpstr>PowerPoint Presentation</vt:lpstr>
      <vt:lpstr>PowerPoint Presentation</vt:lpstr>
      <vt:lpstr>Pleura</vt:lpstr>
      <vt:lpstr>Clinical Presentation</vt:lpstr>
      <vt:lpstr>Development of Pleural Effusion   </vt:lpstr>
      <vt:lpstr>Imaging Studies-Chest Radiographs</vt:lpstr>
      <vt:lpstr>Imaging Studies</vt:lpstr>
      <vt:lpstr>PowerPoint Presentation</vt:lpstr>
      <vt:lpstr>Thoracocentesis</vt:lpstr>
      <vt:lpstr>Indications for thoracentesis</vt:lpstr>
      <vt:lpstr>Pleural Fluid Evaluation 5 Cs</vt:lpstr>
      <vt:lpstr>PowerPoint Presentation</vt:lpstr>
      <vt:lpstr>Lights Criteria</vt:lpstr>
      <vt:lpstr>Transudative vs Exudative</vt:lpstr>
      <vt:lpstr>PowerPoint Presentation</vt:lpstr>
      <vt:lpstr>PowerPoint Presentation</vt:lpstr>
      <vt:lpstr>PowerPoint Presentation</vt:lpstr>
      <vt:lpstr>Cell count </vt:lpstr>
      <vt:lpstr>Treatment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Pleural Effusion</dc:title>
  <dc:creator>Marvin</dc:creator>
  <cp:lastModifiedBy>Abdullah Rashed AlHarbi</cp:lastModifiedBy>
  <cp:revision>82</cp:revision>
  <dcterms:created xsi:type="dcterms:W3CDTF">2014-09-26T17:26:14Z</dcterms:created>
  <dcterms:modified xsi:type="dcterms:W3CDTF">2019-10-14T04:08:27Z</dcterms:modified>
</cp:coreProperties>
</file>