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319" r:id="rId17"/>
    <p:sldId id="273" r:id="rId18"/>
    <p:sldId id="274" r:id="rId19"/>
    <p:sldId id="275" r:id="rId20"/>
    <p:sldId id="312" r:id="rId21"/>
    <p:sldId id="276" r:id="rId22"/>
    <p:sldId id="277" r:id="rId23"/>
    <p:sldId id="278" r:id="rId24"/>
    <p:sldId id="279" r:id="rId25"/>
    <p:sldId id="280" r:id="rId26"/>
    <p:sldId id="281" r:id="rId27"/>
    <p:sldId id="285" r:id="rId28"/>
    <p:sldId id="286" r:id="rId29"/>
    <p:sldId id="287" r:id="rId30"/>
    <p:sldId id="289" r:id="rId31"/>
    <p:sldId id="288" r:id="rId32"/>
    <p:sldId id="290" r:id="rId33"/>
    <p:sldId id="291" r:id="rId34"/>
    <p:sldId id="292" r:id="rId35"/>
    <p:sldId id="293" r:id="rId36"/>
    <p:sldId id="294" r:id="rId37"/>
    <p:sldId id="295" r:id="rId38"/>
    <p:sldId id="296" r:id="rId39"/>
    <p:sldId id="315" r:id="rId40"/>
    <p:sldId id="297" r:id="rId41"/>
    <p:sldId id="298" r:id="rId42"/>
    <p:sldId id="316" r:id="rId43"/>
    <p:sldId id="301" r:id="rId44"/>
    <p:sldId id="302" r:id="rId45"/>
    <p:sldId id="305" r:id="rId46"/>
    <p:sldId id="321" r:id="rId47"/>
    <p:sldId id="307" r:id="rId48"/>
    <p:sldId id="303" r:id="rId49"/>
    <p:sldId id="304" r:id="rId50"/>
    <p:sldId id="320" r:id="rId51"/>
    <p:sldId id="309" r:id="rId52"/>
    <p:sldId id="310" r:id="rId53"/>
    <p:sldId id="31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226" autoAdjust="0"/>
  </p:normalViewPr>
  <p:slideViewPr>
    <p:cSldViewPr>
      <p:cViewPr varScale="1">
        <p:scale>
          <a:sx n="105" d="100"/>
          <a:sy n="105" d="100"/>
        </p:scale>
        <p:origin x="390" y="72"/>
      </p:cViewPr>
      <p:guideLst>
        <p:guide orient="horz" pos="2160"/>
        <p:guide pos="2880"/>
      </p:guideLst>
    </p:cSldViewPr>
  </p:slideViewPr>
  <p:notesTextViewPr>
    <p:cViewPr>
      <p:scale>
        <a:sx n="1" d="1"/>
        <a:sy n="1" d="1"/>
      </p:scale>
      <p:origin x="0" y="0"/>
    </p:cViewPr>
  </p:notesTextViewPr>
  <p:sorterViewPr>
    <p:cViewPr>
      <p:scale>
        <a:sx n="100" d="100"/>
        <a:sy n="100" d="100"/>
      </p:scale>
      <p:origin x="0" y="66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43DF2-4B46-4C42-A1A4-4735F32C1178}" type="doc">
      <dgm:prSet loTypeId="urn:microsoft.com/office/officeart/2005/8/layout/hierarchy5" loCatId="hierarchy" qsTypeId="urn:microsoft.com/office/officeart/2005/8/quickstyle/simple5" qsCatId="simple" csTypeId="urn:microsoft.com/office/officeart/2005/8/colors/accent2_4" csCatId="accent2" phldr="1"/>
      <dgm:spPr/>
      <dgm:t>
        <a:bodyPr/>
        <a:lstStyle/>
        <a:p>
          <a:endParaRPr lang="en-US"/>
        </a:p>
      </dgm:t>
    </dgm:pt>
    <dgm:pt modelId="{7AC48A27-FE09-4E0E-B48A-8836A31409C0}">
      <dgm:prSet phldrT="[Text]" custT="1"/>
      <dgm:spPr>
        <a:scene3d>
          <a:camera prst="orthographicFront" fov="0">
            <a:rot lat="0" lon="0" rev="0"/>
          </a:camera>
          <a:lightRig rig="glow" dir="t">
            <a:rot lat="0" lon="0" rev="6360000"/>
          </a:lightRig>
        </a:scene3d>
        <a:sp3d contourW="1000" prstMaterial="flat">
          <a:bevelT w="69850" h="101600"/>
          <a:contourClr>
            <a:schemeClr val="accent2">
              <a:shade val="60000"/>
              <a:hueOff val="0"/>
              <a:satOff val="0"/>
              <a:lumOff val="0"/>
              <a:alphaOff val="0"/>
              <a:satMod val="300000"/>
            </a:schemeClr>
          </a:contourClr>
        </a:sp3d>
      </dgm:spPr>
      <dgm:t>
        <a:bodyPr/>
        <a:lstStyle/>
        <a:p>
          <a:r>
            <a:rPr lang="en-US" sz="2000" b="1" dirty="0">
              <a:solidFill>
                <a:srgbClr val="002060"/>
              </a:solidFill>
              <a:latin typeface="Century Gothic" pitchFamily="34" charset="0"/>
            </a:rPr>
            <a:t>Hypertension</a:t>
          </a:r>
        </a:p>
      </dgm:t>
    </dgm:pt>
    <dgm:pt modelId="{420901B2-D111-44EF-986E-2F7B1DAA4636}" type="parTrans" cxnId="{CA28EA0C-8D60-496A-80A5-AB2039BF6726}">
      <dgm:prSet/>
      <dgm:spPr/>
      <dgm:t>
        <a:bodyPr/>
        <a:lstStyle/>
        <a:p>
          <a:endParaRPr lang="en-US"/>
        </a:p>
      </dgm:t>
    </dgm:pt>
    <dgm:pt modelId="{9DC70833-A7B9-468A-A061-0117EF7EF407}" type="sibTrans" cxnId="{CA28EA0C-8D60-496A-80A5-AB2039BF6726}">
      <dgm:prSet/>
      <dgm:spPr/>
      <dgm:t>
        <a:bodyPr/>
        <a:lstStyle/>
        <a:p>
          <a:endParaRPr lang="en-US"/>
        </a:p>
      </dgm:t>
    </dgm:pt>
    <dgm:pt modelId="{356F5F0A-424C-42D8-BB73-E9ED96EC5B9A}">
      <dgm:prSet phldrT="[Text]" custT="1"/>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500" b="0" dirty="0">
              <a:solidFill>
                <a:srgbClr val="002060"/>
              </a:solidFill>
              <a:latin typeface="Century Gothic" pitchFamily="34" charset="0"/>
            </a:rPr>
            <a:t>CAD, ECG, </a:t>
          </a:r>
        </a:p>
        <a:p>
          <a:r>
            <a:rPr lang="en-US" sz="1500" b="0" dirty="0" err="1">
              <a:solidFill>
                <a:srgbClr val="002060"/>
              </a:solidFill>
              <a:latin typeface="Century Gothic" pitchFamily="34" charset="0"/>
            </a:rPr>
            <a:t>Arrthymia</a:t>
          </a:r>
          <a:r>
            <a:rPr lang="en-US" sz="1500" b="0" dirty="0">
              <a:solidFill>
                <a:srgbClr val="002060"/>
              </a:solidFill>
              <a:latin typeface="Century Gothic" pitchFamily="34" charset="0"/>
            </a:rPr>
            <a:t>, Sudden Death</a:t>
          </a:r>
        </a:p>
      </dgm:t>
    </dgm:pt>
    <dgm:pt modelId="{17F4D46F-33F7-4745-91F9-C0AEA1DB00B9}" type="parTrans" cxnId="{6A4C4A31-5CBA-451F-A5C4-47D6373C9BEF}">
      <dgm:prSet/>
      <dgm:spPr>
        <a:ln>
          <a:solidFill>
            <a:srgbClr val="002060"/>
          </a:solidFill>
        </a:ln>
        <a:scene3d>
          <a:camera prst="orthographicFront"/>
          <a:lightRig rig="threePt" dir="t"/>
        </a:scene3d>
        <a:sp3d>
          <a:bevelT w="69850"/>
        </a:sp3d>
      </dgm:spPr>
      <dgm:t>
        <a:bodyPr/>
        <a:lstStyle/>
        <a:p>
          <a:endParaRPr lang="en-US"/>
        </a:p>
      </dgm:t>
    </dgm:pt>
    <dgm:pt modelId="{4C64E39B-D726-41B6-A545-E36577AC0157}" type="sibTrans" cxnId="{6A4C4A31-5CBA-451F-A5C4-47D6373C9BEF}">
      <dgm:prSet/>
      <dgm:spPr/>
      <dgm:t>
        <a:bodyPr/>
        <a:lstStyle/>
        <a:p>
          <a:endParaRPr lang="en-US"/>
        </a:p>
      </dgm:t>
    </dgm:pt>
    <dgm:pt modelId="{B9B8BF39-2B86-429C-AF33-597192BC83B3}">
      <dgm:prSet phldrT="[Text]" custT="1"/>
      <dgm:spPr>
        <a:gradFill flip="none" rotWithShape="0">
          <a:gsLst>
            <a:gs pos="0">
              <a:srgbClr val="00B0F0">
                <a:tint val="66000"/>
                <a:satMod val="160000"/>
                <a:shade val="30000"/>
                <a:satMod val="115000"/>
              </a:srgbClr>
            </a:gs>
            <a:gs pos="50000">
              <a:srgbClr val="00B0F0">
                <a:tint val="66000"/>
                <a:satMod val="160000"/>
                <a:shade val="67500"/>
                <a:satMod val="115000"/>
              </a:srgbClr>
            </a:gs>
            <a:gs pos="100000">
              <a:srgbClr val="00B0F0">
                <a:tint val="66000"/>
                <a:satMod val="160000"/>
                <a:shade val="100000"/>
                <a:satMod val="115000"/>
              </a:srgb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pPr>
            <a:lnSpc>
              <a:spcPct val="100000"/>
            </a:lnSpc>
          </a:pPr>
          <a:endParaRPr lang="en-US" sz="1200" dirty="0">
            <a:solidFill>
              <a:srgbClr val="FFFF00"/>
            </a:solidFill>
            <a:latin typeface="Century Gothic" pitchFamily="34" charset="0"/>
          </a:endParaRPr>
        </a:p>
        <a:p>
          <a:pPr>
            <a:lnSpc>
              <a:spcPct val="100000"/>
            </a:lnSpc>
          </a:pPr>
          <a:r>
            <a:rPr lang="en-US" sz="1200" b="0" dirty="0">
              <a:solidFill>
                <a:srgbClr val="FFFF00"/>
              </a:solidFill>
              <a:latin typeface="Century Gothic" pitchFamily="34" charset="0"/>
            </a:rPr>
            <a:t>Stroke, Ischemia, Hemorrhage, Alzheimer’s Disease, Cognitive, retinal hemorrhage</a:t>
          </a:r>
        </a:p>
        <a:p>
          <a:pPr>
            <a:lnSpc>
              <a:spcPct val="100000"/>
            </a:lnSpc>
          </a:pPr>
          <a:endParaRPr lang="en-US" sz="1200" dirty="0">
            <a:solidFill>
              <a:srgbClr val="FFFF00"/>
            </a:solidFill>
            <a:latin typeface="Century Gothic" pitchFamily="34" charset="0"/>
          </a:endParaRPr>
        </a:p>
      </dgm:t>
    </dgm:pt>
    <dgm:pt modelId="{6A4134A9-5F4D-4851-8E79-18D33DF4C5AA}" type="parTrans" cxnId="{BA59FC29-1FD9-4594-B51B-30C337B3EE82}">
      <dgm:prSet/>
      <dgm:spPr>
        <a:ln>
          <a:solidFill>
            <a:srgbClr val="002060"/>
          </a:solidFill>
        </a:ln>
        <a:scene3d>
          <a:camera prst="orthographicFront"/>
          <a:lightRig rig="threePt" dir="t"/>
        </a:scene3d>
        <a:sp3d>
          <a:bevelT w="69850"/>
        </a:sp3d>
      </dgm:spPr>
      <dgm:t>
        <a:bodyPr/>
        <a:lstStyle/>
        <a:p>
          <a:endParaRPr lang="en-US"/>
        </a:p>
      </dgm:t>
    </dgm:pt>
    <dgm:pt modelId="{5E00ED94-DBA4-4D9A-986E-76614DD2464D}" type="sibTrans" cxnId="{BA59FC29-1FD9-4594-B51B-30C337B3EE82}">
      <dgm:prSet/>
      <dgm:spPr/>
      <dgm:t>
        <a:bodyPr/>
        <a:lstStyle/>
        <a:p>
          <a:endParaRPr lang="en-US"/>
        </a:p>
      </dgm:t>
    </dgm:pt>
    <dgm:pt modelId="{2E0BB25E-8F1C-477C-BB02-B6DF4C5ED905}">
      <dgm:prSet phldrT="[Text]" custT="1"/>
      <dgm:spPr>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2000" b="0" dirty="0">
              <a:solidFill>
                <a:schemeClr val="bg2"/>
              </a:solidFill>
              <a:latin typeface="Century Gothic" pitchFamily="34" charset="0"/>
            </a:rPr>
            <a:t>Renal Disease</a:t>
          </a:r>
        </a:p>
      </dgm:t>
    </dgm:pt>
    <dgm:pt modelId="{EE1AF447-D66E-418E-B644-3D6E77C8EFEA}" type="parTrans" cxnId="{DA36F39E-69BD-4B22-BC82-B7E594CA04B2}">
      <dgm:prSet/>
      <dgm:spPr>
        <a:ln>
          <a:solidFill>
            <a:srgbClr val="002060"/>
          </a:solidFill>
        </a:ln>
        <a:scene3d>
          <a:camera prst="orthographicFront"/>
          <a:lightRig rig="threePt" dir="t"/>
        </a:scene3d>
        <a:sp3d>
          <a:bevelT w="69850"/>
        </a:sp3d>
      </dgm:spPr>
      <dgm:t>
        <a:bodyPr/>
        <a:lstStyle/>
        <a:p>
          <a:endParaRPr lang="en-US"/>
        </a:p>
      </dgm:t>
    </dgm:pt>
    <dgm:pt modelId="{1DDF70A4-834B-4305-B9FA-60B66EEA133C}" type="sibTrans" cxnId="{DA36F39E-69BD-4B22-BC82-B7E594CA04B2}">
      <dgm:prSet/>
      <dgm:spPr/>
      <dgm:t>
        <a:bodyPr/>
        <a:lstStyle/>
        <a:p>
          <a:endParaRPr lang="en-US"/>
        </a:p>
      </dgm:t>
    </dgm:pt>
    <dgm:pt modelId="{0F48A183-C0F9-4162-864C-41590CDD695E}">
      <dgm:prSet phldrT="[Text]"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800" b="0" dirty="0">
              <a:solidFill>
                <a:srgbClr val="002060"/>
              </a:solidFill>
              <a:latin typeface="Century Gothic" pitchFamily="34" charset="0"/>
            </a:rPr>
            <a:t>Peripheral Vascular Disease</a:t>
          </a:r>
        </a:p>
      </dgm:t>
    </dgm:pt>
    <dgm:pt modelId="{B3E84D12-FB58-4D92-B686-5BBE19838513}" type="parTrans" cxnId="{1C30F310-4EBD-4817-BF0D-AB44FF765AB0}">
      <dgm:prSet/>
      <dgm:spPr>
        <a:ln>
          <a:solidFill>
            <a:srgbClr val="002060"/>
          </a:solidFill>
        </a:ln>
        <a:scene3d>
          <a:camera prst="orthographicFront"/>
          <a:lightRig rig="threePt" dir="t"/>
        </a:scene3d>
        <a:sp3d>
          <a:bevelT w="69850"/>
        </a:sp3d>
      </dgm:spPr>
      <dgm:t>
        <a:bodyPr/>
        <a:lstStyle/>
        <a:p>
          <a:endParaRPr lang="en-US">
            <a:ln>
              <a:solidFill>
                <a:srgbClr val="002060"/>
              </a:solidFill>
            </a:ln>
          </a:endParaRPr>
        </a:p>
      </dgm:t>
    </dgm:pt>
    <dgm:pt modelId="{A50EA691-2F4D-491F-A311-86BC2A7D6CE4}" type="sibTrans" cxnId="{1C30F310-4EBD-4817-BF0D-AB44FF765AB0}">
      <dgm:prSet/>
      <dgm:spPr/>
      <dgm:t>
        <a:bodyPr/>
        <a:lstStyle/>
        <a:p>
          <a:endParaRPr lang="en-US"/>
        </a:p>
      </dgm:t>
    </dgm:pt>
    <dgm:pt modelId="{4624B2EE-A7CD-49EC-B910-2BD742255907}">
      <dgm:prSet phldrT="[Text]" custT="1"/>
      <dgm:spPr>
        <a:gradFill flip="none" rotWithShape="0">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400" b="0" dirty="0">
              <a:solidFill>
                <a:srgbClr val="002060"/>
              </a:solidFill>
              <a:latin typeface="Century Gothic" pitchFamily="34" charset="0"/>
            </a:rPr>
            <a:t>Hypertensive cries </a:t>
          </a:r>
          <a:r>
            <a:rPr lang="en-US" sz="1400" b="0" dirty="0" err="1">
              <a:solidFill>
                <a:srgbClr val="002060"/>
              </a:solidFill>
              <a:latin typeface="Century Gothic" pitchFamily="34" charset="0"/>
            </a:rPr>
            <a:t>urgency&amp;Emergency</a:t>
          </a:r>
          <a:endParaRPr lang="en-US" sz="1400" b="0" dirty="0">
            <a:solidFill>
              <a:srgbClr val="002060"/>
            </a:solidFill>
            <a:latin typeface="Century Gothic" pitchFamily="34" charset="0"/>
          </a:endParaRPr>
        </a:p>
        <a:p>
          <a:endParaRPr lang="en-US" sz="1400" b="0" dirty="0">
            <a:solidFill>
              <a:srgbClr val="002060"/>
            </a:solidFill>
            <a:latin typeface="Century Gothic" pitchFamily="34" charset="0"/>
          </a:endParaRPr>
        </a:p>
      </dgm:t>
    </dgm:pt>
    <dgm:pt modelId="{888E1202-3A29-4CF2-8E98-D23D5C9E9D2E}" type="parTrans" cxnId="{4AC02225-9784-4DD9-B2CA-A456307CE091}">
      <dgm:prSet/>
      <dgm:spPr>
        <a:ln>
          <a:solidFill>
            <a:srgbClr val="002060"/>
          </a:solidFill>
        </a:ln>
        <a:scene3d>
          <a:camera prst="orthographicFront"/>
          <a:lightRig rig="threePt" dir="t"/>
        </a:scene3d>
        <a:sp3d>
          <a:bevelT w="69850"/>
        </a:sp3d>
      </dgm:spPr>
      <dgm:t>
        <a:bodyPr/>
        <a:lstStyle/>
        <a:p>
          <a:endParaRPr lang="en-US"/>
        </a:p>
      </dgm:t>
    </dgm:pt>
    <dgm:pt modelId="{74D09D90-2BC8-42F8-BE9E-D35AE04B8B6C}" type="sibTrans" cxnId="{4AC02225-9784-4DD9-B2CA-A456307CE091}">
      <dgm:prSet/>
      <dgm:spPr/>
      <dgm:t>
        <a:bodyPr/>
        <a:lstStyle/>
        <a:p>
          <a:endParaRPr lang="en-US"/>
        </a:p>
      </dgm:t>
    </dgm:pt>
    <dgm:pt modelId="{EA84F862-516A-4365-84D3-AD27B8C768C9}">
      <dgm:prSet phldrT="[Text]" custT="1"/>
      <dgm:spPr>
        <a:gradFill flip="none" rotWithShape="0">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t="100000" r="100000"/>
          </a:path>
          <a:tileRect l="-100000" b="-100000"/>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600" b="0" dirty="0">
              <a:solidFill>
                <a:srgbClr val="002060"/>
              </a:solidFill>
              <a:latin typeface="Century Gothic" pitchFamily="34" charset="0"/>
            </a:rPr>
            <a:t>CHF</a:t>
          </a:r>
        </a:p>
        <a:p>
          <a:r>
            <a:rPr lang="en-US" sz="1600" b="0" dirty="0">
              <a:solidFill>
                <a:srgbClr val="002060"/>
              </a:solidFill>
              <a:latin typeface="Century Gothic" pitchFamily="34" charset="0"/>
            </a:rPr>
            <a:t>LVH</a:t>
          </a:r>
        </a:p>
        <a:p>
          <a:r>
            <a:rPr lang="en-US" sz="1600" b="0" dirty="0">
              <a:solidFill>
                <a:srgbClr val="002060"/>
              </a:solidFill>
              <a:latin typeface="Century Gothic" pitchFamily="34" charset="0"/>
            </a:rPr>
            <a:t>Aortic Dissection</a:t>
          </a:r>
        </a:p>
      </dgm:t>
    </dgm:pt>
    <dgm:pt modelId="{DC0B329E-2818-4D87-9453-E30EBBA150DB}" type="parTrans" cxnId="{B77A2C91-08DA-4470-B07D-60DE520C4912}">
      <dgm:prSet/>
      <dgm:spPr>
        <a:ln>
          <a:solidFill>
            <a:srgbClr val="002060"/>
          </a:solidFill>
        </a:ln>
        <a:scene3d>
          <a:camera prst="orthographicFront"/>
          <a:lightRig rig="threePt" dir="t"/>
        </a:scene3d>
        <a:sp3d>
          <a:bevelT w="69850"/>
        </a:sp3d>
      </dgm:spPr>
      <dgm:t>
        <a:bodyPr/>
        <a:lstStyle/>
        <a:p>
          <a:endParaRPr lang="en-US"/>
        </a:p>
      </dgm:t>
    </dgm:pt>
    <dgm:pt modelId="{E048F28C-E982-4F71-B05A-C4A1B108F3D6}" type="sibTrans" cxnId="{B77A2C91-08DA-4470-B07D-60DE520C4912}">
      <dgm:prSet/>
      <dgm:spPr/>
      <dgm:t>
        <a:bodyPr/>
        <a:lstStyle/>
        <a:p>
          <a:endParaRPr lang="en-US"/>
        </a:p>
      </dgm:t>
    </dgm:pt>
    <dgm:pt modelId="{A7894095-0C3D-4842-8613-0431EBADEFA2}" type="pres">
      <dgm:prSet presAssocID="{7AD43DF2-4B46-4C42-A1A4-4735F32C1178}" presName="mainComposite" presStyleCnt="0">
        <dgm:presLayoutVars>
          <dgm:chPref val="1"/>
          <dgm:dir val="rev"/>
          <dgm:animOne val="branch"/>
          <dgm:animLvl val="lvl"/>
          <dgm:resizeHandles val="exact"/>
        </dgm:presLayoutVars>
      </dgm:prSet>
      <dgm:spPr/>
    </dgm:pt>
    <dgm:pt modelId="{DE2D41CA-835E-459E-9D46-1E8BE8FA97CA}" type="pres">
      <dgm:prSet presAssocID="{7AD43DF2-4B46-4C42-A1A4-4735F32C1178}" presName="hierFlow" presStyleCnt="0"/>
      <dgm:spPr>
        <a:scene3d>
          <a:camera prst="orthographicFront"/>
          <a:lightRig rig="threePt" dir="t"/>
        </a:scene3d>
        <a:sp3d>
          <a:bevelT w="69850"/>
        </a:sp3d>
      </dgm:spPr>
    </dgm:pt>
    <dgm:pt modelId="{0BB10915-6B85-46BE-832D-0D14BCB60966}" type="pres">
      <dgm:prSet presAssocID="{7AD43DF2-4B46-4C42-A1A4-4735F32C1178}" presName="hierChild1" presStyleCnt="0">
        <dgm:presLayoutVars>
          <dgm:chPref val="1"/>
          <dgm:animOne val="branch"/>
          <dgm:animLvl val="lvl"/>
        </dgm:presLayoutVars>
      </dgm:prSet>
      <dgm:spPr>
        <a:scene3d>
          <a:camera prst="orthographicFront"/>
          <a:lightRig rig="threePt" dir="t"/>
        </a:scene3d>
        <a:sp3d>
          <a:bevelT w="69850"/>
        </a:sp3d>
      </dgm:spPr>
    </dgm:pt>
    <dgm:pt modelId="{24D13DD1-1849-49F9-AD7E-899B0EF0F6DB}" type="pres">
      <dgm:prSet presAssocID="{7AC48A27-FE09-4E0E-B48A-8836A31409C0}" presName="Name17" presStyleCnt="0"/>
      <dgm:spPr>
        <a:scene3d>
          <a:camera prst="orthographicFront"/>
          <a:lightRig rig="threePt" dir="t"/>
        </a:scene3d>
        <a:sp3d>
          <a:bevelT w="69850"/>
        </a:sp3d>
      </dgm:spPr>
    </dgm:pt>
    <dgm:pt modelId="{10D0A14B-0A5A-4911-BA76-53024AB94ECC}" type="pres">
      <dgm:prSet presAssocID="{7AC48A27-FE09-4E0E-B48A-8836A31409C0}" presName="level1Shape" presStyleLbl="node0" presStyleIdx="0" presStyleCnt="1" custLinFactNeighborX="-8896" custLinFactNeighborY="-2571">
        <dgm:presLayoutVars>
          <dgm:chPref val="3"/>
        </dgm:presLayoutVars>
      </dgm:prSet>
      <dgm:spPr/>
    </dgm:pt>
    <dgm:pt modelId="{9D060D9A-744E-4B6B-AF52-EEDB4BF4C2D7}" type="pres">
      <dgm:prSet presAssocID="{7AC48A27-FE09-4E0E-B48A-8836A31409C0}" presName="hierChild2" presStyleCnt="0"/>
      <dgm:spPr>
        <a:scene3d>
          <a:camera prst="orthographicFront"/>
          <a:lightRig rig="threePt" dir="t"/>
        </a:scene3d>
        <a:sp3d>
          <a:bevelT w="69850"/>
        </a:sp3d>
      </dgm:spPr>
    </dgm:pt>
    <dgm:pt modelId="{0FFA7E24-4308-4ABE-B157-8104E3F8945D}" type="pres">
      <dgm:prSet presAssocID="{17F4D46F-33F7-4745-91F9-C0AEA1DB00B9}" presName="Name25" presStyleLbl="parChTrans1D2" presStyleIdx="0" presStyleCnt="6"/>
      <dgm:spPr/>
    </dgm:pt>
    <dgm:pt modelId="{188C783D-FDAA-41B5-AB96-E4DA50737D1D}" type="pres">
      <dgm:prSet presAssocID="{17F4D46F-33F7-4745-91F9-C0AEA1DB00B9}" presName="connTx" presStyleLbl="parChTrans1D2" presStyleIdx="0" presStyleCnt="6"/>
      <dgm:spPr/>
    </dgm:pt>
    <dgm:pt modelId="{C8EC77D0-762C-46C4-8826-01320CC170F2}" type="pres">
      <dgm:prSet presAssocID="{356F5F0A-424C-42D8-BB73-E9ED96EC5B9A}" presName="Name30" presStyleCnt="0"/>
      <dgm:spPr>
        <a:scene3d>
          <a:camera prst="orthographicFront"/>
          <a:lightRig rig="threePt" dir="t"/>
        </a:scene3d>
        <a:sp3d>
          <a:bevelT w="69850"/>
        </a:sp3d>
      </dgm:spPr>
    </dgm:pt>
    <dgm:pt modelId="{A44D6397-3B2F-4337-AB70-936197E35922}" type="pres">
      <dgm:prSet presAssocID="{356F5F0A-424C-42D8-BB73-E9ED96EC5B9A}" presName="level2Shape" presStyleLbl="node2" presStyleIdx="0" presStyleCnt="6" custLinFactY="19708" custLinFactNeighborX="-4078" custLinFactNeighborY="100000"/>
      <dgm:spPr/>
    </dgm:pt>
    <dgm:pt modelId="{02024E09-F981-47D1-BCA0-B480F4FC0CBB}" type="pres">
      <dgm:prSet presAssocID="{356F5F0A-424C-42D8-BB73-E9ED96EC5B9A}" presName="hierChild3" presStyleCnt="0"/>
      <dgm:spPr>
        <a:scene3d>
          <a:camera prst="orthographicFront"/>
          <a:lightRig rig="threePt" dir="t"/>
        </a:scene3d>
        <a:sp3d>
          <a:bevelT w="69850"/>
        </a:sp3d>
      </dgm:spPr>
    </dgm:pt>
    <dgm:pt modelId="{61B6E002-3DE3-4DA4-9A6B-85B1E5AED275}" type="pres">
      <dgm:prSet presAssocID="{6A4134A9-5F4D-4851-8E79-18D33DF4C5AA}" presName="Name25" presStyleLbl="parChTrans1D2" presStyleIdx="1" presStyleCnt="6"/>
      <dgm:spPr/>
    </dgm:pt>
    <dgm:pt modelId="{1B46D717-3DE1-4FF6-8863-FDDE76040869}" type="pres">
      <dgm:prSet presAssocID="{6A4134A9-5F4D-4851-8E79-18D33DF4C5AA}" presName="connTx" presStyleLbl="parChTrans1D2" presStyleIdx="1" presStyleCnt="6"/>
      <dgm:spPr/>
    </dgm:pt>
    <dgm:pt modelId="{287226D6-F7E2-4EC1-9A81-7C1EE82689CA}" type="pres">
      <dgm:prSet presAssocID="{B9B8BF39-2B86-429C-AF33-597192BC83B3}" presName="Name30" presStyleCnt="0"/>
      <dgm:spPr>
        <a:scene3d>
          <a:camera prst="orthographicFront"/>
          <a:lightRig rig="threePt" dir="t"/>
        </a:scene3d>
        <a:sp3d>
          <a:bevelT w="69850"/>
        </a:sp3d>
      </dgm:spPr>
    </dgm:pt>
    <dgm:pt modelId="{574FC97C-C9D4-43F0-B166-A90027A2ACC0}" type="pres">
      <dgm:prSet presAssocID="{B9B8BF39-2B86-429C-AF33-597192BC83B3}" presName="level2Shape" presStyleLbl="node2" presStyleIdx="1" presStyleCnt="6" custLinFactY="-7944" custLinFactNeighborX="-4078" custLinFactNeighborY="-100000"/>
      <dgm:spPr/>
    </dgm:pt>
    <dgm:pt modelId="{D79F7EE4-92EA-4E31-89A2-BE1F4A7FC1C0}" type="pres">
      <dgm:prSet presAssocID="{B9B8BF39-2B86-429C-AF33-597192BC83B3}" presName="hierChild3" presStyleCnt="0"/>
      <dgm:spPr>
        <a:scene3d>
          <a:camera prst="orthographicFront"/>
          <a:lightRig rig="threePt" dir="t"/>
        </a:scene3d>
        <a:sp3d>
          <a:bevelT w="69850"/>
        </a:sp3d>
      </dgm:spPr>
    </dgm:pt>
    <dgm:pt modelId="{11710F49-69D3-4F07-A7E1-68800EEFFDD9}" type="pres">
      <dgm:prSet presAssocID="{EE1AF447-D66E-418E-B644-3D6E77C8EFEA}" presName="Name25" presStyleLbl="parChTrans1D2" presStyleIdx="2" presStyleCnt="6"/>
      <dgm:spPr/>
    </dgm:pt>
    <dgm:pt modelId="{04C44CFA-985C-4903-90EF-6D82536C71CC}" type="pres">
      <dgm:prSet presAssocID="{EE1AF447-D66E-418E-B644-3D6E77C8EFEA}" presName="connTx" presStyleLbl="parChTrans1D2" presStyleIdx="2" presStyleCnt="6"/>
      <dgm:spPr/>
    </dgm:pt>
    <dgm:pt modelId="{97C4B42E-ED86-404D-B25F-AAAFD5E94AB3}" type="pres">
      <dgm:prSet presAssocID="{2E0BB25E-8F1C-477C-BB02-B6DF4C5ED905}" presName="Name30" presStyleCnt="0"/>
      <dgm:spPr>
        <a:scene3d>
          <a:camera prst="orthographicFront"/>
          <a:lightRig rig="threePt" dir="t"/>
        </a:scene3d>
        <a:sp3d>
          <a:bevelT w="69850"/>
        </a:sp3d>
      </dgm:spPr>
    </dgm:pt>
    <dgm:pt modelId="{2B9EE76E-36DA-4BD0-8D2C-B10664C6BB4C}" type="pres">
      <dgm:prSet presAssocID="{2E0BB25E-8F1C-477C-BB02-B6DF4C5ED905}" presName="level2Shape" presStyleLbl="node2" presStyleIdx="2" presStyleCnt="6" custLinFactY="12641" custLinFactNeighborX="-4078" custLinFactNeighborY="100000"/>
      <dgm:spPr/>
    </dgm:pt>
    <dgm:pt modelId="{BC91962D-B0D6-414E-95B9-9F4DE4133314}" type="pres">
      <dgm:prSet presAssocID="{2E0BB25E-8F1C-477C-BB02-B6DF4C5ED905}" presName="hierChild3" presStyleCnt="0"/>
      <dgm:spPr>
        <a:scene3d>
          <a:camera prst="orthographicFront"/>
          <a:lightRig rig="threePt" dir="t"/>
        </a:scene3d>
        <a:sp3d>
          <a:bevelT w="69850"/>
        </a:sp3d>
      </dgm:spPr>
    </dgm:pt>
    <dgm:pt modelId="{0ADDFF54-583D-4F6A-B1F3-6CD922984D70}" type="pres">
      <dgm:prSet presAssocID="{B3E84D12-FB58-4D92-B686-5BBE19838513}" presName="Name25" presStyleLbl="parChTrans1D2" presStyleIdx="3" presStyleCnt="6"/>
      <dgm:spPr/>
    </dgm:pt>
    <dgm:pt modelId="{51666236-2A64-4B89-B418-09586793FD30}" type="pres">
      <dgm:prSet presAssocID="{B3E84D12-FB58-4D92-B686-5BBE19838513}" presName="connTx" presStyleLbl="parChTrans1D2" presStyleIdx="3" presStyleCnt="6"/>
      <dgm:spPr/>
    </dgm:pt>
    <dgm:pt modelId="{0498E78B-42E1-46B0-8011-596B6E24880F}" type="pres">
      <dgm:prSet presAssocID="{0F48A183-C0F9-4162-864C-41590CDD695E}" presName="Name30" presStyleCnt="0"/>
      <dgm:spPr>
        <a:scene3d>
          <a:camera prst="orthographicFront"/>
          <a:lightRig rig="threePt" dir="t"/>
        </a:scene3d>
        <a:sp3d>
          <a:bevelT w="69850"/>
        </a:sp3d>
      </dgm:spPr>
    </dgm:pt>
    <dgm:pt modelId="{239F3414-7BF8-4CA0-8890-4CE8F07074B1}" type="pres">
      <dgm:prSet presAssocID="{0F48A183-C0F9-4162-864C-41590CDD695E}" presName="level2Shape" presStyleLbl="node2" presStyleIdx="3" presStyleCnt="6" custLinFactY="10293" custLinFactNeighborX="-4078" custLinFactNeighborY="100000"/>
      <dgm:spPr/>
    </dgm:pt>
    <dgm:pt modelId="{FABF84CA-DEF9-41DC-9BCD-6C53273D6576}" type="pres">
      <dgm:prSet presAssocID="{0F48A183-C0F9-4162-864C-41590CDD695E}" presName="hierChild3" presStyleCnt="0"/>
      <dgm:spPr>
        <a:scene3d>
          <a:camera prst="orthographicFront"/>
          <a:lightRig rig="threePt" dir="t"/>
        </a:scene3d>
        <a:sp3d>
          <a:bevelT w="69850"/>
        </a:sp3d>
      </dgm:spPr>
    </dgm:pt>
    <dgm:pt modelId="{0D44602A-117B-477B-B25F-31ACBD0D73B2}" type="pres">
      <dgm:prSet presAssocID="{888E1202-3A29-4CF2-8E98-D23D5C9E9D2E}" presName="Name25" presStyleLbl="parChTrans1D2" presStyleIdx="4" presStyleCnt="6"/>
      <dgm:spPr/>
    </dgm:pt>
    <dgm:pt modelId="{B5ABF756-8365-40EA-8D66-7BAF9B4893FE}" type="pres">
      <dgm:prSet presAssocID="{888E1202-3A29-4CF2-8E98-D23D5C9E9D2E}" presName="connTx" presStyleLbl="parChTrans1D2" presStyleIdx="4" presStyleCnt="6"/>
      <dgm:spPr/>
    </dgm:pt>
    <dgm:pt modelId="{96BBC2AF-A960-4E4F-805F-048F30E6E6F0}" type="pres">
      <dgm:prSet presAssocID="{4624B2EE-A7CD-49EC-B910-2BD742255907}" presName="Name30" presStyleCnt="0"/>
      <dgm:spPr>
        <a:scene3d>
          <a:camera prst="orthographicFront"/>
          <a:lightRig rig="threePt" dir="t"/>
        </a:scene3d>
        <a:sp3d>
          <a:bevelT w="69850"/>
        </a:sp3d>
      </dgm:spPr>
    </dgm:pt>
    <dgm:pt modelId="{E8358B97-085C-4961-B687-F9D564362E9E}" type="pres">
      <dgm:prSet presAssocID="{4624B2EE-A7CD-49EC-B910-2BD742255907}" presName="level2Shape" presStyleLbl="node2" presStyleIdx="4" presStyleCnt="6" custLinFactY="7944" custLinFactNeighborX="-2692" custLinFactNeighborY="100000"/>
      <dgm:spPr/>
    </dgm:pt>
    <dgm:pt modelId="{09F786A3-12F8-4B36-83BC-36159D5870BB}" type="pres">
      <dgm:prSet presAssocID="{4624B2EE-A7CD-49EC-B910-2BD742255907}" presName="hierChild3" presStyleCnt="0"/>
      <dgm:spPr>
        <a:scene3d>
          <a:camera prst="orthographicFront"/>
          <a:lightRig rig="threePt" dir="t"/>
        </a:scene3d>
        <a:sp3d>
          <a:bevelT w="69850"/>
        </a:sp3d>
      </dgm:spPr>
    </dgm:pt>
    <dgm:pt modelId="{CDEF92B2-065E-4834-889D-0BFECAF84251}" type="pres">
      <dgm:prSet presAssocID="{DC0B329E-2818-4D87-9453-E30EBBA150DB}" presName="Name25" presStyleLbl="parChTrans1D2" presStyleIdx="5" presStyleCnt="6"/>
      <dgm:spPr/>
    </dgm:pt>
    <dgm:pt modelId="{581D8EA3-D673-4D8E-96DD-296612417113}" type="pres">
      <dgm:prSet presAssocID="{DC0B329E-2818-4D87-9453-E30EBBA150DB}" presName="connTx" presStyleLbl="parChTrans1D2" presStyleIdx="5" presStyleCnt="6"/>
      <dgm:spPr/>
    </dgm:pt>
    <dgm:pt modelId="{819C3E6D-027E-4B58-8F23-CA080653939C}" type="pres">
      <dgm:prSet presAssocID="{EA84F862-516A-4365-84D3-AD27B8C768C9}" presName="Name30" presStyleCnt="0"/>
      <dgm:spPr>
        <a:scene3d>
          <a:camera prst="orthographicFront"/>
          <a:lightRig rig="threePt" dir="t"/>
        </a:scene3d>
        <a:sp3d>
          <a:bevelT w="69850"/>
        </a:sp3d>
      </dgm:spPr>
    </dgm:pt>
    <dgm:pt modelId="{E4EFCF62-D4C3-4C5F-9246-21365BC5E1B2}" type="pres">
      <dgm:prSet presAssocID="{EA84F862-516A-4365-84D3-AD27B8C768C9}" presName="level2Shape" presStyleLbl="node2" presStyleIdx="5" presStyleCnt="6" custLinFactY="-145010" custLinFactNeighborX="-4078" custLinFactNeighborY="-200000"/>
      <dgm:spPr/>
    </dgm:pt>
    <dgm:pt modelId="{EA1C0DB4-D240-4767-B74B-F720BB534DE8}" type="pres">
      <dgm:prSet presAssocID="{EA84F862-516A-4365-84D3-AD27B8C768C9}" presName="hierChild3" presStyleCnt="0"/>
      <dgm:spPr>
        <a:scene3d>
          <a:camera prst="orthographicFront"/>
          <a:lightRig rig="threePt" dir="t"/>
        </a:scene3d>
        <a:sp3d>
          <a:bevelT w="69850"/>
        </a:sp3d>
      </dgm:spPr>
    </dgm:pt>
    <dgm:pt modelId="{2D77F226-D5CA-44A2-ADD3-81FBCE4BDE3E}" type="pres">
      <dgm:prSet presAssocID="{7AD43DF2-4B46-4C42-A1A4-4735F32C1178}" presName="bgShapesFlow" presStyleCnt="0"/>
      <dgm:spPr>
        <a:scene3d>
          <a:camera prst="orthographicFront"/>
          <a:lightRig rig="threePt" dir="t"/>
        </a:scene3d>
        <a:sp3d>
          <a:bevelT w="69850"/>
        </a:sp3d>
      </dgm:spPr>
    </dgm:pt>
  </dgm:ptLst>
  <dgm:cxnLst>
    <dgm:cxn modelId="{C72CD303-B69C-4AA0-B33F-A0C511D0F45E}" type="presOf" srcId="{B9B8BF39-2B86-429C-AF33-597192BC83B3}" destId="{574FC97C-C9D4-43F0-B166-A90027A2ACC0}" srcOrd="0" destOrd="0" presId="urn:microsoft.com/office/officeart/2005/8/layout/hierarchy5"/>
    <dgm:cxn modelId="{CA28EA0C-8D60-496A-80A5-AB2039BF6726}" srcId="{7AD43DF2-4B46-4C42-A1A4-4735F32C1178}" destId="{7AC48A27-FE09-4E0E-B48A-8836A31409C0}" srcOrd="0" destOrd="0" parTransId="{420901B2-D111-44EF-986E-2F7B1DAA4636}" sibTransId="{9DC70833-A7B9-468A-A061-0117EF7EF407}"/>
    <dgm:cxn modelId="{4BD7EB0C-660E-404B-B6CD-3BD824595F0D}" type="presOf" srcId="{DC0B329E-2818-4D87-9453-E30EBBA150DB}" destId="{581D8EA3-D673-4D8E-96DD-296612417113}" srcOrd="1" destOrd="0" presId="urn:microsoft.com/office/officeart/2005/8/layout/hierarchy5"/>
    <dgm:cxn modelId="{1C30F310-4EBD-4817-BF0D-AB44FF765AB0}" srcId="{7AC48A27-FE09-4E0E-B48A-8836A31409C0}" destId="{0F48A183-C0F9-4162-864C-41590CDD695E}" srcOrd="3" destOrd="0" parTransId="{B3E84D12-FB58-4D92-B686-5BBE19838513}" sibTransId="{A50EA691-2F4D-491F-A311-86BC2A7D6CE4}"/>
    <dgm:cxn modelId="{D1E7EE1D-877C-4681-967B-96714473EB22}" type="presOf" srcId="{6A4134A9-5F4D-4851-8E79-18D33DF4C5AA}" destId="{1B46D717-3DE1-4FF6-8863-FDDE76040869}" srcOrd="1" destOrd="0" presId="urn:microsoft.com/office/officeart/2005/8/layout/hierarchy5"/>
    <dgm:cxn modelId="{BD7A1523-81D5-44F9-9BE3-B447F90155AC}" type="presOf" srcId="{DC0B329E-2818-4D87-9453-E30EBBA150DB}" destId="{CDEF92B2-065E-4834-889D-0BFECAF84251}" srcOrd="0" destOrd="0" presId="urn:microsoft.com/office/officeart/2005/8/layout/hierarchy5"/>
    <dgm:cxn modelId="{4AC02225-9784-4DD9-B2CA-A456307CE091}" srcId="{7AC48A27-FE09-4E0E-B48A-8836A31409C0}" destId="{4624B2EE-A7CD-49EC-B910-2BD742255907}" srcOrd="4" destOrd="0" parTransId="{888E1202-3A29-4CF2-8E98-D23D5C9E9D2E}" sibTransId="{74D09D90-2BC8-42F8-BE9E-D35AE04B8B6C}"/>
    <dgm:cxn modelId="{BA59FC29-1FD9-4594-B51B-30C337B3EE82}" srcId="{7AC48A27-FE09-4E0E-B48A-8836A31409C0}" destId="{B9B8BF39-2B86-429C-AF33-597192BC83B3}" srcOrd="1" destOrd="0" parTransId="{6A4134A9-5F4D-4851-8E79-18D33DF4C5AA}" sibTransId="{5E00ED94-DBA4-4D9A-986E-76614DD2464D}"/>
    <dgm:cxn modelId="{FFADCC2C-1CC7-4C99-A9CE-C3804E7E6EF4}" type="presOf" srcId="{EE1AF447-D66E-418E-B644-3D6E77C8EFEA}" destId="{11710F49-69D3-4F07-A7E1-68800EEFFDD9}" srcOrd="0" destOrd="0" presId="urn:microsoft.com/office/officeart/2005/8/layout/hierarchy5"/>
    <dgm:cxn modelId="{6A4C4A31-5CBA-451F-A5C4-47D6373C9BEF}" srcId="{7AC48A27-FE09-4E0E-B48A-8836A31409C0}" destId="{356F5F0A-424C-42D8-BB73-E9ED96EC5B9A}" srcOrd="0" destOrd="0" parTransId="{17F4D46F-33F7-4745-91F9-C0AEA1DB00B9}" sibTransId="{4C64E39B-D726-41B6-A545-E36577AC0157}"/>
    <dgm:cxn modelId="{029A2848-AA6E-44F1-AC19-934448B99731}" type="presOf" srcId="{7AD43DF2-4B46-4C42-A1A4-4735F32C1178}" destId="{A7894095-0C3D-4842-8613-0431EBADEFA2}" srcOrd="0" destOrd="0" presId="urn:microsoft.com/office/officeart/2005/8/layout/hierarchy5"/>
    <dgm:cxn modelId="{425D5968-D78E-42CE-BE78-A5B0A27D7CF3}" type="presOf" srcId="{0F48A183-C0F9-4162-864C-41590CDD695E}" destId="{239F3414-7BF8-4CA0-8890-4CE8F07074B1}" srcOrd="0" destOrd="0" presId="urn:microsoft.com/office/officeart/2005/8/layout/hierarchy5"/>
    <dgm:cxn modelId="{B19A2E52-8B6D-4276-A9E2-B301C94462EA}" type="presOf" srcId="{888E1202-3A29-4CF2-8E98-D23D5C9E9D2E}" destId="{0D44602A-117B-477B-B25F-31ACBD0D73B2}" srcOrd="0" destOrd="0" presId="urn:microsoft.com/office/officeart/2005/8/layout/hierarchy5"/>
    <dgm:cxn modelId="{9785A272-DB4D-4EDB-8817-B9C96F81ADF7}" type="presOf" srcId="{888E1202-3A29-4CF2-8E98-D23D5C9E9D2E}" destId="{B5ABF756-8365-40EA-8D66-7BAF9B4893FE}" srcOrd="1" destOrd="0" presId="urn:microsoft.com/office/officeart/2005/8/layout/hierarchy5"/>
    <dgm:cxn modelId="{7EACB653-6792-4FA3-8EA3-F0EA9976DFD6}" type="presOf" srcId="{6A4134A9-5F4D-4851-8E79-18D33DF4C5AA}" destId="{61B6E002-3DE3-4DA4-9A6B-85B1E5AED275}" srcOrd="0" destOrd="0" presId="urn:microsoft.com/office/officeart/2005/8/layout/hierarchy5"/>
    <dgm:cxn modelId="{1541B780-552B-4E4B-89ED-98E8214CCED0}" type="presOf" srcId="{EE1AF447-D66E-418E-B644-3D6E77C8EFEA}" destId="{04C44CFA-985C-4903-90EF-6D82536C71CC}" srcOrd="1" destOrd="0" presId="urn:microsoft.com/office/officeart/2005/8/layout/hierarchy5"/>
    <dgm:cxn modelId="{C9E4D288-2140-46BF-9542-3279AF626D05}" type="presOf" srcId="{EA84F862-516A-4365-84D3-AD27B8C768C9}" destId="{E4EFCF62-D4C3-4C5F-9246-21365BC5E1B2}" srcOrd="0" destOrd="0" presId="urn:microsoft.com/office/officeart/2005/8/layout/hierarchy5"/>
    <dgm:cxn modelId="{B778528A-9DBF-4D41-8A3E-2767463AA236}" type="presOf" srcId="{7AC48A27-FE09-4E0E-B48A-8836A31409C0}" destId="{10D0A14B-0A5A-4911-BA76-53024AB94ECC}" srcOrd="0" destOrd="0" presId="urn:microsoft.com/office/officeart/2005/8/layout/hierarchy5"/>
    <dgm:cxn modelId="{B77A2C91-08DA-4470-B07D-60DE520C4912}" srcId="{7AC48A27-FE09-4E0E-B48A-8836A31409C0}" destId="{EA84F862-516A-4365-84D3-AD27B8C768C9}" srcOrd="5" destOrd="0" parTransId="{DC0B329E-2818-4D87-9453-E30EBBA150DB}" sibTransId="{E048F28C-E982-4F71-B05A-C4A1B108F3D6}"/>
    <dgm:cxn modelId="{DA36F39E-69BD-4B22-BC82-B7E594CA04B2}" srcId="{7AC48A27-FE09-4E0E-B48A-8836A31409C0}" destId="{2E0BB25E-8F1C-477C-BB02-B6DF4C5ED905}" srcOrd="2" destOrd="0" parTransId="{EE1AF447-D66E-418E-B644-3D6E77C8EFEA}" sibTransId="{1DDF70A4-834B-4305-B9FA-60B66EEA133C}"/>
    <dgm:cxn modelId="{70E3C1A5-B0B7-49D8-9DE0-D17E287141C2}" type="presOf" srcId="{17F4D46F-33F7-4745-91F9-C0AEA1DB00B9}" destId="{188C783D-FDAA-41B5-AB96-E4DA50737D1D}" srcOrd="1" destOrd="0" presId="urn:microsoft.com/office/officeart/2005/8/layout/hierarchy5"/>
    <dgm:cxn modelId="{56E7A3AD-5DB6-40C1-B4D8-BE0741DE04BC}" type="presOf" srcId="{B3E84D12-FB58-4D92-B686-5BBE19838513}" destId="{51666236-2A64-4B89-B418-09586793FD30}" srcOrd="1" destOrd="0" presId="urn:microsoft.com/office/officeart/2005/8/layout/hierarchy5"/>
    <dgm:cxn modelId="{7702B5BA-483E-475F-8D47-53DD3982518C}" type="presOf" srcId="{356F5F0A-424C-42D8-BB73-E9ED96EC5B9A}" destId="{A44D6397-3B2F-4337-AB70-936197E35922}" srcOrd="0" destOrd="0" presId="urn:microsoft.com/office/officeart/2005/8/layout/hierarchy5"/>
    <dgm:cxn modelId="{782558CE-CE55-4948-935C-F49A7F661DEE}" type="presOf" srcId="{B3E84D12-FB58-4D92-B686-5BBE19838513}" destId="{0ADDFF54-583D-4F6A-B1F3-6CD922984D70}" srcOrd="0" destOrd="0" presId="urn:microsoft.com/office/officeart/2005/8/layout/hierarchy5"/>
    <dgm:cxn modelId="{947A61E0-275C-4CC4-BB5A-3083D6832F56}" type="presOf" srcId="{17F4D46F-33F7-4745-91F9-C0AEA1DB00B9}" destId="{0FFA7E24-4308-4ABE-B157-8104E3F8945D}" srcOrd="0" destOrd="0" presId="urn:microsoft.com/office/officeart/2005/8/layout/hierarchy5"/>
    <dgm:cxn modelId="{DB9A51ED-0526-44F5-ABC8-6E8451C54631}" type="presOf" srcId="{2E0BB25E-8F1C-477C-BB02-B6DF4C5ED905}" destId="{2B9EE76E-36DA-4BD0-8D2C-B10664C6BB4C}" srcOrd="0" destOrd="0" presId="urn:microsoft.com/office/officeart/2005/8/layout/hierarchy5"/>
    <dgm:cxn modelId="{61B514F2-0809-466D-8F92-2BEC4F9BD57C}" type="presOf" srcId="{4624B2EE-A7CD-49EC-B910-2BD742255907}" destId="{E8358B97-085C-4961-B687-F9D564362E9E}" srcOrd="0" destOrd="0" presId="urn:microsoft.com/office/officeart/2005/8/layout/hierarchy5"/>
    <dgm:cxn modelId="{5002D01B-E0A3-4F50-92FD-02C836E96596}" type="presParOf" srcId="{A7894095-0C3D-4842-8613-0431EBADEFA2}" destId="{DE2D41CA-835E-459E-9D46-1E8BE8FA97CA}" srcOrd="0" destOrd="0" presId="urn:microsoft.com/office/officeart/2005/8/layout/hierarchy5"/>
    <dgm:cxn modelId="{7C0243B8-40CB-462A-BE0C-1EA6A1D0D551}" type="presParOf" srcId="{DE2D41CA-835E-459E-9D46-1E8BE8FA97CA}" destId="{0BB10915-6B85-46BE-832D-0D14BCB60966}" srcOrd="0" destOrd="0" presId="urn:microsoft.com/office/officeart/2005/8/layout/hierarchy5"/>
    <dgm:cxn modelId="{135DAC2F-A8C1-403A-8E38-EBDB4E90FF9F}" type="presParOf" srcId="{0BB10915-6B85-46BE-832D-0D14BCB60966}" destId="{24D13DD1-1849-49F9-AD7E-899B0EF0F6DB}" srcOrd="0" destOrd="0" presId="urn:microsoft.com/office/officeart/2005/8/layout/hierarchy5"/>
    <dgm:cxn modelId="{5739920C-5009-4590-BC98-7672AF7A59EC}" type="presParOf" srcId="{24D13DD1-1849-49F9-AD7E-899B0EF0F6DB}" destId="{10D0A14B-0A5A-4911-BA76-53024AB94ECC}" srcOrd="0" destOrd="0" presId="urn:microsoft.com/office/officeart/2005/8/layout/hierarchy5"/>
    <dgm:cxn modelId="{7A73FE1B-89FE-4BF5-9FAC-EA7AF0E9C30F}" type="presParOf" srcId="{24D13DD1-1849-49F9-AD7E-899B0EF0F6DB}" destId="{9D060D9A-744E-4B6B-AF52-EEDB4BF4C2D7}" srcOrd="1" destOrd="0" presId="urn:microsoft.com/office/officeart/2005/8/layout/hierarchy5"/>
    <dgm:cxn modelId="{86F64805-FC9E-453F-A2CB-8E756A3C6789}" type="presParOf" srcId="{9D060D9A-744E-4B6B-AF52-EEDB4BF4C2D7}" destId="{0FFA7E24-4308-4ABE-B157-8104E3F8945D}" srcOrd="0" destOrd="0" presId="urn:microsoft.com/office/officeart/2005/8/layout/hierarchy5"/>
    <dgm:cxn modelId="{A3EA1B38-9E01-4612-BA92-98C88E75F2A1}" type="presParOf" srcId="{0FFA7E24-4308-4ABE-B157-8104E3F8945D}" destId="{188C783D-FDAA-41B5-AB96-E4DA50737D1D}" srcOrd="0" destOrd="0" presId="urn:microsoft.com/office/officeart/2005/8/layout/hierarchy5"/>
    <dgm:cxn modelId="{1DD91162-4EA3-485F-8CCE-E75EEBFA507A}" type="presParOf" srcId="{9D060D9A-744E-4B6B-AF52-EEDB4BF4C2D7}" destId="{C8EC77D0-762C-46C4-8826-01320CC170F2}" srcOrd="1" destOrd="0" presId="urn:microsoft.com/office/officeart/2005/8/layout/hierarchy5"/>
    <dgm:cxn modelId="{E9683886-57FE-4ABA-BBB6-BC75D8DD29BB}" type="presParOf" srcId="{C8EC77D0-762C-46C4-8826-01320CC170F2}" destId="{A44D6397-3B2F-4337-AB70-936197E35922}" srcOrd="0" destOrd="0" presId="urn:microsoft.com/office/officeart/2005/8/layout/hierarchy5"/>
    <dgm:cxn modelId="{1E09968F-7DF5-4D4D-8257-54814879356F}" type="presParOf" srcId="{C8EC77D0-762C-46C4-8826-01320CC170F2}" destId="{02024E09-F981-47D1-BCA0-B480F4FC0CBB}" srcOrd="1" destOrd="0" presId="urn:microsoft.com/office/officeart/2005/8/layout/hierarchy5"/>
    <dgm:cxn modelId="{218F4C24-8D15-4D81-90D2-4D2BBE3774B9}" type="presParOf" srcId="{9D060D9A-744E-4B6B-AF52-EEDB4BF4C2D7}" destId="{61B6E002-3DE3-4DA4-9A6B-85B1E5AED275}" srcOrd="2" destOrd="0" presId="urn:microsoft.com/office/officeart/2005/8/layout/hierarchy5"/>
    <dgm:cxn modelId="{154BCF2D-B2CB-4DA0-B16B-9A75645AB22D}" type="presParOf" srcId="{61B6E002-3DE3-4DA4-9A6B-85B1E5AED275}" destId="{1B46D717-3DE1-4FF6-8863-FDDE76040869}" srcOrd="0" destOrd="0" presId="urn:microsoft.com/office/officeart/2005/8/layout/hierarchy5"/>
    <dgm:cxn modelId="{CD2AF130-F27E-4F53-AD49-B8E79816A92D}" type="presParOf" srcId="{9D060D9A-744E-4B6B-AF52-EEDB4BF4C2D7}" destId="{287226D6-F7E2-4EC1-9A81-7C1EE82689CA}" srcOrd="3" destOrd="0" presId="urn:microsoft.com/office/officeart/2005/8/layout/hierarchy5"/>
    <dgm:cxn modelId="{5E73F033-6DB3-4DDC-9D57-E8C3FBF5665C}" type="presParOf" srcId="{287226D6-F7E2-4EC1-9A81-7C1EE82689CA}" destId="{574FC97C-C9D4-43F0-B166-A90027A2ACC0}" srcOrd="0" destOrd="0" presId="urn:microsoft.com/office/officeart/2005/8/layout/hierarchy5"/>
    <dgm:cxn modelId="{7ACBB76F-1E35-4173-B01F-1EEEBBD4EC4F}" type="presParOf" srcId="{287226D6-F7E2-4EC1-9A81-7C1EE82689CA}" destId="{D79F7EE4-92EA-4E31-89A2-BE1F4A7FC1C0}" srcOrd="1" destOrd="0" presId="urn:microsoft.com/office/officeart/2005/8/layout/hierarchy5"/>
    <dgm:cxn modelId="{E0B34724-D134-43CB-85C1-54CDBF089FF7}" type="presParOf" srcId="{9D060D9A-744E-4B6B-AF52-EEDB4BF4C2D7}" destId="{11710F49-69D3-4F07-A7E1-68800EEFFDD9}" srcOrd="4" destOrd="0" presId="urn:microsoft.com/office/officeart/2005/8/layout/hierarchy5"/>
    <dgm:cxn modelId="{6C62AF8B-A703-4F08-B4D3-2D95071C28C4}" type="presParOf" srcId="{11710F49-69D3-4F07-A7E1-68800EEFFDD9}" destId="{04C44CFA-985C-4903-90EF-6D82536C71CC}" srcOrd="0" destOrd="0" presId="urn:microsoft.com/office/officeart/2005/8/layout/hierarchy5"/>
    <dgm:cxn modelId="{A5B3F920-B529-49C7-9944-D88919D56273}" type="presParOf" srcId="{9D060D9A-744E-4B6B-AF52-EEDB4BF4C2D7}" destId="{97C4B42E-ED86-404D-B25F-AAAFD5E94AB3}" srcOrd="5" destOrd="0" presId="urn:microsoft.com/office/officeart/2005/8/layout/hierarchy5"/>
    <dgm:cxn modelId="{DF7EC94E-BE2F-4BA1-B374-A1A084AFF6D9}" type="presParOf" srcId="{97C4B42E-ED86-404D-B25F-AAAFD5E94AB3}" destId="{2B9EE76E-36DA-4BD0-8D2C-B10664C6BB4C}" srcOrd="0" destOrd="0" presId="urn:microsoft.com/office/officeart/2005/8/layout/hierarchy5"/>
    <dgm:cxn modelId="{2EA50CAD-198A-4075-A070-FE211E2442CD}" type="presParOf" srcId="{97C4B42E-ED86-404D-B25F-AAAFD5E94AB3}" destId="{BC91962D-B0D6-414E-95B9-9F4DE4133314}" srcOrd="1" destOrd="0" presId="urn:microsoft.com/office/officeart/2005/8/layout/hierarchy5"/>
    <dgm:cxn modelId="{77C3F525-0ED4-42D6-AC20-705268F5A8B1}" type="presParOf" srcId="{9D060D9A-744E-4B6B-AF52-EEDB4BF4C2D7}" destId="{0ADDFF54-583D-4F6A-B1F3-6CD922984D70}" srcOrd="6" destOrd="0" presId="urn:microsoft.com/office/officeart/2005/8/layout/hierarchy5"/>
    <dgm:cxn modelId="{5D980A2D-465B-4570-8B18-9BAF4C6935B2}" type="presParOf" srcId="{0ADDFF54-583D-4F6A-B1F3-6CD922984D70}" destId="{51666236-2A64-4B89-B418-09586793FD30}" srcOrd="0" destOrd="0" presId="urn:microsoft.com/office/officeart/2005/8/layout/hierarchy5"/>
    <dgm:cxn modelId="{A388C04E-3739-4C51-8E10-229860ADAE3C}" type="presParOf" srcId="{9D060D9A-744E-4B6B-AF52-EEDB4BF4C2D7}" destId="{0498E78B-42E1-46B0-8011-596B6E24880F}" srcOrd="7" destOrd="0" presId="urn:microsoft.com/office/officeart/2005/8/layout/hierarchy5"/>
    <dgm:cxn modelId="{31D99988-2A6C-4590-BB02-FE556BE54738}" type="presParOf" srcId="{0498E78B-42E1-46B0-8011-596B6E24880F}" destId="{239F3414-7BF8-4CA0-8890-4CE8F07074B1}" srcOrd="0" destOrd="0" presId="urn:microsoft.com/office/officeart/2005/8/layout/hierarchy5"/>
    <dgm:cxn modelId="{F028517D-1E99-47B7-A75B-BB6573A5CC1E}" type="presParOf" srcId="{0498E78B-42E1-46B0-8011-596B6E24880F}" destId="{FABF84CA-DEF9-41DC-9BCD-6C53273D6576}" srcOrd="1" destOrd="0" presId="urn:microsoft.com/office/officeart/2005/8/layout/hierarchy5"/>
    <dgm:cxn modelId="{529D6BE9-303F-463A-B755-3BB174588A9A}" type="presParOf" srcId="{9D060D9A-744E-4B6B-AF52-EEDB4BF4C2D7}" destId="{0D44602A-117B-477B-B25F-31ACBD0D73B2}" srcOrd="8" destOrd="0" presId="urn:microsoft.com/office/officeart/2005/8/layout/hierarchy5"/>
    <dgm:cxn modelId="{28BFCE52-927D-4F55-8293-E86079A6C0CF}" type="presParOf" srcId="{0D44602A-117B-477B-B25F-31ACBD0D73B2}" destId="{B5ABF756-8365-40EA-8D66-7BAF9B4893FE}" srcOrd="0" destOrd="0" presId="urn:microsoft.com/office/officeart/2005/8/layout/hierarchy5"/>
    <dgm:cxn modelId="{E88539FB-AEFD-4FD9-BBC8-D1E29C752639}" type="presParOf" srcId="{9D060D9A-744E-4B6B-AF52-EEDB4BF4C2D7}" destId="{96BBC2AF-A960-4E4F-805F-048F30E6E6F0}" srcOrd="9" destOrd="0" presId="urn:microsoft.com/office/officeart/2005/8/layout/hierarchy5"/>
    <dgm:cxn modelId="{526A082B-97FA-4B01-A579-F8CAE0EBA982}" type="presParOf" srcId="{96BBC2AF-A960-4E4F-805F-048F30E6E6F0}" destId="{E8358B97-085C-4961-B687-F9D564362E9E}" srcOrd="0" destOrd="0" presId="urn:microsoft.com/office/officeart/2005/8/layout/hierarchy5"/>
    <dgm:cxn modelId="{95382770-7C62-42D0-8454-6993E52D6A0A}" type="presParOf" srcId="{96BBC2AF-A960-4E4F-805F-048F30E6E6F0}" destId="{09F786A3-12F8-4B36-83BC-36159D5870BB}" srcOrd="1" destOrd="0" presId="urn:microsoft.com/office/officeart/2005/8/layout/hierarchy5"/>
    <dgm:cxn modelId="{4A41F098-CAB3-4A94-BD31-BFBB91351E65}" type="presParOf" srcId="{9D060D9A-744E-4B6B-AF52-EEDB4BF4C2D7}" destId="{CDEF92B2-065E-4834-889D-0BFECAF84251}" srcOrd="10" destOrd="0" presId="urn:microsoft.com/office/officeart/2005/8/layout/hierarchy5"/>
    <dgm:cxn modelId="{B3B1FCC3-50AD-4CB3-BE3E-DFDDBA23F4F0}" type="presParOf" srcId="{CDEF92B2-065E-4834-889D-0BFECAF84251}" destId="{581D8EA3-D673-4D8E-96DD-296612417113}" srcOrd="0" destOrd="0" presId="urn:microsoft.com/office/officeart/2005/8/layout/hierarchy5"/>
    <dgm:cxn modelId="{BAAECA5A-A650-4530-8EBB-22C63B8D5CAF}" type="presParOf" srcId="{9D060D9A-744E-4B6B-AF52-EEDB4BF4C2D7}" destId="{819C3E6D-027E-4B58-8F23-CA080653939C}" srcOrd="11" destOrd="0" presId="urn:microsoft.com/office/officeart/2005/8/layout/hierarchy5"/>
    <dgm:cxn modelId="{07AE6B7C-7CC0-4A28-B21F-6C8FC4C98B3A}" type="presParOf" srcId="{819C3E6D-027E-4B58-8F23-CA080653939C}" destId="{E4EFCF62-D4C3-4C5F-9246-21365BC5E1B2}" srcOrd="0" destOrd="0" presId="urn:microsoft.com/office/officeart/2005/8/layout/hierarchy5"/>
    <dgm:cxn modelId="{B00F723B-045C-4C33-B41B-3043DC74180E}" type="presParOf" srcId="{819C3E6D-027E-4B58-8F23-CA080653939C}" destId="{EA1C0DB4-D240-4767-B74B-F720BB534DE8}" srcOrd="1" destOrd="0" presId="urn:microsoft.com/office/officeart/2005/8/layout/hierarchy5"/>
    <dgm:cxn modelId="{53C29B08-C971-4002-9A92-535CDBE4D756}" type="presParOf" srcId="{A7894095-0C3D-4842-8613-0431EBADEFA2}" destId="{2D77F226-D5CA-44A2-ADD3-81FBCE4BDE3E}" srcOrd="1" destOrd="0" presId="urn:microsoft.com/office/officeart/2005/8/layout/hierarchy5"/>
  </dgm:cxnLst>
  <dgm:bg/>
  <dgm:whole>
    <a:ln w="92075" cmpd="sng">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0A14B-0A5A-4911-BA76-53024AB94ECC}">
      <dsp:nvSpPr>
        <dsp:cNvPr id="0" name=""/>
        <dsp:cNvSpPr/>
      </dsp:nvSpPr>
      <dsp:spPr>
        <a:xfrm>
          <a:off x="6934204" y="2895595"/>
          <a:ext cx="2029271" cy="1014635"/>
        </a:xfrm>
        <a:prstGeom prst="roundRect">
          <a:avLst>
            <a:gd name="adj" fmla="val 10000"/>
          </a:avLst>
        </a:prstGeom>
        <a:gradFill rotWithShape="0">
          <a:gsLst>
            <a:gs pos="0">
              <a:schemeClr val="accent2">
                <a:shade val="60000"/>
                <a:hueOff val="0"/>
                <a:satOff val="0"/>
                <a:lumOff val="0"/>
                <a:alphaOff val="0"/>
                <a:shade val="51000"/>
                <a:satMod val="130000"/>
              </a:schemeClr>
            </a:gs>
            <a:gs pos="80000">
              <a:schemeClr val="accent2">
                <a:shade val="60000"/>
                <a:hueOff val="0"/>
                <a:satOff val="0"/>
                <a:lumOff val="0"/>
                <a:alphaOff val="0"/>
                <a:shade val="93000"/>
                <a:satMod val="130000"/>
              </a:schemeClr>
            </a:gs>
            <a:gs pos="100000">
              <a:schemeClr val="accent2">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bevelT w="69850" h="101600"/>
          <a:contourClr>
            <a:schemeClr val="accent2">
              <a:shade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2060"/>
              </a:solidFill>
              <a:latin typeface="Century Gothic" pitchFamily="34" charset="0"/>
            </a:rPr>
            <a:t>Hypertension</a:t>
          </a:r>
        </a:p>
      </dsp:txBody>
      <dsp:txXfrm>
        <a:off x="6963922" y="2925313"/>
        <a:ext cx="1969835" cy="955199"/>
      </dsp:txXfrm>
    </dsp:sp>
    <dsp:sp modelId="{0FFA7E24-4308-4ABE-B157-8104E3F8945D}">
      <dsp:nvSpPr>
        <dsp:cNvPr id="0" name=""/>
        <dsp:cNvSpPr/>
      </dsp:nvSpPr>
      <dsp:spPr>
        <a:xfrm rot="14815915">
          <a:off x="5666192" y="2551402"/>
          <a:ext cx="1822085" cy="26630"/>
        </a:xfrm>
        <a:custGeom>
          <a:avLst/>
          <a:gdLst/>
          <a:ahLst/>
          <a:cxnLst/>
          <a:rect l="0" t="0" r="0" b="0"/>
          <a:pathLst>
            <a:path>
              <a:moveTo>
                <a:pt x="0" y="13315"/>
              </a:moveTo>
              <a:lnTo>
                <a:pt x="1822085"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6531683" y="2519165"/>
        <a:ext cx="91104" cy="91104"/>
      </dsp:txXfrm>
    </dsp:sp>
    <dsp:sp modelId="{A44D6397-3B2F-4337-AB70-936197E35922}">
      <dsp:nvSpPr>
        <dsp:cNvPr id="0" name=""/>
        <dsp:cNvSpPr/>
      </dsp:nvSpPr>
      <dsp:spPr>
        <a:xfrm>
          <a:off x="4190994" y="1219204"/>
          <a:ext cx="2029271" cy="1014635"/>
        </a:xfrm>
        <a:prstGeom prst="roundRect">
          <a:avLst>
            <a:gd name="adj" fmla="val 10000"/>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rgbClr val="002060"/>
              </a:solidFill>
              <a:latin typeface="Century Gothic" pitchFamily="34" charset="0"/>
            </a:rPr>
            <a:t>CAD, ECG, </a:t>
          </a:r>
        </a:p>
        <a:p>
          <a:pPr marL="0" lvl="0" indent="0" algn="ctr" defTabSz="666750">
            <a:lnSpc>
              <a:spcPct val="90000"/>
            </a:lnSpc>
            <a:spcBef>
              <a:spcPct val="0"/>
            </a:spcBef>
            <a:spcAft>
              <a:spcPct val="35000"/>
            </a:spcAft>
            <a:buNone/>
          </a:pPr>
          <a:r>
            <a:rPr lang="en-US" sz="1500" b="0" kern="1200" dirty="0" err="1">
              <a:solidFill>
                <a:srgbClr val="002060"/>
              </a:solidFill>
              <a:latin typeface="Century Gothic" pitchFamily="34" charset="0"/>
            </a:rPr>
            <a:t>Arrthymia</a:t>
          </a:r>
          <a:r>
            <a:rPr lang="en-US" sz="1500" b="0" kern="1200" dirty="0">
              <a:solidFill>
                <a:srgbClr val="002060"/>
              </a:solidFill>
              <a:latin typeface="Century Gothic" pitchFamily="34" charset="0"/>
            </a:rPr>
            <a:t>, Sudden Death</a:t>
          </a:r>
        </a:p>
      </dsp:txBody>
      <dsp:txXfrm>
        <a:off x="4220712" y="1248922"/>
        <a:ext cx="1969835" cy="955199"/>
      </dsp:txXfrm>
    </dsp:sp>
    <dsp:sp modelId="{61B6E002-3DE3-4DA4-9A6B-85B1E5AED275}">
      <dsp:nvSpPr>
        <dsp:cNvPr id="0" name=""/>
        <dsp:cNvSpPr/>
      </dsp:nvSpPr>
      <dsp:spPr>
        <a:xfrm rot="15347403">
          <a:off x="5123041" y="1979898"/>
          <a:ext cx="2908387" cy="26630"/>
        </a:xfrm>
        <a:custGeom>
          <a:avLst/>
          <a:gdLst/>
          <a:ahLst/>
          <a:cxnLst/>
          <a:rect l="0" t="0" r="0" b="0"/>
          <a:pathLst>
            <a:path>
              <a:moveTo>
                <a:pt x="0" y="13315"/>
              </a:moveTo>
              <a:lnTo>
                <a:pt x="2908387"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6504525" y="1920504"/>
        <a:ext cx="145419" cy="145419"/>
      </dsp:txXfrm>
    </dsp:sp>
    <dsp:sp modelId="{574FC97C-C9D4-43F0-B166-A90027A2ACC0}">
      <dsp:nvSpPr>
        <dsp:cNvPr id="0" name=""/>
        <dsp:cNvSpPr/>
      </dsp:nvSpPr>
      <dsp:spPr>
        <a:xfrm>
          <a:off x="4190994" y="76197"/>
          <a:ext cx="2029271" cy="1014635"/>
        </a:xfrm>
        <a:prstGeom prst="roundRect">
          <a:avLst>
            <a:gd name="adj" fmla="val 10000"/>
          </a:avLst>
        </a:prstGeom>
        <a:gradFill flip="none" rotWithShape="0">
          <a:gsLst>
            <a:gs pos="0">
              <a:srgbClr val="00B0F0">
                <a:tint val="66000"/>
                <a:satMod val="160000"/>
                <a:shade val="30000"/>
                <a:satMod val="115000"/>
              </a:srgbClr>
            </a:gs>
            <a:gs pos="50000">
              <a:srgbClr val="00B0F0">
                <a:tint val="66000"/>
                <a:satMod val="160000"/>
                <a:shade val="67500"/>
                <a:satMod val="115000"/>
              </a:srgbClr>
            </a:gs>
            <a:gs pos="100000">
              <a:srgbClr val="00B0F0">
                <a:tint val="66000"/>
                <a:satMod val="160000"/>
                <a:shade val="100000"/>
                <a:satMod val="115000"/>
              </a:srgbClr>
            </a:gs>
          </a:gsLst>
          <a:lin ang="5400000" scaled="1"/>
          <a:tileRect/>
        </a:gradFill>
        <a:ln>
          <a:noFill/>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ct val="35000"/>
            </a:spcAft>
            <a:buNone/>
          </a:pPr>
          <a:endParaRPr lang="en-US" sz="1200" kern="1200" dirty="0">
            <a:solidFill>
              <a:srgbClr val="FFFF00"/>
            </a:solidFill>
            <a:latin typeface="Century Gothic" pitchFamily="34" charset="0"/>
          </a:endParaRPr>
        </a:p>
        <a:p>
          <a:pPr marL="0" lvl="0" indent="0" algn="ctr" defTabSz="533400">
            <a:lnSpc>
              <a:spcPct val="100000"/>
            </a:lnSpc>
            <a:spcBef>
              <a:spcPct val="0"/>
            </a:spcBef>
            <a:spcAft>
              <a:spcPct val="35000"/>
            </a:spcAft>
            <a:buNone/>
          </a:pPr>
          <a:r>
            <a:rPr lang="en-US" sz="1200" b="0" kern="1200" dirty="0">
              <a:solidFill>
                <a:srgbClr val="FFFF00"/>
              </a:solidFill>
              <a:latin typeface="Century Gothic" pitchFamily="34" charset="0"/>
            </a:rPr>
            <a:t>Stroke, Ischemia, Hemorrhage, Alzheimer’s Disease, Cognitive, retinal hemorrhage</a:t>
          </a:r>
        </a:p>
        <a:p>
          <a:pPr marL="0" lvl="0" indent="0" algn="ctr" defTabSz="533400">
            <a:lnSpc>
              <a:spcPct val="100000"/>
            </a:lnSpc>
            <a:spcBef>
              <a:spcPct val="0"/>
            </a:spcBef>
            <a:spcAft>
              <a:spcPct val="35000"/>
            </a:spcAft>
            <a:buNone/>
          </a:pPr>
          <a:endParaRPr lang="en-US" sz="1200" kern="1200" dirty="0">
            <a:solidFill>
              <a:srgbClr val="FFFF00"/>
            </a:solidFill>
            <a:latin typeface="Century Gothic" pitchFamily="34" charset="0"/>
          </a:endParaRPr>
        </a:p>
      </dsp:txBody>
      <dsp:txXfrm>
        <a:off x="4220712" y="105915"/>
        <a:ext cx="1969835" cy="955199"/>
      </dsp:txXfrm>
    </dsp:sp>
    <dsp:sp modelId="{11710F49-69D3-4F07-A7E1-68800EEFFDD9}">
      <dsp:nvSpPr>
        <dsp:cNvPr id="0" name=""/>
        <dsp:cNvSpPr/>
      </dsp:nvSpPr>
      <dsp:spPr>
        <a:xfrm rot="8438500">
          <a:off x="6115554" y="3682381"/>
          <a:ext cx="923361" cy="26630"/>
        </a:xfrm>
        <a:custGeom>
          <a:avLst/>
          <a:gdLst/>
          <a:ahLst/>
          <a:cxnLst/>
          <a:rect l="0" t="0" r="0" b="0"/>
          <a:pathLst>
            <a:path>
              <a:moveTo>
                <a:pt x="0" y="13315"/>
              </a:moveTo>
              <a:lnTo>
                <a:pt x="923361"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6554151" y="3672612"/>
        <a:ext cx="46168" cy="46168"/>
      </dsp:txXfrm>
    </dsp:sp>
    <dsp:sp modelId="{2B9EE76E-36DA-4BD0-8D2C-B10664C6BB4C}">
      <dsp:nvSpPr>
        <dsp:cNvPr id="0" name=""/>
        <dsp:cNvSpPr/>
      </dsp:nvSpPr>
      <dsp:spPr>
        <a:xfrm>
          <a:off x="4190994" y="3481162"/>
          <a:ext cx="2029271" cy="1014635"/>
        </a:xfrm>
        <a:prstGeom prst="roundRect">
          <a:avLst>
            <a:gd name="adj" fmla="val 10000"/>
          </a:avLst>
        </a:prstGeom>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ln>
          <a:noFill/>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2"/>
              </a:solidFill>
              <a:latin typeface="Century Gothic" pitchFamily="34" charset="0"/>
            </a:rPr>
            <a:t>Renal Disease</a:t>
          </a:r>
        </a:p>
      </dsp:txBody>
      <dsp:txXfrm>
        <a:off x="4220712" y="3510880"/>
        <a:ext cx="1969835" cy="955199"/>
      </dsp:txXfrm>
    </dsp:sp>
    <dsp:sp modelId="{0ADDFF54-583D-4F6A-B1F3-6CD922984D70}">
      <dsp:nvSpPr>
        <dsp:cNvPr id="0" name=""/>
        <dsp:cNvSpPr/>
      </dsp:nvSpPr>
      <dsp:spPr>
        <a:xfrm rot="6746501">
          <a:off x="5642131" y="4253885"/>
          <a:ext cx="1870207" cy="26630"/>
        </a:xfrm>
        <a:custGeom>
          <a:avLst/>
          <a:gdLst/>
          <a:ahLst/>
          <a:cxnLst/>
          <a:rect l="0" t="0" r="0" b="0"/>
          <a:pathLst>
            <a:path>
              <a:moveTo>
                <a:pt x="0" y="13315"/>
              </a:moveTo>
              <a:lnTo>
                <a:pt x="1870207"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n>
              <a:solidFill>
                <a:srgbClr val="002060"/>
              </a:solidFill>
            </a:ln>
          </a:endParaRPr>
        </a:p>
      </dsp:txBody>
      <dsp:txXfrm rot="10800000">
        <a:off x="6530480" y="4220445"/>
        <a:ext cx="93510" cy="93510"/>
      </dsp:txXfrm>
    </dsp:sp>
    <dsp:sp modelId="{239F3414-7BF8-4CA0-8890-4CE8F07074B1}">
      <dsp:nvSpPr>
        <dsp:cNvPr id="0" name=""/>
        <dsp:cNvSpPr/>
      </dsp:nvSpPr>
      <dsp:spPr>
        <a:xfrm>
          <a:off x="4190994" y="4624169"/>
          <a:ext cx="2029271" cy="1014635"/>
        </a:xfrm>
        <a:prstGeom prst="roundRect">
          <a:avLst>
            <a:gd name="adj" fmla="val 10000"/>
          </a:avLst>
        </a:prstGeom>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002060"/>
              </a:solidFill>
              <a:latin typeface="Century Gothic" pitchFamily="34" charset="0"/>
            </a:rPr>
            <a:t>Peripheral Vascular Disease</a:t>
          </a:r>
        </a:p>
      </dsp:txBody>
      <dsp:txXfrm>
        <a:off x="4220712" y="4653887"/>
        <a:ext cx="1969835" cy="955199"/>
      </dsp:txXfrm>
    </dsp:sp>
    <dsp:sp modelId="{0D44602A-117B-477B-B25F-31ACBD0D73B2}">
      <dsp:nvSpPr>
        <dsp:cNvPr id="0" name=""/>
        <dsp:cNvSpPr/>
      </dsp:nvSpPr>
      <dsp:spPr>
        <a:xfrm rot="6205934">
          <a:off x="5115132" y="4825383"/>
          <a:ext cx="2952331" cy="26630"/>
        </a:xfrm>
        <a:custGeom>
          <a:avLst/>
          <a:gdLst/>
          <a:ahLst/>
          <a:cxnLst/>
          <a:rect l="0" t="0" r="0" b="0"/>
          <a:pathLst>
            <a:path>
              <a:moveTo>
                <a:pt x="0" y="13315"/>
              </a:moveTo>
              <a:lnTo>
                <a:pt x="2952331"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6517489" y="4764891"/>
        <a:ext cx="147616" cy="147616"/>
      </dsp:txXfrm>
    </dsp:sp>
    <dsp:sp modelId="{E8358B97-085C-4961-B687-F9D564362E9E}">
      <dsp:nvSpPr>
        <dsp:cNvPr id="0" name=""/>
        <dsp:cNvSpPr/>
      </dsp:nvSpPr>
      <dsp:spPr>
        <a:xfrm>
          <a:off x="4219120" y="5767167"/>
          <a:ext cx="2029271" cy="1014635"/>
        </a:xfrm>
        <a:prstGeom prst="roundRect">
          <a:avLst>
            <a:gd name="adj" fmla="val 10000"/>
          </a:avLst>
        </a:prstGeom>
        <a:gradFill flip="none" rotWithShape="0">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ln>
          <a:noFill/>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rgbClr val="002060"/>
              </a:solidFill>
              <a:latin typeface="Century Gothic" pitchFamily="34" charset="0"/>
            </a:rPr>
            <a:t>Hypertensive cries </a:t>
          </a:r>
          <a:r>
            <a:rPr lang="en-US" sz="1400" b="0" kern="1200" dirty="0" err="1">
              <a:solidFill>
                <a:srgbClr val="002060"/>
              </a:solidFill>
              <a:latin typeface="Century Gothic" pitchFamily="34" charset="0"/>
            </a:rPr>
            <a:t>urgency&amp;Emergency</a:t>
          </a:r>
          <a:endParaRPr lang="en-US" sz="1400" b="0" kern="1200" dirty="0">
            <a:solidFill>
              <a:srgbClr val="002060"/>
            </a:solidFill>
            <a:latin typeface="Century Gothic" pitchFamily="34" charset="0"/>
          </a:endParaRPr>
        </a:p>
        <a:p>
          <a:pPr marL="0" lvl="0" indent="0" algn="ctr" defTabSz="622300">
            <a:lnSpc>
              <a:spcPct val="90000"/>
            </a:lnSpc>
            <a:spcBef>
              <a:spcPct val="0"/>
            </a:spcBef>
            <a:spcAft>
              <a:spcPct val="35000"/>
            </a:spcAft>
            <a:buNone/>
          </a:pPr>
          <a:endParaRPr lang="en-US" sz="1400" b="0" kern="1200" dirty="0">
            <a:solidFill>
              <a:srgbClr val="002060"/>
            </a:solidFill>
            <a:latin typeface="Century Gothic" pitchFamily="34" charset="0"/>
          </a:endParaRPr>
        </a:p>
      </dsp:txBody>
      <dsp:txXfrm>
        <a:off x="4248838" y="5796885"/>
        <a:ext cx="1969835" cy="955199"/>
      </dsp:txXfrm>
    </dsp:sp>
    <dsp:sp modelId="{CDEF92B2-065E-4834-889D-0BFECAF84251}">
      <dsp:nvSpPr>
        <dsp:cNvPr id="0" name=""/>
        <dsp:cNvSpPr/>
      </dsp:nvSpPr>
      <dsp:spPr>
        <a:xfrm rot="13078926">
          <a:off x="6124345" y="3110882"/>
          <a:ext cx="905779" cy="26630"/>
        </a:xfrm>
        <a:custGeom>
          <a:avLst/>
          <a:gdLst/>
          <a:ahLst/>
          <a:cxnLst/>
          <a:rect l="0" t="0" r="0" b="0"/>
          <a:pathLst>
            <a:path>
              <a:moveTo>
                <a:pt x="0" y="13315"/>
              </a:moveTo>
              <a:lnTo>
                <a:pt x="905779"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6554590" y="3101553"/>
        <a:ext cx="45288" cy="45288"/>
      </dsp:txXfrm>
    </dsp:sp>
    <dsp:sp modelId="{E4EFCF62-D4C3-4C5F-9246-21365BC5E1B2}">
      <dsp:nvSpPr>
        <dsp:cNvPr id="0" name=""/>
        <dsp:cNvSpPr/>
      </dsp:nvSpPr>
      <dsp:spPr>
        <a:xfrm>
          <a:off x="4190994" y="2338165"/>
          <a:ext cx="2029271" cy="1014635"/>
        </a:xfrm>
        <a:prstGeom prst="roundRect">
          <a:avLst>
            <a:gd name="adj" fmla="val 10000"/>
          </a:avLst>
        </a:prstGeom>
        <a:gradFill flip="none" rotWithShape="0">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t="100000" r="100000"/>
          </a:path>
          <a:tileRect l="-100000" b="-100000"/>
        </a:gradFill>
        <a:ln>
          <a:noFill/>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rgbClr val="002060"/>
              </a:solidFill>
              <a:latin typeface="Century Gothic" pitchFamily="34" charset="0"/>
            </a:rPr>
            <a:t>CHF</a:t>
          </a:r>
        </a:p>
        <a:p>
          <a:pPr marL="0" lvl="0" indent="0" algn="ctr" defTabSz="711200">
            <a:lnSpc>
              <a:spcPct val="90000"/>
            </a:lnSpc>
            <a:spcBef>
              <a:spcPct val="0"/>
            </a:spcBef>
            <a:spcAft>
              <a:spcPct val="35000"/>
            </a:spcAft>
            <a:buNone/>
          </a:pPr>
          <a:r>
            <a:rPr lang="en-US" sz="1600" b="0" kern="1200" dirty="0">
              <a:solidFill>
                <a:srgbClr val="002060"/>
              </a:solidFill>
              <a:latin typeface="Century Gothic" pitchFamily="34" charset="0"/>
            </a:rPr>
            <a:t>LVH</a:t>
          </a:r>
        </a:p>
        <a:p>
          <a:pPr marL="0" lvl="0" indent="0" algn="ctr" defTabSz="711200">
            <a:lnSpc>
              <a:spcPct val="90000"/>
            </a:lnSpc>
            <a:spcBef>
              <a:spcPct val="0"/>
            </a:spcBef>
            <a:spcAft>
              <a:spcPct val="35000"/>
            </a:spcAft>
            <a:buNone/>
          </a:pPr>
          <a:r>
            <a:rPr lang="en-US" sz="1600" b="0" kern="1200" dirty="0">
              <a:solidFill>
                <a:srgbClr val="002060"/>
              </a:solidFill>
              <a:latin typeface="Century Gothic" pitchFamily="34" charset="0"/>
            </a:rPr>
            <a:t>Aortic Dissection</a:t>
          </a:r>
        </a:p>
      </dsp:txBody>
      <dsp:txXfrm>
        <a:off x="4220712" y="2367883"/>
        <a:ext cx="1969835" cy="9551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3263A-4DFD-415A-BCA0-D5F7563A12A2}" type="datetimeFigureOut">
              <a:rPr lang="en-GB" smtClean="0"/>
              <a:t>26/10/2019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549D3E-45F7-44A1-B2FC-0DA186FE8F19}" type="slidenum">
              <a:rPr lang="en-GB" smtClean="0"/>
              <a:t>‹#›</a:t>
            </a:fld>
            <a:endParaRPr lang="en-GB"/>
          </a:p>
        </p:txBody>
      </p:sp>
    </p:spTree>
    <p:extLst>
      <p:ext uri="{BB962C8B-B14F-4D97-AF65-F5344CB8AC3E}">
        <p14:creationId xmlns:p14="http://schemas.microsoft.com/office/powerpoint/2010/main" val="194203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jama.jamanetwork.com/article.aspx?articleid=1791497" TargetMode="External"/><Relationship Id="rId3" Type="http://schemas.openxmlformats.org/officeDocument/2006/relationships/hyperlink" Target="http://circ.ahajournals.org/content/early/2013/11/11/01.cir.0000437741.48606.98" TargetMode="External"/><Relationship Id="rId7" Type="http://schemas.openxmlformats.org/officeDocument/2006/relationships/hyperlink" Target="http://www.uspreventiveservicestaskforce.org/Page/Document/draft-recommendation-statement/aspirin-to-prevent-cardiovascular-disease-and-cancer"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www.uspreventiveservicestaskforce.org/Page/Document/UpdateSummaryFinal/aspirin-to-prevent-cardiovascular-disease-and-cancer" TargetMode="External"/><Relationship Id="rId5" Type="http://schemas.openxmlformats.org/officeDocument/2006/relationships/hyperlink" Target="https://goo.gl/forms/QCjP1iLflVexcEuA2" TargetMode="External"/><Relationship Id="rId10" Type="http://schemas.openxmlformats.org/officeDocument/2006/relationships/hyperlink" Target="mailto:info@symcat.com?subject=Risk%20calculator%20platform" TargetMode="External"/><Relationship Id="rId4" Type="http://schemas.openxmlformats.org/officeDocument/2006/relationships/hyperlink" Target="https://jamanetwork.com/journals/jama/fullarticle/2664350" TargetMode="External"/><Relationship Id="rId9" Type="http://schemas.openxmlformats.org/officeDocument/2006/relationships/hyperlink" Target="http://static.heart.org/ahamah/risk/Omnibus_Risk_Estimator.xl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endParaRPr lang="ar-SA">
              <a:cs typeface="Arial" pitchFamily="34" charset="0"/>
            </a:endParaRPr>
          </a:p>
        </p:txBody>
      </p:sp>
      <p:sp>
        <p:nvSpPr>
          <p:cNvPr id="86020" name="Slide Number Placeholder 3"/>
          <p:cNvSpPr txBox="1">
            <a:spLocks noGrp="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F650971-32D2-420A-82EA-7A3191B35E84}" type="slidenum">
              <a:rPr lang="ar-SA" sz="1200">
                <a:latin typeface="Calibri" pitchFamily="34" charset="0"/>
              </a:rPr>
              <a:pPr eaLnBrk="1" hangingPunct="1"/>
              <a:t>1</a:t>
            </a:fld>
            <a:endParaRPr lang="ar-SA"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1152525" y="690563"/>
            <a:ext cx="4556125"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noChangeArrowheads="1"/>
          </p:cNvSpPr>
          <p:nvPr>
            <p:ph type="body" idx="1"/>
          </p:nvPr>
        </p:nvSpPr>
        <p:spPr bwMode="auto">
          <a:xfrm>
            <a:off x="685800" y="4343400"/>
            <a:ext cx="56388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75" tIns="44838" rIns="89675" bIns="44838" numCol="1" anchor="t" anchorCtr="0" compatLnSpc="1">
            <a:prstTxWarp prst="textNoShape">
              <a:avLst/>
            </a:prstTxWarp>
          </a:bodyPr>
          <a:lstStyle/>
          <a:p>
            <a:pPr eaLnBrk="1" hangingPunct="1">
              <a:spcBef>
                <a:spcPct val="0"/>
              </a:spcBef>
            </a:pPr>
            <a:r>
              <a:rPr lang="en-US" sz="900" i="1">
                <a:solidFill>
                  <a:srgbClr val="000000"/>
                </a:solidFill>
                <a:cs typeface="Times New Roman" pitchFamily="18" charset="0"/>
              </a:rPr>
              <a:t>Hypertension is an important contributing risk factor for morbidity and mortality from both cardiovascular (CV) and renal disease. </a:t>
            </a:r>
            <a:endParaRPr lang="en-US" sz="900">
              <a:cs typeface="Times New Roman" pitchFamily="18" charset="0"/>
            </a:endParaRPr>
          </a:p>
          <a:p>
            <a:pPr eaLnBrk="1" hangingPunct="1">
              <a:spcBef>
                <a:spcPct val="0"/>
              </a:spcBef>
            </a:pPr>
            <a:r>
              <a:rPr lang="en-US" sz="900">
                <a:cs typeface="Times New Roman" pitchFamily="18" charset="0"/>
              </a:rPr>
              <a:t>Hypertension is one of the most significant contributing factors to the development of CV and renal disease. Complications of hypertension include coronary artery disease, congestive heart failure, stroke, renal disease (including end-stage renal disease), and peripheral vascular disease. These diseases account for significant disability, loss of productivity, and decreased quality of life for many Americans. </a:t>
            </a:r>
            <a:endParaRPr lang="en-US" sz="900" b="1">
              <a:cs typeface="Times New Roman" pitchFamily="18" charset="0"/>
            </a:endParaRPr>
          </a:p>
          <a:p>
            <a:pPr eaLnBrk="1" hangingPunct="1">
              <a:spcBef>
                <a:spcPct val="0"/>
              </a:spcBef>
            </a:pPr>
            <a:endParaRPr lang="en-US" sz="900">
              <a:cs typeface="Times New Roman" pitchFamily="18" charset="0"/>
            </a:endParaRPr>
          </a:p>
          <a:p>
            <a:pPr marL="285750" lvl="1" eaLnBrk="1" hangingPunct="1">
              <a:spcBef>
                <a:spcPct val="0"/>
              </a:spcBef>
            </a:pPr>
            <a:r>
              <a:rPr lang="en-US" sz="900">
                <a:cs typeface="Times New Roman" pitchFamily="18" charset="0"/>
              </a:rPr>
              <a:t>National High Blood Pressure Education Program Working Group. National High Blood Pressure Education Program Working Group report on primary prevention of hypertension. </a:t>
            </a:r>
            <a:r>
              <a:rPr lang="en-US" sz="900" i="1">
                <a:cs typeface="Times New Roman" pitchFamily="18" charset="0"/>
              </a:rPr>
              <a:t>Arch Intern Med.</a:t>
            </a:r>
            <a:r>
              <a:rPr lang="en-US" sz="900">
                <a:cs typeface="Times New Roman" pitchFamily="18" charset="0"/>
              </a:rPr>
              <a:t> 1993;153:186-208.</a:t>
            </a:r>
          </a:p>
          <a:p>
            <a:pPr eaLnBrk="1" hangingPunct="1">
              <a:spcBef>
                <a:spcPct val="0"/>
              </a:spcBef>
            </a:pPr>
            <a:endParaRPr lang="en-US" sz="90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endParaRPr lang="en-US"/>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7BAEA7A-7467-44BC-894F-C04398582259}" type="slidenum">
              <a:rPr lang="en-US" smtClean="0">
                <a:latin typeface="Calibri" pitchFamily="34" charset="0"/>
              </a:rPr>
              <a:pPr/>
              <a:t>32</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endParaRPr lang="ar-SA">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1CEC6E0-2DD9-408F-94EA-F07436793564}" type="slidenum">
              <a:rPr lang="en-US" smtClean="0">
                <a:latin typeface="Calibri" pitchFamily="34" charset="0"/>
              </a:rPr>
              <a:pPr/>
              <a:t>38</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t>Adults with an elevated BP or stage 1 hypertension who have an estimated 10-year ASCVD risk less than 10% should be managed with </a:t>
            </a:r>
            <a:r>
              <a:rPr lang="en-US" dirty="0" err="1"/>
              <a:t>nonpharmacological</a:t>
            </a:r>
            <a:r>
              <a:rPr lang="en-US" dirty="0"/>
              <a:t> therapy and have a repeat BP evaluation within 3 to 6 months. </a:t>
            </a:r>
          </a:p>
          <a:p>
            <a:pPr eaLnBrk="1" hangingPunct="1"/>
            <a:r>
              <a:rPr lang="en-US" dirty="0"/>
              <a:t>Adults with stage 1 hypertension who have an estimated 10-year ASCVD risk of 10% or higher should be managed initially with a combination of </a:t>
            </a:r>
            <a:r>
              <a:rPr lang="en-US" dirty="0" err="1"/>
              <a:t>nonpharmacological</a:t>
            </a:r>
            <a:r>
              <a:rPr lang="en-US" dirty="0"/>
              <a:t> and antihypertensive drug therapy and have a repeat BP evaluation in 1 month</a:t>
            </a:r>
          </a:p>
          <a:p>
            <a:pPr eaLnBrk="1" hangingPunct="1"/>
            <a:r>
              <a:rPr lang="en-US" dirty="0"/>
              <a:t>Adults with stage 2 hypertension </a:t>
            </a:r>
            <a:r>
              <a:rPr lang="en-US" dirty="0" err="1"/>
              <a:t>whould</a:t>
            </a:r>
            <a:r>
              <a:rPr lang="en-US" dirty="0"/>
              <a:t> be evaluated by or referred to a primary care provider within 1 month of the initial diagnosis, have a combination of </a:t>
            </a:r>
            <a:r>
              <a:rPr lang="en-US" dirty="0" err="1"/>
              <a:t>nonpharmacological</a:t>
            </a:r>
            <a:r>
              <a:rPr lang="en-US" dirty="0"/>
              <a:t> and antihypertensive drug therapy (with 2 agents of different classes) initiated, and have a repeat BP evaluation in 1 month.</a:t>
            </a:r>
          </a:p>
          <a:p>
            <a:pPr eaLnBrk="1" hangingPunct="1"/>
            <a:endParaRPr lang="en-US" dirty="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CBDC6B7-92CF-4DFE-A7C6-8FB2B2AE99F1}" type="slidenum">
              <a:rPr lang="en-US" smtClean="0">
                <a:latin typeface="Calibri" pitchFamily="34" charset="0"/>
              </a:rPr>
              <a:pPr/>
              <a:t>40</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t>Calculate your 10-year risk of heart disease or stroke using the ASCVD algorithm published in </a:t>
            </a:r>
            <a:r>
              <a:rPr lang="en-US">
                <a:hlinkClick r:id="rId3"/>
              </a:rPr>
              <a:t>2013 ACC/AHA Guideline on the Assessment of Cardiovascular Risk</a:t>
            </a:r>
            <a:r>
              <a:rPr lang="en-US"/>
              <a:t>.</a:t>
            </a:r>
          </a:p>
          <a:p>
            <a:r>
              <a:rPr lang="en-US"/>
              <a:t>This calculator assumes that you have not had a prior heart attack or stroke. If you have, generally it is recommended that you discuss with your doctor about starting aspirin and a statin. Furthermore, if you have an LDL-cholesterol (bad cholesterol) greater than 190, it is also generally recommended that you discuss with your doctor about starting aspirin and a statin.</a:t>
            </a:r>
          </a:p>
          <a:p>
            <a:r>
              <a:rPr lang="en-US"/>
              <a:t>Unfortunately, there is insufficient data to reliably predict risk for those less than 40 years of age or greater than 79 years of age and for those with total cholesterol greater than 320.</a:t>
            </a:r>
          </a:p>
          <a:p>
            <a:r>
              <a:rPr lang="en-US"/>
              <a:t>UPDATE (11/21/17) -- The ACC/AHA has released their </a:t>
            </a:r>
            <a:r>
              <a:rPr lang="en-US">
                <a:hlinkClick r:id="rId4"/>
              </a:rPr>
              <a:t>2017 Guideline for the Prevention, Detection, Evaluation, and Management of High Blood Pressure in Adults.</a:t>
            </a:r>
            <a:r>
              <a:rPr lang="en-US"/>
              <a:t> At a high level, the new guidelines redefine hypertension as blood pressure &gt;130/80 and recommend starting anti-hypertensives based on ASCVD risk score of &gt;10%. This will be a significant change from JNC-8. Please let us know if you would like us to incorporate the new guidelines into cvriskcalculator.com by completing </a:t>
            </a:r>
            <a:r>
              <a:rPr lang="en-US">
                <a:hlinkClick r:id="rId5"/>
              </a:rPr>
              <a:t>this 1-question survey.</a:t>
            </a:r>
            <a:endParaRPr lang="en-US"/>
          </a:p>
          <a:p>
            <a:r>
              <a:rPr lang="en-US"/>
              <a:t>UPDATE (6/30/16) -- The calculator has been vetted against the </a:t>
            </a:r>
            <a:r>
              <a:rPr lang="en-US">
                <a:hlinkClick r:id="rId6"/>
              </a:rPr>
              <a:t>final guidelines from the USPSTF</a:t>
            </a:r>
            <a:r>
              <a:rPr lang="en-US"/>
              <a:t> for initiating aspirin therapy.</a:t>
            </a:r>
          </a:p>
          <a:p>
            <a:r>
              <a:rPr lang="en-US"/>
              <a:t>UPDATE (9/18/15) -- The calculator now also incorporates </a:t>
            </a:r>
            <a:r>
              <a:rPr lang="en-US">
                <a:hlinkClick r:id="rId7"/>
              </a:rPr>
              <a:t>draft guidelines from the USPSTF</a:t>
            </a:r>
            <a:r>
              <a:rPr lang="en-US"/>
              <a:t> for initiating aspirin therapy.</a:t>
            </a:r>
          </a:p>
          <a:p>
            <a:r>
              <a:rPr lang="en-US"/>
              <a:t>UPDATE (5/26/14) -- The calculator now also incorporates </a:t>
            </a:r>
            <a:r>
              <a:rPr lang="en-US">
                <a:hlinkClick r:id="rId8"/>
              </a:rPr>
              <a:t>guidelines from JNC-8</a:t>
            </a:r>
            <a:r>
              <a:rPr lang="en-US"/>
              <a:t> for blood pressure management.</a:t>
            </a:r>
          </a:p>
          <a:p>
            <a:r>
              <a:rPr lang="en-US"/>
              <a:t>An </a:t>
            </a:r>
            <a:r>
              <a:rPr lang="en-US">
                <a:hlinkClick r:id="rId9"/>
              </a:rPr>
              <a:t>excel spreadsheet</a:t>
            </a:r>
            <a:r>
              <a:rPr lang="en-US"/>
              <a:t> is also available for download.</a:t>
            </a:r>
          </a:p>
          <a:p>
            <a:r>
              <a:rPr lang="en-US"/>
              <a:t>If you are an investigator interested in implementing an app for your own risk calculator, please </a:t>
            </a:r>
            <a:r>
              <a:rPr lang="en-US">
                <a:hlinkClick r:id="rId10"/>
              </a:rPr>
              <a:t>submit an inquiry</a:t>
            </a:r>
            <a:r>
              <a:rPr lang="en-US"/>
              <a:t>about our platform.</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2FE6A8E-0BF6-4AF3-A52C-D76BA3D6593C}" type="slidenum">
              <a:rPr lang="en-US" smtClean="0">
                <a:latin typeface="Calibri" pitchFamily="34" charset="0"/>
              </a:rPr>
              <a:pPr/>
              <a:t>41</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BE2C4D4-EE5B-41B1-A419-4249FB0E6E83}" type="slidenum">
              <a:rPr lang="en-US" smtClean="0">
                <a:latin typeface="Calibri" pitchFamily="34" charset="0"/>
              </a:rPr>
              <a:pPr/>
              <a:t>43</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eaLnBrk="1" hangingPunct="1">
              <a:defRPr/>
            </a:pPr>
            <a:r>
              <a:rPr lang="en-GB" b="1" dirty="0">
                <a:latin typeface="Arial" pitchFamily="34" charset="0"/>
              </a:rPr>
              <a:t>Step 1 treatment:</a:t>
            </a:r>
          </a:p>
          <a:p>
            <a:pPr eaLnBrk="1" hangingPunct="1">
              <a:buFontTx/>
              <a:buChar char="•"/>
              <a:defRPr/>
            </a:pPr>
            <a:r>
              <a:rPr lang="en-GB" dirty="0">
                <a:latin typeface="Arial" pitchFamily="34" charset="0"/>
              </a:rPr>
              <a:t> Offer people aged under 55 years step 1 antihypertensive treatment with an </a:t>
            </a:r>
            <a:r>
              <a:rPr lang="en-GB" dirty="0" err="1">
                <a:latin typeface="Arial" pitchFamily="34" charset="0"/>
              </a:rPr>
              <a:t>angiotensin</a:t>
            </a:r>
            <a:r>
              <a:rPr lang="en-GB" dirty="0">
                <a:latin typeface="Arial" pitchFamily="34" charset="0"/>
              </a:rPr>
              <a:t>-converting enzyme (ACE) inhibitor or a low-cost </a:t>
            </a:r>
            <a:r>
              <a:rPr lang="en-GB" dirty="0" err="1">
                <a:latin typeface="Arial" pitchFamily="34" charset="0"/>
              </a:rPr>
              <a:t>angiotensin</a:t>
            </a:r>
            <a:r>
              <a:rPr lang="en-GB" dirty="0">
                <a:latin typeface="Arial" pitchFamily="34" charset="0"/>
              </a:rPr>
              <a:t>-II receptor blocker (ARB). If an ACE inhibitor is prescribed and is not tolerated (for example, because of cough), offer a low-cost ARB. </a:t>
            </a:r>
            <a:r>
              <a:rPr lang="en-GB" b="1" dirty="0">
                <a:latin typeface="Arial" pitchFamily="34" charset="0"/>
              </a:rPr>
              <a:t>[new 2011] [1.6.6]</a:t>
            </a:r>
          </a:p>
          <a:p>
            <a:pPr eaLnBrk="1" hangingPunct="1">
              <a:buFontTx/>
              <a:buChar char="•"/>
              <a:defRPr/>
            </a:pPr>
            <a:r>
              <a:rPr lang="en-GB" dirty="0">
                <a:latin typeface="Arial" pitchFamily="34" charset="0"/>
              </a:rPr>
              <a:t> Do not combine an ACE inhibitor with an ARB to treat hypertension. </a:t>
            </a:r>
            <a:r>
              <a:rPr lang="en-GB" b="1" dirty="0">
                <a:latin typeface="Arial" pitchFamily="34" charset="0"/>
              </a:rPr>
              <a:t>[new 2011] [1.6.7]</a:t>
            </a:r>
            <a:endParaRPr lang="en-GB" dirty="0">
              <a:latin typeface="Arial" pitchFamily="34" charset="0"/>
            </a:endParaRPr>
          </a:p>
          <a:p>
            <a:pPr eaLnBrk="1" hangingPunct="1">
              <a:buFontTx/>
              <a:buChar char="•"/>
              <a:defRPr/>
            </a:pPr>
            <a:r>
              <a:rPr lang="en-GB" dirty="0">
                <a:latin typeface="Arial" pitchFamily="34" charset="0"/>
              </a:rPr>
              <a:t> Offer step 1 antihypertensive treatment with a calcium-channel blocker (CCB) to people aged over 55 years and to black people of African or Caribbean family origin of any age. If a CCB is not suitable, for example because of oedema or intolerance, or if there is evidence of heart failure or a high risk of heart failure, offer a </a:t>
            </a:r>
            <a:r>
              <a:rPr lang="en-GB" dirty="0" err="1">
                <a:latin typeface="Arial" pitchFamily="34" charset="0"/>
              </a:rPr>
              <a:t>thiazide</a:t>
            </a:r>
            <a:r>
              <a:rPr lang="en-GB" dirty="0">
                <a:latin typeface="Arial" pitchFamily="34" charset="0"/>
              </a:rPr>
              <a:t>-like diuretic. </a:t>
            </a:r>
            <a:r>
              <a:rPr lang="en-GB" b="1" dirty="0">
                <a:latin typeface="Arial" pitchFamily="34" charset="0"/>
              </a:rPr>
              <a:t>[new 2011] [1.6.8] [KPI]</a:t>
            </a:r>
          </a:p>
          <a:p>
            <a:pPr eaLnBrk="1" hangingPunct="1">
              <a:buFontTx/>
              <a:buChar char="•"/>
              <a:defRPr/>
            </a:pPr>
            <a:r>
              <a:rPr lang="en-GB" dirty="0">
                <a:latin typeface="Arial" pitchFamily="34" charset="0"/>
              </a:rPr>
              <a:t> If diuretic treatment is to be initiated or changed, offer a </a:t>
            </a:r>
            <a:r>
              <a:rPr lang="en-GB" dirty="0" err="1">
                <a:latin typeface="Arial" pitchFamily="34" charset="0"/>
              </a:rPr>
              <a:t>thiazide</a:t>
            </a:r>
            <a:r>
              <a:rPr lang="en-GB" dirty="0">
                <a:latin typeface="Arial" pitchFamily="34" charset="0"/>
              </a:rPr>
              <a:t>-like diuretic, such as </a:t>
            </a:r>
            <a:r>
              <a:rPr lang="en-GB" dirty="0" err="1">
                <a:latin typeface="Arial" pitchFamily="34" charset="0"/>
              </a:rPr>
              <a:t>chlortalidone</a:t>
            </a:r>
            <a:r>
              <a:rPr lang="en-GB" dirty="0">
                <a:latin typeface="Arial" pitchFamily="34" charset="0"/>
              </a:rPr>
              <a:t> (12.5–25.0 mg once daily) or </a:t>
            </a:r>
            <a:r>
              <a:rPr lang="en-GB" dirty="0" err="1">
                <a:latin typeface="Arial" pitchFamily="34" charset="0"/>
              </a:rPr>
              <a:t>indapamide</a:t>
            </a:r>
            <a:r>
              <a:rPr lang="en-GB" dirty="0">
                <a:latin typeface="Arial" pitchFamily="34" charset="0"/>
              </a:rPr>
              <a:t> (1.5 mg modified-release once daily or 2.5 mg once daily) in preference to a conventional </a:t>
            </a:r>
            <a:r>
              <a:rPr lang="en-GB" dirty="0" err="1">
                <a:latin typeface="Arial" pitchFamily="34" charset="0"/>
              </a:rPr>
              <a:t>thiazide</a:t>
            </a:r>
            <a:r>
              <a:rPr lang="en-GB" dirty="0">
                <a:latin typeface="Arial" pitchFamily="34" charset="0"/>
              </a:rPr>
              <a:t> diuretic such as </a:t>
            </a:r>
            <a:r>
              <a:rPr lang="en-GB" dirty="0" err="1">
                <a:latin typeface="Arial" pitchFamily="34" charset="0"/>
              </a:rPr>
              <a:t>bendroflumethiazide</a:t>
            </a:r>
            <a:r>
              <a:rPr lang="en-GB" dirty="0">
                <a:latin typeface="Arial" pitchFamily="34" charset="0"/>
              </a:rPr>
              <a:t> or hydrochlorothiazide. </a:t>
            </a:r>
            <a:r>
              <a:rPr lang="en-GB" b="1" dirty="0">
                <a:latin typeface="Arial" pitchFamily="34" charset="0"/>
              </a:rPr>
              <a:t>[new 2011] [1.6.9] [KPI]</a:t>
            </a:r>
          </a:p>
          <a:p>
            <a:pPr eaLnBrk="1" hangingPunct="1">
              <a:buFontTx/>
              <a:buChar char="•"/>
              <a:defRPr/>
            </a:pPr>
            <a:r>
              <a:rPr lang="en-GB" dirty="0">
                <a:latin typeface="Arial" pitchFamily="34" charset="0"/>
              </a:rPr>
              <a:t> For people who are already having treatment with </a:t>
            </a:r>
            <a:r>
              <a:rPr lang="en-GB" dirty="0" err="1">
                <a:latin typeface="Arial" pitchFamily="34" charset="0"/>
              </a:rPr>
              <a:t>bendroflumethiazide</a:t>
            </a:r>
            <a:r>
              <a:rPr lang="en-GB" dirty="0">
                <a:latin typeface="Arial" pitchFamily="34" charset="0"/>
              </a:rPr>
              <a:t> or hydrochlorothiazide and whose blood pressure is stable and well controlled, continue treatment with the </a:t>
            </a:r>
            <a:r>
              <a:rPr lang="en-GB" dirty="0" err="1">
                <a:latin typeface="Arial" pitchFamily="34" charset="0"/>
              </a:rPr>
              <a:t>bendroflumethiazide</a:t>
            </a:r>
            <a:r>
              <a:rPr lang="en-GB" dirty="0">
                <a:latin typeface="Arial" pitchFamily="34" charset="0"/>
              </a:rPr>
              <a:t> or hydrochlorothiazide. </a:t>
            </a:r>
            <a:r>
              <a:rPr lang="en-GB" b="1" dirty="0">
                <a:latin typeface="Arial" pitchFamily="34" charset="0"/>
              </a:rPr>
              <a:t>[new 2011] [1.6.10] [KPI]</a:t>
            </a:r>
          </a:p>
          <a:p>
            <a:pPr eaLnBrk="1" hangingPunct="1">
              <a:defRPr/>
            </a:pPr>
            <a:r>
              <a:rPr lang="en-US" b="1" dirty="0">
                <a:latin typeface="Arial" pitchFamily="34" charset="0"/>
              </a:rPr>
              <a:t>Related recommendations:</a:t>
            </a:r>
          </a:p>
          <a:p>
            <a:pPr eaLnBrk="1" hangingPunct="1">
              <a:defRPr/>
            </a:pPr>
            <a:r>
              <a:rPr lang="en-US" dirty="0">
                <a:latin typeface="Arial" pitchFamily="34" charset="0"/>
              </a:rPr>
              <a:t>Recommendations 1.6.11 and 1.6.12 have not been updated and reviewed since ‘Hypertension’ (NICE clinical guideline 34, 2006).</a:t>
            </a:r>
          </a:p>
          <a:p>
            <a:pPr eaLnBrk="1" hangingPunct="1">
              <a:defRPr/>
            </a:pPr>
            <a:r>
              <a:rPr lang="en-GB" b="1" i="1" dirty="0">
                <a:latin typeface="Arial" pitchFamily="34" charset="0"/>
              </a:rPr>
              <a:t>Step 2 treatment</a:t>
            </a:r>
          </a:p>
          <a:p>
            <a:pPr eaLnBrk="1" hangingPunct="1">
              <a:buFontTx/>
              <a:buChar char="•"/>
              <a:defRPr/>
            </a:pPr>
            <a:r>
              <a:rPr lang="en-GB" dirty="0">
                <a:latin typeface="Arial" pitchFamily="34" charset="0"/>
              </a:rPr>
              <a:t> If blood pressure is not controlled by step 1 treatment, offer step 2 treatment with a CCB in combination with either an ACE inhibitor or an *ARB. </a:t>
            </a:r>
            <a:r>
              <a:rPr lang="en-GB" b="1" dirty="0">
                <a:latin typeface="Arial" pitchFamily="34" charset="0"/>
              </a:rPr>
              <a:t>[new 2011]</a:t>
            </a:r>
            <a:r>
              <a:rPr lang="en-GB" dirty="0">
                <a:latin typeface="Arial" pitchFamily="34" charset="0"/>
              </a:rPr>
              <a:t> </a:t>
            </a:r>
            <a:r>
              <a:rPr lang="en-GB" b="1" dirty="0">
                <a:latin typeface="Arial" pitchFamily="34" charset="0"/>
              </a:rPr>
              <a:t>[1.6.13]</a:t>
            </a:r>
          </a:p>
          <a:p>
            <a:pPr eaLnBrk="1" hangingPunct="1">
              <a:buFontTx/>
              <a:buChar char="•"/>
              <a:defRPr/>
            </a:pPr>
            <a:r>
              <a:rPr lang="en-GB" dirty="0">
                <a:latin typeface="Arial" pitchFamily="34" charset="0"/>
              </a:rPr>
              <a:t> If a CCB is not suitable for step 2 treatment, for example because of oedema or intolerance, or if there is evidence of heart failure or a high risk of heart failure, offer a </a:t>
            </a:r>
            <a:r>
              <a:rPr lang="en-GB" dirty="0" err="1">
                <a:latin typeface="Arial" pitchFamily="34" charset="0"/>
              </a:rPr>
              <a:t>thiazide</a:t>
            </a:r>
            <a:r>
              <a:rPr lang="en-GB" dirty="0">
                <a:latin typeface="Arial" pitchFamily="34" charset="0"/>
              </a:rPr>
              <a:t>-like diuretic. </a:t>
            </a:r>
            <a:r>
              <a:rPr lang="en-GB" b="1" dirty="0">
                <a:latin typeface="Arial" pitchFamily="34" charset="0"/>
              </a:rPr>
              <a:t>[new 2011] [1.6.14]</a:t>
            </a:r>
          </a:p>
          <a:p>
            <a:pPr eaLnBrk="1" hangingPunct="1">
              <a:buFontTx/>
              <a:buChar char="•"/>
              <a:defRPr/>
            </a:pPr>
            <a:r>
              <a:rPr lang="en-GB" dirty="0">
                <a:latin typeface="Arial" pitchFamily="34" charset="0"/>
              </a:rPr>
              <a:t> For black people of African or Caribbean family origin, consider an ARB* in preference to an ACE inhibitor, in combination with a CCB. </a:t>
            </a:r>
            <a:r>
              <a:rPr lang="en-GB" b="1" dirty="0">
                <a:latin typeface="Arial" pitchFamily="34" charset="0"/>
              </a:rPr>
              <a:t>[new 2011] [1.6.15]</a:t>
            </a:r>
          </a:p>
          <a:p>
            <a:pPr eaLnBrk="1" hangingPunct="1">
              <a:defRPr/>
            </a:pPr>
            <a:r>
              <a:rPr lang="en-GB" dirty="0">
                <a:latin typeface="Arial" pitchFamily="34" charset="0"/>
              </a:rPr>
              <a:t>*Choose a low-cost ARB</a:t>
            </a:r>
          </a:p>
          <a:p>
            <a:pPr eaLnBrk="1" hangingPunct="1">
              <a:defRPr/>
            </a:pPr>
            <a:r>
              <a:rPr lang="en-GB" b="1" dirty="0">
                <a:latin typeface="Arial" pitchFamily="34" charset="0"/>
              </a:rPr>
              <a:t>Additional information</a:t>
            </a:r>
            <a:r>
              <a:rPr lang="en-GB" dirty="0">
                <a:latin typeface="Arial" pitchFamily="34" charset="0"/>
              </a:rPr>
              <a:t>: the pathway above focuses on stage 1 and 2 hypertension. For the full care pathway see page 35 of the NICE guideline.</a:t>
            </a:r>
            <a:endParaRPr lang="en-US" dirty="0">
              <a:latin typeface="Arial" pitchFamily="34" charset="0"/>
            </a:endParaRPr>
          </a:p>
          <a:p>
            <a:pPr eaLnBrk="1" hangingPunct="1">
              <a:defRPr/>
            </a:pPr>
            <a:r>
              <a:rPr lang="en-US" b="1" i="1" dirty="0"/>
              <a:t>Step 3 treatment</a:t>
            </a:r>
          </a:p>
          <a:p>
            <a:pPr eaLnBrk="1" hangingPunct="1">
              <a:buFontTx/>
              <a:buChar char="•"/>
              <a:defRPr/>
            </a:pPr>
            <a:r>
              <a:rPr lang="en-GB" dirty="0"/>
              <a:t> Before considering step 3 treatment, review medication to ensure step 2 treatment is at optimal or best tolerated doses. </a:t>
            </a:r>
            <a:r>
              <a:rPr lang="en-GB" b="1" dirty="0"/>
              <a:t>[new 2011] [1.6.16]</a:t>
            </a:r>
          </a:p>
          <a:p>
            <a:pPr eaLnBrk="1" hangingPunct="1">
              <a:buFontTx/>
              <a:buChar char="•"/>
              <a:defRPr/>
            </a:pPr>
            <a:r>
              <a:rPr lang="en-GB" dirty="0"/>
              <a:t> If treatment with three drugs is required, the combination of ACE inhibitor (or </a:t>
            </a:r>
            <a:r>
              <a:rPr lang="en-GB" dirty="0" err="1"/>
              <a:t>angiotensin</a:t>
            </a:r>
            <a:r>
              <a:rPr lang="en-GB" dirty="0"/>
              <a:t>-II receptor blocker), calcium-channel blocker and </a:t>
            </a:r>
            <a:r>
              <a:rPr lang="en-GB" dirty="0" err="1"/>
              <a:t>thiazide</a:t>
            </a:r>
            <a:r>
              <a:rPr lang="en-GB" dirty="0"/>
              <a:t>-like diuretic should be used. </a:t>
            </a:r>
            <a:r>
              <a:rPr lang="en-GB" b="1" dirty="0"/>
              <a:t>[2006] [1.6.17]</a:t>
            </a:r>
          </a:p>
          <a:p>
            <a:pPr eaLnBrk="1" hangingPunct="1">
              <a:defRPr/>
            </a:pPr>
            <a:r>
              <a:rPr lang="en-GB" b="1" i="1" dirty="0"/>
              <a:t>Step 4 treatment</a:t>
            </a:r>
          </a:p>
          <a:p>
            <a:pPr marL="0" lvl="1" eaLnBrk="1" hangingPunct="1">
              <a:buFontTx/>
              <a:buChar char="•"/>
              <a:defRPr/>
            </a:pPr>
            <a:r>
              <a:rPr lang="en-GB" dirty="0"/>
              <a:t> Regard clinic blood pressure that remains higher than 140/90 mmHg after treatment with the optimal or best tolerated doses of an ACE inhibitor or an ARB plus a CCB plus a diuretic as resistant hypertension, and consider adding a fourth antihypertensive drug and/or seeking expert advice. </a:t>
            </a:r>
            <a:r>
              <a:rPr lang="en-GB" b="1" dirty="0"/>
              <a:t>[new 2011] [1.6.18]</a:t>
            </a:r>
          </a:p>
          <a:p>
            <a:pPr eaLnBrk="1" hangingPunct="1">
              <a:buFontTx/>
              <a:buChar char="•"/>
              <a:defRPr/>
            </a:pPr>
            <a:r>
              <a:rPr lang="en-GB" dirty="0"/>
              <a:t> For treatment of resistant hypertension at step 4</a:t>
            </a:r>
            <a:r>
              <a:rPr lang="en-GB" b="1" dirty="0"/>
              <a:t>:</a:t>
            </a:r>
          </a:p>
          <a:p>
            <a:pPr marL="214596" lvl="1" eaLnBrk="1" hangingPunct="1">
              <a:buFontTx/>
              <a:buChar char="•"/>
              <a:defRPr/>
            </a:pPr>
            <a:r>
              <a:rPr lang="en-GB" dirty="0"/>
              <a:t> Consider further diuretic therapy with low-dose spironolactone</a:t>
            </a:r>
            <a:r>
              <a:rPr lang="en-GB" baseline="30000" dirty="0"/>
              <a:t>4</a:t>
            </a:r>
            <a:r>
              <a:rPr lang="en-GB" dirty="0"/>
              <a:t> (25 mg once daily) if the blood potassium level is 4.5 </a:t>
            </a:r>
            <a:r>
              <a:rPr lang="en-GB" dirty="0" err="1"/>
              <a:t>mmol</a:t>
            </a:r>
            <a:r>
              <a:rPr lang="en-GB" dirty="0"/>
              <a:t>/l or lower. Use particular caution in people with a reduced estimated </a:t>
            </a:r>
            <a:r>
              <a:rPr lang="en-GB" dirty="0" err="1"/>
              <a:t>glomerular</a:t>
            </a:r>
            <a:r>
              <a:rPr lang="en-GB" dirty="0"/>
              <a:t> filtration rate because they have an increased risk of </a:t>
            </a:r>
            <a:r>
              <a:rPr lang="en-GB" dirty="0" err="1"/>
              <a:t>hyperkalaemia</a:t>
            </a:r>
            <a:r>
              <a:rPr lang="en-GB" dirty="0"/>
              <a:t>.</a:t>
            </a:r>
          </a:p>
          <a:p>
            <a:pPr marL="214596" lvl="1" eaLnBrk="1" hangingPunct="1">
              <a:buFontTx/>
              <a:buChar char="•"/>
              <a:defRPr/>
            </a:pPr>
            <a:r>
              <a:rPr lang="en-GB" dirty="0"/>
              <a:t> Consider higher-dose </a:t>
            </a:r>
            <a:r>
              <a:rPr lang="en-GB" dirty="0" err="1"/>
              <a:t>thiazide</a:t>
            </a:r>
            <a:r>
              <a:rPr lang="en-GB" dirty="0"/>
              <a:t>-like diuretic treatment if the blood potassium level is higher than 4.5 </a:t>
            </a:r>
            <a:r>
              <a:rPr lang="en-GB" dirty="0" err="1"/>
              <a:t>mmol</a:t>
            </a:r>
            <a:r>
              <a:rPr lang="en-GB" dirty="0"/>
              <a:t>/l. </a:t>
            </a:r>
            <a:r>
              <a:rPr lang="en-GB" b="1" dirty="0"/>
              <a:t>[new 2011] [1.6.19] [KPI]</a:t>
            </a:r>
          </a:p>
          <a:p>
            <a:pPr marL="0" lvl="1" eaLnBrk="1" hangingPunct="1">
              <a:buFontTx/>
              <a:buChar char="•"/>
              <a:defRPr/>
            </a:pPr>
            <a:r>
              <a:rPr lang="en-GB" dirty="0"/>
              <a:t> When using further diuretic therapy for resistant hypertension at step 4, monitor blood sodium and potassium and renal function within 1 month and repeat as required thereafter. </a:t>
            </a:r>
            <a:r>
              <a:rPr lang="en-GB" b="1" dirty="0"/>
              <a:t>[new 2011] [1.6.20] </a:t>
            </a:r>
          </a:p>
          <a:p>
            <a:pPr marL="0" lvl="1" eaLnBrk="1" hangingPunct="1">
              <a:buFontTx/>
              <a:buChar char="•"/>
              <a:defRPr/>
            </a:pPr>
            <a:r>
              <a:rPr lang="en-GB" dirty="0"/>
              <a:t> If further diuretic therapy for resistant hypertension at step 4 is not tolerated, or is contraindicated or ineffective, consider an alpha- or beta-blocker. </a:t>
            </a:r>
            <a:r>
              <a:rPr lang="en-GB" b="1" dirty="0"/>
              <a:t>[new 2011] [1.6.21]</a:t>
            </a:r>
          </a:p>
          <a:p>
            <a:pPr marL="0" lvl="1" eaLnBrk="1" hangingPunct="1">
              <a:buFontTx/>
              <a:buChar char="•"/>
              <a:defRPr/>
            </a:pPr>
            <a:r>
              <a:rPr lang="en-GB" dirty="0"/>
              <a:t> If blood pressure remains uncontrolled with the optimal or maximum tolerated doses of four drugs, seek expert advice if it has not yet been obtained. </a:t>
            </a:r>
            <a:r>
              <a:rPr lang="en-GB" b="1" dirty="0"/>
              <a:t>[new 2011] [1.6.22]</a:t>
            </a:r>
            <a:endParaRPr lang="en-GB" dirty="0"/>
          </a:p>
          <a:p>
            <a:pPr eaLnBrk="1" hangingPunct="1">
              <a:spcBef>
                <a:spcPts val="0"/>
              </a:spcBef>
              <a:defRPr/>
            </a:pPr>
            <a:r>
              <a:rPr lang="en-US" b="1" dirty="0"/>
              <a:t>Footnotes</a:t>
            </a:r>
          </a:p>
          <a:p>
            <a:pPr>
              <a:spcBef>
                <a:spcPts val="0"/>
              </a:spcBef>
              <a:defRPr/>
            </a:pPr>
            <a:r>
              <a:rPr lang="en-GB" dirty="0"/>
              <a:t>(1) Choose a low-cost ARB. (2) A CCB is preferred but consider a </a:t>
            </a:r>
            <a:r>
              <a:rPr lang="en-GB" dirty="0" err="1"/>
              <a:t>thiazide</a:t>
            </a:r>
            <a:r>
              <a:rPr lang="en-GB" dirty="0"/>
              <a:t>-like diuretic if a CCB is not tolerated or the person has oedema, evidence of heart failure or a high risk of heart failure. (3) Consider a low dose of spironolactone</a:t>
            </a:r>
            <a:r>
              <a:rPr lang="en-GB" baseline="30000" dirty="0"/>
              <a:t>4</a:t>
            </a:r>
            <a:r>
              <a:rPr lang="en-GB" dirty="0"/>
              <a:t> or higher doses of a thiazide-like diuretic..</a:t>
            </a:r>
            <a:r>
              <a:rPr lang="en-GB" i="1" dirty="0"/>
              <a:t>) Consider an alpha- or beta-blocker if further diuretic therapy is not tolerated, or is contraindicated or ineffective.</a:t>
            </a:r>
          </a:p>
          <a:p>
            <a:pPr eaLnBrk="1" hangingPunct="1">
              <a:defRPr/>
            </a:pPr>
            <a:endParaRPr lang="en-US" b="1" dirty="0"/>
          </a:p>
          <a:p>
            <a:pPr eaLnBrk="1" hangingPunct="1">
              <a:defRPr/>
            </a:pPr>
            <a:endParaRPr lang="en-US" dirty="0">
              <a:latin typeface="Arial" pitchFamily="34" charset="0"/>
            </a:endParaRPr>
          </a:p>
          <a:p>
            <a:pPr>
              <a:defRPr/>
            </a:pPr>
            <a:endParaRPr lang="en-US"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E9FB302-DEAB-4198-82A5-1EBF9DA9456B}" type="slidenum">
              <a:rPr lang="en-US" smtClean="0">
                <a:latin typeface="Calibri" pitchFamily="34" charset="0"/>
              </a:rPr>
              <a:pPr/>
              <a:t>45</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endParaRPr 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EC158C2-0E64-405B-BC24-AD7FD718CEB4}" type="slidenum">
              <a:rPr lang="en-US" smtClean="0">
                <a:latin typeface="Calibri" pitchFamily="34" charset="0"/>
              </a:rPr>
              <a:pPr/>
              <a:t>53</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AEBF261-3151-4E42-8186-BE71C36316D0}" type="slidenum">
              <a:rPr lang="en-US" smtClean="0">
                <a:latin typeface="Calibri" pitchFamily="34" charset="0"/>
              </a:rPr>
              <a:pPr/>
              <a:t>3</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b="1">
                <a:solidFill>
                  <a:srgbClr val="002060"/>
                </a:solidFill>
              </a:rPr>
              <a:t>The global prevalence of hypertension was estimated to be 1.13 billion in  2015</a:t>
            </a:r>
          </a:p>
          <a:p>
            <a:endParaRPr lang="en-GB"/>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CC483B9-1F42-4D5B-A705-900E949258CC}" type="slidenum">
              <a:rPr lang="en-US" smtClean="0">
                <a:latin typeface="Calibri" pitchFamily="34" charset="0"/>
              </a:rPr>
              <a:pPr/>
              <a:t>5</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r>
              <a:rPr lang="en-GB" b="1" dirty="0">
                <a:solidFill>
                  <a:srgbClr val="002060"/>
                </a:solidFill>
                <a:latin typeface="Century Gothic" pitchFamily="34" charset="0"/>
                <a:cs typeface="Times New Roman" pitchFamily="18" charset="0"/>
              </a:rPr>
              <a:t>The 4</a:t>
            </a:r>
            <a:r>
              <a:rPr lang="en-GB" b="1" baseline="30000" dirty="0">
                <a:solidFill>
                  <a:srgbClr val="002060"/>
                </a:solidFill>
                <a:latin typeface="Century Gothic" pitchFamily="34" charset="0"/>
                <a:cs typeface="Times New Roman" pitchFamily="18" charset="0"/>
              </a:rPr>
              <a:t>th</a:t>
            </a:r>
            <a:r>
              <a:rPr lang="en-GB" b="1" dirty="0">
                <a:solidFill>
                  <a:srgbClr val="002060"/>
                </a:solidFill>
                <a:latin typeface="Century Gothic" pitchFamily="34" charset="0"/>
                <a:cs typeface="Times New Roman" pitchFamily="18" charset="0"/>
              </a:rPr>
              <a:t> most common cause of death worldwide</a:t>
            </a: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endParaRPr lang="en-GB" b="1" dirty="0">
              <a:solidFill>
                <a:srgbClr val="002060"/>
              </a:solidFill>
              <a:latin typeface="Century Gothic" pitchFamily="34" charset="0"/>
              <a:cs typeface="Times New Roman" pitchFamily="18" charset="0"/>
            </a:endParaRP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r>
              <a:rPr lang="en-GB" b="1" dirty="0">
                <a:solidFill>
                  <a:srgbClr val="002060"/>
                </a:solidFill>
                <a:latin typeface="Century Gothic" pitchFamily="34" charset="0"/>
                <a:cs typeface="Times New Roman" pitchFamily="18" charset="0"/>
              </a:rPr>
              <a:t>Directly and indirectly responsible for &gt;20% of all deaths </a:t>
            </a: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endParaRPr lang="en-GB" b="1" dirty="0">
              <a:solidFill>
                <a:srgbClr val="002060"/>
              </a:solidFill>
              <a:latin typeface="Century Gothic" pitchFamily="34" charset="0"/>
              <a:cs typeface="Times New Roman" pitchFamily="18" charset="0"/>
            </a:endParaRPr>
          </a:p>
          <a:p>
            <a:pPr marL="274320" indent="-274320" algn="just" eaLnBrk="1" fontAlgn="auto" hangingPunct="1">
              <a:lnSpc>
                <a:spcPct val="110000"/>
              </a:lnSpc>
              <a:spcAft>
                <a:spcPts val="0"/>
              </a:spcAft>
              <a:buClr>
                <a:schemeClr val="tx1">
                  <a:shade val="95000"/>
                </a:schemeClr>
              </a:buClr>
              <a:buSzPct val="100000"/>
              <a:buFontTx/>
              <a:buBlip>
                <a:blip r:embed="rId3"/>
              </a:buBlip>
              <a:defRPr/>
            </a:pPr>
            <a:r>
              <a:rPr lang="en-GB" dirty="0">
                <a:solidFill>
                  <a:schemeClr val="bg1"/>
                </a:solidFill>
              </a:rPr>
              <a:t>the global prevalence of hypertension was estimated to be 1.13 billion in 2015</a:t>
            </a: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r>
              <a:rPr lang="en-US" b="1" dirty="0">
                <a:solidFill>
                  <a:srgbClr val="002060"/>
                </a:solidFill>
                <a:latin typeface="Century Gothic" pitchFamily="34" charset="0"/>
                <a:cs typeface="Times New Roman" pitchFamily="18" charset="0"/>
              </a:rPr>
              <a:t>.</a:t>
            </a: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endParaRPr lang="en-US" b="1" dirty="0">
              <a:solidFill>
                <a:schemeClr val="accent4">
                  <a:lumMod val="50000"/>
                </a:schemeClr>
              </a:solidFill>
              <a:latin typeface="Century Gothic" pitchFamily="34" charset="0"/>
              <a:cs typeface="Times New Roman" pitchFamily="18" charset="0"/>
            </a:endParaRP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r>
              <a:rPr lang="en-US" b="1" dirty="0">
                <a:solidFill>
                  <a:schemeClr val="accent4">
                    <a:lumMod val="50000"/>
                  </a:schemeClr>
                </a:solidFill>
              </a:rPr>
              <a:t>15.2% and 40.6% of Saudis were hypertensive or borderline hypertensive</a:t>
            </a:r>
          </a:p>
          <a:p>
            <a:pPr>
              <a:defRPr/>
            </a:pPr>
            <a:endParaRPr lang="en-GB"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0378F33-C0B0-4B5A-9463-2E2DC91B65F5}" type="slidenum">
              <a:rPr lang="en-US" smtClean="0">
                <a:latin typeface="Calibri" pitchFamily="34" charset="0"/>
              </a:rPr>
              <a:pPr/>
              <a:t>6</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0F7705F-E619-44CB-92D4-F61A9D292506}" type="slidenum">
              <a:rPr lang="en-US" smtClean="0">
                <a:latin typeface="Calibri" pitchFamily="34" charset="0"/>
              </a:rPr>
              <a:pPr/>
              <a:t>8</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t>AOBP is the preferred method of performing in-office</a:t>
            </a:r>
          </a:p>
          <a:p>
            <a:r>
              <a:rPr lang="en-GB"/>
              <a:t>BP measurement (Grade D;new recommendation).</a:t>
            </a:r>
          </a:p>
          <a:p>
            <a:r>
              <a:rPr lang="en-GB"/>
              <a:t>When using AOBP (see the section onRecommended</a:t>
            </a:r>
          </a:p>
          <a:p>
            <a:r>
              <a:rPr lang="en-GB"/>
              <a:t>Technique for Automated Office Blood Pressure in</a:t>
            </a:r>
          </a:p>
          <a:p>
            <a:r>
              <a:rPr lang="en-GB"/>
              <a:t>Supplemental Table S2), a displayed mean SBP of</a:t>
            </a:r>
          </a:p>
          <a:p>
            <a:r>
              <a:rPr lang="en-GB"/>
              <a:t>135 mm Hg or DBP85 mm Hg DBP is high</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3DB6E0A-59CD-4CEC-B383-755D6003F031}" type="slidenum">
              <a:rPr lang="en-US" smtClean="0">
                <a:latin typeface="Calibri" pitchFamily="34" charset="0"/>
              </a:rPr>
              <a:pPr/>
              <a:t>12</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a:t>AOBP </a:t>
            </a:r>
            <a:r>
              <a:rPr lang="en-GB">
                <a:latin typeface="Candara" pitchFamily="34" charset="0"/>
                <a:ea typeface="Arial Unicode MS" pitchFamily="34" charset="-128"/>
                <a:cs typeface="Arial Unicode MS" pitchFamily="34" charset="-128"/>
              </a:rPr>
              <a:t>≥135/85</a:t>
            </a:r>
          </a:p>
          <a:p>
            <a:endParaRPr lang="en-GB"/>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524A505-CF89-43F4-BE78-68B21A33D0C8}" type="slidenum">
              <a:rPr lang="en-US" smtClean="0">
                <a:latin typeface="Calibri" pitchFamily="34" charset="0"/>
              </a:rPr>
              <a:pPr/>
              <a:t>15</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C158426-CFE5-4BFD-8CD3-F0D0C25B6283}" type="slidenum">
              <a:rPr lang="en-US" smtClean="0">
                <a:latin typeface="Calibri" pitchFamily="34" charset="0"/>
              </a:rPr>
              <a:pPr/>
              <a:t>17</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3F739F2-0EAB-45D1-8812-DA9526E4D1FA}" type="slidenum">
              <a:rPr lang="en-US" smtClean="0">
                <a:latin typeface="Calibri" pitchFamily="34" charset="0"/>
              </a:rPr>
              <a:pPr/>
              <a:t>28</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B7D8AE-5DE7-44CA-81C3-976ECA2F27CC}" type="datetimeFigureOut">
              <a:rPr lang="en-GB" smtClean="0"/>
              <a:t>26/10/2019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B94819-6E24-43F4-AECC-2CB562C79768}" type="slidenum">
              <a:rPr lang="en-GB" smtClean="0"/>
              <a:t>‹#›</a:t>
            </a:fld>
            <a:endParaRPr lang="en-GB"/>
          </a:p>
        </p:txBody>
      </p:sp>
    </p:spTree>
    <p:extLst>
      <p:ext uri="{BB962C8B-B14F-4D97-AF65-F5344CB8AC3E}">
        <p14:creationId xmlns:p14="http://schemas.microsoft.com/office/powerpoint/2010/main" val="215716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B7D8AE-5DE7-44CA-81C3-976ECA2F27CC}" type="datetimeFigureOut">
              <a:rPr lang="en-GB" smtClean="0"/>
              <a:t>26/10/2019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B94819-6E24-43F4-AECC-2CB562C79768}" type="slidenum">
              <a:rPr lang="en-GB" smtClean="0"/>
              <a:t>‹#›</a:t>
            </a:fld>
            <a:endParaRPr lang="en-GB"/>
          </a:p>
        </p:txBody>
      </p:sp>
    </p:spTree>
    <p:extLst>
      <p:ext uri="{BB962C8B-B14F-4D97-AF65-F5344CB8AC3E}">
        <p14:creationId xmlns:p14="http://schemas.microsoft.com/office/powerpoint/2010/main" val="225473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B7D8AE-5DE7-44CA-81C3-976ECA2F27CC}" type="datetimeFigureOut">
              <a:rPr lang="en-GB" smtClean="0"/>
              <a:t>26/10/2019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B94819-6E24-43F4-AECC-2CB562C79768}" type="slidenum">
              <a:rPr lang="en-GB" smtClean="0"/>
              <a:t>‹#›</a:t>
            </a:fld>
            <a:endParaRPr lang="en-GB"/>
          </a:p>
        </p:txBody>
      </p:sp>
    </p:spTree>
    <p:extLst>
      <p:ext uri="{BB962C8B-B14F-4D97-AF65-F5344CB8AC3E}">
        <p14:creationId xmlns:p14="http://schemas.microsoft.com/office/powerpoint/2010/main" val="91792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sz="1200"/>
            </a:lvl1pPr>
          </a:lstStyle>
          <a:p>
            <a:pPr>
              <a:defRPr/>
            </a:pPr>
            <a:endParaRPr lang="en-US" altLang="en-US"/>
          </a:p>
        </p:txBody>
      </p:sp>
      <p:sp>
        <p:nvSpPr>
          <p:cNvPr id="5" name="Slide Number Placeholder 4"/>
          <p:cNvSpPr>
            <a:spLocks noGrp="1"/>
          </p:cNvSpPr>
          <p:nvPr>
            <p:ph type="sldNum" sz="quarter" idx="12"/>
          </p:nvPr>
        </p:nvSpPr>
        <p:spPr/>
        <p:txBody>
          <a:bodyPr/>
          <a:lstStyle>
            <a:lvl1pPr>
              <a:defRPr>
                <a:cs typeface="Times New Roman" pitchFamily="18" charset="0"/>
              </a:defRPr>
            </a:lvl1pPr>
          </a:lstStyle>
          <a:p>
            <a:pPr>
              <a:defRPr/>
            </a:pPr>
            <a:fld id="{DDD2ACAE-15D4-4790-B85B-8DE45178D3E2}" type="slidenum">
              <a:rPr lang="ar-SA" altLang="en-US"/>
              <a:pPr>
                <a:defRPr/>
              </a:pPr>
              <a:t>‹#›</a:t>
            </a:fld>
            <a:endParaRPr lang="en-US" altLang="en-US">
              <a:cs typeface="Arial" pitchFamily="34" charset="0"/>
            </a:endParaRPr>
          </a:p>
        </p:txBody>
      </p:sp>
    </p:spTree>
    <p:extLst>
      <p:ext uri="{BB962C8B-B14F-4D97-AF65-F5344CB8AC3E}">
        <p14:creationId xmlns:p14="http://schemas.microsoft.com/office/powerpoint/2010/main" val="1889232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lipArt Placeholder 3"/>
          <p:cNvSpPr>
            <a:spLocks noGrp="1"/>
          </p:cNvSpPr>
          <p:nvPr>
            <p:ph type="clipArt" sz="half" idx="2"/>
          </p:nvPr>
        </p:nvSpPr>
        <p:spPr>
          <a:xfrm>
            <a:off x="4648200" y="1600200"/>
            <a:ext cx="4038600" cy="4525963"/>
          </a:xfrm>
        </p:spPr>
        <p:txBody>
          <a:bodyPr>
            <a:normAutofit/>
          </a:bodyPr>
          <a:lstStyle/>
          <a:p>
            <a:pPr lvl="0"/>
            <a:endParaRPr lang="ar-SA" noProof="0"/>
          </a:p>
        </p:txBody>
      </p:sp>
      <p:sp>
        <p:nvSpPr>
          <p:cNvPr id="5" name="Date Placeholder 2"/>
          <p:cNvSpPr>
            <a:spLocks noGrp="1"/>
          </p:cNvSpPr>
          <p:nvPr>
            <p:ph type="dt" sz="half" idx="10"/>
          </p:nvPr>
        </p:nvSpPr>
        <p:spPr/>
        <p:txBody>
          <a:bodyPr/>
          <a:lstStyle>
            <a:lvl1pPr>
              <a:defRPr/>
            </a:lvl1pPr>
          </a:lstStyle>
          <a:p>
            <a:pPr>
              <a:defRPr/>
            </a:pPr>
            <a:endParaRPr lang="en-US" altLang="en-US"/>
          </a:p>
        </p:txBody>
      </p:sp>
      <p:sp>
        <p:nvSpPr>
          <p:cNvPr id="6" name="Footer Placeholder 3"/>
          <p:cNvSpPr>
            <a:spLocks noGrp="1"/>
          </p:cNvSpPr>
          <p:nvPr>
            <p:ph type="ftr" sz="quarter" idx="11"/>
          </p:nvPr>
        </p:nvSpPr>
        <p:spPr/>
        <p:txBody>
          <a:bodyPr/>
          <a:lstStyle>
            <a:lvl1pPr>
              <a:defRPr sz="1200"/>
            </a:lvl1pPr>
          </a:lstStyle>
          <a:p>
            <a:pPr>
              <a:defRPr/>
            </a:pPr>
            <a:endParaRPr lang="en-US" altLang="en-US"/>
          </a:p>
        </p:txBody>
      </p:sp>
      <p:sp>
        <p:nvSpPr>
          <p:cNvPr id="7" name="Slide Number Placeholder 4"/>
          <p:cNvSpPr>
            <a:spLocks noGrp="1"/>
          </p:cNvSpPr>
          <p:nvPr>
            <p:ph type="sldNum" sz="quarter" idx="12"/>
          </p:nvPr>
        </p:nvSpPr>
        <p:spPr/>
        <p:txBody>
          <a:bodyPr/>
          <a:lstStyle>
            <a:lvl1pPr>
              <a:defRPr>
                <a:cs typeface="Times New Roman" pitchFamily="18" charset="0"/>
              </a:defRPr>
            </a:lvl1pPr>
          </a:lstStyle>
          <a:p>
            <a:pPr>
              <a:defRPr/>
            </a:pPr>
            <a:fld id="{7F2CECFD-1C3C-4215-B328-A7FE16344914}" type="slidenum">
              <a:rPr lang="ar-SA" altLang="en-US"/>
              <a:pPr>
                <a:defRPr/>
              </a:pPr>
              <a:t>‹#›</a:t>
            </a:fld>
            <a:endParaRPr lang="en-US" altLang="en-US">
              <a:cs typeface="Arial" pitchFamily="34" charset="0"/>
            </a:endParaRPr>
          </a:p>
        </p:txBody>
      </p:sp>
    </p:spTree>
    <p:extLst>
      <p:ext uri="{BB962C8B-B14F-4D97-AF65-F5344CB8AC3E}">
        <p14:creationId xmlns:p14="http://schemas.microsoft.com/office/powerpoint/2010/main" val="324777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B7D8AE-5DE7-44CA-81C3-976ECA2F27CC}" type="datetimeFigureOut">
              <a:rPr lang="en-GB" smtClean="0"/>
              <a:t>26/10/2019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B94819-6E24-43F4-AECC-2CB562C79768}" type="slidenum">
              <a:rPr lang="en-GB" smtClean="0"/>
              <a:t>‹#›</a:t>
            </a:fld>
            <a:endParaRPr lang="en-GB"/>
          </a:p>
        </p:txBody>
      </p:sp>
    </p:spTree>
    <p:extLst>
      <p:ext uri="{BB962C8B-B14F-4D97-AF65-F5344CB8AC3E}">
        <p14:creationId xmlns:p14="http://schemas.microsoft.com/office/powerpoint/2010/main" val="269780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7D8AE-5DE7-44CA-81C3-976ECA2F27CC}" type="datetimeFigureOut">
              <a:rPr lang="en-GB" smtClean="0"/>
              <a:t>26/10/2019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B94819-6E24-43F4-AECC-2CB562C79768}" type="slidenum">
              <a:rPr lang="en-GB" smtClean="0"/>
              <a:t>‹#›</a:t>
            </a:fld>
            <a:endParaRPr lang="en-GB"/>
          </a:p>
        </p:txBody>
      </p:sp>
    </p:spTree>
    <p:extLst>
      <p:ext uri="{BB962C8B-B14F-4D97-AF65-F5344CB8AC3E}">
        <p14:creationId xmlns:p14="http://schemas.microsoft.com/office/powerpoint/2010/main" val="260941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0B7D8AE-5DE7-44CA-81C3-976ECA2F27CC}" type="datetimeFigureOut">
              <a:rPr lang="en-GB" smtClean="0"/>
              <a:t>26/10/2019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B94819-6E24-43F4-AECC-2CB562C79768}" type="slidenum">
              <a:rPr lang="en-GB" smtClean="0"/>
              <a:t>‹#›</a:t>
            </a:fld>
            <a:endParaRPr lang="en-GB"/>
          </a:p>
        </p:txBody>
      </p:sp>
    </p:spTree>
    <p:extLst>
      <p:ext uri="{BB962C8B-B14F-4D97-AF65-F5344CB8AC3E}">
        <p14:creationId xmlns:p14="http://schemas.microsoft.com/office/powerpoint/2010/main" val="139441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0B7D8AE-5DE7-44CA-81C3-976ECA2F27CC}" type="datetimeFigureOut">
              <a:rPr lang="en-GB" smtClean="0"/>
              <a:t>26/10/2019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B94819-6E24-43F4-AECC-2CB562C79768}" type="slidenum">
              <a:rPr lang="en-GB" smtClean="0"/>
              <a:t>‹#›</a:t>
            </a:fld>
            <a:endParaRPr lang="en-GB"/>
          </a:p>
        </p:txBody>
      </p:sp>
    </p:spTree>
    <p:extLst>
      <p:ext uri="{BB962C8B-B14F-4D97-AF65-F5344CB8AC3E}">
        <p14:creationId xmlns:p14="http://schemas.microsoft.com/office/powerpoint/2010/main" val="3355423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0B7D8AE-5DE7-44CA-81C3-976ECA2F27CC}" type="datetimeFigureOut">
              <a:rPr lang="en-GB" smtClean="0"/>
              <a:t>26/10/2019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B94819-6E24-43F4-AECC-2CB562C79768}" type="slidenum">
              <a:rPr lang="en-GB" smtClean="0"/>
              <a:t>‹#›</a:t>
            </a:fld>
            <a:endParaRPr lang="en-GB"/>
          </a:p>
        </p:txBody>
      </p:sp>
    </p:spTree>
    <p:extLst>
      <p:ext uri="{BB962C8B-B14F-4D97-AF65-F5344CB8AC3E}">
        <p14:creationId xmlns:p14="http://schemas.microsoft.com/office/powerpoint/2010/main" val="211206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7D8AE-5DE7-44CA-81C3-976ECA2F27CC}" type="datetimeFigureOut">
              <a:rPr lang="en-GB" smtClean="0"/>
              <a:t>26/10/2019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B94819-6E24-43F4-AECC-2CB562C79768}" type="slidenum">
              <a:rPr lang="en-GB" smtClean="0"/>
              <a:t>‹#›</a:t>
            </a:fld>
            <a:endParaRPr lang="en-GB"/>
          </a:p>
        </p:txBody>
      </p:sp>
    </p:spTree>
    <p:extLst>
      <p:ext uri="{BB962C8B-B14F-4D97-AF65-F5344CB8AC3E}">
        <p14:creationId xmlns:p14="http://schemas.microsoft.com/office/powerpoint/2010/main" val="2786700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B7D8AE-5DE7-44CA-81C3-976ECA2F27CC}" type="datetimeFigureOut">
              <a:rPr lang="en-GB" smtClean="0"/>
              <a:t>26/10/2019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B94819-6E24-43F4-AECC-2CB562C79768}" type="slidenum">
              <a:rPr lang="en-GB" smtClean="0"/>
              <a:t>‹#›</a:t>
            </a:fld>
            <a:endParaRPr lang="en-GB"/>
          </a:p>
        </p:txBody>
      </p:sp>
    </p:spTree>
    <p:extLst>
      <p:ext uri="{BB962C8B-B14F-4D97-AF65-F5344CB8AC3E}">
        <p14:creationId xmlns:p14="http://schemas.microsoft.com/office/powerpoint/2010/main" val="221491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B7D8AE-5DE7-44CA-81C3-976ECA2F27CC}" type="datetimeFigureOut">
              <a:rPr lang="en-GB" smtClean="0"/>
              <a:t>26/10/2019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B94819-6E24-43F4-AECC-2CB562C79768}" type="slidenum">
              <a:rPr lang="en-GB" smtClean="0"/>
              <a:t>‹#›</a:t>
            </a:fld>
            <a:endParaRPr lang="en-GB"/>
          </a:p>
        </p:txBody>
      </p:sp>
    </p:spTree>
    <p:extLst>
      <p:ext uri="{BB962C8B-B14F-4D97-AF65-F5344CB8AC3E}">
        <p14:creationId xmlns:p14="http://schemas.microsoft.com/office/powerpoint/2010/main" val="2703156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7D8AE-5DE7-44CA-81C3-976ECA2F27CC}" type="datetimeFigureOut">
              <a:rPr lang="en-GB" smtClean="0"/>
              <a:t>26/10/2019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94819-6E24-43F4-AECC-2CB562C79768}" type="slidenum">
              <a:rPr lang="en-GB" smtClean="0"/>
              <a:t>‹#›</a:t>
            </a:fld>
            <a:endParaRPr lang="en-GB"/>
          </a:p>
        </p:txBody>
      </p:sp>
    </p:spTree>
    <p:extLst>
      <p:ext uri="{BB962C8B-B14F-4D97-AF65-F5344CB8AC3E}">
        <p14:creationId xmlns:p14="http://schemas.microsoft.com/office/powerpoint/2010/main" val="1792009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google.com.sa/url?sa=i&amp;source=images&amp;cd=&amp;cad=rja&amp;docid=pu8ynqFnkcSl0M&amp;tbnid=mPEcbJYOO-EocM:&amp;ved=0CAgQjRwwAA&amp;url=http://en.wikipedia.org/wiki/King_Saud_University&amp;ei=UrBvUrq-Nueq0QW7w4HQCQ&amp;psig=AFQjCNEnbk6LQ2mBvoCGsc5iert3wTJEnw&amp;ust=138313774697859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www.vsmmedtech.com/" TargetMode="External"/><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Blood_pressure"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1.png"/><Relationship Id="rId4" Type="http://schemas.openxmlformats.org/officeDocument/2006/relationships/diagramLayout" Target="../diagrams/layout1.xml"/><Relationship Id="rId9"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47.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6.png"/><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49.jpeg"/><Relationship Id="rId5" Type="http://schemas.openxmlformats.org/officeDocument/2006/relationships/image" Target="../media/image42.png"/><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ubTitle" idx="1"/>
          </p:nvPr>
        </p:nvSpPr>
        <p:spPr>
          <a:xfrm>
            <a:off x="2209800" y="5334000"/>
            <a:ext cx="6934200" cy="1371600"/>
          </a:xfrm>
          <a:ln>
            <a:miter lim="800000"/>
            <a:headEnd/>
            <a:tailEnd/>
          </a:ln>
        </p:spPr>
        <p:txBody>
          <a:bodyPr>
            <a:noAutofit/>
            <a:scene3d>
              <a:camera prst="orthographicFront"/>
              <a:lightRig rig="threePt" dir="t"/>
            </a:scene3d>
            <a:sp3d extrusionH="57150">
              <a:bevelT w="279400" h="38100" prst="angle"/>
            </a:sp3d>
          </a:bodyPr>
          <a:lstStyle/>
          <a:p>
            <a:pPr eaLnBrk="1" fontAlgn="auto" hangingPunct="1">
              <a:lnSpc>
                <a:spcPct val="90000"/>
              </a:lnSpc>
              <a:spcAft>
                <a:spcPts val="0"/>
              </a:spcAft>
              <a:buClr>
                <a:schemeClr val="tx1">
                  <a:shade val="95000"/>
                </a:schemeClr>
              </a:buClr>
              <a:buFont typeface="Wingdings 2"/>
              <a:buNone/>
              <a:defRPr/>
            </a:pPr>
            <a:r>
              <a:rPr lang="en-US" sz="3200" b="1" dirty="0">
                <a:solidFill>
                  <a:srgbClr val="002060"/>
                </a:solidFill>
                <a:latin typeface="Castellar" pitchFamily="18" charset="0"/>
                <a:cs typeface="Times New Roman" pitchFamily="18" charset="0"/>
              </a:rPr>
              <a:t>Prof. Jamal Al Wakeel</a:t>
            </a:r>
          </a:p>
          <a:p>
            <a:pPr eaLnBrk="1" fontAlgn="auto" hangingPunct="1">
              <a:lnSpc>
                <a:spcPct val="90000"/>
              </a:lnSpc>
              <a:spcAft>
                <a:spcPts val="0"/>
              </a:spcAft>
              <a:buClr>
                <a:schemeClr val="tx1">
                  <a:shade val="95000"/>
                </a:schemeClr>
              </a:buClr>
              <a:buFont typeface="Wingdings 2"/>
              <a:buNone/>
              <a:defRPr/>
            </a:pPr>
            <a:r>
              <a:rPr lang="en-US" sz="2400" b="1" dirty="0">
                <a:solidFill>
                  <a:srgbClr val="C00000"/>
                </a:solidFill>
                <a:latin typeface="Bradley Hand ITC" pitchFamily="66" charset="0"/>
                <a:cs typeface="Times New Roman" pitchFamily="18" charset="0"/>
              </a:rPr>
              <a:t>Consultant Nephrology Division</a:t>
            </a:r>
          </a:p>
          <a:p>
            <a:pPr eaLnBrk="1" fontAlgn="auto" hangingPunct="1">
              <a:lnSpc>
                <a:spcPct val="90000"/>
              </a:lnSpc>
              <a:spcAft>
                <a:spcPts val="0"/>
              </a:spcAft>
              <a:buClr>
                <a:schemeClr val="tx1">
                  <a:shade val="95000"/>
                </a:schemeClr>
              </a:buClr>
              <a:buFont typeface="Wingdings 2"/>
              <a:buNone/>
              <a:defRPr/>
            </a:pPr>
            <a:r>
              <a:rPr lang="en-US" sz="2400" b="1" dirty="0">
                <a:solidFill>
                  <a:srgbClr val="C00000"/>
                </a:solidFill>
                <a:latin typeface="Bradley Hand ITC" pitchFamily="66" charset="0"/>
                <a:cs typeface="Times New Roman" pitchFamily="18" charset="0"/>
              </a:rPr>
              <a:t>Department of Medicine</a:t>
            </a:r>
          </a:p>
        </p:txBody>
      </p:sp>
      <p:sp>
        <p:nvSpPr>
          <p:cNvPr id="8195" name="WordArt 6"/>
          <p:cNvSpPr>
            <a:spLocks noChangeArrowheads="1" noChangeShapeType="1" noTextEdit="1"/>
          </p:cNvSpPr>
          <p:nvPr/>
        </p:nvSpPr>
        <p:spPr bwMode="auto">
          <a:xfrm>
            <a:off x="1905000" y="914400"/>
            <a:ext cx="5638800" cy="1828800"/>
          </a:xfrm>
          <a:prstGeom prst="rect">
            <a:avLst/>
          </a:prstGeom>
        </p:spPr>
        <p:txBody>
          <a:bodyPr wrap="none" fromWordArt="1">
            <a:prstTxWarp prst="textDeflate">
              <a:avLst>
                <a:gd name="adj" fmla="val 26227"/>
              </a:avLst>
            </a:prstTxWarp>
          </a:bodyPr>
          <a:lstStyle/>
          <a:p>
            <a:pPr algn="ctr"/>
            <a:endParaRPr lang="en-GB" sz="3600" kern="10">
              <a:ln w="28575">
                <a:solidFill>
                  <a:srgbClr val="FFFFCC"/>
                </a:solidFill>
                <a:round/>
                <a:headEnd/>
                <a:tailEnd/>
              </a:ln>
              <a:gradFill rotWithShape="1">
                <a:gsLst>
                  <a:gs pos="0">
                    <a:srgbClr val="FF3300"/>
                  </a:gs>
                  <a:gs pos="50000">
                    <a:srgbClr val="FF9933"/>
                  </a:gs>
                  <a:gs pos="100000">
                    <a:srgbClr val="FF3300"/>
                  </a:gs>
                </a:gsLst>
                <a:lin ang="2700000" scaled="1"/>
              </a:gradFill>
              <a:latin typeface="Goudy Stout"/>
            </a:endParaRPr>
          </a:p>
        </p:txBody>
      </p:sp>
      <p:pic>
        <p:nvPicPr>
          <p:cNvPr id="5" name="Picture 4" descr="hypertension.jpg"/>
          <p:cNvPicPr>
            <a:picLocks noChangeAspect="1"/>
          </p:cNvPicPr>
          <p:nvPr/>
        </p:nvPicPr>
        <p:blipFill>
          <a:blip r:embed="rId3" cstate="print"/>
          <a:stretch>
            <a:fillRect/>
          </a:stretch>
        </p:blipFill>
        <p:spPr>
          <a:xfrm>
            <a:off x="304800" y="457200"/>
            <a:ext cx="8686800" cy="4800600"/>
          </a:xfrm>
          <a:prstGeom prst="ellipse">
            <a:avLst/>
          </a:prstGeom>
          <a:ln>
            <a:noFill/>
          </a:ln>
          <a:effectLst>
            <a:softEdge rad="112500"/>
          </a:effectLst>
        </p:spPr>
      </p:pic>
      <p:sp>
        <p:nvSpPr>
          <p:cNvPr id="6" name="TextBox 5"/>
          <p:cNvSpPr txBox="1"/>
          <p:nvPr/>
        </p:nvSpPr>
        <p:spPr>
          <a:xfrm>
            <a:off x="381000" y="152400"/>
            <a:ext cx="8610600" cy="1323439"/>
          </a:xfrm>
          <a:prstGeom prst="rect">
            <a:avLst/>
          </a:prstGeom>
          <a:noFill/>
        </p:spPr>
        <p:txBody>
          <a:bodyPr>
            <a:spAutoFit/>
            <a:scene3d>
              <a:camera prst="orthographicFront">
                <a:rot lat="1200000" lon="0" rev="0"/>
              </a:camera>
              <a:lightRig rig="threePt" dir="t"/>
            </a:scene3d>
            <a:sp3d z="127000" extrusionH="57150">
              <a:bevelT w="266700" h="241300"/>
              <a:bevelB w="266700" h="241300"/>
            </a:sp3d>
          </a:bodyPr>
          <a:lstStyle/>
          <a:p>
            <a:pPr eaLnBrk="1" fontAlgn="auto" hangingPunct="1">
              <a:spcBef>
                <a:spcPts val="0"/>
              </a:spcBef>
              <a:spcAft>
                <a:spcPts val="0"/>
              </a:spcAft>
              <a:defRPr/>
            </a:pPr>
            <a:r>
              <a:rPr lang="en-US" sz="8000" b="1" dirty="0">
                <a:ln>
                  <a:solidFill>
                    <a:srgbClr val="FFFF00"/>
                  </a:solidFill>
                </a:ln>
                <a:solidFill>
                  <a:srgbClr val="FF0000"/>
                </a:solidFill>
                <a:effectLst>
                  <a:outerShdw blurRad="355600" dir="12900000" sx="98000" sy="98000" algn="tl">
                    <a:srgbClr val="000000">
                      <a:alpha val="96000"/>
                    </a:srgbClr>
                  </a:outerShdw>
                </a:effectLst>
                <a:latin typeface="Viner Hand ITC" pitchFamily="66" charset="0"/>
                <a:cs typeface="+mn-cs"/>
              </a:rPr>
              <a:t>HYPERTENSION</a:t>
            </a:r>
          </a:p>
        </p:txBody>
      </p:sp>
      <p:pic>
        <p:nvPicPr>
          <p:cNvPr id="8198" name="Picture 2" descr="http://upload.wikimedia.org/wikipedia/commons/3/3e/KSU_Logo_COLORED_PNGP-24.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00600"/>
            <a:ext cx="266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17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sz="1400">
              <a:latin typeface="Book Antiqua" pitchFamily="18" charset="0"/>
            </a:endParaRPr>
          </a:p>
        </p:txBody>
      </p:sp>
      <p:sp>
        <p:nvSpPr>
          <p:cNvPr id="17411"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GB" sz="1400">
              <a:latin typeface="Book Antiqua" pitchFamily="18" charset="0"/>
            </a:endParaRPr>
          </a:p>
        </p:txBody>
      </p:sp>
      <p:sp>
        <p:nvSpPr>
          <p:cNvPr id="25604" name="Rectangle 4"/>
          <p:cNvSpPr>
            <a:spLocks noRot="1" noChangeArrowheads="1"/>
          </p:cNvSpPr>
          <p:nvPr/>
        </p:nvSpPr>
        <p:spPr bwMode="auto">
          <a:xfrm>
            <a:off x="457200" y="228600"/>
            <a:ext cx="8305800" cy="6858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4000" b="1" spc="300" dirty="0">
                <a:solidFill>
                  <a:srgbClr val="FF0000"/>
                </a:solidFill>
                <a:latin typeface="Batang" pitchFamily="18" charset="-127"/>
                <a:ea typeface="Batang" pitchFamily="18" charset="-127"/>
                <a:cs typeface="Times New Roman" pitchFamily="18" charset="0"/>
              </a:rPr>
              <a:t>Essential HTN</a:t>
            </a:r>
          </a:p>
        </p:txBody>
      </p:sp>
      <p:sp>
        <p:nvSpPr>
          <p:cNvPr id="17413" name="Rectangle 5"/>
          <p:cNvSpPr>
            <a:spLocks noChangeArrowheads="1"/>
          </p:cNvSpPr>
          <p:nvPr/>
        </p:nvSpPr>
        <p:spPr bwMode="auto">
          <a:xfrm>
            <a:off x="228600" y="15240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eaLnBrk="1" hangingPunct="1">
              <a:lnSpc>
                <a:spcPct val="90000"/>
              </a:lnSpc>
              <a:spcBef>
                <a:spcPct val="20000"/>
              </a:spcBef>
              <a:buFont typeface="Wingdings" pitchFamily="2" charset="2"/>
              <a:buChar char="q"/>
            </a:pPr>
            <a:r>
              <a:rPr lang="en-US" sz="2200" b="1">
                <a:solidFill>
                  <a:srgbClr val="002060"/>
                </a:solidFill>
                <a:latin typeface="Century Gothic" pitchFamily="34" charset="0"/>
                <a:cs typeface="Times New Roman" pitchFamily="18" charset="0"/>
              </a:rPr>
              <a:t>Risk factors (modeflied)</a:t>
            </a:r>
          </a:p>
          <a:p>
            <a:pPr marL="742950" lvl="1" indent="-285750" algn="just" eaLnBrk="1" hangingPunct="1">
              <a:lnSpc>
                <a:spcPct val="90000"/>
              </a:lnSpc>
              <a:spcBef>
                <a:spcPct val="20000"/>
              </a:spcBef>
              <a:buFontTx/>
              <a:buBlip>
                <a:blip r:embed="rId2"/>
              </a:buBlip>
            </a:pPr>
            <a:r>
              <a:rPr lang="en-US" sz="2200" b="1">
                <a:solidFill>
                  <a:srgbClr val="002060"/>
                </a:solidFill>
                <a:latin typeface="Century Gothic" pitchFamily="34" charset="0"/>
                <a:cs typeface="Times New Roman" pitchFamily="18" charset="0"/>
              </a:rPr>
              <a:t>Obesity---metabolic syndrome</a:t>
            </a:r>
          </a:p>
          <a:p>
            <a:pPr marL="742950" lvl="1" indent="-285750" algn="just" eaLnBrk="1" hangingPunct="1">
              <a:lnSpc>
                <a:spcPct val="90000"/>
              </a:lnSpc>
              <a:spcBef>
                <a:spcPct val="20000"/>
              </a:spcBef>
              <a:buFontTx/>
              <a:buBlip>
                <a:blip r:embed="rId2"/>
              </a:buBlip>
            </a:pPr>
            <a:r>
              <a:rPr lang="en-US" sz="2200" b="1">
                <a:solidFill>
                  <a:srgbClr val="002060"/>
                </a:solidFill>
                <a:latin typeface="Century Gothic" pitchFamily="34" charset="0"/>
                <a:cs typeface="Times New Roman" pitchFamily="18" charset="0"/>
              </a:rPr>
              <a:t>Unhealthy.diet—Excessive.salt.intake--lowpotassium intake</a:t>
            </a:r>
          </a:p>
          <a:p>
            <a:pPr marL="742950" lvl="1" indent="-285750" algn="just" eaLnBrk="1" hangingPunct="1">
              <a:lnSpc>
                <a:spcPct val="90000"/>
              </a:lnSpc>
              <a:spcBef>
                <a:spcPct val="20000"/>
              </a:spcBef>
              <a:buFontTx/>
              <a:buBlip>
                <a:blip r:embed="rId2"/>
              </a:buBlip>
            </a:pPr>
            <a:r>
              <a:rPr lang="en-US" sz="2200" b="1">
                <a:solidFill>
                  <a:srgbClr val="002060"/>
                </a:solidFill>
                <a:latin typeface="Century Gothic" pitchFamily="34" charset="0"/>
                <a:cs typeface="Times New Roman" pitchFamily="18" charset="0"/>
              </a:rPr>
              <a:t>Excessive alcohol intake           </a:t>
            </a:r>
          </a:p>
          <a:p>
            <a:pPr marL="742950" lvl="1" indent="-285750" algn="just" eaLnBrk="1" hangingPunct="1">
              <a:lnSpc>
                <a:spcPct val="90000"/>
              </a:lnSpc>
              <a:spcBef>
                <a:spcPct val="20000"/>
              </a:spcBef>
              <a:buFontTx/>
              <a:buBlip>
                <a:blip r:embed="rId2"/>
              </a:buBlip>
            </a:pPr>
            <a:r>
              <a:rPr lang="en-US" sz="2200" b="1">
                <a:solidFill>
                  <a:srgbClr val="002060"/>
                </a:solidFill>
                <a:latin typeface="Century Gothic" pitchFamily="34" charset="0"/>
                <a:cs typeface="Times New Roman" pitchFamily="18" charset="0"/>
              </a:rPr>
              <a:t>Polycythemia</a:t>
            </a:r>
          </a:p>
          <a:p>
            <a:pPr marL="742950" lvl="1" indent="-285750" algn="just" eaLnBrk="1" hangingPunct="1">
              <a:lnSpc>
                <a:spcPct val="90000"/>
              </a:lnSpc>
              <a:spcBef>
                <a:spcPct val="20000"/>
              </a:spcBef>
              <a:buFontTx/>
              <a:buBlip>
                <a:blip r:embed="rId2"/>
              </a:buBlip>
            </a:pPr>
            <a:r>
              <a:rPr lang="en-US" sz="2200" b="1">
                <a:solidFill>
                  <a:srgbClr val="002060"/>
                </a:solidFill>
                <a:latin typeface="Century Gothic" pitchFamily="34" charset="0"/>
                <a:cs typeface="Times New Roman" pitchFamily="18" charset="0"/>
              </a:rPr>
              <a:t>Lack of exercise                                                                       </a:t>
            </a:r>
          </a:p>
          <a:p>
            <a:pPr marL="742950" lvl="1" indent="-285750" algn="just" eaLnBrk="1" hangingPunct="1">
              <a:lnSpc>
                <a:spcPct val="90000"/>
              </a:lnSpc>
              <a:spcBef>
                <a:spcPct val="20000"/>
              </a:spcBef>
              <a:buFontTx/>
              <a:buBlip>
                <a:blip r:embed="rId2"/>
              </a:buBlip>
            </a:pPr>
            <a:r>
              <a:rPr lang="en-US" sz="2200" b="1">
                <a:solidFill>
                  <a:srgbClr val="002060"/>
                </a:solidFill>
                <a:latin typeface="Century Gothic" pitchFamily="34" charset="0"/>
                <a:cs typeface="Times New Roman" pitchFamily="18" charset="0"/>
              </a:rPr>
              <a:t>Non-steroid anti-inflammatory drugs</a:t>
            </a:r>
          </a:p>
          <a:p>
            <a:pPr marL="342900" indent="-342900" algn="just" eaLnBrk="1" hangingPunct="1">
              <a:lnSpc>
                <a:spcPct val="90000"/>
              </a:lnSpc>
              <a:spcBef>
                <a:spcPct val="20000"/>
              </a:spcBef>
              <a:buFont typeface="Wingdings" pitchFamily="2" charset="2"/>
              <a:buChar char="q"/>
            </a:pPr>
            <a:r>
              <a:rPr lang="en-US" sz="2200" b="1">
                <a:solidFill>
                  <a:srgbClr val="002060"/>
                </a:solidFill>
                <a:latin typeface="Century Gothic" pitchFamily="34" charset="0"/>
                <a:cs typeface="Times New Roman" pitchFamily="18" charset="0"/>
              </a:rPr>
              <a:t>Risk factors (Non modeflied)</a:t>
            </a:r>
          </a:p>
          <a:p>
            <a:pPr marL="742950" lvl="1" indent="-285750" algn="just" eaLnBrk="1" hangingPunct="1">
              <a:lnSpc>
                <a:spcPct val="90000"/>
              </a:lnSpc>
              <a:spcBef>
                <a:spcPct val="20000"/>
              </a:spcBef>
              <a:buFontTx/>
              <a:buBlip>
                <a:blip r:embed="rId2"/>
              </a:buBlip>
            </a:pPr>
            <a:r>
              <a:rPr lang="en-US" sz="2200" b="1">
                <a:solidFill>
                  <a:srgbClr val="002060"/>
                </a:solidFill>
                <a:latin typeface="Century Gothic" pitchFamily="34" charset="0"/>
                <a:cs typeface="Times New Roman" pitchFamily="18" charset="0"/>
              </a:rPr>
              <a:t>Family history of essential HTN</a:t>
            </a:r>
          </a:p>
          <a:p>
            <a:pPr marL="742950" lvl="1" indent="-285750" algn="just" eaLnBrk="1" hangingPunct="1">
              <a:lnSpc>
                <a:spcPct val="90000"/>
              </a:lnSpc>
              <a:spcBef>
                <a:spcPct val="20000"/>
              </a:spcBef>
              <a:buFontTx/>
              <a:buBlip>
                <a:blip r:embed="rId2"/>
              </a:buBlip>
            </a:pPr>
            <a:r>
              <a:rPr lang="en-US" sz="2200" b="1">
                <a:solidFill>
                  <a:srgbClr val="002060"/>
                </a:solidFill>
                <a:latin typeface="Century Gothic" pitchFamily="34" charset="0"/>
                <a:cs typeface="Times New Roman" pitchFamily="18" charset="0"/>
              </a:rPr>
              <a:t>Aging </a:t>
            </a:r>
          </a:p>
          <a:p>
            <a:pPr marL="742950" lvl="1" indent="-285750" algn="just" eaLnBrk="1" hangingPunct="1">
              <a:lnSpc>
                <a:spcPct val="90000"/>
              </a:lnSpc>
              <a:spcBef>
                <a:spcPct val="20000"/>
              </a:spcBef>
              <a:buFontTx/>
              <a:buBlip>
                <a:blip r:embed="rId2"/>
              </a:buBlip>
            </a:pPr>
            <a:r>
              <a:rPr lang="en-US" sz="2200" b="1">
                <a:solidFill>
                  <a:srgbClr val="002060"/>
                </a:solidFill>
                <a:latin typeface="Century Gothic" pitchFamily="34" charset="0"/>
                <a:cs typeface="Times New Roman" pitchFamily="18" charset="0"/>
              </a:rPr>
              <a:t>Race &amp;gentic   </a:t>
            </a:r>
          </a:p>
          <a:p>
            <a:pPr marL="342900" indent="-342900" algn="just" eaLnBrk="1" hangingPunct="1">
              <a:lnSpc>
                <a:spcPct val="90000"/>
              </a:lnSpc>
              <a:spcBef>
                <a:spcPct val="20000"/>
              </a:spcBef>
              <a:buFont typeface="Wingdings" pitchFamily="2" charset="2"/>
              <a:buChar char="q"/>
            </a:pPr>
            <a:r>
              <a:rPr lang="en-US" sz="2200" b="1">
                <a:solidFill>
                  <a:srgbClr val="002060"/>
                </a:solidFill>
                <a:latin typeface="Century Gothic" pitchFamily="34" charset="0"/>
                <a:cs typeface="Times New Roman" pitchFamily="18" charset="0"/>
              </a:rPr>
              <a:t>Caffeine and smoking increase the BP acutely but are not risk factors for the development of chronic essential HTN  </a:t>
            </a:r>
          </a:p>
        </p:txBody>
      </p:sp>
    </p:spTree>
    <p:extLst>
      <p:ext uri="{BB962C8B-B14F-4D97-AF65-F5344CB8AC3E}">
        <p14:creationId xmlns:p14="http://schemas.microsoft.com/office/powerpoint/2010/main" val="2367155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p:nvPr>
        </p:nvSpPr>
        <p:spPr>
          <a:xfrm>
            <a:off x="381000" y="990600"/>
            <a:ext cx="8229600" cy="5014913"/>
          </a:xfrm>
        </p:spPr>
        <p:txBody>
          <a:bodyPr/>
          <a:lstStyle/>
          <a:p>
            <a:pPr eaLnBrk="1" hangingPunct="1">
              <a:lnSpc>
                <a:spcPct val="120000"/>
              </a:lnSpc>
              <a:buSzPct val="100000"/>
              <a:buFont typeface="Wingdings 2" pitchFamily="18" charset="2"/>
              <a:buBlip>
                <a:blip r:embed="rId2"/>
              </a:buBlip>
            </a:pPr>
            <a:r>
              <a:rPr lang="en-US" sz="2400" b="1" dirty="0">
                <a:solidFill>
                  <a:srgbClr val="002060"/>
                </a:solidFill>
                <a:latin typeface="Century Gothic" pitchFamily="34" charset="0"/>
                <a:cs typeface="Times New Roman" pitchFamily="18" charset="0"/>
              </a:rPr>
              <a:t>Primary renal disease</a:t>
            </a:r>
          </a:p>
          <a:p>
            <a:pPr eaLnBrk="1" hangingPunct="1">
              <a:lnSpc>
                <a:spcPct val="120000"/>
              </a:lnSpc>
              <a:buSzPct val="100000"/>
              <a:buFont typeface="Wingdings 2" pitchFamily="18" charset="2"/>
              <a:buBlip>
                <a:blip r:embed="rId2"/>
              </a:buBlip>
            </a:pPr>
            <a:r>
              <a:rPr lang="en-US" sz="2400" b="1" dirty="0">
                <a:solidFill>
                  <a:srgbClr val="002060"/>
                </a:solidFill>
                <a:latin typeface="Century Gothic" pitchFamily="34" charset="0"/>
                <a:cs typeface="Times New Roman" pitchFamily="18" charset="0"/>
              </a:rPr>
              <a:t>Oral contraceptives</a:t>
            </a:r>
          </a:p>
          <a:p>
            <a:pPr eaLnBrk="1" hangingPunct="1">
              <a:lnSpc>
                <a:spcPct val="120000"/>
              </a:lnSpc>
              <a:buSzPct val="100000"/>
              <a:buFont typeface="Wingdings 2" pitchFamily="18" charset="2"/>
              <a:buBlip>
                <a:blip r:embed="rId2"/>
              </a:buBlip>
            </a:pPr>
            <a:r>
              <a:rPr lang="en-US" sz="2400" b="1" dirty="0">
                <a:solidFill>
                  <a:srgbClr val="002060"/>
                </a:solidFill>
                <a:latin typeface="Century Gothic" pitchFamily="34" charset="0"/>
                <a:cs typeface="Times New Roman" pitchFamily="18" charset="0"/>
              </a:rPr>
              <a:t>Sleep apnea syndrome</a:t>
            </a:r>
          </a:p>
          <a:p>
            <a:pPr eaLnBrk="1" hangingPunct="1">
              <a:lnSpc>
                <a:spcPct val="120000"/>
              </a:lnSpc>
              <a:buSzPct val="100000"/>
              <a:buFont typeface="Wingdings 2" pitchFamily="18" charset="2"/>
              <a:buBlip>
                <a:blip r:embed="rId2"/>
              </a:buBlip>
            </a:pPr>
            <a:r>
              <a:rPr lang="en-US" sz="2400" b="1" dirty="0">
                <a:solidFill>
                  <a:srgbClr val="002060"/>
                </a:solidFill>
                <a:latin typeface="Century Gothic" pitchFamily="34" charset="0"/>
                <a:cs typeface="Times New Roman" pitchFamily="18" charset="0"/>
              </a:rPr>
              <a:t>Primary </a:t>
            </a:r>
            <a:r>
              <a:rPr lang="en-US" sz="2400" b="1" dirty="0" err="1">
                <a:solidFill>
                  <a:srgbClr val="002060"/>
                </a:solidFill>
                <a:latin typeface="Century Gothic" pitchFamily="34" charset="0"/>
                <a:cs typeface="Times New Roman" pitchFamily="18" charset="0"/>
              </a:rPr>
              <a:t>hyperaldosteronism</a:t>
            </a:r>
            <a:endParaRPr lang="en-US" sz="2400" b="1" dirty="0">
              <a:solidFill>
                <a:srgbClr val="002060"/>
              </a:solidFill>
              <a:latin typeface="Century Gothic" pitchFamily="34" charset="0"/>
              <a:cs typeface="Times New Roman" pitchFamily="18" charset="0"/>
            </a:endParaRPr>
          </a:p>
          <a:p>
            <a:pPr eaLnBrk="1" hangingPunct="1">
              <a:lnSpc>
                <a:spcPct val="120000"/>
              </a:lnSpc>
              <a:buSzPct val="100000"/>
              <a:buFont typeface="Wingdings 2" pitchFamily="18" charset="2"/>
              <a:buBlip>
                <a:blip r:embed="rId2"/>
              </a:buBlip>
            </a:pPr>
            <a:r>
              <a:rPr lang="en-US" sz="2400" b="1" dirty="0" err="1">
                <a:solidFill>
                  <a:srgbClr val="002060"/>
                </a:solidFill>
                <a:latin typeface="Century Gothic" pitchFamily="34" charset="0"/>
                <a:cs typeface="Times New Roman" pitchFamily="18" charset="0"/>
              </a:rPr>
              <a:t>Renovascular</a:t>
            </a:r>
            <a:r>
              <a:rPr lang="en-US" sz="2400" b="1" dirty="0">
                <a:solidFill>
                  <a:srgbClr val="002060"/>
                </a:solidFill>
                <a:latin typeface="Century Gothic" pitchFamily="34" charset="0"/>
                <a:cs typeface="Times New Roman" pitchFamily="18" charset="0"/>
              </a:rPr>
              <a:t> disease</a:t>
            </a:r>
          </a:p>
          <a:p>
            <a:pPr eaLnBrk="1" hangingPunct="1">
              <a:lnSpc>
                <a:spcPct val="120000"/>
              </a:lnSpc>
              <a:buSzPct val="100000"/>
              <a:buFont typeface="Wingdings 2" pitchFamily="18" charset="2"/>
              <a:buBlip>
                <a:blip r:embed="rId2"/>
              </a:buBlip>
            </a:pPr>
            <a:r>
              <a:rPr lang="en-US" sz="2400" b="1" dirty="0">
                <a:solidFill>
                  <a:srgbClr val="002060"/>
                </a:solidFill>
                <a:latin typeface="Century Gothic" pitchFamily="34" charset="0"/>
                <a:cs typeface="Times New Roman" pitchFamily="18" charset="0"/>
              </a:rPr>
              <a:t>Cushing’s syndrome</a:t>
            </a:r>
          </a:p>
          <a:p>
            <a:pPr eaLnBrk="1" hangingPunct="1">
              <a:lnSpc>
                <a:spcPct val="120000"/>
              </a:lnSpc>
              <a:buSzPct val="100000"/>
              <a:buFont typeface="Wingdings 2" pitchFamily="18" charset="2"/>
              <a:buBlip>
                <a:blip r:embed="rId2"/>
              </a:buBlip>
            </a:pPr>
            <a:r>
              <a:rPr lang="en-US" sz="2400" b="1" dirty="0">
                <a:solidFill>
                  <a:srgbClr val="002060"/>
                </a:solidFill>
                <a:latin typeface="Century Gothic" pitchFamily="34" charset="0"/>
                <a:cs typeface="Times New Roman" pitchFamily="18" charset="0"/>
              </a:rPr>
              <a:t>Pheochromocytoma</a:t>
            </a:r>
          </a:p>
          <a:p>
            <a:pPr eaLnBrk="1" hangingPunct="1">
              <a:lnSpc>
                <a:spcPct val="120000"/>
              </a:lnSpc>
              <a:buSzPct val="100000"/>
              <a:buFont typeface="Wingdings 2" pitchFamily="18" charset="2"/>
              <a:buBlip>
                <a:blip r:embed="rId2"/>
              </a:buBlip>
            </a:pPr>
            <a:r>
              <a:rPr lang="en-US" sz="2400" b="1" dirty="0">
                <a:solidFill>
                  <a:srgbClr val="002060"/>
                </a:solidFill>
                <a:latin typeface="Century Gothic" pitchFamily="34" charset="0"/>
                <a:cs typeface="Times New Roman" pitchFamily="18" charset="0"/>
              </a:rPr>
              <a:t>Other endocrine disorders </a:t>
            </a:r>
          </a:p>
          <a:p>
            <a:pPr eaLnBrk="1" hangingPunct="1">
              <a:lnSpc>
                <a:spcPct val="120000"/>
              </a:lnSpc>
              <a:buSzPct val="100000"/>
              <a:buFont typeface="Wingdings 2" pitchFamily="18" charset="2"/>
              <a:buBlip>
                <a:blip r:embed="rId2"/>
              </a:buBlip>
            </a:pPr>
            <a:r>
              <a:rPr lang="en-US" sz="2400" b="1" dirty="0">
                <a:solidFill>
                  <a:srgbClr val="002060"/>
                </a:solidFill>
                <a:latin typeface="Century Gothic" pitchFamily="34" charset="0"/>
                <a:cs typeface="Times New Roman" pitchFamily="18" charset="0"/>
              </a:rPr>
              <a:t>Coarctation of the aorta </a:t>
            </a:r>
          </a:p>
        </p:txBody>
      </p:sp>
      <p:sp>
        <p:nvSpPr>
          <p:cNvPr id="2" name="Rectangle 2"/>
          <p:cNvSpPr>
            <a:spLocks noGrp="1" noChangeArrowheads="1"/>
          </p:cNvSpPr>
          <p:nvPr>
            <p:ph type="title" idx="4294967295"/>
          </p:nvPr>
        </p:nvSpPr>
        <p:spPr>
          <a:xfrm>
            <a:off x="0" y="228600"/>
            <a:ext cx="7543800" cy="685800"/>
          </a:xfrm>
        </p:spPr>
        <p:txBody>
          <a:bodyPr>
            <a:noAutofit/>
          </a:bodyPr>
          <a:lstStyle/>
          <a:p>
            <a:pPr eaLnBrk="1" fontAlgn="auto" hangingPunct="1">
              <a:spcAft>
                <a:spcPts val="0"/>
              </a:spcAft>
              <a:defRPr/>
            </a:pPr>
            <a:r>
              <a:rPr lang="en-US" sz="4000" b="1" dirty="0">
                <a:ln w="500">
                  <a:noFill/>
                </a:ln>
                <a:solidFill>
                  <a:srgbClr val="FF0000"/>
                </a:solidFill>
                <a:effectLst/>
                <a:latin typeface="Batang" pitchFamily="18" charset="-127"/>
                <a:ea typeface="Batang" pitchFamily="18" charset="-127"/>
                <a:cs typeface="Times New Roman" pitchFamily="18" charset="0"/>
              </a:rPr>
              <a:t>Secondary Hypertension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9" y="908720"/>
            <a:ext cx="116513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031" y="3429000"/>
            <a:ext cx="2213405"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6" descr="Image result for sleep apn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2057765"/>
            <a:ext cx="12858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86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ycos sphyg"/>
          <p:cNvPicPr>
            <a:picLocks noChangeAspect="1" noChangeArrowheads="1"/>
          </p:cNvPicPr>
          <p:nvPr/>
        </p:nvPicPr>
        <p:blipFill>
          <a:blip r:embed="rId3">
            <a:extLst>
              <a:ext uri="{28A0092B-C50C-407E-A947-70E740481C1C}">
                <a14:useLocalDpi xmlns:a14="http://schemas.microsoft.com/office/drawing/2010/main" val="0"/>
              </a:ext>
            </a:extLst>
          </a:blip>
          <a:srcRect t="-9000"/>
          <a:stretch>
            <a:fillRect/>
          </a:stretch>
        </p:blipFill>
        <p:spPr bwMode="auto">
          <a:xfrm>
            <a:off x="3124200" y="666750"/>
            <a:ext cx="2514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BpTRU_BEAUTY_SHOT_W_SHADO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3783013"/>
            <a:ext cx="31242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738188"/>
            <a:ext cx="2590800"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228600"/>
            <a:ext cx="99060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rbel" pitchFamily="34" charset="0"/>
              </a:rPr>
              <a:t>Types Of BP Apparatuses</a:t>
            </a:r>
          </a:p>
        </p:txBody>
      </p:sp>
      <p:sp>
        <p:nvSpPr>
          <p:cNvPr id="20485" name="Content Placeholder 3"/>
          <p:cNvSpPr>
            <a:spLocks noGrp="1"/>
          </p:cNvSpPr>
          <p:nvPr>
            <p:ph sz="half" idx="4294967295"/>
          </p:nvPr>
        </p:nvSpPr>
        <p:spPr>
          <a:xfrm>
            <a:off x="0" y="1524000"/>
            <a:ext cx="2286000" cy="609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buFont typeface="Wingdings 2" pitchFamily="18" charset="2"/>
              <a:buNone/>
              <a:defRPr/>
            </a:pPr>
            <a:r>
              <a:rPr lang="en-US" sz="25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rbel" pitchFamily="34" charset="0"/>
              </a:rPr>
              <a:t>Mercury Type</a:t>
            </a:r>
          </a:p>
        </p:txBody>
      </p:sp>
      <p:sp>
        <p:nvSpPr>
          <p:cNvPr id="20486" name="Content Placeholder 4"/>
          <p:cNvSpPr>
            <a:spLocks noGrp="1"/>
          </p:cNvSpPr>
          <p:nvPr>
            <p:ph sz="half" idx="4294967295"/>
          </p:nvPr>
        </p:nvSpPr>
        <p:spPr>
          <a:xfrm>
            <a:off x="3669489" y="1556792"/>
            <a:ext cx="1707374" cy="432048"/>
          </a:xfrm>
        </p:spPr>
        <p:txBody>
          <a:bodyPr>
            <a:normAutofit fontScale="5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buFont typeface="Wingdings 2" pitchFamily="18" charset="2"/>
              <a:buNone/>
              <a:defRPr/>
            </a:pP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Aneroid Type</a:t>
            </a:r>
          </a:p>
          <a:p>
            <a:pPr eaLnBrk="1" hangingPunct="1">
              <a:buFont typeface="Wingdings 2" pitchFamily="18" charset="2"/>
              <a:buNone/>
              <a:defRPr/>
            </a:pP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  </a:t>
            </a:r>
          </a:p>
        </p:txBody>
      </p:sp>
      <p:sp>
        <p:nvSpPr>
          <p:cNvPr id="19464" name="AutoShape 2" descr="Image result for automated bl pressure devic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orbel" pitchFamily="34" charset="0"/>
            </a:endParaRPr>
          </a:p>
        </p:txBody>
      </p:sp>
      <p:sp>
        <p:nvSpPr>
          <p:cNvPr id="19465" name="AutoShape 4" descr="Image result for automated bl pressure device"/>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orbel" pitchFamily="34" charset="0"/>
            </a:endParaRPr>
          </a:p>
        </p:txBody>
      </p:sp>
      <p:sp>
        <p:nvSpPr>
          <p:cNvPr id="19466" name="AutoShape 6" descr="Image result for automated bl pressure device"/>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orbel" pitchFamily="34" charset="0"/>
            </a:endParaRPr>
          </a:p>
        </p:txBody>
      </p:sp>
      <p:pic>
        <p:nvPicPr>
          <p:cNvPr id="1946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838200"/>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9600" y="609600"/>
            <a:ext cx="3886199" cy="707886"/>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GB" sz="2000" b="1" dirty="0">
                <a:ln w="11430"/>
                <a:solidFill>
                  <a:srgbClr val="0070C0"/>
                </a:solidFill>
                <a:effectLst>
                  <a:outerShdw blurRad="50800" dist="39000" dir="5460000" algn="tl">
                    <a:srgbClr val="000000">
                      <a:alpha val="38000"/>
                    </a:srgbClr>
                  </a:outerShdw>
                </a:effectLst>
                <a:latin typeface="Candara" pitchFamily="34" charset="0"/>
              </a:rPr>
              <a:t>Non-automated device </a:t>
            </a:r>
          </a:p>
          <a:p>
            <a:pPr algn="ctr">
              <a:defRPr/>
            </a:pPr>
            <a:r>
              <a:rPr lang="en-GB" sz="2000" b="1" dirty="0">
                <a:ln w="11430"/>
                <a:solidFill>
                  <a:srgbClr val="0070C0"/>
                </a:solidFill>
                <a:effectLst>
                  <a:outerShdw blurRad="50800" dist="39000" dir="5460000" algn="tl">
                    <a:srgbClr val="000000">
                      <a:alpha val="38000"/>
                    </a:srgbClr>
                  </a:outerShdw>
                </a:effectLst>
                <a:latin typeface="Candara" pitchFamily="34" charset="0"/>
              </a:rPr>
              <a:t>[non-AOBP]</a:t>
            </a:r>
          </a:p>
        </p:txBody>
      </p:sp>
      <p:sp>
        <p:nvSpPr>
          <p:cNvPr id="8" name="Rectangle 7"/>
          <p:cNvSpPr/>
          <p:nvPr/>
        </p:nvSpPr>
        <p:spPr>
          <a:xfrm>
            <a:off x="6096000" y="2495550"/>
            <a:ext cx="2012089"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GB"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 Half automated </a:t>
            </a:r>
          </a:p>
          <a:p>
            <a:pPr algn="ctr">
              <a:defRPr/>
            </a:pPr>
            <a:r>
              <a:rPr lang="en-GB"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device</a:t>
            </a:r>
          </a:p>
        </p:txBody>
      </p:sp>
      <p:sp>
        <p:nvSpPr>
          <p:cNvPr id="19470" name="Rectangle 10"/>
          <p:cNvSpPr>
            <a:spLocks noChangeArrowheads="1"/>
          </p:cNvSpPr>
          <p:nvPr/>
        </p:nvSpPr>
        <p:spPr bwMode="auto">
          <a:xfrm>
            <a:off x="6096000" y="6024563"/>
            <a:ext cx="2857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Wingdings" pitchFamily="2" charset="2"/>
              <a:buChar char="§"/>
            </a:pPr>
            <a:r>
              <a:rPr lang="en-GB" sz="1600" b="1">
                <a:solidFill>
                  <a:srgbClr val="C00000"/>
                </a:solidFill>
                <a:latin typeface="Candara" pitchFamily="34" charset="0"/>
              </a:rPr>
              <a:t>AOBP</a:t>
            </a:r>
            <a:r>
              <a:rPr lang="en-GB" sz="1600" b="1">
                <a:latin typeface="Candara" pitchFamily="34" charset="0"/>
              </a:rPr>
              <a:t> is the preferred method of performing in-office  BP measurement </a:t>
            </a:r>
          </a:p>
        </p:txBody>
      </p:sp>
      <p:pic>
        <p:nvPicPr>
          <p:cNvPr id="19471"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3879850"/>
            <a:ext cx="2252663"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667000" y="3789342"/>
            <a:ext cx="2206053" cy="40011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GB" sz="2000" b="1" i="1" dirty="0">
                <a:ln w="11430"/>
                <a:solidFill>
                  <a:srgbClr val="0070C0"/>
                </a:solidFill>
                <a:effectLst>
                  <a:outerShdw blurRad="50800" dist="39000" dir="5460000" algn="tl">
                    <a:srgbClr val="000000">
                      <a:alpha val="38000"/>
                    </a:srgbClr>
                  </a:outerShdw>
                </a:effectLst>
                <a:latin typeface="Candara" pitchFamily="34" charset="0"/>
              </a:rPr>
              <a:t>Automated Device </a:t>
            </a:r>
          </a:p>
        </p:txBody>
      </p:sp>
      <p:sp>
        <p:nvSpPr>
          <p:cNvPr id="19473" name="Rectangle 12"/>
          <p:cNvSpPr>
            <a:spLocks noChangeArrowheads="1"/>
          </p:cNvSpPr>
          <p:nvPr/>
        </p:nvSpPr>
        <p:spPr bwMode="auto">
          <a:xfrm>
            <a:off x="6242050" y="5265738"/>
            <a:ext cx="27098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Wingdings" pitchFamily="2" charset="2"/>
              <a:buChar char="§"/>
            </a:pPr>
            <a:r>
              <a:rPr lang="en-GB" sz="1400" b="1">
                <a:latin typeface="Candara" pitchFamily="34" charset="0"/>
              </a:rPr>
              <a:t>Finger and/or wrist BP measuring devices are not recommended</a:t>
            </a:r>
          </a:p>
        </p:txBody>
      </p:sp>
      <p:sp>
        <p:nvSpPr>
          <p:cNvPr id="9" name="TextBox 8"/>
          <p:cNvSpPr txBox="1"/>
          <p:nvPr/>
        </p:nvSpPr>
        <p:spPr>
          <a:xfrm>
            <a:off x="2388016" y="6164997"/>
            <a:ext cx="2590800" cy="4770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65760" indent="-283464" fontAlgn="auto">
              <a:spcBef>
                <a:spcPts val="600"/>
              </a:spcBef>
              <a:spcAft>
                <a:spcPts val="0"/>
              </a:spcAft>
              <a:buClr>
                <a:schemeClr val="accent1"/>
              </a:buClr>
              <a:buSzPct val="80000"/>
              <a:defRPr/>
            </a:pPr>
            <a:r>
              <a:rPr lang="en-US" sz="2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 </a:t>
            </a:r>
            <a:r>
              <a:rPr lang="en-US" sz="25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Digital Type</a:t>
            </a:r>
          </a:p>
        </p:txBody>
      </p:sp>
      <p:pic>
        <p:nvPicPr>
          <p:cNvPr id="19" name="Picture 8" descr="http://images-en.busytrade.com/125604400/Wrist-Electronic-Sphygmomanometer.jpg"/>
          <p:cNvPicPr>
            <a:picLocks noChangeAspect="1" noChangeArrowheads="1"/>
          </p:cNvPicPr>
          <p:nvPr/>
        </p:nvPicPr>
        <p:blipFill>
          <a:blip r:embed="rId9" cstate="print"/>
          <a:srcRect/>
          <a:stretch>
            <a:fillRect/>
          </a:stretch>
        </p:blipFill>
        <p:spPr bwMode="auto">
          <a:xfrm>
            <a:off x="6447885" y="3505200"/>
            <a:ext cx="1905000" cy="1683839"/>
          </a:xfrm>
          <a:prstGeom prst="rect">
            <a:avLst/>
          </a:prstGeom>
          <a:noFill/>
          <a:ln w="57150" cmpd="sng">
            <a:solidFill>
              <a:srgbClr val="002060"/>
            </a:solidFill>
          </a:ln>
          <a:scene3d>
            <a:camera prst="orthographicFront"/>
            <a:lightRig rig="threePt" dir="t"/>
          </a:scene3d>
          <a:sp3d>
            <a:bevelT w="374650"/>
          </a:sp3d>
        </p:spPr>
      </p:pic>
    </p:spTree>
    <p:extLst>
      <p:ext uri="{BB962C8B-B14F-4D97-AF65-F5344CB8AC3E}">
        <p14:creationId xmlns:p14="http://schemas.microsoft.com/office/powerpoint/2010/main" val="23387304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txBox="1">
            <a:spLocks/>
          </p:cNvSpPr>
          <p:nvPr/>
        </p:nvSpPr>
        <p:spPr bwMode="auto">
          <a:xfrm>
            <a:off x="457200" y="76200"/>
            <a:ext cx="8229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600"/>
              </a:spcBef>
              <a:buClr>
                <a:schemeClr val="accent1"/>
              </a:buClr>
              <a:buSzPct val="70000"/>
              <a:buFont typeface="Wingdings" pitchFamily="2" charset="2"/>
              <a:buNone/>
            </a:pPr>
            <a:r>
              <a:rPr lang="en-US" sz="3000" b="1">
                <a:solidFill>
                  <a:srgbClr val="FF0000"/>
                </a:solidFill>
                <a:latin typeface="Batang" pitchFamily="18" charset="-127"/>
                <a:ea typeface="Batang" pitchFamily="18" charset="-127"/>
              </a:rPr>
              <a:t>Type of Instrument of Blood Pressure Measurement </a:t>
            </a:r>
          </a:p>
        </p:txBody>
      </p:sp>
      <p:sp>
        <p:nvSpPr>
          <p:cNvPr id="20483" name="Content Placeholder 1"/>
          <p:cNvSpPr txBox="1">
            <a:spLocks/>
          </p:cNvSpPr>
          <p:nvPr/>
        </p:nvSpPr>
        <p:spPr bwMode="auto">
          <a:xfrm>
            <a:off x="1828800" y="5791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600"/>
              </a:spcBef>
              <a:buClr>
                <a:schemeClr val="accent1"/>
              </a:buClr>
              <a:buSzPct val="70000"/>
              <a:buFont typeface="Wingdings" pitchFamily="2" charset="2"/>
              <a:buNone/>
            </a:pPr>
            <a:r>
              <a:rPr lang="en-US" sz="2400" b="1">
                <a:solidFill>
                  <a:srgbClr val="002060"/>
                </a:solidFill>
                <a:latin typeface="Century Gothic" pitchFamily="34" charset="0"/>
                <a:cs typeface="Times New Roman" pitchFamily="18" charset="0"/>
              </a:rPr>
              <a:t>Home Blood Pressure Monitoring</a:t>
            </a:r>
            <a:endParaRPr lang="en-US" sz="2400">
              <a:solidFill>
                <a:srgbClr val="002060"/>
              </a:solidFill>
              <a:latin typeface="Century Gothic" pitchFamily="34" charset="0"/>
              <a:cs typeface="Times New Roman" pitchFamily="18" charset="0"/>
            </a:endParaRPr>
          </a:p>
        </p:txBody>
      </p:sp>
      <p:pic>
        <p:nvPicPr>
          <p:cNvPr id="122882" name="Picture 2" descr="http://www.best-b2b.com/userimg/692/711-2/home-blood-pressure-monitor-43.jpg"/>
          <p:cNvPicPr>
            <a:picLocks noChangeAspect="1" noChangeArrowheads="1"/>
          </p:cNvPicPr>
          <p:nvPr/>
        </p:nvPicPr>
        <p:blipFill>
          <a:blip r:embed="rId2" cstate="print"/>
          <a:srcRect/>
          <a:stretch>
            <a:fillRect/>
          </a:stretch>
        </p:blipFill>
        <p:spPr bwMode="auto">
          <a:xfrm>
            <a:off x="457200" y="1371600"/>
            <a:ext cx="3733800" cy="4114800"/>
          </a:xfrm>
          <a:prstGeom prst="rect">
            <a:avLst/>
          </a:prstGeom>
          <a:noFill/>
          <a:ln w="76200">
            <a:solidFill>
              <a:srgbClr val="002060"/>
            </a:solidFill>
          </a:ln>
          <a:scene3d>
            <a:camera prst="orthographicFront"/>
            <a:lightRig rig="threePt" dir="t"/>
          </a:scene3d>
          <a:sp3d>
            <a:bevelT w="387350"/>
          </a:sp3d>
        </p:spPr>
      </p:pic>
      <p:pic>
        <p:nvPicPr>
          <p:cNvPr id="122884" name="Picture 4" descr="https://awareofyourcare.com/blog/wp-content/uploads/2010/12/Blood-Pressure-at-Home.jpg"/>
          <p:cNvPicPr>
            <a:picLocks noChangeAspect="1" noChangeArrowheads="1"/>
          </p:cNvPicPr>
          <p:nvPr/>
        </p:nvPicPr>
        <p:blipFill>
          <a:blip r:embed="rId3" cstate="print"/>
          <a:srcRect/>
          <a:stretch>
            <a:fillRect/>
          </a:stretch>
        </p:blipFill>
        <p:spPr bwMode="auto">
          <a:xfrm>
            <a:off x="4572000" y="1371600"/>
            <a:ext cx="4038600" cy="4114800"/>
          </a:xfrm>
          <a:prstGeom prst="rect">
            <a:avLst/>
          </a:prstGeom>
          <a:noFill/>
          <a:ln w="63500">
            <a:solidFill>
              <a:srgbClr val="002060"/>
            </a:solidFill>
          </a:ln>
          <a:scene3d>
            <a:camera prst="orthographicFront"/>
            <a:lightRig rig="threePt" dir="t"/>
          </a:scene3d>
          <a:sp3d>
            <a:bevelT w="381000"/>
          </a:sp3d>
        </p:spPr>
      </p:pic>
    </p:spTree>
    <p:extLst>
      <p:ext uri="{BB962C8B-B14F-4D97-AF65-F5344CB8AC3E}">
        <p14:creationId xmlns:p14="http://schemas.microsoft.com/office/powerpoint/2010/main" val="1231163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bwMode="auto">
          <a:xfrm>
            <a:off x="3276600" y="152400"/>
            <a:ext cx="5867400" cy="762000"/>
          </a:xfrm>
          <a:prstGeom prst="rect">
            <a:avLst/>
          </a:prstGeom>
          <a:noFill/>
          <a:ln w="9525">
            <a:noFill/>
            <a:miter lim="800000"/>
            <a:headEnd/>
            <a:tailEnd/>
          </a:ln>
        </p:spPr>
        <p:txBody>
          <a:bodyPr/>
          <a:lstStyle/>
          <a:p>
            <a:pPr marL="273050" indent="-273050" algn="ctr" eaLnBrk="1" hangingPunct="1">
              <a:spcBef>
                <a:spcPts val="600"/>
              </a:spcBef>
              <a:buClr>
                <a:schemeClr val="accent1"/>
              </a:buClr>
              <a:buSzPct val="70000"/>
              <a:buFont typeface="Wingdings" pitchFamily="2" charset="2"/>
              <a:buNone/>
              <a:defRPr/>
            </a:pPr>
            <a:r>
              <a:rPr lang="en-US" sz="3400" b="1" dirty="0">
                <a:ln w="6350">
                  <a:noFill/>
                </a:ln>
                <a:solidFill>
                  <a:srgbClr val="FF0000"/>
                </a:solidFill>
                <a:effectLst>
                  <a:outerShdw blurRad="114300" dist="101600" dir="2700000" algn="tl" rotWithShape="0">
                    <a:srgbClr val="000000">
                      <a:alpha val="40000"/>
                    </a:srgbClr>
                  </a:outerShdw>
                </a:effectLst>
                <a:latin typeface="Batang" pitchFamily="18" charset="-127"/>
                <a:ea typeface="Batang" pitchFamily="18" charset="-127"/>
                <a:cs typeface="+mj-cs"/>
              </a:rPr>
              <a:t>Ambulatory Pressure Monitoring</a:t>
            </a:r>
          </a:p>
        </p:txBody>
      </p:sp>
      <p:pic>
        <p:nvPicPr>
          <p:cNvPr id="123906" name="Picture 2" descr="http://images.gizmag.com/hero/7134_16040764254.jpg"/>
          <p:cNvPicPr>
            <a:picLocks noChangeAspect="1" noChangeArrowheads="1"/>
          </p:cNvPicPr>
          <p:nvPr/>
        </p:nvPicPr>
        <p:blipFill>
          <a:blip r:embed="rId2" cstate="print"/>
          <a:srcRect/>
          <a:stretch>
            <a:fillRect/>
          </a:stretch>
        </p:blipFill>
        <p:spPr bwMode="auto">
          <a:xfrm>
            <a:off x="4876801" y="1447800"/>
            <a:ext cx="2207206" cy="2413248"/>
          </a:xfrm>
          <a:prstGeom prst="rect">
            <a:avLst/>
          </a:prstGeom>
          <a:noFill/>
          <a:ln w="22225">
            <a:solidFill>
              <a:srgbClr val="002060"/>
            </a:solidFill>
          </a:ln>
          <a:scene3d>
            <a:camera prst="orthographicFront"/>
            <a:lightRig rig="threePt" dir="t"/>
          </a:scene3d>
          <a:sp3d>
            <a:bevelT w="412750"/>
          </a:sp3d>
        </p:spPr>
      </p:pic>
      <p:pic>
        <p:nvPicPr>
          <p:cNvPr id="123907" name="Picture 3"/>
          <p:cNvPicPr>
            <a:picLocks noChangeAspect="1" noChangeArrowheads="1"/>
          </p:cNvPicPr>
          <p:nvPr/>
        </p:nvPicPr>
        <p:blipFill>
          <a:blip r:embed="rId3" cstate="print"/>
          <a:srcRect/>
          <a:stretch>
            <a:fillRect/>
          </a:stretch>
        </p:blipFill>
        <p:spPr bwMode="auto">
          <a:xfrm>
            <a:off x="114300" y="2780928"/>
            <a:ext cx="2819400" cy="3505200"/>
          </a:xfrm>
          <a:prstGeom prst="rect">
            <a:avLst/>
          </a:prstGeom>
          <a:noFill/>
          <a:ln w="34925">
            <a:solidFill>
              <a:srgbClr val="002060"/>
            </a:solidFill>
            <a:miter lim="800000"/>
            <a:headEnd/>
            <a:tailEnd/>
          </a:ln>
          <a:scene3d>
            <a:camera prst="orthographicFront"/>
            <a:lightRig rig="threePt" dir="t"/>
          </a:scene3d>
          <a:sp3d>
            <a:bevelT w="361950"/>
          </a:sp3d>
        </p:spPr>
      </p:pic>
      <p:pic>
        <p:nvPicPr>
          <p:cNvPr id="123909" name="Picture 5" descr="http://www.aafp.org/afp/2003/0601/afp20030601p2343-f1.jpg"/>
          <p:cNvPicPr>
            <a:picLocks noChangeAspect="1" noChangeArrowheads="1"/>
          </p:cNvPicPr>
          <p:nvPr/>
        </p:nvPicPr>
        <p:blipFill>
          <a:blip r:embed="rId4" cstate="print"/>
          <a:srcRect/>
          <a:stretch>
            <a:fillRect/>
          </a:stretch>
        </p:blipFill>
        <p:spPr bwMode="auto">
          <a:xfrm>
            <a:off x="304800" y="304800"/>
            <a:ext cx="2895600" cy="2209800"/>
          </a:xfrm>
          <a:prstGeom prst="rect">
            <a:avLst/>
          </a:prstGeom>
          <a:noFill/>
          <a:ln w="25400">
            <a:solidFill>
              <a:srgbClr val="002060"/>
            </a:solidFill>
          </a:ln>
          <a:scene3d>
            <a:camera prst="orthographicFront"/>
            <a:lightRig rig="threePt" dir="t"/>
          </a:scene3d>
          <a:sp3d>
            <a:bevelT w="387350"/>
          </a:sp3d>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293096"/>
            <a:ext cx="3250001" cy="199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906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BpTRU automatic blood pressure moni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914400"/>
            <a:ext cx="412115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AutoShape 4" descr="Image result for BpTRU automatic blood pressure moni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pic>
        <p:nvPicPr>
          <p:cNvPr id="2253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338" y="4057650"/>
            <a:ext cx="4843462"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AutoShape 7" descr="Image result for BpTRU automatic blood pressure monito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pic>
        <p:nvPicPr>
          <p:cNvPr id="2253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524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0"/>
            <a:ext cx="7315200" cy="769441"/>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GB"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Automated Blood Pressure Tru Device</a:t>
            </a:r>
          </a:p>
          <a:p>
            <a:pPr algn="ctr" eaLnBrk="1" hangingPunct="1">
              <a:defRPr/>
            </a:pPr>
            <a:r>
              <a:rPr lang="en-GB"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(Automated Office Blood pressure)</a:t>
            </a:r>
          </a:p>
        </p:txBody>
      </p:sp>
      <p:sp>
        <p:nvSpPr>
          <p:cNvPr id="22536" name="Rectangle 4"/>
          <p:cNvSpPr>
            <a:spLocks noChangeArrowheads="1"/>
          </p:cNvSpPr>
          <p:nvPr/>
        </p:nvSpPr>
        <p:spPr bwMode="auto">
          <a:xfrm>
            <a:off x="7938" y="4572000"/>
            <a:ext cx="4259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GB" sz="2800">
                <a:solidFill>
                  <a:srgbClr val="FF0000"/>
                </a:solidFill>
              </a:rPr>
              <a:t>AOBP </a:t>
            </a:r>
            <a:r>
              <a:rPr lang="en-GB" sz="2800">
                <a:solidFill>
                  <a:srgbClr val="FF0000"/>
                </a:solidFill>
                <a:latin typeface="Candara" pitchFamily="34" charset="0"/>
                <a:ea typeface="Arial Unicode MS" pitchFamily="34" charset="-128"/>
                <a:cs typeface="Arial Unicode MS" pitchFamily="34" charset="-128"/>
              </a:rPr>
              <a:t>≥135 or more than 85</a:t>
            </a:r>
          </a:p>
        </p:txBody>
      </p:sp>
    </p:spTree>
    <p:extLst>
      <p:ext uri="{BB962C8B-B14F-4D97-AF65-F5344CB8AC3E}">
        <p14:creationId xmlns:p14="http://schemas.microsoft.com/office/powerpoint/2010/main" val="150155419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6303" y="260648"/>
            <a:ext cx="4349090" cy="27363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mbulatory blood pressure monitoring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14789"/>
            <a:ext cx="4392488" cy="301983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ambulatory blood pressure monitoring re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429000"/>
            <a:ext cx="4227540" cy="34031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95936" y="75982"/>
            <a:ext cx="2560316" cy="369332"/>
          </a:xfrm>
          <a:prstGeom prst="rect">
            <a:avLst/>
          </a:prstGeom>
        </p:spPr>
        <p:txBody>
          <a:bodyPr wrap="none">
            <a:spAutoFit/>
          </a:bodyPr>
          <a:lstStyle/>
          <a:p>
            <a:r>
              <a:rPr lang="en-US" b="1" dirty="0">
                <a:ln w="6350">
                  <a:noFill/>
                </a:ln>
                <a:solidFill>
                  <a:srgbClr val="FF0000"/>
                </a:solidFill>
                <a:effectLst>
                  <a:outerShdw blurRad="114300" dist="101600" dir="2700000" algn="tl" rotWithShape="0">
                    <a:srgbClr val="000000">
                      <a:alpha val="40000"/>
                    </a:srgbClr>
                  </a:outerShdw>
                </a:effectLst>
                <a:latin typeface="Batang" pitchFamily="18" charset="-127"/>
                <a:ea typeface="Batang" pitchFamily="18" charset="-127"/>
              </a:rPr>
              <a:t>Ambulatory Pressure </a:t>
            </a:r>
            <a:endParaRPr lang="en-GB" dirty="0"/>
          </a:p>
        </p:txBody>
      </p:sp>
    </p:spTree>
    <p:extLst>
      <p:ext uri="{BB962C8B-B14F-4D97-AF65-F5344CB8AC3E}">
        <p14:creationId xmlns:p14="http://schemas.microsoft.com/office/powerpoint/2010/main" val="3177953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p:nvPr>
        </p:nvSpPr>
        <p:spPr/>
        <p:txBody>
          <a:bodyPr/>
          <a:lstStyle/>
          <a:p>
            <a:endParaRPr lang="en-GB"/>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
            <a:ext cx="8915400" cy="641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01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p:nvPr>
        </p:nvSpPr>
        <p:spPr>
          <a:xfrm>
            <a:off x="304800" y="228600"/>
            <a:ext cx="8229600" cy="5853113"/>
          </a:xfrm>
        </p:spPr>
        <p:txBody>
          <a:bodyPr/>
          <a:lstStyle/>
          <a:p>
            <a:endParaRPr lang="en-GB"/>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763000"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097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p:nvPr>
        </p:nvSpPr>
        <p:spPr/>
        <p:txBody>
          <a:bodyPr/>
          <a:lstStyle/>
          <a:p>
            <a:endParaRPr lang="en-GB" dirty="0"/>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563" y="1012825"/>
            <a:ext cx="3411537" cy="454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462756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86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4598988"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2672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313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p:nvPr>
        </p:nvSpPr>
        <p:spPr>
          <a:xfrm>
            <a:off x="533400" y="1600200"/>
            <a:ext cx="8229600" cy="4343400"/>
          </a:xfrm>
        </p:spPr>
        <p:txBody>
          <a:bodyPr/>
          <a:lstStyle/>
          <a:p>
            <a:pPr algn="just" eaLnBrk="1" hangingPunct="1">
              <a:lnSpc>
                <a:spcPct val="90000"/>
              </a:lnSpc>
              <a:buSzPct val="100000"/>
              <a:buFont typeface="Wingdings 2" pitchFamily="18" charset="2"/>
              <a:buBlip>
                <a:blip r:embed="rId2"/>
              </a:buBlip>
            </a:pPr>
            <a:r>
              <a:rPr lang="en-US" sz="2400">
                <a:solidFill>
                  <a:srgbClr val="002060"/>
                </a:solidFill>
                <a:latin typeface="Century Gothic" pitchFamily="34" charset="0"/>
                <a:cs typeface="Times New Roman" pitchFamily="18" charset="0"/>
              </a:rPr>
              <a:t>Apply to adults on no antihypertensive medications and who are not acutely ill.</a:t>
            </a:r>
          </a:p>
          <a:p>
            <a:pPr algn="just" eaLnBrk="1" hangingPunct="1">
              <a:lnSpc>
                <a:spcPct val="90000"/>
              </a:lnSpc>
              <a:buSzPct val="100000"/>
              <a:buFont typeface="Wingdings 2" pitchFamily="18" charset="2"/>
              <a:buBlip>
                <a:blip r:embed="rId2"/>
              </a:buBlip>
            </a:pPr>
            <a:endParaRPr lang="en-US" sz="2400">
              <a:solidFill>
                <a:srgbClr val="002060"/>
              </a:solidFill>
              <a:latin typeface="Century Gothic" pitchFamily="34" charset="0"/>
              <a:cs typeface="Times New Roman" pitchFamily="18" charset="0"/>
            </a:endParaRPr>
          </a:p>
          <a:p>
            <a:pPr algn="just" eaLnBrk="1" hangingPunct="1">
              <a:lnSpc>
                <a:spcPct val="90000"/>
              </a:lnSpc>
              <a:buSzPct val="100000"/>
              <a:buFont typeface="Wingdings 2" pitchFamily="18" charset="2"/>
              <a:buBlip>
                <a:blip r:embed="rId2"/>
              </a:buBlip>
            </a:pPr>
            <a:r>
              <a:rPr lang="en-US" sz="2400">
                <a:solidFill>
                  <a:srgbClr val="002060"/>
                </a:solidFill>
                <a:latin typeface="Century Gothic" pitchFamily="34" charset="0"/>
                <a:cs typeface="Times New Roman" pitchFamily="18" charset="0"/>
              </a:rPr>
              <a:t>If there is a disparity in category between the systolic and diastolic pressures, the higher value determines the severity of the hypertension.</a:t>
            </a:r>
          </a:p>
          <a:p>
            <a:pPr algn="just" eaLnBrk="1" hangingPunct="1">
              <a:lnSpc>
                <a:spcPct val="90000"/>
              </a:lnSpc>
              <a:buSzPct val="100000"/>
              <a:buFont typeface="Wingdings 2" pitchFamily="18" charset="2"/>
              <a:buBlip>
                <a:blip r:embed="rId2"/>
              </a:buBlip>
            </a:pPr>
            <a:endParaRPr lang="en-US" sz="2400">
              <a:solidFill>
                <a:srgbClr val="002060"/>
              </a:solidFill>
              <a:latin typeface="Century Gothic" pitchFamily="34" charset="0"/>
              <a:cs typeface="Times New Roman" pitchFamily="18" charset="0"/>
            </a:endParaRPr>
          </a:p>
          <a:p>
            <a:pPr algn="just" eaLnBrk="1" hangingPunct="1">
              <a:lnSpc>
                <a:spcPct val="90000"/>
              </a:lnSpc>
              <a:buSzPct val="100000"/>
              <a:buFont typeface="Wingdings 2" pitchFamily="18" charset="2"/>
              <a:buBlip>
                <a:blip r:embed="rId2"/>
              </a:buBlip>
            </a:pPr>
            <a:r>
              <a:rPr lang="en-US" sz="2400">
                <a:solidFill>
                  <a:srgbClr val="002060"/>
                </a:solidFill>
                <a:latin typeface="Century Gothic" pitchFamily="34" charset="0"/>
                <a:cs typeface="Times New Roman" pitchFamily="18" charset="0"/>
              </a:rPr>
              <a:t>Measure blood pressure to arm the high reading.</a:t>
            </a:r>
          </a:p>
          <a:p>
            <a:pPr algn="just" eaLnBrk="1" hangingPunct="1">
              <a:lnSpc>
                <a:spcPct val="90000"/>
              </a:lnSpc>
            </a:pPr>
            <a:endParaRPr lang="en-US" sz="2400">
              <a:latin typeface="Century Gothic" pitchFamily="34" charset="0"/>
              <a:cs typeface="Times New Roman" pitchFamily="18" charset="0"/>
            </a:endParaRPr>
          </a:p>
        </p:txBody>
      </p:sp>
      <p:sp>
        <p:nvSpPr>
          <p:cNvPr id="21506" name="Rectangle 2"/>
          <p:cNvSpPr>
            <a:spLocks noGrp="1" noChangeArrowheads="1"/>
          </p:cNvSpPr>
          <p:nvPr>
            <p:ph type="title" idx="4294967295"/>
          </p:nvPr>
        </p:nvSpPr>
        <p:spPr>
          <a:xfrm>
            <a:off x="0" y="457200"/>
            <a:ext cx="4724400" cy="655638"/>
          </a:xfrm>
        </p:spPr>
        <p:txBody>
          <a:bodyPr>
            <a:noAutofit/>
          </a:bodyPr>
          <a:lstStyle/>
          <a:p>
            <a:pPr eaLnBrk="1" fontAlgn="auto" hangingPunct="1">
              <a:spcAft>
                <a:spcPts val="0"/>
              </a:spcAft>
              <a:defRPr/>
            </a:pPr>
            <a:r>
              <a:rPr lang="en-US" sz="4000" b="1" dirty="0">
                <a:solidFill>
                  <a:srgbClr val="FF0000"/>
                </a:solidFill>
                <a:effectLst/>
                <a:latin typeface="Batang" pitchFamily="18" charset="-127"/>
                <a:ea typeface="Batang" pitchFamily="18" charset="-127"/>
                <a:cs typeface="Times New Roman" pitchFamily="18" charset="0"/>
              </a:rPr>
              <a:t>Blood Pressure </a:t>
            </a:r>
          </a:p>
        </p:txBody>
      </p:sp>
    </p:spTree>
    <p:extLst>
      <p:ext uri="{BB962C8B-B14F-4D97-AF65-F5344CB8AC3E}">
        <p14:creationId xmlns:p14="http://schemas.microsoft.com/office/powerpoint/2010/main" val="2560740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noAutofit/>
          </a:bodyPr>
          <a:lstStyle/>
          <a:p>
            <a:pPr eaLnBrk="1" fontAlgn="auto" hangingPunct="1">
              <a:spcAft>
                <a:spcPts val="0"/>
              </a:spcAft>
              <a:defRPr/>
            </a:pPr>
            <a:r>
              <a:rPr lang="en-US" sz="3400" b="1" dirty="0">
                <a:solidFill>
                  <a:srgbClr val="FF0000"/>
                </a:solidFill>
                <a:latin typeface="Batang" pitchFamily="18" charset="-127"/>
                <a:ea typeface="Batang" pitchFamily="18" charset="-127"/>
              </a:rPr>
              <a:t>Office blood pressure measurement</a:t>
            </a:r>
            <a:br>
              <a:rPr lang="en-US" sz="3400" dirty="0">
                <a:solidFill>
                  <a:srgbClr val="FF0000"/>
                </a:solidFill>
                <a:latin typeface="Batang" pitchFamily="18" charset="-127"/>
                <a:ea typeface="Batang" pitchFamily="18" charset="-127"/>
              </a:rPr>
            </a:br>
            <a:endParaRPr lang="en-US" sz="3400" dirty="0">
              <a:solidFill>
                <a:srgbClr val="FF0000"/>
              </a:solidFill>
              <a:latin typeface="Batang" pitchFamily="18" charset="-127"/>
              <a:ea typeface="Batang" pitchFamily="18" charset="-127"/>
            </a:endParaRPr>
          </a:p>
        </p:txBody>
      </p:sp>
      <p:sp>
        <p:nvSpPr>
          <p:cNvPr id="27651" name="Content Placeholder 2"/>
          <p:cNvSpPr>
            <a:spLocks noGrp="1"/>
          </p:cNvSpPr>
          <p:nvPr>
            <p:ph idx="1"/>
          </p:nvPr>
        </p:nvSpPr>
        <p:spPr>
          <a:xfrm>
            <a:off x="0" y="1006475"/>
            <a:ext cx="5715000" cy="5546725"/>
          </a:xfrm>
        </p:spPr>
        <p:txBody>
          <a:bodyPr/>
          <a:lstStyle/>
          <a:p>
            <a:pPr eaLnBrk="1" hangingPunct="1">
              <a:buSzPct val="100000"/>
              <a:buFont typeface="Wingdings 2" pitchFamily="18" charset="2"/>
              <a:buBlip>
                <a:blip r:embed="rId2"/>
              </a:buBlip>
            </a:pPr>
            <a:r>
              <a:rPr lang="en-US" sz="2000">
                <a:solidFill>
                  <a:srgbClr val="002060"/>
                </a:solidFill>
                <a:latin typeface="Century Gothic" pitchFamily="34" charset="0"/>
              </a:rPr>
              <a:t>To allow the patients to sit for 3–5 minutes before beginning BP measurements</a:t>
            </a:r>
          </a:p>
          <a:p>
            <a:pPr eaLnBrk="1" hangingPunct="1">
              <a:buSzPct val="100000"/>
              <a:buFont typeface="Wingdings 2" pitchFamily="18" charset="2"/>
              <a:buBlip>
                <a:blip r:embed="rId2"/>
              </a:buBlip>
            </a:pPr>
            <a:r>
              <a:rPr lang="en-GB" sz="2000">
                <a:solidFill>
                  <a:srgbClr val="002060"/>
                </a:solidFill>
                <a:latin typeface="Century Gothic" pitchFamily="34" charset="0"/>
              </a:rPr>
              <a:t>Back straight and arm supported at heart level</a:t>
            </a:r>
          </a:p>
          <a:p>
            <a:pPr eaLnBrk="1" hangingPunct="1">
              <a:buSzPct val="100000"/>
              <a:buFont typeface="Wingdings 2" pitchFamily="18" charset="2"/>
              <a:buBlip>
                <a:blip r:embed="rId2"/>
              </a:buBlip>
            </a:pPr>
            <a:r>
              <a:rPr lang="en-US" sz="2000">
                <a:solidFill>
                  <a:srgbClr val="002060"/>
                </a:solidFill>
                <a:latin typeface="Century Gothic" pitchFamily="34" charset="0"/>
              </a:rPr>
              <a:t>Take at least two BP measurements, spaced 1–2 min apart, and additional measurements if the first two are quite different.</a:t>
            </a:r>
          </a:p>
          <a:p>
            <a:pPr eaLnBrk="1" hangingPunct="1">
              <a:buSzPct val="100000"/>
              <a:buFont typeface="Wingdings 2" pitchFamily="18" charset="2"/>
              <a:buBlip>
                <a:blip r:embed="rId2"/>
              </a:buBlip>
            </a:pPr>
            <a:r>
              <a:rPr lang="en-US" sz="2000">
                <a:solidFill>
                  <a:srgbClr val="002060"/>
                </a:solidFill>
                <a:latin typeface="Century Gothic" pitchFamily="34" charset="0"/>
              </a:rPr>
              <a:t>Consider the average BP if deemed appropriate.</a:t>
            </a:r>
          </a:p>
          <a:p>
            <a:pPr eaLnBrk="1" hangingPunct="1">
              <a:buSzPct val="100000"/>
              <a:buFont typeface="Wingdings 2" pitchFamily="18" charset="2"/>
              <a:buBlip>
                <a:blip r:embed="rId2"/>
              </a:buBlip>
            </a:pPr>
            <a:r>
              <a:rPr lang="en-US" sz="2000">
                <a:solidFill>
                  <a:srgbClr val="002060"/>
                </a:solidFill>
                <a:latin typeface="Century Gothic" pitchFamily="34" charset="0"/>
              </a:rPr>
              <a:t>To use a standard bladder (12–13 cm wide and 35 cm long)</a:t>
            </a:r>
          </a:p>
          <a:p>
            <a:pPr eaLnBrk="1" hangingPunct="1">
              <a:buSzPct val="100000"/>
              <a:buFont typeface="Wingdings 2" pitchFamily="18" charset="2"/>
              <a:buBlip>
                <a:blip r:embed="rId2"/>
              </a:buBlip>
            </a:pPr>
            <a:r>
              <a:rPr lang="en-US" sz="2000">
                <a:solidFill>
                  <a:srgbClr val="002060"/>
                </a:solidFill>
                <a:latin typeface="Century Gothic" pitchFamily="34" charset="0"/>
              </a:rPr>
              <a:t>A larger bladder for larger arm (circumference &gt;32 cm) </a:t>
            </a:r>
          </a:p>
          <a:p>
            <a:pPr eaLnBrk="1" hangingPunct="1">
              <a:buSzPct val="100000"/>
              <a:buFont typeface="Wingdings 2" pitchFamily="18" charset="2"/>
              <a:buBlip>
                <a:blip r:embed="rId2"/>
              </a:buBlip>
            </a:pPr>
            <a:r>
              <a:rPr lang="en-GB" sz="2000">
                <a:solidFill>
                  <a:srgbClr val="002060"/>
                </a:solidFill>
                <a:latin typeface="Century Gothic" pitchFamily="34" charset="0"/>
              </a:rPr>
              <a:t>The bladder of the pressure cuff should encircle at least 80% of the upper arm</a:t>
            </a:r>
          </a:p>
          <a:p>
            <a:pPr eaLnBrk="1" hangingPunct="1">
              <a:buSzPct val="100000"/>
              <a:buFont typeface="Wingdings 2" pitchFamily="18" charset="2"/>
              <a:buBlip>
                <a:blip r:embed="rId2"/>
              </a:buBlip>
            </a:pPr>
            <a:endParaRPr lang="en-US" sz="2000">
              <a:solidFill>
                <a:srgbClr val="002060"/>
              </a:solidFill>
              <a:latin typeface="Century Gothic" pitchFamily="34" charset="0"/>
            </a:endParaRPr>
          </a:p>
          <a:p>
            <a:pPr eaLnBrk="1" hangingPunct="1">
              <a:buSzPct val="100000"/>
              <a:buFont typeface="Wingdings 2" pitchFamily="18" charset="2"/>
              <a:buBlip>
                <a:blip r:embed="rId2"/>
              </a:buBlip>
            </a:pPr>
            <a:endParaRPr lang="en-US" sz="2000">
              <a:solidFill>
                <a:srgbClr val="002060"/>
              </a:solidFill>
              <a:latin typeface="Century Gothic" pitchFamily="34" charset="0"/>
            </a:endParaRPr>
          </a:p>
        </p:txBody>
      </p:sp>
      <p:pic>
        <p:nvPicPr>
          <p:cNvPr id="4" name="Picture 4" descr="http://upload.wikimedia.org/wikipedia/commons/a/ae/Sphygmomanometer%26Cuff.JPG"/>
          <p:cNvPicPr>
            <a:picLocks noChangeAspect="1" noChangeArrowheads="1"/>
          </p:cNvPicPr>
          <p:nvPr/>
        </p:nvPicPr>
        <p:blipFill>
          <a:blip r:embed="rId3" cstate="print"/>
          <a:srcRect/>
          <a:stretch>
            <a:fillRect/>
          </a:stretch>
        </p:blipFill>
        <p:spPr bwMode="auto">
          <a:xfrm>
            <a:off x="5791200" y="1515035"/>
            <a:ext cx="3124200" cy="4428565"/>
          </a:xfrm>
          <a:prstGeom prst="rect">
            <a:avLst/>
          </a:prstGeom>
          <a:noFill/>
          <a:ln w="69850" cap="rnd" cmpd="sng">
            <a:solidFill>
              <a:srgbClr val="002060"/>
            </a:solidFill>
            <a:bevel/>
          </a:ln>
          <a:scene3d>
            <a:camera prst="orthographicFront"/>
            <a:lightRig rig="threePt" dir="t"/>
          </a:scene3d>
          <a:sp3d>
            <a:bevelT w="349250"/>
          </a:sp3d>
        </p:spPr>
      </p:pic>
    </p:spTree>
    <p:extLst>
      <p:ext uri="{BB962C8B-B14F-4D97-AF65-F5344CB8AC3E}">
        <p14:creationId xmlns:p14="http://schemas.microsoft.com/office/powerpoint/2010/main" val="3912502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i.ebayimg.com/images/g/8LoAAOSwDvVa3aco/s-l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161109"/>
            <a:ext cx="89725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5576" y="2564904"/>
            <a:ext cx="1390124" cy="369332"/>
          </a:xfrm>
          <a:prstGeom prst="rect">
            <a:avLst/>
          </a:prstGeom>
        </p:spPr>
        <p:txBody>
          <a:bodyPr wrap="none">
            <a:spAutoFit/>
          </a:bodyPr>
          <a:lstStyle/>
          <a:p>
            <a:r>
              <a:rPr lang="en-GB" dirty="0">
                <a:solidFill>
                  <a:srgbClr val="FF0000"/>
                </a:solidFill>
                <a:latin typeface="arial"/>
              </a:rPr>
              <a:t>27 to 34 cm</a:t>
            </a:r>
            <a:endParaRPr lang="en-GB" dirty="0">
              <a:solidFill>
                <a:srgbClr val="FF0000"/>
              </a:solidFill>
            </a:endParaRPr>
          </a:p>
        </p:txBody>
      </p:sp>
      <p:sp>
        <p:nvSpPr>
          <p:cNvPr id="4" name="Rectangle 3"/>
          <p:cNvSpPr/>
          <p:nvPr/>
        </p:nvSpPr>
        <p:spPr>
          <a:xfrm>
            <a:off x="3779912" y="2578358"/>
            <a:ext cx="1290097" cy="369332"/>
          </a:xfrm>
          <a:prstGeom prst="rect">
            <a:avLst/>
          </a:prstGeom>
        </p:spPr>
        <p:txBody>
          <a:bodyPr wrap="none">
            <a:spAutoFit/>
          </a:bodyPr>
          <a:lstStyle/>
          <a:p>
            <a:r>
              <a:rPr lang="en-GB" dirty="0">
                <a:solidFill>
                  <a:schemeClr val="accent3"/>
                </a:solidFill>
              </a:rPr>
              <a:t>35 to 44 cm</a:t>
            </a:r>
          </a:p>
        </p:txBody>
      </p:sp>
      <p:sp>
        <p:nvSpPr>
          <p:cNvPr id="5" name="Rectangle 4"/>
          <p:cNvSpPr/>
          <p:nvPr/>
        </p:nvSpPr>
        <p:spPr>
          <a:xfrm>
            <a:off x="7020272" y="3613666"/>
            <a:ext cx="1290097" cy="369332"/>
          </a:xfrm>
          <a:prstGeom prst="rect">
            <a:avLst/>
          </a:prstGeom>
        </p:spPr>
        <p:txBody>
          <a:bodyPr wrap="none">
            <a:spAutoFit/>
          </a:bodyPr>
          <a:lstStyle/>
          <a:p>
            <a:r>
              <a:rPr lang="en-GB" dirty="0">
                <a:solidFill>
                  <a:schemeClr val="accent3">
                    <a:lumMod val="20000"/>
                    <a:lumOff val="80000"/>
                  </a:schemeClr>
                </a:solidFill>
              </a:rPr>
              <a:t>45 to 52 cm</a:t>
            </a:r>
          </a:p>
        </p:txBody>
      </p:sp>
    </p:spTree>
    <p:extLst>
      <p:ext uri="{BB962C8B-B14F-4D97-AF65-F5344CB8AC3E}">
        <p14:creationId xmlns:p14="http://schemas.microsoft.com/office/powerpoint/2010/main" val="3296552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fontAlgn="auto" hangingPunct="1">
              <a:spcAft>
                <a:spcPts val="0"/>
              </a:spcAft>
              <a:defRPr/>
            </a:pPr>
            <a:r>
              <a:rPr lang="en-US" sz="4400" b="1" dirty="0">
                <a:solidFill>
                  <a:srgbClr val="FF0000"/>
                </a:solidFill>
                <a:latin typeface="Batang" pitchFamily="18" charset="-127"/>
                <a:ea typeface="Batang" pitchFamily="18" charset="-127"/>
              </a:rPr>
              <a:t>Office blood pressure measurement</a:t>
            </a:r>
            <a:endParaRPr lang="en-US" b="1" dirty="0"/>
          </a:p>
        </p:txBody>
      </p:sp>
      <p:sp>
        <p:nvSpPr>
          <p:cNvPr id="3" name="Content Placeholder 2"/>
          <p:cNvSpPr>
            <a:spLocks noGrp="1"/>
          </p:cNvSpPr>
          <p:nvPr>
            <p:ph idx="1"/>
          </p:nvPr>
        </p:nvSpPr>
        <p:spPr/>
        <p:txBody>
          <a:bodyPr>
            <a:normAutofit fontScale="92500"/>
          </a:bodyPr>
          <a:lstStyle/>
          <a:p>
            <a:pPr marL="548640" indent="-411480" eaLnBrk="1" fontAlgn="auto" hangingPunct="1">
              <a:spcAft>
                <a:spcPts val="0"/>
              </a:spcAft>
              <a:buClr>
                <a:schemeClr val="tx1">
                  <a:shade val="95000"/>
                </a:schemeClr>
              </a:buClr>
              <a:buSzPct val="100000"/>
              <a:buFont typeface="Wingdings 2"/>
              <a:buBlip>
                <a:blip r:embed="rId2"/>
              </a:buBlip>
              <a:defRPr/>
            </a:pPr>
            <a:r>
              <a:rPr lang="en-US" sz="2400" b="1" dirty="0">
                <a:solidFill>
                  <a:srgbClr val="002060"/>
                </a:solidFill>
                <a:latin typeface="Century Gothic" pitchFamily="34" charset="0"/>
              </a:rPr>
              <a:t>Place the cuff at the heart level, whatever the position of the patient.</a:t>
            </a:r>
          </a:p>
          <a:p>
            <a:pPr marL="137160" indent="0" eaLnBrk="1" fontAlgn="auto" hangingPunct="1">
              <a:spcAft>
                <a:spcPts val="0"/>
              </a:spcAft>
              <a:buClr>
                <a:schemeClr val="tx1">
                  <a:shade val="95000"/>
                </a:schemeClr>
              </a:buClr>
              <a:buSzPct val="100000"/>
              <a:buFont typeface="Wingdings 2" pitchFamily="18" charset="2"/>
              <a:buNone/>
              <a:defRPr/>
            </a:pPr>
            <a:endParaRPr lang="en-US" sz="2000" b="1" dirty="0">
              <a:solidFill>
                <a:srgbClr val="002060"/>
              </a:solidFill>
              <a:latin typeface="Century Gothic" pitchFamily="34" charset="0"/>
            </a:endParaRPr>
          </a:p>
          <a:p>
            <a:pPr marL="548640" indent="-411480" eaLnBrk="1" fontAlgn="auto" hangingPunct="1">
              <a:spcAft>
                <a:spcPts val="0"/>
              </a:spcAft>
              <a:buClr>
                <a:schemeClr val="tx1">
                  <a:shade val="95000"/>
                </a:schemeClr>
              </a:buClr>
              <a:buSzPct val="100000"/>
              <a:buFont typeface="Wingdings 2"/>
              <a:buBlip>
                <a:blip r:embed="rId2"/>
              </a:buBlip>
              <a:defRPr/>
            </a:pPr>
            <a:r>
              <a:rPr lang="en-US" sz="2400" b="1" dirty="0">
                <a:solidFill>
                  <a:schemeClr val="accent3">
                    <a:lumMod val="50000"/>
                  </a:schemeClr>
                </a:solidFill>
                <a:latin typeface="Century Gothic" pitchFamily="34" charset="0"/>
              </a:rPr>
              <a:t>Measure BP in both arms at first visit to detect possible differences. In this instance, take the arm with the higher value as the reference</a:t>
            </a:r>
            <a:r>
              <a:rPr lang="en-US" sz="2400" b="1" dirty="0">
                <a:solidFill>
                  <a:srgbClr val="002060"/>
                </a:solidFill>
                <a:latin typeface="Century Gothic" pitchFamily="34" charset="0"/>
              </a:rPr>
              <a:t>.</a:t>
            </a:r>
          </a:p>
          <a:p>
            <a:pPr marL="137160" indent="0" eaLnBrk="1" fontAlgn="auto" hangingPunct="1">
              <a:spcAft>
                <a:spcPts val="0"/>
              </a:spcAft>
              <a:buClr>
                <a:schemeClr val="tx1">
                  <a:shade val="95000"/>
                </a:schemeClr>
              </a:buClr>
              <a:buSzPct val="100000"/>
              <a:buFont typeface="Wingdings 2" pitchFamily="18" charset="2"/>
              <a:buNone/>
              <a:defRPr/>
            </a:pPr>
            <a:endParaRPr lang="en-US" sz="2000" b="1" dirty="0">
              <a:solidFill>
                <a:srgbClr val="002060"/>
              </a:solidFill>
              <a:latin typeface="Century Gothic" pitchFamily="34" charset="0"/>
            </a:endParaRPr>
          </a:p>
          <a:p>
            <a:pPr marL="548640" indent="-411480" eaLnBrk="1" fontAlgn="auto" hangingPunct="1">
              <a:spcAft>
                <a:spcPts val="0"/>
              </a:spcAft>
              <a:buClr>
                <a:schemeClr val="tx1">
                  <a:shade val="95000"/>
                </a:schemeClr>
              </a:buClr>
              <a:buSzPct val="100000"/>
              <a:buFont typeface="Wingdings 2"/>
              <a:buBlip>
                <a:blip r:embed="rId2"/>
              </a:buBlip>
              <a:defRPr/>
            </a:pPr>
            <a:r>
              <a:rPr lang="en-US" sz="2400" b="1" dirty="0">
                <a:solidFill>
                  <a:schemeClr val="accent3">
                    <a:lumMod val="50000"/>
                  </a:schemeClr>
                </a:solidFill>
                <a:latin typeface="Century Gothic" pitchFamily="34" charset="0"/>
              </a:rPr>
              <a:t>Measure BP in sitting and standing position in elderly subjects and diabetic patients</a:t>
            </a:r>
          </a:p>
          <a:p>
            <a:pPr marL="137160" indent="0" eaLnBrk="1" fontAlgn="auto" hangingPunct="1">
              <a:spcAft>
                <a:spcPts val="0"/>
              </a:spcAft>
              <a:buClr>
                <a:schemeClr val="tx1">
                  <a:shade val="95000"/>
                </a:schemeClr>
              </a:buClr>
              <a:buSzPct val="100000"/>
              <a:buFont typeface="Wingdings 2" pitchFamily="18" charset="2"/>
              <a:buNone/>
              <a:defRPr/>
            </a:pPr>
            <a:endParaRPr lang="en-US" sz="2400" b="1" dirty="0">
              <a:solidFill>
                <a:schemeClr val="accent3">
                  <a:lumMod val="50000"/>
                </a:schemeClr>
              </a:solidFill>
              <a:latin typeface="Century Gothic" pitchFamily="34" charset="0"/>
            </a:endParaRPr>
          </a:p>
          <a:p>
            <a:pPr marL="548640" indent="-411480" eaLnBrk="1" fontAlgn="auto" hangingPunct="1">
              <a:spcAft>
                <a:spcPts val="0"/>
              </a:spcAft>
              <a:buClr>
                <a:schemeClr val="tx1">
                  <a:shade val="95000"/>
                </a:schemeClr>
              </a:buClr>
              <a:buSzPct val="100000"/>
              <a:buFont typeface="Wingdings 2" pitchFamily="18" charset="2"/>
              <a:buBlip>
                <a:blip r:embed="rId2"/>
              </a:buBlip>
              <a:defRPr/>
            </a:pPr>
            <a:r>
              <a:rPr lang="en-US" sz="2400" b="1" dirty="0">
                <a:solidFill>
                  <a:schemeClr val="accent3">
                    <a:lumMod val="50000"/>
                  </a:schemeClr>
                </a:solidFill>
                <a:latin typeface="Century Gothic" pitchFamily="34" charset="0"/>
              </a:rPr>
              <a:t>Use phase I and V (disappearance) </a:t>
            </a:r>
            <a:r>
              <a:rPr lang="en-US" sz="2400" b="1" dirty="0" err="1">
                <a:solidFill>
                  <a:schemeClr val="accent3">
                    <a:lumMod val="50000"/>
                  </a:schemeClr>
                </a:solidFill>
                <a:latin typeface="Century Gothic" pitchFamily="34" charset="0"/>
              </a:rPr>
              <a:t>Korotkoff</a:t>
            </a:r>
            <a:r>
              <a:rPr lang="en-US" sz="2400" b="1" dirty="0">
                <a:solidFill>
                  <a:schemeClr val="accent3">
                    <a:lumMod val="50000"/>
                  </a:schemeClr>
                </a:solidFill>
                <a:latin typeface="Century Gothic" pitchFamily="34" charset="0"/>
              </a:rPr>
              <a:t> sounds to identify systolic and diastolic BP, respectively</a:t>
            </a:r>
            <a:r>
              <a:rPr lang="en-US" sz="2400" b="1" dirty="0">
                <a:solidFill>
                  <a:srgbClr val="002060"/>
                </a:solidFill>
                <a:latin typeface="Century Gothic" pitchFamily="34" charset="0"/>
              </a:rPr>
              <a:t>.</a:t>
            </a:r>
          </a:p>
          <a:p>
            <a:pPr marL="548640" indent="-411480" eaLnBrk="1" fontAlgn="auto" hangingPunct="1">
              <a:spcAft>
                <a:spcPts val="0"/>
              </a:spcAft>
              <a:buClr>
                <a:schemeClr val="tx1">
                  <a:shade val="95000"/>
                </a:schemeClr>
              </a:buClr>
              <a:buSzPct val="100000"/>
              <a:buFont typeface="Wingdings 2"/>
              <a:buBlip>
                <a:blip r:embed="rId2"/>
              </a:buBlip>
              <a:defRPr/>
            </a:pPr>
            <a:endParaRPr lang="en-US" dirty="0"/>
          </a:p>
        </p:txBody>
      </p:sp>
    </p:spTree>
    <p:extLst>
      <p:ext uri="{BB962C8B-B14F-4D97-AF65-F5344CB8AC3E}">
        <p14:creationId xmlns:p14="http://schemas.microsoft.com/office/powerpoint/2010/main" val="2941589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eaLnBrk="1" fontAlgn="auto" hangingPunct="1">
              <a:spcAft>
                <a:spcPts val="0"/>
              </a:spcAft>
              <a:defRPr/>
            </a:pPr>
            <a:r>
              <a:rPr lang="en-US" sz="4400" b="1" dirty="0" err="1">
                <a:solidFill>
                  <a:srgbClr val="002060"/>
                </a:solidFill>
                <a:latin typeface="Century Gothic" pitchFamily="34" charset="0"/>
              </a:rPr>
              <a:t>Korotkoff</a:t>
            </a:r>
            <a:r>
              <a:rPr lang="en-US" sz="4400" b="1" dirty="0">
                <a:solidFill>
                  <a:srgbClr val="002060"/>
                </a:solidFill>
                <a:latin typeface="Century Gothic" pitchFamily="34" charset="0"/>
              </a:rPr>
              <a:t> sounds</a:t>
            </a:r>
            <a:endParaRPr lang="en-US" b="1" dirty="0"/>
          </a:p>
        </p:txBody>
      </p:sp>
      <p:pic>
        <p:nvPicPr>
          <p:cNvPr id="30723" name="Picture 3"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7800"/>
            <a:ext cx="3962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33600"/>
            <a:ext cx="48434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274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p:nvPr>
        </p:nvSpPr>
        <p:spPr>
          <a:xfrm>
            <a:off x="228600" y="304800"/>
            <a:ext cx="8534400" cy="5791200"/>
          </a:xfrm>
        </p:spPr>
        <p:txBody>
          <a:bodyPr/>
          <a:lstStyle/>
          <a:p>
            <a:pPr marL="273050" indent="-273050" algn="just" eaLnBrk="1" hangingPunct="1">
              <a:lnSpc>
                <a:spcPct val="90000"/>
              </a:lnSpc>
              <a:buFontTx/>
              <a:buNone/>
            </a:pPr>
            <a:endParaRPr lang="en-US" sz="2600">
              <a:latin typeface="Century Gothic" pitchFamily="34" charset="0"/>
              <a:cs typeface="Arial" pitchFamily="34" charset="0"/>
            </a:endParaRPr>
          </a:p>
          <a:p>
            <a:pPr marL="273050" indent="-273050" algn="just" eaLnBrk="1" hangingPunct="1">
              <a:lnSpc>
                <a:spcPct val="90000"/>
              </a:lnSpc>
              <a:buFontTx/>
              <a:buNone/>
            </a:pPr>
            <a:endParaRPr lang="en-US" sz="2600">
              <a:latin typeface="Century Gothic" pitchFamily="34" charset="0"/>
              <a:cs typeface="Arial" pitchFamily="34" charset="0"/>
            </a:endParaRPr>
          </a:p>
          <a:p>
            <a:pPr marL="273050" indent="-273050" algn="just" eaLnBrk="1" hangingPunct="1">
              <a:lnSpc>
                <a:spcPct val="90000"/>
              </a:lnSpc>
              <a:buFontTx/>
              <a:buNone/>
            </a:pPr>
            <a:endParaRPr lang="en-US" sz="2600">
              <a:latin typeface="Century Gothic" pitchFamily="34" charset="0"/>
              <a:cs typeface="Arial" pitchFamily="34" charset="0"/>
            </a:endParaRPr>
          </a:p>
          <a:p>
            <a:pPr marL="273050" indent="-273050" algn="just" eaLnBrk="1" hangingPunct="1">
              <a:lnSpc>
                <a:spcPct val="90000"/>
              </a:lnSpc>
              <a:buSzPct val="100000"/>
              <a:buFont typeface="Wingdings 2" pitchFamily="18" charset="2"/>
              <a:buBlip>
                <a:blip r:embed="rId2"/>
              </a:buBlip>
            </a:pPr>
            <a:r>
              <a:rPr lang="en-US" sz="2600" b="1">
                <a:solidFill>
                  <a:srgbClr val="002060"/>
                </a:solidFill>
                <a:latin typeface="Century Gothic" pitchFamily="34" charset="0"/>
                <a:cs typeface="Times New Roman" pitchFamily="18" charset="0"/>
              </a:rPr>
              <a:t>The diagnosis of mild hypertension should not be made until the blood pressure has been measured on at least two time in  three visits</a:t>
            </a:r>
          </a:p>
          <a:p>
            <a:pPr marL="273050" indent="-273050" algn="just" eaLnBrk="1" hangingPunct="1">
              <a:lnSpc>
                <a:spcPct val="90000"/>
              </a:lnSpc>
              <a:buSzPct val="100000"/>
              <a:buFont typeface="Wingdings 2" pitchFamily="18" charset="2"/>
              <a:buNone/>
            </a:pPr>
            <a:endParaRPr lang="en-US" sz="2600" b="1">
              <a:solidFill>
                <a:srgbClr val="002060"/>
              </a:solidFill>
              <a:latin typeface="Century Gothic" pitchFamily="34" charset="0"/>
              <a:cs typeface="Times New Roman" pitchFamily="18" charset="0"/>
            </a:endParaRPr>
          </a:p>
          <a:p>
            <a:pPr marL="273050" indent="-273050" algn="just" eaLnBrk="1" hangingPunct="1">
              <a:lnSpc>
                <a:spcPct val="90000"/>
              </a:lnSpc>
              <a:buSzPct val="100000"/>
              <a:buFont typeface="Wingdings 2" pitchFamily="18" charset="2"/>
              <a:buBlip>
                <a:blip r:embed="rId2"/>
              </a:buBlip>
            </a:pPr>
            <a:r>
              <a:rPr lang="en-US" sz="2600" b="1">
                <a:solidFill>
                  <a:srgbClr val="002060"/>
                </a:solidFill>
                <a:latin typeface="Century Gothic" pitchFamily="34" charset="0"/>
                <a:cs typeface="Times New Roman" pitchFamily="18" charset="0"/>
              </a:rPr>
              <a:t>Average of 10 to 15 mmHg decrease between visits 1 and three </a:t>
            </a:r>
          </a:p>
          <a:p>
            <a:pPr marL="273050" indent="-273050" algn="just" eaLnBrk="1" hangingPunct="1">
              <a:lnSpc>
                <a:spcPct val="90000"/>
              </a:lnSpc>
              <a:buFont typeface="Wingdings" pitchFamily="2" charset="2"/>
              <a:buChar char=""/>
            </a:pPr>
            <a:endParaRPr lang="en-US" sz="2600">
              <a:latin typeface="Century Gothic" pitchFamily="34" charset="0"/>
              <a:cs typeface="Arial" pitchFamily="34" charset="0"/>
            </a:endParaRPr>
          </a:p>
          <a:p>
            <a:pPr marL="273050" indent="-273050" algn="just" eaLnBrk="1" hangingPunct="1">
              <a:lnSpc>
                <a:spcPct val="90000"/>
              </a:lnSpc>
              <a:buFontTx/>
              <a:buNone/>
            </a:pPr>
            <a:endParaRPr lang="en-US" sz="2600">
              <a:latin typeface="Century Gothic" pitchFamily="34" charset="0"/>
              <a:cs typeface="Arial" pitchFamily="34" charset="0"/>
            </a:endParaRPr>
          </a:p>
        </p:txBody>
      </p:sp>
    </p:spTree>
    <p:extLst>
      <p:ext uri="{BB962C8B-B14F-4D97-AF65-F5344CB8AC3E}">
        <p14:creationId xmlns:p14="http://schemas.microsoft.com/office/powerpoint/2010/main" val="3012589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p:nvPr>
        </p:nvSpPr>
        <p:spPr>
          <a:xfrm>
            <a:off x="467544" y="1556792"/>
            <a:ext cx="8229600" cy="4107904"/>
          </a:xfrm>
        </p:spPr>
        <p:txBody>
          <a:bodyPr/>
          <a:lstStyle/>
          <a:p>
            <a:pPr marL="273050" indent="-273050" algn="just" eaLnBrk="1" hangingPunct="1">
              <a:buSzPct val="100000"/>
              <a:buFont typeface="Wingdings 2" pitchFamily="18" charset="2"/>
              <a:buBlip>
                <a:blip r:embed="rId2"/>
              </a:buBlip>
            </a:pPr>
            <a:r>
              <a:rPr lang="en-GB" sz="2400" dirty="0">
                <a:solidFill>
                  <a:srgbClr val="FF0000"/>
                </a:solidFill>
              </a:rPr>
              <a:t> </a:t>
            </a:r>
            <a:r>
              <a:rPr lang="en-GB" sz="2400" b="1" dirty="0">
                <a:solidFill>
                  <a:srgbClr val="002060"/>
                </a:solidFill>
                <a:latin typeface="Century Gothic" pitchFamily="34" charset="0"/>
              </a:rPr>
              <a:t>a phenomenon in which patients exhibit a</a:t>
            </a:r>
            <a:r>
              <a:rPr lang="en-GB" sz="2400" b="1" dirty="0">
                <a:solidFill>
                  <a:schemeClr val="bg2">
                    <a:lumMod val="10000"/>
                  </a:schemeClr>
                </a:solidFill>
                <a:latin typeface="Century Gothic" pitchFamily="34" charset="0"/>
              </a:rPr>
              <a:t> </a:t>
            </a:r>
            <a:r>
              <a:rPr lang="en-GB" sz="2400" b="1" dirty="0">
                <a:solidFill>
                  <a:schemeClr val="bg2">
                    <a:lumMod val="10000"/>
                  </a:schemeClr>
                </a:solidFill>
                <a:latin typeface="Century Gothic" pitchFamily="34" charset="0"/>
                <a:hlinkClick r:id="rId3" tooltip="Blood pressure"/>
              </a:rPr>
              <a:t>blood pressure</a:t>
            </a:r>
            <a:r>
              <a:rPr lang="en-GB" sz="2400" b="1" dirty="0">
                <a:solidFill>
                  <a:schemeClr val="bg2">
                    <a:lumMod val="10000"/>
                  </a:schemeClr>
                </a:solidFill>
                <a:latin typeface="Century Gothic" pitchFamily="34" charset="0"/>
              </a:rPr>
              <a:t> </a:t>
            </a:r>
            <a:r>
              <a:rPr lang="en-GB" sz="2400" b="1" dirty="0">
                <a:solidFill>
                  <a:srgbClr val="002060"/>
                </a:solidFill>
                <a:latin typeface="Century Gothic" pitchFamily="34" charset="0"/>
              </a:rPr>
              <a:t>level above the normal range, in a clinical setting, though they do not exhibit it in other settings</a:t>
            </a:r>
          </a:p>
          <a:p>
            <a:pPr marL="0" indent="0" algn="just" eaLnBrk="1" hangingPunct="1">
              <a:buSzPct val="100000"/>
              <a:buNone/>
            </a:pPr>
            <a:endParaRPr lang="en-GB" sz="2400" b="1" dirty="0">
              <a:solidFill>
                <a:srgbClr val="002060"/>
              </a:solidFill>
              <a:latin typeface="Century Gothic" pitchFamily="34" charset="0"/>
            </a:endParaRPr>
          </a:p>
          <a:p>
            <a:pPr marL="273050" indent="-273050" algn="just" eaLnBrk="1" hangingPunct="1">
              <a:buSzPct val="100000"/>
              <a:buFont typeface="Wingdings 2" pitchFamily="18" charset="2"/>
              <a:buBlip>
                <a:blip r:embed="rId2"/>
              </a:buBlip>
            </a:pPr>
            <a:r>
              <a:rPr lang="en-US" sz="2400" b="1" dirty="0">
                <a:solidFill>
                  <a:srgbClr val="002060"/>
                </a:solidFill>
                <a:latin typeface="Century Gothic" pitchFamily="34" charset="0"/>
                <a:cs typeface="Times New Roman" pitchFamily="18" charset="0"/>
              </a:rPr>
              <a:t>Approximately 20 to 25% of patients with mild office hypertension</a:t>
            </a:r>
          </a:p>
          <a:p>
            <a:pPr marL="0" indent="0" algn="just" eaLnBrk="1" hangingPunct="1">
              <a:buSzPct val="100000"/>
              <a:buNone/>
            </a:pPr>
            <a:endParaRPr lang="en-US" sz="2400" b="1" dirty="0">
              <a:solidFill>
                <a:srgbClr val="002060"/>
              </a:solidFill>
              <a:latin typeface="Century Gothic" pitchFamily="34" charset="0"/>
              <a:cs typeface="Times New Roman" pitchFamily="18" charset="0"/>
            </a:endParaRPr>
          </a:p>
          <a:p>
            <a:pPr marL="273050" indent="-273050" algn="just" eaLnBrk="1" hangingPunct="1">
              <a:buSzPct val="100000"/>
              <a:buFont typeface="Wingdings 2" pitchFamily="18" charset="2"/>
              <a:buBlip>
                <a:blip r:embed="rId2"/>
              </a:buBlip>
            </a:pPr>
            <a:r>
              <a:rPr lang="en-US" sz="2400" b="1" dirty="0">
                <a:solidFill>
                  <a:srgbClr val="002060"/>
                </a:solidFill>
                <a:latin typeface="Century Gothic" pitchFamily="34" charset="0"/>
                <a:cs typeface="Times New Roman" pitchFamily="18" charset="0"/>
              </a:rPr>
              <a:t>More common in elderly</a:t>
            </a:r>
          </a:p>
          <a:p>
            <a:pPr marL="273050" indent="-273050" algn="just" eaLnBrk="1" hangingPunct="1">
              <a:buFontTx/>
              <a:buNone/>
            </a:pPr>
            <a:endParaRPr lang="en-US" sz="2400" dirty="0">
              <a:latin typeface="Century Gothic" pitchFamily="34" charset="0"/>
              <a:cs typeface="Arial" pitchFamily="34" charset="0"/>
            </a:endParaRPr>
          </a:p>
        </p:txBody>
      </p:sp>
      <p:sp>
        <p:nvSpPr>
          <p:cNvPr id="24578" name="Rectangle 2"/>
          <p:cNvSpPr>
            <a:spLocks noGrp="1" noChangeArrowheads="1"/>
          </p:cNvSpPr>
          <p:nvPr>
            <p:ph type="title" idx="4294967295"/>
          </p:nvPr>
        </p:nvSpPr>
        <p:spPr>
          <a:xfrm>
            <a:off x="0" y="533400"/>
            <a:ext cx="7162800" cy="609600"/>
          </a:xfrm>
        </p:spPr>
        <p:txBody>
          <a:bodyPr>
            <a:noAutofit/>
          </a:bodyPr>
          <a:lstStyle/>
          <a:p>
            <a:pPr eaLnBrk="1" fontAlgn="auto" hangingPunct="1">
              <a:spcAft>
                <a:spcPts val="0"/>
              </a:spcAft>
              <a:defRPr/>
            </a:pPr>
            <a:r>
              <a:rPr lang="en-US" sz="4000" b="1" dirty="0">
                <a:solidFill>
                  <a:srgbClr val="FF0000"/>
                </a:solidFill>
                <a:effectLst/>
                <a:latin typeface="Batang" pitchFamily="18" charset="-127"/>
                <a:ea typeface="Batang" pitchFamily="18" charset="-127"/>
                <a:cs typeface="Times New Roman" pitchFamily="18" charset="0"/>
              </a:rPr>
              <a:t>White Coat Hypertension </a:t>
            </a:r>
          </a:p>
        </p:txBody>
      </p:sp>
    </p:spTree>
    <p:extLst>
      <p:ext uri="{BB962C8B-B14F-4D97-AF65-F5344CB8AC3E}">
        <p14:creationId xmlns:p14="http://schemas.microsoft.com/office/powerpoint/2010/main" val="4025739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b="1540"/>
          <a:stretch>
            <a:fillRect/>
          </a:stretch>
        </p:blipFill>
        <p:spPr>
          <a:xfrm>
            <a:off x="4800600" y="685800"/>
            <a:ext cx="4191000" cy="5737225"/>
          </a:xfrm>
        </p:spPr>
      </p:pic>
      <p:sp>
        <p:nvSpPr>
          <p:cNvPr id="3" name="Content Placeholder 1"/>
          <p:cNvSpPr txBox="1">
            <a:spLocks/>
          </p:cNvSpPr>
          <p:nvPr/>
        </p:nvSpPr>
        <p:spPr>
          <a:xfrm>
            <a:off x="228600" y="152400"/>
            <a:ext cx="4343400" cy="865188"/>
          </a:xfrm>
          <a:prstGeom prst="rect">
            <a:avLst/>
          </a:prstGeom>
        </p:spPr>
        <p:txBody>
          <a:bodyPr anchor="ctr">
            <a:normAutofit fontScale="62500" lnSpcReduction="20000"/>
            <a:scene3d>
              <a:camera prst="orthographicFront"/>
              <a:lightRig rig="soft" dir="t">
                <a:rot lat="0" lon="0" rev="16800000"/>
              </a:lightRig>
            </a:scene3d>
            <a:sp3d prstMaterial="softEdge">
              <a:bevelT w="38100" h="38100"/>
            </a:sp3d>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eaLnBrk="1" hangingPunct="1">
              <a:buFont typeface="Wingdings 2" pitchFamily="18" charset="2"/>
              <a:buNone/>
              <a:defRPr/>
            </a:pPr>
            <a:r>
              <a:rPr lang="en-US" sz="3200" dirty="0">
                <a:solidFill>
                  <a:srgbClr val="FF0000"/>
                </a:solidFill>
                <a:latin typeface="Batang" pitchFamily="18" charset="-127"/>
                <a:ea typeface="Batang" pitchFamily="18" charset="-127"/>
              </a:rPr>
              <a:t>European Society of Nephrology Classification of Blood Pressure Levels </a:t>
            </a:r>
          </a:p>
        </p:txBody>
      </p:sp>
      <p:graphicFrame>
        <p:nvGraphicFramePr>
          <p:cNvPr id="5" name="Table 4"/>
          <p:cNvGraphicFramePr>
            <a:graphicFrameLocks noGrp="1"/>
          </p:cNvGraphicFramePr>
          <p:nvPr>
            <p:extLst>
              <p:ext uri="{D42A27DB-BD31-4B8C-83A1-F6EECF244321}">
                <p14:modId xmlns:p14="http://schemas.microsoft.com/office/powerpoint/2010/main" val="541120988"/>
              </p:ext>
            </p:extLst>
          </p:nvPr>
        </p:nvGraphicFramePr>
        <p:xfrm>
          <a:off x="152400" y="1017588"/>
          <a:ext cx="4495800" cy="5370512"/>
        </p:xfrm>
        <a:graphic>
          <a:graphicData uri="http://schemas.openxmlformats.org/drawingml/2006/table">
            <a:tbl>
              <a:tblPr/>
              <a:tblGrid>
                <a:gridCol w="1735221">
                  <a:extLst>
                    <a:ext uri="{9D8B030D-6E8A-4147-A177-3AD203B41FA5}">
                      <a16:colId xmlns:a16="http://schemas.microsoft.com/office/drawing/2014/main" val="20000"/>
                    </a:ext>
                  </a:extLst>
                </a:gridCol>
                <a:gridCol w="1261979">
                  <a:extLst>
                    <a:ext uri="{9D8B030D-6E8A-4147-A177-3AD203B41FA5}">
                      <a16:colId xmlns:a16="http://schemas.microsoft.com/office/drawing/2014/main" val="20001"/>
                    </a:ext>
                  </a:extLst>
                </a:gridCol>
                <a:gridCol w="1498600">
                  <a:extLst>
                    <a:ext uri="{9D8B030D-6E8A-4147-A177-3AD203B41FA5}">
                      <a16:colId xmlns:a16="http://schemas.microsoft.com/office/drawing/2014/main" val="20002"/>
                    </a:ext>
                  </a:extLst>
                </a:gridCol>
              </a:tblGrid>
              <a:tr h="816205">
                <a:tc>
                  <a:txBody>
                    <a:bodyPr/>
                    <a:lstStyle/>
                    <a:p>
                      <a:pPr algn="ctr"/>
                      <a:r>
                        <a:rPr lang="en-US" sz="1400" b="1" dirty="0">
                          <a:solidFill>
                            <a:srgbClr val="FF0000"/>
                          </a:solidFill>
                          <a:latin typeface="Century Gothic" pitchFamily="34" charset="0"/>
                        </a:rPr>
                        <a:t>Category</a:t>
                      </a:r>
                      <a:endParaRPr lang="en-US" sz="1400" dirty="0">
                        <a:solidFill>
                          <a:srgbClr val="FF000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sz="1400" b="1" dirty="0">
                          <a:solidFill>
                            <a:srgbClr val="FF0000"/>
                          </a:solidFill>
                          <a:latin typeface="Century Gothic" pitchFamily="34" charset="0"/>
                        </a:rPr>
                        <a:t>Systolic blood pressure (mmHg)</a:t>
                      </a:r>
                      <a:endParaRPr lang="en-US" sz="1400" dirty="0">
                        <a:solidFill>
                          <a:srgbClr val="FF000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sz="1400" b="1" dirty="0">
                          <a:solidFill>
                            <a:srgbClr val="FF0000"/>
                          </a:solidFill>
                          <a:latin typeface="Century Gothic" pitchFamily="34" charset="0"/>
                        </a:rPr>
                        <a:t>Diastolic blood pressure (mmHg)</a:t>
                      </a:r>
                      <a:endParaRPr lang="en-US" sz="1400" dirty="0">
                        <a:solidFill>
                          <a:srgbClr val="FF000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452247">
                <a:tc>
                  <a:txBody>
                    <a:bodyPr/>
                    <a:lstStyle/>
                    <a:p>
                      <a:pPr algn="ctr"/>
                      <a:r>
                        <a:rPr lang="en-US" sz="1400" b="1" dirty="0">
                          <a:solidFill>
                            <a:srgbClr val="002060"/>
                          </a:solidFill>
                          <a:latin typeface="Century Gothic" pitchFamily="34" charset="0"/>
                        </a:rPr>
                        <a:t>Optimal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002060"/>
                          </a:solidFill>
                          <a:latin typeface="Century Gothic" pitchFamily="34" charset="0"/>
                        </a:rPr>
                        <a:t>&lt;120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002060"/>
                          </a:solidFill>
                          <a:latin typeface="Century Gothic" pitchFamily="34" charset="0"/>
                        </a:rPr>
                        <a:t>&lt;80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9620">
                <a:tc>
                  <a:txBody>
                    <a:bodyPr/>
                    <a:lstStyle/>
                    <a:p>
                      <a:pPr algn="ctr"/>
                      <a:r>
                        <a:rPr lang="en-US" sz="1400" b="1" dirty="0">
                          <a:solidFill>
                            <a:srgbClr val="002060"/>
                          </a:solidFill>
                          <a:latin typeface="Century Gothic" pitchFamily="34" charset="0"/>
                        </a:rPr>
                        <a:t>Normal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002060"/>
                          </a:solidFill>
                          <a:latin typeface="Century Gothic" pitchFamily="34" charset="0"/>
                        </a:rPr>
                        <a:t>&lt;130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002060"/>
                          </a:solidFill>
                          <a:latin typeface="Century Gothic" pitchFamily="34" charset="0"/>
                        </a:rPr>
                        <a:t>&lt;85</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69036">
                <a:tc>
                  <a:txBody>
                    <a:bodyPr/>
                    <a:lstStyle/>
                    <a:p>
                      <a:pPr algn="ctr"/>
                      <a:endParaRPr lang="en-US" sz="1400" b="1" dirty="0">
                        <a:solidFill>
                          <a:srgbClr val="002060"/>
                        </a:solidFill>
                        <a:latin typeface="Century Gothic" pitchFamily="34" charset="0"/>
                      </a:endParaRPr>
                    </a:p>
                    <a:p>
                      <a:pPr algn="ctr"/>
                      <a:endParaRPr lang="en-US" sz="1400" b="1" dirty="0">
                        <a:solidFill>
                          <a:srgbClr val="002060"/>
                        </a:solidFill>
                        <a:latin typeface="Century Gothic" pitchFamily="34" charset="0"/>
                      </a:endParaRPr>
                    </a:p>
                    <a:p>
                      <a:pPr algn="ctr"/>
                      <a:r>
                        <a:rPr lang="en-US" sz="1400" b="1" dirty="0">
                          <a:solidFill>
                            <a:srgbClr val="002060"/>
                          </a:solidFill>
                          <a:latin typeface="Century Gothic" pitchFamily="34" charset="0"/>
                        </a:rPr>
                        <a:t>High-normal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US" sz="1400" b="1" dirty="0">
                        <a:solidFill>
                          <a:srgbClr val="002060"/>
                        </a:solidFill>
                        <a:latin typeface="Century Gothic" pitchFamily="34" charset="0"/>
                      </a:endParaRPr>
                    </a:p>
                    <a:p>
                      <a:pPr algn="ctr"/>
                      <a:endParaRPr lang="en-US" sz="1400" b="1" dirty="0">
                        <a:solidFill>
                          <a:srgbClr val="002060"/>
                        </a:solidFill>
                        <a:latin typeface="Century Gothic" pitchFamily="34" charset="0"/>
                      </a:endParaRPr>
                    </a:p>
                    <a:p>
                      <a:pPr algn="ctr"/>
                      <a:r>
                        <a:rPr lang="en-US" sz="1400" b="1" dirty="0">
                          <a:solidFill>
                            <a:srgbClr val="002060"/>
                          </a:solidFill>
                          <a:latin typeface="Century Gothic" pitchFamily="34" charset="0"/>
                        </a:rPr>
                        <a:t>130-139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US" sz="1400" b="1" dirty="0">
                        <a:solidFill>
                          <a:srgbClr val="002060"/>
                        </a:solidFill>
                        <a:latin typeface="Century Gothic" pitchFamily="34" charset="0"/>
                      </a:endParaRPr>
                    </a:p>
                    <a:p>
                      <a:pPr algn="ctr"/>
                      <a:endParaRPr lang="en-US" sz="1400" b="1" dirty="0">
                        <a:solidFill>
                          <a:srgbClr val="002060"/>
                        </a:solidFill>
                        <a:latin typeface="Century Gothic" pitchFamily="34" charset="0"/>
                      </a:endParaRPr>
                    </a:p>
                    <a:p>
                      <a:pPr algn="ctr"/>
                      <a:r>
                        <a:rPr lang="en-US" sz="1400" b="1" dirty="0">
                          <a:solidFill>
                            <a:srgbClr val="002060"/>
                          </a:solidFill>
                          <a:latin typeface="Century Gothic" pitchFamily="34" charset="0"/>
                        </a:rPr>
                        <a:t>85-89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3"/>
                  </a:ext>
                </a:extLst>
              </a:tr>
              <a:tr h="442302">
                <a:tc>
                  <a:txBody>
                    <a:bodyPr/>
                    <a:lstStyle/>
                    <a:p>
                      <a:pPr algn="ctr"/>
                      <a:r>
                        <a:rPr lang="en-US" sz="1400" b="1" dirty="0">
                          <a:solidFill>
                            <a:srgbClr val="002060"/>
                          </a:solidFill>
                          <a:latin typeface="Century Gothic" pitchFamily="34" charset="0"/>
                        </a:rPr>
                        <a:t>Grade 1 hypertension (mild)</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US" sz="800" b="1" dirty="0">
                        <a:solidFill>
                          <a:srgbClr val="002060"/>
                        </a:solidFill>
                        <a:latin typeface="Century Gothic" pitchFamily="34" charset="0"/>
                      </a:endParaRPr>
                    </a:p>
                    <a:p>
                      <a:pPr algn="ctr"/>
                      <a:r>
                        <a:rPr lang="en-US" sz="1400" b="1" dirty="0">
                          <a:solidFill>
                            <a:srgbClr val="002060"/>
                          </a:solidFill>
                          <a:latin typeface="Century Gothic" pitchFamily="34" charset="0"/>
                        </a:rPr>
                        <a:t>140-159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US" sz="700" b="1" dirty="0">
                        <a:solidFill>
                          <a:srgbClr val="002060"/>
                        </a:solidFill>
                        <a:latin typeface="Century Gothic" pitchFamily="34" charset="0"/>
                      </a:endParaRPr>
                    </a:p>
                    <a:p>
                      <a:pPr algn="ctr"/>
                      <a:r>
                        <a:rPr lang="en-US" sz="1400" b="1" dirty="0">
                          <a:solidFill>
                            <a:srgbClr val="002060"/>
                          </a:solidFill>
                          <a:latin typeface="Century Gothic" pitchFamily="34" charset="0"/>
                        </a:rPr>
                        <a:t>90-99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4"/>
                  </a:ext>
                </a:extLst>
              </a:tr>
              <a:tr h="816205">
                <a:tc>
                  <a:txBody>
                    <a:bodyPr/>
                    <a:lstStyle/>
                    <a:p>
                      <a:pPr algn="ctr"/>
                      <a:r>
                        <a:rPr lang="en-US" sz="1400" b="1" dirty="0">
                          <a:solidFill>
                            <a:srgbClr val="002060"/>
                          </a:solidFill>
                          <a:latin typeface="Century Gothic" pitchFamily="34" charset="0"/>
                        </a:rPr>
                        <a:t>Grade 2 hypertension (moderate)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002060"/>
                          </a:solidFill>
                          <a:latin typeface="Century Gothic" pitchFamily="34" charset="0"/>
                        </a:rPr>
                        <a:t>160-179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002060"/>
                          </a:solidFill>
                          <a:latin typeface="Century Gothic" pitchFamily="34" charset="0"/>
                        </a:rPr>
                        <a:t>100-109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16205">
                <a:tc>
                  <a:txBody>
                    <a:bodyPr/>
                    <a:lstStyle/>
                    <a:p>
                      <a:pPr algn="ctr"/>
                      <a:r>
                        <a:rPr lang="en-US" sz="1400" b="1" dirty="0">
                          <a:solidFill>
                            <a:srgbClr val="002060"/>
                          </a:solidFill>
                          <a:latin typeface="Century Gothic" pitchFamily="34" charset="0"/>
                        </a:rPr>
                        <a:t>Grade 3 hypertension (severe)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002060"/>
                          </a:solidFill>
                          <a:latin typeface="Century Gothic" pitchFamily="34" charset="0"/>
                        </a:rPr>
                        <a:t>&gt;/= 180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002060"/>
                          </a:solidFill>
                          <a:latin typeface="Century Gothic" pitchFamily="34" charset="0"/>
                        </a:rPr>
                        <a:t>&gt;/= 110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48692">
                <a:tc>
                  <a:txBody>
                    <a:bodyPr/>
                    <a:lstStyle/>
                    <a:p>
                      <a:pPr algn="ctr"/>
                      <a:r>
                        <a:rPr lang="en-US" sz="1400" b="1" dirty="0">
                          <a:solidFill>
                            <a:srgbClr val="002060"/>
                          </a:solidFill>
                          <a:latin typeface="Century Gothic" pitchFamily="34" charset="0"/>
                        </a:rPr>
                        <a:t>Isolated systolic hypertension</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002060"/>
                          </a:solidFill>
                          <a:latin typeface="Century Gothic" pitchFamily="34" charset="0"/>
                        </a:rPr>
                        <a:t>&gt;140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002060"/>
                          </a:solidFill>
                          <a:latin typeface="Century Gothic" pitchFamily="34" charset="0"/>
                        </a:rPr>
                        <a:t>&lt;90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47853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63562"/>
          </a:xfrm>
        </p:spPr>
        <p:txBody>
          <a:bodyPr>
            <a:noAutofit/>
          </a:bodyPr>
          <a:lstStyle/>
          <a:p>
            <a:pPr eaLnBrk="1" fontAlgn="auto" hangingPunct="1">
              <a:spcAft>
                <a:spcPts val="0"/>
              </a:spcAft>
              <a:defRPr/>
            </a:pPr>
            <a:r>
              <a:rPr lang="en-US" sz="3600" dirty="0">
                <a:solidFill>
                  <a:srgbClr val="FF0000"/>
                </a:solidFill>
                <a:latin typeface="Batang" pitchFamily="18" charset="-127"/>
                <a:ea typeface="Batang" pitchFamily="18" charset="-127"/>
              </a:rPr>
              <a:t>Definitions of hypertension by office and out-of-office blood pressure levels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6406038"/>
              </p:ext>
            </p:extLst>
          </p:nvPr>
        </p:nvGraphicFramePr>
        <p:xfrm>
          <a:off x="304800" y="2438400"/>
          <a:ext cx="8229600" cy="2574924"/>
        </p:xfrm>
        <a:graphic>
          <a:graphicData uri="http://schemas.openxmlformats.org/drawingml/2006/table">
            <a:tbl>
              <a:tblPr firstRow="1" bandRow="1"/>
              <a:tblGrid>
                <a:gridCol w="2971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738">
                <a:tc>
                  <a:txBody>
                    <a:bodyPr/>
                    <a:lstStyle/>
                    <a:p>
                      <a:pPr algn="ctr"/>
                      <a:r>
                        <a:rPr lang="en-US" sz="1700" b="1" dirty="0">
                          <a:solidFill>
                            <a:schemeClr val="accent5">
                              <a:lumMod val="50000"/>
                            </a:schemeClr>
                          </a:solidFill>
                          <a:latin typeface="Century Gothic" pitchFamily="34" charset="0"/>
                        </a:rPr>
                        <a:t>Category</a:t>
                      </a:r>
                      <a:r>
                        <a:rPr lang="en-US" sz="1700" b="1" baseline="0" dirty="0">
                          <a:solidFill>
                            <a:schemeClr val="accent5">
                              <a:lumMod val="50000"/>
                            </a:schemeClr>
                          </a:solidFill>
                          <a:latin typeface="Century Gothic" pitchFamily="34" charset="0"/>
                        </a:rPr>
                        <a:t> </a:t>
                      </a:r>
                      <a:endParaRPr lang="en-US" sz="1700" b="1" dirty="0">
                        <a:solidFill>
                          <a:schemeClr val="accent5">
                            <a:lumMod val="50000"/>
                          </a:schemeClr>
                        </a:solidFill>
                        <a:latin typeface="Century Gothic" pitchFamily="34" charset="0"/>
                      </a:endParaRPr>
                    </a:p>
                  </a:txBody>
                  <a:tcPr marT="45708" marB="45708">
                    <a:solidFill>
                      <a:schemeClr val="accent1">
                        <a:lumMod val="40000"/>
                        <a:lumOff val="60000"/>
                      </a:schemeClr>
                    </a:solidFill>
                  </a:tcPr>
                </a:tc>
                <a:tc>
                  <a:txBody>
                    <a:bodyPr/>
                    <a:lstStyle/>
                    <a:p>
                      <a:pPr algn="ctr"/>
                      <a:r>
                        <a:rPr lang="en-US" sz="1700" b="1" dirty="0">
                          <a:solidFill>
                            <a:schemeClr val="accent5">
                              <a:lumMod val="50000"/>
                            </a:schemeClr>
                          </a:solidFill>
                          <a:latin typeface="Century Gothic" pitchFamily="34" charset="0"/>
                        </a:rPr>
                        <a:t>Systolic</a:t>
                      </a:r>
                      <a:r>
                        <a:rPr lang="en-US" sz="1700" b="1" baseline="0" dirty="0">
                          <a:solidFill>
                            <a:schemeClr val="accent5">
                              <a:lumMod val="50000"/>
                            </a:schemeClr>
                          </a:solidFill>
                          <a:latin typeface="Century Gothic" pitchFamily="34" charset="0"/>
                        </a:rPr>
                        <a:t> BP (mmHg)</a:t>
                      </a:r>
                      <a:endParaRPr lang="en-US" sz="1700" b="1" dirty="0">
                        <a:solidFill>
                          <a:schemeClr val="accent5">
                            <a:lumMod val="50000"/>
                          </a:schemeClr>
                        </a:solidFill>
                        <a:latin typeface="Century Gothic" pitchFamily="34" charset="0"/>
                      </a:endParaRPr>
                    </a:p>
                  </a:txBody>
                  <a:tcPr marT="45708" marB="45708">
                    <a:solidFill>
                      <a:schemeClr val="accent1">
                        <a:lumMod val="40000"/>
                        <a:lumOff val="60000"/>
                      </a:schemeClr>
                    </a:solidFill>
                  </a:tcPr>
                </a:tc>
                <a:tc>
                  <a:txBody>
                    <a:bodyPr/>
                    <a:lstStyle/>
                    <a:p>
                      <a:pPr algn="ctr"/>
                      <a:endParaRPr lang="en-US" sz="1700" b="1" dirty="0">
                        <a:solidFill>
                          <a:schemeClr val="accent5">
                            <a:lumMod val="50000"/>
                          </a:schemeClr>
                        </a:solidFill>
                        <a:latin typeface="Century Gothic" pitchFamily="34" charset="0"/>
                      </a:endParaRPr>
                    </a:p>
                  </a:txBody>
                  <a:tcPr marT="45708" marB="45708">
                    <a:solidFill>
                      <a:schemeClr val="accent1">
                        <a:lumMod val="40000"/>
                        <a:lumOff val="60000"/>
                      </a:schemeClr>
                    </a:solidFill>
                  </a:tcPr>
                </a:tc>
                <a:tc>
                  <a:txBody>
                    <a:bodyPr/>
                    <a:lstStyle/>
                    <a:p>
                      <a:pPr algn="ctr"/>
                      <a:r>
                        <a:rPr lang="en-US" sz="1700" b="1" dirty="0">
                          <a:solidFill>
                            <a:schemeClr val="accent5">
                              <a:lumMod val="50000"/>
                            </a:schemeClr>
                          </a:solidFill>
                          <a:latin typeface="Century Gothic" pitchFamily="34" charset="0"/>
                        </a:rPr>
                        <a:t>Diastolic (mmHg)</a:t>
                      </a:r>
                    </a:p>
                  </a:txBody>
                  <a:tcPr marT="45708" marB="45708">
                    <a:solidFill>
                      <a:schemeClr val="accent1">
                        <a:lumMod val="40000"/>
                        <a:lumOff val="60000"/>
                      </a:schemeClr>
                    </a:solidFill>
                  </a:tcPr>
                </a:tc>
                <a:extLst>
                  <a:ext uri="{0D108BD9-81ED-4DB2-BD59-A6C34878D82A}">
                    <a16:rowId xmlns:a16="http://schemas.microsoft.com/office/drawing/2014/main" val="10000"/>
                  </a:ext>
                </a:extLst>
              </a:tr>
              <a:tr h="370738">
                <a:tc>
                  <a:txBody>
                    <a:bodyPr/>
                    <a:lstStyle/>
                    <a:p>
                      <a:r>
                        <a:rPr lang="en-US" sz="1700" b="1" dirty="0">
                          <a:solidFill>
                            <a:schemeClr val="tx1"/>
                          </a:solidFill>
                          <a:latin typeface="Century Gothic" pitchFamily="34" charset="0"/>
                        </a:rPr>
                        <a:t>Office BP</a:t>
                      </a:r>
                    </a:p>
                  </a:txBody>
                  <a:tcPr marT="45708" marB="45708"/>
                </a:tc>
                <a:tc>
                  <a:txBody>
                    <a:bodyPr/>
                    <a:lstStyle/>
                    <a:p>
                      <a:r>
                        <a:rPr lang="en-US" sz="1700" b="1" dirty="0">
                          <a:solidFill>
                            <a:schemeClr val="tx1"/>
                          </a:solidFill>
                          <a:latin typeface="Century Gothic" pitchFamily="34" charset="0"/>
                          <a:cs typeface="Times New Roman"/>
                        </a:rPr>
                        <a:t>≥140</a:t>
                      </a:r>
                      <a:endParaRPr lang="en-US" sz="1700" b="1" dirty="0">
                        <a:solidFill>
                          <a:schemeClr val="tx1"/>
                        </a:solidFill>
                        <a:latin typeface="Century Gothic" pitchFamily="34" charset="0"/>
                      </a:endParaRPr>
                    </a:p>
                  </a:txBody>
                  <a:tcPr marT="45708" marB="45708"/>
                </a:tc>
                <a:tc>
                  <a:txBody>
                    <a:bodyPr/>
                    <a:lstStyle/>
                    <a:p>
                      <a:r>
                        <a:rPr lang="en-US" sz="1700" b="1" dirty="0">
                          <a:solidFill>
                            <a:schemeClr val="tx1"/>
                          </a:solidFill>
                          <a:latin typeface="Century Gothic" pitchFamily="34" charset="0"/>
                        </a:rPr>
                        <a:t>and/or</a:t>
                      </a:r>
                    </a:p>
                  </a:txBody>
                  <a:tcPr marT="45708" marB="45708"/>
                </a:tc>
                <a:tc>
                  <a:txBody>
                    <a:bodyPr/>
                    <a:lstStyle/>
                    <a:p>
                      <a:r>
                        <a:rPr lang="en-US" sz="1700" b="1" dirty="0">
                          <a:solidFill>
                            <a:schemeClr val="tx1"/>
                          </a:solidFill>
                          <a:latin typeface="Century Gothic" pitchFamily="34" charset="0"/>
                          <a:cs typeface="Times New Roman"/>
                        </a:rPr>
                        <a:t>≥90</a:t>
                      </a:r>
                      <a:endParaRPr lang="en-US" sz="1700" b="1" dirty="0">
                        <a:solidFill>
                          <a:schemeClr val="tx1"/>
                        </a:solidFill>
                        <a:latin typeface="Century Gothic" pitchFamily="34" charset="0"/>
                      </a:endParaRPr>
                    </a:p>
                  </a:txBody>
                  <a:tcPr marT="45708" marB="45708"/>
                </a:tc>
                <a:extLst>
                  <a:ext uri="{0D108BD9-81ED-4DB2-BD59-A6C34878D82A}">
                    <a16:rowId xmlns:a16="http://schemas.microsoft.com/office/drawing/2014/main" val="10001"/>
                  </a:ext>
                </a:extLst>
              </a:tr>
              <a:tr h="370738">
                <a:tc>
                  <a:txBody>
                    <a:bodyPr/>
                    <a:lstStyle/>
                    <a:p>
                      <a:r>
                        <a:rPr lang="en-US" sz="1700" b="1" dirty="0">
                          <a:solidFill>
                            <a:schemeClr val="tx1"/>
                          </a:solidFill>
                          <a:latin typeface="Century Gothic" pitchFamily="34" charset="0"/>
                        </a:rPr>
                        <a:t>Ambulatory BP</a:t>
                      </a:r>
                    </a:p>
                  </a:txBody>
                  <a:tcPr marT="45708" marB="45708"/>
                </a:tc>
                <a:tc>
                  <a:txBody>
                    <a:bodyPr/>
                    <a:lstStyle/>
                    <a:p>
                      <a:endParaRPr lang="en-US" sz="1700" b="1" dirty="0">
                        <a:solidFill>
                          <a:schemeClr val="tx1"/>
                        </a:solidFill>
                        <a:latin typeface="Century Gothic" pitchFamily="34" charset="0"/>
                      </a:endParaRPr>
                    </a:p>
                  </a:txBody>
                  <a:tcPr marT="45708" marB="45708"/>
                </a:tc>
                <a:tc>
                  <a:txBody>
                    <a:bodyPr/>
                    <a:lstStyle/>
                    <a:p>
                      <a:endParaRPr lang="en-US" sz="1700" b="1" dirty="0">
                        <a:solidFill>
                          <a:schemeClr val="tx1"/>
                        </a:solidFill>
                        <a:latin typeface="Century Gothic" pitchFamily="34" charset="0"/>
                      </a:endParaRPr>
                    </a:p>
                  </a:txBody>
                  <a:tcPr marT="45708" marB="45708"/>
                </a:tc>
                <a:tc>
                  <a:txBody>
                    <a:bodyPr/>
                    <a:lstStyle/>
                    <a:p>
                      <a:endParaRPr lang="en-US" sz="1700" b="1" dirty="0">
                        <a:solidFill>
                          <a:schemeClr val="tx1"/>
                        </a:solidFill>
                        <a:latin typeface="Century Gothic" pitchFamily="34" charset="0"/>
                      </a:endParaRPr>
                    </a:p>
                  </a:txBody>
                  <a:tcPr marT="45708" marB="45708"/>
                </a:tc>
                <a:extLst>
                  <a:ext uri="{0D108BD9-81ED-4DB2-BD59-A6C34878D82A}">
                    <a16:rowId xmlns:a16="http://schemas.microsoft.com/office/drawing/2014/main" val="10002"/>
                  </a:ext>
                </a:extLst>
              </a:tr>
              <a:tr h="370738">
                <a:tc>
                  <a:txBody>
                    <a:bodyPr/>
                    <a:lstStyle/>
                    <a:p>
                      <a:r>
                        <a:rPr lang="en-US" sz="1700" b="1" dirty="0">
                          <a:solidFill>
                            <a:schemeClr val="tx1"/>
                          </a:solidFill>
                          <a:latin typeface="Century Gothic" pitchFamily="34" charset="0"/>
                        </a:rPr>
                        <a:t>     Daytime (or awake)</a:t>
                      </a:r>
                    </a:p>
                  </a:txBody>
                  <a:tcPr marT="45708" marB="45708"/>
                </a:tc>
                <a:tc>
                  <a:txBody>
                    <a:bodyPr/>
                    <a:lstStyle/>
                    <a:p>
                      <a:r>
                        <a:rPr lang="en-US" sz="1700" b="1" dirty="0">
                          <a:solidFill>
                            <a:schemeClr val="tx1"/>
                          </a:solidFill>
                          <a:latin typeface="Century Gothic" pitchFamily="34" charset="0"/>
                          <a:cs typeface="Times New Roman"/>
                        </a:rPr>
                        <a:t>≥135</a:t>
                      </a:r>
                      <a:endParaRPr lang="en-US" sz="1700" b="1" dirty="0">
                        <a:solidFill>
                          <a:schemeClr val="tx1"/>
                        </a:solidFill>
                        <a:latin typeface="Century Gothic" pitchFamily="34" charset="0"/>
                      </a:endParaRPr>
                    </a:p>
                  </a:txBody>
                  <a:tcPr marT="45708" marB="45708"/>
                </a:tc>
                <a:tc>
                  <a:txBody>
                    <a:bodyPr/>
                    <a:lstStyle/>
                    <a:p>
                      <a:r>
                        <a:rPr lang="en-US" sz="1700" b="1">
                          <a:solidFill>
                            <a:schemeClr val="tx1"/>
                          </a:solidFill>
                          <a:latin typeface="Century Gothic" pitchFamily="34" charset="0"/>
                        </a:rPr>
                        <a:t>and/or</a:t>
                      </a:r>
                      <a:endParaRPr lang="en-US" sz="1700" b="1" dirty="0">
                        <a:solidFill>
                          <a:schemeClr val="tx1"/>
                        </a:solidFill>
                        <a:latin typeface="Century Gothic" pitchFamily="34" charset="0"/>
                      </a:endParaRPr>
                    </a:p>
                  </a:txBody>
                  <a:tcPr marT="45708" marB="45708"/>
                </a:tc>
                <a:tc>
                  <a:txBody>
                    <a:bodyPr/>
                    <a:lstStyle/>
                    <a:p>
                      <a:r>
                        <a:rPr lang="en-US" sz="1700" b="1" dirty="0">
                          <a:solidFill>
                            <a:schemeClr val="tx1"/>
                          </a:solidFill>
                          <a:latin typeface="Century Gothic" pitchFamily="34" charset="0"/>
                          <a:cs typeface="Times New Roman"/>
                        </a:rPr>
                        <a:t>≥85</a:t>
                      </a:r>
                      <a:endParaRPr lang="en-US" sz="1700" b="1" dirty="0">
                        <a:solidFill>
                          <a:schemeClr val="tx1"/>
                        </a:solidFill>
                        <a:latin typeface="Century Gothic" pitchFamily="34" charset="0"/>
                      </a:endParaRPr>
                    </a:p>
                  </a:txBody>
                  <a:tcPr marT="45708" marB="45708"/>
                </a:tc>
                <a:extLst>
                  <a:ext uri="{0D108BD9-81ED-4DB2-BD59-A6C34878D82A}">
                    <a16:rowId xmlns:a16="http://schemas.microsoft.com/office/drawing/2014/main" val="10003"/>
                  </a:ext>
                </a:extLst>
              </a:tr>
              <a:tr h="370738">
                <a:tc>
                  <a:txBody>
                    <a:bodyPr/>
                    <a:lstStyle/>
                    <a:p>
                      <a:r>
                        <a:rPr lang="en-US" sz="1700" b="1" dirty="0">
                          <a:solidFill>
                            <a:schemeClr val="tx1"/>
                          </a:solidFill>
                          <a:latin typeface="Century Gothic" pitchFamily="34" charset="0"/>
                        </a:rPr>
                        <a:t>     Nighttime (or sleep)</a:t>
                      </a:r>
                    </a:p>
                  </a:txBody>
                  <a:tcPr marT="45708" marB="45708"/>
                </a:tc>
                <a:tc>
                  <a:txBody>
                    <a:bodyPr/>
                    <a:lstStyle/>
                    <a:p>
                      <a:r>
                        <a:rPr lang="en-US" sz="1700" b="1" dirty="0">
                          <a:solidFill>
                            <a:schemeClr val="tx1"/>
                          </a:solidFill>
                          <a:latin typeface="Century Gothic" pitchFamily="34" charset="0"/>
                          <a:cs typeface="Times New Roman"/>
                        </a:rPr>
                        <a:t>≥120</a:t>
                      </a:r>
                      <a:endParaRPr lang="en-US" sz="1700" b="1" dirty="0">
                        <a:solidFill>
                          <a:schemeClr val="tx1"/>
                        </a:solidFill>
                        <a:latin typeface="Century Gothic" pitchFamily="34" charset="0"/>
                      </a:endParaRPr>
                    </a:p>
                  </a:txBody>
                  <a:tcPr marT="45708" marB="45708"/>
                </a:tc>
                <a:tc>
                  <a:txBody>
                    <a:bodyPr/>
                    <a:lstStyle/>
                    <a:p>
                      <a:r>
                        <a:rPr lang="en-US" sz="1700" b="1" dirty="0">
                          <a:solidFill>
                            <a:schemeClr val="tx1"/>
                          </a:solidFill>
                          <a:latin typeface="Century Gothic" pitchFamily="34" charset="0"/>
                        </a:rPr>
                        <a:t>and/or</a:t>
                      </a:r>
                    </a:p>
                  </a:txBody>
                  <a:tcPr marT="45708" marB="45708"/>
                </a:tc>
                <a:tc>
                  <a:txBody>
                    <a:bodyPr/>
                    <a:lstStyle/>
                    <a:p>
                      <a:r>
                        <a:rPr lang="en-US" sz="1700" b="1" dirty="0">
                          <a:solidFill>
                            <a:schemeClr val="tx1"/>
                          </a:solidFill>
                          <a:latin typeface="Century Gothic" pitchFamily="34" charset="0"/>
                          <a:cs typeface="Times New Roman"/>
                        </a:rPr>
                        <a:t>≥70</a:t>
                      </a:r>
                      <a:endParaRPr lang="en-US" sz="1700" b="1" dirty="0">
                        <a:solidFill>
                          <a:schemeClr val="tx1"/>
                        </a:solidFill>
                        <a:latin typeface="Century Gothic" pitchFamily="34" charset="0"/>
                      </a:endParaRPr>
                    </a:p>
                  </a:txBody>
                  <a:tcPr marT="45708" marB="45708"/>
                </a:tc>
                <a:extLst>
                  <a:ext uri="{0D108BD9-81ED-4DB2-BD59-A6C34878D82A}">
                    <a16:rowId xmlns:a16="http://schemas.microsoft.com/office/drawing/2014/main" val="10004"/>
                  </a:ext>
                </a:extLst>
              </a:tr>
              <a:tr h="370738">
                <a:tc>
                  <a:txBody>
                    <a:bodyPr/>
                    <a:lstStyle/>
                    <a:p>
                      <a:r>
                        <a:rPr lang="en-US" sz="1700" b="1" dirty="0">
                          <a:solidFill>
                            <a:schemeClr val="tx1"/>
                          </a:solidFill>
                          <a:latin typeface="Century Gothic" pitchFamily="34" charset="0"/>
                        </a:rPr>
                        <a:t>     24 h</a:t>
                      </a:r>
                    </a:p>
                  </a:txBody>
                  <a:tcPr marT="45708" marB="45708"/>
                </a:tc>
                <a:tc>
                  <a:txBody>
                    <a:bodyPr/>
                    <a:lstStyle/>
                    <a:p>
                      <a:r>
                        <a:rPr lang="en-US" sz="1700" b="1" dirty="0">
                          <a:solidFill>
                            <a:schemeClr val="tx1"/>
                          </a:solidFill>
                          <a:latin typeface="Century Gothic" pitchFamily="34" charset="0"/>
                          <a:cs typeface="Times New Roman"/>
                        </a:rPr>
                        <a:t>≥ 130</a:t>
                      </a:r>
                      <a:endParaRPr lang="en-US" sz="1700" b="1" dirty="0">
                        <a:solidFill>
                          <a:schemeClr val="tx1"/>
                        </a:solidFill>
                        <a:latin typeface="Century Gothic" pitchFamily="34" charset="0"/>
                      </a:endParaRPr>
                    </a:p>
                  </a:txBody>
                  <a:tcPr marT="45708" marB="45708"/>
                </a:tc>
                <a:tc>
                  <a:txBody>
                    <a:bodyPr/>
                    <a:lstStyle/>
                    <a:p>
                      <a:r>
                        <a:rPr lang="en-US" sz="1700" b="1" dirty="0">
                          <a:solidFill>
                            <a:schemeClr val="tx1"/>
                          </a:solidFill>
                          <a:latin typeface="Century Gothic" pitchFamily="34" charset="0"/>
                        </a:rPr>
                        <a:t>and/or</a:t>
                      </a:r>
                    </a:p>
                  </a:txBody>
                  <a:tcPr marT="45708" marB="45708"/>
                </a:tc>
                <a:tc>
                  <a:txBody>
                    <a:bodyPr/>
                    <a:lstStyle/>
                    <a:p>
                      <a:r>
                        <a:rPr lang="en-US" sz="1700" b="1" dirty="0">
                          <a:solidFill>
                            <a:schemeClr val="tx1"/>
                          </a:solidFill>
                          <a:latin typeface="Century Gothic" pitchFamily="34" charset="0"/>
                          <a:cs typeface="Times New Roman"/>
                        </a:rPr>
                        <a:t>≥80</a:t>
                      </a:r>
                      <a:endParaRPr lang="en-US" sz="1700" b="1" dirty="0">
                        <a:solidFill>
                          <a:schemeClr val="tx1"/>
                        </a:solidFill>
                        <a:latin typeface="Century Gothic" pitchFamily="34" charset="0"/>
                      </a:endParaRPr>
                    </a:p>
                  </a:txBody>
                  <a:tcPr marT="45708" marB="45708"/>
                </a:tc>
                <a:extLst>
                  <a:ext uri="{0D108BD9-81ED-4DB2-BD59-A6C34878D82A}">
                    <a16:rowId xmlns:a16="http://schemas.microsoft.com/office/drawing/2014/main" val="10005"/>
                  </a:ext>
                </a:extLst>
              </a:tr>
              <a:tr h="350496">
                <a:tc>
                  <a:txBody>
                    <a:bodyPr/>
                    <a:lstStyle/>
                    <a:p>
                      <a:r>
                        <a:rPr lang="en-US" sz="1700" b="1" dirty="0">
                          <a:solidFill>
                            <a:schemeClr val="tx1"/>
                          </a:solidFill>
                          <a:latin typeface="Century Gothic" pitchFamily="34" charset="0"/>
                        </a:rPr>
                        <a:t>Home BP</a:t>
                      </a:r>
                    </a:p>
                  </a:txBody>
                  <a:tcPr marT="45708" marB="45708"/>
                </a:tc>
                <a:tc>
                  <a:txBody>
                    <a:bodyPr/>
                    <a:lstStyle/>
                    <a:p>
                      <a:r>
                        <a:rPr lang="en-US" sz="1700" b="1" dirty="0">
                          <a:solidFill>
                            <a:schemeClr val="tx1"/>
                          </a:solidFill>
                          <a:latin typeface="Century Gothic" pitchFamily="34" charset="0"/>
                          <a:cs typeface="Times New Roman"/>
                        </a:rPr>
                        <a:t>≥135</a:t>
                      </a:r>
                      <a:endParaRPr lang="en-US" sz="1700" b="1" dirty="0">
                        <a:solidFill>
                          <a:schemeClr val="tx1"/>
                        </a:solidFill>
                        <a:latin typeface="Century Gothic" pitchFamily="34" charset="0"/>
                      </a:endParaRPr>
                    </a:p>
                  </a:txBody>
                  <a:tcPr marT="45708" marB="45708"/>
                </a:tc>
                <a:tc>
                  <a:txBody>
                    <a:bodyPr/>
                    <a:lstStyle/>
                    <a:p>
                      <a:r>
                        <a:rPr lang="en-US" sz="1700" b="1" dirty="0">
                          <a:solidFill>
                            <a:schemeClr val="tx1"/>
                          </a:solidFill>
                          <a:latin typeface="Century Gothic" pitchFamily="34" charset="0"/>
                        </a:rPr>
                        <a:t>and/or</a:t>
                      </a:r>
                    </a:p>
                  </a:txBody>
                  <a:tcPr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latin typeface="Century Gothic" pitchFamily="34" charset="0"/>
                          <a:cs typeface="Times New Roman"/>
                        </a:rPr>
                        <a:t>≥85</a:t>
                      </a:r>
                      <a:endParaRPr lang="en-US" sz="1700" b="1" dirty="0">
                        <a:solidFill>
                          <a:schemeClr val="tx1"/>
                        </a:solidFill>
                        <a:latin typeface="Century Gothic" pitchFamily="34" charset="0"/>
                      </a:endParaRPr>
                    </a:p>
                  </a:txBody>
                  <a:tcPr marT="45708" marB="45708"/>
                </a:tc>
                <a:extLst>
                  <a:ext uri="{0D108BD9-81ED-4DB2-BD59-A6C34878D82A}">
                    <a16:rowId xmlns:a16="http://schemas.microsoft.com/office/drawing/2014/main" val="10006"/>
                  </a:ext>
                </a:extLst>
              </a:tr>
            </a:tbl>
          </a:graphicData>
        </a:graphic>
      </p:graphicFrame>
      <p:sp>
        <p:nvSpPr>
          <p:cNvPr id="6" name="Rectangle 5"/>
          <p:cNvSpPr/>
          <p:nvPr/>
        </p:nvSpPr>
        <p:spPr>
          <a:xfrm>
            <a:off x="6770688" y="6581775"/>
            <a:ext cx="2373312" cy="276225"/>
          </a:xfrm>
          <a:prstGeom prst="rect">
            <a:avLst/>
          </a:prstGeom>
        </p:spPr>
        <p:txBody>
          <a:bodyPr wrap="none">
            <a:spAutoFit/>
          </a:bodyPr>
          <a:lstStyle/>
          <a:p>
            <a:pPr algn="r" eaLnBrk="1" fontAlgn="auto" hangingPunct="1">
              <a:spcBef>
                <a:spcPts val="0"/>
              </a:spcBef>
              <a:spcAft>
                <a:spcPts val="0"/>
              </a:spcAft>
              <a:defRPr/>
            </a:pPr>
            <a:r>
              <a:rPr lang="en-US" sz="1200" dirty="0">
                <a:solidFill>
                  <a:schemeClr val="accent5">
                    <a:lumMod val="50000"/>
                  </a:schemeClr>
                </a:solidFill>
                <a:latin typeface="Century Gothic" pitchFamily="34" charset="0"/>
                <a:cs typeface="+mn-cs"/>
              </a:rPr>
              <a:t> 2013 ESH and ESC Guidelines</a:t>
            </a:r>
          </a:p>
        </p:txBody>
      </p:sp>
    </p:spTree>
    <p:extLst>
      <p:ext uri="{BB962C8B-B14F-4D97-AF65-F5344CB8AC3E}">
        <p14:creationId xmlns:p14="http://schemas.microsoft.com/office/powerpoint/2010/main" val="1485889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extLst>
              <p:ext uri="{D42A27DB-BD31-4B8C-83A1-F6EECF244321}">
                <p14:modId xmlns:p14="http://schemas.microsoft.com/office/powerpoint/2010/main" val="8645437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untreated-hypertension.jpg"/>
          <p:cNvPicPr>
            <a:picLocks noChangeAspect="1"/>
          </p:cNvPicPr>
          <p:nvPr/>
        </p:nvPicPr>
        <p:blipFill>
          <a:blip r:embed="rId8" cstate="print">
            <a:duotone>
              <a:schemeClr val="accent1">
                <a:shade val="45000"/>
                <a:satMod val="135000"/>
              </a:schemeClr>
              <a:prstClr val="white"/>
            </a:duotone>
          </a:blip>
          <a:stretch>
            <a:fillRect/>
          </a:stretch>
        </p:blipFill>
        <p:spPr>
          <a:xfrm>
            <a:off x="152400" y="838200"/>
            <a:ext cx="3733800" cy="5867400"/>
          </a:xfrm>
          <a:prstGeom prst="rect">
            <a:avLst/>
          </a:prstGeom>
          <a:ln w="57150">
            <a:solidFill>
              <a:schemeClr val="bg2">
                <a:lumMod val="50000"/>
              </a:schemeClr>
            </a:solidFill>
          </a:ln>
          <a:scene3d>
            <a:camera prst="orthographicFront"/>
            <a:lightRig rig="threePt" dir="t"/>
          </a:scene3d>
          <a:sp3d>
            <a:bevelT w="393700"/>
          </a:sp3d>
        </p:spPr>
      </p:pic>
      <p:sp>
        <p:nvSpPr>
          <p:cNvPr id="5" name="TextBox 4"/>
          <p:cNvSpPr txBox="1"/>
          <p:nvPr/>
        </p:nvSpPr>
        <p:spPr>
          <a:xfrm>
            <a:off x="152400" y="228600"/>
            <a:ext cx="3712876" cy="584775"/>
          </a:xfrm>
          <a:prstGeom prst="rect">
            <a:avLst/>
          </a:prstGeom>
          <a:noFill/>
        </p:spPr>
        <p:txBody>
          <a:bodyPr wrap="none">
            <a:spAutoFit/>
            <a:scene3d>
              <a:camera prst="orthographicFront"/>
              <a:lightRig rig="threePt" dir="t"/>
            </a:scene3d>
            <a:sp3d extrusionH="57150">
              <a:bevelT w="374650" h="38100" prst="angle"/>
            </a:sp3d>
          </a:bodyPr>
          <a:lstStyle/>
          <a:p>
            <a:pPr eaLnBrk="1" fontAlgn="auto" hangingPunct="1">
              <a:spcBef>
                <a:spcPts val="0"/>
              </a:spcBef>
              <a:spcAft>
                <a:spcPts val="0"/>
              </a:spcAft>
              <a:defRPr/>
            </a:pPr>
            <a:r>
              <a:rPr lang="en-US" sz="3200" b="1" dirty="0">
                <a:gradFill>
                  <a:gsLst>
                    <a:gs pos="0">
                      <a:srgbClr val="000082"/>
                    </a:gs>
                    <a:gs pos="30000">
                      <a:srgbClr val="66008F"/>
                    </a:gs>
                    <a:gs pos="64999">
                      <a:srgbClr val="BA0066"/>
                    </a:gs>
                    <a:gs pos="89999">
                      <a:srgbClr val="FF0000"/>
                    </a:gs>
                    <a:gs pos="100000">
                      <a:srgbClr val="FF8200"/>
                    </a:gs>
                  </a:gsLst>
                  <a:lin ang="5400000" scaled="0"/>
                </a:gradFill>
                <a:effectLst>
                  <a:outerShdw blurRad="38100" dist="38100" dir="2700000" algn="tl">
                    <a:srgbClr val="000000">
                      <a:alpha val="43137"/>
                    </a:srgbClr>
                  </a:outerShdw>
                </a:effectLst>
                <a:latin typeface="Times New Roman" pitchFamily="18" charset="0"/>
                <a:cs typeface="Times New Roman" pitchFamily="18" charset="0"/>
              </a:rPr>
              <a:t>COMPLICATIONS</a:t>
            </a:r>
          </a:p>
        </p:txBody>
      </p:sp>
      <p:sp>
        <p:nvSpPr>
          <p:cNvPr id="38917" name="TextBox 6"/>
          <p:cNvSpPr txBox="1">
            <a:spLocks noChangeArrowheads="1"/>
          </p:cNvSpPr>
          <p:nvPr/>
        </p:nvSpPr>
        <p:spPr bwMode="auto">
          <a:xfrm>
            <a:off x="3124200" y="6324600"/>
            <a:ext cx="762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Book Antiqua" pitchFamily="18" charset="0"/>
            </a:endParaRPr>
          </a:p>
        </p:txBody>
      </p:sp>
      <p:pic>
        <p:nvPicPr>
          <p:cNvPr id="38918" name="Picture 16" descr="Image result for blood vessel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5026025"/>
            <a:ext cx="22860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0325" y="1447800"/>
            <a:ext cx="2176463" cy="130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0114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135775" y="228600"/>
            <a:ext cx="8915400" cy="7848302"/>
          </a:xfrm>
          <a:prstGeom prst="rect">
            <a:avLst/>
          </a:prstGeom>
          <a:noFill/>
          <a:ln w="9525">
            <a:noFill/>
            <a:miter lim="800000"/>
            <a:headEnd/>
            <a:tailEnd/>
          </a:ln>
        </p:spPr>
        <p:txBody>
          <a:bodyPr>
            <a:spAutoFit/>
            <a:scene3d>
              <a:camera prst="orthographicFront"/>
              <a:lightRig rig="threePt" dir="t"/>
            </a:scene3d>
            <a:sp3d extrusionH="57150">
              <a:bevelT w="254000" h="38100"/>
            </a:sp3d>
          </a:bodyPr>
          <a:lstStyle/>
          <a:p>
            <a:pPr algn="ctr" eaLnBrk="1" fontAlgn="auto" hangingPunct="1">
              <a:spcBef>
                <a:spcPts val="0"/>
              </a:spcBef>
              <a:spcAft>
                <a:spcPts val="0"/>
              </a:spcAft>
              <a:defRPr/>
            </a:pPr>
            <a:r>
              <a:rPr lang="en-US" sz="4000" b="1" dirty="0">
                <a:solidFill>
                  <a:srgbClr val="FF0000"/>
                </a:solidFill>
                <a:latin typeface="Batang" pitchFamily="18" charset="-127"/>
                <a:ea typeface="Batang" pitchFamily="18" charset="-127"/>
                <a:cs typeface="Times New Roman" pitchFamily="18" charset="0"/>
              </a:rPr>
              <a:t>The Objectives of this Lecture are:</a:t>
            </a:r>
          </a:p>
          <a:p>
            <a:pPr eaLnBrk="1" fontAlgn="auto" hangingPunct="1">
              <a:spcBef>
                <a:spcPts val="0"/>
              </a:spcBef>
              <a:spcAft>
                <a:spcPts val="0"/>
              </a:spcAft>
              <a:defRPr/>
            </a:pPr>
            <a:endParaRPr lang="en-US" sz="2800" b="1" dirty="0">
              <a:latin typeface="Times New Roman" pitchFamily="18" charset="0"/>
              <a:cs typeface="Times New Roman" pitchFamily="18" charset="0"/>
            </a:endParaRPr>
          </a:p>
          <a:p>
            <a:pPr eaLnBrk="1" fontAlgn="auto" hangingPunct="1">
              <a:spcBef>
                <a:spcPts val="0"/>
              </a:spcBef>
              <a:spcAft>
                <a:spcPts val="0"/>
              </a:spcAft>
              <a:defRPr/>
            </a:pPr>
            <a:endParaRPr lang="en-US" sz="2800" b="1" dirty="0">
              <a:solidFill>
                <a:srgbClr val="002060"/>
              </a:solidFill>
              <a:latin typeface="Century Gothic" pitchFamily="34" charset="0"/>
              <a:cs typeface="Times New Roman" pitchFamily="18" charset="0"/>
            </a:endParaRPr>
          </a:p>
          <a:p>
            <a:pPr marL="457200" indent="-457200" eaLnBrk="1" fontAlgn="auto" hangingPunct="1">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be able to recognize the definition of hypertension</a:t>
            </a:r>
          </a:p>
          <a:p>
            <a:pPr marL="457200" indent="-457200" eaLnBrk="1" fontAlgn="auto" hangingPunct="1">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eaLnBrk="1" fontAlgn="auto" hangingPunct="1">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be able to identify the Stages of Hypertension (</a:t>
            </a:r>
            <a:r>
              <a:rPr lang="en-US" sz="2400" b="1" dirty="0"/>
              <a:t> ACC/AHA -</a:t>
            </a:r>
            <a:r>
              <a:rPr lang="en-US" sz="2400" dirty="0"/>
              <a:t> </a:t>
            </a:r>
            <a:r>
              <a:rPr lang="en-US" sz="2400" b="1" dirty="0"/>
              <a:t>European Society of Cardiology/European Society of Hypertension (ESC/ESH) </a:t>
            </a:r>
          </a:p>
          <a:p>
            <a:pPr marL="457200" indent="-457200" eaLnBrk="1" fontAlgn="auto" hangingPunct="1">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find out the complication of Hypertension</a:t>
            </a:r>
          </a:p>
          <a:p>
            <a:pPr marL="457200" indent="-457200" eaLnBrk="1" fontAlgn="auto" hangingPunct="1">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eaLnBrk="1" fontAlgn="auto" hangingPunct="1">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learn how to measure blood pressure</a:t>
            </a:r>
          </a:p>
          <a:p>
            <a:pPr marL="457200" indent="-457200" eaLnBrk="1" fontAlgn="auto" hangingPunct="1">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eaLnBrk="1" fontAlgn="auto" hangingPunct="1">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acquire knowledge on how to treat hypertension</a:t>
            </a:r>
            <a:endParaRPr lang="en-US" sz="2400" dirty="0">
              <a:solidFill>
                <a:srgbClr val="002060"/>
              </a:solidFill>
              <a:latin typeface="Century Gothic" pitchFamily="34" charset="0"/>
              <a:cs typeface="+mn-cs"/>
            </a:endParaRPr>
          </a:p>
          <a:p>
            <a:pPr eaLnBrk="1" fontAlgn="auto" hangingPunct="1">
              <a:spcBef>
                <a:spcPts val="0"/>
              </a:spcBef>
              <a:spcAft>
                <a:spcPts val="0"/>
              </a:spcAft>
              <a:defRPr/>
            </a:pPr>
            <a:endParaRPr lang="en-US" sz="2400" dirty="0">
              <a:solidFill>
                <a:srgbClr val="002060"/>
              </a:solidFill>
              <a:latin typeface="Century Gothic" pitchFamily="34" charset="0"/>
              <a:cs typeface="+mn-cs"/>
            </a:endParaRPr>
          </a:p>
          <a:p>
            <a:pPr eaLnBrk="1" fontAlgn="auto" hangingPunct="1">
              <a:spcBef>
                <a:spcPts val="0"/>
              </a:spcBef>
              <a:spcAft>
                <a:spcPts val="0"/>
              </a:spcAft>
              <a:defRPr/>
            </a:pPr>
            <a:endParaRPr lang="en-US" sz="2400" dirty="0">
              <a:solidFill>
                <a:srgbClr val="002060"/>
              </a:solidFill>
              <a:latin typeface="Century Gothic" pitchFamily="34" charset="0"/>
              <a:cs typeface="+mn-cs"/>
            </a:endParaRPr>
          </a:p>
          <a:p>
            <a:pPr eaLnBrk="1" fontAlgn="auto" hangingPunct="1">
              <a:spcBef>
                <a:spcPts val="0"/>
              </a:spcBef>
              <a:spcAft>
                <a:spcPts val="0"/>
              </a:spcAft>
              <a:defRPr/>
            </a:pPr>
            <a:endParaRPr lang="en-US" sz="2400" dirty="0">
              <a:solidFill>
                <a:srgbClr val="002060"/>
              </a:solidFill>
              <a:latin typeface="Century Gothic" pitchFamily="34" charset="0"/>
              <a:cs typeface="+mn-cs"/>
            </a:endParaRPr>
          </a:p>
          <a:p>
            <a:pPr eaLnBrk="1" fontAlgn="auto" hangingPunct="1">
              <a:spcBef>
                <a:spcPts val="0"/>
              </a:spcBef>
              <a:spcAft>
                <a:spcPts val="0"/>
              </a:spcAft>
              <a:defRPr/>
            </a:pPr>
            <a:endParaRPr lang="en-US" sz="2400" dirty="0">
              <a:solidFill>
                <a:srgbClr val="002060"/>
              </a:solidFill>
              <a:latin typeface="Century Gothic" pitchFamily="34" charset="0"/>
              <a:cs typeface="+mn-cs"/>
            </a:endParaRPr>
          </a:p>
          <a:p>
            <a:pPr eaLnBrk="1" fontAlgn="auto" hangingPunct="1">
              <a:spcBef>
                <a:spcPts val="0"/>
              </a:spcBef>
              <a:spcAft>
                <a:spcPts val="0"/>
              </a:spcAft>
              <a:defRPr/>
            </a:pPr>
            <a:endParaRPr lang="en-US" sz="2400" dirty="0">
              <a:solidFill>
                <a:srgbClr val="002060"/>
              </a:solidFill>
              <a:latin typeface="Century Gothic" pitchFamily="34" charset="0"/>
              <a:cs typeface="+mn-cs"/>
            </a:endParaRPr>
          </a:p>
          <a:p>
            <a:pPr algn="r" eaLnBrk="1" fontAlgn="auto" hangingPunct="1">
              <a:spcBef>
                <a:spcPts val="0"/>
              </a:spcBef>
              <a:spcAft>
                <a:spcPts val="0"/>
              </a:spcAft>
              <a:defRPr/>
            </a:pPr>
            <a:endParaRPr lang="en-US" sz="2400" dirty="0">
              <a:solidFill>
                <a:srgbClr val="002060"/>
              </a:solidFill>
              <a:latin typeface="Century Gothic" pitchFamily="34" charset="0"/>
              <a:cs typeface="+mn-cs"/>
            </a:endParaRPr>
          </a:p>
          <a:p>
            <a:pPr algn="r" eaLnBrk="1" fontAlgn="auto" hangingPunct="1">
              <a:spcBef>
                <a:spcPts val="0"/>
              </a:spcBef>
              <a:spcAft>
                <a:spcPts val="0"/>
              </a:spcAft>
              <a:defRPr/>
            </a:pPr>
            <a:endParaRPr lang="en-US" sz="2400" dirty="0">
              <a:solidFill>
                <a:srgbClr val="002060"/>
              </a:solidFill>
              <a:latin typeface="Century Gothic" pitchFamily="34" charset="0"/>
              <a:cs typeface="+mn-cs"/>
            </a:endParaRPr>
          </a:p>
        </p:txBody>
      </p:sp>
    </p:spTree>
    <p:extLst>
      <p:ext uri="{BB962C8B-B14F-4D97-AF65-F5344CB8AC3E}">
        <p14:creationId xmlns:p14="http://schemas.microsoft.com/office/powerpoint/2010/main" val="375960156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p:nvPr>
        </p:nvSpPr>
        <p:spPr>
          <a:xfrm>
            <a:off x="266700" y="3140968"/>
            <a:ext cx="8610600" cy="3024336"/>
          </a:xfrm>
        </p:spPr>
        <p:txBody>
          <a:bodyPr>
            <a:normAutofit fontScale="25000" lnSpcReduction="20000"/>
          </a:bodyPr>
          <a:lstStyle/>
          <a:p>
            <a:pPr marL="0" indent="0" algn="just" eaLnBrk="1" hangingPunct="1">
              <a:lnSpc>
                <a:spcPct val="90000"/>
              </a:lnSpc>
              <a:buSzPct val="100000"/>
              <a:buNone/>
              <a:defRPr/>
            </a:pPr>
            <a:endParaRPr lang="en-GB" sz="3200" b="1" dirty="0">
              <a:solidFill>
                <a:schemeClr val="accent4">
                  <a:lumMod val="50000"/>
                </a:schemeClr>
              </a:solidFill>
            </a:endParaRPr>
          </a:p>
          <a:p>
            <a:pPr algn="just" eaLnBrk="1" hangingPunct="1">
              <a:lnSpc>
                <a:spcPct val="90000"/>
              </a:lnSpc>
              <a:buSzPct val="100000"/>
              <a:buFont typeface="Wingdings 2" pitchFamily="18" charset="2"/>
              <a:buBlip>
                <a:blip r:embed="rId3"/>
              </a:buBlip>
              <a:defRPr/>
            </a:pPr>
            <a:r>
              <a:rPr lang="en-GB" sz="6400" b="1" dirty="0">
                <a:solidFill>
                  <a:srgbClr val="002060"/>
                </a:solidFill>
                <a:latin typeface="Century Gothic" pitchFamily="34" charset="0"/>
              </a:rPr>
              <a:t>hypertensive emergency </a:t>
            </a:r>
          </a:p>
          <a:p>
            <a:pPr algn="just" eaLnBrk="1" hangingPunct="1">
              <a:lnSpc>
                <a:spcPct val="90000"/>
              </a:lnSpc>
              <a:buSzPct val="100000"/>
              <a:buFont typeface="Wingdings 2" pitchFamily="18" charset="2"/>
              <a:buBlip>
                <a:blip r:embed="rId3"/>
              </a:buBlip>
              <a:defRPr/>
            </a:pPr>
            <a:endParaRPr lang="en-GB" sz="6400" b="1" dirty="0">
              <a:solidFill>
                <a:srgbClr val="002060"/>
              </a:solidFill>
              <a:latin typeface="Century Gothic" pitchFamily="34" charset="0"/>
            </a:endParaRPr>
          </a:p>
          <a:p>
            <a:pPr algn="just" eaLnBrk="1" hangingPunct="1">
              <a:lnSpc>
                <a:spcPct val="90000"/>
              </a:lnSpc>
              <a:buSzPct val="100000"/>
              <a:buFont typeface="Wingdings 2" pitchFamily="18" charset="2"/>
              <a:buBlip>
                <a:blip r:embed="rId3"/>
              </a:buBlip>
              <a:defRPr/>
            </a:pPr>
            <a:r>
              <a:rPr lang="en-GB" sz="6400" dirty="0">
                <a:solidFill>
                  <a:srgbClr val="002060"/>
                </a:solidFill>
                <a:latin typeface="Century Gothic" pitchFamily="34" charset="0"/>
              </a:rPr>
              <a:t> </a:t>
            </a:r>
            <a:r>
              <a:rPr lang="en-GB" sz="6400" b="1" dirty="0">
                <a:solidFill>
                  <a:srgbClr val="002060"/>
                </a:solidFill>
                <a:latin typeface="Century Gothic" pitchFamily="34" charset="0"/>
              </a:rPr>
              <a:t>systolic BP &gt;180-220 mm Hg or </a:t>
            </a:r>
            <a:r>
              <a:rPr lang="en-US" sz="6400" b="1" dirty="0">
                <a:solidFill>
                  <a:srgbClr val="002060"/>
                </a:solidFill>
                <a:latin typeface="Century Gothic" pitchFamily="34" charset="0"/>
                <a:cs typeface="Times New Roman" pitchFamily="18" charset="0"/>
              </a:rPr>
              <a:t>diastolic blood pressure above 110-120 mmHg</a:t>
            </a:r>
          </a:p>
          <a:p>
            <a:pPr marL="0" indent="0" algn="just" eaLnBrk="1" hangingPunct="1">
              <a:lnSpc>
                <a:spcPct val="90000"/>
              </a:lnSpc>
              <a:buSzPct val="100000"/>
              <a:buNone/>
              <a:defRPr/>
            </a:pPr>
            <a:endParaRPr lang="en-GB" sz="6400" b="1" dirty="0">
              <a:solidFill>
                <a:srgbClr val="002060"/>
              </a:solidFill>
              <a:latin typeface="Century Gothic" pitchFamily="34" charset="0"/>
            </a:endParaRPr>
          </a:p>
          <a:p>
            <a:pPr algn="just" eaLnBrk="1" hangingPunct="1">
              <a:lnSpc>
                <a:spcPct val="90000"/>
              </a:lnSpc>
              <a:buSzPct val="100000"/>
              <a:buFont typeface="Wingdings 2" pitchFamily="18" charset="2"/>
              <a:buBlip>
                <a:blip r:embed="rId3"/>
              </a:buBlip>
              <a:defRPr/>
            </a:pPr>
            <a:r>
              <a:rPr lang="en-US" sz="6400" b="1" dirty="0">
                <a:solidFill>
                  <a:srgbClr val="C00000"/>
                </a:solidFill>
                <a:latin typeface="Century Gothic" pitchFamily="34" charset="0"/>
                <a:cs typeface="Times New Roman" pitchFamily="18" charset="0"/>
              </a:rPr>
              <a:t>+</a:t>
            </a:r>
            <a:r>
              <a:rPr lang="en-US" sz="6400" b="1" dirty="0">
                <a:solidFill>
                  <a:srgbClr val="002060"/>
                </a:solidFill>
                <a:latin typeface="Century Gothic" pitchFamily="34" charset="0"/>
                <a:cs typeface="Times New Roman" pitchFamily="18" charset="0"/>
              </a:rPr>
              <a:t>  with </a:t>
            </a:r>
            <a:r>
              <a:rPr lang="en-US" sz="6400" b="1" dirty="0" err="1">
                <a:solidFill>
                  <a:srgbClr val="002060"/>
                </a:solidFill>
                <a:latin typeface="Century Gothic" pitchFamily="34" charset="0"/>
                <a:cs typeface="Times New Roman" pitchFamily="18" charset="0"/>
              </a:rPr>
              <a:t>encephapapathy</a:t>
            </a:r>
            <a:r>
              <a:rPr lang="en-US" sz="6400" b="1" dirty="0">
                <a:solidFill>
                  <a:srgbClr val="002060"/>
                </a:solidFill>
                <a:latin typeface="Century Gothic" pitchFamily="34" charset="0"/>
                <a:cs typeface="Times New Roman" pitchFamily="18" charset="0"/>
              </a:rPr>
              <a:t>&amp; </a:t>
            </a:r>
          </a:p>
          <a:p>
            <a:pPr marL="0" indent="0" algn="just" eaLnBrk="1" hangingPunct="1">
              <a:lnSpc>
                <a:spcPct val="90000"/>
              </a:lnSpc>
              <a:buSzPct val="100000"/>
              <a:buNone/>
              <a:defRPr/>
            </a:pPr>
            <a:endParaRPr lang="en-US" sz="6400" b="1" dirty="0">
              <a:solidFill>
                <a:srgbClr val="002060"/>
              </a:solidFill>
              <a:latin typeface="Century Gothic" pitchFamily="34" charset="0"/>
              <a:cs typeface="Times New Roman" pitchFamily="18" charset="0"/>
            </a:endParaRPr>
          </a:p>
          <a:p>
            <a:pPr marL="0" indent="0" algn="just" eaLnBrk="1" hangingPunct="1">
              <a:lnSpc>
                <a:spcPct val="90000"/>
              </a:lnSpc>
              <a:buSzPct val="100000"/>
              <a:buNone/>
              <a:defRPr/>
            </a:pPr>
            <a:endParaRPr lang="en-US" sz="6400" b="1" dirty="0">
              <a:solidFill>
                <a:srgbClr val="002060"/>
              </a:solidFill>
              <a:latin typeface="Century Gothic" pitchFamily="34" charset="0"/>
              <a:cs typeface="Times New Roman" pitchFamily="18" charset="0"/>
            </a:endParaRPr>
          </a:p>
          <a:p>
            <a:pPr marL="0" indent="0" algn="just" eaLnBrk="1" hangingPunct="1">
              <a:lnSpc>
                <a:spcPct val="90000"/>
              </a:lnSpc>
              <a:buSzPct val="100000"/>
              <a:buNone/>
              <a:defRPr/>
            </a:pPr>
            <a:endParaRPr lang="en-US" sz="6400" b="1" dirty="0">
              <a:solidFill>
                <a:srgbClr val="002060"/>
              </a:solidFill>
              <a:latin typeface="Century Gothic" pitchFamily="34" charset="0"/>
              <a:cs typeface="Times New Roman" pitchFamily="18" charset="0"/>
            </a:endParaRPr>
          </a:p>
          <a:p>
            <a:pPr algn="just">
              <a:lnSpc>
                <a:spcPct val="90000"/>
              </a:lnSpc>
              <a:buSzPct val="100000"/>
              <a:buBlip>
                <a:blip r:embed="rId3"/>
              </a:buBlip>
              <a:defRPr/>
            </a:pPr>
            <a:r>
              <a:rPr lang="en-US" sz="6400" b="1" dirty="0">
                <a:solidFill>
                  <a:srgbClr val="C00000"/>
                </a:solidFill>
                <a:latin typeface="Century Gothic" pitchFamily="34" charset="0"/>
                <a:cs typeface="Times New Roman" pitchFamily="18" charset="0"/>
              </a:rPr>
              <a:t>+ </a:t>
            </a:r>
            <a:r>
              <a:rPr lang="en-US" sz="6400" b="1" dirty="0">
                <a:solidFill>
                  <a:srgbClr val="002060"/>
                </a:solidFill>
                <a:latin typeface="Century Gothic" pitchFamily="34" charset="0"/>
                <a:cs typeface="Times New Roman" pitchFamily="18" charset="0"/>
              </a:rPr>
              <a:t>retinal hemorrhages, exudates, or papilledema</a:t>
            </a:r>
          </a:p>
          <a:p>
            <a:pPr marL="0" indent="0" algn="just" eaLnBrk="1" hangingPunct="1">
              <a:lnSpc>
                <a:spcPct val="90000"/>
              </a:lnSpc>
              <a:buSzPct val="100000"/>
              <a:buNone/>
              <a:defRPr/>
            </a:pPr>
            <a:endParaRPr lang="en-US" sz="6400" b="1" dirty="0">
              <a:solidFill>
                <a:srgbClr val="002060"/>
              </a:solidFill>
              <a:latin typeface="Century Gothic" pitchFamily="34" charset="0"/>
              <a:cs typeface="Times New Roman" pitchFamily="18" charset="0"/>
            </a:endParaRPr>
          </a:p>
          <a:p>
            <a:pPr marL="0" indent="0" algn="just">
              <a:lnSpc>
                <a:spcPct val="90000"/>
              </a:lnSpc>
              <a:buSzPct val="100000"/>
              <a:buNone/>
              <a:defRPr/>
            </a:pPr>
            <a:r>
              <a:rPr lang="en-GB" sz="7400" b="1" dirty="0">
                <a:solidFill>
                  <a:srgbClr val="FF0000"/>
                </a:solidFill>
                <a:latin typeface="Century Gothic" pitchFamily="34" charset="0"/>
              </a:rPr>
              <a:t>Hypertensive Cries  necessitate immediate therapy to decrease BP within minutes to hours</a:t>
            </a:r>
          </a:p>
          <a:p>
            <a:pPr marL="0" indent="0" algn="just">
              <a:lnSpc>
                <a:spcPct val="90000"/>
              </a:lnSpc>
              <a:buSzPct val="100000"/>
              <a:buNone/>
              <a:defRPr/>
            </a:pPr>
            <a:endParaRPr lang="en-GB" sz="7400" b="1" dirty="0">
              <a:solidFill>
                <a:srgbClr val="FF0000"/>
              </a:solidFill>
              <a:latin typeface="Century Gothic" pitchFamily="34" charset="0"/>
            </a:endParaRPr>
          </a:p>
          <a:p>
            <a:pPr marL="0" indent="0" algn="just">
              <a:lnSpc>
                <a:spcPct val="90000"/>
              </a:lnSpc>
              <a:buSzPct val="100000"/>
              <a:buNone/>
              <a:defRPr/>
            </a:pPr>
            <a:r>
              <a:rPr lang="en-GB" sz="7400" b="1" dirty="0">
                <a:solidFill>
                  <a:srgbClr val="C00000"/>
                </a:solidFill>
                <a:latin typeface="Century Gothic" pitchFamily="34" charset="0"/>
              </a:rPr>
              <a:t>usually admitted to an intensive care unit for continuous cardiac monitoring</a:t>
            </a:r>
            <a:endParaRPr lang="en-US" sz="7400" b="1" dirty="0">
              <a:solidFill>
                <a:srgbClr val="C00000"/>
              </a:solidFill>
              <a:latin typeface="Century Gothic" pitchFamily="34" charset="0"/>
              <a:cs typeface="Arial" pitchFamily="34" charset="0"/>
            </a:endParaRPr>
          </a:p>
          <a:p>
            <a:pPr algn="just" eaLnBrk="1" hangingPunct="1">
              <a:lnSpc>
                <a:spcPct val="90000"/>
              </a:lnSpc>
              <a:buSzPct val="100000"/>
              <a:buFont typeface="Wingdings 2" pitchFamily="18" charset="2"/>
              <a:buBlip>
                <a:blip r:embed="rId3"/>
              </a:buBlip>
              <a:defRPr/>
            </a:pPr>
            <a:endParaRPr lang="en-US" sz="7400" b="1" dirty="0">
              <a:solidFill>
                <a:srgbClr val="002060"/>
              </a:solidFill>
              <a:latin typeface="Century Gothic" pitchFamily="34" charset="0"/>
              <a:cs typeface="Times New Roman" pitchFamily="18" charset="0"/>
            </a:endParaRPr>
          </a:p>
          <a:p>
            <a:pPr algn="just" eaLnBrk="1" hangingPunct="1">
              <a:lnSpc>
                <a:spcPct val="90000"/>
              </a:lnSpc>
              <a:buSzPct val="100000"/>
              <a:buFont typeface="Wingdings 2" pitchFamily="18" charset="2"/>
              <a:buBlip>
                <a:blip r:embed="rId3"/>
              </a:buBlip>
              <a:defRPr/>
            </a:pPr>
            <a:endParaRPr lang="en-US" sz="3800" b="1" dirty="0">
              <a:solidFill>
                <a:srgbClr val="002060"/>
              </a:solidFill>
              <a:latin typeface="Century Gothic" pitchFamily="34" charset="0"/>
              <a:cs typeface="Times New Roman" pitchFamily="18" charset="0"/>
            </a:endParaRPr>
          </a:p>
          <a:p>
            <a:pPr algn="just" eaLnBrk="1" hangingPunct="1">
              <a:lnSpc>
                <a:spcPct val="90000"/>
              </a:lnSpc>
              <a:defRPr/>
            </a:pPr>
            <a:endParaRPr lang="en-US" sz="2400" b="1" dirty="0">
              <a:solidFill>
                <a:srgbClr val="002060"/>
              </a:solidFill>
              <a:latin typeface="Century Gothic" pitchFamily="34" charset="0"/>
              <a:cs typeface="Arial" pitchFamily="34" charset="0"/>
            </a:endParaRPr>
          </a:p>
          <a:p>
            <a:pPr algn="just" eaLnBrk="1" hangingPunct="1">
              <a:lnSpc>
                <a:spcPct val="90000"/>
              </a:lnSpc>
              <a:defRPr/>
            </a:pPr>
            <a:endParaRPr lang="en-US" sz="2400" b="1" dirty="0">
              <a:solidFill>
                <a:srgbClr val="002060"/>
              </a:solidFill>
              <a:latin typeface="Century Gothic" pitchFamily="34" charset="0"/>
              <a:cs typeface="Arial" pitchFamily="34" charset="0"/>
            </a:endParaRPr>
          </a:p>
        </p:txBody>
      </p:sp>
      <p:sp>
        <p:nvSpPr>
          <p:cNvPr id="40963" name="Rectangle 1"/>
          <p:cNvSpPr>
            <a:spLocks noChangeArrowheads="1"/>
          </p:cNvSpPr>
          <p:nvPr/>
        </p:nvSpPr>
        <p:spPr bwMode="auto">
          <a:xfrm>
            <a:off x="25354" y="2479675"/>
            <a:ext cx="800303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a:solidFill>
                  <a:schemeClr val="accent4"/>
                </a:solidFill>
                <a:latin typeface="Batang" pitchFamily="18" charset="-127"/>
                <a:ea typeface="Batang" pitchFamily="18" charset="-127"/>
                <a:cs typeface="Times New Roman" pitchFamily="18" charset="0"/>
              </a:rPr>
              <a:t>Malignant (Accelerated)  Hypertension</a:t>
            </a:r>
            <a:endParaRPr lang="en-GB" sz="3200" b="1" dirty="0">
              <a:solidFill>
                <a:schemeClr val="accent4"/>
              </a:solidFill>
              <a:ea typeface="Batang" pitchFamily="18" charset="-127"/>
              <a:cs typeface="Times New Roman" pitchFamily="18" charset="0"/>
            </a:endParaRPr>
          </a:p>
        </p:txBody>
      </p:sp>
      <p:sp>
        <p:nvSpPr>
          <p:cNvPr id="40964" name="Rectangle 2"/>
          <p:cNvSpPr>
            <a:spLocks noChangeArrowheads="1"/>
          </p:cNvSpPr>
          <p:nvPr/>
        </p:nvSpPr>
        <p:spPr bwMode="auto">
          <a:xfrm>
            <a:off x="-180528" y="663470"/>
            <a:ext cx="51845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2800" b="1" dirty="0">
                <a:solidFill>
                  <a:schemeClr val="accent4"/>
                </a:solidFill>
                <a:latin typeface="Batang" pitchFamily="18" charset="-127"/>
                <a:ea typeface="Batang" pitchFamily="18" charset="-127"/>
                <a:cs typeface="Times New Roman" pitchFamily="18" charset="0"/>
              </a:rPr>
              <a:t>Hypertensive   Emergency</a:t>
            </a:r>
          </a:p>
        </p:txBody>
      </p:sp>
      <p:sp>
        <p:nvSpPr>
          <p:cNvPr id="40965" name="Rectangle 3"/>
          <p:cNvSpPr>
            <a:spLocks noChangeArrowheads="1"/>
          </p:cNvSpPr>
          <p:nvPr/>
        </p:nvSpPr>
        <p:spPr bwMode="auto">
          <a:xfrm>
            <a:off x="457200" y="1066800"/>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400" b="1" dirty="0">
                <a:solidFill>
                  <a:srgbClr val="FF0000"/>
                </a:solidFill>
                <a:latin typeface="Century Gothic" pitchFamily="34" charset="0"/>
              </a:rPr>
              <a:t>Severe hypertension </a:t>
            </a:r>
            <a:r>
              <a:rPr lang="en-US" sz="2400" b="1" dirty="0">
                <a:solidFill>
                  <a:srgbClr val="002060"/>
                </a:solidFill>
                <a:latin typeface="Century Gothic" pitchFamily="34" charset="0"/>
              </a:rPr>
              <a:t>(</a:t>
            </a:r>
            <a:r>
              <a:rPr lang="en-GB" sz="2400" dirty="0"/>
              <a:t> </a:t>
            </a:r>
            <a:r>
              <a:rPr lang="en-GB" sz="2400" dirty="0">
                <a:solidFill>
                  <a:srgbClr val="002060"/>
                </a:solidFill>
              </a:rPr>
              <a:t>systolic BP &gt;180-220 mm Hg  or </a:t>
            </a:r>
            <a:r>
              <a:rPr lang="en-US" sz="2400" b="1" dirty="0">
                <a:solidFill>
                  <a:srgbClr val="002060"/>
                </a:solidFill>
                <a:latin typeface="Century Gothic" pitchFamily="34" charset="0"/>
              </a:rPr>
              <a:t>diastolic blood pressure above 120 mmHg) with </a:t>
            </a:r>
          </a:p>
          <a:p>
            <a:pPr eaLnBrk="1" hangingPunct="1"/>
            <a:r>
              <a:rPr lang="en-US" sz="2400" b="1" dirty="0">
                <a:solidFill>
                  <a:srgbClr val="FF0000"/>
                </a:solidFill>
                <a:latin typeface="Century Gothic" pitchFamily="34" charset="0"/>
              </a:rPr>
              <a:t>+ end organ damage</a:t>
            </a:r>
            <a:r>
              <a:rPr lang="en-US" sz="2400" b="1" dirty="0">
                <a:solidFill>
                  <a:srgbClr val="002060"/>
                </a:solidFill>
                <a:latin typeface="Century Gothic" pitchFamily="34" charset="0"/>
              </a:rPr>
              <a:t> (MI,STROKE,AKI,CHF)</a:t>
            </a:r>
          </a:p>
          <a:p>
            <a:pPr eaLnBrk="1" hangingPunct="1"/>
            <a:endParaRPr lang="en-US" sz="2400" b="1" dirty="0">
              <a:solidFill>
                <a:srgbClr val="002060"/>
              </a:solidFill>
              <a:latin typeface="Century Gothic" pitchFamily="34" charset="0"/>
            </a:endParaRPr>
          </a:p>
        </p:txBody>
      </p:sp>
      <p:graphicFrame>
        <p:nvGraphicFramePr>
          <p:cNvPr id="40966" name="Object 1"/>
          <p:cNvGraphicFramePr>
            <a:graphicFrameLocks noGrp="1" noChangeAspect="1"/>
          </p:cNvGraphicFramePr>
          <p:nvPr>
            <p:extLst>
              <p:ext uri="{D42A27DB-BD31-4B8C-83A1-F6EECF244321}">
                <p14:modId xmlns:p14="http://schemas.microsoft.com/office/powerpoint/2010/main" val="2866459211"/>
              </p:ext>
            </p:extLst>
          </p:nvPr>
        </p:nvGraphicFramePr>
        <p:xfrm>
          <a:off x="7164288" y="3933056"/>
          <a:ext cx="1224136" cy="1022292"/>
        </p:xfrm>
        <a:graphic>
          <a:graphicData uri="http://schemas.openxmlformats.org/presentationml/2006/ole">
            <mc:AlternateContent xmlns:mc="http://schemas.openxmlformats.org/markup-compatibility/2006">
              <mc:Choice xmlns:v="urn:schemas-microsoft-com:vml" Requires="v">
                <p:oleObj spid="_x0000_s1075" name="Bitmap Image" r:id="rId4" imgW="3000000" imgH="3057143" progId="PBrush">
                  <p:embed/>
                </p:oleObj>
              </mc:Choice>
              <mc:Fallback>
                <p:oleObj name="Bitmap Image" r:id="rId4" imgW="3000000" imgH="3057143" progId="PBrush">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3933056"/>
                        <a:ext cx="1224136" cy="1022292"/>
                      </a:xfrm>
                      <a:prstGeom prst="rect">
                        <a:avLst/>
                      </a:prstGeom>
                      <a:noFill/>
                      <a:ln w="76200">
                        <a:solidFill>
                          <a:schemeClr val="bg1"/>
                        </a:solidFill>
                        <a:miter lim="800000"/>
                        <a:headEnd/>
                        <a:tailEnd/>
                      </a:ln>
                    </p:spPr>
                  </p:pic>
                </p:oleObj>
              </mc:Fallback>
            </mc:AlternateContent>
          </a:graphicData>
        </a:graphic>
      </p:graphicFrame>
      <p:pic>
        <p:nvPicPr>
          <p:cNvPr id="1057"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861048"/>
            <a:ext cx="136815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79712" y="251356"/>
            <a:ext cx="4392488" cy="523220"/>
          </a:xfrm>
          <a:prstGeom prst="rect">
            <a:avLst/>
          </a:prstGeom>
        </p:spPr>
        <p:txBody>
          <a:bodyPr wrap="square">
            <a:spAutoFit/>
          </a:bodyPr>
          <a:lstStyle/>
          <a:p>
            <a:r>
              <a:rPr lang="en-US" sz="2800" b="1" dirty="0">
                <a:solidFill>
                  <a:srgbClr val="FF0000"/>
                </a:solidFill>
                <a:latin typeface="Batang" pitchFamily="18" charset="-127"/>
                <a:ea typeface="Batang" pitchFamily="18" charset="-127"/>
                <a:cs typeface="Times New Roman" pitchFamily="18" charset="0"/>
              </a:rPr>
              <a:t>Hypertensive cries</a:t>
            </a:r>
            <a:endParaRPr lang="en-GB" sz="2800" dirty="0"/>
          </a:p>
        </p:txBody>
      </p:sp>
    </p:spTree>
    <p:extLst>
      <p:ext uri="{BB962C8B-B14F-4D97-AF65-F5344CB8AC3E}">
        <p14:creationId xmlns:p14="http://schemas.microsoft.com/office/powerpoint/2010/main" val="3801905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76200"/>
            <a:ext cx="8610600" cy="609600"/>
          </a:xfrm>
        </p:spPr>
        <p:txBody>
          <a:bodyPr>
            <a:noAutofit/>
          </a:bodyPr>
          <a:lstStyle/>
          <a:p>
            <a:pPr marL="838200" indent="-838200" eaLnBrk="1" fontAlgn="auto" hangingPunct="1">
              <a:spcAft>
                <a:spcPts val="0"/>
              </a:spcAft>
              <a:defRPr/>
            </a:pPr>
            <a:r>
              <a:rPr lang="en-US" sz="4000" b="1" dirty="0">
                <a:solidFill>
                  <a:srgbClr val="FF0000"/>
                </a:solidFill>
                <a:effectLst/>
                <a:latin typeface="Batang" pitchFamily="18" charset="-127"/>
                <a:ea typeface="Batang" pitchFamily="18" charset="-127"/>
                <a:cs typeface="Times New Roman" pitchFamily="18" charset="0"/>
              </a:rPr>
              <a:t>Hypertensive   Urgency</a:t>
            </a:r>
          </a:p>
        </p:txBody>
      </p:sp>
      <p:sp>
        <p:nvSpPr>
          <p:cNvPr id="40964" name="Rectangle 3"/>
          <p:cNvSpPr>
            <a:spLocks noGrp="1" noChangeArrowheads="1"/>
          </p:cNvSpPr>
          <p:nvPr>
            <p:ph type="body" sz="half" idx="4294967295"/>
          </p:nvPr>
        </p:nvSpPr>
        <p:spPr>
          <a:xfrm>
            <a:off x="0" y="990600"/>
            <a:ext cx="8839200" cy="5486400"/>
          </a:xfrm>
        </p:spPr>
        <p:txBody>
          <a:bodyPr>
            <a:noAutofit/>
          </a:bodyPr>
          <a:lstStyle/>
          <a:p>
            <a:pPr lvl="1" eaLnBrk="1" hangingPunct="1">
              <a:buSzPct val="100000"/>
              <a:buFont typeface="Wingdings 2" pitchFamily="18" charset="2"/>
              <a:buBlip>
                <a:blip r:embed="rId2"/>
              </a:buBlip>
              <a:defRPr/>
            </a:pPr>
            <a:r>
              <a:rPr lang="en-US" sz="2400" b="1" dirty="0">
                <a:solidFill>
                  <a:srgbClr val="FF0000"/>
                </a:solidFill>
                <a:latin typeface="Century Gothic" pitchFamily="34" charset="0"/>
                <a:cs typeface="Times New Roman" pitchFamily="18" charset="0"/>
              </a:rPr>
              <a:t>Severe hypertension </a:t>
            </a:r>
            <a:r>
              <a:rPr lang="en-US" sz="2400" b="1" dirty="0">
                <a:solidFill>
                  <a:srgbClr val="002060"/>
                </a:solidFill>
                <a:latin typeface="Century Gothic" pitchFamily="34" charset="0"/>
                <a:cs typeface="Times New Roman" pitchFamily="18" charset="0"/>
              </a:rPr>
              <a:t>(</a:t>
            </a:r>
            <a:r>
              <a:rPr lang="en-GB" sz="2400" b="1" dirty="0">
                <a:solidFill>
                  <a:srgbClr val="002060"/>
                </a:solidFill>
                <a:latin typeface="Century Gothic" pitchFamily="34" charset="0"/>
              </a:rPr>
              <a:t> systolic BP &gt;180-220 mm Hg or </a:t>
            </a:r>
            <a:r>
              <a:rPr lang="en-US" sz="2400" b="1" dirty="0">
                <a:solidFill>
                  <a:srgbClr val="002060"/>
                </a:solidFill>
                <a:latin typeface="Century Gothic" pitchFamily="34" charset="0"/>
                <a:cs typeface="Times New Roman" pitchFamily="18" charset="0"/>
              </a:rPr>
              <a:t>diastolic blood pressure above110- 120 mmHg) in asymptomatic patients w</a:t>
            </a:r>
            <a:r>
              <a:rPr lang="en-GB" sz="2400" b="1" dirty="0" err="1">
                <a:solidFill>
                  <a:srgbClr val="002060"/>
                </a:solidFill>
                <a:latin typeface="Century Gothic" pitchFamily="34" charset="0"/>
              </a:rPr>
              <a:t>ith</a:t>
            </a:r>
            <a:r>
              <a:rPr lang="en-GB" sz="2400" b="1" dirty="0">
                <a:solidFill>
                  <a:srgbClr val="002060"/>
                </a:solidFill>
                <a:latin typeface="Century Gothic" pitchFamily="34" charset="0"/>
              </a:rPr>
              <a:t> </a:t>
            </a:r>
          </a:p>
          <a:p>
            <a:pPr lvl="1" eaLnBrk="1" hangingPunct="1">
              <a:buSzPct val="100000"/>
              <a:buFont typeface="Wingdings 2" pitchFamily="18" charset="2"/>
              <a:buBlip>
                <a:blip r:embed="rId2"/>
              </a:buBlip>
              <a:defRPr/>
            </a:pPr>
            <a:r>
              <a:rPr lang="en-GB" sz="2400" b="1" dirty="0">
                <a:solidFill>
                  <a:srgbClr val="FF0000"/>
                </a:solidFill>
                <a:latin typeface="Century Gothic" pitchFamily="34" charset="0"/>
              </a:rPr>
              <a:t>no evidence of target organ damage.</a:t>
            </a:r>
          </a:p>
          <a:p>
            <a:pPr lvl="1" eaLnBrk="1" hangingPunct="1">
              <a:buSzPct val="100000"/>
              <a:buFont typeface="Wingdings 2" pitchFamily="18" charset="2"/>
              <a:buBlip>
                <a:blip r:embed="rId2"/>
              </a:buBlip>
              <a:defRPr/>
            </a:pPr>
            <a:r>
              <a:rPr lang="en-US" sz="2400" b="1" dirty="0">
                <a:solidFill>
                  <a:srgbClr val="002060"/>
                </a:solidFill>
                <a:latin typeface="Century Gothic" pitchFamily="34" charset="0"/>
                <a:cs typeface="Times New Roman" pitchFamily="18" charset="0"/>
              </a:rPr>
              <a:t>There is no proven benefit from rapid reduction in BP in asymptomatic patients who have no evidence of acute end-organ and are little short-term risk.</a:t>
            </a:r>
          </a:p>
          <a:p>
            <a:pPr marL="457200" lvl="1" indent="0" eaLnBrk="1" hangingPunct="1">
              <a:buSzPct val="100000"/>
              <a:buNone/>
              <a:defRPr/>
            </a:pPr>
            <a:endParaRPr lang="en-US" sz="2400" b="1" dirty="0">
              <a:solidFill>
                <a:srgbClr val="002060"/>
              </a:solidFill>
              <a:latin typeface="Century Gothic" pitchFamily="34" charset="0"/>
              <a:cs typeface="Times New Roman" pitchFamily="18" charset="0"/>
            </a:endParaRPr>
          </a:p>
          <a:p>
            <a:pPr lvl="1" eaLnBrk="1" hangingPunct="1">
              <a:buSzPct val="100000"/>
              <a:buFont typeface="Wingdings 2" pitchFamily="18" charset="2"/>
              <a:buBlip>
                <a:blip r:embed="rId2"/>
              </a:buBlip>
              <a:defRPr/>
            </a:pPr>
            <a:r>
              <a:rPr lang="en-GB" sz="2400" b="1" dirty="0">
                <a:solidFill>
                  <a:srgbClr val="002060"/>
                </a:solidFill>
                <a:latin typeface="Century Gothic" pitchFamily="34" charset="0"/>
              </a:rPr>
              <a:t>The goal of therapy is with these cases is to reduce BP within 24 hours.</a:t>
            </a:r>
            <a:endParaRPr lang="en-US" sz="2400" b="1" dirty="0">
              <a:solidFill>
                <a:srgbClr val="002060"/>
              </a:solidFill>
              <a:latin typeface="Century Gothic" pitchFamily="34" charset="0"/>
              <a:cs typeface="Times New Roman" pitchFamily="18" charset="0"/>
            </a:endParaRPr>
          </a:p>
        </p:txBody>
      </p:sp>
    </p:spTree>
    <p:extLst>
      <p:ext uri="{BB962C8B-B14F-4D97-AF65-F5344CB8AC3E}">
        <p14:creationId xmlns:p14="http://schemas.microsoft.com/office/powerpoint/2010/main" val="3321372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extLst>
              <p:ext uri="{D42A27DB-BD31-4B8C-83A1-F6EECF244321}">
                <p14:modId xmlns:p14="http://schemas.microsoft.com/office/powerpoint/2010/main" val="1845297180"/>
              </p:ext>
            </p:extLst>
          </p:nvPr>
        </p:nvGraphicFramePr>
        <p:xfrm>
          <a:off x="457200" y="609600"/>
          <a:ext cx="8458200" cy="3505230"/>
        </p:xfrm>
        <a:graphic>
          <a:graphicData uri="http://schemas.openxmlformats.org/drawingml/2006/table">
            <a:tbl>
              <a:tblPr firstRow="1" bandRow="1"/>
              <a:tblGrid>
                <a:gridCol w="1691639">
                  <a:extLst>
                    <a:ext uri="{9D8B030D-6E8A-4147-A177-3AD203B41FA5}">
                      <a16:colId xmlns:a16="http://schemas.microsoft.com/office/drawing/2014/main" val="20000"/>
                    </a:ext>
                  </a:extLst>
                </a:gridCol>
                <a:gridCol w="6766561">
                  <a:extLst>
                    <a:ext uri="{9D8B030D-6E8A-4147-A177-3AD203B41FA5}">
                      <a16:colId xmlns:a16="http://schemas.microsoft.com/office/drawing/2014/main" val="20001"/>
                    </a:ext>
                  </a:extLst>
                </a:gridCol>
              </a:tblGrid>
              <a:tr h="396243">
                <a:tc>
                  <a:txBody>
                    <a:bodyPr/>
                    <a:lstStyle/>
                    <a:p>
                      <a:pPr algn="ctr"/>
                      <a:r>
                        <a:rPr lang="en-US" sz="2000" b="1" dirty="0">
                          <a:solidFill>
                            <a:srgbClr val="002060"/>
                          </a:solidFill>
                          <a:latin typeface="Century Gothic" pitchFamily="34" charset="0"/>
                        </a:rPr>
                        <a:t>Grade </a:t>
                      </a:r>
                    </a:p>
                  </a:txBody>
                  <a:tcPr marT="45723" marB="45723">
                    <a:solidFill>
                      <a:schemeClr val="accent1">
                        <a:lumMod val="40000"/>
                        <a:lumOff val="60000"/>
                      </a:schemeClr>
                    </a:solidFill>
                  </a:tcPr>
                </a:tc>
                <a:tc>
                  <a:txBody>
                    <a:bodyPr/>
                    <a:lstStyle/>
                    <a:p>
                      <a:pPr algn="ctr"/>
                      <a:r>
                        <a:rPr lang="en-US" sz="2000" b="1" dirty="0">
                          <a:solidFill>
                            <a:srgbClr val="002060"/>
                          </a:solidFill>
                          <a:latin typeface="Century Gothic" pitchFamily="34" charset="0"/>
                        </a:rPr>
                        <a:t>Description</a:t>
                      </a:r>
                    </a:p>
                  </a:txBody>
                  <a:tcPr marT="45723" marB="45723">
                    <a:solidFill>
                      <a:schemeClr val="accent1">
                        <a:lumMod val="40000"/>
                        <a:lumOff val="60000"/>
                      </a:schemeClr>
                    </a:solidFill>
                  </a:tcPr>
                </a:tc>
                <a:extLst>
                  <a:ext uri="{0D108BD9-81ED-4DB2-BD59-A6C34878D82A}">
                    <a16:rowId xmlns:a16="http://schemas.microsoft.com/office/drawing/2014/main" val="10000"/>
                  </a:ext>
                </a:extLst>
              </a:tr>
              <a:tr h="396243">
                <a:tc>
                  <a:txBody>
                    <a:bodyPr/>
                    <a:lstStyle/>
                    <a:p>
                      <a:pPr algn="ctr"/>
                      <a:r>
                        <a:rPr lang="en-US" sz="2000" dirty="0">
                          <a:solidFill>
                            <a:srgbClr val="002060"/>
                          </a:solidFill>
                          <a:latin typeface="Century Gothic" pitchFamily="34" charset="0"/>
                        </a:rPr>
                        <a:t>I</a:t>
                      </a:r>
                    </a:p>
                  </a:txBody>
                  <a:tcPr marT="45723" marB="45723">
                    <a:noFill/>
                  </a:tcPr>
                </a:tc>
                <a:tc>
                  <a:txBody>
                    <a:bodyPr/>
                    <a:lstStyle/>
                    <a:p>
                      <a:r>
                        <a:rPr lang="en-US" sz="2000" dirty="0">
                          <a:solidFill>
                            <a:srgbClr val="002060"/>
                          </a:solidFill>
                          <a:latin typeface="Century Gothic" pitchFamily="34" charset="0"/>
                        </a:rPr>
                        <a:t>Minimal narrowing of retinal arteries</a:t>
                      </a:r>
                    </a:p>
                  </a:txBody>
                  <a:tcPr marT="45723" marB="45723">
                    <a:noFill/>
                  </a:tcPr>
                </a:tc>
                <a:extLst>
                  <a:ext uri="{0D108BD9-81ED-4DB2-BD59-A6C34878D82A}">
                    <a16:rowId xmlns:a16="http://schemas.microsoft.com/office/drawing/2014/main" val="10001"/>
                  </a:ext>
                </a:extLst>
              </a:tr>
              <a:tr h="1005837">
                <a:tc>
                  <a:txBody>
                    <a:bodyPr/>
                    <a:lstStyle/>
                    <a:p>
                      <a:pPr algn="ctr"/>
                      <a:r>
                        <a:rPr lang="en-US" sz="2000" dirty="0">
                          <a:solidFill>
                            <a:srgbClr val="002060"/>
                          </a:solidFill>
                          <a:latin typeface="Century Gothic" pitchFamily="34" charset="0"/>
                        </a:rPr>
                        <a:t>II</a:t>
                      </a:r>
                    </a:p>
                  </a:txBody>
                  <a:tcPr marT="45723" marB="45723">
                    <a:noFill/>
                  </a:tcPr>
                </a:tc>
                <a:tc>
                  <a:txBody>
                    <a:bodyPr/>
                    <a:lstStyle/>
                    <a:p>
                      <a:r>
                        <a:rPr lang="en-US" sz="2000" dirty="0">
                          <a:solidFill>
                            <a:srgbClr val="002060"/>
                          </a:solidFill>
                          <a:latin typeface="Century Gothic" pitchFamily="34" charset="0"/>
                        </a:rPr>
                        <a:t>Narrowing of retinal arteries in conjunction with regions of focal narrowing and </a:t>
                      </a:r>
                      <a:r>
                        <a:rPr lang="en-US" sz="2000" dirty="0" err="1">
                          <a:solidFill>
                            <a:srgbClr val="002060"/>
                          </a:solidFill>
                          <a:latin typeface="Century Gothic" pitchFamily="34" charset="0"/>
                        </a:rPr>
                        <a:t>arterio</a:t>
                      </a:r>
                      <a:r>
                        <a:rPr lang="en-US" sz="2000" dirty="0">
                          <a:solidFill>
                            <a:srgbClr val="002060"/>
                          </a:solidFill>
                          <a:latin typeface="Century Gothic" pitchFamily="34" charset="0"/>
                        </a:rPr>
                        <a:t>-venous nipping</a:t>
                      </a:r>
                    </a:p>
                  </a:txBody>
                  <a:tcPr marT="45723" marB="45723">
                    <a:noFill/>
                  </a:tcPr>
                </a:tc>
                <a:extLst>
                  <a:ext uri="{0D108BD9-81ED-4DB2-BD59-A6C34878D82A}">
                    <a16:rowId xmlns:a16="http://schemas.microsoft.com/office/drawing/2014/main" val="10002"/>
                  </a:ext>
                </a:extLst>
              </a:tr>
              <a:tr h="701040">
                <a:tc>
                  <a:txBody>
                    <a:bodyPr/>
                    <a:lstStyle/>
                    <a:p>
                      <a:pPr algn="ctr"/>
                      <a:r>
                        <a:rPr lang="en-US" sz="2000" dirty="0">
                          <a:solidFill>
                            <a:srgbClr val="002060"/>
                          </a:solidFill>
                          <a:latin typeface="Century Gothic" pitchFamily="34" charset="0"/>
                        </a:rPr>
                        <a:t>III</a:t>
                      </a:r>
                    </a:p>
                  </a:txBody>
                  <a:tcPr marT="45723" marB="45723">
                    <a:noFill/>
                  </a:tcPr>
                </a:tc>
                <a:tc>
                  <a:txBody>
                    <a:bodyPr/>
                    <a:lstStyle/>
                    <a:p>
                      <a:r>
                        <a:rPr lang="en-US" sz="2000" dirty="0">
                          <a:solidFill>
                            <a:srgbClr val="002060"/>
                          </a:solidFill>
                          <a:latin typeface="Century Gothic" pitchFamily="34" charset="0"/>
                        </a:rPr>
                        <a:t>Abnormalities</a:t>
                      </a:r>
                      <a:r>
                        <a:rPr lang="en-US" sz="2000" baseline="0" dirty="0">
                          <a:solidFill>
                            <a:srgbClr val="002060"/>
                          </a:solidFill>
                          <a:latin typeface="Century Gothic" pitchFamily="34" charset="0"/>
                        </a:rPr>
                        <a:t> seen in Grade 1 and II, as well as retinal hemorrhages, hard exudation and cotton wool spots.</a:t>
                      </a:r>
                      <a:endParaRPr lang="en-US" sz="2000" dirty="0">
                        <a:solidFill>
                          <a:srgbClr val="002060"/>
                        </a:solidFill>
                        <a:latin typeface="Century Gothic" pitchFamily="34" charset="0"/>
                      </a:endParaRPr>
                    </a:p>
                  </a:txBody>
                  <a:tcPr marT="45723" marB="45723">
                    <a:noFill/>
                  </a:tcPr>
                </a:tc>
                <a:extLst>
                  <a:ext uri="{0D108BD9-81ED-4DB2-BD59-A6C34878D82A}">
                    <a16:rowId xmlns:a16="http://schemas.microsoft.com/office/drawing/2014/main" val="10003"/>
                  </a:ext>
                </a:extLst>
              </a:tr>
              <a:tr h="1005837">
                <a:tc>
                  <a:txBody>
                    <a:bodyPr/>
                    <a:lstStyle/>
                    <a:p>
                      <a:pPr algn="ctr"/>
                      <a:r>
                        <a:rPr lang="en-US" sz="2000" dirty="0">
                          <a:solidFill>
                            <a:srgbClr val="002060"/>
                          </a:solidFill>
                          <a:latin typeface="Century Gothic" pitchFamily="34" charset="0"/>
                        </a:rPr>
                        <a:t>IV</a:t>
                      </a:r>
                    </a:p>
                  </a:txBody>
                  <a:tcPr marT="45723" marB="4572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rgbClr val="002060"/>
                          </a:solidFill>
                          <a:latin typeface="Century Gothic" pitchFamily="34" charset="0"/>
                        </a:rPr>
                        <a:t>Abnormalities encountered</a:t>
                      </a:r>
                      <a:r>
                        <a:rPr lang="en-US" sz="2000" b="0" baseline="0" dirty="0">
                          <a:solidFill>
                            <a:srgbClr val="002060"/>
                          </a:solidFill>
                          <a:latin typeface="Century Gothic" pitchFamily="34" charset="0"/>
                        </a:rPr>
                        <a:t> in Grades I through III, as well as swelling of the optic nerve head and macular star</a:t>
                      </a:r>
                      <a:endParaRPr lang="en-US" sz="2000" dirty="0">
                        <a:solidFill>
                          <a:srgbClr val="002060"/>
                        </a:solidFill>
                        <a:latin typeface="Century Gothic" pitchFamily="34" charset="0"/>
                      </a:endParaRPr>
                    </a:p>
                  </a:txBody>
                  <a:tcPr marT="45723" marB="45723">
                    <a:noFill/>
                  </a:tcPr>
                </a:tc>
                <a:extLst>
                  <a:ext uri="{0D108BD9-81ED-4DB2-BD59-A6C34878D82A}">
                    <a16:rowId xmlns:a16="http://schemas.microsoft.com/office/drawing/2014/main" val="10004"/>
                  </a:ext>
                </a:extLst>
              </a:tr>
            </a:tbl>
          </a:graphicData>
        </a:graphic>
      </p:graphicFrame>
      <p:sp>
        <p:nvSpPr>
          <p:cNvPr id="42006" name="TextBox 2"/>
          <p:cNvSpPr txBox="1">
            <a:spLocks noChangeArrowheads="1"/>
          </p:cNvSpPr>
          <p:nvPr/>
        </p:nvSpPr>
        <p:spPr bwMode="auto">
          <a:xfrm>
            <a:off x="152400" y="128588"/>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a:solidFill>
                  <a:srgbClr val="FF0000"/>
                </a:solidFill>
                <a:latin typeface="Batang" pitchFamily="18" charset="-127"/>
                <a:ea typeface="Batang" pitchFamily="18" charset="-127"/>
                <a:cs typeface="Times New Roman" pitchFamily="18" charset="0"/>
              </a:rPr>
              <a:t>HYPERTENSIVE RETINOPATHY</a:t>
            </a:r>
          </a:p>
        </p:txBody>
      </p:sp>
      <p:pic>
        <p:nvPicPr>
          <p:cNvPr id="4200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122738"/>
            <a:ext cx="41148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00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079875"/>
            <a:ext cx="43815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536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43011" name="Text Placeholder 2"/>
          <p:cNvSpPr>
            <a:spLocks noGrp="1"/>
          </p:cNvSpPr>
          <p:nvPr>
            <p:ph type="body" sz="half" idx="1"/>
          </p:nvPr>
        </p:nvSpPr>
        <p:spPr/>
        <p:txBody>
          <a:bodyPr/>
          <a:lstStyle/>
          <a:p>
            <a:endParaRPr lang="en-GB"/>
          </a:p>
        </p:txBody>
      </p:sp>
      <p:pic>
        <p:nvPicPr>
          <p:cNvPr id="43012" name="Picture 2" descr="Hypertensive Retinopathy (Copper Wi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41148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3013" name="Object 5"/>
          <p:cNvGraphicFramePr>
            <a:graphicFrameLocks noGrp="1" noChangeAspect="1"/>
          </p:cNvGraphicFramePr>
          <p:nvPr/>
        </p:nvGraphicFramePr>
        <p:xfrm>
          <a:off x="533400" y="4343400"/>
          <a:ext cx="3336925" cy="2514600"/>
        </p:xfrm>
        <a:graphic>
          <a:graphicData uri="http://schemas.openxmlformats.org/presentationml/2006/ole">
            <mc:AlternateContent xmlns:mc="http://schemas.openxmlformats.org/markup-compatibility/2006">
              <mc:Choice xmlns:v="urn:schemas-microsoft-com:vml" Requires="v">
                <p:oleObj spid="_x0000_s2142" name="Bitmap Image" r:id="rId4" imgW="4057143" imgH="3057143" progId="PBrush">
                  <p:embed/>
                </p:oleObj>
              </mc:Choice>
              <mc:Fallback>
                <p:oleObj name="Bitmap Image" r:id="rId4" imgW="4057143" imgH="3057143" progId="PBrush">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343400"/>
                        <a:ext cx="3336925" cy="2514600"/>
                      </a:xfrm>
                      <a:prstGeom prst="rect">
                        <a:avLst/>
                      </a:prstGeom>
                      <a:noFill/>
                      <a:ln w="12700">
                        <a:solidFill>
                          <a:srgbClr val="66CC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4" name="ClipArt Placeholder 6"/>
          <p:cNvGraphicFramePr>
            <a:graphicFrameLocks noGrp="1" noChangeAspect="1"/>
          </p:cNvGraphicFramePr>
          <p:nvPr>
            <p:ph type="clipArt" sz="half" idx="2"/>
          </p:nvPr>
        </p:nvGraphicFramePr>
        <p:xfrm>
          <a:off x="5110163" y="2328863"/>
          <a:ext cx="3114675" cy="3067050"/>
        </p:xfrm>
        <a:graphic>
          <a:graphicData uri="http://schemas.openxmlformats.org/presentationml/2006/ole">
            <mc:AlternateContent xmlns:mc="http://schemas.openxmlformats.org/markup-compatibility/2006">
              <mc:Choice xmlns:v="urn:schemas-microsoft-com:vml" Requires="v">
                <p:oleObj spid="_x0000_s2143" name="Bitmap Image" r:id="rId6" imgW="3115110" imgH="3067478" progId="PBrush">
                  <p:embed/>
                </p:oleObj>
              </mc:Choice>
              <mc:Fallback>
                <p:oleObj name="Bitmap Image" r:id="rId6" imgW="3115110" imgH="3067478" progId="PBrush">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0163" y="2328863"/>
                        <a:ext cx="3114675" cy="3067050"/>
                      </a:xfrm>
                      <a:prstGeom prst="rect">
                        <a:avLst/>
                      </a:prstGeom>
                      <a:noFill/>
                      <a:ln w="12700">
                        <a:solidFill>
                          <a:srgbClr val="FF7C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2296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81000" y="152400"/>
            <a:ext cx="8458200" cy="762000"/>
          </a:xfrm>
        </p:spPr>
        <p:txBody>
          <a:bodyPr>
            <a:noAutofit/>
          </a:bodyPr>
          <a:lstStyle/>
          <a:p>
            <a:pPr eaLnBrk="1" fontAlgn="auto" hangingPunct="1">
              <a:spcAft>
                <a:spcPts val="0"/>
              </a:spcAft>
              <a:defRPr/>
            </a:pPr>
            <a:r>
              <a:rPr lang="en-US" sz="4000" dirty="0">
                <a:solidFill>
                  <a:srgbClr val="FF0000"/>
                </a:solidFill>
                <a:effectLst/>
                <a:latin typeface="Batang" pitchFamily="18" charset="-127"/>
                <a:ea typeface="Batang" pitchFamily="18" charset="-127"/>
                <a:cs typeface="Times New Roman" pitchFamily="18" charset="0"/>
              </a:rPr>
              <a:t>Hypertensive Retinopathy Grade 4</a:t>
            </a:r>
          </a:p>
        </p:txBody>
      </p:sp>
      <p:sp>
        <p:nvSpPr>
          <p:cNvPr id="3076" name="Rectangle 3"/>
          <p:cNvSpPr>
            <a:spLocks noGrp="1" noChangeArrowheads="1"/>
          </p:cNvSpPr>
          <p:nvPr>
            <p:ph type="body" sz="half" idx="1"/>
          </p:nvPr>
        </p:nvSpPr>
        <p:spPr>
          <a:xfrm>
            <a:off x="304800" y="1219200"/>
            <a:ext cx="4572000" cy="2209800"/>
          </a:xfrm>
        </p:spPr>
        <p:txBody>
          <a:bodyPr>
            <a:normAutofit lnSpcReduction="10000"/>
          </a:bodyPr>
          <a:lstStyle/>
          <a:p>
            <a:pPr marL="548640" indent="-411480" algn="just" eaLnBrk="1" fontAlgn="auto" hangingPunct="1">
              <a:lnSpc>
                <a:spcPct val="90000"/>
              </a:lnSpc>
              <a:spcAft>
                <a:spcPts val="0"/>
              </a:spcAft>
              <a:buClr>
                <a:schemeClr val="tx1">
                  <a:shade val="95000"/>
                </a:schemeClr>
              </a:buClr>
              <a:buFont typeface="Wingdings 2"/>
              <a:buNone/>
              <a:defRPr/>
            </a:pPr>
            <a:r>
              <a:rPr lang="en-US" sz="2400" b="1" dirty="0">
                <a:solidFill>
                  <a:srgbClr val="002060"/>
                </a:solidFill>
                <a:latin typeface="Century Gothic" pitchFamily="34" charset="0"/>
                <a:cs typeface="Times New Roman" pitchFamily="18" charset="0"/>
              </a:rPr>
              <a:t>	</a:t>
            </a:r>
            <a:r>
              <a:rPr lang="en-US" sz="2400" b="1" dirty="0" err="1">
                <a:solidFill>
                  <a:srgbClr val="002060"/>
                </a:solidFill>
                <a:latin typeface="Century Gothic" pitchFamily="34" charset="0"/>
                <a:cs typeface="Times New Roman" pitchFamily="18" charset="0"/>
              </a:rPr>
              <a:t>Papilledema</a:t>
            </a:r>
            <a:r>
              <a:rPr lang="en-US" sz="2400" b="1" dirty="0">
                <a:solidFill>
                  <a:srgbClr val="002060"/>
                </a:solidFill>
                <a:latin typeface="Century Gothic" pitchFamily="34" charset="0"/>
                <a:cs typeface="Times New Roman" pitchFamily="18" charset="0"/>
              </a:rPr>
              <a:t> from malignant hypertension. There is blurring of the borders of the optic disk with hemorrhages (yellow arrows) and exudates (white arrow)</a:t>
            </a:r>
          </a:p>
        </p:txBody>
      </p:sp>
      <p:graphicFrame>
        <p:nvGraphicFramePr>
          <p:cNvPr id="44036" name="Object 15"/>
          <p:cNvGraphicFramePr>
            <a:graphicFrameLocks noGrp="1" noChangeAspect="1"/>
          </p:cNvGraphicFramePr>
          <p:nvPr>
            <p:ph type="clipArt" sz="half" idx="2"/>
          </p:nvPr>
        </p:nvGraphicFramePr>
        <p:xfrm>
          <a:off x="5257800" y="1946275"/>
          <a:ext cx="3657600" cy="3727450"/>
        </p:xfrm>
        <a:graphic>
          <a:graphicData uri="http://schemas.openxmlformats.org/presentationml/2006/ole">
            <mc:AlternateContent xmlns:mc="http://schemas.openxmlformats.org/markup-compatibility/2006">
              <mc:Choice xmlns:v="urn:schemas-microsoft-com:vml" Requires="v">
                <p:oleObj spid="_x0000_s3120" name="Bitmap Image" r:id="rId4" imgW="3000000" imgH="3057143" progId="PBrush">
                  <p:embed/>
                </p:oleObj>
              </mc:Choice>
              <mc:Fallback>
                <p:oleObj name="Bitmap Image" r:id="rId4" imgW="3000000" imgH="3057143" progId="PBrush">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946275"/>
                        <a:ext cx="3657600" cy="3727450"/>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4037" name="Picture 7" descr="http://www.mrcophth.com/retinalvasculardisorders/malignanthypertens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581400"/>
            <a:ext cx="3276600" cy="3048000"/>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880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p:nvPr>
        </p:nvSpPr>
        <p:spPr>
          <a:xfrm>
            <a:off x="457200" y="1524000"/>
            <a:ext cx="8229600" cy="5029200"/>
          </a:xfrm>
        </p:spPr>
        <p:txBody>
          <a:bodyPr/>
          <a:lstStyle/>
          <a:p>
            <a:pPr marL="273050" indent="-273050" algn="just" eaLnBrk="1" hangingPunct="1">
              <a:lnSpc>
                <a:spcPct val="90000"/>
              </a:lnSpc>
              <a:buFont typeface="Wingdings 2" pitchFamily="18" charset="2"/>
              <a:buNone/>
            </a:pPr>
            <a:r>
              <a:rPr lang="en-US" sz="2400" b="1">
                <a:solidFill>
                  <a:srgbClr val="C00000"/>
                </a:solidFill>
                <a:latin typeface="Century Gothic" pitchFamily="34" charset="0"/>
                <a:cs typeface="Arial" pitchFamily="34" charset="0"/>
              </a:rPr>
              <a:t>Clinical Presentations:</a:t>
            </a:r>
          </a:p>
          <a:p>
            <a:pPr marL="273050" indent="-273050" algn="just" eaLnBrk="1" hangingPunct="1">
              <a:lnSpc>
                <a:spcPct val="90000"/>
              </a:lnSpc>
              <a:buSzPct val="100000"/>
              <a:buFont typeface="Wingdings 2" pitchFamily="18" charset="2"/>
              <a:buBlip>
                <a:blip r:embed="rId2"/>
              </a:buBlip>
            </a:pPr>
            <a:r>
              <a:rPr lang="en-US" sz="2400" b="1">
                <a:solidFill>
                  <a:srgbClr val="002060"/>
                </a:solidFill>
                <a:latin typeface="Century Gothic" pitchFamily="34" charset="0"/>
                <a:cs typeface="Times New Roman" pitchFamily="18" charset="0"/>
              </a:rPr>
              <a:t>Asymptomatic</a:t>
            </a:r>
          </a:p>
          <a:p>
            <a:pPr marL="273050" indent="-273050" algn="just" eaLnBrk="1" hangingPunct="1">
              <a:lnSpc>
                <a:spcPct val="90000"/>
              </a:lnSpc>
              <a:buSzPct val="100000"/>
              <a:buFont typeface="Wingdings 2" pitchFamily="18" charset="2"/>
              <a:buBlip>
                <a:blip r:embed="rId2"/>
              </a:buBlip>
            </a:pPr>
            <a:r>
              <a:rPr lang="en-US" sz="2400" b="1">
                <a:solidFill>
                  <a:srgbClr val="002060"/>
                </a:solidFill>
                <a:latin typeface="Century Gothic" pitchFamily="34" charset="0"/>
                <a:cs typeface="Times New Roman" pitchFamily="18" charset="0"/>
              </a:rPr>
              <a:t>Headache</a:t>
            </a:r>
          </a:p>
          <a:p>
            <a:pPr marL="273050" indent="-273050" algn="just" eaLnBrk="1" hangingPunct="1">
              <a:lnSpc>
                <a:spcPct val="90000"/>
              </a:lnSpc>
              <a:buSzPct val="100000"/>
              <a:buFont typeface="Wingdings 2" pitchFamily="18" charset="2"/>
              <a:buBlip>
                <a:blip r:embed="rId2"/>
              </a:buBlip>
            </a:pPr>
            <a:r>
              <a:rPr lang="en-US" sz="2400" b="1">
                <a:solidFill>
                  <a:srgbClr val="002060"/>
                </a:solidFill>
                <a:latin typeface="Century Gothic" pitchFamily="34" charset="0"/>
                <a:cs typeface="Times New Roman" pitchFamily="18" charset="0"/>
              </a:rPr>
              <a:t>Epistaxis</a:t>
            </a:r>
          </a:p>
          <a:p>
            <a:pPr marL="273050" indent="-273050" algn="just" eaLnBrk="1" hangingPunct="1">
              <a:lnSpc>
                <a:spcPct val="90000"/>
              </a:lnSpc>
              <a:buSzPct val="100000"/>
              <a:buFont typeface="Wingdings 2" pitchFamily="18" charset="2"/>
              <a:buBlip>
                <a:blip r:embed="rId2"/>
              </a:buBlip>
            </a:pPr>
            <a:r>
              <a:rPr lang="en-US" sz="2400" b="1">
                <a:solidFill>
                  <a:srgbClr val="002060"/>
                </a:solidFill>
                <a:latin typeface="Century Gothic" pitchFamily="34" charset="0"/>
                <a:cs typeface="Times New Roman" pitchFamily="18" charset="0"/>
              </a:rPr>
              <a:t>Chest  discomfort</a:t>
            </a:r>
          </a:p>
          <a:p>
            <a:pPr marL="273050" indent="-273050" algn="just" eaLnBrk="1" hangingPunct="1">
              <a:lnSpc>
                <a:spcPct val="90000"/>
              </a:lnSpc>
              <a:buSzPct val="100000"/>
              <a:buFont typeface="Wingdings 2" pitchFamily="18" charset="2"/>
              <a:buBlip>
                <a:blip r:embed="rId2"/>
              </a:buBlip>
            </a:pPr>
            <a:r>
              <a:rPr lang="en-US" sz="2400" b="1">
                <a:solidFill>
                  <a:srgbClr val="002060"/>
                </a:solidFill>
                <a:latin typeface="Century Gothic" pitchFamily="34" charset="0"/>
                <a:cs typeface="Times New Roman" pitchFamily="18" charset="0"/>
              </a:rPr>
              <a:t>Symptom of complications</a:t>
            </a:r>
          </a:p>
          <a:p>
            <a:pPr marL="273050" indent="-273050" algn="just" eaLnBrk="1" hangingPunct="1">
              <a:lnSpc>
                <a:spcPct val="90000"/>
              </a:lnSpc>
              <a:buFont typeface="Wingdings 2" pitchFamily="18" charset="2"/>
              <a:buNone/>
            </a:pPr>
            <a:endParaRPr lang="en-US" sz="2400" b="1">
              <a:latin typeface="Century Gothic" pitchFamily="34" charset="0"/>
              <a:cs typeface="Arial" pitchFamily="34" charset="0"/>
            </a:endParaRPr>
          </a:p>
          <a:p>
            <a:pPr marL="273050" indent="-273050" algn="just" eaLnBrk="1" hangingPunct="1">
              <a:lnSpc>
                <a:spcPct val="90000"/>
              </a:lnSpc>
              <a:buFontTx/>
              <a:buNone/>
            </a:pPr>
            <a:r>
              <a:rPr lang="en-US" sz="2400" b="1">
                <a:solidFill>
                  <a:srgbClr val="C00000"/>
                </a:solidFill>
                <a:latin typeface="Century Gothic" pitchFamily="34" charset="0"/>
                <a:cs typeface="Arial" pitchFamily="34" charset="0"/>
              </a:rPr>
              <a:t>Screening:</a:t>
            </a:r>
          </a:p>
          <a:p>
            <a:pPr marL="273050" indent="-273050" algn="just" eaLnBrk="1" hangingPunct="1">
              <a:lnSpc>
                <a:spcPct val="90000"/>
              </a:lnSpc>
              <a:buSzPct val="100000"/>
              <a:buFont typeface="Wingdings 2" pitchFamily="18" charset="2"/>
              <a:buBlip>
                <a:blip r:embed="rId2"/>
              </a:buBlip>
            </a:pPr>
            <a:r>
              <a:rPr lang="en-US" sz="2400" b="1">
                <a:solidFill>
                  <a:srgbClr val="002060"/>
                </a:solidFill>
                <a:latin typeface="Century Gothic" pitchFamily="34" charset="0"/>
                <a:cs typeface="Times New Roman" pitchFamily="18" charset="0"/>
              </a:rPr>
              <a:t>Every one years for persons with systolic and diastolic pressures below&lt; 120 mmHg and 80 mmHg</a:t>
            </a:r>
          </a:p>
          <a:p>
            <a:pPr marL="273050" indent="-273050" algn="just" eaLnBrk="1" hangingPunct="1">
              <a:lnSpc>
                <a:spcPct val="90000"/>
              </a:lnSpc>
              <a:buSzPct val="100000"/>
              <a:buFont typeface="Wingdings 2" pitchFamily="18" charset="2"/>
              <a:buBlip>
                <a:blip r:embed="rId2"/>
              </a:buBlip>
            </a:pPr>
            <a:r>
              <a:rPr lang="en-US" sz="2400" b="1">
                <a:solidFill>
                  <a:srgbClr val="002060"/>
                </a:solidFill>
                <a:latin typeface="Century Gothic" pitchFamily="34" charset="0"/>
                <a:cs typeface="Times New Roman" pitchFamily="18" charset="0"/>
              </a:rPr>
              <a:t>Every 3-6months for persons with systolic and diastolic pressures higher &gt;120 mmHg and 80 mmHg</a:t>
            </a:r>
          </a:p>
          <a:p>
            <a:pPr marL="273050" indent="-273050" algn="just" eaLnBrk="1" hangingPunct="1">
              <a:lnSpc>
                <a:spcPct val="90000"/>
              </a:lnSpc>
              <a:buSzPct val="100000"/>
              <a:buFont typeface="Wingdings 2" pitchFamily="18" charset="2"/>
              <a:buBlip>
                <a:blip r:embed="rId2"/>
              </a:buBlip>
            </a:pPr>
            <a:endParaRPr lang="en-US" sz="2400" b="1">
              <a:solidFill>
                <a:srgbClr val="002060"/>
              </a:solidFill>
              <a:latin typeface="Century Gothic" pitchFamily="34" charset="0"/>
              <a:cs typeface="Times New Roman" pitchFamily="18" charset="0"/>
            </a:endParaRPr>
          </a:p>
          <a:p>
            <a:pPr marL="273050" indent="-273050" algn="just" eaLnBrk="1" hangingPunct="1">
              <a:lnSpc>
                <a:spcPct val="90000"/>
              </a:lnSpc>
              <a:buFont typeface="Wingdings" pitchFamily="2" charset="2"/>
              <a:buChar char=""/>
            </a:pPr>
            <a:endParaRPr lang="en-US" sz="2400">
              <a:solidFill>
                <a:srgbClr val="002060"/>
              </a:solidFill>
              <a:latin typeface="Century Gothic" pitchFamily="34" charset="0"/>
              <a:cs typeface="Times New Roman" pitchFamily="18" charset="0"/>
            </a:endParaRPr>
          </a:p>
          <a:p>
            <a:pPr marL="273050" indent="-273050" algn="just" eaLnBrk="1" hangingPunct="1">
              <a:lnSpc>
                <a:spcPct val="90000"/>
              </a:lnSpc>
              <a:buFont typeface="Wingdings" pitchFamily="2" charset="2"/>
              <a:buChar char=""/>
            </a:pPr>
            <a:endParaRPr lang="en-US" sz="2400">
              <a:latin typeface="Century Gothic" pitchFamily="34" charset="0"/>
              <a:cs typeface="Arial" pitchFamily="34" charset="0"/>
            </a:endParaRPr>
          </a:p>
          <a:p>
            <a:pPr marL="273050" indent="-273050" algn="just" eaLnBrk="1" hangingPunct="1">
              <a:lnSpc>
                <a:spcPct val="90000"/>
              </a:lnSpc>
              <a:buFont typeface="Wingdings" pitchFamily="2" charset="2"/>
              <a:buChar char=""/>
            </a:pPr>
            <a:endParaRPr lang="en-US" sz="2400">
              <a:latin typeface="Century Gothic" pitchFamily="34" charset="0"/>
              <a:cs typeface="Arial" pitchFamily="34" charset="0"/>
            </a:endParaRPr>
          </a:p>
        </p:txBody>
      </p:sp>
      <p:sp>
        <p:nvSpPr>
          <p:cNvPr id="32770" name="Rectangle 2"/>
          <p:cNvSpPr>
            <a:spLocks noGrp="1" noChangeArrowheads="1"/>
          </p:cNvSpPr>
          <p:nvPr>
            <p:ph type="title" idx="4294967295"/>
          </p:nvPr>
        </p:nvSpPr>
        <p:spPr>
          <a:xfrm>
            <a:off x="0" y="304800"/>
            <a:ext cx="7162800" cy="731838"/>
          </a:xfrm>
        </p:spPr>
        <p:txBody>
          <a:bodyPr/>
          <a:lstStyle/>
          <a:p>
            <a:pPr marL="838200" indent="-838200" eaLnBrk="1" fontAlgn="auto" hangingPunct="1">
              <a:spcAft>
                <a:spcPts val="0"/>
              </a:spcAft>
              <a:defRPr/>
            </a:pPr>
            <a:r>
              <a:rPr lang="en-US" sz="4000" b="1" dirty="0">
                <a:solidFill>
                  <a:srgbClr val="FF0000"/>
                </a:solidFill>
                <a:effectLst/>
                <a:latin typeface="Batang" pitchFamily="18" charset="-127"/>
                <a:ea typeface="Batang" pitchFamily="18" charset="-127"/>
                <a:cs typeface="Times New Roman" pitchFamily="18" charset="0"/>
              </a:rPr>
              <a:t>Diagnosis Hypertension</a:t>
            </a:r>
          </a:p>
        </p:txBody>
      </p:sp>
    </p:spTree>
    <p:extLst>
      <p:ext uri="{BB962C8B-B14F-4D97-AF65-F5344CB8AC3E}">
        <p14:creationId xmlns:p14="http://schemas.microsoft.com/office/powerpoint/2010/main" val="4010932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304800" y="1828800"/>
            <a:ext cx="86106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eaLnBrk="1" hangingPunct="1">
              <a:lnSpc>
                <a:spcPct val="150000"/>
              </a:lnSpc>
              <a:buFont typeface="Lucida Sans" pitchFamily="34" charset="0"/>
              <a:buAutoNum type="arabicPeriod"/>
            </a:pPr>
            <a:r>
              <a:rPr lang="en-US" sz="3000" b="1">
                <a:solidFill>
                  <a:srgbClr val="002060"/>
                </a:solidFill>
                <a:latin typeface="Century Gothic" pitchFamily="34" charset="0"/>
              </a:rPr>
              <a:t>Confirm the diagnosis of  hypertension</a:t>
            </a:r>
          </a:p>
          <a:p>
            <a:pPr marL="514350" indent="-514350" eaLnBrk="1" hangingPunct="1">
              <a:lnSpc>
                <a:spcPct val="150000"/>
              </a:lnSpc>
              <a:buFont typeface="Lucida Sans" pitchFamily="34" charset="0"/>
              <a:buAutoNum type="arabicPeriod"/>
            </a:pPr>
            <a:r>
              <a:rPr lang="en-US" sz="3000" b="1">
                <a:solidFill>
                  <a:srgbClr val="002060"/>
                </a:solidFill>
                <a:latin typeface="Century Gothic" pitchFamily="34" charset="0"/>
              </a:rPr>
              <a:t>Detect causes of secondary hypertension</a:t>
            </a:r>
          </a:p>
          <a:p>
            <a:pPr marL="514350" indent="-514350" eaLnBrk="1" hangingPunct="1">
              <a:lnSpc>
                <a:spcPct val="150000"/>
              </a:lnSpc>
              <a:buFont typeface="Lucida Sans" pitchFamily="34" charset="0"/>
              <a:buAutoNum type="arabicPeriod"/>
            </a:pPr>
            <a:r>
              <a:rPr lang="en-US" sz="3000" b="1">
                <a:solidFill>
                  <a:srgbClr val="002060"/>
                </a:solidFill>
                <a:latin typeface="Century Gothic" pitchFamily="34" charset="0"/>
              </a:rPr>
              <a:t>Assess CV risk</a:t>
            </a:r>
          </a:p>
          <a:p>
            <a:pPr marL="514350" indent="-514350" eaLnBrk="1" hangingPunct="1">
              <a:lnSpc>
                <a:spcPct val="150000"/>
              </a:lnSpc>
              <a:buFont typeface="Lucida Sans" pitchFamily="34" charset="0"/>
              <a:buAutoNum type="arabicPeriod"/>
            </a:pPr>
            <a:r>
              <a:rPr lang="en-US" sz="3000" b="1">
                <a:solidFill>
                  <a:srgbClr val="002060"/>
                </a:solidFill>
                <a:latin typeface="Century Gothic" pitchFamily="34" charset="0"/>
              </a:rPr>
              <a:t>Organ damage</a:t>
            </a:r>
          </a:p>
          <a:p>
            <a:pPr marL="514350" indent="-514350" eaLnBrk="1" hangingPunct="1">
              <a:lnSpc>
                <a:spcPct val="150000"/>
              </a:lnSpc>
              <a:buFont typeface="Lucida Sans" pitchFamily="34" charset="0"/>
              <a:buAutoNum type="arabicPeriod"/>
            </a:pPr>
            <a:r>
              <a:rPr lang="en-US" sz="3000" b="1">
                <a:solidFill>
                  <a:srgbClr val="002060"/>
                </a:solidFill>
                <a:latin typeface="Century Gothic" pitchFamily="34" charset="0"/>
              </a:rPr>
              <a:t>Concomitant clinical conditions.</a:t>
            </a:r>
          </a:p>
        </p:txBody>
      </p:sp>
      <p:sp>
        <p:nvSpPr>
          <p:cNvPr id="4" name="Rectangle 2"/>
          <p:cNvSpPr txBox="1">
            <a:spLocks noChangeArrowheads="1"/>
          </p:cNvSpPr>
          <p:nvPr/>
        </p:nvSpPr>
        <p:spPr>
          <a:xfrm>
            <a:off x="1293813" y="533400"/>
            <a:ext cx="6630987" cy="550863"/>
          </a:xfrm>
          <a:prstGeom prst="rect">
            <a:avLst/>
          </a:prstGeom>
        </p:spPr>
        <p:txBody>
          <a:bodyPr anchor="ctr">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en-US" sz="4000" b="1" dirty="0">
                <a:ln w="6350">
                  <a:noFill/>
                </a:ln>
                <a:solidFill>
                  <a:srgbClr val="FF0000"/>
                </a:solidFill>
                <a:latin typeface="Batang" pitchFamily="18" charset="-127"/>
                <a:ea typeface="Batang" pitchFamily="18" charset="-127"/>
                <a:cs typeface="Times New Roman" pitchFamily="18" charset="0"/>
              </a:rPr>
              <a:t>Physical Examination</a:t>
            </a:r>
          </a:p>
        </p:txBody>
      </p:sp>
    </p:spTree>
    <p:extLst>
      <p:ext uri="{BB962C8B-B14F-4D97-AF65-F5344CB8AC3E}">
        <p14:creationId xmlns:p14="http://schemas.microsoft.com/office/powerpoint/2010/main" val="1660363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u4"/>
          <p:cNvPicPr>
            <a:picLocks noGrp="1" noChangeAspect="1" noChangeArrowheads="1"/>
          </p:cNvPicPr>
          <p:nvPr>
            <p:ph/>
          </p:nvPr>
        </p:nvPicPr>
        <p:blipFill>
          <a:blip r:embed="rId2" cstate="print">
            <a:duotone>
              <a:prstClr val="black"/>
              <a:schemeClr val="accent1">
                <a:tint val="45000"/>
                <a:satMod val="400000"/>
              </a:schemeClr>
            </a:duotone>
          </a:blip>
          <a:stretch>
            <a:fillRect/>
          </a:stretch>
        </p:blipFill>
        <p:spPr>
          <a:xfrm>
            <a:off x="2228850" y="537369"/>
            <a:ext cx="4686300" cy="5334000"/>
          </a:xfrm>
          <a:ln w="25400" cmpd="dbl"/>
          <a:effectLst>
            <a:outerShdw blurRad="50800" dist="50800" dir="5400000" algn="ctr" rotWithShape="0">
              <a:srgbClr val="000000"/>
            </a:outerShdw>
          </a:effectLst>
        </p:spPr>
      </p:pic>
    </p:spTree>
    <p:extLst>
      <p:ext uri="{BB962C8B-B14F-4D97-AF65-F5344CB8AC3E}">
        <p14:creationId xmlns:p14="http://schemas.microsoft.com/office/powerpoint/2010/main" val="2567084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331640" y="116632"/>
            <a:ext cx="6019800" cy="762000"/>
          </a:xfrm>
        </p:spPr>
        <p:txBody>
          <a:bodyPr/>
          <a:lstStyle/>
          <a:p>
            <a:pPr eaLnBrk="1" fontAlgn="auto" hangingPunct="1">
              <a:spcAft>
                <a:spcPts val="0"/>
              </a:spcAft>
              <a:defRPr/>
            </a:pPr>
            <a:r>
              <a:rPr lang="en-US" sz="4000" b="1" dirty="0">
                <a:solidFill>
                  <a:srgbClr val="C00000"/>
                </a:solidFill>
                <a:effectLst/>
                <a:latin typeface="Batang" pitchFamily="18" charset="-127"/>
                <a:ea typeface="Batang" pitchFamily="18" charset="-127"/>
                <a:cs typeface="Times New Roman" pitchFamily="18" charset="0"/>
              </a:rPr>
              <a:t>Laboratory Tests</a:t>
            </a:r>
          </a:p>
        </p:txBody>
      </p:sp>
      <p:sp>
        <p:nvSpPr>
          <p:cNvPr id="48131" name="Text Box 3"/>
          <p:cNvSpPr txBox="1">
            <a:spLocks noChangeArrowheads="1"/>
          </p:cNvSpPr>
          <p:nvPr/>
        </p:nvSpPr>
        <p:spPr bwMode="auto">
          <a:xfrm>
            <a:off x="228600" y="1001713"/>
            <a:ext cx="85852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tabLst>
                <a:tab pos="568325" algn="l"/>
              </a:tabLst>
              <a:defRPr>
                <a:solidFill>
                  <a:schemeClr val="tx1"/>
                </a:solidFill>
                <a:latin typeface="Arial" pitchFamily="34" charset="0"/>
                <a:cs typeface="Arial" pitchFamily="34" charset="0"/>
              </a:defRPr>
            </a:lvl1pPr>
            <a:lvl2pPr marL="684213" indent="-227013">
              <a:tabLst>
                <a:tab pos="568325" algn="l"/>
              </a:tabLst>
              <a:defRPr>
                <a:solidFill>
                  <a:schemeClr val="tx1"/>
                </a:solidFill>
                <a:latin typeface="Arial" pitchFamily="34" charset="0"/>
                <a:cs typeface="Arial" pitchFamily="34" charset="0"/>
              </a:defRPr>
            </a:lvl2pPr>
            <a:lvl3pPr marL="1143000" indent="-228600">
              <a:tabLst>
                <a:tab pos="568325" algn="l"/>
              </a:tabLst>
              <a:defRPr>
                <a:solidFill>
                  <a:schemeClr val="tx1"/>
                </a:solidFill>
                <a:latin typeface="Arial" pitchFamily="34" charset="0"/>
                <a:cs typeface="Arial" pitchFamily="34" charset="0"/>
              </a:defRPr>
            </a:lvl3pPr>
            <a:lvl4pPr marL="1600200" indent="-228600">
              <a:tabLst>
                <a:tab pos="568325" algn="l"/>
              </a:tabLst>
              <a:defRPr>
                <a:solidFill>
                  <a:schemeClr val="tx1"/>
                </a:solidFill>
                <a:latin typeface="Arial" pitchFamily="34" charset="0"/>
                <a:cs typeface="Arial" pitchFamily="34" charset="0"/>
              </a:defRPr>
            </a:lvl4pPr>
            <a:lvl5pPr marL="2057400" indent="-228600">
              <a:tabLst>
                <a:tab pos="568325"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68325"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68325"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68325"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68325" algn="l"/>
              </a:tabLst>
              <a:defRPr>
                <a:solidFill>
                  <a:schemeClr val="tx1"/>
                </a:solidFill>
                <a:latin typeface="Arial" pitchFamily="34" charset="0"/>
                <a:cs typeface="Arial" pitchFamily="34" charset="0"/>
              </a:defRPr>
            </a:lvl9pPr>
          </a:lstStyle>
          <a:p>
            <a:pPr eaLnBrk="1" hangingPunct="1">
              <a:buFontTx/>
              <a:buBlip>
                <a:blip r:embed="rId3"/>
              </a:buBlip>
            </a:pPr>
            <a:r>
              <a:rPr lang="en-US" sz="2200" b="1" dirty="0">
                <a:solidFill>
                  <a:srgbClr val="002060"/>
                </a:solidFill>
                <a:latin typeface="Century Gothic" pitchFamily="34" charset="0"/>
                <a:cs typeface="Times New Roman" pitchFamily="18" charset="0"/>
              </a:rPr>
              <a:t>Routine Tests</a:t>
            </a:r>
          </a:p>
          <a:p>
            <a:pPr lvl="1" eaLnBrk="1" hangingPunct="1">
              <a:buFontTx/>
              <a:buBlip>
                <a:blip r:embed="rId4"/>
              </a:buBlip>
            </a:pPr>
            <a:r>
              <a:rPr lang="en-US" sz="2200" b="1" dirty="0">
                <a:solidFill>
                  <a:srgbClr val="002060"/>
                </a:solidFill>
                <a:latin typeface="Century Gothic" pitchFamily="34" charset="0"/>
                <a:cs typeface="Times New Roman" pitchFamily="18" charset="0"/>
              </a:rPr>
              <a:t>Electrocardiogram</a:t>
            </a:r>
          </a:p>
          <a:p>
            <a:pPr lvl="1" eaLnBrk="1" hangingPunct="1">
              <a:buFontTx/>
              <a:buBlip>
                <a:blip r:embed="rId4"/>
              </a:buBlip>
            </a:pPr>
            <a:r>
              <a:rPr lang="en-US" sz="2200" b="1" dirty="0">
                <a:solidFill>
                  <a:srgbClr val="002060"/>
                </a:solidFill>
                <a:latin typeface="Century Gothic" pitchFamily="34" charset="0"/>
                <a:cs typeface="Times New Roman" pitchFamily="18" charset="0"/>
              </a:rPr>
              <a:t>Urinalysis </a:t>
            </a:r>
          </a:p>
          <a:p>
            <a:pPr lvl="1" eaLnBrk="1" hangingPunct="1">
              <a:buFontTx/>
              <a:buBlip>
                <a:blip r:embed="rId4"/>
              </a:buBlip>
            </a:pPr>
            <a:r>
              <a:rPr lang="en-US" sz="2200" b="1" dirty="0">
                <a:solidFill>
                  <a:srgbClr val="002060"/>
                </a:solidFill>
                <a:latin typeface="Century Gothic" pitchFamily="34" charset="0"/>
                <a:cs typeface="Times New Roman" pitchFamily="18" charset="0"/>
              </a:rPr>
              <a:t>Serum sodium, serum potassium, creatinine, or the corresponding estimated GFR, and calcium</a:t>
            </a:r>
          </a:p>
          <a:p>
            <a:pPr lvl="1" eaLnBrk="1" hangingPunct="1">
              <a:buFontTx/>
              <a:buBlip>
                <a:blip r:embed="rId4"/>
              </a:buBlip>
            </a:pPr>
            <a:r>
              <a:rPr lang="en-US" sz="2200" b="1" dirty="0">
                <a:solidFill>
                  <a:srgbClr val="002060"/>
                </a:solidFill>
                <a:latin typeface="Century Gothic" pitchFamily="34" charset="0"/>
                <a:cs typeface="Times New Roman" pitchFamily="18" charset="0"/>
              </a:rPr>
              <a:t>Blood glucose, and hematocrit </a:t>
            </a:r>
          </a:p>
          <a:p>
            <a:pPr lvl="1" eaLnBrk="1" hangingPunct="1">
              <a:buFontTx/>
              <a:buBlip>
                <a:blip r:embed="rId4"/>
              </a:buBlip>
            </a:pPr>
            <a:r>
              <a:rPr lang="en-US" sz="2200" b="1" dirty="0">
                <a:solidFill>
                  <a:srgbClr val="002060"/>
                </a:solidFill>
                <a:latin typeface="Century Gothic" pitchFamily="34" charset="0"/>
                <a:cs typeface="Times New Roman" pitchFamily="18" charset="0"/>
              </a:rPr>
              <a:t>Lipid profile, after 9- to 12-hour fast, that includes high density and low-density lipoprotein cholesterol, and triglycerides  </a:t>
            </a:r>
          </a:p>
          <a:p>
            <a:pPr lvl="1" eaLnBrk="1" hangingPunct="1"/>
            <a:endParaRPr lang="en-US" sz="2200" b="1" dirty="0">
              <a:solidFill>
                <a:srgbClr val="002060"/>
              </a:solidFill>
              <a:latin typeface="Century Gothic" pitchFamily="34" charset="0"/>
              <a:cs typeface="Times New Roman" pitchFamily="18" charset="0"/>
            </a:endParaRPr>
          </a:p>
          <a:p>
            <a:pPr eaLnBrk="1" hangingPunct="1">
              <a:buFontTx/>
              <a:buBlip>
                <a:blip r:embed="rId3"/>
              </a:buBlip>
            </a:pPr>
            <a:r>
              <a:rPr lang="en-US" sz="2200" b="1" dirty="0">
                <a:solidFill>
                  <a:srgbClr val="002060"/>
                </a:solidFill>
                <a:latin typeface="Century Gothic" pitchFamily="34" charset="0"/>
                <a:cs typeface="Times New Roman" pitchFamily="18" charset="0"/>
              </a:rPr>
              <a:t>Optional tests </a:t>
            </a:r>
          </a:p>
          <a:p>
            <a:pPr lvl="1" eaLnBrk="1" hangingPunct="1">
              <a:buFontTx/>
              <a:buBlip>
                <a:blip r:embed="rId4"/>
              </a:buBlip>
            </a:pPr>
            <a:r>
              <a:rPr lang="en-US" sz="2200" b="1" dirty="0">
                <a:solidFill>
                  <a:srgbClr val="002060"/>
                </a:solidFill>
                <a:latin typeface="Century Gothic" pitchFamily="34" charset="0"/>
                <a:cs typeface="Times New Roman" pitchFamily="18" charset="0"/>
              </a:rPr>
              <a:t>Measurement of urinary albumin excretion or albumin/creatinine ratio  </a:t>
            </a:r>
          </a:p>
          <a:p>
            <a:pPr eaLnBrk="1" hangingPunct="1">
              <a:buFont typeface="Arial" pitchFamily="34" charset="0"/>
              <a:buChar char="•"/>
            </a:pPr>
            <a:endParaRPr lang="en-US" sz="2200" b="1" dirty="0">
              <a:solidFill>
                <a:srgbClr val="002060"/>
              </a:solidFill>
              <a:latin typeface="Century Gothic" pitchFamily="34" charset="0"/>
              <a:cs typeface="Times New Roman" pitchFamily="18" charset="0"/>
            </a:endParaRPr>
          </a:p>
          <a:p>
            <a:pPr eaLnBrk="1" hangingPunct="1">
              <a:buFontTx/>
              <a:buBlip>
                <a:blip r:embed="rId3"/>
              </a:buBlip>
            </a:pPr>
            <a:r>
              <a:rPr lang="en-US" sz="2200" b="1" dirty="0">
                <a:solidFill>
                  <a:srgbClr val="002060"/>
                </a:solidFill>
                <a:latin typeface="Century Gothic" pitchFamily="34" charset="0"/>
                <a:cs typeface="Times New Roman" pitchFamily="18" charset="0"/>
              </a:rPr>
              <a:t>More extensive testing for identifiable causes is not generally indicated unless BP control is not achieved</a:t>
            </a:r>
          </a:p>
        </p:txBody>
      </p:sp>
    </p:spTree>
    <p:extLst>
      <p:ext uri="{BB962C8B-B14F-4D97-AF65-F5344CB8AC3E}">
        <p14:creationId xmlns:p14="http://schemas.microsoft.com/office/powerpoint/2010/main" val="4252379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GB"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548680"/>
            <a:ext cx="6264696" cy="236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105649"/>
            <a:ext cx="6408711" cy="33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475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1143000" y="304800"/>
            <a:ext cx="640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b="1">
                <a:solidFill>
                  <a:srgbClr val="FF0000"/>
                </a:solidFill>
                <a:latin typeface="Batang" pitchFamily="18" charset="-127"/>
                <a:ea typeface="Batang" pitchFamily="18" charset="-127"/>
                <a:cs typeface="Times New Roman" pitchFamily="18" charset="0"/>
              </a:rPr>
              <a:t>Case </a:t>
            </a:r>
          </a:p>
        </p:txBody>
      </p:sp>
      <p:sp>
        <p:nvSpPr>
          <p:cNvPr id="18435" name="TextBox 3"/>
          <p:cNvSpPr txBox="1">
            <a:spLocks noChangeArrowheads="1"/>
          </p:cNvSpPr>
          <p:nvPr/>
        </p:nvSpPr>
        <p:spPr bwMode="auto">
          <a:xfrm>
            <a:off x="381000" y="1331416"/>
            <a:ext cx="8534400" cy="4154984"/>
          </a:xfrm>
          <a:prstGeom prst="rect">
            <a:avLst/>
          </a:prstGeom>
          <a:noFill/>
          <a:ln w="9525">
            <a:noFill/>
            <a:miter lim="800000"/>
            <a:headEnd/>
            <a:tailEnd/>
          </a:ln>
        </p:spPr>
        <p:txBody>
          <a:bodyPr>
            <a:spAutoFit/>
            <a:scene3d>
              <a:camera prst="orthographicFront"/>
              <a:lightRig rig="threePt" dir="t"/>
            </a:scene3d>
            <a:sp3d extrusionH="57150">
              <a:bevelT w="152400"/>
            </a:sp3d>
          </a:bodyPr>
          <a:lstStyle/>
          <a:p>
            <a:pPr algn="just" eaLnBrk="1" fontAlgn="auto" hangingPunct="1">
              <a:spcBef>
                <a:spcPts val="0"/>
              </a:spcBef>
              <a:spcAft>
                <a:spcPts val="0"/>
              </a:spcAft>
              <a:defRPr/>
            </a:pPr>
            <a:r>
              <a:rPr lang="en-US" sz="2400" b="1" i="1" dirty="0">
                <a:solidFill>
                  <a:srgbClr val="002060"/>
                </a:solidFill>
                <a:latin typeface="Century Gothic" pitchFamily="34" charset="0"/>
                <a:cs typeface="Times New Roman" pitchFamily="18" charset="0"/>
              </a:rPr>
              <a:t>47 year old man came to your clinic with headache for 3 weeks. The nurse measure his Blood Pressure and  was found to be 150/95 mmHg:</a:t>
            </a:r>
          </a:p>
          <a:p>
            <a:pPr algn="just" eaLnBrk="1" fontAlgn="auto" hangingPunct="1">
              <a:spcBef>
                <a:spcPts val="0"/>
              </a:spcBef>
              <a:spcAft>
                <a:spcPts val="0"/>
              </a:spcAft>
              <a:defRPr/>
            </a:pPr>
            <a:endParaRPr lang="en-US" sz="2400" b="1" dirty="0">
              <a:solidFill>
                <a:srgbClr val="002060"/>
              </a:solidFill>
              <a:latin typeface="Century Gothic" pitchFamily="34" charset="0"/>
              <a:cs typeface="Times New Roman" pitchFamily="18" charset="0"/>
            </a:endParaRPr>
          </a:p>
          <a:p>
            <a:pPr marL="457200" indent="-457200" algn="just" eaLnBrk="1" fontAlgn="auto" hangingPunct="1">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Does he have Hypertension?</a:t>
            </a:r>
          </a:p>
          <a:p>
            <a:pPr marL="457200" indent="-457200" algn="just" eaLnBrk="1" fontAlgn="auto" hangingPunct="1">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is the stage of Hypertension?</a:t>
            </a:r>
          </a:p>
          <a:p>
            <a:pPr marL="457200" indent="-457200" algn="just" eaLnBrk="1" fontAlgn="auto" hangingPunct="1">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investigation should you perform?</a:t>
            </a:r>
          </a:p>
          <a:p>
            <a:pPr marL="457200" indent="-457200" algn="just" eaLnBrk="1" fontAlgn="auto" hangingPunct="1">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could be your management on his case?</a:t>
            </a:r>
          </a:p>
          <a:p>
            <a:pPr marL="457200" indent="-457200" algn="just" eaLnBrk="1" fontAlgn="auto" hangingPunct="1">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Is their any possible prevention to his disease and its complication?</a:t>
            </a:r>
          </a:p>
          <a:p>
            <a:pPr algn="just" eaLnBrk="1" fontAlgn="auto" hangingPunct="1">
              <a:spcBef>
                <a:spcPts val="0"/>
              </a:spcBef>
              <a:spcAft>
                <a:spcPts val="0"/>
              </a:spcAft>
              <a:buFontTx/>
              <a:buAutoNum type="arabicPeriod"/>
              <a:defRPr/>
            </a:pPr>
            <a:endParaRPr lang="en-US" sz="2400" dirty="0">
              <a:solidFill>
                <a:srgbClr val="002060"/>
              </a:solidFill>
              <a:latin typeface="Century Gothic" pitchFamily="34" charset="0"/>
              <a:cs typeface="+mn-cs"/>
            </a:endParaRPr>
          </a:p>
        </p:txBody>
      </p:sp>
    </p:spTree>
    <p:extLst>
      <p:ext uri="{BB962C8B-B14F-4D97-AF65-F5344CB8AC3E}">
        <p14:creationId xmlns:p14="http://schemas.microsoft.com/office/powerpoint/2010/main" val="199049304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685800"/>
          </a:xfrm>
        </p:spPr>
        <p:txBody>
          <a:bodyPr>
            <a:noAutofit/>
          </a:bodyPr>
          <a:lstStyle/>
          <a:p>
            <a:pPr>
              <a:defRPr/>
            </a:pPr>
            <a:r>
              <a:rPr lang="en-US" altLang="en-US" sz="1800" dirty="0">
                <a:solidFill>
                  <a:srgbClr val="FF0000"/>
                </a:solidFill>
                <a:latin typeface="Candara" pitchFamily="34" charset="0"/>
                <a:ea typeface="MS PGothic" panose="020B0600070205080204" pitchFamily="34" charset="-128"/>
              </a:rPr>
              <a:t>Blood Pressure (BP) Thresholds and Recommendations for Treatment and Follow-Up</a:t>
            </a:r>
            <a:endParaRPr lang="en-GB" sz="1800" dirty="0">
              <a:solidFill>
                <a:srgbClr val="FF0000"/>
              </a:solidFill>
              <a:latin typeface="Candara" pitchFamily="34" charset="0"/>
            </a:endParaRPr>
          </a:p>
        </p:txBody>
      </p:sp>
      <p:sp>
        <p:nvSpPr>
          <p:cNvPr id="49155" name="Content Placeholder 2"/>
          <p:cNvSpPr>
            <a:spLocks noGrp="1"/>
          </p:cNvSpPr>
          <p:nvPr>
            <p:ph idx="1"/>
          </p:nvPr>
        </p:nvSpPr>
        <p:spPr/>
        <p:txBody>
          <a:bodyPr/>
          <a:lstStyle/>
          <a:p>
            <a:endParaRPr lang="en-GB"/>
          </a:p>
        </p:txBody>
      </p:sp>
      <p:pic>
        <p:nvPicPr>
          <p:cNvPr id="49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8991600" cy="669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677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81000"/>
            <a:ext cx="6477000"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843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p:nvPr>
        </p:nvSpPr>
        <p:spPr>
          <a:xfrm>
            <a:off x="381000" y="125413"/>
            <a:ext cx="8229600" cy="712787"/>
          </a:xfrm>
        </p:spPr>
        <p:txBody>
          <a:bodyPr/>
          <a:lstStyle/>
          <a:p>
            <a:pPr algn="ctr" eaLnBrk="1" hangingPunct="1">
              <a:buFont typeface="Wingdings 2" pitchFamily="18" charset="2"/>
              <a:buNone/>
            </a:pPr>
            <a:r>
              <a:rPr lang="en-US" sz="4000" b="1">
                <a:solidFill>
                  <a:srgbClr val="FF0000"/>
                </a:solidFill>
                <a:latin typeface="Batang" pitchFamily="18" charset="-127"/>
                <a:ea typeface="Batang" pitchFamily="18" charset="-127"/>
                <a:cs typeface="Times New Roman" pitchFamily="18" charset="0"/>
              </a:rPr>
              <a:t>High Risk Group Therapy</a:t>
            </a:r>
          </a:p>
        </p:txBody>
      </p:sp>
      <p:sp>
        <p:nvSpPr>
          <p:cNvPr id="51203" name="Content Placeholder 1"/>
          <p:cNvSpPr txBox="1">
            <a:spLocks/>
          </p:cNvSpPr>
          <p:nvPr/>
        </p:nvSpPr>
        <p:spPr bwMode="auto">
          <a:xfrm>
            <a:off x="342900" y="1069975"/>
            <a:ext cx="845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buSzPct val="70000"/>
            </a:pPr>
            <a:endParaRPr lang="en-US" sz="2100" b="1" dirty="0">
              <a:solidFill>
                <a:srgbClr val="002060"/>
              </a:solidFill>
              <a:latin typeface="Century Gothic" pitchFamily="34" charset="0"/>
              <a:cs typeface="Times New Roman" pitchFamily="18" charset="0"/>
            </a:endParaRPr>
          </a:p>
          <a:p>
            <a:pPr eaLnBrk="1" hangingPunct="1">
              <a:spcBef>
                <a:spcPts val="600"/>
              </a:spcBef>
              <a:buSzPct val="100000"/>
              <a:buFontTx/>
              <a:buBlip>
                <a:blip r:embed="rId2"/>
              </a:buBlip>
            </a:pPr>
            <a:r>
              <a:rPr lang="en-US" sz="2100" b="1" dirty="0">
                <a:solidFill>
                  <a:srgbClr val="002060"/>
                </a:solidFill>
                <a:latin typeface="Century Gothic" pitchFamily="34" charset="0"/>
                <a:cs typeface="Times New Roman" pitchFamily="18" charset="0"/>
              </a:rPr>
              <a:t>CHF – Thiazide, ACE-1, Aldosterone, BB</a:t>
            </a:r>
          </a:p>
          <a:p>
            <a:pPr eaLnBrk="1" hangingPunct="1">
              <a:spcBef>
                <a:spcPts val="600"/>
              </a:spcBef>
              <a:buSzPct val="100000"/>
              <a:buFontTx/>
              <a:buBlip>
                <a:blip r:embed="rId2"/>
              </a:buBlip>
            </a:pPr>
            <a:r>
              <a:rPr lang="en-US" sz="2100" b="1" dirty="0">
                <a:solidFill>
                  <a:srgbClr val="002060"/>
                </a:solidFill>
                <a:latin typeface="Century Gothic" pitchFamily="34" charset="0"/>
                <a:cs typeface="Times New Roman" pitchFamily="18" charset="0"/>
              </a:rPr>
              <a:t>Post Myocardial Infarction – BB, </a:t>
            </a:r>
            <a:r>
              <a:rPr lang="en-US" sz="2100" b="1" dirty="0" err="1">
                <a:solidFill>
                  <a:srgbClr val="002060"/>
                </a:solidFill>
                <a:latin typeface="Century Gothic" pitchFamily="34" charset="0"/>
                <a:cs typeface="Times New Roman" pitchFamily="18" charset="0"/>
              </a:rPr>
              <a:t>ACEi</a:t>
            </a:r>
            <a:endParaRPr lang="en-US" sz="2100" b="1" dirty="0">
              <a:solidFill>
                <a:srgbClr val="002060"/>
              </a:solidFill>
              <a:latin typeface="Century Gothic" pitchFamily="34" charset="0"/>
              <a:cs typeface="Times New Roman" pitchFamily="18" charset="0"/>
            </a:endParaRPr>
          </a:p>
          <a:p>
            <a:pPr eaLnBrk="1" hangingPunct="1">
              <a:spcBef>
                <a:spcPts val="600"/>
              </a:spcBef>
              <a:buSzPct val="100000"/>
              <a:buFontTx/>
              <a:buBlip>
                <a:blip r:embed="rId2"/>
              </a:buBlip>
            </a:pPr>
            <a:r>
              <a:rPr lang="en-US" sz="2100" b="1" dirty="0">
                <a:solidFill>
                  <a:srgbClr val="002060"/>
                </a:solidFill>
                <a:latin typeface="Century Gothic" pitchFamily="34" charset="0"/>
                <a:cs typeface="Times New Roman" pitchFamily="18" charset="0"/>
              </a:rPr>
              <a:t>Diabetes Mellitus –  proteinuria </a:t>
            </a:r>
            <a:r>
              <a:rPr lang="en-US" sz="2100" b="1" dirty="0" err="1">
                <a:solidFill>
                  <a:srgbClr val="002060"/>
                </a:solidFill>
                <a:latin typeface="Century Gothic" pitchFamily="34" charset="0"/>
                <a:cs typeface="Times New Roman" pitchFamily="18" charset="0"/>
              </a:rPr>
              <a:t>ACEi</a:t>
            </a:r>
            <a:r>
              <a:rPr lang="en-US" sz="2100" b="1" dirty="0">
                <a:solidFill>
                  <a:srgbClr val="002060"/>
                </a:solidFill>
                <a:latin typeface="Century Gothic" pitchFamily="34" charset="0"/>
                <a:cs typeface="Times New Roman" pitchFamily="18" charset="0"/>
              </a:rPr>
              <a:t>, ARB,NO  </a:t>
            </a:r>
          </a:p>
          <a:p>
            <a:pPr eaLnBrk="1" hangingPunct="1">
              <a:spcBef>
                <a:spcPts val="600"/>
              </a:spcBef>
              <a:buSzPct val="100000"/>
              <a:buFontTx/>
              <a:buBlip>
                <a:blip r:embed="rId2"/>
              </a:buBlip>
            </a:pPr>
            <a:r>
              <a:rPr lang="en-US" sz="2100" b="1" dirty="0">
                <a:solidFill>
                  <a:srgbClr val="002060"/>
                </a:solidFill>
                <a:latin typeface="Century Gothic" pitchFamily="34" charset="0"/>
                <a:cs typeface="Times New Roman" pitchFamily="18" charset="0"/>
              </a:rPr>
              <a:t>                                </a:t>
            </a:r>
            <a:r>
              <a:rPr lang="en-US" sz="2100" b="1" dirty="0" err="1">
                <a:solidFill>
                  <a:srgbClr val="002060"/>
                </a:solidFill>
                <a:latin typeface="Century Gothic" pitchFamily="34" charset="0"/>
                <a:cs typeface="Times New Roman" pitchFamily="18" charset="0"/>
              </a:rPr>
              <a:t>Nonproteinuria</a:t>
            </a:r>
            <a:r>
              <a:rPr lang="en-US" sz="2100" b="1" dirty="0">
                <a:solidFill>
                  <a:srgbClr val="002060"/>
                </a:solidFill>
                <a:latin typeface="Century Gothic" pitchFamily="34" charset="0"/>
                <a:cs typeface="Times New Roman" pitchFamily="18" charset="0"/>
              </a:rPr>
              <a:t> Thiazide, CCB,ARB, </a:t>
            </a:r>
            <a:r>
              <a:rPr lang="en-US" sz="2100" b="1" dirty="0" err="1">
                <a:solidFill>
                  <a:srgbClr val="002060"/>
                </a:solidFill>
                <a:latin typeface="Century Gothic" pitchFamily="34" charset="0"/>
                <a:cs typeface="Times New Roman" pitchFamily="18" charset="0"/>
              </a:rPr>
              <a:t>ACEi</a:t>
            </a:r>
            <a:endParaRPr lang="en-US" sz="2100" b="1" dirty="0">
              <a:solidFill>
                <a:srgbClr val="002060"/>
              </a:solidFill>
              <a:latin typeface="Century Gothic" pitchFamily="34" charset="0"/>
              <a:cs typeface="Times New Roman" pitchFamily="18" charset="0"/>
            </a:endParaRPr>
          </a:p>
          <a:p>
            <a:pPr eaLnBrk="1" hangingPunct="1">
              <a:spcBef>
                <a:spcPts val="600"/>
              </a:spcBef>
              <a:buSzPct val="100000"/>
              <a:buFontTx/>
              <a:buBlip>
                <a:blip r:embed="rId2"/>
              </a:buBlip>
            </a:pPr>
            <a:r>
              <a:rPr lang="en-US" sz="2100" b="1" dirty="0">
                <a:solidFill>
                  <a:srgbClr val="002060"/>
                </a:solidFill>
                <a:latin typeface="Century Gothic" pitchFamily="34" charset="0"/>
                <a:cs typeface="Times New Roman" pitchFamily="18" charset="0"/>
              </a:rPr>
              <a:t>CKD – </a:t>
            </a:r>
            <a:r>
              <a:rPr lang="en-US" sz="2100" b="1" dirty="0" err="1">
                <a:solidFill>
                  <a:srgbClr val="002060"/>
                </a:solidFill>
                <a:latin typeface="Century Gothic" pitchFamily="34" charset="0"/>
                <a:cs typeface="Times New Roman" pitchFamily="18" charset="0"/>
              </a:rPr>
              <a:t>ACEi</a:t>
            </a:r>
            <a:r>
              <a:rPr lang="en-US" sz="2100" b="1" dirty="0">
                <a:solidFill>
                  <a:srgbClr val="002060"/>
                </a:solidFill>
                <a:latin typeface="Century Gothic" pitchFamily="34" charset="0"/>
                <a:cs typeface="Times New Roman" pitchFamily="18" charset="0"/>
              </a:rPr>
              <a:t>, ABB, Thiazide</a:t>
            </a:r>
          </a:p>
          <a:p>
            <a:pPr eaLnBrk="1" hangingPunct="1">
              <a:spcBef>
                <a:spcPts val="600"/>
              </a:spcBef>
              <a:buSzPct val="100000"/>
              <a:buFontTx/>
              <a:buBlip>
                <a:blip r:embed="rId2"/>
              </a:buBlip>
            </a:pPr>
            <a:r>
              <a:rPr lang="en-US" sz="2100" b="1" dirty="0">
                <a:solidFill>
                  <a:srgbClr val="002060"/>
                </a:solidFill>
                <a:latin typeface="Century Gothic" pitchFamily="34" charset="0"/>
                <a:cs typeface="Times New Roman" pitchFamily="18" charset="0"/>
              </a:rPr>
              <a:t>Stroke – CCB +</a:t>
            </a:r>
            <a:r>
              <a:rPr lang="en-US" sz="2100" b="1" dirty="0" err="1">
                <a:solidFill>
                  <a:srgbClr val="002060"/>
                </a:solidFill>
                <a:latin typeface="Century Gothic" pitchFamily="34" charset="0"/>
                <a:cs typeface="Times New Roman" pitchFamily="18" charset="0"/>
              </a:rPr>
              <a:t>ACEi</a:t>
            </a:r>
            <a:endParaRPr lang="en-US" sz="2100" b="1" dirty="0">
              <a:solidFill>
                <a:srgbClr val="002060"/>
              </a:solidFill>
              <a:latin typeface="Century Gothic" pitchFamily="34" charset="0"/>
              <a:cs typeface="Times New Roman" pitchFamily="18" charset="0"/>
            </a:endParaRPr>
          </a:p>
          <a:p>
            <a:pPr eaLnBrk="1" hangingPunct="1">
              <a:spcBef>
                <a:spcPts val="600"/>
              </a:spcBef>
              <a:buSzPct val="100000"/>
              <a:buFontTx/>
              <a:buBlip>
                <a:blip r:embed="rId2"/>
              </a:buBlip>
            </a:pPr>
            <a:r>
              <a:rPr lang="en-US" sz="2100" b="1" dirty="0">
                <a:solidFill>
                  <a:srgbClr val="002060"/>
                </a:solidFill>
                <a:latin typeface="Century Gothic" pitchFamily="34" charset="0"/>
                <a:cs typeface="Times New Roman" pitchFamily="18" charset="0"/>
              </a:rPr>
              <a:t>Pregnancy </a:t>
            </a:r>
            <a:r>
              <a:rPr lang="en-US" sz="2100" b="1" dirty="0" err="1">
                <a:solidFill>
                  <a:srgbClr val="002060"/>
                </a:solidFill>
                <a:latin typeface="Century Gothic" pitchFamily="34" charset="0"/>
                <a:cs typeface="Times New Roman" pitchFamily="18" charset="0"/>
              </a:rPr>
              <a:t>Aldomet</a:t>
            </a:r>
            <a:r>
              <a:rPr lang="en-US" sz="2100" b="1" dirty="0">
                <a:solidFill>
                  <a:srgbClr val="002060"/>
                </a:solidFill>
                <a:latin typeface="Century Gothic" pitchFamily="34" charset="0"/>
                <a:cs typeface="Times New Roman" pitchFamily="18" charset="0"/>
              </a:rPr>
              <a:t> ,labetalol, </a:t>
            </a:r>
            <a:r>
              <a:rPr lang="en-US" sz="2100" b="1" dirty="0" err="1">
                <a:solidFill>
                  <a:srgbClr val="002060"/>
                </a:solidFill>
                <a:latin typeface="Century Gothic" pitchFamily="34" charset="0"/>
                <a:cs typeface="Times New Roman" pitchFamily="18" charset="0"/>
              </a:rPr>
              <a:t>Ca</a:t>
            </a:r>
            <a:r>
              <a:rPr lang="en-US" sz="2100" b="1" dirty="0">
                <a:solidFill>
                  <a:srgbClr val="002060"/>
                </a:solidFill>
                <a:latin typeface="Century Gothic" pitchFamily="34" charset="0"/>
                <a:cs typeface="Times New Roman" pitchFamily="18" charset="0"/>
              </a:rPr>
              <a:t> channel </a:t>
            </a:r>
            <a:r>
              <a:rPr lang="en-US" sz="2100" b="1" dirty="0" err="1">
                <a:solidFill>
                  <a:srgbClr val="002060"/>
                </a:solidFill>
                <a:latin typeface="Century Gothic" pitchFamily="34" charset="0"/>
                <a:cs typeface="Times New Roman" pitchFamily="18" charset="0"/>
              </a:rPr>
              <a:t>bloocker</a:t>
            </a:r>
            <a:endParaRPr lang="en-US" sz="2100" b="1" dirty="0">
              <a:solidFill>
                <a:srgbClr val="002060"/>
              </a:solidFill>
              <a:latin typeface="Century Gothic" pitchFamily="34" charset="0"/>
              <a:cs typeface="Times New Roman" pitchFamily="18" charset="0"/>
            </a:endParaRPr>
          </a:p>
          <a:p>
            <a:pPr eaLnBrk="1" hangingPunct="1">
              <a:spcBef>
                <a:spcPts val="600"/>
              </a:spcBef>
              <a:buSzPct val="100000"/>
              <a:buFontTx/>
              <a:buBlip>
                <a:blip r:embed="rId2"/>
              </a:buBlip>
            </a:pPr>
            <a:r>
              <a:rPr lang="en-US" sz="2100" b="1" dirty="0">
                <a:solidFill>
                  <a:srgbClr val="002060"/>
                </a:solidFill>
                <a:latin typeface="Century Gothic" pitchFamily="34" charset="0"/>
                <a:cs typeface="Times New Roman" pitchFamily="18" charset="0"/>
              </a:rPr>
              <a:t> </a:t>
            </a:r>
            <a:r>
              <a:rPr lang="en-US" sz="2100" b="1" dirty="0">
                <a:solidFill>
                  <a:srgbClr val="C00000"/>
                </a:solidFill>
                <a:latin typeface="Century Gothic" pitchFamily="34" charset="0"/>
                <a:cs typeface="Times New Roman" pitchFamily="18" charset="0"/>
              </a:rPr>
              <a:t>Start in &gt;130/80(130 – 139)/(85 – 89) mmHg        </a:t>
            </a:r>
          </a:p>
          <a:p>
            <a:pPr eaLnBrk="1" hangingPunct="1">
              <a:spcBef>
                <a:spcPts val="600"/>
              </a:spcBef>
              <a:buSzPct val="70000"/>
            </a:pPr>
            <a:r>
              <a:rPr lang="en-US" sz="2100" b="1" dirty="0">
                <a:solidFill>
                  <a:srgbClr val="C00000"/>
                </a:solidFill>
                <a:latin typeface="Century Gothic" pitchFamily="34" charset="0"/>
                <a:cs typeface="Times New Roman" pitchFamily="18" charset="0"/>
              </a:rPr>
              <a:t>             Lifestyle change +Medication </a:t>
            </a:r>
          </a:p>
          <a:p>
            <a:pPr eaLnBrk="1" hangingPunct="1">
              <a:spcBef>
                <a:spcPts val="600"/>
              </a:spcBef>
              <a:buSzPct val="100000"/>
              <a:buFontTx/>
              <a:buBlip>
                <a:blip r:embed="rId2"/>
              </a:buBlip>
            </a:pPr>
            <a:endParaRPr lang="en-US" sz="2100" b="1" dirty="0">
              <a:solidFill>
                <a:srgbClr val="002060"/>
              </a:solidFill>
              <a:latin typeface="Century Gothic" pitchFamily="34" charset="0"/>
              <a:cs typeface="Times New Roman" pitchFamily="18" charset="0"/>
            </a:endParaRPr>
          </a:p>
          <a:p>
            <a:pPr eaLnBrk="1" hangingPunct="1">
              <a:spcBef>
                <a:spcPts val="600"/>
              </a:spcBef>
              <a:buClr>
                <a:schemeClr val="accent1"/>
              </a:buClr>
              <a:buSzPct val="70000"/>
              <a:buFont typeface="Arial" pitchFamily="34" charset="0"/>
              <a:buChar char="•"/>
            </a:pPr>
            <a:r>
              <a:rPr lang="en-US" sz="2000" dirty="0">
                <a:solidFill>
                  <a:srgbClr val="C00000"/>
                </a:solidFill>
              </a:rPr>
              <a:t>BP target of less than 130/80 Hg is recommended</a:t>
            </a:r>
            <a:endParaRPr lang="en-US" sz="2000" b="1" dirty="0">
              <a:solidFill>
                <a:srgbClr val="C00000"/>
              </a:solidFill>
              <a:latin typeface="Century Gothic" pitchFamily="34" charset="0"/>
              <a:cs typeface="Times New Roman" pitchFamily="18" charset="0"/>
            </a:endParaRPr>
          </a:p>
          <a:p>
            <a:pPr eaLnBrk="1" hangingPunct="1">
              <a:spcBef>
                <a:spcPts val="600"/>
              </a:spcBef>
              <a:buClr>
                <a:schemeClr val="accent1"/>
              </a:buClr>
              <a:buSzPct val="70000"/>
              <a:buFont typeface="Arial" pitchFamily="34" charset="0"/>
              <a:buChar char="•"/>
            </a:pPr>
            <a:endParaRPr lang="en-US" sz="2100" b="1" dirty="0">
              <a:latin typeface="Century Gothic" pitchFamily="34" charset="0"/>
            </a:endParaRPr>
          </a:p>
        </p:txBody>
      </p:sp>
      <p:sp>
        <p:nvSpPr>
          <p:cNvPr id="5120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atin typeface="Book Antiqua" pitchFamily="18" charset="0"/>
            </a:endParaRPr>
          </a:p>
        </p:txBody>
      </p:sp>
    </p:spTree>
    <p:extLst>
      <p:ext uri="{BB962C8B-B14F-4D97-AF65-F5344CB8AC3E}">
        <p14:creationId xmlns:p14="http://schemas.microsoft.com/office/powerpoint/2010/main" val="3693254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457200" y="1600200"/>
            <a:ext cx="8229600" cy="5029200"/>
          </a:xfrm>
        </p:spPr>
        <p:txBody>
          <a:bodyPr/>
          <a:lstStyle/>
          <a:p>
            <a:endParaRPr lang="en-GB"/>
          </a:p>
        </p:txBody>
      </p:sp>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38113"/>
            <a:ext cx="8772525" cy="6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9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p:txBody>
          <a:bodyPr/>
          <a:lstStyle/>
          <a:p>
            <a:endParaRPr lang="en-GB"/>
          </a:p>
        </p:txBody>
      </p:sp>
      <p:pic>
        <p:nvPicPr>
          <p:cNvPr id="542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382000" cy="630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72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0"/>
            <a:ext cx="3429000" cy="1295400"/>
          </a:xfrm>
          <a:prstGeom prst="rect">
            <a:avLst/>
          </a:prstGeom>
        </p:spPr>
        <p:txBody>
          <a:bodyPr/>
          <a:lstStyle/>
          <a:p>
            <a:pPr eaLnBrk="1" fontAlgn="auto" hangingPunct="1">
              <a:spcAft>
                <a:spcPts val="0"/>
              </a:spcAft>
              <a:defRPr/>
            </a:pPr>
            <a:r>
              <a:rPr lang="en-US" sz="2400" b="1" dirty="0">
                <a:ln w="10541" cmpd="sng">
                  <a:solidFill>
                    <a:schemeClr val="accent1">
                      <a:shade val="88000"/>
                      <a:satMod val="110000"/>
                    </a:schemeClr>
                  </a:solidFill>
                  <a:prstDash val="solid"/>
                </a:ln>
                <a:solidFill>
                  <a:srgbClr val="C00000"/>
                </a:solidFill>
                <a:effectLst>
                  <a:outerShdw blurRad="38100" dist="38100" dir="2700000" algn="tl">
                    <a:srgbClr val="000000">
                      <a:alpha val="43137"/>
                    </a:srgbClr>
                  </a:outerShdw>
                </a:effectLst>
                <a:latin typeface="Corbel" pitchFamily="34" charset="0"/>
                <a:ea typeface="Batang" pitchFamily="18" charset="-127"/>
                <a:cs typeface="Times New Roman" pitchFamily="18" charset="0"/>
              </a:rPr>
              <a:t>Summary of antihypertensive drug treatment</a:t>
            </a:r>
          </a:p>
        </p:txBody>
      </p:sp>
      <p:grpSp>
        <p:nvGrpSpPr>
          <p:cNvPr id="3" name="Group 32"/>
          <p:cNvGrpSpPr/>
          <p:nvPr/>
        </p:nvGrpSpPr>
        <p:grpSpPr>
          <a:xfrm>
            <a:off x="1943100" y="57028"/>
            <a:ext cx="6943591" cy="6542087"/>
            <a:chOff x="1607116" y="163513"/>
            <a:chExt cx="7294426" cy="6542087"/>
          </a:xfrm>
          <a:solidFill>
            <a:srgbClr val="00B0F0"/>
          </a:solidFill>
        </p:grpSpPr>
        <p:sp>
          <p:nvSpPr>
            <p:cNvPr id="4" name="AutoShape 131"/>
            <p:cNvSpPr>
              <a:spLocks noChangeArrowheads="1"/>
            </p:cNvSpPr>
            <p:nvPr/>
          </p:nvSpPr>
          <p:spPr bwMode="auto">
            <a:xfrm>
              <a:off x="7239348" y="1230313"/>
              <a:ext cx="1662194" cy="2362200"/>
            </a:xfrm>
            <a:prstGeom prst="flowChartAlternateProcess">
              <a:avLst/>
            </a:prstGeom>
            <a:solidFill>
              <a:srgbClr val="FFFF00"/>
            </a:solidFill>
            <a:ln>
              <a:headEnd/>
              <a:tailEnd/>
            </a:ln>
          </p:spPr>
          <p:style>
            <a:lnRef idx="1">
              <a:schemeClr val="accent2"/>
            </a:lnRef>
            <a:fillRef idx="3">
              <a:schemeClr val="accent2"/>
            </a:fillRef>
            <a:effectRef idx="2">
              <a:schemeClr val="accent2"/>
            </a:effectRef>
            <a:fontRef idx="minor">
              <a:schemeClr val="lt1"/>
            </a:fontRef>
          </p:style>
          <p:txBody>
            <a:bodyPr/>
            <a:lstStyle/>
            <a:p>
              <a:pPr>
                <a:spcAft>
                  <a:spcPts val="1000"/>
                </a:spcAft>
                <a:defRPr/>
              </a:pPr>
              <a:r>
                <a:rPr lang="en-US" sz="1200" b="1" dirty="0">
                  <a:solidFill>
                    <a:srgbClr val="002060"/>
                  </a:solidFill>
                  <a:latin typeface="Century Gothic" pitchFamily="34" charset="0"/>
                  <a:cs typeface="Arial" pitchFamily="34" charset="0"/>
                </a:rPr>
                <a:t>Key</a:t>
              </a:r>
            </a:p>
            <a:p>
              <a:pPr>
                <a:spcAft>
                  <a:spcPts val="600"/>
                </a:spcAft>
                <a:defRPr/>
              </a:pPr>
              <a:r>
                <a:rPr lang="en-US" sz="1200" b="1" dirty="0">
                  <a:solidFill>
                    <a:srgbClr val="002060"/>
                  </a:solidFill>
                  <a:latin typeface="Century Gothic" pitchFamily="34" charset="0"/>
                  <a:cs typeface="Arial" pitchFamily="34" charset="0"/>
                </a:rPr>
                <a:t>A –</a:t>
              </a:r>
              <a:r>
                <a:rPr lang="en-US" sz="1200" dirty="0">
                  <a:solidFill>
                    <a:srgbClr val="002060"/>
                  </a:solidFill>
                  <a:latin typeface="Century Gothic" pitchFamily="34" charset="0"/>
                  <a:cs typeface="Arial" pitchFamily="34" charset="0"/>
                </a:rPr>
                <a:t> </a:t>
              </a:r>
              <a:r>
                <a:rPr lang="en-US" sz="1200" b="1" dirty="0">
                  <a:solidFill>
                    <a:srgbClr val="002060"/>
                  </a:solidFill>
                  <a:latin typeface="Century Gothic" pitchFamily="34" charset="0"/>
                  <a:cs typeface="Arial" pitchFamily="34" charset="0"/>
                </a:rPr>
                <a:t>ACE inhibitor B-angiotensin II receptor blocker (ARB)</a:t>
              </a:r>
              <a:r>
                <a:rPr lang="en-US" sz="1200" b="1" baseline="30000" dirty="0">
                  <a:solidFill>
                    <a:srgbClr val="002060"/>
                  </a:solidFill>
                  <a:latin typeface="Century Gothic" pitchFamily="34" charset="0"/>
                  <a:cs typeface="Arial" pitchFamily="34" charset="0"/>
                </a:rPr>
                <a:t>12</a:t>
              </a:r>
              <a:r>
                <a:rPr lang="en-US" sz="1200" b="1" dirty="0">
                  <a:solidFill>
                    <a:srgbClr val="002060"/>
                  </a:solidFill>
                  <a:latin typeface="Century Gothic" pitchFamily="34" charset="0"/>
                  <a:cs typeface="Arial" pitchFamily="34" charset="0"/>
                </a:rPr>
                <a:t> </a:t>
              </a:r>
            </a:p>
            <a:p>
              <a:pPr>
                <a:spcAft>
                  <a:spcPts val="600"/>
                </a:spcAft>
                <a:defRPr/>
              </a:pPr>
              <a:r>
                <a:rPr lang="en-US" sz="1200" b="1" dirty="0">
                  <a:solidFill>
                    <a:srgbClr val="002060"/>
                  </a:solidFill>
                  <a:latin typeface="Century Gothic" pitchFamily="34" charset="0"/>
                  <a:cs typeface="Arial" pitchFamily="34" charset="0"/>
                </a:rPr>
                <a:t>C – Calcium-channel blocker (CCB)</a:t>
              </a:r>
              <a:r>
                <a:rPr lang="en-US" sz="1200" b="1" baseline="30000" dirty="0">
                  <a:solidFill>
                    <a:srgbClr val="002060"/>
                  </a:solidFill>
                  <a:latin typeface="Century Gothic" pitchFamily="34" charset="0"/>
                  <a:cs typeface="Arial" pitchFamily="34" charset="0"/>
                </a:rPr>
                <a:t>13</a:t>
              </a:r>
              <a:r>
                <a:rPr lang="en-US" sz="1200" b="1" dirty="0">
                  <a:solidFill>
                    <a:srgbClr val="002060"/>
                  </a:solidFill>
                  <a:latin typeface="Century Gothic" pitchFamily="34" charset="0"/>
                  <a:cs typeface="Arial" pitchFamily="34" charset="0"/>
                </a:rPr>
                <a:t> </a:t>
              </a:r>
            </a:p>
            <a:p>
              <a:pPr>
                <a:spcAft>
                  <a:spcPts val="600"/>
                </a:spcAft>
                <a:defRPr/>
              </a:pPr>
              <a:r>
                <a:rPr lang="en-US" sz="1200" b="1" dirty="0">
                  <a:solidFill>
                    <a:srgbClr val="002060"/>
                  </a:solidFill>
                  <a:latin typeface="Century Gothic" pitchFamily="34" charset="0"/>
                  <a:cs typeface="Arial" pitchFamily="34" charset="0"/>
                </a:rPr>
                <a:t>D – Thiazide-like diuretic             </a:t>
              </a:r>
              <a:r>
                <a:rPr lang="en-US" sz="1200" b="1" dirty="0">
                  <a:solidFill>
                    <a:srgbClr val="FF0000"/>
                  </a:solidFill>
                  <a:latin typeface="Century Gothic" pitchFamily="34" charset="0"/>
                  <a:cs typeface="Arial" pitchFamily="34" charset="0"/>
                </a:rPr>
                <a:t>DO NOT START with B-BLOCKER</a:t>
              </a:r>
            </a:p>
            <a:p>
              <a:pPr>
                <a:spcAft>
                  <a:spcPts val="600"/>
                </a:spcAft>
                <a:defRPr/>
              </a:pPr>
              <a:endParaRPr lang="en-US" sz="1200" b="1" dirty="0">
                <a:solidFill>
                  <a:srgbClr val="002060"/>
                </a:solidFill>
                <a:latin typeface="Century Gothic" pitchFamily="34" charset="0"/>
                <a:cs typeface="Arial" pitchFamily="34" charset="0"/>
              </a:endParaRPr>
            </a:p>
            <a:p>
              <a:pPr>
                <a:spcAft>
                  <a:spcPts val="600"/>
                </a:spcAft>
                <a:defRPr/>
              </a:pPr>
              <a:endParaRPr lang="en-US" sz="1200" b="1" dirty="0">
                <a:solidFill>
                  <a:srgbClr val="002060"/>
                </a:solidFill>
                <a:latin typeface="Century Gothic" pitchFamily="34" charset="0"/>
                <a:cs typeface="Arial" pitchFamily="34" charset="0"/>
              </a:endParaRPr>
            </a:p>
            <a:p>
              <a:pPr>
                <a:spcAft>
                  <a:spcPts val="600"/>
                </a:spcAft>
                <a:defRPr/>
              </a:pPr>
              <a:r>
                <a:rPr lang="en-US" sz="1200" b="1" dirty="0">
                  <a:solidFill>
                    <a:srgbClr val="002060"/>
                  </a:solidFill>
                  <a:latin typeface="Century Gothic" pitchFamily="34" charset="0"/>
                  <a:cs typeface="Arial" pitchFamily="34" charset="0"/>
                </a:rPr>
                <a:t> </a:t>
              </a:r>
              <a:r>
                <a:rPr lang="en-US" sz="1400" b="1" dirty="0">
                  <a:solidFill>
                    <a:srgbClr val="FF0000"/>
                  </a:solidFill>
                  <a:latin typeface="Century Gothic" pitchFamily="34" charset="0"/>
                  <a:cs typeface="Arial" pitchFamily="34" charset="0"/>
                </a:rPr>
                <a:t>DO NOT USE  A+B</a:t>
              </a:r>
            </a:p>
            <a:p>
              <a:pPr>
                <a:spcAft>
                  <a:spcPts val="600"/>
                </a:spcAft>
                <a:defRPr/>
              </a:pPr>
              <a:endParaRPr lang="en-US" sz="1200" b="1" dirty="0">
                <a:solidFill>
                  <a:srgbClr val="002060"/>
                </a:solidFill>
                <a:latin typeface="Century Gothic" pitchFamily="34" charset="0"/>
                <a:cs typeface="Arial" pitchFamily="34" charset="0"/>
              </a:endParaRPr>
            </a:p>
          </p:txBody>
        </p:sp>
        <p:sp>
          <p:nvSpPr>
            <p:cNvPr id="5" name="AutoShape 142"/>
            <p:cNvSpPr>
              <a:spLocks noChangeArrowheads="1"/>
            </p:cNvSpPr>
            <p:nvPr/>
          </p:nvSpPr>
          <p:spPr bwMode="auto">
            <a:xfrm>
              <a:off x="3784242" y="4962527"/>
              <a:ext cx="3301625" cy="1743073"/>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600" b="1" dirty="0">
                  <a:solidFill>
                    <a:srgbClr val="002060"/>
                  </a:solidFill>
                  <a:latin typeface="Century Gothic" pitchFamily="34" charset="0"/>
                  <a:cs typeface="Arial" pitchFamily="34" charset="0"/>
                </a:rPr>
                <a:t>Resistant hypertension</a:t>
              </a:r>
            </a:p>
            <a:p>
              <a:pPr lvl="1" algn="ctr">
                <a:spcAft>
                  <a:spcPts val="1000"/>
                </a:spcAft>
                <a:defRPr/>
              </a:pPr>
              <a:r>
                <a:rPr lang="en-US" sz="1400" b="1" dirty="0">
                  <a:solidFill>
                    <a:srgbClr val="002060"/>
                  </a:solidFill>
                  <a:latin typeface="Century Gothic" pitchFamily="34" charset="0"/>
                  <a:cs typeface="Arial" pitchFamily="34" charset="0"/>
                </a:rPr>
                <a:t>A + C + D + consider further diuretic</a:t>
              </a:r>
              <a:r>
                <a:rPr lang="en-US" sz="1400" b="1" baseline="30000" dirty="0">
                  <a:solidFill>
                    <a:srgbClr val="002060"/>
                  </a:solidFill>
                  <a:latin typeface="Century Gothic" pitchFamily="34" charset="0"/>
                  <a:cs typeface="Arial" pitchFamily="34" charset="0"/>
                </a:rPr>
                <a:t>14, 15 </a:t>
              </a:r>
              <a:r>
                <a:rPr lang="en-US" sz="1400" b="1" dirty="0">
                  <a:solidFill>
                    <a:srgbClr val="002060"/>
                  </a:solidFill>
                  <a:latin typeface="Century Gothic" pitchFamily="34" charset="0"/>
                  <a:cs typeface="Arial" pitchFamily="34" charset="0"/>
                </a:rPr>
                <a:t>or alpha- or </a:t>
              </a:r>
              <a:br>
                <a:rPr lang="en-US" sz="1400" b="1" dirty="0">
                  <a:solidFill>
                    <a:srgbClr val="002060"/>
                  </a:solidFill>
                  <a:latin typeface="Century Gothic" pitchFamily="34" charset="0"/>
                  <a:cs typeface="Arial" pitchFamily="34" charset="0"/>
                </a:rPr>
              </a:br>
              <a:r>
                <a:rPr lang="en-US" sz="1400" b="1" dirty="0">
                  <a:solidFill>
                    <a:srgbClr val="002060"/>
                  </a:solidFill>
                  <a:latin typeface="Century Gothic" pitchFamily="34" charset="0"/>
                  <a:cs typeface="Arial" pitchFamily="34" charset="0"/>
                </a:rPr>
                <a:t>beta-blocker</a:t>
              </a:r>
              <a:r>
                <a:rPr lang="en-US" sz="1400" b="1" baseline="30000" dirty="0">
                  <a:solidFill>
                    <a:srgbClr val="002060"/>
                  </a:solidFill>
                  <a:latin typeface="Century Gothic" pitchFamily="34" charset="0"/>
                  <a:cs typeface="Arial" pitchFamily="34" charset="0"/>
                </a:rPr>
                <a:t>16</a:t>
              </a:r>
              <a:endParaRPr lang="en-US" sz="1400" b="1" dirty="0">
                <a:solidFill>
                  <a:srgbClr val="002060"/>
                </a:solidFill>
                <a:latin typeface="Century Gothic" pitchFamily="34" charset="0"/>
                <a:cs typeface="Arial" pitchFamily="34" charset="0"/>
              </a:endParaRPr>
            </a:p>
            <a:p>
              <a:pPr algn="ctr">
                <a:spcAft>
                  <a:spcPts val="1000"/>
                </a:spcAft>
                <a:defRPr/>
              </a:pPr>
              <a:r>
                <a:rPr lang="en-US" sz="1400" b="1" dirty="0">
                  <a:solidFill>
                    <a:srgbClr val="002060"/>
                  </a:solidFill>
                  <a:latin typeface="Century Gothic" pitchFamily="34" charset="0"/>
                  <a:cs typeface="Arial" pitchFamily="34" charset="0"/>
                </a:rPr>
                <a:t>Consider seeking expert advice</a:t>
              </a:r>
              <a:endParaRPr lang="en-US" dirty="0">
                <a:solidFill>
                  <a:srgbClr val="002060"/>
                </a:solidFill>
                <a:latin typeface="Century Gothic" pitchFamily="34" charset="0"/>
                <a:cs typeface="Arial" pitchFamily="34" charset="0"/>
              </a:endParaRPr>
            </a:p>
          </p:txBody>
        </p:sp>
        <p:sp>
          <p:nvSpPr>
            <p:cNvPr id="6" name="AutoShape 126"/>
            <p:cNvSpPr>
              <a:spLocks noChangeArrowheads="1"/>
            </p:cNvSpPr>
            <p:nvPr/>
          </p:nvSpPr>
          <p:spPr bwMode="auto">
            <a:xfrm>
              <a:off x="5693219" y="163513"/>
              <a:ext cx="1608285" cy="893843"/>
            </a:xfrm>
            <a:prstGeom prst="flowChartAlternateProcess">
              <a:avLst/>
            </a:prstGeom>
            <a:solidFill>
              <a:srgbClr val="92D05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300" b="1" dirty="0">
                  <a:solidFill>
                    <a:srgbClr val="002060"/>
                  </a:solidFill>
                  <a:latin typeface="Century Gothic" pitchFamily="34" charset="0"/>
                  <a:cs typeface="Arial" pitchFamily="34" charset="0"/>
                </a:rPr>
                <a:t>Aged over 55 years or black person of African</a:t>
              </a:r>
              <a:endParaRPr lang="en-US" sz="1300" dirty="0">
                <a:solidFill>
                  <a:srgbClr val="002060"/>
                </a:solidFill>
                <a:latin typeface="Century Gothic" pitchFamily="34" charset="0"/>
                <a:cs typeface="Arial" pitchFamily="34" charset="0"/>
              </a:endParaRPr>
            </a:p>
          </p:txBody>
        </p:sp>
        <p:sp>
          <p:nvSpPr>
            <p:cNvPr id="7" name="AutoShape 141"/>
            <p:cNvSpPr>
              <a:spLocks noChangeArrowheads="1"/>
            </p:cNvSpPr>
            <p:nvPr/>
          </p:nvSpPr>
          <p:spPr bwMode="auto">
            <a:xfrm>
              <a:off x="2756542" y="4962527"/>
              <a:ext cx="960601" cy="515039"/>
            </a:xfrm>
            <a:prstGeom prst="flowChartAlternateProcess">
              <a:avLst/>
            </a:prstGeom>
            <a:grpFill/>
            <a:ln w="9525">
              <a:noFill/>
              <a:miter lim="800000"/>
              <a:headEnd/>
              <a:tailEnd/>
            </a:ln>
          </p:spPr>
          <p:txBody>
            <a:bodyPr/>
            <a:lstStyle/>
            <a:p>
              <a:pPr algn="ctr">
                <a:spcAft>
                  <a:spcPts val="1000"/>
                </a:spcAft>
                <a:defRPr/>
              </a:pPr>
              <a:endParaRPr lang="en-US" sz="1600" b="1" dirty="0">
                <a:solidFill>
                  <a:srgbClr val="002060"/>
                </a:solidFill>
                <a:latin typeface="Century Gothic" pitchFamily="34" charset="0"/>
              </a:endParaRPr>
            </a:p>
            <a:p>
              <a:pPr algn="ctr">
                <a:spcAft>
                  <a:spcPts val="1000"/>
                </a:spcAft>
                <a:defRPr/>
              </a:pPr>
              <a:endParaRPr lang="en-US" sz="1600" b="1" dirty="0">
                <a:solidFill>
                  <a:srgbClr val="002060"/>
                </a:solidFill>
                <a:latin typeface="Century Gothic" pitchFamily="34" charset="0"/>
              </a:endParaRPr>
            </a:p>
            <a:p>
              <a:pPr algn="ctr">
                <a:spcAft>
                  <a:spcPts val="1000"/>
                </a:spcAft>
                <a:defRPr/>
              </a:pPr>
              <a:endParaRPr lang="en-US" sz="1600" b="1" dirty="0">
                <a:solidFill>
                  <a:srgbClr val="002060"/>
                </a:solidFill>
                <a:latin typeface="Century Gothic" pitchFamily="34" charset="0"/>
              </a:endParaRPr>
            </a:p>
            <a:p>
              <a:pPr algn="ctr">
                <a:spcAft>
                  <a:spcPts val="1000"/>
                </a:spcAft>
                <a:defRPr/>
              </a:pPr>
              <a:endParaRPr lang="en-US" sz="1600" b="1" dirty="0">
                <a:solidFill>
                  <a:srgbClr val="002060"/>
                </a:solidFill>
                <a:latin typeface="Century Gothic" pitchFamily="34" charset="0"/>
              </a:endParaRPr>
            </a:p>
            <a:p>
              <a:pPr algn="ctr">
                <a:spcAft>
                  <a:spcPts val="1000"/>
                </a:spcAft>
                <a:defRPr/>
              </a:pPr>
              <a:endParaRPr lang="en-US" sz="1600" b="1" dirty="0">
                <a:solidFill>
                  <a:srgbClr val="002060"/>
                </a:solidFill>
                <a:latin typeface="Century Gothic" pitchFamily="34" charset="0"/>
              </a:endParaRPr>
            </a:p>
            <a:p>
              <a:pPr algn="ctr">
                <a:spcAft>
                  <a:spcPts val="1000"/>
                </a:spcAft>
                <a:defRPr/>
              </a:pPr>
              <a:endParaRPr lang="en-US" sz="1600" b="1" dirty="0">
                <a:solidFill>
                  <a:srgbClr val="002060"/>
                </a:solidFill>
                <a:latin typeface="Century Gothic" pitchFamily="34" charset="0"/>
              </a:endParaRPr>
            </a:p>
            <a:p>
              <a:pPr algn="ctr">
                <a:spcAft>
                  <a:spcPts val="1000"/>
                </a:spcAft>
                <a:defRPr/>
              </a:pPr>
              <a:endParaRPr lang="en-US" sz="1600" b="1" dirty="0">
                <a:solidFill>
                  <a:srgbClr val="002060"/>
                </a:solidFill>
                <a:latin typeface="Century Gothic" pitchFamily="34" charset="0"/>
              </a:endParaRPr>
            </a:p>
            <a:p>
              <a:pPr algn="ctr">
                <a:spcAft>
                  <a:spcPts val="1000"/>
                </a:spcAft>
                <a:defRPr/>
              </a:pPr>
              <a:endParaRPr lang="en-US" sz="1600" b="1" dirty="0">
                <a:solidFill>
                  <a:srgbClr val="002060"/>
                </a:solidFill>
                <a:latin typeface="Century Gothic" pitchFamily="34" charset="0"/>
              </a:endParaRPr>
            </a:p>
            <a:p>
              <a:pPr algn="ctr">
                <a:spcAft>
                  <a:spcPts val="1000"/>
                </a:spcAft>
                <a:defRPr/>
              </a:pPr>
              <a:endParaRPr lang="en-US" sz="1600" b="1" dirty="0">
                <a:solidFill>
                  <a:srgbClr val="002060"/>
                </a:solidFill>
                <a:latin typeface="Century Gothic" pitchFamily="34" charset="0"/>
              </a:endParaRPr>
            </a:p>
            <a:p>
              <a:pPr algn="ctr">
                <a:spcAft>
                  <a:spcPts val="1000"/>
                </a:spcAft>
                <a:defRPr/>
              </a:pPr>
              <a:endParaRPr lang="en-US" sz="1600" b="1" dirty="0">
                <a:solidFill>
                  <a:srgbClr val="002060"/>
                </a:solidFill>
                <a:latin typeface="Century Gothic" pitchFamily="34" charset="0"/>
              </a:endParaRPr>
            </a:p>
            <a:p>
              <a:pPr algn="ctr">
                <a:spcAft>
                  <a:spcPts val="1000"/>
                </a:spcAft>
                <a:defRPr/>
              </a:pPr>
              <a:endParaRPr lang="en-US" sz="1600" b="1" dirty="0">
                <a:solidFill>
                  <a:srgbClr val="002060"/>
                </a:solidFill>
                <a:latin typeface="Century Gothic" pitchFamily="34" charset="0"/>
              </a:endParaRPr>
            </a:p>
            <a:p>
              <a:pPr>
                <a:defRPr/>
              </a:pPr>
              <a:endParaRPr lang="en-US" dirty="0">
                <a:solidFill>
                  <a:srgbClr val="002060"/>
                </a:solidFill>
                <a:latin typeface="Century Gothic" pitchFamily="34" charset="0"/>
              </a:endParaRPr>
            </a:p>
          </p:txBody>
        </p:sp>
        <p:cxnSp>
          <p:nvCxnSpPr>
            <p:cNvPr id="8" name="AutoShape 129"/>
            <p:cNvCxnSpPr>
              <a:cxnSpLocks noChangeShapeType="1"/>
            </p:cNvCxnSpPr>
            <p:nvPr/>
          </p:nvCxnSpPr>
          <p:spPr bwMode="auto">
            <a:xfrm>
              <a:off x="5414689" y="4370439"/>
              <a:ext cx="0" cy="592088"/>
            </a:xfrm>
            <a:prstGeom prst="straightConnector1">
              <a:avLst/>
            </a:prstGeom>
            <a:grpFill/>
            <a:ln w="19050">
              <a:solidFill>
                <a:srgbClr val="000000"/>
              </a:solidFill>
              <a:round/>
              <a:headEnd/>
              <a:tailEnd type="triangle" w="med" len="med"/>
            </a:ln>
          </p:spPr>
        </p:cxnSp>
        <p:sp>
          <p:nvSpPr>
            <p:cNvPr id="9" name="AutoShape 143"/>
            <p:cNvSpPr>
              <a:spLocks noChangeArrowheads="1"/>
            </p:cNvSpPr>
            <p:nvPr/>
          </p:nvSpPr>
          <p:spPr bwMode="auto">
            <a:xfrm>
              <a:off x="2737033" y="3786415"/>
              <a:ext cx="960601" cy="515039"/>
            </a:xfrm>
            <a:prstGeom prst="flowChartAlternateProcess">
              <a:avLst/>
            </a:prstGeom>
            <a:grpFill/>
            <a:ln w="9525">
              <a:noFill/>
              <a:miter lim="800000"/>
              <a:headEnd/>
              <a:tailEnd/>
            </a:ln>
          </p:spPr>
          <p:txBody>
            <a:bodyPr/>
            <a:lstStyle/>
            <a:p>
              <a:pPr>
                <a:defRPr/>
              </a:pPr>
              <a:r>
                <a:rPr lang="en-US" sz="1200" b="1" dirty="0">
                  <a:solidFill>
                    <a:srgbClr val="002060"/>
                  </a:solidFill>
                  <a:latin typeface="Century Gothic" pitchFamily="34" charset="0"/>
                </a:rPr>
                <a:t>If BP not control </a:t>
              </a:r>
            </a:p>
          </p:txBody>
        </p:sp>
        <p:sp>
          <p:nvSpPr>
            <p:cNvPr id="10" name="AutoShape 138"/>
            <p:cNvSpPr>
              <a:spLocks noChangeArrowheads="1"/>
            </p:cNvSpPr>
            <p:nvPr/>
          </p:nvSpPr>
          <p:spPr bwMode="auto">
            <a:xfrm>
              <a:off x="2743200" y="2640405"/>
              <a:ext cx="989529" cy="515039"/>
            </a:xfrm>
            <a:prstGeom prst="flowChartAlternateProcess">
              <a:avLst/>
            </a:prstGeom>
            <a:grp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rPr>
                <a:t>=&gt;160/100</a:t>
              </a:r>
            </a:p>
            <a:p>
              <a:pPr>
                <a:defRPr/>
              </a:pPr>
              <a:endParaRPr lang="en-US" dirty="0">
                <a:solidFill>
                  <a:srgbClr val="002060"/>
                </a:solidFill>
                <a:latin typeface="Century Gothic" pitchFamily="34" charset="0"/>
              </a:endParaRPr>
            </a:p>
          </p:txBody>
        </p:sp>
        <p:sp>
          <p:nvSpPr>
            <p:cNvPr id="11" name="AutoShape 137"/>
            <p:cNvSpPr>
              <a:spLocks noChangeArrowheads="1"/>
            </p:cNvSpPr>
            <p:nvPr/>
          </p:nvSpPr>
          <p:spPr bwMode="auto">
            <a:xfrm>
              <a:off x="1607116" y="1475030"/>
              <a:ext cx="2150052" cy="841255"/>
            </a:xfrm>
            <a:prstGeom prst="flowChartAlternateProcess">
              <a:avLst/>
            </a:prstGeom>
            <a:solidFill>
              <a:srgbClr val="00B0F0"/>
            </a:solidFill>
            <a:ln w="9525">
              <a:noFill/>
              <a:miter lim="800000"/>
              <a:headEnd/>
              <a:tailEnd/>
            </a:ln>
          </p:spPr>
          <p:txBody>
            <a:bodyPr/>
            <a:lstStyle/>
            <a:p>
              <a:pPr algn="ctr">
                <a:spcAft>
                  <a:spcPts val="1000"/>
                </a:spcAft>
                <a:defRPr/>
              </a:pPr>
              <a:r>
                <a:rPr lang="en-US" sz="1200" b="1" dirty="0">
                  <a:solidFill>
                    <a:srgbClr val="002060"/>
                  </a:solidFill>
                  <a:latin typeface="Century Gothic" pitchFamily="34" charset="0"/>
                </a:rPr>
                <a:t>Single </a:t>
              </a:r>
              <a:r>
                <a:rPr lang="en-US" sz="1200" b="1" dirty="0" err="1">
                  <a:solidFill>
                    <a:srgbClr val="002060"/>
                  </a:solidFill>
                  <a:latin typeface="Century Gothic" pitchFamily="34" charset="0"/>
                </a:rPr>
                <a:t>mediecine</a:t>
              </a:r>
              <a:endParaRPr lang="en-US" sz="1200" b="1" dirty="0">
                <a:solidFill>
                  <a:srgbClr val="002060"/>
                </a:solidFill>
                <a:latin typeface="Century Gothic" pitchFamily="34" charset="0"/>
              </a:endParaRPr>
            </a:p>
            <a:p>
              <a:pPr algn="ctr">
                <a:spcAft>
                  <a:spcPts val="1000"/>
                </a:spcAft>
                <a:defRPr/>
              </a:pPr>
              <a:r>
                <a:rPr lang="en-US" sz="1600" b="1" dirty="0">
                  <a:solidFill>
                    <a:srgbClr val="002060"/>
                  </a:solidFill>
                  <a:latin typeface="Century Gothic" pitchFamily="34" charset="0"/>
                </a:rPr>
                <a:t>=&gt;130-160/80-100 </a:t>
              </a:r>
              <a:r>
                <a:rPr lang="en-GB" sz="1600" b="1" dirty="0">
                  <a:solidFill>
                    <a:schemeClr val="bg1"/>
                  </a:solidFill>
                </a:rPr>
                <a:t>or </a:t>
              </a:r>
              <a:r>
                <a:rPr lang="en-GB" sz="1100" b="1" dirty="0">
                  <a:solidFill>
                    <a:schemeClr val="bg1"/>
                  </a:solidFill>
                </a:rPr>
                <a:t>frail older(80y) patients</a:t>
              </a:r>
              <a:endParaRPr lang="en-US" sz="1100" b="1" dirty="0">
                <a:solidFill>
                  <a:schemeClr val="bg1"/>
                </a:solidFill>
                <a:latin typeface="Century Gothic" pitchFamily="34" charset="0"/>
              </a:endParaRPr>
            </a:p>
            <a:p>
              <a:pPr>
                <a:defRPr/>
              </a:pPr>
              <a:endParaRPr lang="en-US" dirty="0">
                <a:solidFill>
                  <a:srgbClr val="002060"/>
                </a:solidFill>
                <a:latin typeface="Century Gothic" pitchFamily="34" charset="0"/>
              </a:endParaRPr>
            </a:p>
          </p:txBody>
        </p:sp>
        <p:cxnSp>
          <p:nvCxnSpPr>
            <p:cNvPr id="12" name="AutoShape 134"/>
            <p:cNvCxnSpPr>
              <a:cxnSpLocks noChangeShapeType="1"/>
            </p:cNvCxnSpPr>
            <p:nvPr/>
          </p:nvCxnSpPr>
          <p:spPr bwMode="auto">
            <a:xfrm>
              <a:off x="5414689" y="3248495"/>
              <a:ext cx="0" cy="498444"/>
            </a:xfrm>
            <a:prstGeom prst="straightConnector1">
              <a:avLst/>
            </a:prstGeom>
            <a:grpFill/>
            <a:ln w="19050">
              <a:solidFill>
                <a:srgbClr val="000000"/>
              </a:solidFill>
              <a:round/>
              <a:headEnd/>
              <a:tailEnd type="triangle" w="med" len="med"/>
            </a:ln>
          </p:spPr>
        </p:cxnSp>
        <p:sp>
          <p:nvSpPr>
            <p:cNvPr id="13" name="AutoShape 140"/>
            <p:cNvSpPr>
              <a:spLocks noChangeArrowheads="1"/>
            </p:cNvSpPr>
            <p:nvPr/>
          </p:nvSpPr>
          <p:spPr bwMode="auto">
            <a:xfrm>
              <a:off x="3732728" y="3716948"/>
              <a:ext cx="3568775" cy="1100447"/>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 + C + D</a:t>
              </a:r>
            </a:p>
            <a:p>
              <a:pPr algn="ctr">
                <a:spcAft>
                  <a:spcPts val="1000"/>
                </a:spcAft>
                <a:defRPr/>
              </a:pPr>
              <a:endParaRPr lang="en-US" sz="2000"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cxnSp>
          <p:nvCxnSpPr>
            <p:cNvPr id="14" name="AutoShape 139"/>
            <p:cNvCxnSpPr>
              <a:cxnSpLocks noChangeShapeType="1"/>
            </p:cNvCxnSpPr>
            <p:nvPr/>
          </p:nvCxnSpPr>
          <p:spPr bwMode="auto">
            <a:xfrm>
              <a:off x="6466513" y="2235012"/>
              <a:ext cx="599" cy="405393"/>
            </a:xfrm>
            <a:prstGeom prst="straightConnector1">
              <a:avLst/>
            </a:prstGeom>
            <a:grpFill/>
            <a:ln w="19050">
              <a:solidFill>
                <a:srgbClr val="000000"/>
              </a:solidFill>
              <a:round/>
              <a:headEnd/>
              <a:tailEnd type="triangle" w="med" len="med"/>
            </a:ln>
          </p:spPr>
        </p:cxnSp>
        <p:cxnSp>
          <p:nvCxnSpPr>
            <p:cNvPr id="15" name="AutoShape 130"/>
            <p:cNvCxnSpPr>
              <a:cxnSpLocks noChangeShapeType="1"/>
            </p:cNvCxnSpPr>
            <p:nvPr/>
          </p:nvCxnSpPr>
          <p:spPr bwMode="auto">
            <a:xfrm>
              <a:off x="4453313" y="2235012"/>
              <a:ext cx="599" cy="405393"/>
            </a:xfrm>
            <a:prstGeom prst="straightConnector1">
              <a:avLst/>
            </a:prstGeom>
            <a:grpFill/>
            <a:ln w="19050">
              <a:solidFill>
                <a:srgbClr val="000000"/>
              </a:solidFill>
              <a:round/>
              <a:headEnd/>
              <a:tailEnd type="triangle" w="med" len="med"/>
            </a:ln>
          </p:spPr>
        </p:cxnSp>
        <p:cxnSp>
          <p:nvCxnSpPr>
            <p:cNvPr id="16" name="AutoShape 133"/>
            <p:cNvCxnSpPr>
              <a:cxnSpLocks noChangeShapeType="1"/>
            </p:cNvCxnSpPr>
            <p:nvPr/>
          </p:nvCxnSpPr>
          <p:spPr bwMode="auto">
            <a:xfrm>
              <a:off x="6465915" y="1143000"/>
              <a:ext cx="599" cy="457200"/>
            </a:xfrm>
            <a:prstGeom prst="straightConnector1">
              <a:avLst/>
            </a:prstGeom>
            <a:grpFill/>
            <a:ln w="19050">
              <a:solidFill>
                <a:srgbClr val="000000"/>
              </a:solidFill>
              <a:round/>
              <a:headEnd/>
              <a:tailEnd type="triangle" w="med" len="med"/>
            </a:ln>
          </p:spPr>
        </p:cxnSp>
        <p:sp>
          <p:nvSpPr>
            <p:cNvPr id="17" name="AutoShape 127"/>
            <p:cNvSpPr>
              <a:spLocks noChangeArrowheads="1"/>
            </p:cNvSpPr>
            <p:nvPr/>
          </p:nvSpPr>
          <p:spPr bwMode="auto">
            <a:xfrm>
              <a:off x="3910629" y="1626329"/>
              <a:ext cx="989529" cy="608683"/>
            </a:xfrm>
            <a:prstGeom prst="flowChartAlternateProcess">
              <a:avLst/>
            </a:prstGeom>
            <a:solidFill>
              <a:srgbClr val="00B0F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a:t>
              </a:r>
              <a:r>
                <a:rPr lang="en-US" sz="1400" b="1" dirty="0">
                  <a:solidFill>
                    <a:srgbClr val="002060"/>
                  </a:solidFill>
                  <a:latin typeface="Century Gothic" pitchFamily="34" charset="0"/>
                  <a:cs typeface="Arial" pitchFamily="34" charset="0"/>
                </a:rPr>
                <a:t>OR</a:t>
              </a:r>
              <a:r>
                <a:rPr lang="en-US" sz="2000" b="1" dirty="0">
                  <a:solidFill>
                    <a:srgbClr val="002060"/>
                  </a:solidFill>
                  <a:latin typeface="Century Gothic" pitchFamily="34" charset="0"/>
                  <a:cs typeface="Arial" pitchFamily="34" charset="0"/>
                </a:rPr>
                <a:t>B</a:t>
              </a:r>
            </a:p>
            <a:p>
              <a:pPr algn="ctr">
                <a:spcAft>
                  <a:spcPts val="1000"/>
                </a:spcAft>
                <a:defRPr/>
              </a:pPr>
              <a:endParaRPr lang="en-US" sz="2000" b="1"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sp>
          <p:nvSpPr>
            <p:cNvPr id="18" name="AutoShape 125"/>
            <p:cNvSpPr>
              <a:spLocks noChangeArrowheads="1"/>
            </p:cNvSpPr>
            <p:nvPr/>
          </p:nvSpPr>
          <p:spPr bwMode="auto">
            <a:xfrm>
              <a:off x="3741115" y="163513"/>
              <a:ext cx="1511248" cy="905104"/>
            </a:xfrm>
            <a:prstGeom prst="flowChartAlternateProcess">
              <a:avLst/>
            </a:prstGeom>
            <a:solidFill>
              <a:srgbClr val="FF000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600" b="1" dirty="0">
                  <a:solidFill>
                    <a:srgbClr val="002060"/>
                  </a:solidFill>
                  <a:latin typeface="Century Gothic" pitchFamily="34" charset="0"/>
                  <a:cs typeface="Arial" pitchFamily="34" charset="0"/>
                </a:rPr>
                <a:t>Aged under</a:t>
              </a:r>
              <a:br>
                <a:rPr lang="en-US" sz="1600" b="1" dirty="0">
                  <a:solidFill>
                    <a:srgbClr val="002060"/>
                  </a:solidFill>
                  <a:latin typeface="Century Gothic" pitchFamily="34" charset="0"/>
                  <a:cs typeface="Arial" pitchFamily="34" charset="0"/>
                </a:rPr>
              </a:br>
              <a:r>
                <a:rPr lang="en-US" sz="1600" b="1" dirty="0">
                  <a:solidFill>
                    <a:srgbClr val="002060"/>
                  </a:solidFill>
                  <a:latin typeface="Century Gothic" pitchFamily="34" charset="0"/>
                  <a:cs typeface="Arial" pitchFamily="34" charset="0"/>
                </a:rPr>
                <a:t>55 years</a:t>
              </a:r>
              <a:endParaRPr lang="en-US" sz="1600" dirty="0">
                <a:solidFill>
                  <a:srgbClr val="002060"/>
                </a:solidFill>
                <a:latin typeface="Century Gothic" pitchFamily="34" charset="0"/>
                <a:cs typeface="Arial" pitchFamily="34" charset="0"/>
              </a:endParaRPr>
            </a:p>
          </p:txBody>
        </p:sp>
        <p:sp>
          <p:nvSpPr>
            <p:cNvPr id="19" name="AutoShape 136"/>
            <p:cNvSpPr>
              <a:spLocks noChangeArrowheads="1"/>
            </p:cNvSpPr>
            <p:nvPr/>
          </p:nvSpPr>
          <p:spPr bwMode="auto">
            <a:xfrm>
              <a:off x="5945204" y="1600200"/>
              <a:ext cx="989529" cy="608683"/>
            </a:xfrm>
            <a:prstGeom prst="flowChartAlternateProcess">
              <a:avLst/>
            </a:prstGeom>
            <a:solidFill>
              <a:srgbClr val="00B0F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C</a:t>
              </a:r>
              <a:r>
                <a:rPr lang="en-US" sz="1200" b="1" dirty="0">
                  <a:solidFill>
                    <a:srgbClr val="002060"/>
                  </a:solidFill>
                  <a:latin typeface="Century Gothic" pitchFamily="34" charset="0"/>
                  <a:cs typeface="Arial" pitchFamily="34" charset="0"/>
                </a:rPr>
                <a:t>OR</a:t>
              </a:r>
              <a:r>
                <a:rPr lang="en-US" sz="2000" b="1" dirty="0">
                  <a:solidFill>
                    <a:srgbClr val="002060"/>
                  </a:solidFill>
                  <a:latin typeface="Century Gothic" pitchFamily="34" charset="0"/>
                  <a:cs typeface="Arial" pitchFamily="34" charset="0"/>
                </a:rPr>
                <a:t>D</a:t>
              </a:r>
            </a:p>
            <a:p>
              <a:pPr algn="ctr">
                <a:spcAft>
                  <a:spcPts val="1000"/>
                </a:spcAft>
                <a:defRPr/>
              </a:pPr>
              <a:endParaRPr lang="en-US" sz="2000" b="1" dirty="0">
                <a:solidFill>
                  <a:srgbClr val="002060"/>
                </a:solidFill>
                <a:latin typeface="Century Gothic" pitchFamily="34" charset="0"/>
                <a:cs typeface="Arial" pitchFamily="34" charset="0"/>
              </a:endParaRPr>
            </a:p>
            <a:p>
              <a:pPr algn="ctr">
                <a:spcAft>
                  <a:spcPts val="1000"/>
                </a:spcAft>
                <a:defRPr/>
              </a:pPr>
              <a:endParaRPr lang="en-US" sz="2000" b="1"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sp>
          <p:nvSpPr>
            <p:cNvPr id="20" name="AutoShape 128"/>
            <p:cNvSpPr>
              <a:spLocks noChangeArrowheads="1"/>
            </p:cNvSpPr>
            <p:nvPr/>
          </p:nvSpPr>
          <p:spPr bwMode="auto">
            <a:xfrm>
              <a:off x="3797193" y="2677397"/>
              <a:ext cx="3455106" cy="956094"/>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A(B) + C or A(B)+D       One pill </a:t>
              </a:r>
              <a:r>
                <a:rPr lang="en-US" sz="2000" b="1" dirty="0" err="1">
                  <a:solidFill>
                    <a:srgbClr val="002060"/>
                  </a:solidFill>
                  <a:latin typeface="Century Gothic" pitchFamily="34" charset="0"/>
                  <a:cs typeface="Arial" pitchFamily="34" charset="0"/>
                </a:rPr>
                <a:t>daul</a:t>
              </a:r>
              <a:r>
                <a:rPr lang="en-US" sz="2000" b="1" dirty="0">
                  <a:solidFill>
                    <a:srgbClr val="002060"/>
                  </a:solidFill>
                  <a:latin typeface="Century Gothic" pitchFamily="34" charset="0"/>
                  <a:cs typeface="Arial" pitchFamily="34" charset="0"/>
                </a:rPr>
                <a:t> combination </a:t>
              </a:r>
            </a:p>
            <a:p>
              <a:pPr algn="ctr">
                <a:spcAft>
                  <a:spcPts val="1000"/>
                </a:spcAft>
                <a:defRPr/>
              </a:pPr>
              <a:endParaRPr lang="en-US" sz="2000" dirty="0">
                <a:solidFill>
                  <a:srgbClr val="002060"/>
                </a:solidFill>
                <a:latin typeface="Century Gothic" pitchFamily="34" charset="0"/>
                <a:cs typeface="Arial" pitchFamily="34" charset="0"/>
              </a:endParaRPr>
            </a:p>
          </p:txBody>
        </p:sp>
        <p:cxnSp>
          <p:nvCxnSpPr>
            <p:cNvPr id="21" name="AutoShape 133"/>
            <p:cNvCxnSpPr>
              <a:cxnSpLocks noChangeShapeType="1"/>
            </p:cNvCxnSpPr>
            <p:nvPr/>
          </p:nvCxnSpPr>
          <p:spPr bwMode="auto">
            <a:xfrm>
              <a:off x="4457101" y="1143000"/>
              <a:ext cx="599" cy="457200"/>
            </a:xfrm>
            <a:prstGeom prst="straightConnector1">
              <a:avLst/>
            </a:prstGeom>
            <a:grpFill/>
            <a:ln w="19050">
              <a:solidFill>
                <a:srgbClr val="000000"/>
              </a:solidFill>
              <a:round/>
              <a:headEnd/>
              <a:tailEnd type="triangle" w="med" len="med"/>
            </a:ln>
          </p:spPr>
        </p:cxnSp>
      </p:grpSp>
      <p:sp>
        <p:nvSpPr>
          <p:cNvPr id="57348" name="AutoShape 20"/>
          <p:cNvSpPr>
            <a:spLocks noChangeArrowheads="1"/>
          </p:cNvSpPr>
          <p:nvPr/>
        </p:nvSpPr>
        <p:spPr bwMode="auto">
          <a:xfrm>
            <a:off x="85725" y="2020888"/>
            <a:ext cx="3124200" cy="434816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a:spcBef>
                <a:spcPts val="100"/>
              </a:spcBef>
              <a:spcAft>
                <a:spcPts val="1000"/>
              </a:spcAft>
            </a:pPr>
            <a:r>
              <a:rPr lang="en-US" altLang="en-US" sz="1400" b="1" i="1" dirty="0">
                <a:solidFill>
                  <a:schemeClr val="tx1">
                    <a:lumMod val="95000"/>
                    <a:lumOff val="5000"/>
                  </a:schemeClr>
                </a:solidFill>
                <a:latin typeface="Corbel" pitchFamily="34" charset="0"/>
              </a:rPr>
              <a:t>A CCB is preferred but consider a thiazide-like diuretic if a CCB is not tolerated or the person has edema, evidence of heart failure or a high risk of heart failure.</a:t>
            </a:r>
          </a:p>
          <a:p>
            <a:pPr>
              <a:spcBef>
                <a:spcPts val="100"/>
              </a:spcBef>
              <a:spcAft>
                <a:spcPts val="1000"/>
              </a:spcAft>
            </a:pPr>
            <a:r>
              <a:rPr lang="en-US" altLang="en-US" sz="1400" b="1" i="1" dirty="0">
                <a:solidFill>
                  <a:schemeClr val="tx1">
                    <a:lumMod val="95000"/>
                    <a:lumOff val="5000"/>
                  </a:schemeClr>
                </a:solidFill>
                <a:latin typeface="Corbel" pitchFamily="34" charset="0"/>
              </a:rPr>
              <a:t>Consider a low dose of spironolactone</a:t>
            </a:r>
            <a:r>
              <a:rPr lang="en-US" altLang="en-US" sz="1400" b="1" i="1" baseline="30000" dirty="0">
                <a:solidFill>
                  <a:schemeClr val="tx1">
                    <a:lumMod val="95000"/>
                    <a:lumOff val="5000"/>
                  </a:schemeClr>
                </a:solidFill>
                <a:latin typeface="Corbel" pitchFamily="34" charset="0"/>
              </a:rPr>
              <a:t>15</a:t>
            </a:r>
            <a:r>
              <a:rPr lang="en-US" altLang="en-US" sz="1400" b="1" i="1" dirty="0">
                <a:solidFill>
                  <a:schemeClr val="tx1">
                    <a:lumMod val="95000"/>
                    <a:lumOff val="5000"/>
                  </a:schemeClr>
                </a:solidFill>
                <a:latin typeface="Corbel" pitchFamily="34" charset="0"/>
              </a:rPr>
              <a:t> or higher doses of a thiazide-like diuretic.</a:t>
            </a:r>
          </a:p>
          <a:p>
            <a:pPr>
              <a:spcBef>
                <a:spcPts val="100"/>
              </a:spcBef>
              <a:spcAft>
                <a:spcPts val="1000"/>
              </a:spcAft>
            </a:pPr>
            <a:r>
              <a:rPr lang="en-US" altLang="en-US" sz="1400" b="1" i="1" dirty="0">
                <a:solidFill>
                  <a:schemeClr val="tx1">
                    <a:lumMod val="95000"/>
                    <a:lumOff val="5000"/>
                  </a:schemeClr>
                </a:solidFill>
                <a:latin typeface="Corbel" pitchFamily="34" charset="0"/>
              </a:rPr>
              <a:t>Consider an alpha- or beta-blocker if further diuretic therapy is not tolerated, or is contraindicated or ineffective.</a:t>
            </a:r>
          </a:p>
        </p:txBody>
      </p:sp>
      <p:sp>
        <p:nvSpPr>
          <p:cNvPr id="57349" name="Rectangle 24"/>
          <p:cNvSpPr>
            <a:spLocks noChangeArrowheads="1"/>
          </p:cNvSpPr>
          <p:nvPr/>
        </p:nvSpPr>
        <p:spPr bwMode="auto">
          <a:xfrm>
            <a:off x="4899025" y="3981450"/>
            <a:ext cx="15478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1000"/>
              </a:spcAft>
            </a:pPr>
            <a:r>
              <a:rPr lang="en-US" sz="1600" b="1">
                <a:solidFill>
                  <a:srgbClr val="002060"/>
                </a:solidFill>
                <a:latin typeface="Century Gothic" pitchFamily="34" charset="0"/>
              </a:rPr>
              <a:t>One pill triple  combination</a:t>
            </a:r>
          </a:p>
        </p:txBody>
      </p:sp>
    </p:spTree>
    <p:extLst>
      <p:ext uri="{BB962C8B-B14F-4D97-AF65-F5344CB8AC3E}">
        <p14:creationId xmlns:p14="http://schemas.microsoft.com/office/powerpoint/2010/main" val="3558264067"/>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p:nvPr>
        </p:nvSpPr>
        <p:spPr>
          <a:xfrm>
            <a:off x="381000" y="125413"/>
            <a:ext cx="8229600" cy="712787"/>
          </a:xfrm>
        </p:spPr>
        <p:txBody>
          <a:bodyPr/>
          <a:lstStyle/>
          <a:p>
            <a:pPr algn="ctr" eaLnBrk="1" hangingPunct="1">
              <a:buFont typeface="Wingdings 2" pitchFamily="18" charset="2"/>
              <a:buNone/>
            </a:pPr>
            <a:r>
              <a:rPr lang="en-US" sz="4000" b="1">
                <a:solidFill>
                  <a:srgbClr val="FF0000"/>
                </a:solidFill>
                <a:latin typeface="Batang" pitchFamily="18" charset="-127"/>
                <a:ea typeface="Batang" pitchFamily="18" charset="-127"/>
                <a:cs typeface="Times New Roman" pitchFamily="18" charset="0"/>
              </a:rPr>
              <a:t>High Risk Group Therapy</a:t>
            </a:r>
          </a:p>
        </p:txBody>
      </p:sp>
      <p:sp>
        <p:nvSpPr>
          <p:cNvPr id="51203" name="Content Placeholder 1"/>
          <p:cNvSpPr txBox="1">
            <a:spLocks/>
          </p:cNvSpPr>
          <p:nvPr/>
        </p:nvSpPr>
        <p:spPr bwMode="auto">
          <a:xfrm>
            <a:off x="342900" y="1069975"/>
            <a:ext cx="845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buSzPct val="70000"/>
            </a:pPr>
            <a:endParaRPr lang="en-US" sz="2100" b="1" dirty="0">
              <a:solidFill>
                <a:srgbClr val="002060"/>
              </a:solidFill>
              <a:latin typeface="Century Gothic" pitchFamily="34" charset="0"/>
              <a:cs typeface="Times New Roman" pitchFamily="18" charset="0"/>
            </a:endParaRPr>
          </a:p>
          <a:p>
            <a:pPr eaLnBrk="1" hangingPunct="1">
              <a:spcBef>
                <a:spcPts val="600"/>
              </a:spcBef>
              <a:buSzPct val="100000"/>
              <a:buFontTx/>
              <a:buBlip>
                <a:blip r:embed="rId2"/>
              </a:buBlip>
            </a:pPr>
            <a:r>
              <a:rPr lang="en-US" sz="2100" b="1" dirty="0">
                <a:solidFill>
                  <a:srgbClr val="002060"/>
                </a:solidFill>
                <a:latin typeface="Century Gothic" pitchFamily="34" charset="0"/>
                <a:cs typeface="Times New Roman" pitchFamily="18" charset="0"/>
              </a:rPr>
              <a:t>CHF – Thiazide, ACE-1, Aldosterone, BB</a:t>
            </a:r>
          </a:p>
          <a:p>
            <a:pPr eaLnBrk="1" hangingPunct="1">
              <a:spcBef>
                <a:spcPts val="600"/>
              </a:spcBef>
              <a:buSzPct val="100000"/>
              <a:buFontTx/>
              <a:buBlip>
                <a:blip r:embed="rId2"/>
              </a:buBlip>
            </a:pPr>
            <a:r>
              <a:rPr lang="en-US" sz="2100" b="1" dirty="0">
                <a:solidFill>
                  <a:srgbClr val="002060"/>
                </a:solidFill>
                <a:latin typeface="Century Gothic" pitchFamily="34" charset="0"/>
                <a:cs typeface="Times New Roman" pitchFamily="18" charset="0"/>
              </a:rPr>
              <a:t>Post Myocardial Infarction – BB, </a:t>
            </a:r>
            <a:r>
              <a:rPr lang="en-US" sz="2100" b="1" dirty="0" err="1">
                <a:solidFill>
                  <a:srgbClr val="002060"/>
                </a:solidFill>
                <a:latin typeface="Century Gothic" pitchFamily="34" charset="0"/>
                <a:cs typeface="Times New Roman" pitchFamily="18" charset="0"/>
              </a:rPr>
              <a:t>ACEi</a:t>
            </a:r>
            <a:endParaRPr lang="en-US" sz="2100" b="1" dirty="0">
              <a:solidFill>
                <a:srgbClr val="002060"/>
              </a:solidFill>
              <a:latin typeface="Century Gothic" pitchFamily="34" charset="0"/>
              <a:cs typeface="Times New Roman" pitchFamily="18" charset="0"/>
            </a:endParaRPr>
          </a:p>
          <a:p>
            <a:pPr eaLnBrk="1" hangingPunct="1">
              <a:spcBef>
                <a:spcPts val="600"/>
              </a:spcBef>
              <a:buSzPct val="100000"/>
              <a:buFontTx/>
              <a:buBlip>
                <a:blip r:embed="rId2"/>
              </a:buBlip>
            </a:pPr>
            <a:r>
              <a:rPr lang="en-US" sz="2100" b="1" dirty="0">
                <a:solidFill>
                  <a:srgbClr val="002060"/>
                </a:solidFill>
                <a:latin typeface="Century Gothic" pitchFamily="34" charset="0"/>
                <a:cs typeface="Times New Roman" pitchFamily="18" charset="0"/>
              </a:rPr>
              <a:t>Diabetes Mellitus –  proteinuria </a:t>
            </a:r>
            <a:r>
              <a:rPr lang="en-US" sz="2100" b="1" dirty="0" err="1">
                <a:solidFill>
                  <a:srgbClr val="002060"/>
                </a:solidFill>
                <a:latin typeface="Century Gothic" pitchFamily="34" charset="0"/>
                <a:cs typeface="Times New Roman" pitchFamily="18" charset="0"/>
              </a:rPr>
              <a:t>ACEi</a:t>
            </a:r>
            <a:r>
              <a:rPr lang="en-US" sz="2100" b="1" dirty="0">
                <a:solidFill>
                  <a:srgbClr val="002060"/>
                </a:solidFill>
                <a:latin typeface="Century Gothic" pitchFamily="34" charset="0"/>
                <a:cs typeface="Times New Roman" pitchFamily="18" charset="0"/>
              </a:rPr>
              <a:t>, ARB,NO  </a:t>
            </a:r>
          </a:p>
          <a:p>
            <a:pPr eaLnBrk="1" hangingPunct="1">
              <a:spcBef>
                <a:spcPts val="600"/>
              </a:spcBef>
              <a:buSzPct val="100000"/>
              <a:buFontTx/>
              <a:buBlip>
                <a:blip r:embed="rId2"/>
              </a:buBlip>
            </a:pPr>
            <a:r>
              <a:rPr lang="en-US" sz="2100" b="1" dirty="0">
                <a:solidFill>
                  <a:srgbClr val="002060"/>
                </a:solidFill>
                <a:latin typeface="Century Gothic" pitchFamily="34" charset="0"/>
                <a:cs typeface="Times New Roman" pitchFamily="18" charset="0"/>
              </a:rPr>
              <a:t>                                </a:t>
            </a:r>
            <a:r>
              <a:rPr lang="en-US" sz="2100" b="1" dirty="0" err="1">
                <a:solidFill>
                  <a:srgbClr val="002060"/>
                </a:solidFill>
                <a:latin typeface="Century Gothic" pitchFamily="34" charset="0"/>
                <a:cs typeface="Times New Roman" pitchFamily="18" charset="0"/>
              </a:rPr>
              <a:t>Nonproteinuria</a:t>
            </a:r>
            <a:r>
              <a:rPr lang="en-US" sz="2100" b="1" dirty="0">
                <a:solidFill>
                  <a:srgbClr val="002060"/>
                </a:solidFill>
                <a:latin typeface="Century Gothic" pitchFamily="34" charset="0"/>
                <a:cs typeface="Times New Roman" pitchFamily="18" charset="0"/>
              </a:rPr>
              <a:t> Thiazide, CCB,ARB, </a:t>
            </a:r>
            <a:r>
              <a:rPr lang="en-US" sz="2100" b="1" dirty="0" err="1">
                <a:solidFill>
                  <a:srgbClr val="002060"/>
                </a:solidFill>
                <a:latin typeface="Century Gothic" pitchFamily="34" charset="0"/>
                <a:cs typeface="Times New Roman" pitchFamily="18" charset="0"/>
              </a:rPr>
              <a:t>ACEi</a:t>
            </a:r>
            <a:endParaRPr lang="en-US" sz="2100" b="1" dirty="0">
              <a:solidFill>
                <a:srgbClr val="002060"/>
              </a:solidFill>
              <a:latin typeface="Century Gothic" pitchFamily="34" charset="0"/>
              <a:cs typeface="Times New Roman" pitchFamily="18" charset="0"/>
            </a:endParaRPr>
          </a:p>
          <a:p>
            <a:pPr eaLnBrk="1" hangingPunct="1">
              <a:spcBef>
                <a:spcPts val="600"/>
              </a:spcBef>
              <a:buSzPct val="100000"/>
              <a:buFontTx/>
              <a:buBlip>
                <a:blip r:embed="rId2"/>
              </a:buBlip>
            </a:pPr>
            <a:r>
              <a:rPr lang="en-US" sz="2100" b="1" dirty="0">
                <a:solidFill>
                  <a:srgbClr val="002060"/>
                </a:solidFill>
                <a:latin typeface="Century Gothic" pitchFamily="34" charset="0"/>
                <a:cs typeface="Times New Roman" pitchFamily="18" charset="0"/>
              </a:rPr>
              <a:t>CKD – </a:t>
            </a:r>
            <a:r>
              <a:rPr lang="en-US" sz="2100" b="1" dirty="0" err="1">
                <a:solidFill>
                  <a:srgbClr val="002060"/>
                </a:solidFill>
                <a:latin typeface="Century Gothic" pitchFamily="34" charset="0"/>
                <a:cs typeface="Times New Roman" pitchFamily="18" charset="0"/>
              </a:rPr>
              <a:t>ACEi</a:t>
            </a:r>
            <a:r>
              <a:rPr lang="en-US" sz="2100" b="1" dirty="0">
                <a:solidFill>
                  <a:srgbClr val="002060"/>
                </a:solidFill>
                <a:latin typeface="Century Gothic" pitchFamily="34" charset="0"/>
                <a:cs typeface="Times New Roman" pitchFamily="18" charset="0"/>
              </a:rPr>
              <a:t>, ABB, Thiazide</a:t>
            </a:r>
          </a:p>
          <a:p>
            <a:pPr eaLnBrk="1" hangingPunct="1">
              <a:spcBef>
                <a:spcPts val="600"/>
              </a:spcBef>
              <a:buSzPct val="100000"/>
              <a:buFontTx/>
              <a:buBlip>
                <a:blip r:embed="rId2"/>
              </a:buBlip>
            </a:pPr>
            <a:r>
              <a:rPr lang="en-US" sz="2100" b="1" dirty="0">
                <a:solidFill>
                  <a:srgbClr val="002060"/>
                </a:solidFill>
                <a:latin typeface="Century Gothic" pitchFamily="34" charset="0"/>
                <a:cs typeface="Times New Roman" pitchFamily="18" charset="0"/>
              </a:rPr>
              <a:t>Stroke – CCB +</a:t>
            </a:r>
            <a:r>
              <a:rPr lang="en-US" sz="2100" b="1" dirty="0" err="1">
                <a:solidFill>
                  <a:srgbClr val="002060"/>
                </a:solidFill>
                <a:latin typeface="Century Gothic" pitchFamily="34" charset="0"/>
                <a:cs typeface="Times New Roman" pitchFamily="18" charset="0"/>
              </a:rPr>
              <a:t>ACEi</a:t>
            </a:r>
            <a:endParaRPr lang="en-US" sz="2100" b="1" dirty="0">
              <a:solidFill>
                <a:srgbClr val="002060"/>
              </a:solidFill>
              <a:latin typeface="Century Gothic" pitchFamily="34" charset="0"/>
              <a:cs typeface="Times New Roman" pitchFamily="18" charset="0"/>
            </a:endParaRPr>
          </a:p>
          <a:p>
            <a:pPr eaLnBrk="1" hangingPunct="1">
              <a:spcBef>
                <a:spcPts val="600"/>
              </a:spcBef>
              <a:buSzPct val="100000"/>
              <a:buFontTx/>
              <a:buBlip>
                <a:blip r:embed="rId2"/>
              </a:buBlip>
            </a:pPr>
            <a:r>
              <a:rPr lang="en-US" sz="2100" b="1" dirty="0">
                <a:solidFill>
                  <a:srgbClr val="002060"/>
                </a:solidFill>
                <a:latin typeface="Century Gothic" pitchFamily="34" charset="0"/>
                <a:cs typeface="Times New Roman" pitchFamily="18" charset="0"/>
              </a:rPr>
              <a:t>Pregnancy </a:t>
            </a:r>
            <a:r>
              <a:rPr lang="en-US" sz="2100" b="1" dirty="0" err="1">
                <a:solidFill>
                  <a:srgbClr val="002060"/>
                </a:solidFill>
                <a:latin typeface="Century Gothic" pitchFamily="34" charset="0"/>
                <a:cs typeface="Times New Roman" pitchFamily="18" charset="0"/>
              </a:rPr>
              <a:t>Aldomet</a:t>
            </a:r>
            <a:r>
              <a:rPr lang="en-US" sz="2100" b="1" dirty="0">
                <a:solidFill>
                  <a:srgbClr val="002060"/>
                </a:solidFill>
                <a:latin typeface="Century Gothic" pitchFamily="34" charset="0"/>
                <a:cs typeface="Times New Roman" pitchFamily="18" charset="0"/>
              </a:rPr>
              <a:t> ,labetalol, </a:t>
            </a:r>
            <a:r>
              <a:rPr lang="en-US" sz="2100" b="1" dirty="0" err="1">
                <a:solidFill>
                  <a:srgbClr val="002060"/>
                </a:solidFill>
                <a:latin typeface="Century Gothic" pitchFamily="34" charset="0"/>
                <a:cs typeface="Times New Roman" pitchFamily="18" charset="0"/>
              </a:rPr>
              <a:t>Ca</a:t>
            </a:r>
            <a:r>
              <a:rPr lang="en-US" sz="2100" b="1" dirty="0">
                <a:solidFill>
                  <a:srgbClr val="002060"/>
                </a:solidFill>
                <a:latin typeface="Century Gothic" pitchFamily="34" charset="0"/>
                <a:cs typeface="Times New Roman" pitchFamily="18" charset="0"/>
              </a:rPr>
              <a:t> channel </a:t>
            </a:r>
            <a:r>
              <a:rPr lang="en-US" sz="2100" b="1" dirty="0" err="1">
                <a:solidFill>
                  <a:srgbClr val="002060"/>
                </a:solidFill>
                <a:latin typeface="Century Gothic" pitchFamily="34" charset="0"/>
                <a:cs typeface="Times New Roman" pitchFamily="18" charset="0"/>
              </a:rPr>
              <a:t>bloocker</a:t>
            </a:r>
            <a:endParaRPr lang="en-US" sz="2100" b="1" dirty="0">
              <a:solidFill>
                <a:srgbClr val="002060"/>
              </a:solidFill>
              <a:latin typeface="Century Gothic" pitchFamily="34" charset="0"/>
              <a:cs typeface="Times New Roman" pitchFamily="18" charset="0"/>
            </a:endParaRPr>
          </a:p>
          <a:p>
            <a:pPr eaLnBrk="1" hangingPunct="1">
              <a:spcBef>
                <a:spcPts val="600"/>
              </a:spcBef>
              <a:buSzPct val="100000"/>
              <a:buFontTx/>
              <a:buBlip>
                <a:blip r:embed="rId2"/>
              </a:buBlip>
            </a:pPr>
            <a:r>
              <a:rPr lang="en-US" sz="2100" b="1" dirty="0">
                <a:solidFill>
                  <a:srgbClr val="002060"/>
                </a:solidFill>
                <a:latin typeface="Century Gothic" pitchFamily="34" charset="0"/>
                <a:cs typeface="Times New Roman" pitchFamily="18" charset="0"/>
              </a:rPr>
              <a:t> </a:t>
            </a:r>
            <a:r>
              <a:rPr lang="en-US" sz="2100" b="1" dirty="0">
                <a:solidFill>
                  <a:srgbClr val="C00000"/>
                </a:solidFill>
                <a:latin typeface="Century Gothic" pitchFamily="34" charset="0"/>
                <a:cs typeface="Times New Roman" pitchFamily="18" charset="0"/>
              </a:rPr>
              <a:t>Start in &gt;130/80(130 – 139)/(85 – 89) mmHg        </a:t>
            </a:r>
          </a:p>
          <a:p>
            <a:pPr eaLnBrk="1" hangingPunct="1">
              <a:spcBef>
                <a:spcPts val="600"/>
              </a:spcBef>
              <a:buSzPct val="70000"/>
            </a:pPr>
            <a:r>
              <a:rPr lang="en-US" sz="2100" b="1" dirty="0">
                <a:solidFill>
                  <a:srgbClr val="C00000"/>
                </a:solidFill>
                <a:latin typeface="Century Gothic" pitchFamily="34" charset="0"/>
                <a:cs typeface="Times New Roman" pitchFamily="18" charset="0"/>
              </a:rPr>
              <a:t>             Lifestyle change +Medication </a:t>
            </a:r>
          </a:p>
          <a:p>
            <a:pPr eaLnBrk="1" hangingPunct="1">
              <a:spcBef>
                <a:spcPts val="600"/>
              </a:spcBef>
              <a:buSzPct val="100000"/>
              <a:buFontTx/>
              <a:buBlip>
                <a:blip r:embed="rId2"/>
              </a:buBlip>
            </a:pPr>
            <a:endParaRPr lang="en-US" sz="2100" b="1" dirty="0">
              <a:solidFill>
                <a:srgbClr val="002060"/>
              </a:solidFill>
              <a:latin typeface="Century Gothic" pitchFamily="34" charset="0"/>
              <a:cs typeface="Times New Roman" pitchFamily="18" charset="0"/>
            </a:endParaRPr>
          </a:p>
          <a:p>
            <a:pPr eaLnBrk="1" hangingPunct="1">
              <a:spcBef>
                <a:spcPts val="600"/>
              </a:spcBef>
              <a:buClr>
                <a:schemeClr val="accent1"/>
              </a:buClr>
              <a:buSzPct val="70000"/>
              <a:buFont typeface="Arial" pitchFamily="34" charset="0"/>
              <a:buChar char="•"/>
            </a:pPr>
            <a:r>
              <a:rPr lang="en-US" sz="2000" dirty="0">
                <a:solidFill>
                  <a:srgbClr val="C00000"/>
                </a:solidFill>
              </a:rPr>
              <a:t>BP target of less than 130/80 Hg is recommended</a:t>
            </a:r>
            <a:endParaRPr lang="en-US" sz="2000" b="1" dirty="0">
              <a:solidFill>
                <a:srgbClr val="C00000"/>
              </a:solidFill>
              <a:latin typeface="Century Gothic" pitchFamily="34" charset="0"/>
              <a:cs typeface="Times New Roman" pitchFamily="18" charset="0"/>
            </a:endParaRPr>
          </a:p>
          <a:p>
            <a:pPr eaLnBrk="1" hangingPunct="1">
              <a:spcBef>
                <a:spcPts val="600"/>
              </a:spcBef>
              <a:buClr>
                <a:schemeClr val="accent1"/>
              </a:buClr>
              <a:buSzPct val="70000"/>
              <a:buFont typeface="Arial" pitchFamily="34" charset="0"/>
              <a:buChar char="•"/>
            </a:pPr>
            <a:endParaRPr lang="en-US" sz="2100" b="1" dirty="0">
              <a:latin typeface="Century Gothic" pitchFamily="34" charset="0"/>
            </a:endParaRPr>
          </a:p>
        </p:txBody>
      </p:sp>
      <p:sp>
        <p:nvSpPr>
          <p:cNvPr id="5120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atin typeface="Book Antiqua" pitchFamily="18" charset="0"/>
            </a:endParaRPr>
          </a:p>
        </p:txBody>
      </p:sp>
    </p:spTree>
    <p:extLst>
      <p:ext uri="{BB962C8B-B14F-4D97-AF65-F5344CB8AC3E}">
        <p14:creationId xmlns:p14="http://schemas.microsoft.com/office/powerpoint/2010/main" val="1836173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228600" y="692696"/>
            <a:ext cx="86868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Tx/>
              <a:buBlip>
                <a:blip r:embed="rId2"/>
              </a:buBlip>
            </a:pPr>
            <a:r>
              <a:rPr lang="en-US" sz="2000" dirty="0">
                <a:solidFill>
                  <a:srgbClr val="002060"/>
                </a:solidFill>
                <a:latin typeface="Century Gothic" pitchFamily="34" charset="0"/>
                <a:cs typeface="Times New Roman" pitchFamily="18" charset="0"/>
              </a:rPr>
              <a:t>Diuretics → Hypokalemia</a:t>
            </a:r>
          </a:p>
          <a:p>
            <a:pPr eaLnBrk="1" hangingPunct="1"/>
            <a:endParaRPr lang="en-US" sz="2000" dirty="0">
              <a:solidFill>
                <a:srgbClr val="002060"/>
              </a:solidFill>
              <a:latin typeface="Century Gothic" pitchFamily="34" charset="0"/>
              <a:cs typeface="Times New Roman" pitchFamily="18" charset="0"/>
            </a:endParaRPr>
          </a:p>
          <a:p>
            <a:pPr eaLnBrk="1" hangingPunct="1">
              <a:buFontTx/>
              <a:buBlip>
                <a:blip r:embed="rId2"/>
              </a:buBlip>
            </a:pPr>
            <a:r>
              <a:rPr lang="en-US" sz="2000" dirty="0">
                <a:solidFill>
                  <a:srgbClr val="002060"/>
                </a:solidFill>
                <a:latin typeface="Century Gothic" pitchFamily="34" charset="0"/>
                <a:cs typeface="Times New Roman" pitchFamily="18" charset="0"/>
              </a:rPr>
              <a:t>β-Adrenergic  Blocking Agents →</a:t>
            </a:r>
            <a:r>
              <a:rPr lang="en-US" sz="2000" dirty="0">
                <a:solidFill>
                  <a:srgbClr val="002060"/>
                </a:solidFill>
                <a:latin typeface="Century Gothic" pitchFamily="34" charset="0"/>
              </a:rPr>
              <a:t> </a:t>
            </a:r>
            <a:r>
              <a:rPr lang="en-US" sz="2000" dirty="0" err="1">
                <a:solidFill>
                  <a:srgbClr val="002060"/>
                </a:solidFill>
                <a:latin typeface="Century Gothic" pitchFamily="34" charset="0"/>
              </a:rPr>
              <a:t>Bradycardia</a:t>
            </a:r>
            <a:endParaRPr lang="en-US" sz="2000" dirty="0">
              <a:solidFill>
                <a:srgbClr val="002060"/>
              </a:solidFill>
              <a:latin typeface="Century Gothic" pitchFamily="34" charset="0"/>
            </a:endParaRPr>
          </a:p>
          <a:p>
            <a:pPr eaLnBrk="1" hangingPunct="1"/>
            <a:endParaRPr lang="en-US" sz="2000" dirty="0">
              <a:solidFill>
                <a:srgbClr val="002060"/>
              </a:solidFill>
              <a:latin typeface="Century Gothic" pitchFamily="34" charset="0"/>
              <a:cs typeface="Times New Roman" pitchFamily="18" charset="0"/>
            </a:endParaRPr>
          </a:p>
          <a:p>
            <a:pPr eaLnBrk="1" hangingPunct="1">
              <a:buFontTx/>
              <a:buBlip>
                <a:blip r:embed="rId2"/>
              </a:buBlip>
            </a:pPr>
            <a:r>
              <a:rPr lang="en-US" sz="2000" dirty="0">
                <a:solidFill>
                  <a:srgbClr val="002060"/>
                </a:solidFill>
                <a:latin typeface="Century Gothic" pitchFamily="34" charset="0"/>
                <a:cs typeface="Times New Roman" pitchFamily="18" charset="0"/>
              </a:rPr>
              <a:t>Angiotensin-Converting Enzyme Inhibitors →  </a:t>
            </a:r>
          </a:p>
          <a:p>
            <a:pPr eaLnBrk="1" hangingPunct="1"/>
            <a:r>
              <a:rPr lang="en-US" sz="2000" dirty="0">
                <a:solidFill>
                  <a:srgbClr val="002060"/>
                </a:solidFill>
                <a:latin typeface="Century Gothic" pitchFamily="34" charset="0"/>
                <a:cs typeface="Times New Roman" pitchFamily="18" charset="0"/>
              </a:rPr>
              <a:t>   Hyperkalemia + cough </a:t>
            </a:r>
          </a:p>
          <a:p>
            <a:pPr eaLnBrk="1" hangingPunct="1"/>
            <a:endParaRPr lang="en-US" sz="2000" dirty="0">
              <a:solidFill>
                <a:srgbClr val="002060"/>
              </a:solidFill>
              <a:latin typeface="Century Gothic" pitchFamily="34" charset="0"/>
              <a:cs typeface="Times New Roman" pitchFamily="18" charset="0"/>
            </a:endParaRPr>
          </a:p>
          <a:p>
            <a:pPr eaLnBrk="1" hangingPunct="1">
              <a:buFontTx/>
              <a:buBlip>
                <a:blip r:embed="rId2"/>
              </a:buBlip>
            </a:pPr>
            <a:r>
              <a:rPr lang="en-US" sz="2000" dirty="0">
                <a:solidFill>
                  <a:srgbClr val="002060"/>
                </a:solidFill>
                <a:latin typeface="Century Gothic" pitchFamily="34" charset="0"/>
                <a:cs typeface="Times New Roman" pitchFamily="18" charset="0"/>
              </a:rPr>
              <a:t>Angiotensin II Receptor Blockers → Hyperkalemia</a:t>
            </a:r>
          </a:p>
          <a:p>
            <a:pPr eaLnBrk="1" hangingPunct="1"/>
            <a:endParaRPr lang="en-US" sz="2000" dirty="0">
              <a:solidFill>
                <a:srgbClr val="002060"/>
              </a:solidFill>
              <a:latin typeface="Century Gothic" pitchFamily="34" charset="0"/>
              <a:cs typeface="Times New Roman" pitchFamily="18" charset="0"/>
            </a:endParaRPr>
          </a:p>
          <a:p>
            <a:pPr eaLnBrk="1" hangingPunct="1">
              <a:buFontTx/>
              <a:buBlip>
                <a:blip r:embed="rId2"/>
              </a:buBlip>
            </a:pPr>
            <a:r>
              <a:rPr lang="en-US" sz="2000" dirty="0">
                <a:solidFill>
                  <a:srgbClr val="002060"/>
                </a:solidFill>
                <a:latin typeface="Century Gothic" pitchFamily="34" charset="0"/>
                <a:cs typeface="Times New Roman" pitchFamily="18" charset="0"/>
              </a:rPr>
              <a:t>Calcium Channel Blocking Agents → </a:t>
            </a:r>
            <a:r>
              <a:rPr lang="en-US" sz="2000" dirty="0">
                <a:solidFill>
                  <a:srgbClr val="002060"/>
                </a:solidFill>
                <a:latin typeface="Century Gothic" pitchFamily="34" charset="0"/>
              </a:rPr>
              <a:t>Edema +   </a:t>
            </a:r>
          </a:p>
          <a:p>
            <a:pPr eaLnBrk="1" hangingPunct="1"/>
            <a:r>
              <a:rPr lang="en-US" sz="2000" dirty="0">
                <a:solidFill>
                  <a:srgbClr val="002060"/>
                </a:solidFill>
                <a:latin typeface="Century Gothic" pitchFamily="34" charset="0"/>
              </a:rPr>
              <a:t>   Tachycardia + </a:t>
            </a:r>
            <a:r>
              <a:rPr lang="en-US" sz="2000" dirty="0" err="1">
                <a:solidFill>
                  <a:srgbClr val="002060"/>
                </a:solidFill>
                <a:latin typeface="Century Gothic" pitchFamily="34" charset="0"/>
              </a:rPr>
              <a:t>Bradycardia</a:t>
            </a:r>
            <a:endParaRPr lang="en-US" sz="2000" dirty="0">
              <a:solidFill>
                <a:srgbClr val="002060"/>
              </a:solidFill>
              <a:latin typeface="Century Gothic" pitchFamily="34" charset="0"/>
            </a:endParaRPr>
          </a:p>
          <a:p>
            <a:pPr eaLnBrk="1" hangingPunct="1"/>
            <a:endParaRPr lang="en-US" sz="2000" dirty="0">
              <a:solidFill>
                <a:srgbClr val="002060"/>
              </a:solidFill>
              <a:latin typeface="Century Gothic" pitchFamily="34" charset="0"/>
              <a:cs typeface="Times New Roman" pitchFamily="18" charset="0"/>
            </a:endParaRPr>
          </a:p>
          <a:p>
            <a:pPr eaLnBrk="1" hangingPunct="1">
              <a:buFontTx/>
              <a:buBlip>
                <a:blip r:embed="rId2"/>
              </a:buBlip>
            </a:pPr>
            <a:r>
              <a:rPr lang="en-US" sz="2000" dirty="0">
                <a:solidFill>
                  <a:srgbClr val="002060"/>
                </a:solidFill>
                <a:latin typeface="Century Gothic" pitchFamily="34" charset="0"/>
                <a:cs typeface="Times New Roman" pitchFamily="18" charset="0"/>
              </a:rPr>
              <a:t> α-</a:t>
            </a:r>
            <a:r>
              <a:rPr lang="en-US" sz="2000" dirty="0" err="1">
                <a:solidFill>
                  <a:srgbClr val="002060"/>
                </a:solidFill>
                <a:latin typeface="Century Gothic" pitchFamily="34" charset="0"/>
                <a:cs typeface="Times New Roman" pitchFamily="18" charset="0"/>
              </a:rPr>
              <a:t>Adrenoceptor</a:t>
            </a:r>
            <a:r>
              <a:rPr lang="en-US" sz="2000" dirty="0">
                <a:solidFill>
                  <a:srgbClr val="002060"/>
                </a:solidFill>
                <a:latin typeface="Century Gothic" pitchFamily="34" charset="0"/>
                <a:cs typeface="Times New Roman" pitchFamily="18" charset="0"/>
              </a:rPr>
              <a:t> Antagonists → 1</a:t>
            </a:r>
            <a:r>
              <a:rPr lang="en-US" sz="2000" baseline="30000" dirty="0">
                <a:solidFill>
                  <a:srgbClr val="002060"/>
                </a:solidFill>
                <a:latin typeface="Century Gothic" pitchFamily="34" charset="0"/>
                <a:cs typeface="Times New Roman" pitchFamily="18" charset="0"/>
              </a:rPr>
              <a:t>st</a:t>
            </a:r>
            <a:r>
              <a:rPr lang="en-US" sz="2000" dirty="0">
                <a:solidFill>
                  <a:srgbClr val="002060"/>
                </a:solidFill>
                <a:latin typeface="Century Gothic" pitchFamily="34" charset="0"/>
                <a:cs typeface="Times New Roman" pitchFamily="18" charset="0"/>
              </a:rPr>
              <a:t> dose </a:t>
            </a:r>
          </a:p>
          <a:p>
            <a:pPr eaLnBrk="1" hangingPunct="1"/>
            <a:r>
              <a:rPr lang="en-US" sz="2000" dirty="0">
                <a:solidFill>
                  <a:srgbClr val="002060"/>
                </a:solidFill>
                <a:latin typeface="Century Gothic" pitchFamily="34" charset="0"/>
                <a:cs typeface="Times New Roman" pitchFamily="18" charset="0"/>
              </a:rPr>
              <a:t>   hypotension</a:t>
            </a:r>
          </a:p>
          <a:p>
            <a:pPr eaLnBrk="1" hangingPunct="1"/>
            <a:endParaRPr lang="en-US" sz="2000" dirty="0">
              <a:solidFill>
                <a:srgbClr val="002060"/>
              </a:solidFill>
              <a:latin typeface="Century Gothic" pitchFamily="34" charset="0"/>
              <a:cs typeface="Times New Roman" pitchFamily="18" charset="0"/>
            </a:endParaRPr>
          </a:p>
          <a:p>
            <a:pPr eaLnBrk="1" hangingPunct="1">
              <a:buFontTx/>
              <a:buBlip>
                <a:blip r:embed="rId2"/>
              </a:buBlip>
            </a:pPr>
            <a:r>
              <a:rPr lang="en-US" sz="2000" dirty="0">
                <a:solidFill>
                  <a:srgbClr val="002060"/>
                </a:solidFill>
                <a:latin typeface="Century Gothic" pitchFamily="34" charset="0"/>
                <a:cs typeface="Times New Roman" pitchFamily="18" charset="0"/>
              </a:rPr>
              <a:t> Drugs with Central Sympatholytic Action → </a:t>
            </a:r>
          </a:p>
          <a:p>
            <a:pPr eaLnBrk="1" hangingPunct="1"/>
            <a:r>
              <a:rPr lang="en-US" sz="2000" dirty="0">
                <a:solidFill>
                  <a:srgbClr val="002060"/>
                </a:solidFill>
                <a:latin typeface="Century Gothic" pitchFamily="34" charset="0"/>
                <a:cs typeface="Times New Roman" pitchFamily="18" charset="0"/>
              </a:rPr>
              <a:t>   Drowsiness</a:t>
            </a:r>
          </a:p>
          <a:p>
            <a:pPr eaLnBrk="1" hangingPunct="1"/>
            <a:endParaRPr lang="en-US" sz="2000" dirty="0">
              <a:solidFill>
                <a:srgbClr val="002060"/>
              </a:solidFill>
              <a:latin typeface="Century Gothic" pitchFamily="34" charset="0"/>
              <a:cs typeface="Times New Roman" pitchFamily="18" charset="0"/>
            </a:endParaRPr>
          </a:p>
          <a:p>
            <a:pPr eaLnBrk="1" hangingPunct="1">
              <a:buFontTx/>
              <a:buBlip>
                <a:blip r:embed="rId2"/>
              </a:buBlip>
            </a:pPr>
            <a:r>
              <a:rPr lang="en-US" sz="2000" dirty="0">
                <a:solidFill>
                  <a:srgbClr val="002060"/>
                </a:solidFill>
                <a:latin typeface="Century Gothic" pitchFamily="34" charset="0"/>
                <a:cs typeface="Times New Roman" pitchFamily="18" charset="0"/>
              </a:rPr>
              <a:t>Arteriolar Dilators → Tachycardia + Edema</a:t>
            </a:r>
          </a:p>
        </p:txBody>
      </p:sp>
      <p:sp>
        <p:nvSpPr>
          <p:cNvPr id="59395" name="Content Placeholder 1"/>
          <p:cNvSpPr>
            <a:spLocks noGrp="1"/>
          </p:cNvSpPr>
          <p:nvPr>
            <p:ph/>
          </p:nvPr>
        </p:nvSpPr>
        <p:spPr>
          <a:xfrm>
            <a:off x="457200" y="195933"/>
            <a:ext cx="8229600" cy="712787"/>
          </a:xfrm>
        </p:spPr>
        <p:txBody>
          <a:bodyPr>
            <a:normAutofit fontScale="77500" lnSpcReduction="20000"/>
          </a:bodyPr>
          <a:lstStyle/>
          <a:p>
            <a:pPr algn="ctr" eaLnBrk="1" hangingPunct="1">
              <a:buFont typeface="Wingdings 2" pitchFamily="18" charset="2"/>
              <a:buNone/>
            </a:pPr>
            <a:r>
              <a:rPr lang="en-US" sz="3400" b="1" dirty="0">
                <a:solidFill>
                  <a:srgbClr val="FF0000"/>
                </a:solidFill>
                <a:latin typeface="Batang" pitchFamily="18" charset="-127"/>
                <a:ea typeface="Batang" pitchFamily="18" charset="-127"/>
                <a:cs typeface="Times New Roman" pitchFamily="18" charset="0"/>
              </a:rPr>
              <a:t>Anti-hypertensive Medications and Complications</a:t>
            </a:r>
          </a:p>
        </p:txBody>
      </p:sp>
    </p:spTree>
    <p:extLst>
      <p:ext uri="{BB962C8B-B14F-4D97-AF65-F5344CB8AC3E}">
        <p14:creationId xmlns:p14="http://schemas.microsoft.com/office/powerpoint/2010/main" val="51598373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bwMode="auto">
          <a:xfrm>
            <a:off x="8229600" y="6477000"/>
            <a:ext cx="7620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fr-FR">
                <a:solidFill>
                  <a:srgbClr val="BCBCBC"/>
                </a:solidFill>
                <a:latin typeface="Corbel" pitchFamily="34" charset="0"/>
              </a:rPr>
              <a:t>|</a:t>
            </a:r>
            <a:r>
              <a:rPr lang="fr-FR" sz="900" baseline="16000">
                <a:solidFill>
                  <a:srgbClr val="BCBCBC"/>
                </a:solidFill>
                <a:latin typeface="Corbel" pitchFamily="34" charset="0"/>
              </a:rPr>
              <a:t>        </a:t>
            </a:r>
            <a:fld id="{CD0A76F1-CC6E-48B0-B971-7C86F74F594B}" type="slidenum">
              <a:rPr lang="fr-FR" smtClean="0">
                <a:solidFill>
                  <a:srgbClr val="BCBCBC"/>
                </a:solidFill>
                <a:latin typeface="Corbel" pitchFamily="34" charset="0"/>
              </a:rPr>
              <a:pPr/>
              <a:t>48</a:t>
            </a:fld>
            <a:endParaRPr lang="fr-FR">
              <a:solidFill>
                <a:srgbClr val="BCBCBC"/>
              </a:solidFill>
              <a:latin typeface="Corbel" pitchFamily="34" charset="0"/>
            </a:endParaRPr>
          </a:p>
        </p:txBody>
      </p:sp>
      <p:sp>
        <p:nvSpPr>
          <p:cNvPr id="3" name="Rectangle 2"/>
          <p:cNvSpPr txBox="1">
            <a:spLocks noChangeArrowheads="1"/>
          </p:cNvSpPr>
          <p:nvPr/>
        </p:nvSpPr>
        <p:spPr>
          <a:xfrm>
            <a:off x="-76200" y="225424"/>
            <a:ext cx="9296400" cy="84137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defRPr/>
            </a:pPr>
            <a:r>
              <a:rPr lang="en-US" altLang="en-US" sz="2400" b="1" dirty="0">
                <a:ln w="10541" cmpd="sng">
                  <a:solidFill>
                    <a:schemeClr val="accent1">
                      <a:shade val="88000"/>
                      <a:satMod val="110000"/>
                    </a:schemeClr>
                  </a:solidFill>
                  <a:prstDash val="solid"/>
                </a:ln>
                <a:solidFill>
                  <a:srgbClr val="C00000"/>
                </a:solidFill>
                <a:effectLst>
                  <a:outerShdw blurRad="38100" dist="38100" dir="2700000" algn="tl">
                    <a:srgbClr val="000000">
                      <a:alpha val="43137"/>
                    </a:srgbClr>
                  </a:outerShdw>
                </a:effectLst>
                <a:latin typeface="Corbel" pitchFamily="34" charset="0"/>
                <a:ea typeface="+mj-ea"/>
                <a:cs typeface="+mj-cs"/>
              </a:rPr>
              <a:t>Blood Pressure Reductions as Little as</a:t>
            </a:r>
            <a:r>
              <a:rPr lang="en-US" altLang="en-US" sz="3200" b="1" dirty="0">
                <a:ln w="10541" cmpd="sng">
                  <a:solidFill>
                    <a:schemeClr val="accent1">
                      <a:shade val="88000"/>
                      <a:satMod val="110000"/>
                    </a:schemeClr>
                  </a:solidFill>
                  <a:prstDash val="solid"/>
                </a:ln>
                <a:solidFill>
                  <a:srgbClr val="C00000"/>
                </a:solidFill>
                <a:effectLst>
                  <a:outerShdw blurRad="38100" dist="38100" dir="2700000" algn="tl">
                    <a:srgbClr val="000000">
                      <a:alpha val="43137"/>
                    </a:srgbClr>
                  </a:outerShdw>
                </a:effectLst>
                <a:latin typeface="Corbel" pitchFamily="34" charset="0"/>
                <a:ea typeface="+mj-ea"/>
                <a:cs typeface="+mj-cs"/>
              </a:rPr>
              <a:t> </a:t>
            </a:r>
            <a:r>
              <a:rPr lang="en-US" altLang="en-US" sz="3200" b="1" u="sng" dirty="0">
                <a:ln w="10541" cmpd="sng">
                  <a:solidFill>
                    <a:schemeClr val="accent1">
                      <a:shade val="88000"/>
                      <a:satMod val="110000"/>
                    </a:schemeClr>
                  </a:solidFill>
                  <a:prstDash val="solid"/>
                </a:ln>
                <a:solidFill>
                  <a:srgbClr val="C00000"/>
                </a:solidFill>
                <a:effectLst>
                  <a:outerShdw blurRad="38100" dist="38100" dir="2700000" algn="tl">
                    <a:srgbClr val="000000">
                      <a:alpha val="43137"/>
                    </a:srgbClr>
                  </a:outerShdw>
                </a:effectLst>
                <a:latin typeface="Corbel" pitchFamily="34" charset="0"/>
                <a:ea typeface="+mj-ea"/>
                <a:cs typeface="+mj-cs"/>
              </a:rPr>
              <a:t>2 </a:t>
            </a:r>
            <a:r>
              <a:rPr lang="en-US" altLang="en-US" sz="2400" b="1" i="1" u="sng" kern="0" dirty="0">
                <a:ln w="10541" cmpd="sng">
                  <a:solidFill>
                    <a:schemeClr val="accent1">
                      <a:shade val="88000"/>
                      <a:satMod val="110000"/>
                    </a:schemeClr>
                  </a:solidFill>
                  <a:prstDash val="solid"/>
                </a:ln>
                <a:solidFill>
                  <a:srgbClr val="C00000"/>
                </a:solidFill>
                <a:effectLst>
                  <a:outerShdw blurRad="38100" dist="38100" dir="2700000" algn="tl">
                    <a:srgbClr val="000000">
                      <a:alpha val="43137"/>
                    </a:srgbClr>
                  </a:outerShdw>
                </a:effectLst>
                <a:latin typeface="Corbel" pitchFamily="34" charset="0"/>
              </a:rPr>
              <a:t>mmHg</a:t>
            </a:r>
            <a:r>
              <a:rPr lang="en-US" altLang="en-US" sz="2400" b="1" u="sng" dirty="0">
                <a:ln w="10541" cmpd="sng">
                  <a:solidFill>
                    <a:schemeClr val="accent1">
                      <a:shade val="88000"/>
                      <a:satMod val="110000"/>
                    </a:schemeClr>
                  </a:solidFill>
                  <a:prstDash val="solid"/>
                </a:ln>
                <a:solidFill>
                  <a:srgbClr val="C00000"/>
                </a:solidFill>
                <a:effectLst>
                  <a:outerShdw blurRad="38100" dist="38100" dir="2700000" algn="tl">
                    <a:srgbClr val="000000">
                      <a:alpha val="43137"/>
                    </a:srgbClr>
                  </a:outerShdw>
                </a:effectLst>
                <a:latin typeface="Corbel" pitchFamily="34" charset="0"/>
                <a:ea typeface="+mj-ea"/>
                <a:cs typeface="+mj-cs"/>
              </a:rPr>
              <a:t> </a:t>
            </a:r>
            <a:r>
              <a:rPr lang="en-US" altLang="en-US" sz="2400" b="1" dirty="0">
                <a:ln w="10541" cmpd="sng">
                  <a:solidFill>
                    <a:schemeClr val="accent1">
                      <a:shade val="88000"/>
                      <a:satMod val="110000"/>
                    </a:schemeClr>
                  </a:solidFill>
                  <a:prstDash val="solid"/>
                </a:ln>
                <a:solidFill>
                  <a:srgbClr val="C00000"/>
                </a:solidFill>
                <a:effectLst>
                  <a:outerShdw blurRad="38100" dist="38100" dir="2700000" algn="tl">
                    <a:srgbClr val="000000">
                      <a:alpha val="43137"/>
                    </a:srgbClr>
                  </a:outerShdw>
                </a:effectLst>
                <a:latin typeface="Corbel" pitchFamily="34" charset="0"/>
                <a:ea typeface="+mj-ea"/>
                <a:cs typeface="+mj-cs"/>
              </a:rPr>
              <a:t>Reduce the Risk of Cardiovascular Events by up to 10%</a:t>
            </a:r>
          </a:p>
        </p:txBody>
      </p:sp>
      <p:sp>
        <p:nvSpPr>
          <p:cNvPr id="4" name="Rectangle 3"/>
          <p:cNvSpPr txBox="1">
            <a:spLocks noChangeArrowheads="1"/>
          </p:cNvSpPr>
          <p:nvPr/>
        </p:nvSpPr>
        <p:spPr bwMode="auto">
          <a:xfrm>
            <a:off x="228600" y="55626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chemeClr val="bg2"/>
              </a:buClr>
              <a:buSzPct val="130000"/>
              <a:buFont typeface="Verdana" pitchFamily="34" charset="0"/>
              <a:buChar char="●"/>
              <a:defRPr b="1">
                <a:solidFill>
                  <a:srgbClr val="444492"/>
                </a:solidFill>
                <a:latin typeface="+mn-lt"/>
                <a:ea typeface="+mn-ea"/>
                <a:cs typeface="+mn-cs"/>
              </a:defRPr>
            </a:lvl1pPr>
            <a:lvl2pPr marL="742950" indent="-285750" algn="l" rtl="0" eaLnBrk="0" fontAlgn="base" hangingPunct="0">
              <a:spcBef>
                <a:spcPct val="20000"/>
              </a:spcBef>
              <a:spcAft>
                <a:spcPct val="0"/>
              </a:spcAft>
              <a:buClr>
                <a:schemeClr val="tx1"/>
              </a:buClr>
              <a:buFont typeface="Verdana" pitchFamily="34" charset="0"/>
              <a:buChar char="●"/>
              <a:defRPr sz="1600" b="1">
                <a:solidFill>
                  <a:srgbClr val="7F7F7F"/>
                </a:solidFill>
                <a:latin typeface="+mn-lt"/>
                <a:cs typeface="+mn-cs"/>
              </a:defRPr>
            </a:lvl2pPr>
            <a:lvl3pPr marL="1143000" indent="-228600" algn="l" rtl="0" eaLnBrk="0" fontAlgn="base" hangingPunct="0">
              <a:spcBef>
                <a:spcPct val="20000"/>
              </a:spcBef>
              <a:spcAft>
                <a:spcPct val="0"/>
              </a:spcAft>
              <a:buClr>
                <a:schemeClr val="hlink"/>
              </a:buClr>
              <a:buChar char="•"/>
              <a:defRPr sz="1600">
                <a:solidFill>
                  <a:srgbClr val="7F7F7F"/>
                </a:solidFill>
                <a:latin typeface="+mn-lt"/>
                <a:cs typeface="+mn-cs"/>
              </a:defRPr>
            </a:lvl3pPr>
            <a:lvl4pPr marL="1600200" indent="-228600" algn="l" rtl="0" eaLnBrk="0" fontAlgn="base" hangingPunct="0">
              <a:spcBef>
                <a:spcPct val="20000"/>
              </a:spcBef>
              <a:spcAft>
                <a:spcPct val="0"/>
              </a:spcAft>
              <a:buClr>
                <a:schemeClr val="accent2"/>
              </a:buClr>
              <a:buChar char="•"/>
              <a:defRPr sz="1600">
                <a:solidFill>
                  <a:srgbClr val="7F7F7F"/>
                </a:solidFill>
                <a:latin typeface="+mn-lt"/>
                <a:cs typeface="+mn-cs"/>
              </a:defRPr>
            </a:lvl4pPr>
            <a:lvl5pPr marL="2057400" indent="-228600" algn="l" rtl="0" eaLnBrk="0" fontAlgn="base" hangingPunct="0">
              <a:spcBef>
                <a:spcPct val="20000"/>
              </a:spcBef>
              <a:spcAft>
                <a:spcPct val="0"/>
              </a:spcAft>
              <a:buClr>
                <a:schemeClr val="accent2"/>
              </a:buClr>
              <a:buChar char="•"/>
              <a:defRPr sz="1600">
                <a:solidFill>
                  <a:srgbClr val="7F7F7F"/>
                </a:solidFill>
                <a:latin typeface="+mn-lt"/>
                <a:cs typeface="+mn-cs"/>
              </a:defRPr>
            </a:lvl5pPr>
            <a:lvl6pPr marL="2514600" indent="-228600" algn="l" rtl="0" fontAlgn="base">
              <a:spcBef>
                <a:spcPct val="20000"/>
              </a:spcBef>
              <a:spcAft>
                <a:spcPct val="0"/>
              </a:spcAft>
              <a:buClr>
                <a:schemeClr val="accent2"/>
              </a:buClr>
              <a:buChar char="•"/>
              <a:defRPr sz="1600">
                <a:solidFill>
                  <a:srgbClr val="989898"/>
                </a:solidFill>
                <a:latin typeface="+mn-lt"/>
                <a:cs typeface="+mn-cs"/>
              </a:defRPr>
            </a:lvl6pPr>
            <a:lvl7pPr marL="2971800" indent="-228600" algn="l" rtl="0" fontAlgn="base">
              <a:spcBef>
                <a:spcPct val="20000"/>
              </a:spcBef>
              <a:spcAft>
                <a:spcPct val="0"/>
              </a:spcAft>
              <a:buClr>
                <a:schemeClr val="accent2"/>
              </a:buClr>
              <a:buChar char="•"/>
              <a:defRPr sz="1600">
                <a:solidFill>
                  <a:srgbClr val="989898"/>
                </a:solidFill>
                <a:latin typeface="+mn-lt"/>
                <a:cs typeface="+mn-cs"/>
              </a:defRPr>
            </a:lvl7pPr>
            <a:lvl8pPr marL="3429000" indent="-228600" algn="l" rtl="0" fontAlgn="base">
              <a:spcBef>
                <a:spcPct val="20000"/>
              </a:spcBef>
              <a:spcAft>
                <a:spcPct val="0"/>
              </a:spcAft>
              <a:buClr>
                <a:schemeClr val="accent2"/>
              </a:buClr>
              <a:buChar char="•"/>
              <a:defRPr sz="1600">
                <a:solidFill>
                  <a:srgbClr val="989898"/>
                </a:solidFill>
                <a:latin typeface="+mn-lt"/>
                <a:cs typeface="+mn-cs"/>
              </a:defRPr>
            </a:lvl8pPr>
            <a:lvl9pPr marL="3886200" indent="-228600" algn="l" rtl="0" fontAlgn="base">
              <a:spcBef>
                <a:spcPct val="20000"/>
              </a:spcBef>
              <a:spcAft>
                <a:spcPct val="0"/>
              </a:spcAft>
              <a:buClr>
                <a:schemeClr val="accent2"/>
              </a:buClr>
              <a:buChar char="•"/>
              <a:defRPr sz="1600">
                <a:solidFill>
                  <a:srgbClr val="989898"/>
                </a:solidFill>
                <a:latin typeface="+mn-lt"/>
                <a:cs typeface="+mn-cs"/>
              </a:defRPr>
            </a:lvl9pPr>
          </a:lstStyle>
          <a:p>
            <a:pPr marL="0" indent="0" eaLnBrk="1" hangingPunct="1">
              <a:lnSpc>
                <a:spcPct val="90000"/>
              </a:lnSpc>
              <a:spcBef>
                <a:spcPct val="0"/>
              </a:spcBef>
              <a:buFontTx/>
              <a:buNone/>
              <a:defRPr/>
            </a:pPr>
            <a:r>
              <a:rPr lang="en-US" altLang="en-US" i="1" kern="0" dirty="0">
                <a:latin typeface="Corbel" pitchFamily="34" charset="0"/>
              </a:rPr>
              <a:t>Meta-analysis of 61 prospective, observational studies conducted by Lewington et al involving one million adults with no previous vascular disease at baseline mmHg</a:t>
            </a:r>
          </a:p>
        </p:txBody>
      </p:sp>
      <p:sp>
        <p:nvSpPr>
          <p:cNvPr id="55301" name="Rectangle 4"/>
          <p:cNvSpPr>
            <a:spLocks noChangeArrowheads="1"/>
          </p:cNvSpPr>
          <p:nvPr/>
        </p:nvSpPr>
        <p:spPr bwMode="auto">
          <a:xfrm>
            <a:off x="782638" y="1943100"/>
            <a:ext cx="830738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1463" indent="-271463" eaLnBrk="1" hangingPunct="1">
              <a:spcBef>
                <a:spcPct val="20000"/>
              </a:spcBef>
              <a:buClr>
                <a:srgbClr val="F0037F"/>
              </a:buClr>
              <a:buFontTx/>
              <a:buChar char="•"/>
            </a:pPr>
            <a:endParaRPr lang="en-US" altLang="en-US" sz="2000">
              <a:solidFill>
                <a:srgbClr val="003257"/>
              </a:solidFill>
              <a:latin typeface="Corbel" pitchFamily="34" charset="0"/>
              <a:ea typeface="MS PGothic" pitchFamily="34" charset="-128"/>
            </a:endParaRPr>
          </a:p>
          <a:p>
            <a:pPr marL="271463" indent="-271463" eaLnBrk="1" hangingPunct="1">
              <a:spcBef>
                <a:spcPct val="20000"/>
              </a:spcBef>
              <a:buClr>
                <a:srgbClr val="F0037F"/>
              </a:buClr>
              <a:buFontTx/>
              <a:buChar char="•"/>
            </a:pPr>
            <a:endParaRPr lang="en-US" altLang="en-US" b="1">
              <a:solidFill>
                <a:srgbClr val="003257"/>
              </a:solidFill>
              <a:latin typeface="Corbel" pitchFamily="34" charset="0"/>
              <a:ea typeface="MS PGothic" pitchFamily="34" charset="-128"/>
            </a:endParaRPr>
          </a:p>
        </p:txBody>
      </p:sp>
      <p:sp>
        <p:nvSpPr>
          <p:cNvPr id="55302" name="Rectangle 5"/>
          <p:cNvSpPr>
            <a:spLocks noChangeArrowheads="1"/>
          </p:cNvSpPr>
          <p:nvPr/>
        </p:nvSpPr>
        <p:spPr bwMode="auto">
          <a:xfrm>
            <a:off x="5548313" y="2057400"/>
            <a:ext cx="1012825" cy="3146425"/>
          </a:xfrm>
          <a:prstGeom prst="rect">
            <a:avLst/>
          </a:prstGeom>
          <a:gradFill rotWithShape="0">
            <a:gsLst>
              <a:gs pos="0">
                <a:srgbClr val="FFEF5B"/>
              </a:gs>
              <a:gs pos="100000">
                <a:srgbClr val="BAB4BC"/>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latin typeface="Corbel" pitchFamily="34" charset="0"/>
              <a:ea typeface="MS PGothic" pitchFamily="34" charset="-128"/>
            </a:endParaRPr>
          </a:p>
        </p:txBody>
      </p:sp>
      <p:sp>
        <p:nvSpPr>
          <p:cNvPr id="55303" name="AutoShape 6"/>
          <p:cNvSpPr>
            <a:spLocks noChangeArrowheads="1"/>
          </p:cNvSpPr>
          <p:nvPr/>
        </p:nvSpPr>
        <p:spPr bwMode="auto">
          <a:xfrm rot="-5400000">
            <a:off x="2747962" y="2505076"/>
            <a:ext cx="3097213" cy="2227262"/>
          </a:xfrm>
          <a:prstGeom prst="triangle">
            <a:avLst>
              <a:gd name="adj" fmla="val 50000"/>
            </a:avLst>
          </a:prstGeom>
          <a:gradFill rotWithShape="0">
            <a:gsLst>
              <a:gs pos="0">
                <a:srgbClr val="FFEF5B"/>
              </a:gs>
              <a:gs pos="100000">
                <a:srgbClr val="BAB4BC"/>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latin typeface="Corbel" pitchFamily="34" charset="0"/>
              <a:ea typeface="MS PGothic" pitchFamily="34" charset="-128"/>
            </a:endParaRPr>
          </a:p>
        </p:txBody>
      </p:sp>
      <p:sp>
        <p:nvSpPr>
          <p:cNvPr id="55304" name="Text Box 7"/>
          <p:cNvSpPr txBox="1">
            <a:spLocks noChangeArrowheads="1"/>
          </p:cNvSpPr>
          <p:nvPr/>
        </p:nvSpPr>
        <p:spPr bwMode="auto">
          <a:xfrm>
            <a:off x="327025" y="3248025"/>
            <a:ext cx="2297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solidFill>
                  <a:srgbClr val="DB298F"/>
                </a:solidFill>
                <a:latin typeface="Corbel" pitchFamily="34" charset="0"/>
                <a:ea typeface="MS PGothic" pitchFamily="34" charset="-128"/>
                <a:cs typeface="Times New Roman" pitchFamily="18" charset="0"/>
              </a:rPr>
              <a:t>2</a:t>
            </a:r>
            <a:r>
              <a:rPr lang="en-US" altLang="en-US" b="1">
                <a:solidFill>
                  <a:schemeClr val="accent2"/>
                </a:solidFill>
                <a:latin typeface="Corbel" pitchFamily="34" charset="0"/>
                <a:ea typeface="MS PGothic" pitchFamily="34" charset="-128"/>
                <a:cs typeface="Times New Roman" pitchFamily="18" charset="0"/>
              </a:rPr>
              <a:t> </a:t>
            </a:r>
            <a:r>
              <a:rPr lang="en-US" altLang="en-US" sz="2000" b="1">
                <a:solidFill>
                  <a:srgbClr val="DB298F"/>
                </a:solidFill>
                <a:latin typeface="Corbel" pitchFamily="34" charset="0"/>
                <a:ea typeface="MS PGothic" pitchFamily="34" charset="-128"/>
                <a:cs typeface="Times New Roman" pitchFamily="18" charset="0"/>
              </a:rPr>
              <a:t>mmHg</a:t>
            </a:r>
            <a:r>
              <a:rPr lang="en-US" altLang="en-US" b="1">
                <a:solidFill>
                  <a:schemeClr val="accent2"/>
                </a:solidFill>
                <a:latin typeface="Corbel" pitchFamily="34" charset="0"/>
                <a:ea typeface="MS PGothic" pitchFamily="34" charset="-128"/>
                <a:cs typeface="Times New Roman" pitchFamily="18" charset="0"/>
              </a:rPr>
              <a:t> decrease in mean </a:t>
            </a:r>
            <a:r>
              <a:rPr lang="en-US" altLang="en-US" sz="2000" b="1">
                <a:solidFill>
                  <a:srgbClr val="660066"/>
                </a:solidFill>
                <a:latin typeface="Corbel" pitchFamily="34" charset="0"/>
                <a:ea typeface="MS PGothic" pitchFamily="34" charset="-128"/>
                <a:cs typeface="Times New Roman" pitchFamily="18" charset="0"/>
              </a:rPr>
              <a:t>SBP</a:t>
            </a:r>
          </a:p>
        </p:txBody>
      </p:sp>
      <p:sp>
        <p:nvSpPr>
          <p:cNvPr id="55305" name="Text Box 8"/>
          <p:cNvSpPr txBox="1">
            <a:spLocks noChangeArrowheads="1"/>
          </p:cNvSpPr>
          <p:nvPr/>
        </p:nvSpPr>
        <p:spPr bwMode="auto">
          <a:xfrm>
            <a:off x="6662738" y="4375150"/>
            <a:ext cx="23288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000" b="1">
                <a:solidFill>
                  <a:srgbClr val="DB298F"/>
                </a:solidFill>
                <a:latin typeface="Corbel" pitchFamily="34" charset="0"/>
                <a:ea typeface="MS PGothic" pitchFamily="34" charset="-128"/>
                <a:cs typeface="Times New Roman" pitchFamily="18" charset="0"/>
              </a:rPr>
              <a:t>10%</a:t>
            </a:r>
            <a:r>
              <a:rPr lang="en-US" altLang="en-US" b="1">
                <a:solidFill>
                  <a:schemeClr val="accent2"/>
                </a:solidFill>
                <a:latin typeface="Corbel" pitchFamily="34" charset="0"/>
                <a:ea typeface="MS PGothic" pitchFamily="34" charset="-128"/>
                <a:cs typeface="Times New Roman" pitchFamily="18" charset="0"/>
              </a:rPr>
              <a:t> </a:t>
            </a:r>
            <a:r>
              <a:rPr lang="en-US" altLang="en-US" b="1">
                <a:solidFill>
                  <a:srgbClr val="FFC000"/>
                </a:solidFill>
                <a:latin typeface="Corbel" pitchFamily="34" charset="0"/>
                <a:ea typeface="MS PGothic" pitchFamily="34" charset="-128"/>
                <a:cs typeface="Times New Roman" pitchFamily="18" charset="0"/>
              </a:rPr>
              <a:t>reduction in risk of </a:t>
            </a:r>
            <a:r>
              <a:rPr lang="en-US" altLang="en-US" sz="2000" b="1">
                <a:solidFill>
                  <a:srgbClr val="FFC000"/>
                </a:solidFill>
                <a:latin typeface="Corbel" pitchFamily="34" charset="0"/>
                <a:ea typeface="MS PGothic" pitchFamily="34" charset="-128"/>
                <a:cs typeface="Times New Roman" pitchFamily="18" charset="0"/>
              </a:rPr>
              <a:t>stroke </a:t>
            </a:r>
            <a:r>
              <a:rPr lang="en-US" altLang="en-US" b="1">
                <a:solidFill>
                  <a:srgbClr val="FFC000"/>
                </a:solidFill>
                <a:latin typeface="Corbel" pitchFamily="34" charset="0"/>
                <a:ea typeface="MS PGothic" pitchFamily="34" charset="-128"/>
                <a:cs typeface="Times New Roman" pitchFamily="18" charset="0"/>
              </a:rPr>
              <a:t>mortality</a:t>
            </a:r>
          </a:p>
        </p:txBody>
      </p:sp>
      <p:sp>
        <p:nvSpPr>
          <p:cNvPr id="55306" name="Text Box 9"/>
          <p:cNvSpPr txBox="1">
            <a:spLocks noChangeArrowheads="1"/>
          </p:cNvSpPr>
          <p:nvPr/>
        </p:nvSpPr>
        <p:spPr bwMode="auto">
          <a:xfrm>
            <a:off x="6662738" y="2420938"/>
            <a:ext cx="23288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000" b="1">
                <a:solidFill>
                  <a:srgbClr val="DB298F"/>
                </a:solidFill>
                <a:latin typeface="Corbel" pitchFamily="34" charset="0"/>
                <a:ea typeface="MS PGothic" pitchFamily="34" charset="-128"/>
                <a:cs typeface="Times New Roman" pitchFamily="18" charset="0"/>
              </a:rPr>
              <a:t>7%</a:t>
            </a:r>
            <a:r>
              <a:rPr lang="en-US" altLang="en-US" b="1">
                <a:solidFill>
                  <a:schemeClr val="accent2"/>
                </a:solidFill>
                <a:latin typeface="Corbel" pitchFamily="34" charset="0"/>
                <a:ea typeface="MS PGothic" pitchFamily="34" charset="-128"/>
                <a:cs typeface="Times New Roman" pitchFamily="18" charset="0"/>
              </a:rPr>
              <a:t> </a:t>
            </a:r>
            <a:r>
              <a:rPr lang="en-US" altLang="en-US" b="1">
                <a:solidFill>
                  <a:srgbClr val="FF0000"/>
                </a:solidFill>
                <a:latin typeface="Corbel" pitchFamily="34" charset="0"/>
                <a:ea typeface="MS PGothic" pitchFamily="34" charset="-128"/>
                <a:cs typeface="Times New Roman" pitchFamily="18" charset="0"/>
              </a:rPr>
              <a:t>reduction in risk of </a:t>
            </a:r>
            <a:r>
              <a:rPr lang="en-US" altLang="en-US" sz="2000" b="1">
                <a:solidFill>
                  <a:srgbClr val="FF0000"/>
                </a:solidFill>
                <a:latin typeface="Corbel" pitchFamily="34" charset="0"/>
                <a:ea typeface="MS PGothic" pitchFamily="34" charset="-128"/>
                <a:cs typeface="Times New Roman" pitchFamily="18" charset="0"/>
              </a:rPr>
              <a:t>IHD</a:t>
            </a:r>
            <a:r>
              <a:rPr lang="en-US" altLang="en-US" b="1">
                <a:solidFill>
                  <a:srgbClr val="FF0000"/>
                </a:solidFill>
                <a:latin typeface="Corbel" pitchFamily="34" charset="0"/>
                <a:ea typeface="MS PGothic" pitchFamily="34" charset="-128"/>
                <a:cs typeface="Times New Roman" pitchFamily="18" charset="0"/>
              </a:rPr>
              <a:t> mortality</a:t>
            </a:r>
          </a:p>
        </p:txBody>
      </p:sp>
      <p:sp>
        <p:nvSpPr>
          <p:cNvPr id="55307" name="Line 10"/>
          <p:cNvSpPr>
            <a:spLocks noChangeShapeType="1"/>
          </p:cNvSpPr>
          <p:nvPr/>
        </p:nvSpPr>
        <p:spPr bwMode="invGray">
          <a:xfrm>
            <a:off x="6054725" y="2070100"/>
            <a:ext cx="0" cy="3097213"/>
          </a:xfrm>
          <a:prstGeom prst="line">
            <a:avLst/>
          </a:prstGeom>
          <a:noFill/>
          <a:ln w="76200">
            <a:solidFill>
              <a:srgbClr val="DB298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308" name="Rectangle 11"/>
          <p:cNvSpPr>
            <a:spLocks noChangeArrowheads="1"/>
          </p:cNvSpPr>
          <p:nvPr/>
        </p:nvSpPr>
        <p:spPr bwMode="auto">
          <a:xfrm>
            <a:off x="2516188" y="3352800"/>
            <a:ext cx="608012" cy="533400"/>
          </a:xfrm>
          <a:prstGeom prst="rect">
            <a:avLst/>
          </a:prstGeom>
          <a:gradFill rotWithShape="1">
            <a:gsLst>
              <a:gs pos="0">
                <a:schemeClr val="bg2"/>
              </a:gs>
              <a:gs pos="100000">
                <a:srgbClr val="FFEF5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latin typeface="Corbel" pitchFamily="34" charset="0"/>
              <a:ea typeface="MS PGothic" pitchFamily="34" charset="-128"/>
            </a:endParaRPr>
          </a:p>
        </p:txBody>
      </p:sp>
      <p:sp>
        <p:nvSpPr>
          <p:cNvPr id="55309" name="Line 12"/>
          <p:cNvSpPr>
            <a:spLocks noChangeShapeType="1"/>
          </p:cNvSpPr>
          <p:nvPr/>
        </p:nvSpPr>
        <p:spPr bwMode="invGray">
          <a:xfrm>
            <a:off x="2809875" y="3429000"/>
            <a:ext cx="0" cy="4064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310" name="Rectangle 13"/>
          <p:cNvSpPr>
            <a:spLocks noChangeArrowheads="1"/>
          </p:cNvSpPr>
          <p:nvPr/>
        </p:nvSpPr>
        <p:spPr bwMode="auto">
          <a:xfrm>
            <a:off x="228600" y="1266825"/>
            <a:ext cx="8763000" cy="41148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latin typeface="Corbel" pitchFamily="34" charset="0"/>
              <a:ea typeface="MS PGothic" pitchFamily="34" charset="-128"/>
            </a:endParaRPr>
          </a:p>
        </p:txBody>
      </p:sp>
    </p:spTree>
    <p:extLst>
      <p:ext uri="{BB962C8B-B14F-4D97-AF65-F5344CB8AC3E}">
        <p14:creationId xmlns:p14="http://schemas.microsoft.com/office/powerpoint/2010/main" val="242648766"/>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371600" y="533400"/>
            <a:ext cx="6096000" cy="762000"/>
          </a:xfrm>
        </p:spPr>
        <p:txBody>
          <a:bodyPr>
            <a:normAutofit/>
          </a:bodyPr>
          <a:lstStyle/>
          <a:p>
            <a:pPr eaLnBrk="1" fontAlgn="auto" hangingPunct="1">
              <a:spcAft>
                <a:spcPts val="0"/>
              </a:spcAft>
              <a:defRPr/>
            </a:pPr>
            <a:r>
              <a:rPr lang="en-US" sz="4000" b="1" dirty="0">
                <a:solidFill>
                  <a:srgbClr val="FF0000"/>
                </a:solidFill>
                <a:effectLst/>
                <a:latin typeface="Batang" pitchFamily="18" charset="-127"/>
                <a:ea typeface="Batang" pitchFamily="18" charset="-127"/>
                <a:cs typeface="Times New Roman" pitchFamily="18" charset="0"/>
              </a:rPr>
              <a:t>Benefits of Lowering BP</a:t>
            </a:r>
          </a:p>
        </p:txBody>
      </p:sp>
      <p:graphicFrame>
        <p:nvGraphicFramePr>
          <p:cNvPr id="40993" name="Group 33"/>
          <p:cNvGraphicFramePr>
            <a:graphicFrameLocks noGrp="1"/>
          </p:cNvGraphicFramePr>
          <p:nvPr>
            <p:extLst>
              <p:ext uri="{D42A27DB-BD31-4B8C-83A1-F6EECF244321}">
                <p14:modId xmlns:p14="http://schemas.microsoft.com/office/powerpoint/2010/main" val="3861523896"/>
              </p:ext>
            </p:extLst>
          </p:nvPr>
        </p:nvGraphicFramePr>
        <p:xfrm>
          <a:off x="1066800" y="1905000"/>
          <a:ext cx="6934200" cy="3754437"/>
        </p:xfrm>
        <a:graphic>
          <a:graphicData uri="http://schemas.openxmlformats.org/drawingml/2006/table">
            <a:tbl>
              <a:tblPr/>
              <a:tblGrid>
                <a:gridCol w="3027363">
                  <a:extLst>
                    <a:ext uri="{9D8B030D-6E8A-4147-A177-3AD203B41FA5}">
                      <a16:colId xmlns:a16="http://schemas.microsoft.com/office/drawing/2014/main" val="20000"/>
                    </a:ext>
                  </a:extLst>
                </a:gridCol>
                <a:gridCol w="3906837">
                  <a:extLst>
                    <a:ext uri="{9D8B030D-6E8A-4147-A177-3AD203B41FA5}">
                      <a16:colId xmlns:a16="http://schemas.microsoft.com/office/drawing/2014/main" val="20001"/>
                    </a:ext>
                  </a:extLst>
                </a:gridCol>
              </a:tblGrid>
              <a:tr h="505204">
                <a:tc gridSpan="2">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a:ln>
                            <a:noFill/>
                          </a:ln>
                          <a:solidFill>
                            <a:srgbClr val="002060"/>
                          </a:solidFill>
                          <a:effectLst/>
                          <a:latin typeface="Century Gothic" pitchFamily="34" charset="0"/>
                          <a:ea typeface="Calibri" pitchFamily="34" charset="0"/>
                          <a:cs typeface="Times New Roman" pitchFamily="18" charset="0"/>
                        </a:rPr>
                        <a:t>Average Percent Reduction</a:t>
                      </a:r>
                      <a:endParaRPr kumimoji="0" lang="en-US" sz="2400" b="0" i="0" u="none" strike="noStrike" cap="none" normalizeH="0" baseline="0" dirty="0">
                        <a:ln>
                          <a:noFill/>
                        </a:ln>
                        <a:solidFill>
                          <a:srgbClr val="002060"/>
                        </a:solidFill>
                        <a:effectLst/>
                        <a:latin typeface="Century Gothic"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a:ln>
                            <a:noFill/>
                          </a:ln>
                          <a:solidFill>
                            <a:srgbClr val="002060"/>
                          </a:solidFill>
                          <a:effectLst/>
                          <a:latin typeface="Century Gothic" pitchFamily="34" charset="0"/>
                          <a:ea typeface="Calibri" pitchFamily="34" charset="0"/>
                          <a:cs typeface="Times New Roman" pitchFamily="18" charset="0"/>
                        </a:rPr>
                        <a:t>Stroke incidence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a:ln>
                            <a:noFill/>
                          </a:ln>
                          <a:solidFill>
                            <a:srgbClr val="002060"/>
                          </a:solidFill>
                          <a:effectLst/>
                          <a:latin typeface="Century Gothic" pitchFamily="34" charset="0"/>
                          <a:ea typeface="Calibri" pitchFamily="34" charset="0"/>
                          <a:cs typeface="Times New Roman" pitchFamily="18" charset="0"/>
                        </a:rPr>
                        <a:t>35–40%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1364">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a:ln>
                            <a:noFill/>
                          </a:ln>
                          <a:solidFill>
                            <a:srgbClr val="002060"/>
                          </a:solidFill>
                          <a:effectLst/>
                          <a:latin typeface="Century Gothic" pitchFamily="34" charset="0"/>
                          <a:ea typeface="Calibri" pitchFamily="34" charset="0"/>
                          <a:cs typeface="Times New Roman" pitchFamily="18" charset="0"/>
                        </a:rPr>
                        <a:t>Myocardial infarction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a:ln>
                            <a:noFill/>
                          </a:ln>
                          <a:solidFill>
                            <a:srgbClr val="002060"/>
                          </a:solidFill>
                          <a:effectLst/>
                          <a:latin typeface="Century Gothic" pitchFamily="34" charset="0"/>
                          <a:ea typeface="Calibri" pitchFamily="34" charset="0"/>
                          <a:cs typeface="Times New Roman" pitchFamily="18" charset="0"/>
                        </a:rPr>
                        <a:t>20–25%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a:ln>
                            <a:noFill/>
                          </a:ln>
                          <a:solidFill>
                            <a:srgbClr val="002060"/>
                          </a:solidFill>
                          <a:effectLst/>
                          <a:latin typeface="Century Gothic" pitchFamily="34" charset="0"/>
                          <a:ea typeface="Calibri" pitchFamily="34" charset="0"/>
                          <a:cs typeface="Times New Roman" pitchFamily="18" charset="0"/>
                        </a:rPr>
                        <a:t>Heart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a:ln>
                            <a:noFill/>
                          </a:ln>
                          <a:solidFill>
                            <a:srgbClr val="002060"/>
                          </a:solidFill>
                          <a:effectLst/>
                          <a:latin typeface="Century Gothic" pitchFamily="34" charset="0"/>
                          <a:ea typeface="Calibri" pitchFamily="34" charset="0"/>
                          <a:cs typeface="Times New Roman" pitchFamily="18" charset="0"/>
                        </a:rPr>
                        <a:t>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a:ln>
                            <a:noFill/>
                          </a:ln>
                          <a:solidFill>
                            <a:srgbClr val="002060"/>
                          </a:solidFill>
                          <a:effectLst/>
                          <a:latin typeface="Century Gothic" pitchFamily="34" charset="0"/>
                          <a:ea typeface="Calibri" pitchFamily="34" charset="0"/>
                          <a:cs typeface="Times New Roman" pitchFamily="18" charset="0"/>
                        </a:rPr>
                        <a:t>Renal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a:ln>
                            <a:noFill/>
                          </a:ln>
                          <a:solidFill>
                            <a:srgbClr val="002060"/>
                          </a:solidFill>
                          <a:effectLst/>
                          <a:latin typeface="Century Gothic" pitchFamily="34" charset="0"/>
                          <a:ea typeface="Calibri" pitchFamily="34" charset="0"/>
                          <a:cs typeface="Times New Roman" pitchFamily="18" charset="0"/>
                        </a:rPr>
                        <a:t>35-50%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65361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1143000" y="0"/>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36525">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Clr>
                <a:srgbClr val="F9F9F9"/>
              </a:buClr>
              <a:buSzPct val="65000"/>
              <a:buFont typeface="Wingdings 2" pitchFamily="18" charset="2"/>
              <a:buNone/>
            </a:pPr>
            <a:r>
              <a:rPr lang="en-GB" sz="3600">
                <a:solidFill>
                  <a:srgbClr val="FF0000"/>
                </a:solidFill>
                <a:latin typeface="Book Antiqua" pitchFamily="18" charset="0"/>
              </a:rPr>
              <a:t>Prevalence of hypertension</a:t>
            </a:r>
          </a:p>
        </p:txBody>
      </p:sp>
      <p:sp>
        <p:nvSpPr>
          <p:cNvPr id="2" name="Rectangle 1"/>
          <p:cNvSpPr/>
          <p:nvPr/>
        </p:nvSpPr>
        <p:spPr>
          <a:xfrm>
            <a:off x="533400" y="117475"/>
            <a:ext cx="8229600" cy="6340197"/>
          </a:xfrm>
          <a:prstGeom prst="rect">
            <a:avLst/>
          </a:prstGeom>
        </p:spPr>
        <p:txBody>
          <a:bodyPr>
            <a:spAutoFit/>
          </a:bodyPr>
          <a:lstStyle/>
          <a:p>
            <a:pPr eaLnBrk="1" hangingPunct="1">
              <a:defRPr/>
            </a:pPr>
            <a:endParaRPr lang="en-GB" sz="2400" b="1" dirty="0">
              <a:solidFill>
                <a:srgbClr val="002060"/>
              </a:solidFill>
              <a:latin typeface="Century Gothic" pitchFamily="34" charset="0"/>
              <a:cs typeface="Times New Roman" pitchFamily="18" charset="0"/>
            </a:endParaRPr>
          </a:p>
          <a:p>
            <a:pPr marL="285750" indent="-285750" eaLnBrk="1" hangingPunct="1">
              <a:buFont typeface="Wingdings" pitchFamily="2" charset="2"/>
              <a:buChar char="§"/>
              <a:defRPr/>
            </a:pPr>
            <a:r>
              <a:rPr lang="en-GB" sz="2400" b="1" dirty="0">
                <a:solidFill>
                  <a:srgbClr val="002060"/>
                </a:solidFill>
                <a:latin typeface="Century Gothic" pitchFamily="34" charset="0"/>
                <a:cs typeface="Times New Roman" pitchFamily="18" charset="0"/>
              </a:rPr>
              <a:t>The 4</a:t>
            </a:r>
            <a:r>
              <a:rPr lang="en-GB" sz="2400" b="1" baseline="30000" dirty="0">
                <a:solidFill>
                  <a:srgbClr val="002060"/>
                </a:solidFill>
                <a:latin typeface="Century Gothic" pitchFamily="34" charset="0"/>
                <a:cs typeface="Times New Roman" pitchFamily="18" charset="0"/>
              </a:rPr>
              <a:t>th</a:t>
            </a:r>
            <a:r>
              <a:rPr lang="en-GB" sz="2400" b="1" dirty="0">
                <a:solidFill>
                  <a:srgbClr val="002060"/>
                </a:solidFill>
                <a:latin typeface="Century Gothic" pitchFamily="34" charset="0"/>
                <a:cs typeface="Times New Roman" pitchFamily="18" charset="0"/>
              </a:rPr>
              <a:t> most common cause of death worldwide</a:t>
            </a:r>
          </a:p>
          <a:p>
            <a:pPr marL="285750" indent="-285750" eaLnBrk="1" hangingPunct="1">
              <a:buFont typeface="Wingdings" pitchFamily="2" charset="2"/>
              <a:buChar char="§"/>
              <a:defRPr/>
            </a:pPr>
            <a:endParaRPr lang="en-GB" sz="2400" b="1" dirty="0">
              <a:solidFill>
                <a:srgbClr val="002060"/>
              </a:solidFill>
              <a:latin typeface="Century Gothic" pitchFamily="34" charset="0"/>
              <a:cs typeface="Times New Roman" pitchFamily="18" charset="0"/>
            </a:endParaRPr>
          </a:p>
          <a:p>
            <a:pPr marL="285750" indent="-285750" eaLnBrk="1" hangingPunct="1">
              <a:buFont typeface="Wingdings" pitchFamily="2" charset="2"/>
              <a:buChar char="§"/>
              <a:defRPr/>
            </a:pPr>
            <a:r>
              <a:rPr lang="en-GB" sz="2400" b="1" dirty="0">
                <a:solidFill>
                  <a:srgbClr val="002060"/>
                </a:solidFill>
              </a:rPr>
              <a:t>The overall prevalence of hypertension in adults is 30 - 45%</a:t>
            </a:r>
          </a:p>
          <a:p>
            <a:pPr marL="285750" indent="-285750" eaLnBrk="1" hangingPunct="1">
              <a:buFont typeface="Wingdings" pitchFamily="2" charset="2"/>
              <a:buChar char="§"/>
              <a:defRPr/>
            </a:pPr>
            <a:endParaRPr lang="en-GB" sz="2400" b="1" dirty="0">
              <a:solidFill>
                <a:srgbClr val="002060"/>
              </a:solidFill>
            </a:endParaRPr>
          </a:p>
          <a:p>
            <a:pPr marL="285750" indent="-285750" eaLnBrk="1" hangingPunct="1">
              <a:buFont typeface="Wingdings" pitchFamily="2" charset="2"/>
              <a:buChar char="§"/>
              <a:defRPr/>
            </a:pPr>
            <a:r>
              <a:rPr lang="en-US" sz="2400" b="1" dirty="0">
                <a:solidFill>
                  <a:srgbClr val="002060"/>
                </a:solidFill>
                <a:latin typeface="Century Gothic" pitchFamily="34" charset="0"/>
              </a:rPr>
              <a:t>The overall prevalence of hypertension in </a:t>
            </a:r>
            <a:r>
              <a:rPr lang="en-US" sz="2400" b="1" dirty="0" err="1">
                <a:solidFill>
                  <a:srgbClr val="002060"/>
                </a:solidFill>
                <a:latin typeface="Century Gothic" pitchFamily="34" charset="0"/>
              </a:rPr>
              <a:t>Saudia</a:t>
            </a:r>
            <a:r>
              <a:rPr lang="en-US" sz="2400" b="1" dirty="0">
                <a:solidFill>
                  <a:srgbClr val="002060"/>
                </a:solidFill>
                <a:latin typeface="Century Gothic" pitchFamily="34" charset="0"/>
              </a:rPr>
              <a:t>       is  25.5%-</a:t>
            </a:r>
            <a:r>
              <a:rPr lang="en-GB" sz="2400" dirty="0"/>
              <a:t> </a:t>
            </a:r>
            <a:r>
              <a:rPr lang="en-GB" sz="2800" b="1" dirty="0">
                <a:solidFill>
                  <a:srgbClr val="002060"/>
                </a:solidFill>
              </a:rPr>
              <a:t>31.4%</a:t>
            </a:r>
            <a:endParaRPr lang="en-US" sz="2800" b="1" dirty="0">
              <a:solidFill>
                <a:srgbClr val="002060"/>
              </a:solidFill>
              <a:latin typeface="Century Gothic" pitchFamily="34" charset="0"/>
            </a:endParaRPr>
          </a:p>
          <a:p>
            <a:pPr eaLnBrk="1" hangingPunct="1">
              <a:defRPr/>
            </a:pPr>
            <a:r>
              <a:rPr lang="en-GB" sz="2400" b="1" dirty="0">
                <a:solidFill>
                  <a:srgbClr val="002060"/>
                </a:solidFill>
              </a:rPr>
              <a:t> </a:t>
            </a:r>
            <a:endParaRPr lang="en-US" sz="2400" b="1" dirty="0">
              <a:solidFill>
                <a:srgbClr val="002060"/>
              </a:solidFill>
              <a:latin typeface="Century Gothic" pitchFamily="34" charset="0"/>
              <a:cs typeface="Times New Roman" pitchFamily="18" charset="0"/>
            </a:endParaRPr>
          </a:p>
          <a:p>
            <a:pPr marL="285750" indent="-285750" eaLnBrk="1" hangingPunct="1">
              <a:buFont typeface="Wingdings" pitchFamily="2" charset="2"/>
              <a:buChar char="§"/>
              <a:defRPr/>
            </a:pPr>
            <a:r>
              <a:rPr lang="en-US" sz="2400" b="1" dirty="0">
                <a:solidFill>
                  <a:srgbClr val="002060"/>
                </a:solidFill>
                <a:latin typeface="Century Gothic" pitchFamily="34" charset="0"/>
                <a:cs typeface="Times New Roman" pitchFamily="18" charset="0"/>
              </a:rPr>
              <a:t>Onset stage 25-55 years mainly in 40-50y </a:t>
            </a:r>
          </a:p>
          <a:p>
            <a:pPr eaLnBrk="1" hangingPunct="1">
              <a:defRPr/>
            </a:pPr>
            <a:endParaRPr lang="en-GB" sz="2400" b="1" dirty="0">
              <a:solidFill>
                <a:srgbClr val="002060"/>
              </a:solidFill>
            </a:endParaRPr>
          </a:p>
          <a:p>
            <a:pPr marL="285750" indent="-285750" eaLnBrk="1" hangingPunct="1">
              <a:buFont typeface="Wingdings" pitchFamily="2" charset="2"/>
              <a:buChar char="§"/>
              <a:defRPr/>
            </a:pPr>
            <a:r>
              <a:rPr lang="en-GB" sz="2400" b="1" dirty="0">
                <a:solidFill>
                  <a:srgbClr val="002060"/>
                </a:solidFill>
              </a:rPr>
              <a:t>more common with advancing age</a:t>
            </a:r>
          </a:p>
          <a:p>
            <a:pPr eaLnBrk="1" hangingPunct="1">
              <a:defRPr/>
            </a:pPr>
            <a:endParaRPr lang="en-GB" sz="2400" b="1" dirty="0">
              <a:solidFill>
                <a:srgbClr val="002060"/>
              </a:solidFill>
            </a:endParaRPr>
          </a:p>
          <a:p>
            <a:pPr marL="285750" indent="-285750" eaLnBrk="1" hangingPunct="1">
              <a:buFont typeface="Wingdings" pitchFamily="2" charset="2"/>
              <a:buChar char="§"/>
              <a:defRPr/>
            </a:pPr>
            <a:r>
              <a:rPr lang="en-GB" sz="2400" b="1" dirty="0">
                <a:solidFill>
                  <a:srgbClr val="002060"/>
                </a:solidFill>
              </a:rPr>
              <a:t>prevalence of &gt;60% in people aged &gt;60 years</a:t>
            </a:r>
          </a:p>
          <a:p>
            <a:pPr eaLnBrk="1" hangingPunct="1">
              <a:defRPr/>
            </a:pPr>
            <a:endParaRPr lang="en-GB" sz="2400" b="1" dirty="0">
              <a:solidFill>
                <a:srgbClr val="002060"/>
              </a:solidFill>
            </a:endParaRPr>
          </a:p>
          <a:p>
            <a:pPr marL="285750" indent="-285750" eaLnBrk="1" hangingPunct="1">
              <a:buFont typeface="Wingdings" pitchFamily="2" charset="2"/>
              <a:buChar char="§"/>
              <a:defRPr/>
            </a:pPr>
            <a:r>
              <a:rPr lang="en-GB" sz="2400" b="1" dirty="0">
                <a:solidFill>
                  <a:srgbClr val="002060"/>
                </a:solidFill>
              </a:rPr>
              <a:t>Risk of HTN : A)As populations age, B) sedentary lifestyles  C) increase their body weight</a:t>
            </a:r>
          </a:p>
          <a:p>
            <a:pPr eaLnBrk="1" hangingPunct="1">
              <a:defRPr/>
            </a:pPr>
            <a:endParaRPr lang="en-GB" dirty="0">
              <a:solidFill>
                <a:schemeClr val="bg1"/>
              </a:solidFill>
            </a:endParaRPr>
          </a:p>
        </p:txBody>
      </p:sp>
    </p:spTree>
    <p:extLst>
      <p:ext uri="{BB962C8B-B14F-4D97-AF65-F5344CB8AC3E}">
        <p14:creationId xmlns:p14="http://schemas.microsoft.com/office/powerpoint/2010/main" val="141813710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noChangeArrowheads="1"/>
          </p:cNvSpPr>
          <p:nvPr>
            <p:ph type="title"/>
          </p:nvPr>
        </p:nvSpPr>
        <p:spPr>
          <a:xfrm>
            <a:off x="-100013" y="228600"/>
            <a:ext cx="8724900" cy="533400"/>
          </a:xfrm>
        </p:spPr>
        <p:txBody>
          <a:bodyPr>
            <a:normAutofit fontScale="90000"/>
          </a:bodyPr>
          <a:lstStyle/>
          <a:p>
            <a:pPr>
              <a:defRPr/>
            </a:pPr>
            <a:r>
              <a:rPr lang="en-US" altLang="en-US" sz="3200" dirty="0">
                <a:solidFill>
                  <a:srgbClr val="C00000"/>
                </a:solidFill>
                <a:cs typeface="Geneva"/>
              </a:rPr>
              <a:t>Threshold &amp;</a:t>
            </a:r>
            <a:r>
              <a:rPr lang="en-GB" sz="3100" dirty="0" err="1">
                <a:solidFill>
                  <a:srgbClr val="C00000"/>
                </a:solidFill>
              </a:rPr>
              <a:t>Targated</a:t>
            </a:r>
            <a:r>
              <a:rPr lang="en-GB" sz="3100" dirty="0">
                <a:solidFill>
                  <a:srgbClr val="C00000"/>
                </a:solidFill>
              </a:rPr>
              <a:t>  BP </a:t>
            </a:r>
            <a:br>
              <a:rPr lang="en-GB" sz="1800" dirty="0">
                <a:solidFill>
                  <a:srgbClr val="FF0000"/>
                </a:solidFill>
              </a:rPr>
            </a:br>
            <a:r>
              <a:rPr lang="en-US" altLang="en-US" sz="2000" dirty="0">
                <a:solidFill>
                  <a:srgbClr val="002060"/>
                </a:solidFill>
                <a:cs typeface="Geneva"/>
              </a:rPr>
              <a:t>BP Thresholds for and Goals of Pharmacological Therapy in Patients With Hypertension According to Clinical Conditions </a:t>
            </a:r>
            <a:endParaRPr lang="en-US" altLang="en-US" sz="2000" dirty="0">
              <a:solidFill>
                <a:srgbClr val="002060"/>
              </a:solidFill>
            </a:endParaRPr>
          </a:p>
        </p:txBody>
      </p:sp>
      <p:graphicFrame>
        <p:nvGraphicFramePr>
          <p:cNvPr id="4" name="Content Placeholder 3"/>
          <p:cNvGraphicFramePr>
            <a:graphicFrameLocks noGrp="1"/>
          </p:cNvGraphicFramePr>
          <p:nvPr>
            <p:ph idx="1"/>
          </p:nvPr>
        </p:nvGraphicFramePr>
        <p:xfrm>
          <a:off x="439738" y="1217613"/>
          <a:ext cx="8448675" cy="4594224"/>
        </p:xfrm>
        <a:graphic>
          <a:graphicData uri="http://schemas.openxmlformats.org/drawingml/2006/table">
            <a:tbl>
              <a:tblPr firstRow="1" firstCol="1" bandRow="1">
                <a:tableStyleId>{00A15C55-8517-42AA-B614-E9B94910E393}</a:tableStyleId>
              </a:tblPr>
              <a:tblGrid>
                <a:gridCol w="5482468">
                  <a:extLst>
                    <a:ext uri="{9D8B030D-6E8A-4147-A177-3AD203B41FA5}">
                      <a16:colId xmlns:a16="http://schemas.microsoft.com/office/drawing/2014/main" val="20000"/>
                    </a:ext>
                  </a:extLst>
                </a:gridCol>
                <a:gridCol w="1412150">
                  <a:extLst>
                    <a:ext uri="{9D8B030D-6E8A-4147-A177-3AD203B41FA5}">
                      <a16:colId xmlns:a16="http://schemas.microsoft.com/office/drawing/2014/main" val="20001"/>
                    </a:ext>
                  </a:extLst>
                </a:gridCol>
                <a:gridCol w="1554057">
                  <a:extLst>
                    <a:ext uri="{9D8B030D-6E8A-4147-A177-3AD203B41FA5}">
                      <a16:colId xmlns:a16="http://schemas.microsoft.com/office/drawing/2014/main" val="20002"/>
                    </a:ext>
                  </a:extLst>
                </a:gridCol>
              </a:tblGrid>
              <a:tr h="826589">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Clinical Condition(s)</a:t>
                      </a:r>
                      <a:endParaRPr kumimoji="0" lang="en-US" sz="1600" b="1"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BP Threshold, mm Hg</a:t>
                      </a:r>
                      <a:endParaRPr kumimoji="0" lang="en-US" sz="1600" b="1"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a:ln>
                            <a:noFill/>
                          </a:ln>
                          <a:effectLst/>
                        </a:rPr>
                        <a:t>BP Goal, </a:t>
                      </a:r>
                    </a:p>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a:ln>
                            <a:noFill/>
                          </a:ln>
                          <a:effectLst/>
                        </a:rPr>
                        <a:t>mm Hg</a:t>
                      </a:r>
                      <a:endParaRPr kumimoji="0" lang="en-US" sz="1600" b="1" i="0" u="none" strike="noStrike" cap="none" normalizeH="0" baseline="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00"/>
                  </a:ext>
                </a:extLst>
              </a:tr>
              <a:tr h="267640">
                <a:tc gridSpan="3">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General</a:t>
                      </a:r>
                      <a:endParaRPr kumimoji="0" lang="en-US" sz="1600" b="1"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268524">
                <a:tc>
                  <a:txBody>
                    <a:bodyPr/>
                    <a:lstStyle/>
                    <a:p>
                      <a:pPr marL="209550" marR="0" lvl="0" indent="0" algn="l"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Clinical CVD or 10-year ASCVD risk ≥10%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≥130/80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a:ln>
                            <a:noFill/>
                          </a:ln>
                          <a:effectLst/>
                        </a:rPr>
                        <a:t>&lt;130/80</a:t>
                      </a:r>
                      <a:endParaRPr kumimoji="0" lang="en-US" sz="1600" b="0" i="0" u="none" strike="noStrike" cap="none" normalizeH="0" baseline="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extLst>
                  <a:ext uri="{0D108BD9-81ED-4DB2-BD59-A6C34878D82A}">
                    <a16:rowId xmlns:a16="http://schemas.microsoft.com/office/drawing/2014/main" val="10002"/>
                  </a:ext>
                </a:extLst>
              </a:tr>
              <a:tr h="268524">
                <a:tc>
                  <a:txBody>
                    <a:bodyPr/>
                    <a:lstStyle/>
                    <a:p>
                      <a:pPr marL="209550" marR="0" lvl="0" indent="0" algn="l"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No clinical CVD and 10-year ASCVD risk &lt;10%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≥140/90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a:ln>
                            <a:noFill/>
                          </a:ln>
                          <a:effectLst/>
                        </a:rPr>
                        <a:t>&lt;130/80</a:t>
                      </a:r>
                      <a:endParaRPr kumimoji="0" lang="en-US" sz="1600" b="0" i="0" u="none" strike="noStrike" cap="none" normalizeH="0" baseline="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extLst>
                  <a:ext uri="{0D108BD9-81ED-4DB2-BD59-A6C34878D82A}">
                    <a16:rowId xmlns:a16="http://schemas.microsoft.com/office/drawing/2014/main" val="10003"/>
                  </a:ext>
                </a:extLst>
              </a:tr>
              <a:tr h="547115">
                <a:tc>
                  <a:txBody>
                    <a:bodyPr/>
                    <a:lstStyle/>
                    <a:p>
                      <a:pPr marL="209550" marR="0" lvl="0" indent="0" algn="l"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Older persons (≥65 years of age; </a:t>
                      </a:r>
                      <a:r>
                        <a:rPr kumimoji="0" lang="en-US" sz="1600" u="none" strike="noStrike" cap="none" normalizeH="0" baseline="0" dirty="0" err="1">
                          <a:ln>
                            <a:noFill/>
                          </a:ln>
                          <a:effectLst/>
                        </a:rPr>
                        <a:t>noninstitutionalized</a:t>
                      </a:r>
                      <a:r>
                        <a:rPr kumimoji="0" lang="en-US" sz="1600" u="none" strike="noStrike" cap="none" normalizeH="0" baseline="0" dirty="0">
                          <a:ln>
                            <a:noFill/>
                          </a:ln>
                          <a:effectLst/>
                        </a:rPr>
                        <a:t>, ambulatory, community-living adults)</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≥130 (SBP)</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&lt;130 (SBP)</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extLst>
                  <a:ext uri="{0D108BD9-81ED-4DB2-BD59-A6C34878D82A}">
                    <a16:rowId xmlns:a16="http://schemas.microsoft.com/office/drawing/2014/main" val="10004"/>
                  </a:ext>
                </a:extLst>
              </a:tr>
              <a:tr h="267640">
                <a:tc gridSpan="3">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Specific comorbidities</a:t>
                      </a:r>
                      <a:endParaRPr kumimoji="0" lang="en-US" sz="1600" b="1"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268524">
                <a:tc>
                  <a:txBody>
                    <a:bodyPr/>
                    <a:lstStyle/>
                    <a:p>
                      <a:pPr marL="209550" marR="0" lvl="0" indent="0" algn="l"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a:ln>
                            <a:noFill/>
                          </a:ln>
                          <a:effectLst/>
                        </a:rPr>
                        <a:t>Diabetes mellitus</a:t>
                      </a:r>
                      <a:endParaRPr kumimoji="0" lang="en-US" sz="1600" b="0" i="0" u="none" strike="noStrike" cap="none" normalizeH="0" baseline="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≥130/80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&lt;130/80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extLst>
                  <a:ext uri="{0D108BD9-81ED-4DB2-BD59-A6C34878D82A}">
                    <a16:rowId xmlns:a16="http://schemas.microsoft.com/office/drawing/2014/main" val="10006"/>
                  </a:ext>
                </a:extLst>
              </a:tr>
              <a:tr h="268524">
                <a:tc>
                  <a:txBody>
                    <a:bodyPr/>
                    <a:lstStyle/>
                    <a:p>
                      <a:pPr marL="209550" marR="0" lvl="0" indent="0" algn="l"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a:ln>
                            <a:noFill/>
                          </a:ln>
                          <a:effectLst/>
                        </a:rPr>
                        <a:t>Chronic kidney disease</a:t>
                      </a:r>
                      <a:endParaRPr kumimoji="0" lang="en-US" sz="1600" b="0" i="0" u="none" strike="noStrike" cap="none" normalizeH="0" baseline="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≥130/80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&lt;130/80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extLst>
                  <a:ext uri="{0D108BD9-81ED-4DB2-BD59-A6C34878D82A}">
                    <a16:rowId xmlns:a16="http://schemas.microsoft.com/office/drawing/2014/main" val="10007"/>
                  </a:ext>
                </a:extLst>
              </a:tr>
              <a:tr h="268524">
                <a:tc>
                  <a:txBody>
                    <a:bodyPr/>
                    <a:lstStyle/>
                    <a:p>
                      <a:pPr marL="209550" marR="0" lvl="0" indent="0" algn="l"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a:ln>
                            <a:noFill/>
                          </a:ln>
                          <a:effectLst/>
                        </a:rPr>
                        <a:t>Chronic kidney disease after renal transplantation</a:t>
                      </a:r>
                      <a:endParaRPr kumimoji="0" lang="en-US" sz="1600" b="0" i="0" u="none" strike="noStrike" cap="none" normalizeH="0" baseline="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≥130/80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&lt;130/80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extLst>
                  <a:ext uri="{0D108BD9-81ED-4DB2-BD59-A6C34878D82A}">
                    <a16:rowId xmlns:a16="http://schemas.microsoft.com/office/drawing/2014/main" val="10008"/>
                  </a:ext>
                </a:extLst>
              </a:tr>
              <a:tr h="268524">
                <a:tc>
                  <a:txBody>
                    <a:bodyPr/>
                    <a:lstStyle/>
                    <a:p>
                      <a:pPr marL="209550" marR="0" lvl="0" indent="0" algn="l"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a:ln>
                            <a:noFill/>
                          </a:ln>
                          <a:effectLst/>
                        </a:rPr>
                        <a:t>Heart failure</a:t>
                      </a:r>
                      <a:endParaRPr kumimoji="0" lang="en-US" sz="1600" b="0" i="0" u="none" strike="noStrike" cap="none" normalizeH="0" baseline="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≥130/80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&lt;130/80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extLst>
                  <a:ext uri="{0D108BD9-81ED-4DB2-BD59-A6C34878D82A}">
                    <a16:rowId xmlns:a16="http://schemas.microsoft.com/office/drawing/2014/main" val="10009"/>
                  </a:ext>
                </a:extLst>
              </a:tr>
              <a:tr h="268524">
                <a:tc>
                  <a:txBody>
                    <a:bodyPr/>
                    <a:lstStyle/>
                    <a:p>
                      <a:pPr marL="209550" marR="0" lvl="0" indent="0" algn="l"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a:ln>
                            <a:noFill/>
                          </a:ln>
                          <a:effectLst/>
                        </a:rPr>
                        <a:t>Stable ischemic heart disease</a:t>
                      </a:r>
                      <a:endParaRPr kumimoji="0" lang="en-US" sz="1600" b="0" i="0" u="none" strike="noStrike" cap="none" normalizeH="0" baseline="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≥130/80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&lt;130/80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extLst>
                  <a:ext uri="{0D108BD9-81ED-4DB2-BD59-A6C34878D82A}">
                    <a16:rowId xmlns:a16="http://schemas.microsoft.com/office/drawing/2014/main" val="10010"/>
                  </a:ext>
                </a:extLst>
              </a:tr>
              <a:tr h="268524">
                <a:tc>
                  <a:txBody>
                    <a:bodyPr/>
                    <a:lstStyle/>
                    <a:p>
                      <a:pPr marL="209550" marR="0" lvl="0" indent="0" algn="l"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a:ln>
                            <a:noFill/>
                          </a:ln>
                          <a:effectLst/>
                        </a:rPr>
                        <a:t>Secondary stroke prevention</a:t>
                      </a:r>
                      <a:endParaRPr kumimoji="0" lang="en-US" sz="1600" b="0" i="0" u="none" strike="noStrike" cap="none" normalizeH="0" baseline="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≥140/90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&lt;130/80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extLst>
                  <a:ext uri="{0D108BD9-81ED-4DB2-BD59-A6C34878D82A}">
                    <a16:rowId xmlns:a16="http://schemas.microsoft.com/office/drawing/2014/main" val="10011"/>
                  </a:ext>
                </a:extLst>
              </a:tr>
              <a:tr h="268524">
                <a:tc>
                  <a:txBody>
                    <a:bodyPr/>
                    <a:lstStyle/>
                    <a:p>
                      <a:pPr marL="209550" marR="0" lvl="0" indent="0" algn="l"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a:ln>
                            <a:noFill/>
                          </a:ln>
                          <a:effectLst/>
                        </a:rPr>
                        <a:t>Secondary stroke prevention (lacunar)</a:t>
                      </a:r>
                      <a:endParaRPr kumimoji="0" lang="en-US" sz="1600" b="0" i="0" u="none" strike="noStrike" cap="none" normalizeH="0" baseline="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≥130/80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&lt;130/80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extLst>
                  <a:ext uri="{0D108BD9-81ED-4DB2-BD59-A6C34878D82A}">
                    <a16:rowId xmlns:a16="http://schemas.microsoft.com/office/drawing/2014/main" val="10012"/>
                  </a:ext>
                </a:extLst>
              </a:tr>
              <a:tr h="268524">
                <a:tc>
                  <a:txBody>
                    <a:bodyPr/>
                    <a:lstStyle/>
                    <a:p>
                      <a:pPr marL="209550" marR="0" lvl="0" indent="0" algn="l"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a:ln>
                            <a:noFill/>
                          </a:ln>
                          <a:effectLst/>
                        </a:rPr>
                        <a:t>Peripheral arterial disease</a:t>
                      </a:r>
                      <a:endParaRPr kumimoji="0" lang="en-US" sz="1600" b="0" i="0" u="none" strike="noStrike" cap="none" normalizeH="0" baseline="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a:ln>
                            <a:noFill/>
                          </a:ln>
                          <a:effectLst/>
                        </a:rPr>
                        <a:t>≥130/80</a:t>
                      </a:r>
                      <a:endParaRPr kumimoji="0" lang="en-US" sz="1600" b="0" i="0" u="none" strike="noStrike" cap="none" normalizeH="0" baseline="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&lt;130/80</a:t>
                      </a:r>
                      <a:endParaRPr kumimoji="0" lang="en-US" sz="1600" b="0" i="0" u="none" strike="noStrike" cap="none" normalizeH="0" baseline="0" dirty="0">
                        <a:ln>
                          <a:noFill/>
                        </a:ln>
                        <a:solidFill>
                          <a:schemeClr val="tx2">
                            <a:lumMod val="75000"/>
                          </a:schemeClr>
                        </a:solidFill>
                        <a:effectLst/>
                        <a:latin typeface="Calibri" pitchFamily="34" charset="0"/>
                        <a:ea typeface="Calibri" pitchFamily="34" charset="0"/>
                        <a:cs typeface="Times New Roman" pitchFamily="18" charset="0"/>
                      </a:endParaRPr>
                    </a:p>
                  </a:txBody>
                  <a:tcPr marL="68580" marR="68580" marT="0" marB="0" horzOverflow="overflow"/>
                </a:tc>
                <a:extLst>
                  <a:ext uri="{0D108BD9-81ED-4DB2-BD59-A6C34878D82A}">
                    <a16:rowId xmlns:a16="http://schemas.microsoft.com/office/drawing/2014/main" val="10013"/>
                  </a:ext>
                </a:extLst>
              </a:tr>
            </a:tbl>
          </a:graphicData>
        </a:graphic>
      </p:graphicFrame>
      <p:sp>
        <p:nvSpPr>
          <p:cNvPr id="52289" name="Rectangle 1"/>
          <p:cNvSpPr>
            <a:spLocks noChangeArrowheads="1"/>
          </p:cNvSpPr>
          <p:nvPr/>
        </p:nvSpPr>
        <p:spPr bwMode="auto">
          <a:xfrm>
            <a:off x="4479925" y="444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endParaRPr lang="en-US" altLang="en-US">
              <a:ea typeface="Geneva"/>
              <a:cs typeface="Geneva"/>
            </a:endParaRPr>
          </a:p>
        </p:txBody>
      </p:sp>
      <p:sp>
        <p:nvSpPr>
          <p:cNvPr id="52290" name="Rectangle 1"/>
          <p:cNvSpPr>
            <a:spLocks noChangeArrowheads="1"/>
          </p:cNvSpPr>
          <p:nvPr/>
        </p:nvSpPr>
        <p:spPr bwMode="auto">
          <a:xfrm>
            <a:off x="4191000" y="5902325"/>
            <a:ext cx="4953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1600">
                <a:solidFill>
                  <a:schemeClr val="bg1"/>
                </a:solidFill>
              </a:rPr>
              <a:t>ASCVD indicates atherosclerotic cardiovascular disease; BP, blood pressure; CVD, cardiovascular disease; and SBP, systolic blood pressure.</a:t>
            </a:r>
            <a:endParaRPr lang="en-US" altLang="en-US" sz="3600">
              <a:solidFill>
                <a:schemeClr val="bg1"/>
              </a:solidFill>
            </a:endParaRPr>
          </a:p>
        </p:txBody>
      </p:sp>
      <p:sp>
        <p:nvSpPr>
          <p:cNvPr id="52291" name="Rectangle 1"/>
          <p:cNvSpPr>
            <a:spLocks noChangeArrowheads="1"/>
          </p:cNvSpPr>
          <p:nvPr/>
        </p:nvSpPr>
        <p:spPr bwMode="auto">
          <a:xfrm>
            <a:off x="-100013" y="5808663"/>
            <a:ext cx="4572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rgbClr val="FF0000"/>
                </a:solidFill>
              </a:rPr>
              <a:t>An SBP target range of 130–139 mmHg is recommended for people older than 80 years, if tolerate</a:t>
            </a:r>
          </a:p>
        </p:txBody>
      </p:sp>
    </p:spTree>
    <p:extLst>
      <p:ext uri="{BB962C8B-B14F-4D97-AF65-F5344CB8AC3E}">
        <p14:creationId xmlns:p14="http://schemas.microsoft.com/office/powerpoint/2010/main" val="3981247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4598988"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2672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554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411162"/>
          </a:xfrm>
        </p:spPr>
        <p:txBody>
          <a:bodyPr>
            <a:normAutofit fontScale="90000"/>
          </a:bodyPr>
          <a:lstStyle/>
          <a:p>
            <a:pPr>
              <a:defRPr/>
            </a:pPr>
            <a:r>
              <a:rPr lang="en-GB" sz="2400" dirty="0">
                <a:solidFill>
                  <a:schemeClr val="bg1"/>
                </a:solidFill>
              </a:rPr>
              <a:t>summary</a:t>
            </a:r>
          </a:p>
        </p:txBody>
      </p:sp>
      <p:sp>
        <p:nvSpPr>
          <p:cNvPr id="62467" name="Content Placeholder 2"/>
          <p:cNvSpPr>
            <a:spLocks noGrp="1"/>
          </p:cNvSpPr>
          <p:nvPr>
            <p:ph idx="1"/>
          </p:nvPr>
        </p:nvSpPr>
        <p:spPr>
          <a:xfrm>
            <a:off x="304800" y="914400"/>
            <a:ext cx="8839200" cy="5791200"/>
          </a:xfrm>
        </p:spPr>
        <p:txBody>
          <a:bodyPr>
            <a:normAutofit/>
          </a:bodyPr>
          <a:lstStyle/>
          <a:p>
            <a:pPr>
              <a:buFont typeface="Wingdings" pitchFamily="2" charset="2"/>
              <a:buChar char="§"/>
            </a:pPr>
            <a:r>
              <a:rPr lang="en-GB" sz="2400" b="1" dirty="0">
                <a:solidFill>
                  <a:srgbClr val="002060"/>
                </a:solidFill>
                <a:latin typeface="Century Gothic" pitchFamily="34" charset="0"/>
              </a:rPr>
              <a:t>The overall prevalence of hypertension in adults is around 30 - 45%</a:t>
            </a:r>
          </a:p>
          <a:p>
            <a:pPr>
              <a:buFont typeface="Wingdings" pitchFamily="2" charset="2"/>
              <a:buChar char="§"/>
            </a:pPr>
            <a:r>
              <a:rPr lang="en-GB" sz="2400" b="1" dirty="0">
                <a:solidFill>
                  <a:srgbClr val="002060"/>
                </a:solidFill>
                <a:latin typeface="Century Gothic" pitchFamily="34" charset="0"/>
              </a:rPr>
              <a:t>Need proper technique in measurement </a:t>
            </a:r>
          </a:p>
          <a:p>
            <a:pPr marL="0" indent="0">
              <a:buNone/>
            </a:pPr>
            <a:endParaRPr lang="en-GB" sz="2400" b="1" dirty="0">
              <a:solidFill>
                <a:srgbClr val="002060"/>
              </a:solidFill>
              <a:latin typeface="Century Gothic" pitchFamily="34" charset="0"/>
            </a:endParaRPr>
          </a:p>
          <a:p>
            <a:pPr>
              <a:buFont typeface="Wingdings" pitchFamily="2" charset="2"/>
              <a:buChar char="§"/>
            </a:pPr>
            <a:r>
              <a:rPr lang="en-GB" sz="2400" b="1" dirty="0">
                <a:solidFill>
                  <a:srgbClr val="002060"/>
                </a:solidFill>
                <a:latin typeface="Century Gothic" pitchFamily="34" charset="0"/>
              </a:rPr>
              <a:t>Lead cause coronary death or myocardial </a:t>
            </a:r>
            <a:r>
              <a:rPr lang="en-GB" sz="2400" b="1" dirty="0" err="1">
                <a:solidFill>
                  <a:srgbClr val="002060"/>
                </a:solidFill>
                <a:latin typeface="Century Gothic" pitchFamily="34" charset="0"/>
              </a:rPr>
              <a:t>infarction,CHF</a:t>
            </a:r>
            <a:r>
              <a:rPr lang="en-GB" sz="2400" b="1" dirty="0">
                <a:solidFill>
                  <a:srgbClr val="002060"/>
                </a:solidFill>
                <a:latin typeface="Century Gothic" pitchFamily="34" charset="0"/>
              </a:rPr>
              <a:t> or fatal or nonfatal </a:t>
            </a:r>
            <a:r>
              <a:rPr lang="en-GB" sz="2400" b="1" dirty="0" err="1">
                <a:solidFill>
                  <a:srgbClr val="002060"/>
                </a:solidFill>
                <a:latin typeface="Century Gothic" pitchFamily="34" charset="0"/>
              </a:rPr>
              <a:t>stroke,CKD</a:t>
            </a:r>
            <a:endParaRPr lang="en-GB" sz="2400" b="1" dirty="0">
              <a:solidFill>
                <a:srgbClr val="002060"/>
              </a:solidFill>
              <a:latin typeface="Century Gothic" pitchFamily="34" charset="0"/>
            </a:endParaRPr>
          </a:p>
          <a:p>
            <a:pPr marL="0" indent="0">
              <a:buNone/>
            </a:pPr>
            <a:r>
              <a:rPr lang="en-GB" sz="2400" b="1" dirty="0">
                <a:solidFill>
                  <a:srgbClr val="002060"/>
                </a:solidFill>
                <a:latin typeface="Century Gothic" pitchFamily="34" charset="0"/>
              </a:rPr>
              <a:t> </a:t>
            </a:r>
          </a:p>
          <a:p>
            <a:pPr>
              <a:buFont typeface="Wingdings" pitchFamily="2" charset="2"/>
              <a:buChar char="§"/>
            </a:pPr>
            <a:r>
              <a:rPr lang="en-GB" sz="2400" b="1" dirty="0">
                <a:solidFill>
                  <a:srgbClr val="002060"/>
                </a:solidFill>
                <a:latin typeface="Century Gothic" pitchFamily="34" charset="0"/>
              </a:rPr>
              <a:t>Threshold of treatment start 130/80 mm Hg</a:t>
            </a:r>
          </a:p>
          <a:p>
            <a:pPr>
              <a:buFont typeface="Wingdings" pitchFamily="2" charset="2"/>
              <a:buChar char="§"/>
            </a:pPr>
            <a:endParaRPr lang="en-GB" sz="2400" b="1" dirty="0">
              <a:solidFill>
                <a:srgbClr val="002060"/>
              </a:solidFill>
              <a:latin typeface="Century Gothic" pitchFamily="34" charset="0"/>
            </a:endParaRPr>
          </a:p>
          <a:p>
            <a:pPr>
              <a:buFont typeface="Wingdings" pitchFamily="2" charset="2"/>
              <a:buChar char="§"/>
            </a:pPr>
            <a:r>
              <a:rPr lang="en-GB" sz="2400" b="1" dirty="0">
                <a:solidFill>
                  <a:srgbClr val="002060"/>
                </a:solidFill>
                <a:latin typeface="Century Gothic" pitchFamily="34" charset="0"/>
              </a:rPr>
              <a:t>Target treatment &lt; 130/80 mm Hg</a:t>
            </a:r>
          </a:p>
          <a:p>
            <a:pPr>
              <a:buFont typeface="Wingdings" pitchFamily="2" charset="2"/>
              <a:buChar char="§"/>
            </a:pPr>
            <a:endParaRPr lang="en-GB" sz="2400" b="1" dirty="0">
              <a:solidFill>
                <a:srgbClr val="002060"/>
              </a:solidFill>
              <a:latin typeface="Century Gothic" pitchFamily="34" charset="0"/>
            </a:endParaRPr>
          </a:p>
          <a:p>
            <a:pPr>
              <a:buFont typeface="Wingdings" pitchFamily="2" charset="2"/>
              <a:buChar char="§"/>
            </a:pPr>
            <a:r>
              <a:rPr lang="en-US" sz="2400" b="1" dirty="0" err="1">
                <a:solidFill>
                  <a:srgbClr val="002060"/>
                </a:solidFill>
                <a:latin typeface="Century Gothic" pitchFamily="34" charset="0"/>
              </a:rPr>
              <a:t>nonpharmacological</a:t>
            </a:r>
            <a:r>
              <a:rPr lang="en-US" sz="2400" b="1" dirty="0">
                <a:solidFill>
                  <a:srgbClr val="002060"/>
                </a:solidFill>
                <a:latin typeface="Century Gothic" pitchFamily="34" charset="0"/>
              </a:rPr>
              <a:t> and antihypertensive drug are effective to reduce all complications  in all ages</a:t>
            </a:r>
            <a:endParaRPr lang="en-GB" sz="2400" b="1" dirty="0">
              <a:solidFill>
                <a:srgbClr val="002060"/>
              </a:solidFill>
              <a:latin typeface="Century Gothic" pitchFamily="34" charset="0"/>
            </a:endParaRPr>
          </a:p>
          <a:p>
            <a:pPr>
              <a:buFont typeface="Wingdings" pitchFamily="2" charset="2"/>
              <a:buChar char="§"/>
            </a:pPr>
            <a:endParaRPr lang="en-GB" dirty="0">
              <a:solidFill>
                <a:schemeClr val="bg1"/>
              </a:solidFill>
            </a:endParaRPr>
          </a:p>
          <a:p>
            <a:pPr>
              <a:buFont typeface="Wingdings" pitchFamily="2" charset="2"/>
              <a:buChar char="§"/>
            </a:pPr>
            <a:endParaRPr lang="en-GB" dirty="0">
              <a:solidFill>
                <a:schemeClr val="bg1"/>
              </a:solidFill>
            </a:endParaRPr>
          </a:p>
          <a:p>
            <a:endParaRPr lang="en-GB" dirty="0"/>
          </a:p>
        </p:txBody>
      </p:sp>
    </p:spTree>
    <p:extLst>
      <p:ext uri="{BB962C8B-B14F-4D97-AF65-F5344CB8AC3E}">
        <p14:creationId xmlns:p14="http://schemas.microsoft.com/office/powerpoint/2010/main" val="3101053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WordArt 6"/>
          <p:cNvSpPr>
            <a:spLocks noChangeArrowheads="1" noChangeShapeType="1" noTextEdit="1"/>
          </p:cNvSpPr>
          <p:nvPr/>
        </p:nvSpPr>
        <p:spPr bwMode="auto">
          <a:xfrm>
            <a:off x="304800" y="1828800"/>
            <a:ext cx="8610600" cy="381000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endParaRPr lang="en-GB" sz="3600" kern="10">
              <a:ln w="9525">
                <a:round/>
                <a:headEnd/>
                <a:tailEnd/>
              </a:ln>
              <a:gradFill rotWithShape="1">
                <a:gsLst>
                  <a:gs pos="0">
                    <a:srgbClr val="03D4A8"/>
                  </a:gs>
                  <a:gs pos="25000">
                    <a:srgbClr val="21D6E0"/>
                  </a:gs>
                  <a:gs pos="75000">
                    <a:srgbClr val="0087E6"/>
                  </a:gs>
                  <a:gs pos="100000">
                    <a:srgbClr val="005CBF"/>
                  </a:gs>
                </a:gsLst>
                <a:lin ang="2700000" scaled="1"/>
              </a:gradFill>
              <a:latin typeface="Impact"/>
            </a:endParaRPr>
          </a:p>
        </p:txBody>
      </p:sp>
      <p:sp>
        <p:nvSpPr>
          <p:cNvPr id="63491" name="AutoShape 2" descr="http://www.evipic.eviland.com/Comments/Images/Thank%20You/Thanks-32.gif"/>
          <p:cNvSpPr>
            <a:spLocks noChangeAspect="1" noChangeArrowheads="1"/>
          </p:cNvSpPr>
          <p:nvPr/>
        </p:nvSpPr>
        <p:spPr bwMode="auto">
          <a:xfrm>
            <a:off x="155575" y="-1531938"/>
            <a:ext cx="4762500" cy="319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Book Antiqua" pitchFamily="18" charset="0"/>
            </a:endParaRPr>
          </a:p>
        </p:txBody>
      </p:sp>
      <p:pic>
        <p:nvPicPr>
          <p:cNvPr id="63492" name="Picture 6" descr="http://www.emsuds.com/ESW/Images/thankyou.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66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p:nvPr>
        </p:nvSpPr>
        <p:spPr>
          <a:xfrm>
            <a:off x="152400" y="152400"/>
            <a:ext cx="8610600" cy="6172200"/>
          </a:xfrm>
        </p:spPr>
        <p:txBody>
          <a:bodyPr/>
          <a:lstStyle/>
          <a:p>
            <a:pPr marL="609600" indent="-609600" algn="just" eaLnBrk="1" hangingPunct="1">
              <a:lnSpc>
                <a:spcPct val="200000"/>
              </a:lnSpc>
              <a:buSzPct val="100000"/>
              <a:buFont typeface="Wingdings 2" pitchFamily="18" charset="2"/>
              <a:buBlip>
                <a:blip r:embed="rId3"/>
              </a:buBlip>
              <a:defRPr/>
            </a:pPr>
            <a:endParaRPr lang="en-US" b="1" dirty="0">
              <a:solidFill>
                <a:srgbClr val="002060"/>
              </a:solidFill>
              <a:latin typeface="Century Gothic" pitchFamily="34" charset="0"/>
              <a:cs typeface="Arial" pitchFamily="34" charset="0"/>
            </a:endParaRPr>
          </a:p>
          <a:p>
            <a:pPr marL="609600" indent="-609600" algn="just" eaLnBrk="1" hangingPunct="1">
              <a:lnSpc>
                <a:spcPct val="200000"/>
              </a:lnSpc>
              <a:buSzPct val="100000"/>
              <a:buFont typeface="Wingdings 2" pitchFamily="18" charset="2"/>
              <a:buBlip>
                <a:blip r:embed="rId3"/>
              </a:buBlip>
              <a:defRPr/>
            </a:pPr>
            <a:r>
              <a:rPr lang="en-US" b="1" dirty="0">
                <a:solidFill>
                  <a:srgbClr val="002060"/>
                </a:solidFill>
                <a:latin typeface="Century Gothic" pitchFamily="34" charset="0"/>
                <a:cs typeface="Arial" pitchFamily="34" charset="0"/>
              </a:rPr>
              <a:t>Only 72% are aware of their disease</a:t>
            </a:r>
          </a:p>
          <a:p>
            <a:pPr marL="0" indent="0" algn="just" eaLnBrk="1" hangingPunct="1">
              <a:buSzPct val="100000"/>
              <a:buFont typeface="Wingdings 2" pitchFamily="18" charset="2"/>
              <a:buNone/>
              <a:defRPr/>
            </a:pPr>
            <a:endParaRPr lang="en-GB" b="1" dirty="0">
              <a:solidFill>
                <a:srgbClr val="002060"/>
              </a:solidFill>
              <a:latin typeface="Century Gothic" pitchFamily="34" charset="0"/>
              <a:cs typeface="Arial" pitchFamily="34" charset="0"/>
            </a:endParaRPr>
          </a:p>
          <a:p>
            <a:pPr marL="609600" indent="-609600" algn="just" eaLnBrk="1" hangingPunct="1">
              <a:buSzPct val="100000"/>
              <a:buFont typeface="Wingdings 2" pitchFamily="18" charset="2"/>
              <a:buBlip>
                <a:blip r:embed="rId3"/>
              </a:buBlip>
              <a:defRPr/>
            </a:pPr>
            <a:r>
              <a:rPr lang="en-US" sz="2400" b="1" dirty="0">
                <a:solidFill>
                  <a:srgbClr val="002060"/>
                </a:solidFill>
                <a:latin typeface="Century Gothic" pitchFamily="34" charset="0"/>
                <a:cs typeface="Arial" pitchFamily="34" charset="0"/>
              </a:rPr>
              <a:t>55% of participants on medication for hypertension had their blood pressure  uncontrolled</a:t>
            </a:r>
          </a:p>
        </p:txBody>
      </p:sp>
    </p:spTree>
    <p:extLst>
      <p:ext uri="{BB962C8B-B14F-4D97-AF65-F5344CB8AC3E}">
        <p14:creationId xmlns:p14="http://schemas.microsoft.com/office/powerpoint/2010/main" val="347172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600200"/>
          <a:ext cx="1905000" cy="508000"/>
        </p:xfrm>
        <a:graphic>
          <a:graphicData uri="http://schemas.openxmlformats.org/drawingml/2006/table">
            <a:tbl>
              <a:tblPr firstRow="1" bandRow="1"/>
              <a:tblGrid>
                <a:gridCol w="1905000">
                  <a:extLst>
                    <a:ext uri="{9D8B030D-6E8A-4147-A177-3AD203B41FA5}">
                      <a16:colId xmlns:a16="http://schemas.microsoft.com/office/drawing/2014/main" val="20000"/>
                    </a:ext>
                  </a:extLst>
                </a:gridCol>
              </a:tblGrid>
              <a:tr h="508000">
                <a:tc>
                  <a:txBody>
                    <a:bodyPr/>
                    <a:lstStyle/>
                    <a:p>
                      <a:pPr algn="ctr"/>
                      <a:r>
                        <a:rPr lang="en-GB" sz="1800" b="1" dirty="0">
                          <a:solidFill>
                            <a:srgbClr val="FF0000"/>
                          </a:solidFill>
                          <a:latin typeface="Arial" pitchFamily="34" charset="0"/>
                          <a:cs typeface="Arial" pitchFamily="34" charset="0"/>
                        </a:rPr>
                        <a:t>Blood Pressure</a:t>
                      </a:r>
                    </a:p>
                  </a:txBody>
                  <a:tcPr>
                    <a:solidFill>
                      <a:srgbClr val="FFC000"/>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2819400" y="533400"/>
          <a:ext cx="1981200" cy="508000"/>
        </p:xfrm>
        <a:graphic>
          <a:graphicData uri="http://schemas.openxmlformats.org/drawingml/2006/table">
            <a:tbl>
              <a:tblPr firstRow="1" bandRow="1"/>
              <a:tblGrid>
                <a:gridCol w="1981200">
                  <a:extLst>
                    <a:ext uri="{9D8B030D-6E8A-4147-A177-3AD203B41FA5}">
                      <a16:colId xmlns:a16="http://schemas.microsoft.com/office/drawing/2014/main" val="20000"/>
                    </a:ext>
                  </a:extLst>
                </a:gridCol>
              </a:tblGrid>
              <a:tr h="508000">
                <a:tc>
                  <a:txBody>
                    <a:bodyPr/>
                    <a:lstStyle/>
                    <a:p>
                      <a:pPr algn="ctr"/>
                      <a:r>
                        <a:rPr lang="en-GB" sz="2000" dirty="0">
                          <a:solidFill>
                            <a:schemeClr val="bg1"/>
                          </a:solidFill>
                          <a:latin typeface="Arial" pitchFamily="34" charset="0"/>
                          <a:cs typeface="Arial" pitchFamily="34" charset="0"/>
                        </a:rPr>
                        <a:t>Cardiac Output</a:t>
                      </a:r>
                    </a:p>
                  </a:txBody>
                  <a:tcPr>
                    <a:solidFill>
                      <a:srgbClr val="FFC000"/>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2819400" y="2590800"/>
          <a:ext cx="3124200" cy="508000"/>
        </p:xfrm>
        <a:graphic>
          <a:graphicData uri="http://schemas.openxmlformats.org/drawingml/2006/table">
            <a:tbl>
              <a:tblPr firstRow="1" bandRow="1"/>
              <a:tblGrid>
                <a:gridCol w="3124200">
                  <a:extLst>
                    <a:ext uri="{9D8B030D-6E8A-4147-A177-3AD203B41FA5}">
                      <a16:colId xmlns:a16="http://schemas.microsoft.com/office/drawing/2014/main" val="20000"/>
                    </a:ext>
                  </a:extLst>
                </a:gridCol>
              </a:tblGrid>
              <a:tr h="508000">
                <a:tc>
                  <a:txBody>
                    <a:bodyPr/>
                    <a:lstStyle/>
                    <a:p>
                      <a:pPr algn="ctr"/>
                      <a:r>
                        <a:rPr lang="en-GB" sz="1800" dirty="0">
                          <a:solidFill>
                            <a:schemeClr val="bg1"/>
                          </a:solidFill>
                          <a:latin typeface="Arial" pitchFamily="34" charset="0"/>
                          <a:cs typeface="Arial" pitchFamily="34" charset="0"/>
                        </a:rPr>
                        <a:t>System Vascular Resistance</a:t>
                      </a:r>
                    </a:p>
                  </a:txBody>
                  <a:tcPr>
                    <a:solidFill>
                      <a:srgbClr val="FFC000"/>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5791200" y="152400"/>
          <a:ext cx="1981200" cy="508000"/>
        </p:xfrm>
        <a:graphic>
          <a:graphicData uri="http://schemas.openxmlformats.org/drawingml/2006/table">
            <a:tbl>
              <a:tblPr firstRow="1" bandRow="1"/>
              <a:tblGrid>
                <a:gridCol w="1981200">
                  <a:extLst>
                    <a:ext uri="{9D8B030D-6E8A-4147-A177-3AD203B41FA5}">
                      <a16:colId xmlns:a16="http://schemas.microsoft.com/office/drawing/2014/main" val="20000"/>
                    </a:ext>
                  </a:extLst>
                </a:gridCol>
              </a:tblGrid>
              <a:tr h="508000">
                <a:tc>
                  <a:txBody>
                    <a:bodyPr/>
                    <a:lstStyle/>
                    <a:p>
                      <a:pPr algn="ctr"/>
                      <a:r>
                        <a:rPr lang="en-GB" sz="2000" dirty="0">
                          <a:solidFill>
                            <a:schemeClr val="bg1"/>
                          </a:solidFill>
                          <a:latin typeface="Arial" pitchFamily="34" charset="0"/>
                          <a:cs typeface="Arial" pitchFamily="34" charset="0"/>
                        </a:rPr>
                        <a:t>Stroke</a:t>
                      </a:r>
                      <a:r>
                        <a:rPr lang="en-GB" sz="2000" baseline="0" dirty="0">
                          <a:solidFill>
                            <a:schemeClr val="bg1"/>
                          </a:solidFill>
                          <a:latin typeface="Arial" pitchFamily="34" charset="0"/>
                          <a:cs typeface="Arial" pitchFamily="34" charset="0"/>
                        </a:rPr>
                        <a:t> Volume</a:t>
                      </a:r>
                      <a:endParaRPr lang="en-GB" sz="2000" dirty="0">
                        <a:solidFill>
                          <a:schemeClr val="bg1"/>
                        </a:solidFill>
                        <a:latin typeface="Arial" pitchFamily="34" charset="0"/>
                        <a:cs typeface="Arial" pitchFamily="34" charset="0"/>
                      </a:endParaRPr>
                    </a:p>
                  </a:txBody>
                  <a:tcPr>
                    <a:solidFill>
                      <a:srgbClr val="FFC000"/>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5791200" y="1092200"/>
          <a:ext cx="1981200" cy="508000"/>
        </p:xfrm>
        <a:graphic>
          <a:graphicData uri="http://schemas.openxmlformats.org/drawingml/2006/table">
            <a:tbl>
              <a:tblPr firstRow="1" bandRow="1"/>
              <a:tblGrid>
                <a:gridCol w="1981200">
                  <a:extLst>
                    <a:ext uri="{9D8B030D-6E8A-4147-A177-3AD203B41FA5}">
                      <a16:colId xmlns:a16="http://schemas.microsoft.com/office/drawing/2014/main" val="20000"/>
                    </a:ext>
                  </a:extLst>
                </a:gridCol>
              </a:tblGrid>
              <a:tr h="508000">
                <a:tc>
                  <a:txBody>
                    <a:bodyPr/>
                    <a:lstStyle/>
                    <a:p>
                      <a:pPr algn="ctr"/>
                      <a:r>
                        <a:rPr lang="en-GB" sz="2000" dirty="0">
                          <a:solidFill>
                            <a:schemeClr val="bg1"/>
                          </a:solidFill>
                          <a:latin typeface="Arial" pitchFamily="34" charset="0"/>
                          <a:cs typeface="Arial" pitchFamily="34" charset="0"/>
                        </a:rPr>
                        <a:t>HR</a:t>
                      </a:r>
                    </a:p>
                  </a:txBody>
                  <a:tcPr>
                    <a:solidFill>
                      <a:srgbClr val="FFC000"/>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228600" y="4114800"/>
          <a:ext cx="1600200" cy="457200"/>
        </p:xfrm>
        <a:graphic>
          <a:graphicData uri="http://schemas.openxmlformats.org/drawingml/2006/table">
            <a:tbl>
              <a:tblPr firstRow="1" bandRow="1"/>
              <a:tblGrid>
                <a:gridCol w="1600200">
                  <a:extLst>
                    <a:ext uri="{9D8B030D-6E8A-4147-A177-3AD203B41FA5}">
                      <a16:colId xmlns:a16="http://schemas.microsoft.com/office/drawing/2014/main" val="20000"/>
                    </a:ext>
                  </a:extLst>
                </a:gridCol>
              </a:tblGrid>
              <a:tr h="457200">
                <a:tc>
                  <a:txBody>
                    <a:bodyPr/>
                    <a:lstStyle/>
                    <a:p>
                      <a:pPr algn="ctr"/>
                      <a:r>
                        <a:rPr lang="en-GB" sz="1600" dirty="0">
                          <a:solidFill>
                            <a:schemeClr val="bg1"/>
                          </a:solidFill>
                          <a:latin typeface="Arial" pitchFamily="34" charset="0"/>
                          <a:cs typeface="Arial" pitchFamily="34" charset="0"/>
                        </a:rPr>
                        <a:t>Elasticity</a:t>
                      </a:r>
                    </a:p>
                  </a:txBody>
                  <a:tcPr>
                    <a:solidFill>
                      <a:srgbClr val="FFC000"/>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1981200" y="4114800"/>
          <a:ext cx="1600200" cy="457200"/>
        </p:xfrm>
        <a:graphic>
          <a:graphicData uri="http://schemas.openxmlformats.org/drawingml/2006/table">
            <a:tbl>
              <a:tblPr firstRow="1" bandRow="1"/>
              <a:tblGrid>
                <a:gridCol w="1600200">
                  <a:extLst>
                    <a:ext uri="{9D8B030D-6E8A-4147-A177-3AD203B41FA5}">
                      <a16:colId xmlns:a16="http://schemas.microsoft.com/office/drawing/2014/main" val="20000"/>
                    </a:ext>
                  </a:extLst>
                </a:gridCol>
              </a:tblGrid>
              <a:tr h="457200">
                <a:tc>
                  <a:txBody>
                    <a:bodyPr/>
                    <a:lstStyle/>
                    <a:p>
                      <a:pPr algn="ctr"/>
                      <a:r>
                        <a:rPr lang="en-GB" sz="1600" dirty="0">
                          <a:solidFill>
                            <a:schemeClr val="bg1"/>
                          </a:solidFill>
                          <a:latin typeface="Arial" pitchFamily="34" charset="0"/>
                          <a:cs typeface="Arial" pitchFamily="34" charset="0"/>
                        </a:rPr>
                        <a:t>Sympathetic</a:t>
                      </a:r>
                    </a:p>
                  </a:txBody>
                  <a:tcPr>
                    <a:solidFill>
                      <a:srgbClr val="FFC000"/>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3733800" y="4114800"/>
          <a:ext cx="1752600" cy="457200"/>
        </p:xfrm>
        <a:graphic>
          <a:graphicData uri="http://schemas.openxmlformats.org/drawingml/2006/table">
            <a:tbl>
              <a:tblPr firstRow="1" bandRow="1"/>
              <a:tblGrid>
                <a:gridCol w="1752600">
                  <a:extLst>
                    <a:ext uri="{9D8B030D-6E8A-4147-A177-3AD203B41FA5}">
                      <a16:colId xmlns:a16="http://schemas.microsoft.com/office/drawing/2014/main" val="20000"/>
                    </a:ext>
                  </a:extLst>
                </a:gridCol>
              </a:tblGrid>
              <a:tr h="457200">
                <a:tc>
                  <a:txBody>
                    <a:bodyPr/>
                    <a:lstStyle/>
                    <a:p>
                      <a:pPr algn="ctr"/>
                      <a:r>
                        <a:rPr lang="en-GB" sz="1600" dirty="0">
                          <a:solidFill>
                            <a:schemeClr val="bg1"/>
                          </a:solidFill>
                          <a:latin typeface="Arial" pitchFamily="34" charset="0"/>
                          <a:cs typeface="Arial" pitchFamily="34" charset="0"/>
                        </a:rPr>
                        <a:t>Parasympathetic</a:t>
                      </a:r>
                    </a:p>
                  </a:txBody>
                  <a:tcPr>
                    <a:solidFill>
                      <a:srgbClr val="FFC000"/>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5638800" y="4114800"/>
          <a:ext cx="1600200" cy="457200"/>
        </p:xfrm>
        <a:graphic>
          <a:graphicData uri="http://schemas.openxmlformats.org/drawingml/2006/table">
            <a:tbl>
              <a:tblPr firstRow="1" bandRow="1"/>
              <a:tblGrid>
                <a:gridCol w="1600200">
                  <a:extLst>
                    <a:ext uri="{9D8B030D-6E8A-4147-A177-3AD203B41FA5}">
                      <a16:colId xmlns:a16="http://schemas.microsoft.com/office/drawing/2014/main" val="20000"/>
                    </a:ext>
                  </a:extLst>
                </a:gridCol>
              </a:tblGrid>
              <a:tr h="457200">
                <a:tc>
                  <a:txBody>
                    <a:bodyPr/>
                    <a:lstStyle/>
                    <a:p>
                      <a:pPr algn="ctr"/>
                      <a:r>
                        <a:rPr lang="en-GB" sz="1600" dirty="0">
                          <a:solidFill>
                            <a:schemeClr val="bg1"/>
                          </a:solidFill>
                          <a:latin typeface="Arial" pitchFamily="34" charset="0"/>
                          <a:cs typeface="Arial" pitchFamily="34" charset="0"/>
                        </a:rPr>
                        <a:t>Hormonal</a:t>
                      </a:r>
                    </a:p>
                  </a:txBody>
                  <a:tcPr>
                    <a:solidFill>
                      <a:srgbClr val="FFC000"/>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nvGraphicFramePr>
        <p:xfrm>
          <a:off x="7391400" y="4114800"/>
          <a:ext cx="1600200" cy="457200"/>
        </p:xfrm>
        <a:graphic>
          <a:graphicData uri="http://schemas.openxmlformats.org/drawingml/2006/table">
            <a:tbl>
              <a:tblPr firstRow="1" bandRow="1"/>
              <a:tblGrid>
                <a:gridCol w="1600200">
                  <a:extLst>
                    <a:ext uri="{9D8B030D-6E8A-4147-A177-3AD203B41FA5}">
                      <a16:colId xmlns:a16="http://schemas.microsoft.com/office/drawing/2014/main" val="20000"/>
                    </a:ext>
                  </a:extLst>
                </a:gridCol>
              </a:tblGrid>
              <a:tr h="457200">
                <a:tc>
                  <a:txBody>
                    <a:bodyPr/>
                    <a:lstStyle/>
                    <a:p>
                      <a:pPr algn="ctr"/>
                      <a:r>
                        <a:rPr lang="en-GB" sz="1600" dirty="0">
                          <a:solidFill>
                            <a:schemeClr val="bg1"/>
                          </a:solidFill>
                          <a:latin typeface="Arial" pitchFamily="34" charset="0"/>
                          <a:cs typeface="Arial" pitchFamily="34" charset="0"/>
                        </a:rPr>
                        <a:t>Endothelium</a:t>
                      </a:r>
                    </a:p>
                  </a:txBody>
                  <a:tcPr>
                    <a:solidFill>
                      <a:srgbClr val="FFC000"/>
                    </a:solidFill>
                  </a:tcPr>
                </a:tc>
                <a:extLst>
                  <a:ext uri="{0D108BD9-81ED-4DB2-BD59-A6C34878D82A}">
                    <a16:rowId xmlns:a16="http://schemas.microsoft.com/office/drawing/2014/main" val="10000"/>
                  </a:ext>
                </a:extLst>
              </a:tr>
            </a:tbl>
          </a:graphicData>
        </a:graphic>
      </p:graphicFrame>
      <p:sp>
        <p:nvSpPr>
          <p:cNvPr id="15" name="Left Brace 14"/>
          <p:cNvSpPr/>
          <p:nvPr/>
        </p:nvSpPr>
        <p:spPr>
          <a:xfrm>
            <a:off x="2209800" y="762000"/>
            <a:ext cx="533400" cy="2133600"/>
          </a:xfrm>
          <a:prstGeom prst="leftBrace">
            <a:avLst>
              <a:gd name="adj1" fmla="val 0"/>
              <a:gd name="adj2" fmla="val 49571"/>
            </a:avLst>
          </a:prstGeom>
        </p:spPr>
        <p:style>
          <a:lnRef idx="2">
            <a:schemeClr val="dk1"/>
          </a:lnRef>
          <a:fillRef idx="0">
            <a:schemeClr val="dk1"/>
          </a:fillRef>
          <a:effectRef idx="1">
            <a:schemeClr val="dk1"/>
          </a:effectRef>
          <a:fontRef idx="minor">
            <a:schemeClr val="tx1"/>
          </a:fontRef>
        </p:style>
        <p:txBody>
          <a:bodyPr anchor="ctr"/>
          <a:lstStyle/>
          <a:p>
            <a:pPr algn="ctr">
              <a:defRPr/>
            </a:pPr>
            <a:r>
              <a:rPr lang="en-GB" sz="3600" dirty="0"/>
              <a:t>x</a:t>
            </a:r>
          </a:p>
        </p:txBody>
      </p:sp>
      <p:sp>
        <p:nvSpPr>
          <p:cNvPr id="16" name="Left Brace 15"/>
          <p:cNvSpPr/>
          <p:nvPr/>
        </p:nvSpPr>
        <p:spPr>
          <a:xfrm>
            <a:off x="4953000" y="381000"/>
            <a:ext cx="762000" cy="914400"/>
          </a:xfrm>
          <a:prstGeom prst="leftBrace">
            <a:avLst>
              <a:gd name="adj1" fmla="val 0"/>
              <a:gd name="adj2" fmla="val 49571"/>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GB"/>
          </a:p>
        </p:txBody>
      </p:sp>
      <p:cxnSp>
        <p:nvCxnSpPr>
          <p:cNvPr id="18" name="Straight Connector 17"/>
          <p:cNvCxnSpPr/>
          <p:nvPr/>
        </p:nvCxnSpPr>
        <p:spPr>
          <a:xfrm>
            <a:off x="914400" y="3581400"/>
            <a:ext cx="7239000"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V="1">
            <a:off x="4267200" y="3124200"/>
            <a:ext cx="0" cy="45720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927100" y="3581400"/>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a:off x="6477000" y="3581400"/>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a:off x="4648200" y="3573463"/>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a:off x="2746375" y="3581400"/>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8153400" y="3581400"/>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a:off x="6467475" y="4572000"/>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39" name="Table 38"/>
          <p:cNvGraphicFramePr>
            <a:graphicFrameLocks noGrp="1"/>
          </p:cNvGraphicFramePr>
          <p:nvPr>
            <p:extLst>
              <p:ext uri="{D42A27DB-BD31-4B8C-83A1-F6EECF244321}">
                <p14:modId xmlns:p14="http://schemas.microsoft.com/office/powerpoint/2010/main" val="881784963"/>
              </p:ext>
            </p:extLst>
          </p:nvPr>
        </p:nvGraphicFramePr>
        <p:xfrm>
          <a:off x="5667375" y="5105400"/>
          <a:ext cx="1571625" cy="1432338"/>
        </p:xfrm>
        <a:graphic>
          <a:graphicData uri="http://schemas.openxmlformats.org/drawingml/2006/table">
            <a:tbl>
              <a:tblPr firstRow="1" bandRow="1"/>
              <a:tblGrid>
                <a:gridCol w="1571625">
                  <a:extLst>
                    <a:ext uri="{9D8B030D-6E8A-4147-A177-3AD203B41FA5}">
                      <a16:colId xmlns:a16="http://schemas.microsoft.com/office/drawing/2014/main" val="20000"/>
                    </a:ext>
                  </a:extLst>
                </a:gridCol>
              </a:tblGrid>
              <a:tr h="1431925">
                <a:tc>
                  <a:txBody>
                    <a:bodyPr/>
                    <a:lstStyle/>
                    <a:p>
                      <a:pPr marL="171450" marR="0" lvl="2"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b="1" dirty="0">
                          <a:solidFill>
                            <a:schemeClr val="tx1"/>
                          </a:solidFill>
                        </a:rPr>
                        <a:t>Adrenal glands</a:t>
                      </a:r>
                    </a:p>
                    <a:p>
                      <a:pPr marL="171450" marR="0" lvl="2"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b="1" dirty="0" err="1">
                          <a:solidFill>
                            <a:schemeClr val="tx1"/>
                          </a:solidFill>
                        </a:rPr>
                        <a:t>Aldosteron</a:t>
                      </a:r>
                      <a:r>
                        <a:rPr lang="en-US" sz="1200" b="1" dirty="0">
                          <a:solidFill>
                            <a:schemeClr val="tx1"/>
                          </a:solidFill>
                        </a:rPr>
                        <a:t> </a:t>
                      </a:r>
                    </a:p>
                    <a:p>
                      <a:pPr marL="171450" marR="0" lvl="2"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b="1" dirty="0" err="1">
                          <a:solidFill>
                            <a:schemeClr val="tx1"/>
                          </a:solidFill>
                        </a:rPr>
                        <a:t>Norepinephine</a:t>
                      </a:r>
                      <a:endParaRPr lang="en-US" sz="1200" b="1" dirty="0">
                        <a:solidFill>
                          <a:schemeClr val="tx1"/>
                        </a:solidFill>
                      </a:endParaRPr>
                    </a:p>
                    <a:p>
                      <a:pPr marL="171450" indent="-171450" algn="l" eaLnBrk="1" hangingPunct="1">
                        <a:buFont typeface="Wingdings" pitchFamily="2" charset="2"/>
                        <a:buChar char="§"/>
                      </a:pPr>
                      <a:r>
                        <a:rPr lang="en-US" sz="1200" b="1" dirty="0">
                          <a:solidFill>
                            <a:schemeClr val="tx1"/>
                          </a:solidFill>
                        </a:rPr>
                        <a:t>Epinephrine</a:t>
                      </a:r>
                    </a:p>
                    <a:p>
                      <a:pPr marL="171450" indent="-171450" algn="l" eaLnBrk="1" hangingPunct="1">
                        <a:buFont typeface="Wingdings" pitchFamily="2" charset="2"/>
                        <a:buChar char="§"/>
                      </a:pPr>
                      <a:r>
                        <a:rPr lang="en-US" sz="1200" b="1" dirty="0">
                          <a:solidFill>
                            <a:schemeClr val="tx1"/>
                          </a:solidFill>
                          <a:sym typeface="Wingdings" pitchFamily="2" charset="2"/>
                        </a:rPr>
                        <a:t>Angiotensin II (vasoconstrictor)</a:t>
                      </a:r>
                      <a:endParaRPr lang="en-US" sz="1200" b="1" dirty="0">
                        <a:solidFill>
                          <a:schemeClr val="tx1"/>
                        </a:solidFill>
                      </a:endParaRPr>
                    </a:p>
                    <a:p>
                      <a:pPr algn="l"/>
                      <a:endParaRPr lang="en-GB" sz="1600" dirty="0">
                        <a:solidFill>
                          <a:schemeClr val="bg1"/>
                        </a:solidFill>
                        <a:latin typeface="Arial" pitchFamily="34" charset="0"/>
                        <a:cs typeface="Arial" pitchFamily="34" charset="0"/>
                      </a:endParaRPr>
                    </a:p>
                  </a:txBody>
                  <a:tcPr marL="91462" marR="91462" marT="45609" marB="45609">
                    <a:solidFill>
                      <a:srgbClr val="FFC000"/>
                    </a:solidFill>
                  </a:tcPr>
                </a:tc>
                <a:extLst>
                  <a:ext uri="{0D108BD9-81ED-4DB2-BD59-A6C34878D82A}">
                    <a16:rowId xmlns:a16="http://schemas.microsoft.com/office/drawing/2014/main" val="10000"/>
                  </a:ext>
                </a:extLst>
              </a:tr>
            </a:tbl>
          </a:graphicData>
        </a:graphic>
      </p:graphicFrame>
      <p:graphicFrame>
        <p:nvGraphicFramePr>
          <p:cNvPr id="40" name="Table 39"/>
          <p:cNvGraphicFramePr>
            <a:graphicFrameLocks noGrp="1"/>
          </p:cNvGraphicFramePr>
          <p:nvPr/>
        </p:nvGraphicFramePr>
        <p:xfrm>
          <a:off x="7391400" y="5105400"/>
          <a:ext cx="1419225" cy="1066800"/>
        </p:xfrm>
        <a:graphic>
          <a:graphicData uri="http://schemas.openxmlformats.org/drawingml/2006/table">
            <a:tbl>
              <a:tblPr firstRow="1" bandRow="1"/>
              <a:tblGrid>
                <a:gridCol w="1419225">
                  <a:extLst>
                    <a:ext uri="{9D8B030D-6E8A-4147-A177-3AD203B41FA5}">
                      <a16:colId xmlns:a16="http://schemas.microsoft.com/office/drawing/2014/main" val="20000"/>
                    </a:ext>
                  </a:extLst>
                </a:gridCol>
              </a:tblGrid>
              <a:tr h="1066800">
                <a:tc>
                  <a:txBody>
                    <a:bodyPr/>
                    <a:lstStyle/>
                    <a:p>
                      <a:pPr marL="0" lvl="2">
                        <a:defRPr/>
                      </a:pPr>
                      <a:r>
                        <a:rPr lang="en-US" sz="1200" b="1" dirty="0">
                          <a:solidFill>
                            <a:schemeClr val="bg1"/>
                          </a:solidFill>
                        </a:rPr>
                        <a:t> </a:t>
                      </a:r>
                      <a:r>
                        <a:rPr lang="en-GB" sz="1200" b="1" dirty="0">
                          <a:solidFill>
                            <a:schemeClr val="bg1">
                              <a:lumMod val="95000"/>
                              <a:lumOff val="5000"/>
                            </a:schemeClr>
                          </a:solidFill>
                        </a:rPr>
                        <a:t>Endothelin-1</a:t>
                      </a:r>
                    </a:p>
                    <a:p>
                      <a:pPr marL="0" lvl="2">
                        <a:defRPr/>
                      </a:pPr>
                      <a:r>
                        <a:rPr lang="en-GB" sz="1200" b="1" dirty="0">
                          <a:solidFill>
                            <a:schemeClr val="bg1">
                              <a:lumMod val="95000"/>
                              <a:lumOff val="5000"/>
                            </a:schemeClr>
                          </a:solidFill>
                        </a:rPr>
                        <a:t> </a:t>
                      </a:r>
                    </a:p>
                    <a:p>
                      <a:pPr marL="0" lvl="2">
                        <a:defRPr/>
                      </a:pPr>
                      <a:r>
                        <a:rPr lang="en-GB" sz="1200" b="1" dirty="0">
                          <a:solidFill>
                            <a:schemeClr val="bg1">
                              <a:lumMod val="95000"/>
                              <a:lumOff val="5000"/>
                            </a:schemeClr>
                          </a:solidFill>
                        </a:rPr>
                        <a:t>Nitric Oxide</a:t>
                      </a:r>
                    </a:p>
                    <a:p>
                      <a:pPr algn="l"/>
                      <a:endParaRPr lang="en-GB" sz="1600" dirty="0">
                        <a:solidFill>
                          <a:schemeClr val="bg1"/>
                        </a:solidFill>
                        <a:latin typeface="Arial" pitchFamily="34" charset="0"/>
                        <a:cs typeface="Arial" pitchFamily="34" charset="0"/>
                      </a:endParaRPr>
                    </a:p>
                  </a:txBody>
                  <a:tcPr marL="91465" marR="91465">
                    <a:solidFill>
                      <a:srgbClr val="FFC000"/>
                    </a:solidFill>
                  </a:tcPr>
                </a:tc>
                <a:extLst>
                  <a:ext uri="{0D108BD9-81ED-4DB2-BD59-A6C34878D82A}">
                    <a16:rowId xmlns:a16="http://schemas.microsoft.com/office/drawing/2014/main" val="10000"/>
                  </a:ext>
                </a:extLst>
              </a:tr>
            </a:tbl>
          </a:graphicData>
        </a:graphic>
      </p:graphicFrame>
      <p:cxnSp>
        <p:nvCxnSpPr>
          <p:cNvPr id="41" name="Straight Arrow Connector 40"/>
          <p:cNvCxnSpPr/>
          <p:nvPr/>
        </p:nvCxnSpPr>
        <p:spPr>
          <a:xfrm>
            <a:off x="8153400" y="4572000"/>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421" name="Rectangle 1"/>
          <p:cNvSpPr>
            <a:spLocks noChangeArrowheads="1"/>
          </p:cNvSpPr>
          <p:nvPr/>
        </p:nvSpPr>
        <p:spPr bwMode="auto">
          <a:xfrm>
            <a:off x="0" y="196850"/>
            <a:ext cx="3262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2060"/>
                </a:solidFill>
              </a:rPr>
              <a:t>Mechanism of Blood Pressure</a:t>
            </a:r>
            <a:endParaRPr lang="en-GB"/>
          </a:p>
        </p:txBody>
      </p:sp>
    </p:spTree>
    <p:extLst>
      <p:ext uri="{BB962C8B-B14F-4D97-AF65-F5344CB8AC3E}">
        <p14:creationId xmlns:p14="http://schemas.microsoft.com/office/powerpoint/2010/main" val="409821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upload.wikimedia.org/wikipedia/commons/thumb/3/36/Renin-angiotensin-aldosterone_system.svg/700px-Renin-angiotensin-aldosterone_syste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9067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ChangeArrowheads="1"/>
          </p:cNvSpPr>
          <p:nvPr/>
        </p:nvSpPr>
        <p:spPr bwMode="auto">
          <a:xfrm>
            <a:off x="228600" y="5976938"/>
            <a:ext cx="3581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400">
                <a:solidFill>
                  <a:schemeClr val="bg1"/>
                </a:solidFill>
              </a:rPr>
              <a:t>Renin–angiotensin system</a:t>
            </a:r>
          </a:p>
          <a:p>
            <a:r>
              <a:rPr lang="en-GB" sz="1400">
                <a:solidFill>
                  <a:schemeClr val="bg1"/>
                </a:solidFill>
              </a:rPr>
              <a:t>From Wikipedia, the free encyclopedia</a:t>
            </a:r>
            <a:endParaRPr lang="en-GB">
              <a:solidFill>
                <a:schemeClr val="bg1"/>
              </a:solidFill>
            </a:endParaRPr>
          </a:p>
        </p:txBody>
      </p:sp>
      <p:sp>
        <p:nvSpPr>
          <p:cNvPr id="15364" name="Rectangle 1"/>
          <p:cNvSpPr>
            <a:spLocks noChangeArrowheads="1"/>
          </p:cNvSpPr>
          <p:nvPr/>
        </p:nvSpPr>
        <p:spPr bwMode="auto">
          <a:xfrm>
            <a:off x="2940050" y="3244850"/>
            <a:ext cx="3263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2060"/>
                </a:solidFill>
              </a:rPr>
              <a:t>Mechanism of Blood Pressure</a:t>
            </a:r>
            <a:endParaRPr lang="en-GB"/>
          </a:p>
        </p:txBody>
      </p:sp>
      <p:sp>
        <p:nvSpPr>
          <p:cNvPr id="15365" name="Rectangle 2"/>
          <p:cNvSpPr>
            <a:spLocks noChangeArrowheads="1"/>
          </p:cNvSpPr>
          <p:nvPr/>
        </p:nvSpPr>
        <p:spPr bwMode="auto">
          <a:xfrm>
            <a:off x="6570663" y="6284913"/>
            <a:ext cx="2573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002060"/>
                </a:solidFill>
              </a:rPr>
              <a:t>Mechanism of Blood Pressure</a:t>
            </a:r>
            <a:endParaRPr lang="en-GB" sz="1400"/>
          </a:p>
        </p:txBody>
      </p:sp>
    </p:spTree>
    <p:extLst>
      <p:ext uri="{BB962C8B-B14F-4D97-AF65-F5344CB8AC3E}">
        <p14:creationId xmlns:p14="http://schemas.microsoft.com/office/powerpoint/2010/main" val="520160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p:nvPr>
        </p:nvSpPr>
        <p:spPr>
          <a:xfrm>
            <a:off x="381000" y="1905000"/>
            <a:ext cx="8382000" cy="3505200"/>
          </a:xfrm>
        </p:spPr>
        <p:txBody>
          <a:bodyPr/>
          <a:lstStyle/>
          <a:p>
            <a:pPr eaLnBrk="1" hangingPunct="1">
              <a:buSzPct val="100000"/>
              <a:buFont typeface="Wingdings 2" pitchFamily="18" charset="2"/>
              <a:buBlip>
                <a:blip r:embed="rId2"/>
              </a:buBlip>
            </a:pPr>
            <a:r>
              <a:rPr lang="en-GB" sz="2700" b="1">
                <a:solidFill>
                  <a:srgbClr val="002060"/>
                </a:solidFill>
                <a:latin typeface="Century Gothic" pitchFamily="34" charset="0"/>
                <a:cs typeface="Times New Roman" pitchFamily="18" charset="0"/>
              </a:rPr>
              <a:t>In 90%-95% of cases no cause can be found primary hypertension (essential)</a:t>
            </a:r>
          </a:p>
          <a:p>
            <a:pPr eaLnBrk="1" hangingPunct="1">
              <a:buSzPct val="100000"/>
              <a:buFont typeface="Wingdings 2" pitchFamily="18" charset="2"/>
              <a:buBlip>
                <a:blip r:embed="rId2"/>
              </a:buBlip>
            </a:pPr>
            <a:endParaRPr lang="en-US" sz="2700" b="1">
              <a:solidFill>
                <a:srgbClr val="002060"/>
              </a:solidFill>
              <a:latin typeface="Century Gothic" pitchFamily="34" charset="0"/>
              <a:cs typeface="Times New Roman" pitchFamily="18" charset="0"/>
            </a:endParaRPr>
          </a:p>
          <a:p>
            <a:pPr eaLnBrk="1" hangingPunct="1">
              <a:buSzPct val="100000"/>
              <a:buFont typeface="Wingdings 2" pitchFamily="18" charset="2"/>
              <a:buBlip>
                <a:blip r:embed="rId2"/>
              </a:buBlip>
            </a:pPr>
            <a:r>
              <a:rPr lang="en-GB" sz="2700" b="1">
                <a:solidFill>
                  <a:srgbClr val="002060"/>
                </a:solidFill>
                <a:latin typeface="Century Gothic" pitchFamily="34" charset="0"/>
                <a:cs typeface="Times New Roman" pitchFamily="18" charset="0"/>
              </a:rPr>
              <a:t>Secondary hypertension  5-10%</a:t>
            </a:r>
          </a:p>
        </p:txBody>
      </p:sp>
      <p:sp>
        <p:nvSpPr>
          <p:cNvPr id="16387" name="Rectangle 5"/>
          <p:cNvSpPr>
            <a:spLocks noChangeArrowheads="1"/>
          </p:cNvSpPr>
          <p:nvPr/>
        </p:nvSpPr>
        <p:spPr bwMode="auto">
          <a:xfrm>
            <a:off x="1676400" y="457200"/>
            <a:ext cx="533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GB" sz="4000" b="1">
                <a:solidFill>
                  <a:srgbClr val="FF0000"/>
                </a:solidFill>
                <a:latin typeface="Batang" pitchFamily="18" charset="-127"/>
                <a:ea typeface="Batang" pitchFamily="18" charset="-127"/>
              </a:rPr>
              <a:t>Hypertension</a:t>
            </a:r>
            <a:endParaRPr lang="en-US" sz="4000" b="1">
              <a:solidFill>
                <a:srgbClr val="FF0000"/>
              </a:solidFill>
              <a:latin typeface="Batang" pitchFamily="18" charset="-127"/>
              <a:ea typeface="Batang" pitchFamily="18" charset="-127"/>
            </a:endParaRPr>
          </a:p>
        </p:txBody>
      </p:sp>
    </p:spTree>
    <p:extLst>
      <p:ext uri="{BB962C8B-B14F-4D97-AF65-F5344CB8AC3E}">
        <p14:creationId xmlns:p14="http://schemas.microsoft.com/office/powerpoint/2010/main" val="3142911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2283</Words>
  <Application>Microsoft Office PowerPoint</Application>
  <PresentationFormat>On-screen Show (4:3)</PresentationFormat>
  <Paragraphs>526</Paragraphs>
  <Slides>53</Slides>
  <Notes>18</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72" baseType="lpstr">
      <vt:lpstr>Batang</vt:lpstr>
      <vt:lpstr>Arial</vt:lpstr>
      <vt:lpstr>Arial</vt:lpstr>
      <vt:lpstr>Book Antiqua</vt:lpstr>
      <vt:lpstr>Bradley Hand ITC</vt:lpstr>
      <vt:lpstr>Calibri</vt:lpstr>
      <vt:lpstr>Candara</vt:lpstr>
      <vt:lpstr>Castellar</vt:lpstr>
      <vt:lpstr>Century Gothic</vt:lpstr>
      <vt:lpstr>Corbel</vt:lpstr>
      <vt:lpstr>Goudy Stout</vt:lpstr>
      <vt:lpstr>Impact</vt:lpstr>
      <vt:lpstr>Lucida Sans</vt:lpstr>
      <vt:lpstr>Times New Roman</vt:lpstr>
      <vt:lpstr>Viner Hand ITC</vt:lpstr>
      <vt:lpstr>Wingdings</vt:lpstr>
      <vt:lpstr>Wingdings 2</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Secondary Hypertension</vt:lpstr>
      <vt:lpstr>Types Of BP Apparatuses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Blood Pressure </vt:lpstr>
      <vt:lpstr>Office blood pressure measurement </vt:lpstr>
      <vt:lpstr>PowerPoint Presentation</vt:lpstr>
      <vt:lpstr>Office blood pressure measurement</vt:lpstr>
      <vt:lpstr>Korotkoff sounds</vt:lpstr>
      <vt:lpstr>PowerPoint Presentation</vt:lpstr>
      <vt:lpstr>White Coat Hypertension </vt:lpstr>
      <vt:lpstr>PowerPoint Presentation</vt:lpstr>
      <vt:lpstr>Definitions of hypertension by office and out-of-office blood pressure levels</vt:lpstr>
      <vt:lpstr>PowerPoint Presentation</vt:lpstr>
      <vt:lpstr>PowerPoint Presentation</vt:lpstr>
      <vt:lpstr>Hypertensive   Urgency</vt:lpstr>
      <vt:lpstr>PowerPoint Presentation</vt:lpstr>
      <vt:lpstr>PowerPoint Presentation</vt:lpstr>
      <vt:lpstr>Hypertensive Retinopathy Grade 4</vt:lpstr>
      <vt:lpstr>Diagnosis Hypertension</vt:lpstr>
      <vt:lpstr>PowerPoint Presentation</vt:lpstr>
      <vt:lpstr>PowerPoint Presentation</vt:lpstr>
      <vt:lpstr>Laboratory Tests</vt:lpstr>
      <vt:lpstr>PowerPoint Presentation</vt:lpstr>
      <vt:lpstr>Blood Pressure (BP) Thresholds and Recommendations for Treatment and Follow-Up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Lowering BP</vt:lpstr>
      <vt:lpstr>Threshold &amp;Targated  BP  BP Thresholds for and Goals of Pharmacological Therapy in Patients With Hypertension According to Clinical Conditions </vt:lpstr>
      <vt:lpstr>PowerPoint Presentation</vt:lpstr>
      <vt:lpstr>summary</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Dana Al-Kadi</cp:lastModifiedBy>
  <cp:revision>40</cp:revision>
  <dcterms:created xsi:type="dcterms:W3CDTF">2019-10-17T14:18:37Z</dcterms:created>
  <dcterms:modified xsi:type="dcterms:W3CDTF">2019-10-26T17:01:38Z</dcterms:modified>
</cp:coreProperties>
</file>