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9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648"/>
  </p:normalViewPr>
  <p:slideViewPr>
    <p:cSldViewPr snapToGrid="0" snapToObjects="1">
      <p:cViewPr varScale="1">
        <p:scale>
          <a:sx n="75" d="100"/>
          <a:sy n="75" d="100"/>
        </p:scale>
        <p:origin x="11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0698-A82B-3943-AFB8-C73E5DB05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F7F60-5BDC-A14C-A808-5404F8248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08742-BF8F-FE4D-9D55-13BFE1D5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58A2-724D-8046-9361-90FD31D6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35C47-EA1E-C34E-A3D7-3644A88B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0F8F-5541-1849-9642-95B5A06F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36065-A41E-534C-9554-DCFA6EB37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0E5D6-00A4-C34B-8B4B-B2C2A8AB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8EE16-4B6F-E745-B8F2-918CF870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99B14-CB63-8C41-88A6-47EB580A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7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CD52D3-9608-324E-A814-FC6258A4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3FE15-9333-9C42-81B5-643CDE963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E51A0-DDE0-AC4E-A94C-FB4FF568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FBFA6-4137-FF49-A09B-23B9718C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BDF58-18DC-8E4B-96B6-CF48BCC5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753D-D516-9647-8BA3-EF1149D1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A80BA-3C81-D342-BBAD-C3E665FD9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174B-41E2-AA42-9E42-F747E203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EBB56-5EAE-054C-AAC4-8C36D8D4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C003-31F4-C144-A1AC-95CFB530C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5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AC52-71D8-DC46-8E80-BECDFB27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E5551-D65C-0242-B9BD-A4C7443C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A2B72-BADA-AE4C-8740-A750DE87F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9A25F-7CF0-3345-A7DB-93BFE96DC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F5390-0FF1-0744-ABA3-E29F6DAF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6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EFA1-A5D7-9647-A3C3-06D6D42E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CD93-CAF4-FC41-9E03-EE3987BC3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5B21C-B50D-2A45-990B-CB028C4E0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C0910-ABA8-6641-AA2F-176F93EA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9095B-9652-784C-B695-FE97E7EA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378C9-5103-9145-AB18-68AD985D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915-6ABB-D14C-B3F7-547E8036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2F01-098A-EC4D-AA99-0B072682A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5C20C-3749-EA4A-A1C4-62D867DF7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B5967-324E-2049-A251-A6DB69C39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BFC8E-A987-254F-8475-2CFC802E0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9BC66-9CCA-0A49-95E6-9BB55087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B782B-25AC-5542-8306-4B5B8A02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9EFAD-EC6A-1C4D-AEE7-1B797773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67E5D-7CC6-3E4C-BA11-A5FD6AC22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4257B-23A5-D244-9B49-78EE8B3B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96749-E69B-1B45-9849-302C3402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D6DC8-5E56-C94B-B346-52E3819F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4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486E4-5EB7-0E49-987E-6A696F4D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8675A-C124-DA49-95C0-F4E0A47E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DEC55-0CA5-FD4C-AFC1-DE97B98C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8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A449-6B83-F94E-A4D5-9785F375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FF942-0B0B-7445-90D7-FD85C2FE2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456CF-899B-6A46-8793-9F9BC55B6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31976-C527-B642-9617-EE665E86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83A6D-724E-C643-9C2C-39C7E095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81251-EBC3-484C-A560-9C944274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6C1CD-0C66-D34A-9D34-1EB34801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AB5E3-5805-CA4D-8432-B08E935C5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B13C2-E9FB-A542-B42B-361E99DBF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BEC56-D4EF-114F-9331-06F98030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06C72-D6EB-C74F-A36E-659E0A33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231AF-CE54-F842-8B47-6477795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FA14B-FD71-8245-9D32-F5463517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86485-6FF8-3045-AE9E-0414D96EF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CC82C-B2D1-E94A-B784-50BF50A1B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E5470-4E83-984F-B20A-C90929D09E79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3B607-AC7B-DB4B-911A-02F562425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CD94-B626-574C-81AC-9267D02CC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4AA7-6F18-D24A-AC16-23868326F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6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5549BA-24F0-6F46-9D48-3A2B0FFED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1191796"/>
            <a:ext cx="10021446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Approach to Acid-Base Disorder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3E902-8E56-EF4B-96C4-C0D77CBE8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5318990"/>
            <a:ext cx="9416898" cy="723670"/>
          </a:xfrm>
        </p:spPr>
        <p:txBody>
          <a:bodyPr anchor="t">
            <a:norm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</a:rPr>
              <a:t>Dr. Talal Alfaadhel</a:t>
            </a:r>
          </a:p>
          <a:p>
            <a:pPr algn="l"/>
            <a:r>
              <a:rPr lang="en-US" sz="1800">
                <a:solidFill>
                  <a:srgbClr val="000000"/>
                </a:solidFill>
              </a:rPr>
              <a:t>2018/10/28</a:t>
            </a:r>
          </a:p>
        </p:txBody>
      </p:sp>
    </p:spTree>
    <p:extLst>
      <p:ext uri="{BB962C8B-B14F-4D97-AF65-F5344CB8AC3E}">
        <p14:creationId xmlns:p14="http://schemas.microsoft.com/office/powerpoint/2010/main" val="13622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0FFF-160E-2D4E-A1F1-A42A4A7B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CA6A5-F63D-2E40-92DC-B5C508F47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After determining the primary abnormality, check for compensation</a:t>
            </a:r>
          </a:p>
          <a:p>
            <a:r>
              <a:rPr lang="en-US" dirty="0"/>
              <a:t>Compensation is the mechanism by which the body adapts to either acidosis or alkalosis, it will fully correct the abnormality</a:t>
            </a:r>
          </a:p>
          <a:p>
            <a:r>
              <a:rPr lang="en-US" dirty="0"/>
              <a:t>For example</a:t>
            </a:r>
          </a:p>
          <a:p>
            <a:pPr lvl="1"/>
            <a:r>
              <a:rPr lang="en-US" dirty="0"/>
              <a:t>A patient has diabetic ketoacidosis, pH is 7.29, HCO3 is 15</a:t>
            </a:r>
          </a:p>
          <a:p>
            <a:pPr lvl="1"/>
            <a:r>
              <a:rPr lang="en-US" dirty="0"/>
              <a:t>Expected PCO2 by using Winter’s formula</a:t>
            </a:r>
          </a:p>
          <a:p>
            <a:pPr lvl="1"/>
            <a:r>
              <a:rPr lang="en-US" dirty="0"/>
              <a:t>PCO2 = 1.5 x HCO3 + 8  ( ±2 )</a:t>
            </a:r>
          </a:p>
          <a:p>
            <a:pPr marL="457200" lvl="1" indent="0">
              <a:buNone/>
            </a:pPr>
            <a:r>
              <a:rPr lang="en-US" dirty="0"/>
              <a:t>	        = 1.5 x 15 + 8 = 30.5</a:t>
            </a:r>
          </a:p>
          <a:p>
            <a:pPr marL="457200" lvl="1" indent="0">
              <a:buNone/>
            </a:pPr>
            <a:r>
              <a:rPr lang="en-US" dirty="0"/>
              <a:t>So you expect the PCO2 in this patient to be in the range of 28.5– 32.5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If the PCO2 in this patient is higher than 32.5 </a:t>
            </a:r>
            <a:r>
              <a:rPr lang="en-US" dirty="0">
                <a:sym typeface="Wingdings" pitchFamily="2" charset="2"/>
              </a:rPr>
              <a:t> consider additional respiratory acidosis</a:t>
            </a:r>
          </a:p>
          <a:p>
            <a:pPr lvl="1"/>
            <a:r>
              <a:rPr lang="en-US" dirty="0">
                <a:sym typeface="Wingdings" pitchFamily="2" charset="2"/>
              </a:rPr>
              <a:t>If the PCO2 in the patient is lower than 28.5  consider additional respiratory alkalosis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3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B0378E-8C22-0B4C-B183-9E08AE7E7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342" y="1953701"/>
            <a:ext cx="9431344" cy="49042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3A6DBD-5DC2-9F43-8FB1-807A66C5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2948F-1507-4441-9A84-B6E1B3120E58}"/>
              </a:ext>
            </a:extLst>
          </p:cNvPr>
          <p:cNvSpPr txBox="1"/>
          <p:nvPr/>
        </p:nvSpPr>
        <p:spPr>
          <a:xfrm>
            <a:off x="6456336" y="797073"/>
            <a:ext cx="489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Compensation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1520055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BBF8-64DC-ED47-8B03-F0D99BDD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515BF-2635-A849-9E36-249C46A5A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anion gap (AG)</a:t>
            </a:r>
          </a:p>
          <a:p>
            <a:pPr lvl="1"/>
            <a:r>
              <a:rPr lang="en-US" dirty="0"/>
              <a:t>AG = Na – (Cl + HCO</a:t>
            </a:r>
            <a:r>
              <a:rPr lang="en-US" baseline="-25000" dirty="0"/>
              <a:t>3</a:t>
            </a:r>
            <a:r>
              <a:rPr lang="en-US" dirty="0"/>
              <a:t>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067CA-77C2-5A40-8744-330ED4E31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2900"/>
            <a:ext cx="462915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F70BD9-7EC0-3845-8583-F23B6528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688" y="2882900"/>
            <a:ext cx="4595112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07DAF-3C49-A048-B94B-50FB6A1DF929}"/>
              </a:ext>
            </a:extLst>
          </p:cNvPr>
          <p:cNvSpPr txBox="1"/>
          <p:nvPr/>
        </p:nvSpPr>
        <p:spPr>
          <a:xfrm>
            <a:off x="7069016" y="876935"/>
            <a:ext cx="477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Albumin is the main unmeasured anion</a:t>
            </a:r>
          </a:p>
          <a:p>
            <a:r>
              <a:rPr lang="en-CA" dirty="0"/>
              <a:t>To overcome the effects of the hypoalbuminemia on the AG, the corrected AG can be used which is AG + (0.25 X (40-albumin) expressed in g/L</a:t>
            </a:r>
          </a:p>
        </p:txBody>
      </p:sp>
    </p:spTree>
    <p:extLst>
      <p:ext uri="{BB962C8B-B14F-4D97-AF65-F5344CB8AC3E}">
        <p14:creationId xmlns:p14="http://schemas.microsoft.com/office/powerpoint/2010/main" val="116591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C334-C9A8-FB4F-8437-FA07AE96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96260-0623-BA4A-80A5-1D240C0ED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High Anion Gap Metabolic Acidosis (MUD PILES)</a:t>
            </a:r>
          </a:p>
          <a:p>
            <a:pPr marL="13716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/>
              <a:t>ethanol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dirty="0"/>
              <a:t>remia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/>
              <a:t>KA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/>
              <a:t>ropylene glycol (not paraldehyde)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/>
              <a:t>NH (impaired hepatic clearance of lactate)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/>
              <a:t>actic acidosis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/>
              <a:t>thanol/Ethylene  Glycol</a:t>
            </a:r>
          </a:p>
          <a:p>
            <a:pPr marL="651510" indent="-51435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/>
              <a:t>alicylates</a:t>
            </a:r>
          </a:p>
        </p:txBody>
      </p:sp>
    </p:spTree>
    <p:extLst>
      <p:ext uri="{BB962C8B-B14F-4D97-AF65-F5344CB8AC3E}">
        <p14:creationId xmlns:p14="http://schemas.microsoft.com/office/powerpoint/2010/main" val="77744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DA95-F5D5-AA47-BA26-ACDC2DA2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1217-D053-2A4D-BA02-F82059767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Metabolic acidosis with normal anion gap suggests</a:t>
            </a:r>
          </a:p>
          <a:p>
            <a:endParaRPr lang="en-US" dirty="0"/>
          </a:p>
        </p:txBody>
      </p:sp>
      <p:pic>
        <p:nvPicPr>
          <p:cNvPr id="4097" name="Picture 1" descr="page5image2979600208">
            <a:extLst>
              <a:ext uri="{FF2B5EF4-FFF2-40B4-BE49-F238E27FC236}">
                <a16:creationId xmlns:a16="http://schemas.microsoft.com/office/drawing/2014/main" id="{38F25049-1EE9-F641-9A28-761DDF6CD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66" b="4059"/>
          <a:stretch/>
        </p:blipFill>
        <p:spPr bwMode="auto">
          <a:xfrm>
            <a:off x="3545988" y="2495227"/>
            <a:ext cx="5756035" cy="36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29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E4958D-7176-2F41-9667-141EB2EE1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4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3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C8D6-8CD1-3847-AF34-ACE17349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2B331-23A9-634F-B4D9-0276ED4EE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53246" cy="4351338"/>
          </a:xfrm>
        </p:spPr>
        <p:txBody>
          <a:bodyPr>
            <a:normAutofit/>
          </a:bodyPr>
          <a:lstStyle/>
          <a:p>
            <a:r>
              <a:rPr lang="en-CA" dirty="0"/>
              <a:t>A 75 year old man is admitted with septic shock. Shortly after admission, blood tests reveal the following:</a:t>
            </a:r>
          </a:p>
          <a:p>
            <a:r>
              <a:rPr lang="en-CA" dirty="0"/>
              <a:t>pH 7.18, PO</a:t>
            </a:r>
            <a:r>
              <a:rPr lang="en-CA" baseline="-25000" dirty="0"/>
              <a:t>2</a:t>
            </a:r>
            <a:r>
              <a:rPr lang="en-CA" dirty="0"/>
              <a:t>= 150 mmHg, PaCO</a:t>
            </a:r>
            <a:r>
              <a:rPr lang="en-CA" baseline="-25000" dirty="0"/>
              <a:t>2</a:t>
            </a:r>
            <a:r>
              <a:rPr lang="en-CA" dirty="0"/>
              <a:t>= 16 mmHg, HCO</a:t>
            </a:r>
            <a:r>
              <a:rPr lang="en-CA" baseline="-25000" dirty="0"/>
              <a:t>3</a:t>
            </a:r>
            <a:r>
              <a:rPr lang="en-CA" dirty="0"/>
              <a:t> 7 mmol/L</a:t>
            </a:r>
          </a:p>
          <a:p>
            <a:r>
              <a:rPr lang="en-CA" dirty="0"/>
              <a:t>Na 138 mmol/L, K 3.9 mmol/L, Cl 95 mmol/L, Urea 8.2 mmol/L, Creatinine 102 </a:t>
            </a:r>
            <a:r>
              <a:rPr lang="el-GR" dirty="0"/>
              <a:t>μ</a:t>
            </a:r>
            <a:r>
              <a:rPr lang="en-CA" dirty="0" err="1"/>
              <a:t>mol</a:t>
            </a:r>
            <a:r>
              <a:rPr lang="en-CA" dirty="0"/>
              <a:t>/L</a:t>
            </a:r>
            <a:endParaRPr lang="en-US" dirty="0"/>
          </a:p>
          <a:p>
            <a:endParaRPr lang="en-US" dirty="0"/>
          </a:p>
          <a:p>
            <a:r>
              <a:rPr lang="en-US" dirty="0"/>
              <a:t>Please identify the acid base disturbance </a:t>
            </a:r>
          </a:p>
          <a:p>
            <a:r>
              <a:rPr lang="en-US" dirty="0"/>
              <a:t>Please indicate what is causing the acid base disturbance.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573B9-AA3C-354B-A926-FC93F228E754}"/>
              </a:ext>
            </a:extLst>
          </p:cNvPr>
          <p:cNvSpPr txBox="1"/>
          <p:nvPr/>
        </p:nvSpPr>
        <p:spPr>
          <a:xfrm>
            <a:off x="5943599" y="246185"/>
            <a:ext cx="5920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Normal reference range</a:t>
            </a:r>
          </a:p>
          <a:p>
            <a:r>
              <a:rPr lang="en-US" dirty="0"/>
              <a:t>pH (7.35-7.45), PCO2 (35-45 mmHg), PO2 (82-105 mmHg), HCO3 (22-26 mmol/L), AG (8-12)</a:t>
            </a:r>
          </a:p>
          <a:p>
            <a:r>
              <a:rPr lang="en-US" dirty="0"/>
              <a:t>Creatinine (40-110 </a:t>
            </a:r>
            <a:r>
              <a:rPr lang="en-US" dirty="0" err="1"/>
              <a:t>umol</a:t>
            </a:r>
            <a:r>
              <a:rPr lang="en-US" dirty="0"/>
              <a:t>/L), Urea (2.5-7.8 mmol/L), Na (136-145 mmol/L), K (3.5-5 mmol/L)</a:t>
            </a:r>
          </a:p>
        </p:txBody>
      </p:sp>
    </p:spTree>
    <p:extLst>
      <p:ext uri="{BB962C8B-B14F-4D97-AF65-F5344CB8AC3E}">
        <p14:creationId xmlns:p14="http://schemas.microsoft.com/office/powerpoint/2010/main" val="2157735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03E3-6499-AD41-A88F-37CD6251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D8209-F5F9-DF44-8221-909E8536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68 year old woman is being treated for congestive heart failure in the coronary care unit. After several days of treatment, the following results are returned: </a:t>
            </a:r>
          </a:p>
          <a:p>
            <a:r>
              <a:rPr lang="en-CA" dirty="0"/>
              <a:t>pH 7.49, PO2= 86 mmHg, PaCO2= 48.5 mmHg, HCO3 39 mmol/L </a:t>
            </a:r>
          </a:p>
          <a:p>
            <a:r>
              <a:rPr lang="en-CA" dirty="0"/>
              <a:t>Na 142 mmol/L, K 3.0 mmol/L, Cl 85 mmol/L, Urea 9.3 mmol/L, Creatinine 84 </a:t>
            </a:r>
            <a:r>
              <a:rPr lang="el-GR" dirty="0"/>
              <a:t>μ</a:t>
            </a:r>
            <a:r>
              <a:rPr lang="en-CA" dirty="0" err="1"/>
              <a:t>mol</a:t>
            </a:r>
            <a:r>
              <a:rPr lang="en-CA" dirty="0"/>
              <a:t>/L</a:t>
            </a:r>
          </a:p>
          <a:p>
            <a:endParaRPr lang="en-CA" dirty="0"/>
          </a:p>
          <a:p>
            <a:r>
              <a:rPr lang="en-US" dirty="0"/>
              <a:t>Please identify the acid base disturbance </a:t>
            </a:r>
          </a:p>
          <a:p>
            <a:r>
              <a:rPr lang="en-US" dirty="0"/>
              <a:t>Please indicate what is causing the acid base disturbance.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DFBB3-DE35-E541-BBED-DF19A15A51D3}"/>
              </a:ext>
            </a:extLst>
          </p:cNvPr>
          <p:cNvSpPr txBox="1"/>
          <p:nvPr/>
        </p:nvSpPr>
        <p:spPr>
          <a:xfrm>
            <a:off x="5943599" y="246185"/>
            <a:ext cx="5920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Normal reference range</a:t>
            </a:r>
          </a:p>
          <a:p>
            <a:r>
              <a:rPr lang="en-US" dirty="0"/>
              <a:t>pH (7.35-7.45), PCO2 (35-45 mmHg), PO2 (82-105 mmHg), HCO3 (22-26 mmol/L), AG (8-12)</a:t>
            </a:r>
          </a:p>
          <a:p>
            <a:r>
              <a:rPr lang="en-US" dirty="0"/>
              <a:t>Creatinine (40-110 </a:t>
            </a:r>
            <a:r>
              <a:rPr lang="en-US" dirty="0" err="1"/>
              <a:t>umol</a:t>
            </a:r>
            <a:r>
              <a:rPr lang="en-US" dirty="0"/>
              <a:t>/L), Urea (2.5-7.8 mmol/L), Na (136-145 mmol/L), K (3.5-5 mmol/L)</a:t>
            </a:r>
          </a:p>
        </p:txBody>
      </p:sp>
    </p:spTree>
    <p:extLst>
      <p:ext uri="{BB962C8B-B14F-4D97-AF65-F5344CB8AC3E}">
        <p14:creationId xmlns:p14="http://schemas.microsoft.com/office/powerpoint/2010/main" val="4003604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E368-A422-C245-BBBE-6AD6ABEF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9EC0-5D6D-7F4C-B0D4-C43AFE06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70 year old man with chronic obstructive pulmonary disease (COPD) is admitted with increasing confusion. Shortly after admission, blood tests reveal the following: </a:t>
            </a:r>
          </a:p>
          <a:p>
            <a:r>
              <a:rPr lang="en-CA" dirty="0"/>
              <a:t>pH 7.21, PO 61.5 mmHg, PaCO2 83 mmHg, HCO3 34 mmol/L</a:t>
            </a:r>
          </a:p>
          <a:p>
            <a:r>
              <a:rPr lang="en-CA" dirty="0"/>
              <a:t>Na 140 mmol/L, K 4.7 mmol/L, Cl 94 mmol/L Urea 8.2 mmol/L, Creatinine 66 </a:t>
            </a:r>
            <a:r>
              <a:rPr lang="el-GR" dirty="0"/>
              <a:t>μ</a:t>
            </a:r>
            <a:r>
              <a:rPr lang="en-CA" dirty="0" err="1"/>
              <a:t>mol</a:t>
            </a:r>
            <a:r>
              <a:rPr lang="en-CA" dirty="0"/>
              <a:t>/L</a:t>
            </a:r>
          </a:p>
          <a:p>
            <a:endParaRPr lang="en-CA" dirty="0"/>
          </a:p>
          <a:p>
            <a:r>
              <a:rPr lang="en-US" dirty="0"/>
              <a:t>Please identify the acid base disturbance </a:t>
            </a:r>
          </a:p>
          <a:p>
            <a:r>
              <a:rPr lang="en-US" dirty="0"/>
              <a:t>Please indicate what is causing the acid base disturbance.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56398-A225-E242-BFDF-B08BA7018A59}"/>
              </a:ext>
            </a:extLst>
          </p:cNvPr>
          <p:cNvSpPr txBox="1"/>
          <p:nvPr/>
        </p:nvSpPr>
        <p:spPr>
          <a:xfrm>
            <a:off x="5943599" y="246185"/>
            <a:ext cx="5920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Normal reference range</a:t>
            </a:r>
          </a:p>
          <a:p>
            <a:r>
              <a:rPr lang="en-US" dirty="0"/>
              <a:t>pH (7.35-7.45), PCO2 (35-45 mmHg), PO2 (82-105 mmHg), HCO3 (22-26 mmol/L), AG (8-12)</a:t>
            </a:r>
          </a:p>
          <a:p>
            <a:r>
              <a:rPr lang="en-US" dirty="0"/>
              <a:t>Creatinine (40-110 </a:t>
            </a:r>
            <a:r>
              <a:rPr lang="en-US" dirty="0" err="1"/>
              <a:t>umol</a:t>
            </a:r>
            <a:r>
              <a:rPr lang="en-US" dirty="0"/>
              <a:t>/L), Urea (2.5-7.8 mmol/L), Na (136-145 mmol/L), K (3.5-5 mmol/L)</a:t>
            </a:r>
          </a:p>
        </p:txBody>
      </p:sp>
    </p:spTree>
    <p:extLst>
      <p:ext uri="{BB962C8B-B14F-4D97-AF65-F5344CB8AC3E}">
        <p14:creationId xmlns:p14="http://schemas.microsoft.com/office/powerpoint/2010/main" val="2534109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5D5E-F3BD-FA4E-8262-A2D4EBB0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85E6E-A443-BA47-A396-314DA3AF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40 year old man developed profuse diarrhoea following antibiotic treatment of a chest infection. He is thirsty and lightheaded. Shortly after admission, blood tests reveal the following: </a:t>
            </a:r>
          </a:p>
          <a:p>
            <a:r>
              <a:rPr lang="en-CA" dirty="0"/>
              <a:t>pH 7.25, PO 101 mmHg, PaCO2 31.5 mmHg, HCO3 17 mmol/L </a:t>
            </a:r>
          </a:p>
          <a:p>
            <a:r>
              <a:rPr lang="en-CA" dirty="0"/>
              <a:t>Na 134 mmol/L, K 3.4 mmol/L, Cl 104 mmol/L, Urea 9.3 mmol/L, Creatinine 102 </a:t>
            </a:r>
            <a:r>
              <a:rPr lang="el-GR" dirty="0"/>
              <a:t>μ</a:t>
            </a:r>
            <a:r>
              <a:rPr lang="en-CA" dirty="0" err="1"/>
              <a:t>mol</a:t>
            </a:r>
            <a:r>
              <a:rPr lang="en-CA" dirty="0"/>
              <a:t>/L</a:t>
            </a:r>
          </a:p>
          <a:p>
            <a:endParaRPr lang="en-CA" dirty="0"/>
          </a:p>
          <a:p>
            <a:r>
              <a:rPr lang="en-US" dirty="0"/>
              <a:t>Please identify the acid base disturbance </a:t>
            </a:r>
          </a:p>
          <a:p>
            <a:r>
              <a:rPr lang="en-US" dirty="0"/>
              <a:t>Please indicate what is causing the acid base disturbance.</a:t>
            </a:r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09E29-38CA-E849-9CDC-D401C5800591}"/>
              </a:ext>
            </a:extLst>
          </p:cNvPr>
          <p:cNvSpPr txBox="1"/>
          <p:nvPr/>
        </p:nvSpPr>
        <p:spPr>
          <a:xfrm>
            <a:off x="5943599" y="246185"/>
            <a:ext cx="5920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Normal reference range</a:t>
            </a:r>
          </a:p>
          <a:p>
            <a:r>
              <a:rPr lang="en-US" dirty="0"/>
              <a:t>pH (7.35-7.45), PCO2 (35-45 mmHg), PO2 (82-105 mmHg), HCO3 (22-26 mmol/L), AG (8-12)</a:t>
            </a:r>
          </a:p>
          <a:p>
            <a:r>
              <a:rPr lang="en-US" dirty="0"/>
              <a:t>Creatinine (40-110 </a:t>
            </a:r>
            <a:r>
              <a:rPr lang="en-US" dirty="0" err="1"/>
              <a:t>umol</a:t>
            </a:r>
            <a:r>
              <a:rPr lang="en-US" dirty="0"/>
              <a:t>/L), Urea (2.5-7.8 mmol/L), Na (136-145 mmol/L), K (3.5-5 mmol/L)</a:t>
            </a:r>
          </a:p>
        </p:txBody>
      </p:sp>
    </p:spTree>
    <p:extLst>
      <p:ext uri="{BB962C8B-B14F-4D97-AF65-F5344CB8AC3E}">
        <p14:creationId xmlns:p14="http://schemas.microsoft.com/office/powerpoint/2010/main" val="208351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E288-457D-944A-84CC-1B8CFD2F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1F0EE-A728-2645-B920-9BB9B24F5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/>
              <a:t>Develop an approach to acid base problems</a:t>
            </a:r>
          </a:p>
          <a:p>
            <a:r>
              <a:rPr lang="en-US"/>
              <a:t>Identify the primary acid base disturbance</a:t>
            </a:r>
          </a:p>
          <a:p>
            <a:r>
              <a:rPr lang="en-US"/>
              <a:t>Solve simple acid base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2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64CB-D634-AC42-A4E5-C44875D0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1B981-D9B3-C144-98FE-6AB35FFC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0231" cy="4351338"/>
          </a:xfrm>
        </p:spPr>
        <p:txBody>
          <a:bodyPr/>
          <a:lstStyle/>
          <a:p>
            <a:r>
              <a:rPr lang="en-US" dirty="0"/>
              <a:t>The assessment of acid base abnormalities is typically done using arterial blood gases (ABG)</a:t>
            </a:r>
          </a:p>
          <a:p>
            <a:r>
              <a:rPr lang="en-US" dirty="0"/>
              <a:t>Given the ease of obtaining venous blood gases (VBG) and capillary blood gases (CBG) these are often used in clinical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CBFE9-3CA7-8640-B0E6-6194C2F0F6ED}"/>
              </a:ext>
            </a:extLst>
          </p:cNvPr>
          <p:cNvSpPr txBox="1"/>
          <p:nvPr/>
        </p:nvSpPr>
        <p:spPr>
          <a:xfrm>
            <a:off x="7561384" y="1825625"/>
            <a:ext cx="4056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Normal pH value ranges for arterial blood are 7.35 - 7.45, while normal pH of venous blood is 7.31-7.41</a:t>
            </a:r>
          </a:p>
          <a:p>
            <a:endParaRPr lang="en-CA" b="1" dirty="0"/>
          </a:p>
          <a:p>
            <a:r>
              <a:rPr lang="en-CA" b="1" dirty="0"/>
              <a:t>Always check the reference range in your local laboratory</a:t>
            </a:r>
          </a:p>
        </p:txBody>
      </p:sp>
    </p:spTree>
    <p:extLst>
      <p:ext uri="{BB962C8B-B14F-4D97-AF65-F5344CB8AC3E}">
        <p14:creationId xmlns:p14="http://schemas.microsoft.com/office/powerpoint/2010/main" val="13766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DAD78-3E50-5440-AA4C-CA5D9B53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Definitions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AA53F1-B2DF-224F-9624-74F721D67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891272"/>
              </p:ext>
            </p:extLst>
          </p:nvPr>
        </p:nvGraphicFramePr>
        <p:xfrm>
          <a:off x="838200" y="1690687"/>
          <a:ext cx="10515600" cy="426066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177159547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63890654"/>
                    </a:ext>
                  </a:extLst>
                </a:gridCol>
              </a:tblGrid>
              <a:tr h="1065165">
                <a:tc>
                  <a:txBody>
                    <a:bodyPr/>
                    <a:lstStyle/>
                    <a:p>
                      <a:r>
                        <a:rPr lang="en-CA" sz="2400" b="1" dirty="0"/>
                        <a:t>Metabolic acidosis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loss of [HCO</a:t>
                      </a:r>
                      <a:r>
                        <a:rPr lang="en-CA" sz="2400" b="1" baseline="-25000" dirty="0"/>
                        <a:t>3</a:t>
                      </a:r>
                      <a:r>
                        <a:rPr lang="en-CA" sz="2400" b="1" dirty="0"/>
                        <a:t>]    or addition of  [H+]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421853"/>
                  </a:ext>
                </a:extLst>
              </a:tr>
              <a:tr h="1065165">
                <a:tc>
                  <a:txBody>
                    <a:bodyPr/>
                    <a:lstStyle/>
                    <a:p>
                      <a:r>
                        <a:rPr lang="en-CA" sz="2400" b="1"/>
                        <a:t>Metabolic alkalosis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400" b="1"/>
                        <a:t>loss of  [H+] or addition of  [HCO</a:t>
                      </a:r>
                      <a:r>
                        <a:rPr lang="en-CA" sz="2400" b="1" baseline="-25000"/>
                        <a:t>3</a:t>
                      </a:r>
                      <a:r>
                        <a:rPr lang="en-CA" sz="2400" b="1"/>
                        <a:t>]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132677"/>
                  </a:ext>
                </a:extLst>
              </a:tr>
              <a:tr h="1065165">
                <a:tc>
                  <a:txBody>
                    <a:bodyPr/>
                    <a:lstStyle/>
                    <a:p>
                      <a:r>
                        <a:rPr lang="en-CA" sz="2400" b="1"/>
                        <a:t>Respiratory acidosis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/>
                        <a:t>increase in pCO</a:t>
                      </a:r>
                      <a:r>
                        <a:rPr lang="en-CA" sz="2400" b="1" baseline="-25000"/>
                        <a:t>2</a:t>
                      </a:r>
                      <a:endParaRPr lang="en-CA" sz="2400" b="1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137812"/>
                  </a:ext>
                </a:extLst>
              </a:tr>
              <a:tr h="1065165">
                <a:tc>
                  <a:txBody>
                    <a:bodyPr/>
                    <a:lstStyle/>
                    <a:p>
                      <a:r>
                        <a:rPr lang="en-CA" sz="2400" b="1"/>
                        <a:t>Respiratory alkalosis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/>
                        <a:t>decrease in pCO</a:t>
                      </a:r>
                      <a:r>
                        <a:rPr lang="en-CA" sz="2400" b="1" baseline="-25000" dirty="0"/>
                        <a:t>2</a:t>
                      </a:r>
                      <a:endParaRPr lang="en-CA" sz="24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373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74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3image2979112464">
            <a:extLst>
              <a:ext uri="{FF2B5EF4-FFF2-40B4-BE49-F238E27FC236}">
                <a16:creationId xmlns:a16="http://schemas.microsoft.com/office/drawing/2014/main" id="{C4076558-488A-274E-9514-B7B462289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9" y="182562"/>
            <a:ext cx="10184902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14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8489-AC6B-7F46-8216-10F70104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01C92-02B0-FF46-9EB0-66976FEF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thorough history and physical examination, look for clues that may lead to the abnormalities in pH</a:t>
            </a:r>
          </a:p>
          <a:p>
            <a:pPr lvl="1"/>
            <a:r>
              <a:rPr lang="en-US" dirty="0"/>
              <a:t>Vomiting</a:t>
            </a:r>
          </a:p>
          <a:p>
            <a:pPr lvl="1"/>
            <a:r>
              <a:rPr lang="en-US" dirty="0"/>
              <a:t>Diarrhea</a:t>
            </a:r>
          </a:p>
          <a:p>
            <a:pPr lvl="1"/>
            <a:r>
              <a:rPr lang="en-US" dirty="0"/>
              <a:t>Hypoventilation</a:t>
            </a:r>
          </a:p>
          <a:p>
            <a:pPr lvl="1"/>
            <a:r>
              <a:rPr lang="en-US" dirty="0"/>
              <a:t>Respiratory disease</a:t>
            </a:r>
          </a:p>
          <a:p>
            <a:pPr lvl="1"/>
            <a:r>
              <a:rPr lang="en-US" dirty="0"/>
              <a:t>Medications (laxatives, diuretics,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61A62-3CF9-324A-9C70-B379D6CCC1B2}"/>
              </a:ext>
            </a:extLst>
          </p:cNvPr>
          <p:cNvSpPr txBox="1"/>
          <p:nvPr/>
        </p:nvSpPr>
        <p:spPr>
          <a:xfrm>
            <a:off x="7502769" y="3915684"/>
            <a:ext cx="4056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Vomiting for example, causes loss of acid and gastric contents, which suggests development of alkalosis</a:t>
            </a:r>
          </a:p>
        </p:txBody>
      </p:sp>
    </p:spTree>
    <p:extLst>
      <p:ext uri="{BB962C8B-B14F-4D97-AF65-F5344CB8AC3E}">
        <p14:creationId xmlns:p14="http://schemas.microsoft.com/office/powerpoint/2010/main" val="143986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68E7-1F79-8646-A852-A0E250D68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7F57-BB32-8C4A-9A0A-AC54138D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the pH:</a:t>
            </a:r>
          </a:p>
          <a:p>
            <a:r>
              <a:rPr lang="en-US" dirty="0"/>
              <a:t>Determine if this is</a:t>
            </a:r>
          </a:p>
          <a:p>
            <a:pPr lvl="1"/>
            <a:r>
              <a:rPr lang="en-US" dirty="0"/>
              <a:t>Normal 7.35 – 7.45 (No abnormality or mixed acidosis and alkalosis)</a:t>
            </a:r>
          </a:p>
          <a:p>
            <a:pPr lvl="1"/>
            <a:r>
              <a:rPr lang="en-US" dirty="0"/>
              <a:t>Low &lt;7.35 (</a:t>
            </a:r>
            <a:r>
              <a:rPr lang="en-US" dirty="0" err="1"/>
              <a:t>acidemic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 &gt;7.45 (</a:t>
            </a:r>
            <a:r>
              <a:rPr lang="en-US" dirty="0" err="1"/>
              <a:t>alkalemic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571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2808-A137-6243-B0DE-65203D1D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3 -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52E1-8A41-6340-AD50-BB28CBC67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primary abnormality that is causing the abnormal pH</a:t>
            </a:r>
          </a:p>
          <a:p>
            <a:endParaRPr lang="en-US" dirty="0"/>
          </a:p>
          <a:p>
            <a:r>
              <a:rPr lang="en-US" dirty="0"/>
              <a:t>If the pH is </a:t>
            </a:r>
            <a:r>
              <a:rPr lang="en-US" dirty="0" err="1"/>
              <a:t>acidemic</a:t>
            </a:r>
            <a:r>
              <a:rPr lang="en-US" dirty="0"/>
              <a:t> (&lt;7.35), then look for</a:t>
            </a:r>
          </a:p>
          <a:p>
            <a:pPr lvl="1"/>
            <a:r>
              <a:rPr lang="en-US" dirty="0"/>
              <a:t>Low HCO</a:t>
            </a:r>
            <a:r>
              <a:rPr lang="en-US" baseline="-25000" dirty="0"/>
              <a:t>3</a:t>
            </a:r>
            <a:r>
              <a:rPr lang="en-US" dirty="0"/>
              <a:t> (Metabolic)		or 	High PCO</a:t>
            </a:r>
            <a:r>
              <a:rPr lang="en-US" baseline="-25000" dirty="0"/>
              <a:t>2 </a:t>
            </a:r>
            <a:r>
              <a:rPr lang="en-US" dirty="0"/>
              <a:t>(Respiratory)</a:t>
            </a:r>
          </a:p>
          <a:p>
            <a:endParaRPr lang="en-US" dirty="0"/>
          </a:p>
          <a:p>
            <a:r>
              <a:rPr lang="en-US" dirty="0"/>
              <a:t>If the pH is </a:t>
            </a:r>
            <a:r>
              <a:rPr lang="en-US" dirty="0" err="1"/>
              <a:t>alkalemic</a:t>
            </a:r>
            <a:r>
              <a:rPr lang="en-US" dirty="0"/>
              <a:t> (&gt;7.45), then look for</a:t>
            </a:r>
          </a:p>
          <a:p>
            <a:pPr lvl="1"/>
            <a:r>
              <a:rPr lang="en-US" dirty="0"/>
              <a:t>High HCO</a:t>
            </a:r>
            <a:r>
              <a:rPr lang="en-US" baseline="-25000" dirty="0"/>
              <a:t>3</a:t>
            </a:r>
            <a:r>
              <a:rPr lang="en-US" dirty="0"/>
              <a:t> (Metabolic)		or	Low PCO</a:t>
            </a:r>
            <a:r>
              <a:rPr lang="en-US" baseline="-25000" dirty="0"/>
              <a:t>2</a:t>
            </a:r>
            <a:r>
              <a:rPr lang="en-US" dirty="0"/>
              <a:t> (Respiratory)</a:t>
            </a:r>
          </a:p>
        </p:txBody>
      </p:sp>
    </p:spTree>
    <p:extLst>
      <p:ext uri="{BB962C8B-B14F-4D97-AF65-F5344CB8AC3E}">
        <p14:creationId xmlns:p14="http://schemas.microsoft.com/office/powerpoint/2010/main" val="187306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4F287-0AD4-EC47-B181-369CD80B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3 -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B50C-40FA-7E44-AF14-633DA89B8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pH is normal, rule out mixed acidosis and alkalosis</a:t>
            </a:r>
          </a:p>
          <a:p>
            <a:pPr lvl="1"/>
            <a:r>
              <a:rPr lang="en-US" dirty="0"/>
              <a:t>Look for high or low PCO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Look for high or low HCO</a:t>
            </a:r>
            <a:r>
              <a:rPr lang="en-US" baseline="-25000" dirty="0"/>
              <a:t>3</a:t>
            </a:r>
          </a:p>
          <a:p>
            <a:endParaRPr lang="en-US" baseline="-25000" dirty="0"/>
          </a:p>
          <a:p>
            <a:r>
              <a:rPr lang="en-US" b="1" dirty="0"/>
              <a:t>Low</a:t>
            </a:r>
            <a:r>
              <a:rPr lang="en-US" dirty="0"/>
              <a:t> PCO2 suggests </a:t>
            </a:r>
            <a:r>
              <a:rPr lang="en-US" b="1" dirty="0"/>
              <a:t>respiratory alkalosis</a:t>
            </a:r>
          </a:p>
          <a:p>
            <a:r>
              <a:rPr lang="en-US" b="1" dirty="0"/>
              <a:t>High</a:t>
            </a:r>
            <a:r>
              <a:rPr lang="en-US" dirty="0"/>
              <a:t> PCO2 suggests </a:t>
            </a:r>
            <a:r>
              <a:rPr lang="en-US" b="1" dirty="0"/>
              <a:t>respiratory acidosis</a:t>
            </a:r>
          </a:p>
          <a:p>
            <a:r>
              <a:rPr lang="en-US" b="1" dirty="0"/>
              <a:t>Low 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dirty="0"/>
              <a:t> suggests </a:t>
            </a:r>
            <a:r>
              <a:rPr lang="en-US" b="1" dirty="0"/>
              <a:t>metabolic acidosis</a:t>
            </a:r>
          </a:p>
          <a:p>
            <a:r>
              <a:rPr lang="en-US" b="1" dirty="0"/>
              <a:t>High </a:t>
            </a:r>
            <a:r>
              <a:rPr lang="en-US" dirty="0"/>
              <a:t>HCO</a:t>
            </a:r>
            <a:r>
              <a:rPr lang="en-US" baseline="-25000" dirty="0"/>
              <a:t>3 </a:t>
            </a:r>
            <a:r>
              <a:rPr lang="en-US" dirty="0"/>
              <a:t>suggests </a:t>
            </a:r>
            <a:r>
              <a:rPr lang="en-US" b="1" dirty="0"/>
              <a:t>metabolic alkalosis</a:t>
            </a:r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4BED9-3B2B-D345-A919-85822A52FD3E}"/>
              </a:ext>
            </a:extLst>
          </p:cNvPr>
          <p:cNvSpPr txBox="1"/>
          <p:nvPr/>
        </p:nvSpPr>
        <p:spPr>
          <a:xfrm>
            <a:off x="8663354" y="3429000"/>
            <a:ext cx="32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Determine what is being mixed</a:t>
            </a:r>
          </a:p>
        </p:txBody>
      </p:sp>
    </p:spTree>
    <p:extLst>
      <p:ext uri="{BB962C8B-B14F-4D97-AF65-F5344CB8AC3E}">
        <p14:creationId xmlns:p14="http://schemas.microsoft.com/office/powerpoint/2010/main" val="144386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1037</Words>
  <Application>Microsoft Office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Approach to Acid-Base Disorder</vt:lpstr>
      <vt:lpstr>Objectives</vt:lpstr>
      <vt:lpstr>Introduction</vt:lpstr>
      <vt:lpstr>Definitions</vt:lpstr>
      <vt:lpstr>PowerPoint Presentation</vt:lpstr>
      <vt:lpstr>Step 1.</vt:lpstr>
      <vt:lpstr>Step 2</vt:lpstr>
      <vt:lpstr>Step 3 - a</vt:lpstr>
      <vt:lpstr>Step 3 - b</vt:lpstr>
      <vt:lpstr>Step 4</vt:lpstr>
      <vt:lpstr>Step 4</vt:lpstr>
      <vt:lpstr>Step 5</vt:lpstr>
      <vt:lpstr>Step 5</vt:lpstr>
      <vt:lpstr>Step 5</vt:lpstr>
      <vt:lpstr>PowerPoint Presentation</vt:lpstr>
      <vt:lpstr>Case 1</vt:lpstr>
      <vt:lpstr>Case 2</vt:lpstr>
      <vt:lpstr>Case 3</vt:lpstr>
      <vt:lpstr>Case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Acid-Base Disorder</dc:title>
  <dc:creator>Talal F</dc:creator>
  <cp:lastModifiedBy>Talal Alfaadhel</cp:lastModifiedBy>
  <cp:revision>6</cp:revision>
  <dcterms:created xsi:type="dcterms:W3CDTF">2018-10-27T09:04:19Z</dcterms:created>
  <dcterms:modified xsi:type="dcterms:W3CDTF">2019-10-11T07:49:19Z</dcterms:modified>
</cp:coreProperties>
</file>