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26" r:id="rId2"/>
    <p:sldId id="370" r:id="rId3"/>
    <p:sldId id="377" r:id="rId4"/>
    <p:sldId id="378" r:id="rId5"/>
    <p:sldId id="285" r:id="rId6"/>
    <p:sldId id="287" r:id="rId7"/>
    <p:sldId id="355" r:id="rId8"/>
    <p:sldId id="362" r:id="rId9"/>
    <p:sldId id="288" r:id="rId10"/>
    <p:sldId id="289" r:id="rId11"/>
    <p:sldId id="364" r:id="rId12"/>
    <p:sldId id="363" r:id="rId13"/>
    <p:sldId id="309" r:id="rId14"/>
    <p:sldId id="349" r:id="rId15"/>
    <p:sldId id="350" r:id="rId16"/>
    <p:sldId id="311" r:id="rId17"/>
    <p:sldId id="312" r:id="rId18"/>
    <p:sldId id="314" r:id="rId19"/>
    <p:sldId id="317" r:id="rId20"/>
    <p:sldId id="318" r:id="rId21"/>
    <p:sldId id="319" r:id="rId22"/>
    <p:sldId id="320" r:id="rId23"/>
    <p:sldId id="322" r:id="rId24"/>
    <p:sldId id="372" r:id="rId25"/>
    <p:sldId id="324" r:id="rId26"/>
    <p:sldId id="369" r:id="rId27"/>
    <p:sldId id="291" r:id="rId28"/>
    <p:sldId id="368" r:id="rId29"/>
    <p:sldId id="293" r:id="rId30"/>
    <p:sldId id="373" r:id="rId31"/>
    <p:sldId id="304" r:id="rId32"/>
    <p:sldId id="366" r:id="rId33"/>
    <p:sldId id="329" r:id="rId34"/>
    <p:sldId id="374" r:id="rId35"/>
    <p:sldId id="367" r:id="rId36"/>
    <p:sldId id="383" r:id="rId37"/>
    <p:sldId id="384" r:id="rId38"/>
    <p:sldId id="385" r:id="rId39"/>
    <p:sldId id="332" r:id="rId40"/>
    <p:sldId id="375" r:id="rId41"/>
    <p:sldId id="263" r:id="rId42"/>
    <p:sldId id="264" r:id="rId43"/>
    <p:sldId id="356" r:id="rId44"/>
    <p:sldId id="386" r:id="rId45"/>
    <p:sldId id="268" r:id="rId46"/>
    <p:sldId id="352" r:id="rId47"/>
    <p:sldId id="379" r:id="rId48"/>
    <p:sldId id="380" r:id="rId49"/>
    <p:sldId id="381" r:id="rId50"/>
    <p:sldId id="382" r:id="rId51"/>
    <p:sldId id="358" r:id="rId52"/>
    <p:sldId id="353" r:id="rId53"/>
    <p:sldId id="351" r:id="rId54"/>
    <p:sldId id="354" r:id="rId55"/>
    <p:sldId id="359" r:id="rId56"/>
    <p:sldId id="360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1" autoAdjust="0"/>
    <p:restoredTop sz="92700" autoAdjust="0"/>
  </p:normalViewPr>
  <p:slideViewPr>
    <p:cSldViewPr>
      <p:cViewPr varScale="1">
        <p:scale>
          <a:sx n="97" d="100"/>
          <a:sy n="97" d="100"/>
        </p:scale>
        <p:origin x="282" y="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35C8E-8371-4DE3-8292-9D682FFFC3A6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00218-0EB2-40E8-BD48-6DDD4CE59E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D741E-B426-4F47-9B61-D9C4BA4B428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84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B34C83-4A4B-4C88-9660-55731656C4F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457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43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3BA25-8E2D-4B38-B2C2-F0FA2C56720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6627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71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5F49C-E8D2-4312-AEFC-1DE2A821CC9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969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62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050133-7B7E-47DA-B97D-0CCE43A67C8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86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26D87-D441-4642-B69C-5FD0A9E7E07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29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D6029-98BA-451F-AF7C-CF3433FC86F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3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B5E60-EDE4-4550-891E-60FC94B68E2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05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56922-6B5B-4949-8D79-DBA93B9A766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42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6F785-A003-41DB-9B89-78FD0157DD4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83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B2E7B-D4A3-4519-9F86-0A9C4D4C0CD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9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D8D65E-D4C2-4D5D-A00B-278E90373AE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387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B69B6-5925-4EAF-8E9F-DC75B6F007C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760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652F8-1C7C-42B2-B3B6-313CF8F1F49F}" type="slidenum">
              <a:rPr lang="en-GB">
                <a:ea typeface="ＭＳ Ｐゴシック" pitchFamily="34" charset="-128"/>
              </a:rPr>
              <a:pPr/>
              <a:t>39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1628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19FD3A5-2447-41B0-8CF2-4D3C11B432AF}" type="slidenum">
              <a:rPr lang="en-US" sz="1200"/>
              <a:pPr algn="r" eaLnBrk="0" hangingPunct="0"/>
              <a:t>39</a:t>
            </a:fld>
            <a:endParaRPr lang="en-US" sz="1200"/>
          </a:p>
        </p:txBody>
      </p:sp>
      <p:sp>
        <p:nvSpPr>
          <p:cNvPr id="162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5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71D4A8C-52F1-45AE-92DE-DF3D6F7E8CAD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7439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009579-71CF-4102-84AC-C680BE2E960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6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C9F35-B94D-4A63-969D-FE595DBB25F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05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5FA2F8-645C-415A-976D-15C744A469B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67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A7962-B6BF-42EC-A615-52F3EC4C35F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93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995155-DDC4-42D4-8722-18EFB155A915}" type="slidenum">
              <a:rPr lang="en-US"/>
              <a:pPr/>
              <a:t>14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933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D0C463-386B-4A10-A0B1-D2FE433011E6}" type="slidenum">
              <a:rPr lang="en-US"/>
              <a:pPr/>
              <a:t>15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836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F1E04A-22EC-49A2-8AC7-688C1DDB52D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35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0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20675"/>
            <a:ext cx="8353425" cy="5873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1268413"/>
            <a:ext cx="4100512" cy="4897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100513" cy="4897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9BB4B-6871-4A0F-B312-2CC5FA887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20675"/>
            <a:ext cx="8353425" cy="5873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68413"/>
            <a:ext cx="4100512" cy="4897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68413"/>
            <a:ext cx="4100513" cy="4897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7C037-EBAF-4923-9120-4440D2EC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8387F-2313-4FFA-A9AB-B799FCA2F15A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35F35-AA90-4B26-80D9-21199EB71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59" y="2053641"/>
            <a:ext cx="275187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Arrhythmia 341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7930" y="801866"/>
            <a:ext cx="3979563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Ahmad </a:t>
            </a:r>
            <a:r>
              <a:rPr lang="en-US" sz="2100" dirty="0" err="1">
                <a:solidFill>
                  <a:srgbClr val="000000"/>
                </a:solidFill>
              </a:rPr>
              <a:t>Hersi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en-US" sz="2100" dirty="0">
                <a:solidFill>
                  <a:srgbClr val="000000"/>
                </a:solidFill>
              </a:rPr>
              <a:t>Professor of Cardiology </a:t>
            </a:r>
          </a:p>
          <a:p>
            <a:pPr algn="l">
              <a:lnSpc>
                <a:spcPct val="90000"/>
              </a:lnSpc>
            </a:pPr>
            <a:endParaRPr lang="en-US" sz="2100" dirty="0">
              <a:solidFill>
                <a:srgbClr val="000000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 eaLnBrk="1" hangingPunct="1"/>
            <a:r>
              <a:rPr lang="en-GB">
                <a:solidFill>
                  <a:srgbClr val="FFFFFF"/>
                </a:solidFill>
              </a:rPr>
              <a:t>AF begets AF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sz="2100">
                <a:solidFill>
                  <a:srgbClr val="000000"/>
                </a:solidFill>
              </a:rPr>
              <a:t>AF causes remodelling:</a:t>
            </a:r>
          </a:p>
          <a:p>
            <a:pPr eaLnBrk="1" hangingPunct="1">
              <a:buNone/>
            </a:pPr>
            <a:endParaRPr lang="en-GB" sz="2100">
              <a:solidFill>
                <a:srgbClr val="000000"/>
              </a:solidFill>
            </a:endParaRPr>
          </a:p>
          <a:p>
            <a:pPr lvl="1" eaLnBrk="1" hangingPunct="1"/>
            <a:r>
              <a:rPr lang="en-GB" sz="2100" b="1">
                <a:solidFill>
                  <a:srgbClr val="000000"/>
                </a:solidFill>
              </a:rPr>
              <a:t>Electrical</a:t>
            </a:r>
            <a:r>
              <a:rPr lang="en-GB" sz="2100">
                <a:solidFill>
                  <a:srgbClr val="000000"/>
                </a:solidFill>
              </a:rPr>
              <a:t>: shortening of refractory period</a:t>
            </a:r>
          </a:p>
          <a:p>
            <a:pPr lvl="1" eaLnBrk="1" hangingPunct="1"/>
            <a:r>
              <a:rPr lang="en-GB" sz="2100" b="1">
                <a:solidFill>
                  <a:srgbClr val="000000"/>
                </a:solidFill>
              </a:rPr>
              <a:t>Structural</a:t>
            </a:r>
            <a:r>
              <a:rPr lang="en-GB" sz="2100">
                <a:solidFill>
                  <a:srgbClr val="000000"/>
                </a:solidFill>
              </a:rPr>
              <a:t>: enlargement of atrial cavities</a:t>
            </a:r>
          </a:p>
          <a:p>
            <a:pPr lvl="1" eaLnBrk="1" hangingPunct="1">
              <a:buNone/>
            </a:pPr>
            <a:endParaRPr lang="en-GB" sz="2100">
              <a:solidFill>
                <a:srgbClr val="000000"/>
              </a:solidFill>
            </a:endParaRPr>
          </a:p>
          <a:p>
            <a:pPr eaLnBrk="1" hangingPunct="1"/>
            <a:r>
              <a:rPr lang="en-GB" sz="2100">
                <a:solidFill>
                  <a:srgbClr val="000000"/>
                </a:solidFill>
              </a:rPr>
              <a:t>Many episodes of AF resolve spontaneously</a:t>
            </a:r>
          </a:p>
          <a:p>
            <a:pPr eaLnBrk="1" hangingPunct="1">
              <a:buNone/>
            </a:pPr>
            <a:endParaRPr lang="en-GB" sz="2100">
              <a:solidFill>
                <a:srgbClr val="000000"/>
              </a:solidFill>
            </a:endParaRPr>
          </a:p>
          <a:p>
            <a:pPr eaLnBrk="1" hangingPunct="1"/>
            <a:r>
              <a:rPr lang="en-GB" sz="2100">
                <a:solidFill>
                  <a:srgbClr val="000000"/>
                </a:solidFill>
              </a:rPr>
              <a:t>Over time AF tends to become persistent or permanent.</a:t>
            </a:r>
          </a:p>
          <a:p>
            <a:pPr lvl="1" eaLnBrk="1" hangingPunct="1"/>
            <a:endParaRPr 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6333" r="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 begets AF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166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t="7571" b="2494"/>
          <a:stretch/>
        </p:blipFill>
        <p:spPr>
          <a:xfrm>
            <a:off x="20" y="10"/>
            <a:ext cx="9143980" cy="4005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>
            <a:normAutofit/>
          </a:bodyPr>
          <a:lstStyle/>
          <a:p>
            <a:r>
              <a:rPr lang="en-GB" sz="3500">
                <a:solidFill>
                  <a:srgbClr val="000000"/>
                </a:solidFill>
              </a:rPr>
              <a:t>Consequences of AF</a:t>
            </a:r>
            <a:endParaRPr lang="en-US" sz="350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98FA2D-403A-4356-A2A8-CBDD8CFFC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685" y="4551037"/>
            <a:ext cx="3694808" cy="1509935"/>
          </a:xfrm>
        </p:spPr>
        <p:txBody>
          <a:bodyPr anchor="ctr">
            <a:normAutofit/>
          </a:bodyPr>
          <a:lstStyle/>
          <a:p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82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>
            <a:normAutofit/>
          </a:bodyPr>
          <a:lstStyle/>
          <a:p>
            <a:pPr eaLnBrk="1" hangingPunct="1"/>
            <a:r>
              <a:rPr lang="en-GB">
                <a:solidFill>
                  <a:srgbClr val="FFFFFF"/>
                </a:solidFill>
              </a:rPr>
              <a:t>Diagnosis of Atrial Fibrillation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 lIns="90488" tIns="44450" rIns="90488" bIns="4445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100">
                <a:solidFill>
                  <a:srgbClr val="FFFFFF"/>
                </a:solidFill>
                <a:ea typeface="ＭＳ Ｐゴシック" pitchFamily="34" charset="-128"/>
              </a:rPr>
              <a:t>Atrial Fibrillation: Cardiac Causes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7930" y="801866"/>
            <a:ext cx="3979563" cy="5230634"/>
          </a:xfrm>
        </p:spPr>
        <p:txBody>
          <a:bodyPr lIns="90488" tIns="44450" rIns="90488" bIns="44450" anchor="ctr">
            <a:norm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Hypertensive heart disease</a:t>
            </a:r>
          </a:p>
          <a:p>
            <a:pPr eaLnBrk="1" hangingPunct="1">
              <a:spcBef>
                <a:spcPct val="30000"/>
              </a:spcBef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Ischemic heart disease</a:t>
            </a:r>
          </a:p>
          <a:p>
            <a:pPr eaLnBrk="1" hangingPunct="1">
              <a:spcBef>
                <a:spcPct val="30000"/>
              </a:spcBef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Valvular heart disease</a:t>
            </a:r>
          </a:p>
          <a:p>
            <a:pPr lvl="1" eaLnBrk="1" hangingPunct="1">
              <a:spcBef>
                <a:spcPct val="30000"/>
              </a:spcBef>
              <a:buSzPct val="75000"/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Rheumatic:  mitral stenosis</a:t>
            </a:r>
          </a:p>
          <a:p>
            <a:pPr lvl="1" eaLnBrk="1" hangingPunct="1">
              <a:spcBef>
                <a:spcPct val="30000"/>
              </a:spcBef>
              <a:buSzPct val="75000"/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Non-rheumatic:  aortic stenosis, mitral regurgitation</a:t>
            </a:r>
          </a:p>
          <a:p>
            <a:pPr eaLnBrk="1" hangingPunct="1">
              <a:spcBef>
                <a:spcPct val="30000"/>
              </a:spcBef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Pericarditis</a:t>
            </a:r>
          </a:p>
          <a:p>
            <a:pPr eaLnBrk="1" hangingPunct="1">
              <a:spcBef>
                <a:spcPct val="30000"/>
              </a:spcBef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Cardiac tumors:  atrial myxoma</a:t>
            </a:r>
          </a:p>
          <a:p>
            <a:pPr eaLnBrk="1" hangingPunct="1">
              <a:spcBef>
                <a:spcPct val="30000"/>
              </a:spcBef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Sick sinus syndrome</a:t>
            </a:r>
          </a:p>
          <a:p>
            <a:pPr eaLnBrk="1" hangingPunct="1">
              <a:spcBef>
                <a:spcPct val="30000"/>
              </a:spcBef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Cardiomyopathy</a:t>
            </a:r>
          </a:p>
          <a:p>
            <a:pPr lvl="1" eaLnBrk="1" hangingPunct="1">
              <a:spcBef>
                <a:spcPct val="30000"/>
              </a:spcBef>
              <a:buSzPct val="75000"/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Hypertrophic</a:t>
            </a:r>
          </a:p>
          <a:p>
            <a:pPr lvl="1" eaLnBrk="1" hangingPunct="1">
              <a:spcBef>
                <a:spcPct val="30000"/>
              </a:spcBef>
              <a:buSzPct val="75000"/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Idiopathic dilated (? cause vs. effect)</a:t>
            </a:r>
          </a:p>
          <a:p>
            <a:pPr eaLnBrk="1" hangingPunct="1">
              <a:spcBef>
                <a:spcPct val="30000"/>
              </a:spcBef>
            </a:pPr>
            <a:r>
              <a:rPr lang="en-US" sz="1900">
                <a:solidFill>
                  <a:srgbClr val="000000"/>
                </a:solidFill>
                <a:ea typeface="ＭＳ Ｐゴシック" pitchFamily="34" charset="-128"/>
              </a:rPr>
              <a:t>Post-coronary bypass surgery</a:t>
            </a:r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 lIns="90488" tIns="44450" rIns="90488" bIns="4445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700">
                <a:solidFill>
                  <a:srgbClr val="FFFFFF"/>
                </a:solidFill>
                <a:ea typeface="ＭＳ Ｐゴシック" pitchFamily="34" charset="-128"/>
              </a:rPr>
              <a:t>Atrial Fibrillation: Non-Cardiac Causes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7930" y="801866"/>
            <a:ext cx="3979563" cy="5230634"/>
          </a:xfrm>
        </p:spPr>
        <p:txBody>
          <a:bodyPr lIns="90488" tIns="44450" rIns="90488" bIns="44450" anchor="ctr">
            <a:norm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ea typeface="ＭＳ Ｐゴシック" pitchFamily="34" charset="-128"/>
              </a:rPr>
              <a:t>Pulmonary</a:t>
            </a:r>
          </a:p>
          <a:p>
            <a:pPr lvl="1" eaLnBrk="1" hangingPunct="1">
              <a:spcBef>
                <a:spcPct val="50000"/>
              </a:spcBef>
              <a:buSzPct val="75000"/>
            </a:pPr>
            <a:r>
              <a:rPr lang="en-US" sz="2100">
                <a:solidFill>
                  <a:srgbClr val="000000"/>
                </a:solidFill>
                <a:ea typeface="ＭＳ Ｐゴシック" pitchFamily="34" charset="-128"/>
              </a:rPr>
              <a:t>COPD</a:t>
            </a:r>
          </a:p>
          <a:p>
            <a:pPr lvl="1" eaLnBrk="1" hangingPunct="1">
              <a:spcBef>
                <a:spcPct val="50000"/>
              </a:spcBef>
              <a:buSzPct val="75000"/>
            </a:pPr>
            <a:r>
              <a:rPr lang="en-US" sz="2100">
                <a:solidFill>
                  <a:srgbClr val="000000"/>
                </a:solidFill>
                <a:ea typeface="ＭＳ Ｐゴシック" pitchFamily="34" charset="-128"/>
              </a:rPr>
              <a:t>Pneumonia</a:t>
            </a:r>
          </a:p>
          <a:p>
            <a:pPr lvl="1" eaLnBrk="1" hangingPunct="1">
              <a:spcBef>
                <a:spcPct val="50000"/>
              </a:spcBef>
              <a:buSzPct val="75000"/>
            </a:pPr>
            <a:r>
              <a:rPr lang="en-US" sz="2100">
                <a:solidFill>
                  <a:srgbClr val="000000"/>
                </a:solidFill>
                <a:ea typeface="ＭＳ Ｐゴシック" pitchFamily="34" charset="-128"/>
              </a:rPr>
              <a:t>Pulmonary embolism</a:t>
            </a:r>
          </a:p>
          <a:p>
            <a:pPr eaLnBrk="1" hangingPunct="1"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ea typeface="ＭＳ Ｐゴシック" pitchFamily="34" charset="-128"/>
              </a:rPr>
              <a:t>Metabolic</a:t>
            </a:r>
          </a:p>
          <a:p>
            <a:pPr lvl="1" eaLnBrk="1" hangingPunct="1">
              <a:spcBef>
                <a:spcPct val="50000"/>
              </a:spcBef>
              <a:buSzPct val="75000"/>
            </a:pPr>
            <a:r>
              <a:rPr lang="en-US" sz="2100">
                <a:solidFill>
                  <a:srgbClr val="000000"/>
                </a:solidFill>
                <a:ea typeface="ＭＳ Ｐゴシック" pitchFamily="34" charset="-128"/>
              </a:rPr>
              <a:t>Thyroid disease: hyperthyroidism</a:t>
            </a:r>
          </a:p>
          <a:p>
            <a:pPr lvl="1" eaLnBrk="1" hangingPunct="1">
              <a:spcBef>
                <a:spcPct val="50000"/>
              </a:spcBef>
              <a:buSzPct val="75000"/>
            </a:pPr>
            <a:r>
              <a:rPr lang="en-US" sz="2100">
                <a:solidFill>
                  <a:srgbClr val="000000"/>
                </a:solidFill>
                <a:ea typeface="ＭＳ Ｐゴシック" pitchFamily="34" charset="-128"/>
              </a:rPr>
              <a:t>Electrolyte disorder</a:t>
            </a:r>
          </a:p>
          <a:p>
            <a:pPr eaLnBrk="1" hangingPunct="1"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  <a:ea typeface="ＭＳ Ｐゴシック" pitchFamily="34" charset="-128"/>
              </a:rPr>
              <a:t>Toxic: alcohol (‘holiday heart’ syndrome)</a:t>
            </a:r>
          </a:p>
        </p:txBody>
      </p: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700">
                <a:solidFill>
                  <a:srgbClr val="FFFFFF"/>
                </a:solidFill>
              </a:rPr>
              <a:t> Clinical presentation of AF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sz="2100">
                <a:solidFill>
                  <a:srgbClr val="000000"/>
                </a:solidFill>
              </a:rPr>
              <a:t>With or without detectable heart disease</a:t>
            </a:r>
          </a:p>
          <a:p>
            <a:pPr eaLnBrk="1" hangingPunct="1"/>
            <a:r>
              <a:rPr lang="en-GB" sz="2100">
                <a:solidFill>
                  <a:srgbClr val="000000"/>
                </a:solidFill>
              </a:rPr>
              <a:t>Episodic </a:t>
            </a:r>
          </a:p>
          <a:p>
            <a:pPr lvl="1" eaLnBrk="1" hangingPunct="1"/>
            <a:r>
              <a:rPr lang="en-GB" sz="2100">
                <a:solidFill>
                  <a:srgbClr val="000000"/>
                </a:solidFill>
              </a:rPr>
              <a:t>Symptoms may be absent or intermittent</a:t>
            </a:r>
          </a:p>
          <a:p>
            <a:pPr lvl="1" eaLnBrk="1" hangingPunct="1"/>
            <a:r>
              <a:rPr lang="en-GB" sz="2100">
                <a:solidFill>
                  <a:srgbClr val="000000"/>
                </a:solidFill>
              </a:rPr>
              <a:t>Up to 90% of episodes may not cause symptoms</a:t>
            </a:r>
          </a:p>
          <a:p>
            <a:pPr eaLnBrk="1" hangingPunct="1"/>
            <a:r>
              <a:rPr lang="en-GB" sz="2100">
                <a:solidFill>
                  <a:srgbClr val="000000"/>
                </a:solidFill>
              </a:rPr>
              <a:t>Symptoms</a:t>
            </a:r>
            <a:r>
              <a:rPr lang="en-US" sz="2100">
                <a:solidFill>
                  <a:srgbClr val="000000"/>
                </a:solidFill>
              </a:rPr>
              <a:t> vary according to </a:t>
            </a:r>
          </a:p>
          <a:p>
            <a:pPr lvl="1" eaLnBrk="1" hangingPunct="1"/>
            <a:r>
              <a:rPr lang="en-US" sz="2100">
                <a:solidFill>
                  <a:srgbClr val="000000"/>
                </a:solidFill>
              </a:rPr>
              <a:t>Irregularity and rate of ventricular response</a:t>
            </a:r>
          </a:p>
          <a:p>
            <a:pPr lvl="1" eaLnBrk="1" hangingPunct="1"/>
            <a:r>
              <a:rPr lang="en-GB" sz="2100">
                <a:solidFill>
                  <a:srgbClr val="000000"/>
                </a:solidFill>
              </a:rPr>
              <a:t>Functional status </a:t>
            </a:r>
          </a:p>
          <a:p>
            <a:pPr lvl="1" eaLnBrk="1" hangingPunct="1"/>
            <a:r>
              <a:rPr lang="en-GB" sz="2100">
                <a:solidFill>
                  <a:srgbClr val="000000"/>
                </a:solidFill>
              </a:rPr>
              <a:t>AF duration</a:t>
            </a:r>
          </a:p>
          <a:p>
            <a:pPr lvl="1" eaLnBrk="1" hangingPunct="1"/>
            <a:r>
              <a:rPr lang="en-GB" sz="2100">
                <a:solidFill>
                  <a:srgbClr val="000000"/>
                </a:solidFill>
              </a:rPr>
              <a:t>Patient factors</a:t>
            </a:r>
          </a:p>
          <a:p>
            <a:pPr lvl="1" eaLnBrk="1" hangingPunct="1"/>
            <a:r>
              <a:rPr lang="en-GB" sz="2100">
                <a:solidFill>
                  <a:srgbClr val="000000"/>
                </a:solidFill>
              </a:rPr>
              <a:t>Co-morbidities</a:t>
            </a:r>
            <a:endParaRPr 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873" name="Rectangle 179">
            <a:extLst>
              <a:ext uri="{FF2B5EF4-FFF2-40B4-BE49-F238E27FC236}">
                <a16:creationId xmlns:a16="http://schemas.microsoft.com/office/drawing/2014/main" id="{876248C8-0720-48AB-91BA-5F530BB41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6569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7" name="Rectangle 26"/>
          <p:cNvSpPr>
            <a:spLocks noGrp="1" noChangeArrowheads="1"/>
          </p:cNvSpPr>
          <p:nvPr>
            <p:ph type="title"/>
          </p:nvPr>
        </p:nvSpPr>
        <p:spPr>
          <a:xfrm>
            <a:off x="946403" y="545676"/>
            <a:ext cx="7393787" cy="1325562"/>
          </a:xfrm>
        </p:spPr>
        <p:txBody>
          <a:bodyPr>
            <a:normAutofit/>
          </a:bodyPr>
          <a:lstStyle/>
          <a:p>
            <a:pPr eaLnBrk="1" hangingPunct="1"/>
            <a:r>
              <a:rPr lang="en-GB"/>
              <a:t>Signs and symptoms</a:t>
            </a:r>
          </a:p>
        </p:txBody>
      </p:sp>
      <p:sp>
        <p:nvSpPr>
          <p:cNvPr id="77874" name="Rectangle 181">
            <a:extLst>
              <a:ext uri="{FF2B5EF4-FFF2-40B4-BE49-F238E27FC236}">
                <a16:creationId xmlns:a16="http://schemas.microsoft.com/office/drawing/2014/main" id="{523BEDA7-D0B8-4802-8168-92452653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D2EFF34B-7B1A-4F9D-8CEE-A40962BC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2793" y="0"/>
            <a:ext cx="3429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7871" name="Group 4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4459683"/>
              </p:ext>
            </p:extLst>
          </p:nvPr>
        </p:nvGraphicFramePr>
        <p:xfrm>
          <a:off x="946547" y="2449319"/>
          <a:ext cx="7393643" cy="3328953"/>
        </p:xfrm>
        <a:graphic>
          <a:graphicData uri="http://schemas.openxmlformats.org/drawingml/2006/table">
            <a:tbl>
              <a:tblPr firstRow="1" bandRow="1"/>
              <a:tblGrid>
                <a:gridCol w="383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9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Cause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80911" marR="80911" marT="40456" marB="40456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Sign/symptom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80911" marR="80911" marT="40456" marB="40456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450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Irregular heart beat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80911" marR="80911" marT="40456" marB="40456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Irregularly irregular pulse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Palpitations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80911" marR="80911" marT="40456" marB="40456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0173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Decreased cardiac output </a:t>
                      </a:r>
                      <a:b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</a:b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80911" marR="80911" marT="40456" marB="4045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Fatigue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Diminished exercise capacity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Breathlessness (dyspnoea)</a:t>
                      </a:r>
                    </a:p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Weakness (asthenia)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80911" marR="80911" marT="40456" marB="4045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Hypotension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80911" marR="80911" marT="40456" marB="4045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Dizziness and fainting (syncope)</a:t>
                      </a:r>
                    </a:p>
                  </a:txBody>
                  <a:tcPr marL="80911" marR="80911" marT="40456" marB="4045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Cardiac ischaemia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80911" marR="80911" marT="40456" marB="4045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Chest pain (angina)</a:t>
                      </a:r>
                    </a:p>
                  </a:txBody>
                  <a:tcPr marL="80911" marR="80911" marT="40456" marB="4045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Increased risk of clot formation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80911" marR="80911" marT="40456" marB="4045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Thromboembolic TIA, stroke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80911" marR="80911" marT="40456" marB="4045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700">
                <a:solidFill>
                  <a:srgbClr val="FFFFFF"/>
                </a:solidFill>
              </a:rPr>
              <a:t>History and physical examination</a:t>
            </a: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</a:rPr>
              <a:t>Clinical conditions associated with AF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</a:rPr>
              <a:t>Underlying heart conditions (e.g. valvular heart disease, 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heart failure, coronary artery disease, hypertension)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</a:rPr>
              <a:t>Other reversible conditions</a:t>
            </a:r>
          </a:p>
          <a:p>
            <a:pPr eaLnBrk="1" hangingPunct="1">
              <a:lnSpc>
                <a:spcPct val="90000"/>
              </a:lnSpc>
            </a:pPr>
            <a:r>
              <a:rPr lang="en-GB" sz="1600">
                <a:solidFill>
                  <a:srgbClr val="000000"/>
                </a:solidFill>
              </a:rPr>
              <a:t>Family history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</a:rPr>
              <a:t>Familial AF (lone AF in a family)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>
                <a:solidFill>
                  <a:srgbClr val="000000"/>
                </a:solidFill>
              </a:rPr>
              <a:t>AF secondary to other genetic conditions</a:t>
            </a:r>
            <a:br>
              <a:rPr lang="en-GB" sz="1600">
                <a:solidFill>
                  <a:srgbClr val="000000"/>
                </a:solidFill>
              </a:rPr>
            </a:br>
            <a:r>
              <a:rPr lang="en-GB" sz="1600">
                <a:solidFill>
                  <a:srgbClr val="000000"/>
                </a:solidFill>
              </a:rPr>
              <a:t>(</a:t>
            </a:r>
            <a:r>
              <a:rPr lang="en-US" sz="1600">
                <a:solidFill>
                  <a:srgbClr val="000000"/>
                </a:solidFill>
              </a:rPr>
              <a:t>familial cardiomyopathies)</a:t>
            </a:r>
          </a:p>
          <a:p>
            <a:pPr eaLnBrk="1" hangingPunct="1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</a:rPr>
              <a:t>Type of AF</a:t>
            </a:r>
            <a:endParaRPr lang="en-GB" sz="160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</a:rPr>
              <a:t>First episode, paroxysmal, persistent, permanent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</a:rPr>
              <a:t>T</a:t>
            </a:r>
            <a:r>
              <a:rPr lang="en-GB" sz="1600">
                <a:solidFill>
                  <a:srgbClr val="000000"/>
                </a:solidFill>
              </a:rPr>
              <a:t>riggers </a:t>
            </a:r>
            <a:r>
              <a:rPr lang="en-US" sz="1600">
                <a:solidFill>
                  <a:srgbClr val="000000"/>
                </a:solidFill>
              </a:rPr>
              <a:t>–</a:t>
            </a:r>
            <a:r>
              <a:rPr lang="en-GB" sz="1600">
                <a:solidFill>
                  <a:srgbClr val="000000"/>
                </a:solidFill>
              </a:rPr>
              <a:t> e.g. emotional stress, alcohol, physical exercise, gastroesophageal disease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</a:rPr>
              <a:t>Specific symptoms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</a:rPr>
              <a:t>Response to any treatments administered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EKG: loss of P wave in AF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67930" y="801866"/>
            <a:ext cx="3979563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Bef>
                <a:spcPct val="50000"/>
              </a:spcBef>
            </a:pPr>
            <a:r>
              <a:rPr lang="en-US" sz="2100">
                <a:solidFill>
                  <a:srgbClr val="000000"/>
                </a:solidFill>
              </a:rPr>
              <a:t>AF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</a:rPr>
              <a:t>Heart rate increased (tachyarrhythmia)*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</a:rPr>
              <a:t>Irregular rhythm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</a:rPr>
              <a:t>No P wave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</a:rPr>
              <a:t>Irregular baseline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4943475" y="1484313"/>
            <a:ext cx="379095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Clr>
                <a:srgbClr val="AB0932"/>
              </a:buClr>
              <a:buFontTx/>
              <a:buChar char="–"/>
            </a:pPr>
            <a:endParaRPr lang="de-DE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Objectives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2100">
                <a:solidFill>
                  <a:srgbClr val="000000"/>
                </a:solidFill>
              </a:rPr>
              <a:t>Epidemiology and Mechanisms of AF</a:t>
            </a:r>
          </a:p>
          <a:p>
            <a:pPr eaLnBrk="1" hangingPunct="1"/>
            <a:endParaRPr lang="en-US" sz="2100">
              <a:solidFill>
                <a:srgbClr val="000000"/>
              </a:solidFill>
            </a:endParaRPr>
          </a:p>
          <a:p>
            <a:pPr eaLnBrk="1" hangingPunct="1"/>
            <a:r>
              <a:rPr lang="en-US" sz="2100">
                <a:solidFill>
                  <a:srgbClr val="000000"/>
                </a:solidFill>
              </a:rPr>
              <a:t>Evaluation of AF patients</a:t>
            </a:r>
          </a:p>
          <a:p>
            <a:pPr eaLnBrk="1" hangingPunct="1"/>
            <a:endParaRPr lang="en-US" sz="2100">
              <a:solidFill>
                <a:srgbClr val="000000"/>
              </a:solidFill>
            </a:endParaRPr>
          </a:p>
          <a:p>
            <a:pPr eaLnBrk="1" hangingPunct="1"/>
            <a:r>
              <a:rPr lang="en-US" sz="2100">
                <a:solidFill>
                  <a:srgbClr val="000000"/>
                </a:solidFill>
              </a:rPr>
              <a:t>Classification of AF</a:t>
            </a:r>
          </a:p>
          <a:p>
            <a:pPr eaLnBrk="1" hangingPunct="1"/>
            <a:endParaRPr lang="en-US" sz="2100">
              <a:solidFill>
                <a:srgbClr val="000000"/>
              </a:solidFill>
            </a:endParaRPr>
          </a:p>
          <a:p>
            <a:r>
              <a:rPr lang="en-US" sz="2100">
                <a:solidFill>
                  <a:srgbClr val="000000"/>
                </a:solidFill>
              </a:rPr>
              <a:t>Treatment and Risk stratification of AF</a:t>
            </a:r>
          </a:p>
          <a:p>
            <a:endParaRPr lang="en-US" sz="2100">
              <a:solidFill>
                <a:srgbClr val="000000"/>
              </a:solidFill>
            </a:endParaRPr>
          </a:p>
          <a:p>
            <a:r>
              <a:rPr lang="en-US" sz="2100">
                <a:solidFill>
                  <a:srgbClr val="000000"/>
                </a:solidFill>
              </a:rPr>
              <a:t>Identify other forms of Arrhythmia</a:t>
            </a:r>
          </a:p>
          <a:p>
            <a:endParaRPr lang="en-US" sz="2100">
              <a:solidFill>
                <a:srgbClr val="000000"/>
              </a:solidFill>
            </a:endParaRPr>
          </a:p>
          <a:p>
            <a:endParaRPr lang="en-US" sz="2100">
              <a:solidFill>
                <a:srgbClr val="000000"/>
              </a:solidFill>
            </a:endParaRPr>
          </a:p>
          <a:p>
            <a:pPr eaLnBrk="1" hangingPunct="1"/>
            <a:endParaRPr lang="en-US" sz="2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8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4" name="Picture 5" descr="unlabelled[1][1]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t="9219" b="14297"/>
          <a:stretch/>
        </p:blipFill>
        <p:spPr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2291" name="Picture 2" descr="echo_transthoracic[1][1]"/>
          <p:cNvPicPr>
            <a:picLocks noChangeAspect="1" noChangeArrowheads="1"/>
          </p:cNvPicPr>
          <p:nvPr/>
        </p:nvPicPr>
        <p:blipFill rotWithShape="1">
          <a:blip r:embed="rId4" cstate="print"/>
          <a:srcRect t="14521" r="3" b="3"/>
          <a:stretch/>
        </p:blipFill>
        <p:spPr bwMode="auto">
          <a:xfrm>
            <a:off x="5241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12295" name="Picture 6" descr="LVNC3[1]"/>
          <p:cNvPicPr>
            <a:picLocks noChangeAspect="1" noChangeArrowheads="1"/>
          </p:cNvPicPr>
          <p:nvPr/>
        </p:nvPicPr>
        <p:blipFill rotWithShape="1">
          <a:blip r:embed="rId5" cstate="print"/>
          <a:srcRect l="26787" r="3188" b="-1"/>
          <a:stretch/>
        </p:blipFill>
        <p:spPr bwMode="auto">
          <a:xfrm>
            <a:off x="6035713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78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381603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7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Transthoracic echocardiography (TTE)</a:t>
            </a:r>
          </a:p>
        </p:txBody>
      </p:sp>
      <p:sp>
        <p:nvSpPr>
          <p:cNvPr id="1229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2021249"/>
            <a:ext cx="4280673" cy="41557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</a:rPr>
              <a:t>Non-invasive </a:t>
            </a:r>
          </a:p>
          <a:p>
            <a:pPr indent="-228600"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</a:rPr>
              <a:t>Used to identify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Size and functioning of atria and ventricles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Ventricle hypertrophy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Pericardial disease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Valvular heart disease</a:t>
            </a:r>
          </a:p>
          <a:p>
            <a:pPr indent="-228600">
              <a:lnSpc>
                <a:spcPct val="90000"/>
              </a:lnSpc>
            </a:pPr>
            <a:endParaRPr lang="en-US" sz="1700">
              <a:solidFill>
                <a:srgbClr val="000000"/>
              </a:solidFill>
            </a:endParaRPr>
          </a:p>
        </p:txBody>
      </p:sp>
      <p:sp>
        <p:nvSpPr>
          <p:cNvPr id="1229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665" y="6356350"/>
            <a:ext cx="15806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 eaLnBrk="1" hangingPunct="1"/>
            <a:r>
              <a:rPr lang="en-GB">
                <a:solidFill>
                  <a:srgbClr val="FFFFFF"/>
                </a:solidFill>
              </a:rPr>
              <a:t>Laboratory tests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sz="2100">
                <a:solidFill>
                  <a:srgbClr val="000000"/>
                </a:solidFill>
              </a:rPr>
              <a:t>Important parameters to assess include:</a:t>
            </a:r>
            <a:endParaRPr lang="en-US" sz="2100">
              <a:solidFill>
                <a:srgbClr val="000000"/>
              </a:solidFill>
            </a:endParaRPr>
          </a:p>
          <a:p>
            <a:pPr lvl="1" eaLnBrk="1" hangingPunct="1"/>
            <a:r>
              <a:rPr lang="en-US" sz="2100">
                <a:solidFill>
                  <a:srgbClr val="000000"/>
                </a:solidFill>
              </a:rPr>
              <a:t>Thyroid function</a:t>
            </a:r>
          </a:p>
          <a:p>
            <a:pPr lvl="1" eaLnBrk="1" hangingPunct="1"/>
            <a:r>
              <a:rPr lang="en-US" sz="2100">
                <a:solidFill>
                  <a:srgbClr val="000000"/>
                </a:solidFill>
              </a:rPr>
              <a:t>Renal function</a:t>
            </a:r>
          </a:p>
          <a:p>
            <a:pPr lvl="1" eaLnBrk="1" hangingPunct="1"/>
            <a:r>
              <a:rPr lang="en-US" sz="2100">
                <a:solidFill>
                  <a:srgbClr val="000000"/>
                </a:solidFill>
              </a:rPr>
              <a:t>Hepatic function</a:t>
            </a:r>
          </a:p>
          <a:p>
            <a:pPr lvl="1" eaLnBrk="1" hangingPunct="1"/>
            <a:r>
              <a:rPr lang="en-US" sz="2100">
                <a:solidFill>
                  <a:srgbClr val="000000"/>
                </a:solidFill>
              </a:rPr>
              <a:t>Serum electrolytes </a:t>
            </a:r>
          </a:p>
          <a:p>
            <a:pPr lvl="1" eaLnBrk="1" hangingPunct="1"/>
            <a:r>
              <a:rPr lang="en-US" sz="2100">
                <a:solidFill>
                  <a:srgbClr val="000000"/>
                </a:solidFill>
              </a:rPr>
              <a:t>Complete blood count</a:t>
            </a:r>
          </a:p>
          <a:p>
            <a:pPr eaLnBrk="1" hangingPunct="1"/>
            <a:endParaRPr 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4" descr="holter_monitor[1]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b="9091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1434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5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Holter monitor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0421" y="4277679"/>
            <a:ext cx="3444766" cy="19648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900"/>
              <a:t>Portable ECG device</a:t>
            </a:r>
          </a:p>
          <a:p>
            <a:pPr indent="-228600">
              <a:lnSpc>
                <a:spcPct val="90000"/>
              </a:lnSpc>
            </a:pPr>
            <a:endParaRPr lang="en-US" sz="900"/>
          </a:p>
          <a:p>
            <a:pPr indent="-228600">
              <a:lnSpc>
                <a:spcPct val="90000"/>
              </a:lnSpc>
            </a:pPr>
            <a:endParaRPr lang="en-US" sz="900"/>
          </a:p>
          <a:p>
            <a:pPr indent="-228600">
              <a:lnSpc>
                <a:spcPct val="90000"/>
              </a:lnSpc>
            </a:pPr>
            <a:r>
              <a:rPr lang="en-US" sz="900"/>
              <a:t>Continuous monitoring for a short period of time (typically 24-48 h) </a:t>
            </a:r>
          </a:p>
          <a:p>
            <a:pPr indent="-228600">
              <a:lnSpc>
                <a:spcPct val="90000"/>
              </a:lnSpc>
            </a:pPr>
            <a:endParaRPr lang="en-US" sz="900"/>
          </a:p>
          <a:p>
            <a:pPr indent="-228600">
              <a:lnSpc>
                <a:spcPct val="90000"/>
              </a:lnSpc>
            </a:pPr>
            <a:endParaRPr lang="en-US" sz="900"/>
          </a:p>
          <a:p>
            <a:pPr indent="-228600">
              <a:lnSpc>
                <a:spcPct val="90000"/>
              </a:lnSpc>
            </a:pPr>
            <a:r>
              <a:rPr lang="en-US" sz="900"/>
              <a:t>Useful for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/>
              <a:t>Detecting asymptomatic AF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/>
              <a:t>Evaluating patients with paroxysmal AF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/>
              <a:t>Associating symptoms with heart rhythm disturbance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/>
              <a:t>Assessing response to treatment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/>
          </a:p>
          <a:p>
            <a:pPr indent="-228600">
              <a:lnSpc>
                <a:spcPct val="90000"/>
              </a:lnSpc>
            </a:pPr>
            <a:endParaRPr lang="en-US" sz="9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5" descr="tee[1]"/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</a:blip>
          <a:srcRect t="2631"/>
          <a:stretch/>
        </p:blipFill>
        <p:spPr bwMode="auto">
          <a:xfrm>
            <a:off x="4562839" y="-168318"/>
            <a:ext cx="4695998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0F592D-3B62-8D43-8A75-1A4A146681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07" r="6143" b="3"/>
          <a:stretch/>
        </p:blipFill>
        <p:spPr>
          <a:xfrm>
            <a:off x="4567428" y="2487168"/>
            <a:ext cx="469773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03748" y="798445"/>
            <a:ext cx="3602727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Transoesophageal echocardiogram (TEE)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3747" y="2272143"/>
            <a:ext cx="3602728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</a:rPr>
              <a:t>Ultrasound transducer positioned close to the heart using an endoscope-like device</a:t>
            </a:r>
          </a:p>
          <a:p>
            <a:pPr indent="-228600">
              <a:lnSpc>
                <a:spcPct val="90000"/>
              </a:lnSpc>
            </a:pPr>
            <a:endParaRPr lang="en-US" sz="17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</a:pPr>
            <a:endParaRPr lang="en-US" sz="17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</a:pPr>
            <a:endParaRPr lang="en-US" sz="17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</a:pPr>
            <a:endParaRPr lang="en-US" sz="17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</a:rPr>
              <a:t>High quality images of cardiac structure and function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Particularly the left atrial appendage, the most common site of thrombi in patients </a:t>
            </a:r>
            <a:br>
              <a:rPr lang="en-US" sz="1700">
                <a:solidFill>
                  <a:srgbClr val="000000"/>
                </a:solidFill>
              </a:rPr>
            </a:br>
            <a:r>
              <a:rPr lang="en-US" sz="1700">
                <a:solidFill>
                  <a:srgbClr val="000000"/>
                </a:solidFill>
              </a:rPr>
              <a:t>with AF</a:t>
            </a:r>
          </a:p>
          <a:p>
            <a:pPr indent="-228600">
              <a:lnSpc>
                <a:spcPct val="90000"/>
              </a:lnSpc>
            </a:pPr>
            <a:endParaRPr lang="en-US" sz="170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C71CA-C27F-6B4C-812F-5B8B6B9D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0" r="2" b="2"/>
          <a:stretch/>
        </p:blipFill>
        <p:spPr>
          <a:xfrm>
            <a:off x="-685799" y="-3809"/>
            <a:ext cx="992886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51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5" descr="PCP_CAP_CXR[1]"/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</a:blip>
          <a:srcRect t="1837" r="2" b="10216"/>
          <a:stretch/>
        </p:blipFill>
        <p:spPr bwMode="auto"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8440" name="Picture 7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03749" y="806450"/>
            <a:ext cx="3602727" cy="1633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Chest Radiography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3748" y="2561357"/>
            <a:ext cx="3602726" cy="30456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</a:rPr>
              <a:t>When clinical findings suggest an abnormality chest radiography may be used to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Evaluate pulmonary pathology and vasculature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Detect congestive heart failure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Assess enlargement of the cardiac chambers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</a:pPr>
            <a:endParaRPr lang="en-US" sz="1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647371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32" y="2250610"/>
            <a:ext cx="2391675" cy="235424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75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Summary slide for evaluation of AF patient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84" y="1217770"/>
            <a:ext cx="5391149" cy="441991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89382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>
            <a:normAutofit/>
          </a:bodyPr>
          <a:lstStyle/>
          <a:p>
            <a:pPr eaLnBrk="1" hangingPunct="1"/>
            <a:r>
              <a:rPr lang="en-US">
                <a:solidFill>
                  <a:srgbClr val="FFFFFF"/>
                </a:solidFill>
              </a:rPr>
              <a:t>Classification of Atrial Fibrillation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b="6349"/>
          <a:stretch/>
        </p:blipFill>
        <p:spPr>
          <a:xfrm>
            <a:off x="482600" y="188640"/>
            <a:ext cx="8197341" cy="39604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144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00150" y="4269282"/>
            <a:ext cx="6743700" cy="126476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Classification of AF</a:t>
            </a:r>
          </a:p>
        </p:txBody>
      </p:sp>
    </p:spTree>
    <p:extLst>
      <p:ext uri="{BB962C8B-B14F-4D97-AF65-F5344CB8AC3E}">
        <p14:creationId xmlns:p14="http://schemas.microsoft.com/office/powerpoint/2010/main" val="133054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19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144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150" y="4269282"/>
            <a:ext cx="67437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Classification of AF</a:t>
            </a:r>
          </a:p>
        </p:txBody>
      </p:sp>
      <p:graphicFrame>
        <p:nvGraphicFramePr>
          <p:cNvPr id="279602" name="Group 50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002453266"/>
              </p:ext>
            </p:extLst>
          </p:nvPr>
        </p:nvGraphicFramePr>
        <p:xfrm>
          <a:off x="490463" y="468977"/>
          <a:ext cx="8181616" cy="3539067"/>
        </p:xfrm>
        <a:graphic>
          <a:graphicData uri="http://schemas.openxmlformats.org/drawingml/2006/table">
            <a:tbl>
              <a:tblPr firstRow="1" bandRow="1"/>
              <a:tblGrid>
                <a:gridCol w="1863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8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Classification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190" marR="91190" marT="145905" marB="145905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Definition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190" marR="91190" marT="145905" marB="145905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Lone or primary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190" marR="91190" marT="145905" marB="145905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without clinical/ECG evidence of cardiopulmonary disease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190" marR="91190" marT="145905" marB="145905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Secondary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190" marR="91190" marT="145905" marB="14590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associated with cardiopulmonary disease (e.g. myocardial infarction or pneumonia)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190" marR="91190" marT="145905" marB="14590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2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Non-valvular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190" marR="91190" marT="145905" marB="14590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ahoma" pitchFamily="34" charset="0"/>
                          <a:ea typeface="ＭＳ Ｐゴシック" pitchFamily="34" charset="-128"/>
                          <a:cs typeface="Tahoma" pitchFamily="34" charset="0"/>
                        </a:rPr>
                        <a:t>AF that is not associated with damage to the heart valves (e.g. rheumatic mitral valve disease, prosthetic heart valve or mitral valve repair)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ahoma" pitchFamily="34" charset="0"/>
                        <a:ea typeface="ＭＳ Ｐゴシック" pitchFamily="34" charset="-128"/>
                        <a:cs typeface="Tahoma" pitchFamily="34" charset="0"/>
                      </a:endParaRPr>
                    </a:p>
                  </a:txBody>
                  <a:tcPr marL="91190" marR="91190" marT="145905" marB="14590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3B5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E90F7-C758-AB4B-BE9E-6C176857D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58" y="1335035"/>
            <a:ext cx="5421465" cy="41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7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1B7FA2-E010-B546-94C3-45B5014DC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844824"/>
            <a:ext cx="817879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28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>
            <a:normAutofit/>
          </a:bodyPr>
          <a:lstStyle/>
          <a:p>
            <a:pPr eaLnBrk="1" hangingPunct="1"/>
            <a:r>
              <a:rPr lang="en-US">
                <a:solidFill>
                  <a:srgbClr val="FFFFFF"/>
                </a:solidFill>
              </a:rPr>
              <a:t>Treatment Atrial Fibrillation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t="8039"/>
          <a:stretch/>
        </p:blipFill>
        <p:spPr>
          <a:xfrm>
            <a:off x="20" y="10"/>
            <a:ext cx="9143980" cy="438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>
                <a:solidFill>
                  <a:srgbClr val="000000"/>
                </a:solidFill>
              </a:rPr>
              <a:t>The Five Domains of Integrated AF Management</a:t>
            </a:r>
          </a:p>
        </p:txBody>
      </p:sp>
    </p:spTree>
    <p:extLst>
      <p:ext uri="{BB962C8B-B14F-4D97-AF65-F5344CB8AC3E}">
        <p14:creationId xmlns:p14="http://schemas.microsoft.com/office/powerpoint/2010/main" val="514798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3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n-US" sz="2100">
                <a:solidFill>
                  <a:srgbClr val="000000"/>
                </a:solidFill>
              </a:rPr>
              <a:t>Prevention of thromboembolism</a:t>
            </a:r>
          </a:p>
          <a:p>
            <a:endParaRPr lang="en-US" sz="2100">
              <a:solidFill>
                <a:srgbClr val="000000"/>
              </a:solidFill>
            </a:endParaRPr>
          </a:p>
          <a:p>
            <a:r>
              <a:rPr lang="en-US" sz="2100">
                <a:solidFill>
                  <a:srgbClr val="000000"/>
                </a:solidFill>
              </a:rPr>
              <a:t>Rate control</a:t>
            </a:r>
          </a:p>
          <a:p>
            <a:pPr>
              <a:buNone/>
            </a:pPr>
            <a:endParaRPr lang="en-US" sz="2100">
              <a:solidFill>
                <a:srgbClr val="000000"/>
              </a:solidFill>
            </a:endParaRPr>
          </a:p>
          <a:p>
            <a:r>
              <a:rPr lang="en-US" sz="2100">
                <a:solidFill>
                  <a:srgbClr val="000000"/>
                </a:solidFill>
              </a:rPr>
              <a:t>Restoration and maintenance of sinus rhythm</a:t>
            </a:r>
          </a:p>
          <a:p>
            <a:endParaRPr lang="en-US" sz="2100">
              <a:solidFill>
                <a:srgbClr val="000000"/>
              </a:solidFill>
            </a:endParaRPr>
          </a:p>
          <a:p>
            <a:endParaRPr lang="en-US" sz="2100">
              <a:solidFill>
                <a:srgbClr val="000000"/>
              </a:solidFill>
            </a:endParaRPr>
          </a:p>
          <a:p>
            <a:endParaRPr 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17EC86-3C3C-3C43-82C0-773921CAB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7" y="2070647"/>
            <a:ext cx="3610990" cy="2663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FF5190-4153-0E42-B3DE-A01EDFEDE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7" y="2649881"/>
            <a:ext cx="3610991" cy="15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93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0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02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071E3-6233-284A-97A2-2C48E9C3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b="1" dirty="0">
                <a:solidFill>
                  <a:srgbClr val="FFFFFF"/>
                </a:solidFill>
                <a:latin typeface="Tahoma" pitchFamily="34" charset="0"/>
              </a:rPr>
              <a:t>1-STROKE PREVENTION</a:t>
            </a:r>
            <a:br>
              <a:rPr lang="en-US" sz="2800" b="1" i="1" dirty="0">
                <a:solidFill>
                  <a:srgbClr val="FFFFFF"/>
                </a:solidFill>
                <a:latin typeface="Tahoma" pitchFamily="34" charset="0"/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7F3B3-972F-ED47-A738-E46B935E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Warfarin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Aspirin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Dabigatran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Apixaban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GB" sz="2100">
                <a:solidFill>
                  <a:srgbClr val="000000"/>
                </a:solidFill>
                <a:latin typeface="Tahoma" pitchFamily="34" charset="0"/>
              </a:rPr>
              <a:t>Rivaroxaba</a:t>
            </a:r>
            <a:endParaRPr lang="en-GB" sz="2100" dirty="0">
              <a:solidFill>
                <a:srgbClr val="000000"/>
              </a:solidFill>
              <a:latin typeface="Tahoma" pitchFamily="34" charset="0"/>
            </a:endParaRP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GB" sz="2100">
                <a:solidFill>
                  <a:srgbClr val="000000"/>
                </a:solidFill>
                <a:latin typeface="Tahoma" pitchFamily="34" charset="0"/>
              </a:rPr>
              <a:t>Edoxaban</a:t>
            </a:r>
            <a:endParaRPr lang="en-GB" sz="2100" dirty="0">
              <a:solidFill>
                <a:srgbClr val="000000"/>
              </a:solidFill>
              <a:latin typeface="Tahoma" pitchFamily="34" charset="0"/>
            </a:endParaRP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Removal/isolation of </a:t>
            </a:r>
            <a:br>
              <a:rPr lang="en-GB" sz="2100" dirty="0">
                <a:solidFill>
                  <a:srgbClr val="000000"/>
                </a:solidFill>
                <a:latin typeface="Tahoma" pitchFamily="34" charset="0"/>
              </a:rPr>
            </a:b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left atrial appendage, </a:t>
            </a:r>
            <a:br>
              <a:rPr lang="en-GB" sz="2100" dirty="0">
                <a:solidFill>
                  <a:srgbClr val="000000"/>
                </a:solidFill>
                <a:latin typeface="Tahoma" pitchFamily="34" charset="0"/>
              </a:rPr>
            </a:b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e.g. WATCHMAN</a:t>
            </a:r>
            <a:r>
              <a:rPr lang="en-GB" sz="2100" baseline="30000" dirty="0">
                <a:solidFill>
                  <a:srgbClr val="000000"/>
                </a:solidFill>
                <a:latin typeface="Tahoma" pitchFamily="34" charset="0"/>
              </a:rPr>
              <a:t>®</a:t>
            </a: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 device </a:t>
            </a:r>
            <a:br>
              <a:rPr lang="en-GB" sz="2100" dirty="0">
                <a:solidFill>
                  <a:srgbClr val="000000"/>
                </a:solidFill>
                <a:latin typeface="Tahoma" pitchFamily="34" charset="0"/>
              </a:rPr>
            </a:b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or surgery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endParaRPr lang="en-US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92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795AD4-2D7F-844E-BD62-8DDFF99E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2-Rate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B7D0-5C46-D94C-9C84-12929A9D3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US" sz="2100" dirty="0">
                <a:solidFill>
                  <a:srgbClr val="000000"/>
                </a:solidFill>
                <a:latin typeface="Tahoma" pitchFamily="34" charset="0"/>
              </a:rPr>
              <a:t>Ca</a:t>
            </a:r>
            <a:r>
              <a:rPr lang="en-US" sz="2100" baseline="30000" dirty="0">
                <a:solidFill>
                  <a:srgbClr val="000000"/>
                </a:solidFill>
                <a:latin typeface="Tahoma" pitchFamily="34" charset="0"/>
              </a:rPr>
              <a:t>2+</a:t>
            </a:r>
            <a:r>
              <a:rPr lang="en-US" sz="2100" dirty="0">
                <a:solidFill>
                  <a:srgbClr val="000000"/>
                </a:solidFill>
                <a:latin typeface="Tahoma" pitchFamily="34" charset="0"/>
              </a:rPr>
              <a:t>-channel blockers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US" sz="21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</a:t>
            </a:r>
            <a:r>
              <a:rPr lang="en-US" sz="2100" dirty="0">
                <a:solidFill>
                  <a:srgbClr val="000000"/>
                </a:solidFill>
                <a:latin typeface="Tahoma" pitchFamily="34" charset="0"/>
              </a:rPr>
              <a:t>-blockers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US" sz="2100" dirty="0">
                <a:solidFill>
                  <a:srgbClr val="000000"/>
                </a:solidFill>
                <a:latin typeface="Tahoma" pitchFamily="34" charset="0"/>
              </a:rPr>
              <a:t>Digoxin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US" sz="2100" dirty="0">
                <a:solidFill>
                  <a:srgbClr val="000000"/>
                </a:solidFill>
                <a:latin typeface="Tahoma" pitchFamily="34" charset="0"/>
              </a:rPr>
              <a:t>Ablate/pace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endParaRPr lang="en-US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8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52CFD-0F99-0B41-A83F-3923897E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</a:rPr>
              <a:t>3-MAINTENANCE OF </a:t>
            </a:r>
            <a:br>
              <a:rPr lang="en-GB" sz="2000" b="1" dirty="0">
                <a:solidFill>
                  <a:srgbClr val="FFFFFF"/>
                </a:solidFill>
                <a:latin typeface="Tahoma" pitchFamily="34" charset="0"/>
              </a:rPr>
            </a:br>
            <a:r>
              <a:rPr lang="en-GB" sz="2000" b="1" dirty="0">
                <a:solidFill>
                  <a:srgbClr val="FFFFFF"/>
                </a:solidFill>
                <a:latin typeface="Tahoma" pitchFamily="34" charset="0"/>
              </a:rPr>
              <a:t>SINUS RHYTHM</a:t>
            </a:r>
            <a:br>
              <a:rPr lang="en-US" sz="2400" b="1" i="1" dirty="0">
                <a:solidFill>
                  <a:srgbClr val="FFFFFF"/>
                </a:solidFill>
                <a:latin typeface="Tahoma" pitchFamily="34" charset="0"/>
              </a:rPr>
            </a:b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F1B3B-9842-4B44-BFB3-40767C27E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marL="177800" indent="-177800">
              <a:buFontTx/>
              <a:buChar char="•"/>
              <a:tabLst>
                <a:tab pos="358775" algn="l"/>
              </a:tabLst>
            </a:pP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Antiarrhythmic drugs</a:t>
            </a:r>
          </a:p>
          <a:p>
            <a:pPr marL="177800" indent="-177800">
              <a:tabLst>
                <a:tab pos="358775" algn="l"/>
              </a:tabLst>
            </a:pP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	– Class IA</a:t>
            </a:r>
          </a:p>
          <a:p>
            <a:pPr marL="177800" indent="-177800">
              <a:tabLst>
                <a:tab pos="358775" algn="l"/>
              </a:tabLst>
            </a:pP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	– Class IC</a:t>
            </a:r>
            <a:br>
              <a:rPr lang="en-GB" sz="2100" dirty="0">
                <a:solidFill>
                  <a:srgbClr val="000000"/>
                </a:solidFill>
                <a:latin typeface="Tahoma" pitchFamily="34" charset="0"/>
              </a:rPr>
            </a:b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– Class III: e.g. amiodarone, dronedarone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Ablation</a:t>
            </a:r>
          </a:p>
          <a:p>
            <a:pPr marL="177800" indent="-177800">
              <a:buFontTx/>
              <a:buChar char="•"/>
              <a:tabLst>
                <a:tab pos="177800" algn="l"/>
              </a:tabLst>
            </a:pPr>
            <a:r>
              <a:rPr lang="en-GB" sz="2100" dirty="0">
                <a:solidFill>
                  <a:srgbClr val="000000"/>
                </a:solidFill>
                <a:latin typeface="Tahoma" pitchFamily="34" charset="0"/>
              </a:rPr>
              <a:t>Surgery (MAZE)</a:t>
            </a:r>
            <a:endParaRPr lang="en-US" sz="2100" dirty="0">
              <a:solidFill>
                <a:srgbClr val="000000"/>
              </a:solidFill>
              <a:latin typeface="Tahoma" pitchFamily="34" charset="0"/>
            </a:endParaRPr>
          </a:p>
          <a:p>
            <a:pPr marL="177800" indent="-177800">
              <a:tabLst>
                <a:tab pos="358775" algn="l"/>
              </a:tabLst>
            </a:pPr>
            <a:endParaRPr lang="en-GB" sz="2100" dirty="0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  <a:p>
            <a:endParaRPr lang="en-US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14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0059" y="2053641"/>
            <a:ext cx="275187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Rhythm-control therapies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67930" y="801866"/>
            <a:ext cx="3979563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</a:rPr>
              <a:t>The objective of rhythm-control therapy is to restore (cardioversion) and maintain normal sinus rhythm</a:t>
            </a:r>
          </a:p>
          <a:p>
            <a:pPr indent="-228600"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</a:rPr>
              <a:t>Cardioversion can be achieved by: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Pharmacotherapy with antiarrhythmic agents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Electrical shocks (direct-current cardioversion)</a:t>
            </a:r>
          </a:p>
          <a:p>
            <a:pPr indent="-228600"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</a:rPr>
              <a:t>Direct-current cardioversion is generally more effective than pharmacotherapy</a:t>
            </a:r>
          </a:p>
          <a:p>
            <a:pPr indent="-228600"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</a:rPr>
              <a:t>Likelihood of successful cardioversion decreases with the duration of AF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Pharmacological cardioversion is most effective when initiated within 7 days of AF onset</a:t>
            </a:r>
          </a:p>
          <a:p>
            <a:pPr indent="-228600">
              <a:lnSpc>
                <a:spcPct val="90000"/>
              </a:lnSpc>
            </a:pPr>
            <a:r>
              <a:rPr lang="en-US" sz="1500">
                <a:solidFill>
                  <a:srgbClr val="000000"/>
                </a:solidFill>
              </a:rPr>
              <a:t>Cardioversion can dislodge thrombi in the atria, increasing the risk of stroke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Thromboprophylaxis is recommended for </a:t>
            </a:r>
            <a:r>
              <a:rPr lang="en-US" sz="1500">
                <a:solidFill>
                  <a:srgbClr val="000000"/>
                </a:solidFill>
                <a:sym typeface="Symbol" pitchFamily="18" charset="2"/>
              </a:rPr>
              <a:t>3 wk before and for at least </a:t>
            </a:r>
            <a:br>
              <a:rPr lang="en-US" sz="1500">
                <a:solidFill>
                  <a:srgbClr val="000000"/>
                </a:solidFill>
                <a:sym typeface="Symbol" pitchFamily="18" charset="2"/>
              </a:rPr>
            </a:br>
            <a:r>
              <a:rPr lang="en-US" sz="1500">
                <a:solidFill>
                  <a:srgbClr val="000000"/>
                </a:solidFill>
                <a:sym typeface="Symbol" pitchFamily="18" charset="2"/>
              </a:rPr>
              <a:t>4 wks after cardioversion in patients with AF that has persisted for 48 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187D5-4E6D-E44C-B42A-86F27B275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63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8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07685-3155-E346-ADE7-34DAA133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062" y="643467"/>
            <a:ext cx="61558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74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endParaRPr lang="en-US" sz="210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en-US" sz="2100">
                <a:solidFill>
                  <a:srgbClr val="000000"/>
                </a:solidFill>
                <a:ea typeface="ＭＳ Ｐゴシック" pitchFamily="34" charset="-128"/>
              </a:rPr>
              <a:t>        </a:t>
            </a:r>
          </a:p>
          <a:p>
            <a:pPr>
              <a:buFontTx/>
              <a:buNone/>
            </a:pPr>
            <a:r>
              <a:rPr lang="en-US" sz="2100">
                <a:solidFill>
                  <a:srgbClr val="000000"/>
                </a:solidFill>
                <a:ea typeface="ＭＳ Ｐゴシック" pitchFamily="34" charset="-128"/>
              </a:rPr>
              <a:t>             Atrial Flutter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-161"/>
          <p:cNvPicPr>
            <a:picLocks noChangeAspect="1" noChangeArrowheads="1"/>
          </p:cNvPicPr>
          <p:nvPr/>
        </p:nvPicPr>
        <p:blipFill rotWithShape="1">
          <a:blip r:embed="rId2" cstate="print"/>
          <a:srcRect t="16394" r="1" b="9603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WINDOWS\Desktop\M2 figs tachy\test10.bmp"/>
          <p:cNvPicPr>
            <a:picLocks noChangeAspect="1" noChangeArrowheads="1"/>
          </p:cNvPicPr>
          <p:nvPr/>
        </p:nvPicPr>
        <p:blipFill rotWithShape="1">
          <a:blip r:embed="rId2" cstate="print"/>
          <a:srcRect l="8492" r="5175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86E17-F14A-8A43-9730-0B9832DC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Atrial Flutter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ABDD4-B7ED-DD4F-A3CF-8246BB04F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n-US" sz="2100" b="1" i="1" dirty="0">
                <a:solidFill>
                  <a:srgbClr val="000000"/>
                </a:solidFill>
                <a:ea typeface="ＭＳ Ｐゴシック" pitchFamily="34" charset="-128"/>
              </a:rPr>
              <a:t>Unstable</a:t>
            </a:r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2100" dirty="0" err="1">
                <a:solidFill>
                  <a:srgbClr val="000000"/>
                </a:solidFill>
                <a:ea typeface="ＭＳ Ｐゴシック" pitchFamily="34" charset="-128"/>
              </a:rPr>
              <a:t>pt</a:t>
            </a:r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:</a:t>
            </a:r>
          </a:p>
          <a:p>
            <a:pPr lvl="2"/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Synchronized cardioversion as per ACLS  </a:t>
            </a:r>
          </a:p>
          <a:p>
            <a:pPr lvl="2">
              <a:buNone/>
            </a:pPr>
            <a:endParaRPr lang="en-US" sz="2100" dirty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2100" b="1" i="1" dirty="0">
                <a:solidFill>
                  <a:srgbClr val="000000"/>
                </a:solidFill>
                <a:ea typeface="ＭＳ Ｐゴシック" pitchFamily="34" charset="-128"/>
              </a:rPr>
              <a:t>Stable</a:t>
            </a:r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2100" dirty="0" err="1">
                <a:solidFill>
                  <a:srgbClr val="000000"/>
                </a:solidFill>
                <a:ea typeface="ＭＳ Ｐゴシック" pitchFamily="34" charset="-128"/>
              </a:rPr>
              <a:t>pt</a:t>
            </a:r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:</a:t>
            </a:r>
          </a:p>
          <a:p>
            <a:pPr lvl="2"/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Rate control :just like atrial fibrillation AF</a:t>
            </a:r>
          </a:p>
          <a:p>
            <a:pPr lvl="2"/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Elective cardioversion :just like AF</a:t>
            </a:r>
          </a:p>
          <a:p>
            <a:pPr lvl="2"/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Anti-coagulation :just like AF </a:t>
            </a:r>
          </a:p>
          <a:p>
            <a:pPr lvl="2"/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Refer for Ablation</a:t>
            </a:r>
          </a:p>
          <a:p>
            <a:endParaRPr lang="en-US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39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C Krazy Legs Bold" pitchFamily="2" charset="0"/>
                <a:ea typeface="ＭＳ Ｐゴシック" pitchFamily="34" charset="-128"/>
              </a:rPr>
              <a:t>SVT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F601985-BFBC-4F4D-8C2B-72351CA74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1" b="2588"/>
          <a:stretch/>
        </p:blipFill>
        <p:spPr>
          <a:xfrm>
            <a:off x="20" y="10"/>
            <a:ext cx="9143980" cy="4293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A87A1-7472-A64B-8E20-61F0A5300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685" y="4551037"/>
            <a:ext cx="3694808" cy="1509935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AVNRT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05657F-CD42-3148-B3B6-C6A732F3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SVT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94B59-1A91-4B49-8813-AF775A0B4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AVNRT (60%)</a:t>
            </a:r>
          </a:p>
          <a:p>
            <a:endParaRPr lang="en-US" sz="2100" dirty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AVRT (30%)</a:t>
            </a:r>
          </a:p>
          <a:p>
            <a:pPr>
              <a:buNone/>
            </a:pPr>
            <a:endParaRPr lang="en-US" sz="2100" dirty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2100" dirty="0">
                <a:solidFill>
                  <a:srgbClr val="000000"/>
                </a:solidFill>
                <a:ea typeface="ＭＳ Ｐゴシック" pitchFamily="34" charset="-128"/>
              </a:rPr>
              <a:t>Atrial tachycardia (10%)</a:t>
            </a:r>
          </a:p>
          <a:p>
            <a:endParaRPr lang="en-US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142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888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08061-C146-5846-A28E-8B7A81CB9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10" y="188640"/>
            <a:ext cx="774836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78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624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78E9B6-AEA2-0D41-8188-F08A9F1F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88641"/>
            <a:ext cx="793622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71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3700">
                <a:solidFill>
                  <a:srgbClr val="FFFFFF"/>
                </a:solidFill>
              </a:rPr>
              <a:t>Pathophysiology of Atrial Fibrillation and associated Stroke</a:t>
            </a:r>
            <a:endParaRPr lang="en-US" sz="3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5D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98887-D9F0-A243-996B-10E9F27ED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6632"/>
            <a:ext cx="7864220" cy="66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18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Treatment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endParaRPr lang="en-US" sz="2100">
              <a:solidFill>
                <a:srgbClr val="000000"/>
              </a:solidFill>
            </a:endParaRPr>
          </a:p>
          <a:p>
            <a:r>
              <a:rPr lang="en-US" sz="2100">
                <a:solidFill>
                  <a:srgbClr val="000000"/>
                </a:solidFill>
              </a:rPr>
              <a:t>Medical therapy</a:t>
            </a:r>
          </a:p>
          <a:p>
            <a:endParaRPr lang="en-US" sz="2100">
              <a:solidFill>
                <a:srgbClr val="000000"/>
              </a:solidFill>
            </a:endParaRPr>
          </a:p>
          <a:p>
            <a:r>
              <a:rPr lang="en-US" sz="2100">
                <a:solidFill>
                  <a:srgbClr val="000000"/>
                </a:solidFill>
              </a:rPr>
              <a:t>Radio Frequency  Ablation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Other Arrhythmias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endParaRPr lang="en-US" sz="2100">
              <a:solidFill>
                <a:srgbClr val="000000"/>
              </a:solidFill>
            </a:endParaRPr>
          </a:p>
          <a:p>
            <a:r>
              <a:rPr lang="en-US" sz="2100">
                <a:solidFill>
                  <a:srgbClr val="000000"/>
                </a:solidFill>
              </a:rPr>
              <a:t>Ventricular Tachycardia</a:t>
            </a:r>
          </a:p>
          <a:p>
            <a:endParaRPr lang="en-US" sz="2100">
              <a:solidFill>
                <a:srgbClr val="000000"/>
              </a:solidFill>
            </a:endParaRPr>
          </a:p>
          <a:p>
            <a:r>
              <a:rPr lang="en-US" sz="2100">
                <a:solidFill>
                  <a:srgbClr val="000000"/>
                </a:solidFill>
              </a:rPr>
              <a:t>Ventricular Fibrillation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x-none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/>
          </a:p>
        </p:txBody>
      </p:sp>
      <p:pic>
        <p:nvPicPr>
          <p:cNvPr id="39940" name="Picture 4" descr="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vfib-m4"/>
          <p:cNvPicPr>
            <a:picLocks noChangeAspect="1" noChangeArrowheads="1"/>
          </p:cNvPicPr>
          <p:nvPr/>
        </p:nvPicPr>
        <p:blipFill rotWithShape="1">
          <a:blip r:embed="rId2" cstate="print"/>
          <a:srcRect l="33674" r="42325"/>
          <a:stretch/>
        </p:blipFill>
        <p:spPr bwMode="auto">
          <a:xfrm>
            <a:off x="20" y="10"/>
            <a:ext cx="9143980" cy="466692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000000"/>
                </a:solidFill>
              </a:rPr>
              <a:t>VF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6979" y="1459467"/>
            <a:ext cx="3733482" cy="10905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rgbClr val="000000"/>
                </a:solidFill>
              </a:rPr>
              <a:t>Treatment options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</a:blip>
          <a:srcRect l="6607" r="-2" b="-2"/>
          <a:stretch/>
        </p:blipFill>
        <p:spPr bwMode="auto"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4330" y="2673512"/>
            <a:ext cx="3733184" cy="2729467"/>
          </a:xfrm>
        </p:spPr>
        <p:txBody>
          <a:bodyPr anchor="ctr">
            <a:norm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Treat the underlying cause</a:t>
            </a:r>
          </a:p>
          <a:p>
            <a:pPr>
              <a:buNone/>
            </a:pPr>
            <a:endParaRPr lang="en-US" sz="1500">
              <a:solidFill>
                <a:srgbClr val="000000"/>
              </a:solidFill>
            </a:endParaRPr>
          </a:p>
          <a:p>
            <a:r>
              <a:rPr lang="en-US" sz="1500">
                <a:solidFill>
                  <a:srgbClr val="000000"/>
                </a:solidFill>
              </a:rPr>
              <a:t>Automatic Implantable defibrillators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0045"/>
            <a:ext cx="4694659" cy="573405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9"/>
          <a:stretch/>
        </p:blipFill>
        <p:spPr>
          <a:xfrm>
            <a:off x="-1" y="857250"/>
            <a:ext cx="9144001" cy="5734050"/>
          </a:xfrm>
          <a:prstGeom prst="rect">
            <a:avLst/>
          </a:prstGeom>
        </p:spPr>
      </p:pic>
      <p:sp>
        <p:nvSpPr>
          <p:cNvPr id="2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1468363"/>
            <a:ext cx="4180922" cy="4515805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6" name="Graphic 15" descr="Smiling Face with No Fill">
            <a:extLst>
              <a:ext uri="{FF2B5EF4-FFF2-40B4-BE49-F238E27FC236}">
                <a16:creationId xmlns:a16="http://schemas.microsoft.com/office/drawing/2014/main" id="{B0A906D3-BAD1-449A-8AFB-5DB6363F5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490" y="2079067"/>
            <a:ext cx="3026740" cy="30267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579" y="2947260"/>
            <a:ext cx="4003614" cy="2927188"/>
          </a:xfrm>
        </p:spPr>
        <p:txBody>
          <a:bodyPr anchor="ctr">
            <a:normAutofit/>
          </a:bodyPr>
          <a:lstStyle/>
          <a:p>
            <a:endParaRPr lang="en-US" sz="1500">
              <a:solidFill>
                <a:srgbClr val="000000"/>
              </a:solidFill>
            </a:endParaRPr>
          </a:p>
          <a:p>
            <a:endParaRPr lang="en-US" sz="1500">
              <a:solidFill>
                <a:srgbClr val="000000"/>
              </a:solidFill>
            </a:endParaRPr>
          </a:p>
          <a:p>
            <a:endParaRPr lang="en-US" sz="150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500">
                <a:solidFill>
                  <a:srgbClr val="000000"/>
                </a:solidFill>
              </a:rPr>
              <a:t>                   Thank You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826"/>
            <a:ext cx="10015869" cy="685372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3"/>
          <a:stretch/>
        </p:blipFill>
        <p:spPr>
          <a:xfrm>
            <a:off x="-1" y="0"/>
            <a:ext cx="10015869" cy="6850894"/>
          </a:xfrm>
          <a:prstGeom prst="rect">
            <a:avLst/>
          </a:prstGeom>
        </p:spPr>
      </p:pic>
      <p:sp>
        <p:nvSpPr>
          <p:cNvPr id="5123" name="Rectangle 15"/>
          <p:cNvSpPr>
            <a:spLocks noGrp="1" noChangeArrowheads="1"/>
          </p:cNvSpPr>
          <p:nvPr>
            <p:ph type="title"/>
          </p:nvPr>
        </p:nvSpPr>
        <p:spPr>
          <a:xfrm>
            <a:off x="5063685" y="4782207"/>
            <a:ext cx="4459934" cy="113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0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Normal regulation of heart rate and rhythm</a:t>
            </a:r>
          </a:p>
        </p:txBody>
      </p:sp>
      <p:sp>
        <p:nvSpPr>
          <p:cNvPr id="512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5063967" y="4153083"/>
            <a:ext cx="4459652" cy="6291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35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Contraction is controlled by the sinoatrial (SA) node</a:t>
            </a:r>
          </a:p>
        </p:txBody>
      </p:sp>
      <p:sp>
        <p:nvSpPr>
          <p:cNvPr id="78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36223"/>
            <a:ext cx="4571999" cy="5514671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3" descr="5-1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7735" y="2339162"/>
            <a:ext cx="3076182" cy="4021153"/>
          </a:xfrm>
          <a:prstGeom prst="rect">
            <a:avLst/>
          </a:prstGeom>
        </p:spPr>
      </p:pic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0872" y="0"/>
            <a:ext cx="4124495" cy="3124182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125" name="Picture 1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70743" y="142830"/>
            <a:ext cx="2980742" cy="2155839"/>
          </a:xfrm>
          <a:prstGeom prst="rect">
            <a:avLst/>
          </a:prstGeom>
        </p:spPr>
      </p:pic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5573" y="6444257"/>
            <a:ext cx="428046" cy="23555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825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ec_ECG1large Young WB"/>
          <p:cNvPicPr>
            <a:picLocks noChangeAspect="1" noChangeArrowheads="1"/>
          </p:cNvPicPr>
          <p:nvPr/>
        </p:nvPicPr>
        <p:blipFill rotWithShape="1">
          <a:blip r:embed="rId2" cstate="print"/>
          <a:srcRect t="768" b="1551"/>
          <a:stretch/>
        </p:blipFill>
        <p:spPr>
          <a:xfrm>
            <a:off x="20" y="10"/>
            <a:ext cx="9143980" cy="466692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000000"/>
                </a:solidFill>
              </a:rPr>
              <a:t>Normal EKG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647371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1532" y="2250610"/>
            <a:ext cx="2391675" cy="235424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eaLnBrk="1" hangingPunct="1"/>
            <a:r>
              <a:rPr lang="en-US" sz="2275" dirty="0">
                <a:solidFill>
                  <a:srgbClr val="FFFFFF"/>
                </a:solidFill>
              </a:rPr>
              <a:t>AF</a:t>
            </a:r>
          </a:p>
        </p:txBody>
      </p:sp>
      <p:pic>
        <p:nvPicPr>
          <p:cNvPr id="9219" name="Picture 2" descr="E:\tracings\ekg073-l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87484" y="1879208"/>
            <a:ext cx="5391149" cy="30970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3700">
                <a:solidFill>
                  <a:srgbClr val="FFFFFF"/>
                </a:solidFill>
              </a:rPr>
              <a:t>Normal heart rhythm is disrupted in AF</a:t>
            </a:r>
            <a:endParaRPr lang="en-US" sz="3700">
              <a:solidFill>
                <a:srgbClr val="FFFFFF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100">
                <a:solidFill>
                  <a:srgbClr val="000000"/>
                </a:solidFill>
              </a:rPr>
              <a:t>AF is characterized by: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100">
                <a:solidFill>
                  <a:srgbClr val="000000"/>
                </a:solidFill>
              </a:rPr>
              <a:t>Rapid (350–600 beats/min) and irregular atrial rhythm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100">
                <a:solidFill>
                  <a:srgbClr val="000000"/>
                </a:solidFill>
              </a:rPr>
              <a:t>Reduced filling of the left and right ventricles</a:t>
            </a:r>
          </a:p>
          <a:p>
            <a:pPr eaLnBrk="1" hangingPunct="1">
              <a:lnSpc>
                <a:spcPct val="90000"/>
              </a:lnSpc>
            </a:pPr>
            <a:r>
              <a:rPr lang="en-GB" sz="2100">
                <a:solidFill>
                  <a:srgbClr val="000000"/>
                </a:solidFill>
              </a:rPr>
              <a:t>Conduction of most impulses from the atria to ventricles is blocked at the AV node</a:t>
            </a:r>
          </a:p>
          <a:p>
            <a:pPr eaLnBrk="1" hangingPunct="1">
              <a:lnSpc>
                <a:spcPct val="90000"/>
              </a:lnSpc>
            </a:pPr>
            <a:r>
              <a:rPr lang="en-GB" sz="2100">
                <a:solidFill>
                  <a:srgbClr val="000000"/>
                </a:solidFill>
              </a:rPr>
              <a:t>Contraction of the ventricles can be: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100">
                <a:solidFill>
                  <a:srgbClr val="000000"/>
                </a:solidFill>
              </a:rPr>
              <a:t>Irregular and rapid (110–180 beats/min; tachycardia)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100">
                <a:solidFill>
                  <a:srgbClr val="000000"/>
                </a:solidFill>
              </a:rPr>
              <a:t>Irregular and slow (&lt;50 beats/min; bradycardia)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100">
                <a:solidFill>
                  <a:srgbClr val="000000"/>
                </a:solidFill>
              </a:rPr>
              <a:t>Normal</a:t>
            </a:r>
          </a:p>
          <a:p>
            <a:pPr eaLnBrk="1" hangingPunct="1">
              <a:lnSpc>
                <a:spcPct val="90000"/>
              </a:lnSpc>
            </a:pPr>
            <a:r>
              <a:rPr lang="en-GB" sz="2100">
                <a:solidFill>
                  <a:srgbClr val="000000"/>
                </a:solidFill>
              </a:rPr>
              <a:t>Cardiac output can be reduced</a:t>
            </a:r>
          </a:p>
          <a:p>
            <a:pPr eaLnBrk="1" hangingPunct="1">
              <a:lnSpc>
                <a:spcPct val="90000"/>
              </a:lnSpc>
            </a:pPr>
            <a:endParaRPr 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867</Words>
  <Application>Microsoft Office PowerPoint</Application>
  <PresentationFormat>On-screen Show (4:3)</PresentationFormat>
  <Paragraphs>262</Paragraphs>
  <Slides>56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CAC Krazy Legs Bold</vt:lpstr>
      <vt:lpstr>Calibri</vt:lpstr>
      <vt:lpstr>Tahoma</vt:lpstr>
      <vt:lpstr>Times</vt:lpstr>
      <vt:lpstr>Office Theme</vt:lpstr>
      <vt:lpstr>Arrhythmia 341</vt:lpstr>
      <vt:lpstr>Objectives</vt:lpstr>
      <vt:lpstr>PowerPoint Presentation</vt:lpstr>
      <vt:lpstr>PowerPoint Presentation</vt:lpstr>
      <vt:lpstr>Pathophysiology of Atrial Fibrillation and associated Stroke</vt:lpstr>
      <vt:lpstr>Normal regulation of heart rate and rhythm</vt:lpstr>
      <vt:lpstr>Normal EKG</vt:lpstr>
      <vt:lpstr>AF</vt:lpstr>
      <vt:lpstr>Normal heart rhythm is disrupted in AF</vt:lpstr>
      <vt:lpstr>AF begets AF</vt:lpstr>
      <vt:lpstr>AF begets AF</vt:lpstr>
      <vt:lpstr>Consequences of AF</vt:lpstr>
      <vt:lpstr>Diagnosis of Atrial Fibrillation</vt:lpstr>
      <vt:lpstr>Atrial Fibrillation: Cardiac Causes</vt:lpstr>
      <vt:lpstr>Atrial Fibrillation: Non-Cardiac Causes</vt:lpstr>
      <vt:lpstr> Clinical presentation of AF</vt:lpstr>
      <vt:lpstr>Signs and symptoms</vt:lpstr>
      <vt:lpstr>History and physical examination</vt:lpstr>
      <vt:lpstr>EKG: loss of P wave in AF</vt:lpstr>
      <vt:lpstr>Transthoracic echocardiography (TTE)</vt:lpstr>
      <vt:lpstr>Laboratory tests</vt:lpstr>
      <vt:lpstr>Holter monitor</vt:lpstr>
      <vt:lpstr>Transoesophageal echocardiogram (TEE)</vt:lpstr>
      <vt:lpstr>PowerPoint Presentation</vt:lpstr>
      <vt:lpstr>Chest Radiography</vt:lpstr>
      <vt:lpstr>Summary slide for evaluation of AF patient</vt:lpstr>
      <vt:lpstr>Classification of Atrial Fibrillation</vt:lpstr>
      <vt:lpstr>PowerPoint Presentation</vt:lpstr>
      <vt:lpstr>Classification of AF</vt:lpstr>
      <vt:lpstr>PowerPoint Presentation</vt:lpstr>
      <vt:lpstr>Treatment Atrial Fibrillation</vt:lpstr>
      <vt:lpstr>The Five Domains of Integrated AF Management</vt:lpstr>
      <vt:lpstr>3 Strategies</vt:lpstr>
      <vt:lpstr>PowerPoint Presentation</vt:lpstr>
      <vt:lpstr>PowerPoint Presentation</vt:lpstr>
      <vt:lpstr>1-STROKE PREVENTION </vt:lpstr>
      <vt:lpstr>2-Rate control</vt:lpstr>
      <vt:lpstr>3-MAINTENANCE OF  SINUS RHYTHM </vt:lpstr>
      <vt:lpstr>Rhythm-control therapies</vt:lpstr>
      <vt:lpstr>PowerPoint Presentation</vt:lpstr>
      <vt:lpstr>PowerPoint Presentation</vt:lpstr>
      <vt:lpstr>PowerPoint Presentation</vt:lpstr>
      <vt:lpstr>PowerPoint Presentation</vt:lpstr>
      <vt:lpstr>Atrial Flutter</vt:lpstr>
      <vt:lpstr>SVT</vt:lpstr>
      <vt:lpstr>PowerPoint Presentation</vt:lpstr>
      <vt:lpstr>SVT</vt:lpstr>
      <vt:lpstr>PowerPoint Presentation</vt:lpstr>
      <vt:lpstr>PowerPoint Presentation</vt:lpstr>
      <vt:lpstr>PowerPoint Presentation</vt:lpstr>
      <vt:lpstr>Treatment options</vt:lpstr>
      <vt:lpstr>Other Arrhythmias</vt:lpstr>
      <vt:lpstr>PowerPoint Presentation</vt:lpstr>
      <vt:lpstr>VF</vt:lpstr>
      <vt:lpstr>Treatment options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Arrhythmia 341</dc:title>
  <dc:creator>ahmad alhersi</dc:creator>
  <cp:lastModifiedBy>Dana Al-Kadi</cp:lastModifiedBy>
  <cp:revision>1</cp:revision>
  <dcterms:created xsi:type="dcterms:W3CDTF">2019-09-18T04:44:34Z</dcterms:created>
  <dcterms:modified xsi:type="dcterms:W3CDTF">2019-09-19T08:08:41Z</dcterms:modified>
</cp:coreProperties>
</file>