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1.xml" ContentType="application/vnd.openxmlformats-officedocument.presentationml.notesSlide+xml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75"/>
  </p:notesMasterIdLst>
  <p:sldIdLst>
    <p:sldId id="256" r:id="rId2"/>
    <p:sldId id="341" r:id="rId3"/>
    <p:sldId id="259" r:id="rId4"/>
    <p:sldId id="260" r:id="rId5"/>
    <p:sldId id="346" r:id="rId6"/>
    <p:sldId id="262" r:id="rId7"/>
    <p:sldId id="281" r:id="rId8"/>
    <p:sldId id="264" r:id="rId9"/>
    <p:sldId id="258" r:id="rId10"/>
    <p:sldId id="275" r:id="rId11"/>
    <p:sldId id="268" r:id="rId12"/>
    <p:sldId id="265" r:id="rId13"/>
    <p:sldId id="269" r:id="rId14"/>
    <p:sldId id="270" r:id="rId15"/>
    <p:sldId id="271" r:id="rId16"/>
    <p:sldId id="272" r:id="rId17"/>
    <p:sldId id="339" r:id="rId18"/>
    <p:sldId id="347" r:id="rId19"/>
    <p:sldId id="340" r:id="rId20"/>
    <p:sldId id="273" r:id="rId21"/>
    <p:sldId id="274" r:id="rId22"/>
    <p:sldId id="277" r:id="rId23"/>
    <p:sldId id="278" r:id="rId24"/>
    <p:sldId id="279" r:id="rId25"/>
    <p:sldId id="280" r:id="rId26"/>
    <p:sldId id="289" r:id="rId27"/>
    <p:sldId id="305" r:id="rId28"/>
    <p:sldId id="307" r:id="rId29"/>
    <p:sldId id="308" r:id="rId30"/>
    <p:sldId id="306" r:id="rId31"/>
    <p:sldId id="309" r:id="rId32"/>
    <p:sldId id="310" r:id="rId33"/>
    <p:sldId id="311" r:id="rId34"/>
    <p:sldId id="312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98" r:id="rId43"/>
    <p:sldId id="300" r:id="rId44"/>
    <p:sldId id="301" r:id="rId45"/>
    <p:sldId id="302" r:id="rId46"/>
    <p:sldId id="303" r:id="rId47"/>
    <p:sldId id="304" r:id="rId48"/>
    <p:sldId id="276" r:id="rId49"/>
    <p:sldId id="348" r:id="rId50"/>
    <p:sldId id="313" r:id="rId51"/>
    <p:sldId id="316" r:id="rId52"/>
    <p:sldId id="314" r:id="rId53"/>
    <p:sldId id="315" r:id="rId54"/>
    <p:sldId id="342" r:id="rId55"/>
    <p:sldId id="337" r:id="rId56"/>
    <p:sldId id="336" r:id="rId57"/>
    <p:sldId id="320" r:id="rId58"/>
    <p:sldId id="319" r:id="rId59"/>
    <p:sldId id="331" r:id="rId60"/>
    <p:sldId id="317" r:id="rId61"/>
    <p:sldId id="318" r:id="rId62"/>
    <p:sldId id="321" r:id="rId63"/>
    <p:sldId id="332" r:id="rId64"/>
    <p:sldId id="322" r:id="rId65"/>
    <p:sldId id="323" r:id="rId66"/>
    <p:sldId id="324" r:id="rId67"/>
    <p:sldId id="325" r:id="rId68"/>
    <p:sldId id="326" r:id="rId69"/>
    <p:sldId id="327" r:id="rId70"/>
    <p:sldId id="333" r:id="rId71"/>
    <p:sldId id="328" r:id="rId72"/>
    <p:sldId id="338" r:id="rId73"/>
    <p:sldId id="345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20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notesMaster" Target="notesMasters/notesMaster1.xml"/><Relationship Id="rId76" Type="http://schemas.openxmlformats.org/officeDocument/2006/relationships/printerSettings" Target="printerSettings/printerSettings1.bin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1DA151-8EAD-7D45-9E41-71F22DFDA5E6}" type="datetimeFigureOut">
              <a:rPr lang="en-US" smtClean="0"/>
              <a:t>19-11-03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420F6D-1EAD-3B43-8E6D-F9AE8B69D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229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 lot of times the exact cause is not really clear, but the result of the damage in the glomerulus is telling how immune system is playing an important rule.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20F6D-1EAD-3B43-8E6D-F9AE8B69D4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6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Sunday, November 3, 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Sunday, November 3, 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Sunday, November 3, 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Sunday, November 3, 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Sunday, November 3, 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Sunday, November 3, 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Sunday, November 3, 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Sunday, November 3, 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Sunday, November 3, 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Sunday, November 3, 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Sunday, November 3, 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Sunday, November 3, 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eg"/><Relationship Id="rId3" Type="http://schemas.openxmlformats.org/officeDocument/2006/relationships/image" Target="../media/image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eg"/><Relationship Id="rId3" Type="http://schemas.openxmlformats.org/officeDocument/2006/relationships/image" Target="../media/image1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eg"/><Relationship Id="rId3" Type="http://schemas.openxmlformats.org/officeDocument/2006/relationships/image" Target="../media/image9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eg"/><Relationship Id="rId3" Type="http://schemas.openxmlformats.org/officeDocument/2006/relationships/image" Target="../media/image2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eg"/><Relationship Id="rId3" Type="http://schemas.openxmlformats.org/officeDocument/2006/relationships/image" Target="../media/image2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gi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g"/><Relationship Id="rId3" Type="http://schemas.openxmlformats.org/officeDocument/2006/relationships/image" Target="../media/image3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Relationship Id="rId3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Glomerular diseases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MED 341</a:t>
            </a:r>
          </a:p>
          <a:p>
            <a:r>
              <a:rPr lang="en-US" dirty="0" smtClean="0"/>
              <a:t>November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322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399"/>
            <a:ext cx="8229600" cy="106680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So, if Glomerular structure is </a:t>
            </a:r>
            <a:r>
              <a:rPr lang="en-US" sz="2800" b="1" dirty="0" smtClean="0"/>
              <a:t>intact</a:t>
            </a:r>
            <a:r>
              <a:rPr lang="en-US" sz="2800" dirty="0" smtClean="0"/>
              <a:t> the urine will show: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 smtClean="0">
              <a:latin typeface="Calibri" charset="0"/>
            </a:endParaRPr>
          </a:p>
          <a:p>
            <a:pPr>
              <a:defRPr/>
            </a:pPr>
            <a:endParaRPr lang="en-US" dirty="0">
              <a:latin typeface="Calibri" charset="0"/>
            </a:endParaRPr>
          </a:p>
          <a:p>
            <a:pPr>
              <a:defRPr/>
            </a:pPr>
            <a:r>
              <a:rPr lang="en-US" dirty="0" smtClean="0">
                <a:latin typeface="Calibri" charset="0"/>
              </a:rPr>
              <a:t>NO </a:t>
            </a:r>
            <a:r>
              <a:rPr lang="en-US" dirty="0">
                <a:latin typeface="Calibri" charset="0"/>
              </a:rPr>
              <a:t>PROTEIN</a:t>
            </a:r>
            <a:r>
              <a:rPr lang="en-US" dirty="0" smtClean="0">
                <a:latin typeface="Calibri" charset="0"/>
              </a:rPr>
              <a:t>. </a:t>
            </a:r>
          </a:p>
          <a:p>
            <a:pPr>
              <a:defRPr/>
            </a:pPr>
            <a:r>
              <a:rPr lang="en-US" dirty="0" smtClean="0">
                <a:latin typeface="Calibri" charset="0"/>
              </a:rPr>
              <a:t>NO </a:t>
            </a:r>
            <a:r>
              <a:rPr lang="en-US" dirty="0">
                <a:latin typeface="Calibri" charset="0"/>
              </a:rPr>
              <a:t>RED BLOOD CELLS ( Accept: </a:t>
            </a:r>
            <a:r>
              <a:rPr lang="en-US" dirty="0" smtClean="0">
                <a:latin typeface="Calibri" charset="0"/>
              </a:rPr>
              <a:t>&lt;2 RBCs</a:t>
            </a:r>
            <a:r>
              <a:rPr lang="en-US" dirty="0">
                <a:latin typeface="Calibri" charset="0"/>
              </a:rPr>
              <a:t>/</a:t>
            </a:r>
            <a:r>
              <a:rPr lang="en-US" dirty="0" smtClean="0">
                <a:latin typeface="Calibri" charset="0"/>
              </a:rPr>
              <a:t>High power field)</a:t>
            </a:r>
            <a:endParaRPr lang="en-US" dirty="0">
              <a:latin typeface="Calibri" charset="0"/>
            </a:endParaRPr>
          </a:p>
          <a:p>
            <a:pPr>
              <a:defRPr/>
            </a:pPr>
            <a:r>
              <a:rPr lang="en-US" dirty="0">
                <a:latin typeface="Calibri" charset="0"/>
              </a:rPr>
              <a:t>NO HEME.</a:t>
            </a:r>
          </a:p>
          <a:p>
            <a:pPr>
              <a:defRPr/>
            </a:pPr>
            <a:r>
              <a:rPr lang="en-US" dirty="0">
                <a:latin typeface="Calibri" charset="0"/>
              </a:rPr>
              <a:t>NO CELLULAR CASTS</a:t>
            </a:r>
            <a:r>
              <a:rPr lang="en-US" dirty="0" smtClean="0">
                <a:latin typeface="Calibri" charset="0"/>
              </a:rPr>
              <a:t>.</a:t>
            </a:r>
          </a:p>
          <a:p>
            <a:pPr>
              <a:defRPr/>
            </a:pPr>
            <a:r>
              <a:rPr lang="en-US" dirty="0" smtClean="0">
                <a:latin typeface="Calibri" charset="0"/>
              </a:rPr>
              <a:t>No fat</a:t>
            </a:r>
          </a:p>
          <a:p>
            <a:pPr marL="0" indent="0">
              <a:buNone/>
              <a:defRPr/>
            </a:pPr>
            <a:endParaRPr lang="en-US" dirty="0">
              <a:latin typeface="Calibri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840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How glomerular diseases start?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Here we are talking about primary glomerular diseases that are mostly caused by immune system dysfunction.</a:t>
            </a:r>
          </a:p>
          <a:p>
            <a:endParaRPr lang="en-US" dirty="0" smtClean="0"/>
          </a:p>
          <a:p>
            <a:r>
              <a:rPr lang="en-US" dirty="0" smtClean="0"/>
              <a:t>Auto-antibodies targeting glomerular structure or immune-complexes (antigen-antibody) depositing and traumatizing the glomerular components.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67299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15" y="1096681"/>
            <a:ext cx="8760570" cy="4861878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</p:pic>
      <p:sp>
        <p:nvSpPr>
          <p:cNvPr id="3" name="Explosion 2 2"/>
          <p:cNvSpPr/>
          <p:nvPr/>
        </p:nvSpPr>
        <p:spPr>
          <a:xfrm flipH="1">
            <a:off x="6159206" y="3953435"/>
            <a:ext cx="104588" cy="59765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xplosion 2 3"/>
          <p:cNvSpPr/>
          <p:nvPr/>
        </p:nvSpPr>
        <p:spPr>
          <a:xfrm>
            <a:off x="6357626" y="3306334"/>
            <a:ext cx="45719" cy="137607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xplosion 2 4"/>
          <p:cNvSpPr/>
          <p:nvPr/>
        </p:nvSpPr>
        <p:spPr>
          <a:xfrm>
            <a:off x="6263794" y="3818964"/>
            <a:ext cx="45719" cy="74706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xplosion 2 5"/>
          <p:cNvSpPr/>
          <p:nvPr/>
        </p:nvSpPr>
        <p:spPr>
          <a:xfrm flipH="1" flipV="1">
            <a:off x="6065375" y="4080583"/>
            <a:ext cx="91437" cy="45719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xplosion 2 6"/>
          <p:cNvSpPr/>
          <p:nvPr/>
        </p:nvSpPr>
        <p:spPr>
          <a:xfrm>
            <a:off x="7754475" y="3443941"/>
            <a:ext cx="45719" cy="164353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xplosion 2 7"/>
          <p:cNvSpPr/>
          <p:nvPr/>
        </p:nvSpPr>
        <p:spPr>
          <a:xfrm flipH="1">
            <a:off x="6355232" y="3503706"/>
            <a:ext cx="45719" cy="104588"/>
          </a:xfrm>
          <a:prstGeom prst="irregularSeal2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xplosion 2 10"/>
          <p:cNvSpPr/>
          <p:nvPr/>
        </p:nvSpPr>
        <p:spPr>
          <a:xfrm rot="21444815" flipH="1">
            <a:off x="4418387" y="1971248"/>
            <a:ext cx="177297" cy="49707"/>
          </a:xfrm>
          <a:prstGeom prst="irregularSeal2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xplosion 2 11"/>
          <p:cNvSpPr/>
          <p:nvPr/>
        </p:nvSpPr>
        <p:spPr>
          <a:xfrm rot="20844488" flipH="1" flipV="1">
            <a:off x="4083747" y="2008726"/>
            <a:ext cx="208517" cy="71986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xplosion 2 12"/>
          <p:cNvSpPr/>
          <p:nvPr/>
        </p:nvSpPr>
        <p:spPr>
          <a:xfrm rot="21225010" flipV="1">
            <a:off x="4703739" y="1976858"/>
            <a:ext cx="45719" cy="45719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xplosion 2 13"/>
          <p:cNvSpPr/>
          <p:nvPr/>
        </p:nvSpPr>
        <p:spPr>
          <a:xfrm rot="1240592" flipH="1" flipV="1">
            <a:off x="5112278" y="2070698"/>
            <a:ext cx="227340" cy="45719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xplosion 2 23"/>
          <p:cNvSpPr/>
          <p:nvPr/>
        </p:nvSpPr>
        <p:spPr>
          <a:xfrm>
            <a:off x="1338730" y="2123587"/>
            <a:ext cx="179294" cy="141494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xplosion 2 24"/>
          <p:cNvSpPr/>
          <p:nvPr/>
        </p:nvSpPr>
        <p:spPr>
          <a:xfrm>
            <a:off x="2121648" y="1798436"/>
            <a:ext cx="209176" cy="119530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xplosion 2 25"/>
          <p:cNvSpPr/>
          <p:nvPr/>
        </p:nvSpPr>
        <p:spPr>
          <a:xfrm>
            <a:off x="2457076" y="2899483"/>
            <a:ext cx="149412" cy="180189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xplosion 2 26"/>
          <p:cNvSpPr/>
          <p:nvPr/>
        </p:nvSpPr>
        <p:spPr>
          <a:xfrm>
            <a:off x="2121648" y="2960142"/>
            <a:ext cx="104588" cy="119530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xplosion 2 27"/>
          <p:cNvSpPr/>
          <p:nvPr/>
        </p:nvSpPr>
        <p:spPr>
          <a:xfrm flipH="1">
            <a:off x="1553882" y="2286000"/>
            <a:ext cx="74706" cy="74706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Explosion 2 28"/>
          <p:cNvSpPr/>
          <p:nvPr/>
        </p:nvSpPr>
        <p:spPr>
          <a:xfrm>
            <a:off x="1090706" y="2644588"/>
            <a:ext cx="283882" cy="119976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4297603" y="4775200"/>
            <a:ext cx="403783" cy="12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092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11" grpId="0" animBg="1"/>
      <p:bldP spid="12" grpId="0" animBg="1"/>
      <p:bldP spid="12" grpId="1" animBg="1"/>
      <p:bldP spid="13" grpId="0" animBg="1"/>
      <p:bldP spid="14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How glomerular diseases start?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Most important to recognize:</a:t>
            </a:r>
          </a:p>
          <a:p>
            <a:r>
              <a:rPr lang="en-US" i="1" dirty="0" smtClean="0"/>
              <a:t>The manifestations of a glomerular disease are usually indicative of which components of glomerulus structure was affected mainly by the disease process: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if </a:t>
            </a:r>
            <a:r>
              <a:rPr lang="en-US" b="1" i="1" dirty="0" err="1" smtClean="0"/>
              <a:t>Podocytes</a:t>
            </a:r>
            <a:r>
              <a:rPr lang="en-US" dirty="0" smtClean="0"/>
              <a:t> were the main target of the disease process                                                             this leads mainly to </a:t>
            </a:r>
            <a:r>
              <a:rPr lang="en-US" b="1" i="1" dirty="0" smtClean="0"/>
              <a:t>proteinuria </a:t>
            </a:r>
            <a:r>
              <a:rPr lang="en-US" dirty="0"/>
              <a:t>( at large amount</a:t>
            </a:r>
            <a:r>
              <a:rPr lang="en-US" dirty="0" smtClean="0"/>
              <a:t>) </a:t>
            </a:r>
            <a:r>
              <a:rPr lang="en-US" b="1" i="1" dirty="0" smtClean="0"/>
              <a:t>due to foot process effacement</a:t>
            </a:r>
            <a:r>
              <a:rPr lang="en-US" dirty="0" smtClean="0"/>
              <a:t>; </a:t>
            </a:r>
            <a:r>
              <a:rPr lang="en-US" dirty="0" smtClean="0"/>
              <a:t>thus </a:t>
            </a:r>
            <a:r>
              <a:rPr lang="en-US" b="1" u="sng" dirty="0" err="1" smtClean="0"/>
              <a:t>Nephrotic</a:t>
            </a:r>
            <a:r>
              <a:rPr lang="en-US" b="1" u="sng" dirty="0" smtClean="0"/>
              <a:t> Syndrome </a:t>
            </a:r>
            <a:r>
              <a:rPr lang="en-US" dirty="0" smtClean="0"/>
              <a:t>will be the main finding.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if </a:t>
            </a:r>
            <a:r>
              <a:rPr lang="en-US" b="1" i="1" dirty="0" smtClean="0"/>
              <a:t>endothelial cells</a:t>
            </a:r>
            <a:r>
              <a:rPr lang="en-US" b="1" dirty="0"/>
              <a:t> </a:t>
            </a:r>
            <a:r>
              <a:rPr lang="en-US" b="1" dirty="0" smtClean="0"/>
              <a:t>or</a:t>
            </a:r>
            <a:r>
              <a:rPr lang="en-US" b="1" dirty="0" smtClean="0"/>
              <a:t> </a:t>
            </a:r>
            <a:r>
              <a:rPr lang="en-US" b="1" dirty="0" err="1" smtClean="0"/>
              <a:t>Mesangial</a:t>
            </a:r>
            <a:r>
              <a:rPr lang="en-US" b="1" dirty="0" smtClean="0"/>
              <a:t> cells </a:t>
            </a:r>
            <a:r>
              <a:rPr lang="en-US" b="1" dirty="0" smtClean="0"/>
              <a:t>or</a:t>
            </a:r>
            <a:r>
              <a:rPr lang="en-US" b="1" dirty="0" smtClean="0"/>
              <a:t> </a:t>
            </a:r>
            <a:r>
              <a:rPr lang="en-US" b="1" dirty="0" smtClean="0"/>
              <a:t>GBM </a:t>
            </a:r>
            <a:r>
              <a:rPr lang="en-US" b="1" dirty="0" smtClean="0"/>
              <a:t>or</a:t>
            </a:r>
            <a:r>
              <a:rPr lang="en-US" b="1" dirty="0" smtClean="0"/>
              <a:t> </a:t>
            </a:r>
            <a:r>
              <a:rPr lang="en-US" b="1" dirty="0" smtClean="0"/>
              <a:t>all of them together </a:t>
            </a:r>
            <a:r>
              <a:rPr lang="en-US" dirty="0" smtClean="0"/>
              <a:t>were targeted; </a:t>
            </a:r>
            <a:r>
              <a:rPr lang="en-US" dirty="0" smtClean="0"/>
              <a:t>then </a:t>
            </a:r>
            <a:r>
              <a:rPr lang="en-US" dirty="0" smtClean="0"/>
              <a:t>Glom Capillary wall will be damaged by inflammation so </a:t>
            </a:r>
            <a:r>
              <a:rPr lang="en-US" dirty="0" smtClean="0"/>
              <a:t>blood components will leak to the urine space causing:  </a:t>
            </a:r>
            <a:r>
              <a:rPr lang="en-US" b="1" i="1" dirty="0" smtClean="0"/>
              <a:t>hematuria, proteinuria and abnormal renal </a:t>
            </a:r>
            <a:r>
              <a:rPr lang="en-US" b="1" i="1" dirty="0" smtClean="0"/>
              <a:t>function</a:t>
            </a:r>
            <a:r>
              <a:rPr lang="en-US" dirty="0" smtClean="0"/>
              <a:t>; </a:t>
            </a:r>
            <a:r>
              <a:rPr lang="en-US" dirty="0" smtClean="0"/>
              <a:t>thus </a:t>
            </a:r>
            <a:r>
              <a:rPr lang="en-US" b="1" dirty="0" smtClean="0"/>
              <a:t>Nephritic</a:t>
            </a:r>
            <a:r>
              <a:rPr lang="en-US" dirty="0" smtClean="0"/>
              <a:t> pattern of renal disease will be present </a:t>
            </a:r>
            <a:r>
              <a:rPr lang="en-US" b="1" u="sng" dirty="0" smtClean="0"/>
              <a:t>( Clinically called: Glomerulonephritis or GN )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656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Another important things to remember;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&gt;&gt; Glomerular diseases are named based on their </a:t>
            </a:r>
            <a:r>
              <a:rPr lang="en-US" dirty="0" err="1" smtClean="0"/>
              <a:t>histo</a:t>
            </a:r>
            <a:r>
              <a:rPr lang="en-US" dirty="0" smtClean="0"/>
              <a:t>-pathological characteristics seen under the microscope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&gt;&gt; So, almost always a kidney biopsy is needed to diagnose any suspected primary glomerular disease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734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But to make things easier, we can put Glomerular diseases in </a:t>
            </a:r>
            <a:r>
              <a:rPr lang="en-US" b="1" dirty="0" smtClean="0"/>
              <a:t>two main clinical categories </a:t>
            </a:r>
            <a:r>
              <a:rPr lang="en-US" dirty="0" smtClean="0"/>
              <a:t>(clinical i.e. the symptoms, signs and laboratory abnormalities)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&gt;&gt;&gt; </a:t>
            </a:r>
            <a:r>
              <a:rPr lang="en-US" b="1" dirty="0" smtClean="0"/>
              <a:t>Nephrotic</a:t>
            </a:r>
            <a:r>
              <a:rPr lang="en-US" dirty="0" smtClean="0"/>
              <a:t> ( due to </a:t>
            </a:r>
            <a:r>
              <a:rPr lang="en-US" dirty="0" err="1" smtClean="0"/>
              <a:t>Podocytes</a:t>
            </a:r>
            <a:r>
              <a:rPr lang="en-US" dirty="0" smtClean="0"/>
              <a:t> </a:t>
            </a:r>
            <a:r>
              <a:rPr lang="en-US" dirty="0" smtClean="0"/>
              <a:t>dysfunction causing foot process effacement)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&gt;&gt;&gt; </a:t>
            </a:r>
            <a:r>
              <a:rPr lang="en-US" b="1" dirty="0" smtClean="0"/>
              <a:t>Nephritic</a:t>
            </a:r>
            <a:r>
              <a:rPr lang="en-US" dirty="0" smtClean="0"/>
              <a:t> = </a:t>
            </a:r>
            <a:r>
              <a:rPr lang="en-US" b="1" dirty="0" smtClean="0"/>
              <a:t>Glomerulonephritis</a:t>
            </a:r>
            <a:r>
              <a:rPr lang="en-US" dirty="0" smtClean="0"/>
              <a:t> or </a:t>
            </a:r>
            <a:r>
              <a:rPr lang="en-US" b="1" dirty="0" smtClean="0"/>
              <a:t>GN</a:t>
            </a:r>
            <a:r>
              <a:rPr lang="en-US" dirty="0" smtClean="0"/>
              <a:t> ( due to glomerular </a:t>
            </a:r>
            <a:r>
              <a:rPr lang="en-US" dirty="0" err="1" smtClean="0"/>
              <a:t>mesangial</a:t>
            </a:r>
            <a:r>
              <a:rPr lang="en-US" dirty="0" smtClean="0"/>
              <a:t> </a:t>
            </a:r>
            <a:r>
              <a:rPr lang="en-US" dirty="0" smtClean="0"/>
              <a:t>cells; endothelial cells proliferation </a:t>
            </a:r>
            <a:r>
              <a:rPr lang="en-US" dirty="0" smtClean="0"/>
              <a:t>&amp; glomerular capillary wall </a:t>
            </a:r>
            <a:r>
              <a:rPr lang="en-US" dirty="0" smtClean="0"/>
              <a:t>inflammation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395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Nephrotic Syndrome (NS):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Podocytes</a:t>
            </a:r>
            <a:r>
              <a:rPr lang="en-US" dirty="0" smtClean="0"/>
              <a:t> abnormality (pathology) is the primary finding in NS.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err="1" smtClean="0"/>
              <a:t>Podocytes</a:t>
            </a:r>
            <a:r>
              <a:rPr lang="en-US" dirty="0" smtClean="0"/>
              <a:t> will sustain a structural dysfunction; making them lose their Foot-processes </a:t>
            </a:r>
            <a:r>
              <a:rPr lang="en-US" dirty="0"/>
              <a:t>(called: </a:t>
            </a:r>
            <a:r>
              <a:rPr lang="en-US" u="sng" dirty="0"/>
              <a:t>Foot process effacement )</a:t>
            </a:r>
            <a:r>
              <a:rPr lang="en-US" dirty="0"/>
              <a:t> while </a:t>
            </a:r>
            <a:r>
              <a:rPr lang="en-US" dirty="0" smtClean="0"/>
              <a:t>their cells’ bodies remain </a:t>
            </a:r>
            <a:r>
              <a:rPr lang="en-US" dirty="0" smtClean="0"/>
              <a:t>intact; </a:t>
            </a:r>
            <a:r>
              <a:rPr lang="en-US" dirty="0" smtClean="0"/>
              <a:t>this pathology makes Glom capillary wall becomes permeable to Albumin. </a:t>
            </a:r>
            <a:endParaRPr lang="en-US" u="sng" dirty="0" smtClean="0"/>
          </a:p>
          <a:p>
            <a:endParaRPr lang="en-US" dirty="0" smtClean="0"/>
          </a:p>
          <a:p>
            <a:r>
              <a:rPr lang="en-US" dirty="0" smtClean="0"/>
              <a:t>This will lead to significant amount of protein appearing in the urine (Proteinuria). </a:t>
            </a:r>
          </a:p>
        </p:txBody>
      </p:sp>
    </p:spTree>
    <p:extLst>
      <p:ext uri="{BB962C8B-B14F-4D97-AF65-F5344CB8AC3E}">
        <p14:creationId xmlns:p14="http://schemas.microsoft.com/office/powerpoint/2010/main" val="4060027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mage026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07" r="-19907"/>
          <a:stretch>
            <a:fillRect/>
          </a:stretch>
        </p:blipFill>
        <p:spPr>
          <a:xfrm>
            <a:off x="-25876" y="1043001"/>
            <a:ext cx="9169876" cy="5434000"/>
          </a:xfrm>
        </p:spPr>
      </p:pic>
    </p:spTree>
    <p:extLst>
      <p:ext uri="{BB962C8B-B14F-4D97-AF65-F5344CB8AC3E}">
        <p14:creationId xmlns:p14="http://schemas.microsoft.com/office/powerpoint/2010/main" val="3455581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dirty="0" err="1" smtClean="0">
                <a:latin typeface="Calibri" charset="0"/>
              </a:rPr>
              <a:t>Podocyte</a:t>
            </a:r>
            <a:r>
              <a:rPr lang="en-US" sz="3200" dirty="0" err="1" smtClean="0">
                <a:latin typeface="Calibri" charset="0"/>
              </a:rPr>
              <a:t>s</a:t>
            </a:r>
            <a:r>
              <a:rPr lang="en-US" sz="3200" dirty="0" smtClean="0">
                <a:latin typeface="Calibri" charset="0"/>
              </a:rPr>
              <a:t> pathology in NS </a:t>
            </a:r>
            <a:endParaRPr lang="en-US" sz="3200" dirty="0">
              <a:latin typeface="Calibri" charset="0"/>
            </a:endParaRPr>
          </a:p>
        </p:txBody>
      </p:sp>
      <p:sp>
        <p:nvSpPr>
          <p:cNvPr id="49154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Normal </a:t>
            </a:r>
            <a:r>
              <a:rPr lang="en-US" dirty="0" smtClean="0">
                <a:latin typeface="Calibri" charset="0"/>
              </a:rPr>
              <a:t>Foot Processes </a:t>
            </a:r>
            <a:endParaRPr lang="en-US" dirty="0">
              <a:latin typeface="Calibri" charset="0"/>
            </a:endParaRPr>
          </a:p>
        </p:txBody>
      </p:sp>
      <p:sp>
        <p:nvSpPr>
          <p:cNvPr id="4915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>
                <a:latin typeface="Calibri" charset="0"/>
              </a:rPr>
              <a:t>Diffuse Foot Processes Effacement </a:t>
            </a:r>
            <a:endParaRPr lang="en-US" dirty="0">
              <a:latin typeface="Calibri" charset="0"/>
            </a:endParaRPr>
          </a:p>
        </p:txBody>
      </p:sp>
      <p:pic>
        <p:nvPicPr>
          <p:cNvPr id="49156" name="Content Placeholder 7" descr="Minimal_change_EM.jpeg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813" b="-26813"/>
          <a:stretch>
            <a:fillRect/>
          </a:stretch>
        </p:blipFill>
        <p:spPr/>
      </p:pic>
      <p:pic>
        <p:nvPicPr>
          <p:cNvPr id="49157" name="Content Placeholder 9" descr="EM Normal cap loop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39" r="-122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01793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31" y="692775"/>
            <a:ext cx="7821502" cy="54844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87362" y="3429000"/>
            <a:ext cx="1095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(Anionic)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74537" y="5395549"/>
            <a:ext cx="1172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(Albumin)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430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1- To understand the pathophysiology of Glomerular Diseases.</a:t>
            </a:r>
          </a:p>
          <a:p>
            <a:pPr marL="0" indent="0">
              <a:buNone/>
            </a:pPr>
            <a:r>
              <a:rPr lang="en-US" dirty="0" smtClean="0"/>
              <a:t>2- To be able to correlate between the clinical presentation &amp; the underlying Glomerular pathology.</a:t>
            </a:r>
          </a:p>
          <a:p>
            <a:pPr marL="0" indent="0">
              <a:buNone/>
            </a:pPr>
            <a:r>
              <a:rPr lang="en-US" dirty="0"/>
              <a:t>3</a:t>
            </a:r>
            <a:r>
              <a:rPr lang="en-US" dirty="0" smtClean="0"/>
              <a:t>- To recognize the differences between Nephritic &amp; </a:t>
            </a:r>
            <a:r>
              <a:rPr lang="en-US" dirty="0" err="1" smtClean="0"/>
              <a:t>Nephrotic</a:t>
            </a:r>
            <a:r>
              <a:rPr lang="en-US" dirty="0" smtClean="0"/>
              <a:t> Glomerular diseases.  </a:t>
            </a:r>
          </a:p>
          <a:p>
            <a:pPr marL="0" indent="0">
              <a:buNone/>
            </a:pPr>
            <a:r>
              <a:rPr lang="en-US" dirty="0"/>
              <a:t>4</a:t>
            </a:r>
            <a:r>
              <a:rPr lang="en-US" dirty="0" smtClean="0"/>
              <a:t>- To recognize the important features of Nephritic &amp; </a:t>
            </a:r>
            <a:r>
              <a:rPr lang="en-US" dirty="0" err="1" smtClean="0"/>
              <a:t>Nephrotic</a:t>
            </a:r>
            <a:r>
              <a:rPr lang="en-US" dirty="0"/>
              <a:t> </a:t>
            </a:r>
            <a:r>
              <a:rPr lang="en-US" dirty="0" smtClean="0"/>
              <a:t>renal diseases. </a:t>
            </a:r>
          </a:p>
          <a:p>
            <a:pPr marL="0" indent="0">
              <a:buNone/>
            </a:pPr>
            <a:r>
              <a:rPr lang="en-US" dirty="0"/>
              <a:t>5</a:t>
            </a:r>
            <a:r>
              <a:rPr lang="en-US" dirty="0" smtClean="0"/>
              <a:t>- To be able to recognize the early features of Glomerular diseases before it is too late!</a:t>
            </a:r>
          </a:p>
          <a:p>
            <a:pPr marL="0" indent="0">
              <a:buNone/>
            </a:pPr>
            <a:r>
              <a:rPr lang="en-US" dirty="0" smtClean="0"/>
              <a:t>6- To learn the common causes of </a:t>
            </a:r>
            <a:r>
              <a:rPr lang="en-US" dirty="0" err="1" smtClean="0"/>
              <a:t>Nephrotic</a:t>
            </a:r>
            <a:r>
              <a:rPr lang="en-US" dirty="0" smtClean="0"/>
              <a:t> &amp; Nephritic renal diseases.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276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Nephrotic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550212" cy="5086259"/>
          </a:xfrm>
        </p:spPr>
        <p:txBody>
          <a:bodyPr>
            <a:normAutofit/>
          </a:bodyPr>
          <a:lstStyle/>
          <a:p>
            <a:pPr marL="0" indent="0">
              <a:buSzPct val="50000"/>
              <a:buNone/>
              <a:defRPr/>
            </a:pPr>
            <a:endParaRPr lang="en-US" dirty="0" smtClean="0"/>
          </a:p>
          <a:p>
            <a:pPr marL="0" indent="0">
              <a:buSzPct val="50000"/>
              <a:buNone/>
              <a:defRPr/>
            </a:pPr>
            <a:r>
              <a:rPr lang="en-US" dirty="0" smtClean="0"/>
              <a:t>It </a:t>
            </a:r>
            <a:r>
              <a:rPr lang="en-US" dirty="0"/>
              <a:t>refers to a </a:t>
            </a:r>
            <a:r>
              <a:rPr lang="en-US" dirty="0" smtClean="0"/>
              <a:t>constellation </a:t>
            </a:r>
            <a:r>
              <a:rPr lang="en-US" dirty="0"/>
              <a:t>of clinical and laboratory features of renal </a:t>
            </a:r>
            <a:r>
              <a:rPr lang="en-US" dirty="0" smtClean="0"/>
              <a:t>disease:</a:t>
            </a:r>
          </a:p>
          <a:p>
            <a:pPr marL="0" indent="0">
              <a:buSzPct val="50000"/>
              <a:buNone/>
              <a:defRPr/>
            </a:pPr>
            <a:endParaRPr lang="en-US" i="1" u="sng" dirty="0"/>
          </a:p>
          <a:p>
            <a:pPr>
              <a:buSzPct val="50000"/>
              <a:buFont typeface="Wingdings" charset="2"/>
              <a:buChar char="Ø"/>
            </a:pPr>
            <a:r>
              <a:rPr lang="en-US" b="1" dirty="0" err="1" smtClean="0">
                <a:solidFill>
                  <a:srgbClr val="0000FF"/>
                </a:solidFill>
              </a:rPr>
              <a:t>Hypoalbuminemia</a:t>
            </a:r>
            <a:r>
              <a:rPr lang="en-US" b="1" dirty="0" smtClean="0">
                <a:solidFill>
                  <a:srgbClr val="0000FF"/>
                </a:solidFill>
              </a:rPr>
              <a:t> (serum Albumin &lt;</a:t>
            </a:r>
            <a:r>
              <a:rPr lang="en-US" b="1" dirty="0">
                <a:solidFill>
                  <a:srgbClr val="0000FF"/>
                </a:solidFill>
              </a:rPr>
              <a:t>30 g/L</a:t>
            </a:r>
            <a:r>
              <a:rPr lang="en-US" b="1" dirty="0" smtClean="0">
                <a:solidFill>
                  <a:srgbClr val="0000FF"/>
                </a:solidFill>
              </a:rPr>
              <a:t>), </a:t>
            </a:r>
            <a:r>
              <a:rPr lang="en-US" dirty="0" smtClean="0">
                <a:solidFill>
                  <a:srgbClr val="0000FF"/>
                </a:solidFill>
              </a:rPr>
              <a:t>the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Normal serum Albumin level : 35-55g/L</a:t>
            </a:r>
            <a:endParaRPr lang="en-US" dirty="0">
              <a:solidFill>
                <a:srgbClr val="0000FF"/>
              </a:solidFill>
            </a:endParaRPr>
          </a:p>
          <a:p>
            <a:pPr>
              <a:buSzPct val="50000"/>
              <a:buFont typeface="Wingdings" charset="2"/>
              <a:buChar char="Ø"/>
            </a:pPr>
            <a:r>
              <a:rPr lang="en-US" b="1" dirty="0" smtClean="0">
                <a:solidFill>
                  <a:srgbClr val="0000FF"/>
                </a:solidFill>
              </a:rPr>
              <a:t>proteinuria </a:t>
            </a:r>
            <a:r>
              <a:rPr lang="en-US" b="1" dirty="0">
                <a:solidFill>
                  <a:srgbClr val="0000FF"/>
                </a:solidFill>
              </a:rPr>
              <a:t>( </a:t>
            </a:r>
            <a:r>
              <a:rPr lang="en-US" b="1" dirty="0" smtClean="0">
                <a:solidFill>
                  <a:srgbClr val="0000FF"/>
                </a:solidFill>
              </a:rPr>
              <a:t>secretion of &gt; </a:t>
            </a:r>
            <a:r>
              <a:rPr lang="en-US" b="1" dirty="0">
                <a:solidFill>
                  <a:srgbClr val="0000FF"/>
                </a:solidFill>
              </a:rPr>
              <a:t>3.5 </a:t>
            </a:r>
            <a:r>
              <a:rPr lang="en-US" b="1" dirty="0" smtClean="0">
                <a:solidFill>
                  <a:srgbClr val="0000FF"/>
                </a:solidFill>
              </a:rPr>
              <a:t>g </a:t>
            </a:r>
            <a:r>
              <a:rPr lang="en-US" dirty="0" smtClean="0">
                <a:solidFill>
                  <a:srgbClr val="0000FF"/>
                </a:solidFill>
              </a:rPr>
              <a:t>(&gt; 3500 mg) </a:t>
            </a:r>
            <a:r>
              <a:rPr lang="en-US" b="1" dirty="0" smtClean="0">
                <a:solidFill>
                  <a:srgbClr val="0000FF"/>
                </a:solidFill>
              </a:rPr>
              <a:t>of Protein in the urine per day). </a:t>
            </a:r>
            <a:r>
              <a:rPr lang="en-US" dirty="0" smtClean="0">
                <a:solidFill>
                  <a:srgbClr val="0000FF"/>
                </a:solidFill>
              </a:rPr>
              <a:t>detect by 24h urine collection; </a:t>
            </a:r>
            <a:endParaRPr lang="en-US" dirty="0">
              <a:solidFill>
                <a:srgbClr val="0000FF"/>
              </a:solidFill>
            </a:endParaRPr>
          </a:p>
          <a:p>
            <a:pPr>
              <a:buSzPct val="50000"/>
              <a:buFont typeface="Wingdings" charset="2"/>
              <a:buChar char="Ø"/>
            </a:pPr>
            <a:r>
              <a:rPr lang="en-US" b="1" dirty="0" smtClean="0">
                <a:solidFill>
                  <a:srgbClr val="0000FF"/>
                </a:solidFill>
              </a:rPr>
              <a:t>Peripheral </a:t>
            </a:r>
            <a:r>
              <a:rPr lang="en-US" b="1" dirty="0" smtClean="0">
                <a:solidFill>
                  <a:srgbClr val="0000FF"/>
                </a:solidFill>
                <a:cs typeface="Arial Narrow"/>
              </a:rPr>
              <a:t>or </a:t>
            </a:r>
            <a:r>
              <a:rPr lang="en-US" b="1" dirty="0">
                <a:solidFill>
                  <a:srgbClr val="0000FF"/>
                </a:solidFill>
                <a:cs typeface="Arial Narrow"/>
              </a:rPr>
              <a:t>generalized </a:t>
            </a:r>
            <a:r>
              <a:rPr lang="en-US" b="1" dirty="0" smtClean="0">
                <a:solidFill>
                  <a:srgbClr val="0000FF"/>
                </a:solidFill>
                <a:cs typeface="Arial Narrow"/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edema</a:t>
            </a:r>
          </a:p>
          <a:p>
            <a:pPr>
              <a:buSzPct val="50000"/>
              <a:buFont typeface="Wingdings" charset="2"/>
              <a:buChar char="Ø"/>
            </a:pPr>
            <a:r>
              <a:rPr lang="en-US" b="1" dirty="0">
                <a:solidFill>
                  <a:srgbClr val="0000FF"/>
                </a:solidFill>
              </a:rPr>
              <a:t>Hyperlipidemia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Large amount of proteinuria = is called Heavy proteinuria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294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latin typeface="Calibri" charset="0"/>
              </a:rPr>
              <a:t>Complications of Nephrotic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  <a:p>
            <a:pPr marL="0" indent="0" eaLnBrk="1" hangingPunct="1">
              <a:buNone/>
              <a:defRPr/>
            </a:pPr>
            <a:endParaRPr lang="en-US" i="1" dirty="0" smtClean="0"/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endParaRPr lang="en-US" dirty="0" smtClean="0">
              <a:solidFill>
                <a:srgbClr val="0000FF"/>
              </a:solidFill>
            </a:endParaRP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>
                <a:solidFill>
                  <a:srgbClr val="0000FF"/>
                </a:solidFill>
              </a:rPr>
              <a:t>Infections &amp; sepsis.</a:t>
            </a:r>
          </a:p>
          <a:p>
            <a:pPr>
              <a:buSzPct val="50000"/>
              <a:buFont typeface="Wingdings" charset="2"/>
              <a:buChar char="Ø"/>
              <a:defRPr/>
            </a:pPr>
            <a:r>
              <a:rPr lang="en-US" dirty="0" smtClean="0">
                <a:solidFill>
                  <a:srgbClr val="0000FF"/>
                </a:solidFill>
              </a:rPr>
              <a:t>Thrombosis.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>
                <a:solidFill>
                  <a:srgbClr val="0000FF"/>
                </a:solidFill>
              </a:rPr>
              <a:t>Acute </a:t>
            </a:r>
            <a:r>
              <a:rPr lang="en-US" dirty="0">
                <a:solidFill>
                  <a:srgbClr val="0000FF"/>
                </a:solidFill>
              </a:rPr>
              <a:t>kidney </a:t>
            </a:r>
            <a:r>
              <a:rPr lang="en-US" dirty="0" smtClean="0">
                <a:solidFill>
                  <a:srgbClr val="0000FF"/>
                </a:solidFill>
              </a:rPr>
              <a:t>injury.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>
                <a:solidFill>
                  <a:srgbClr val="0000FF"/>
                </a:solidFill>
              </a:rPr>
              <a:t>ESRD if heavy proteinuria does not resolve.  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945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 dirty="0" smtClean="0">
                <a:latin typeface="Calibri" charset="0"/>
              </a:rPr>
              <a:t>Important definitions about Proteinuria: </a:t>
            </a:r>
            <a:endParaRPr lang="en-US" sz="3200" b="1" dirty="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950" y="1600200"/>
            <a:ext cx="8929497" cy="4876800"/>
          </a:xfrm>
        </p:spPr>
        <p:txBody>
          <a:bodyPr rtlCol="0">
            <a:normAutofit fontScale="925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800" i="1" dirty="0" smtClean="0">
                <a:solidFill>
                  <a:schemeClr val="accent1"/>
                </a:solidFill>
                <a:ea typeface="+mn-ea"/>
                <a:cs typeface="+mn-cs"/>
              </a:rPr>
              <a:t>How many milligrams of proteins are </a:t>
            </a:r>
            <a:r>
              <a:rPr lang="en-US" sz="2800" i="1" u="sng" dirty="0" smtClean="0">
                <a:solidFill>
                  <a:srgbClr val="FF0000"/>
                </a:solidFill>
                <a:ea typeface="+mn-ea"/>
                <a:cs typeface="+mn-cs"/>
              </a:rPr>
              <a:t>normally</a:t>
            </a:r>
            <a:r>
              <a:rPr lang="en-US" sz="2800" i="1" u="sng" dirty="0" smtClean="0">
                <a:solidFill>
                  <a:schemeClr val="accent1"/>
                </a:solidFill>
                <a:ea typeface="+mn-ea"/>
                <a:cs typeface="+mn-cs"/>
              </a:rPr>
              <a:t> secreted in the urine per-day</a:t>
            </a:r>
            <a:r>
              <a:rPr lang="en-US" sz="2800" i="1" dirty="0" smtClean="0">
                <a:solidFill>
                  <a:schemeClr val="accent1"/>
                </a:solidFill>
                <a:ea typeface="+mn-ea"/>
                <a:cs typeface="+mn-cs"/>
              </a:rPr>
              <a:t>?  </a:t>
            </a:r>
            <a:endParaRPr lang="en-US" sz="2800" dirty="0" smtClean="0">
              <a:ea typeface="+mn-ea"/>
              <a:cs typeface="+mn-cs"/>
            </a:endParaRPr>
          </a:p>
          <a:p>
            <a:pPr>
              <a:buFont typeface="Arial"/>
              <a:buChar char="•"/>
              <a:defRPr/>
            </a:pPr>
            <a:r>
              <a:rPr lang="en-US" sz="2800" b="1" dirty="0" smtClean="0">
                <a:ea typeface="+mn-ea"/>
                <a:cs typeface="+mn-cs"/>
              </a:rPr>
              <a:t>&lt; 150 mg/day of all </a:t>
            </a:r>
            <a:r>
              <a:rPr lang="en-US" sz="2800" b="1" dirty="0" smtClean="0"/>
              <a:t>kinds of </a:t>
            </a:r>
            <a:r>
              <a:rPr lang="en-US" sz="2800" b="1" dirty="0" smtClean="0">
                <a:ea typeface="+mn-ea"/>
                <a:cs typeface="+mn-cs"/>
              </a:rPr>
              <a:t>proteins</a:t>
            </a:r>
            <a:r>
              <a:rPr lang="en-US" sz="2800" dirty="0" smtClean="0">
                <a:ea typeface="+mn-ea"/>
                <a:cs typeface="+mn-cs"/>
              </a:rPr>
              <a:t>. (albumin &amp; non-albumin proteins), </a:t>
            </a:r>
            <a:r>
              <a:rPr lang="en-US" sz="2800" dirty="0" smtClean="0"/>
              <a:t>on </a:t>
            </a:r>
            <a:r>
              <a:rPr lang="en-US" sz="2800" dirty="0" smtClean="0">
                <a:ea typeface="+mn-ea"/>
                <a:cs typeface="+mn-cs"/>
              </a:rPr>
              <a:t>average; 4-7 </a:t>
            </a:r>
            <a:r>
              <a:rPr lang="en-US" sz="2800" b="1" dirty="0" smtClean="0">
                <a:ea typeface="+mn-ea"/>
                <a:cs typeface="+mn-cs"/>
              </a:rPr>
              <a:t>mg</a:t>
            </a:r>
            <a:r>
              <a:rPr lang="en-US" sz="2800" dirty="0" smtClean="0">
                <a:ea typeface="+mn-ea"/>
                <a:cs typeface="+mn-cs"/>
              </a:rPr>
              <a:t>/day out the 150mg/Day is Albumin, the remaining is Non Albumin proteins. </a:t>
            </a:r>
          </a:p>
          <a:p>
            <a:pPr>
              <a:buFont typeface="Arial"/>
              <a:buChar char="•"/>
              <a:defRPr/>
            </a:pPr>
            <a:r>
              <a:rPr lang="en-US" sz="2800" dirty="0" smtClean="0"/>
              <a:t>Proteinuria &gt; 150 mg/day is a pathological indicator. </a:t>
            </a:r>
            <a:endParaRPr lang="en-US" sz="2800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en-US" sz="2800" dirty="0" smtClean="0">
                <a:ea typeface="+mn-ea"/>
                <a:cs typeface="+mn-cs"/>
              </a:rPr>
              <a:t>If Proteinuria &gt;150 &amp; ≤300 mg is called </a:t>
            </a:r>
            <a:r>
              <a:rPr lang="en-US" sz="2800" dirty="0" err="1" smtClean="0">
                <a:ea typeface="+mn-ea"/>
                <a:cs typeface="+mn-cs"/>
              </a:rPr>
              <a:t>Microalbuminuria</a:t>
            </a:r>
            <a:r>
              <a:rPr lang="en-US" sz="2800" dirty="0" smtClean="0">
                <a:ea typeface="+mn-ea"/>
                <a:cs typeface="+mn-cs"/>
              </a:rPr>
              <a:t> 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en-US" sz="2800" dirty="0" smtClean="0"/>
              <a:t>&gt; 300 mg/ Day : overt proteinuria 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en-US" sz="2800" dirty="0" smtClean="0">
                <a:ea typeface="+mn-ea"/>
                <a:cs typeface="+mn-cs"/>
              </a:rPr>
              <a:t>&gt; 3500 mg/ Day : </a:t>
            </a:r>
            <a:r>
              <a:rPr lang="en-US" sz="2800" dirty="0" err="1" smtClean="0">
                <a:ea typeface="+mn-ea"/>
                <a:cs typeface="+mn-cs"/>
              </a:rPr>
              <a:t>Nephrotic</a:t>
            </a:r>
            <a:r>
              <a:rPr lang="en-US" sz="2800" dirty="0" smtClean="0">
                <a:ea typeface="+mn-ea"/>
                <a:cs typeface="+mn-cs"/>
              </a:rPr>
              <a:t> range Proteinuria Or Heavy Proteinuria </a:t>
            </a:r>
            <a:endParaRPr lang="en-US" sz="28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424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b="1" dirty="0">
                <a:latin typeface="Calibri" charset="0"/>
              </a:rPr>
              <a:t>Urine Analysis in </a:t>
            </a:r>
            <a:r>
              <a:rPr lang="en-US" sz="3200" b="1" dirty="0" err="1">
                <a:latin typeface="Calibri" charset="0"/>
              </a:rPr>
              <a:t>Nephrotic</a:t>
            </a:r>
            <a:r>
              <a:rPr lang="en-US" sz="3200" b="1" dirty="0">
                <a:latin typeface="Calibri" charset="0"/>
              </a:rPr>
              <a:t> </a:t>
            </a:r>
            <a:r>
              <a:rPr lang="en-US" sz="3200" b="1" dirty="0" smtClean="0">
                <a:latin typeface="Calibri" charset="0"/>
              </a:rPr>
              <a:t>Syndrome will show:</a:t>
            </a:r>
            <a:endParaRPr lang="en-US" sz="3200" b="1" dirty="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76950" cy="4876800"/>
          </a:xfrm>
        </p:spPr>
        <p:txBody>
          <a:bodyPr/>
          <a:lstStyle/>
          <a:p>
            <a:endParaRPr lang="en-US" b="1" u="sng" dirty="0" smtClean="0">
              <a:latin typeface="Calibri" charset="0"/>
            </a:endParaRPr>
          </a:p>
          <a:p>
            <a:r>
              <a:rPr lang="en-US" b="1" u="sng" dirty="0" smtClean="0">
                <a:latin typeface="Calibri" charset="0"/>
              </a:rPr>
              <a:t>A lot of </a:t>
            </a:r>
            <a:r>
              <a:rPr lang="en-US" b="1" u="sng" dirty="0">
                <a:latin typeface="Calibri" charset="0"/>
              </a:rPr>
              <a:t>protein </a:t>
            </a:r>
            <a:r>
              <a:rPr lang="en-US" b="1" u="sng" dirty="0" smtClean="0">
                <a:latin typeface="Calibri" charset="0"/>
              </a:rPr>
              <a:t>is secreted in the urine per day</a:t>
            </a:r>
          </a:p>
          <a:p>
            <a:r>
              <a:rPr lang="en-US" dirty="0" smtClean="0">
                <a:latin typeface="Calibri" charset="0"/>
              </a:rPr>
              <a:t>Must be (&gt;3.5 g/24h urine) </a:t>
            </a:r>
            <a:r>
              <a:rPr lang="en-US" dirty="0">
                <a:latin typeface="Calibri" charset="0"/>
              </a:rPr>
              <a:t>; called </a:t>
            </a:r>
            <a:r>
              <a:rPr lang="en-US" b="1" i="1" dirty="0" err="1">
                <a:latin typeface="Calibri" charset="0"/>
              </a:rPr>
              <a:t>Nephrotic</a:t>
            </a:r>
            <a:r>
              <a:rPr lang="en-US" b="1" i="1" dirty="0">
                <a:latin typeface="Calibri" charset="0"/>
              </a:rPr>
              <a:t> range proteinuria</a:t>
            </a:r>
            <a:r>
              <a:rPr lang="en-US" dirty="0">
                <a:latin typeface="Calibri" charset="0"/>
              </a:rPr>
              <a:t> </a:t>
            </a:r>
          </a:p>
          <a:p>
            <a:r>
              <a:rPr lang="en-US" dirty="0">
                <a:latin typeface="Calibri" charset="0"/>
              </a:rPr>
              <a:t>No RBCs ( </a:t>
            </a:r>
            <a:r>
              <a:rPr lang="en-US" dirty="0" smtClean="0">
                <a:latin typeface="Calibri" charset="0"/>
              </a:rPr>
              <a:t>some times few RBCs are occasionally </a:t>
            </a:r>
            <a:r>
              <a:rPr lang="en-US" dirty="0">
                <a:latin typeface="Calibri" charset="0"/>
              </a:rPr>
              <a:t>seen)</a:t>
            </a:r>
          </a:p>
          <a:p>
            <a:r>
              <a:rPr lang="en-US" dirty="0">
                <a:latin typeface="Calibri" charset="0"/>
              </a:rPr>
              <a:t>No RBCs casts</a:t>
            </a:r>
          </a:p>
          <a:p>
            <a:r>
              <a:rPr lang="en-US" b="1" u="sng" dirty="0">
                <a:latin typeface="Calibri" charset="0"/>
              </a:rPr>
              <a:t>F</a:t>
            </a:r>
            <a:r>
              <a:rPr lang="en-US" b="1" u="sng" dirty="0" smtClean="0">
                <a:latin typeface="Calibri" charset="0"/>
              </a:rPr>
              <a:t>at in the urine (</a:t>
            </a:r>
            <a:r>
              <a:rPr lang="en-US" b="1" u="sng" dirty="0" err="1">
                <a:latin typeface="Calibri" charset="0"/>
              </a:rPr>
              <a:t>Lipiduria</a:t>
            </a:r>
            <a:r>
              <a:rPr lang="en-US" b="1" u="sng" dirty="0" smtClean="0">
                <a:latin typeface="Calibri" charset="0"/>
              </a:rPr>
              <a:t>)</a:t>
            </a:r>
            <a:r>
              <a:rPr lang="en-US" dirty="0">
                <a:latin typeface="Calibri" charset="0"/>
              </a:rPr>
              <a:t> </a:t>
            </a:r>
            <a:r>
              <a:rPr lang="en-US" dirty="0" smtClean="0">
                <a:latin typeface="Calibri" charset="0"/>
              </a:rPr>
              <a:t>: Fatty </a:t>
            </a:r>
            <a:r>
              <a:rPr lang="en-US" dirty="0">
                <a:latin typeface="Calibri" charset="0"/>
              </a:rPr>
              <a:t>casts, oval fat bodies &amp; fat droplets)</a:t>
            </a:r>
          </a:p>
          <a:p>
            <a:r>
              <a:rPr lang="en-US" dirty="0">
                <a:latin typeface="Calibri" charset="0"/>
              </a:rPr>
              <a:t>No WBCs ( few may be seen)</a:t>
            </a:r>
          </a:p>
          <a:p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754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 dirty="0">
                <a:latin typeface="Calibri" charset="0"/>
              </a:rPr>
              <a:t>Clinical </a:t>
            </a:r>
            <a:r>
              <a:rPr lang="en-US" sz="3200" b="1" dirty="0" smtClean="0">
                <a:latin typeface="Calibri" charset="0"/>
              </a:rPr>
              <a:t>Presentation:</a:t>
            </a:r>
            <a:endParaRPr lang="en-US" sz="3200" b="1" dirty="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b="1" dirty="0" smtClean="0"/>
              <a:t>Edema due to: </a:t>
            </a:r>
          </a:p>
          <a:p>
            <a:pPr marL="0" indent="0" eaLnBrk="1" hangingPunct="1">
              <a:buSzPct val="50000"/>
              <a:buNone/>
              <a:defRPr/>
            </a:pPr>
            <a:r>
              <a:rPr lang="en-US" dirty="0" smtClean="0"/>
              <a:t>1- Low serum Albumin (</a:t>
            </a:r>
            <a:r>
              <a:rPr lang="en-US" sz="1800" dirty="0" smtClean="0"/>
              <a:t>Low oncotic pressure</a:t>
            </a:r>
            <a:r>
              <a:rPr lang="en-US" dirty="0" smtClean="0"/>
              <a:t>)</a:t>
            </a:r>
          </a:p>
          <a:p>
            <a:pPr marL="0" indent="0" eaLnBrk="1" hangingPunct="1">
              <a:buSzPct val="50000"/>
              <a:buNone/>
              <a:defRPr/>
            </a:pPr>
            <a:r>
              <a:rPr lang="en-US" dirty="0" smtClean="0"/>
              <a:t>2- Increase Renal sodium retention </a:t>
            </a:r>
          </a:p>
          <a:p>
            <a:pPr marL="0" indent="0" eaLnBrk="1" hangingPunct="1">
              <a:buSzPct val="50000"/>
              <a:buFont typeface="Arial" charset="0"/>
              <a:buNone/>
              <a:defRPr/>
            </a:pPr>
            <a:r>
              <a:rPr lang="en-US" sz="2000" dirty="0" smtClean="0"/>
              <a:t>Because of uncontrolled </a:t>
            </a:r>
            <a:r>
              <a:rPr lang="en-US" sz="2000" dirty="0"/>
              <a:t>activation of the epithelial </a:t>
            </a:r>
            <a:r>
              <a:rPr lang="en-US" sz="2000" dirty="0" smtClean="0"/>
              <a:t>sodium</a:t>
            </a:r>
          </a:p>
          <a:p>
            <a:pPr marL="0" indent="0" eaLnBrk="1" hangingPunct="1">
              <a:buSzPct val="50000"/>
              <a:buFont typeface="Arial" charset="0"/>
              <a:buNone/>
              <a:defRPr/>
            </a:pPr>
            <a:r>
              <a:rPr lang="en-US" sz="2000" dirty="0" smtClean="0"/>
              <a:t> </a:t>
            </a:r>
            <a:r>
              <a:rPr lang="en-US" sz="2000" dirty="0"/>
              <a:t>channels (</a:t>
            </a:r>
            <a:r>
              <a:rPr lang="en-US" sz="2000" dirty="0" err="1" smtClean="0"/>
              <a:t>ENaC</a:t>
            </a:r>
            <a:r>
              <a:rPr lang="en-US" sz="2000" dirty="0" smtClean="0"/>
              <a:t> channels in the renal tubules)</a:t>
            </a:r>
            <a:endParaRPr lang="en-US" sz="2000" dirty="0"/>
          </a:p>
        </p:txBody>
      </p:sp>
      <p:pic>
        <p:nvPicPr>
          <p:cNvPr id="36867" name="Picture 3" descr="facial ede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4375150"/>
            <a:ext cx="2335213" cy="17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 descr="edema-pitt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663" y="679450"/>
            <a:ext cx="2370137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ascit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5" y="4095750"/>
            <a:ext cx="19431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bilateral p-effusio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488" y="3425825"/>
            <a:ext cx="2373312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3834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latin typeface="Calibri" charset="0"/>
              </a:rPr>
              <a:t>Clinical Presentation</a:t>
            </a:r>
            <a:endParaRPr lang="en-US" sz="320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SzPct val="50000"/>
              <a:buNone/>
              <a:defRPr/>
            </a:pPr>
            <a:r>
              <a:rPr lang="en-US" dirty="0" smtClean="0"/>
              <a:t>Patients also get: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Fatigue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Frothy urine (froth persists for long time after voiding)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Anorexia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Nausea &amp; vomiting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Abdominal pain due to bowel edema 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Weight gain due to fluid retention 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Shortness of breath if having pleural effusion 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May be signs &amp; symptoms of DVT, PE as complications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191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Glomerular Diseases that may present as Nephrotic Syndrome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>
              <a:latin typeface="Calibri" charset="0"/>
            </a:endParaRPr>
          </a:p>
          <a:p>
            <a:pPr marL="0" indent="0">
              <a:buNone/>
            </a:pPr>
            <a:endParaRPr lang="en-US" dirty="0">
              <a:latin typeface="Calibri" charset="0"/>
            </a:endParaRPr>
          </a:p>
          <a:p>
            <a:pPr marL="0" indent="0">
              <a:buNone/>
            </a:pPr>
            <a:r>
              <a:rPr lang="en-US" dirty="0" smtClean="0">
                <a:latin typeface="Calibri" charset="0"/>
              </a:rPr>
              <a:t>1-</a:t>
            </a:r>
            <a:r>
              <a:rPr lang="en-US" b="1" dirty="0">
                <a:solidFill>
                  <a:srgbClr val="008000"/>
                </a:solidFill>
                <a:latin typeface="Calibri" charset="0"/>
              </a:rPr>
              <a:t>F</a:t>
            </a:r>
            <a:r>
              <a:rPr lang="en-US" b="1" dirty="0">
                <a:latin typeface="Calibri" charset="0"/>
              </a:rPr>
              <a:t>ocal </a:t>
            </a:r>
            <a:r>
              <a:rPr lang="en-US" b="1" dirty="0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b="1" dirty="0">
                <a:latin typeface="Calibri" charset="0"/>
              </a:rPr>
              <a:t>egmental </a:t>
            </a:r>
            <a:r>
              <a:rPr lang="en-US" b="1" dirty="0" err="1">
                <a:solidFill>
                  <a:srgbClr val="008000"/>
                </a:solidFill>
                <a:latin typeface="Calibri" charset="0"/>
              </a:rPr>
              <a:t>G</a:t>
            </a:r>
            <a:r>
              <a:rPr lang="en-US" b="1" dirty="0" err="1">
                <a:latin typeface="Calibri" charset="0"/>
              </a:rPr>
              <a:t>lomerulo</a:t>
            </a:r>
            <a:r>
              <a:rPr lang="en-US" b="1" dirty="0" err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b="1" dirty="0" err="1">
                <a:latin typeface="Calibri" charset="0"/>
              </a:rPr>
              <a:t>clerosis</a:t>
            </a:r>
            <a:r>
              <a:rPr lang="en-US" b="1" dirty="0">
                <a:latin typeface="Calibri" charset="0"/>
              </a:rPr>
              <a:t> (</a:t>
            </a:r>
            <a:r>
              <a:rPr lang="en-US" b="1" dirty="0">
                <a:solidFill>
                  <a:srgbClr val="008000"/>
                </a:solidFill>
                <a:latin typeface="Calibri" charset="0"/>
              </a:rPr>
              <a:t>FSGS</a:t>
            </a:r>
            <a:r>
              <a:rPr lang="en-US" b="1" dirty="0" smtClean="0">
                <a:latin typeface="Calibri" charset="0"/>
              </a:rPr>
              <a:t>)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2</a:t>
            </a:r>
            <a:r>
              <a:rPr lang="en-US" dirty="0" smtClean="0"/>
              <a:t>- </a:t>
            </a:r>
            <a:r>
              <a:rPr lang="en-US" b="1" dirty="0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b="1" dirty="0">
                <a:latin typeface="Calibri" charset="0"/>
              </a:rPr>
              <a:t>inimal </a:t>
            </a:r>
            <a:r>
              <a:rPr lang="en-US" b="1" dirty="0">
                <a:solidFill>
                  <a:srgbClr val="008000"/>
                </a:solidFill>
                <a:latin typeface="Calibri" charset="0"/>
              </a:rPr>
              <a:t>C</a:t>
            </a:r>
            <a:r>
              <a:rPr lang="en-US" b="1" dirty="0">
                <a:latin typeface="Calibri" charset="0"/>
              </a:rPr>
              <a:t>hange </a:t>
            </a:r>
            <a:r>
              <a:rPr lang="en-US" b="1" dirty="0">
                <a:solidFill>
                  <a:srgbClr val="008000"/>
                </a:solidFill>
                <a:latin typeface="Calibri" charset="0"/>
              </a:rPr>
              <a:t>D</a:t>
            </a:r>
            <a:r>
              <a:rPr lang="en-US" b="1" dirty="0">
                <a:latin typeface="Calibri" charset="0"/>
              </a:rPr>
              <a:t>isease </a:t>
            </a:r>
            <a:r>
              <a:rPr lang="en-US" b="1" dirty="0">
                <a:solidFill>
                  <a:srgbClr val="008000"/>
                </a:solidFill>
                <a:latin typeface="Calibri" charset="0"/>
              </a:rPr>
              <a:t>(MCD</a:t>
            </a:r>
            <a:r>
              <a:rPr lang="en-US" b="1" dirty="0" smtClean="0">
                <a:solidFill>
                  <a:srgbClr val="008000"/>
                </a:solidFill>
                <a:latin typeface="Calibri" charset="0"/>
              </a:rPr>
              <a:t>)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292934"/>
                </a:solidFill>
                <a:latin typeface="Calibri" charset="0"/>
              </a:rPr>
              <a:t>3- </a:t>
            </a:r>
            <a:r>
              <a:rPr lang="en-US" b="1" dirty="0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b="1" dirty="0">
                <a:latin typeface="Calibri" charset="0"/>
              </a:rPr>
              <a:t>embranous </a:t>
            </a:r>
            <a:r>
              <a:rPr lang="en-US" b="1" dirty="0">
                <a:solidFill>
                  <a:srgbClr val="008000"/>
                </a:solidFill>
                <a:latin typeface="Calibri" charset="0"/>
              </a:rPr>
              <a:t>N</a:t>
            </a:r>
            <a:r>
              <a:rPr lang="en-US" b="1" dirty="0">
                <a:latin typeface="Calibri" charset="0"/>
              </a:rPr>
              <a:t>ephropathy</a:t>
            </a:r>
            <a:r>
              <a:rPr lang="en-US" dirty="0">
                <a:latin typeface="Calibri" charset="0"/>
              </a:rPr>
              <a:t> (</a:t>
            </a:r>
            <a:r>
              <a:rPr lang="en-US" dirty="0">
                <a:solidFill>
                  <a:srgbClr val="008000"/>
                </a:solidFill>
                <a:latin typeface="Calibri" charset="0"/>
              </a:rPr>
              <a:t>MN</a:t>
            </a:r>
            <a:r>
              <a:rPr lang="en-US" dirty="0" smtClean="0">
                <a:latin typeface="Calibri" charset="0"/>
              </a:rPr>
              <a:t>)</a:t>
            </a:r>
          </a:p>
          <a:p>
            <a:pPr marL="0" indent="0">
              <a:buNone/>
            </a:pPr>
            <a:endParaRPr lang="en-US" b="1" dirty="0" smtClean="0">
              <a:solidFill>
                <a:srgbClr val="008000"/>
              </a:solidFill>
              <a:latin typeface="Calibri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8752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F</a:t>
            </a:r>
            <a:r>
              <a:rPr lang="en-US" sz="3200" b="1" dirty="0">
                <a:latin typeface="Calibri" charset="0"/>
              </a:rPr>
              <a:t>ocal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 dirty="0">
                <a:latin typeface="Calibri" charset="0"/>
              </a:rPr>
              <a:t>egmental </a:t>
            </a:r>
            <a:r>
              <a:rPr lang="en-US" sz="3200" b="1" dirty="0" err="1">
                <a:solidFill>
                  <a:srgbClr val="008000"/>
                </a:solidFill>
                <a:latin typeface="Calibri" charset="0"/>
              </a:rPr>
              <a:t>G</a:t>
            </a:r>
            <a:r>
              <a:rPr lang="en-US" sz="3200" b="1" dirty="0" err="1">
                <a:latin typeface="Calibri" charset="0"/>
              </a:rPr>
              <a:t>lomerulo</a:t>
            </a:r>
            <a:r>
              <a:rPr lang="en-US" sz="3200" b="1" dirty="0" err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 dirty="0" err="1">
                <a:latin typeface="Calibri" charset="0"/>
              </a:rPr>
              <a:t>clerosis</a:t>
            </a:r>
            <a:r>
              <a:rPr lang="en-US" sz="3200" b="1" dirty="0">
                <a:latin typeface="Calibri" charset="0"/>
              </a:rPr>
              <a:t> (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FSGS</a:t>
            </a:r>
            <a:r>
              <a:rPr lang="en-US" sz="3200" b="1" dirty="0">
                <a:latin typeface="Calibri" charset="0"/>
              </a:rPr>
              <a:t>)</a:t>
            </a:r>
            <a:endParaRPr lang="en-US" sz="3200" dirty="0">
              <a:latin typeface="Calibri" charset="0"/>
            </a:endParaRPr>
          </a:p>
        </p:txBody>
      </p:sp>
      <p:sp>
        <p:nvSpPr>
          <p:cNvPr id="5427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u="sng" dirty="0" smtClean="0">
                <a:latin typeface="Calibri" charset="0"/>
              </a:rPr>
              <a:t>Could be Primary Or Secondary Or Genetic </a:t>
            </a:r>
          </a:p>
          <a:p>
            <a:pPr eaLnBrk="1" hangingPunct="1"/>
            <a:endParaRPr lang="en-US" i="1" u="sng" dirty="0" smtClean="0">
              <a:latin typeface="Calibri" charset="0"/>
            </a:endParaRPr>
          </a:p>
          <a:p>
            <a:pPr eaLnBrk="1" hangingPunct="1"/>
            <a:r>
              <a:rPr lang="en-US" b="1" i="1" u="sng" dirty="0" smtClean="0">
                <a:latin typeface="Calibri" charset="0"/>
              </a:rPr>
              <a:t>Foca</a:t>
            </a:r>
            <a:r>
              <a:rPr lang="en-US" i="1" u="sng" dirty="0" smtClean="0">
                <a:latin typeface="Calibri" charset="0"/>
              </a:rPr>
              <a:t>l mean</a:t>
            </a:r>
            <a:r>
              <a:rPr lang="en-US" dirty="0" smtClean="0">
                <a:latin typeface="Calibri" charset="0"/>
              </a:rPr>
              <a:t>: </a:t>
            </a:r>
            <a:r>
              <a:rPr lang="en-US" dirty="0">
                <a:latin typeface="Calibri" charset="0"/>
              </a:rPr>
              <a:t>some glomeruli are </a:t>
            </a:r>
            <a:r>
              <a:rPr lang="en-US" dirty="0" smtClean="0">
                <a:latin typeface="Calibri" charset="0"/>
              </a:rPr>
              <a:t>affected by sclerosis (the rest of them look normal)</a:t>
            </a:r>
            <a:endParaRPr lang="en-US" dirty="0">
              <a:latin typeface="Calibri" charset="0"/>
            </a:endParaRPr>
          </a:p>
          <a:p>
            <a:pPr eaLnBrk="1" hangingPunct="1"/>
            <a:r>
              <a:rPr lang="en-US" b="1" i="1" u="sng" dirty="0" smtClean="0">
                <a:latin typeface="Calibri" charset="0"/>
              </a:rPr>
              <a:t>Segmenta</a:t>
            </a:r>
            <a:r>
              <a:rPr lang="en-US" i="1" u="sng" dirty="0" smtClean="0">
                <a:latin typeface="Calibri" charset="0"/>
              </a:rPr>
              <a:t>l means</a:t>
            </a:r>
            <a:r>
              <a:rPr lang="en-US" dirty="0" smtClean="0">
                <a:latin typeface="Calibri" charset="0"/>
              </a:rPr>
              <a:t>: sclerosis only involves a segment of each glomerulus that is affected by the disease. </a:t>
            </a:r>
          </a:p>
          <a:p>
            <a:pPr eaLnBrk="1" hangingPunct="1"/>
            <a:endParaRPr lang="en-US" dirty="0">
              <a:latin typeface="Calibri" charset="0"/>
            </a:endParaRPr>
          </a:p>
          <a:p>
            <a:r>
              <a:rPr lang="en-US" dirty="0" smtClean="0">
                <a:latin typeface="Calibri" charset="0"/>
              </a:rPr>
              <a:t>But most importantly; in The </a:t>
            </a:r>
            <a:r>
              <a:rPr lang="en-US" b="1" dirty="0">
                <a:latin typeface="Calibri" charset="0"/>
              </a:rPr>
              <a:t>primary type </a:t>
            </a:r>
            <a:r>
              <a:rPr lang="en-US" b="1" dirty="0" smtClean="0">
                <a:latin typeface="Calibri" charset="0"/>
              </a:rPr>
              <a:t>: </a:t>
            </a:r>
            <a:r>
              <a:rPr lang="en-US" dirty="0" smtClean="0">
                <a:latin typeface="Calibri" charset="0"/>
              </a:rPr>
              <a:t>all glomeruli (the ones that are affected by sclerosis and the ones that are not affected) </a:t>
            </a:r>
            <a:r>
              <a:rPr lang="en-US" b="1" dirty="0" smtClean="0">
                <a:latin typeface="Calibri" charset="0"/>
              </a:rPr>
              <a:t>ALL</a:t>
            </a:r>
            <a:r>
              <a:rPr lang="en-US" dirty="0" smtClean="0">
                <a:latin typeface="Calibri" charset="0"/>
              </a:rPr>
              <a:t> of them will have a </a:t>
            </a:r>
            <a:r>
              <a:rPr lang="en-US" b="1" dirty="0" smtClean="0">
                <a:latin typeface="Calibri" charset="0"/>
              </a:rPr>
              <a:t>diffuse foot processes effacement </a:t>
            </a:r>
            <a:r>
              <a:rPr lang="en-US" dirty="0" smtClean="0">
                <a:latin typeface="Calibri" charset="0"/>
              </a:rPr>
              <a:t>(thus </a:t>
            </a:r>
            <a:r>
              <a:rPr lang="en-US" dirty="0" err="1" smtClean="0">
                <a:latin typeface="Calibri" charset="0"/>
              </a:rPr>
              <a:t>Nephrotic</a:t>
            </a:r>
            <a:r>
              <a:rPr lang="en-US" dirty="0" smtClean="0">
                <a:latin typeface="Calibri" charset="0"/>
              </a:rPr>
              <a:t> syndrome appears as the clinical presentation). </a:t>
            </a:r>
            <a:endParaRPr lang="en-US" dirty="0">
              <a:latin typeface="Calibri" charset="0"/>
            </a:endParaRPr>
          </a:p>
          <a:p>
            <a:pPr eaLnBrk="1" hangingPunct="1"/>
            <a:endParaRPr lang="en-US" dirty="0">
              <a:latin typeface="Calibri" charset="0"/>
            </a:endParaRPr>
          </a:p>
          <a:p>
            <a:pPr eaLnBrk="1" hangingPunct="1"/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142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F</a:t>
            </a:r>
            <a:r>
              <a:rPr lang="en-US" sz="3200" b="1">
                <a:latin typeface="Calibri" charset="0"/>
              </a:rPr>
              <a:t>ocal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egmental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G</a:t>
            </a:r>
            <a:r>
              <a:rPr lang="en-US" sz="3200" b="1">
                <a:latin typeface="Calibri" charset="0"/>
              </a:rPr>
              <a:t>lomerulo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clerosis (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FSGS</a:t>
            </a:r>
            <a:r>
              <a:rPr lang="en-US" sz="3200" b="1">
                <a:latin typeface="Calibri" charset="0"/>
              </a:rPr>
              <a:t>)</a:t>
            </a:r>
            <a:endParaRPr lang="en-US" sz="3200">
              <a:latin typeface="Calibri" charset="0"/>
            </a:endParaRPr>
          </a:p>
        </p:txBody>
      </p:sp>
      <p:sp>
        <p:nvSpPr>
          <p:cNvPr id="57346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Normal</a:t>
            </a:r>
          </a:p>
        </p:txBody>
      </p:sp>
      <p:pic>
        <p:nvPicPr>
          <p:cNvPr id="56323" name="Content Placeholder 8" descr="Normal_glomerulus_edt.jpe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540" b="-26540"/>
          <a:stretch>
            <a:fillRect/>
          </a:stretch>
        </p:blipFill>
        <p:spPr>
          <a:xfrm>
            <a:off x="457200" y="1898650"/>
            <a:ext cx="4040188" cy="4583113"/>
          </a:xfrm>
        </p:spPr>
      </p:pic>
      <p:sp>
        <p:nvSpPr>
          <p:cNvPr id="57348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FSGS</a:t>
            </a:r>
          </a:p>
        </p:txBody>
      </p:sp>
      <p:pic>
        <p:nvPicPr>
          <p:cNvPr id="56325" name="Content Placeholder 9" descr="Moderate_FGS_Light.jpe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062" b="-150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4608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F</a:t>
            </a:r>
            <a:r>
              <a:rPr lang="en-US" sz="3200" b="1">
                <a:latin typeface="Calibri" charset="0"/>
              </a:rPr>
              <a:t>ocal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egmental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G</a:t>
            </a:r>
            <a:r>
              <a:rPr lang="en-US" sz="3200" b="1">
                <a:latin typeface="Calibri" charset="0"/>
              </a:rPr>
              <a:t>lomerulo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clerosis (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FSGS</a:t>
            </a:r>
            <a:r>
              <a:rPr lang="en-US" sz="3200" b="1">
                <a:latin typeface="Calibri" charset="0"/>
              </a:rPr>
              <a:t>)</a:t>
            </a:r>
            <a:endParaRPr lang="en-US" sz="3200">
              <a:latin typeface="Calibri" charset="0"/>
            </a:endParaRPr>
          </a:p>
        </p:txBody>
      </p:sp>
      <p:sp>
        <p:nvSpPr>
          <p:cNvPr id="57346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Normal</a:t>
            </a:r>
          </a:p>
        </p:txBody>
      </p:sp>
      <p:pic>
        <p:nvPicPr>
          <p:cNvPr id="57347" name="Content Placeholder 6" descr="Normal_glomerulus_EM_edt.jpe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305" b="-19305"/>
          <a:stretch>
            <a:fillRect/>
          </a:stretch>
        </p:blipFill>
        <p:spPr/>
      </p:pic>
      <p:sp>
        <p:nvSpPr>
          <p:cNvPr id="5734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5684" y="1676400"/>
            <a:ext cx="3931920" cy="907668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 smtClean="0">
                <a:latin typeface="Calibri" charset="0"/>
              </a:rPr>
              <a:t>FSGS, like minimal change disease, diffuse foot process effacement but with segmental sclerosis</a:t>
            </a:r>
            <a:endParaRPr lang="en-US" dirty="0">
              <a:latin typeface="Calibri" charset="0"/>
            </a:endParaRPr>
          </a:p>
        </p:txBody>
      </p:sp>
      <p:pic>
        <p:nvPicPr>
          <p:cNvPr id="57349" name="Content Placeholder 7" descr="FGS_EM.jpe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038" b="-26038"/>
          <a:stretch>
            <a:fillRect/>
          </a:stretch>
        </p:blipFill>
        <p:spPr>
          <a:xfrm>
            <a:off x="4645025" y="1941513"/>
            <a:ext cx="4041775" cy="4351337"/>
          </a:xfrm>
        </p:spPr>
      </p:pic>
    </p:spTree>
    <p:extLst>
      <p:ext uri="{BB962C8B-B14F-4D97-AF65-F5344CB8AC3E}">
        <p14:creationId xmlns:p14="http://schemas.microsoft.com/office/powerpoint/2010/main" val="1046769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5"/>
          <p:cNvSpPr>
            <a:spLocks noGrp="1"/>
          </p:cNvSpPr>
          <p:nvPr>
            <p:ph type="title"/>
          </p:nvPr>
        </p:nvSpPr>
        <p:spPr>
          <a:xfrm>
            <a:off x="220154" y="559356"/>
            <a:ext cx="4757861" cy="1143000"/>
          </a:xfrm>
        </p:spPr>
        <p:txBody>
          <a:bodyPr>
            <a:normAutofit/>
          </a:bodyPr>
          <a:lstStyle/>
          <a:p>
            <a:r>
              <a:rPr lang="en-US" sz="2200" b="1" dirty="0" smtClean="0">
                <a:latin typeface="Trebuchet MS" charset="0"/>
              </a:rPr>
              <a:t>Renal cortex is the most important functional part of the kidney, because it has the Glomeruli</a:t>
            </a:r>
            <a:endParaRPr lang="en-US" sz="2200" b="1" dirty="0">
              <a:latin typeface="Trebuchet MS" charset="0"/>
            </a:endParaRPr>
          </a:p>
        </p:txBody>
      </p:sp>
      <p:sp>
        <p:nvSpPr>
          <p:cNvPr id="1638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638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288EF40F-498F-6E40-BCE5-39BC1F49BBC0}" type="slidenum">
              <a:rPr lang="en-US">
                <a:solidFill>
                  <a:srgbClr val="FFFFFF"/>
                </a:solidFill>
              </a:rPr>
              <a:pPr eaLnBrk="1" hangingPunct="1"/>
              <a:t>3</a:t>
            </a:fld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16388" name="Object 43"/>
          <p:cNvGraphicFramePr>
            <a:graphicFrameLocks noGrp="1" noChangeAspect="1"/>
          </p:cNvGraphicFramePr>
          <p:nvPr>
            <p:ph sz="half" idx="1"/>
          </p:nvPr>
        </p:nvGraphicFramePr>
        <p:xfrm>
          <a:off x="5595938" y="1143000"/>
          <a:ext cx="3340100" cy="556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0" name="CorelPhotoPaint.Image.9" r:id="rId3" imgW="5184658" imgH="8641097" progId="">
                  <p:embed/>
                </p:oleObj>
              </mc:Choice>
              <mc:Fallback>
                <p:oleObj name="CorelPhotoPaint.Image.9" r:id="rId3" imgW="5184658" imgH="8641097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5938" y="1143000"/>
                        <a:ext cx="3340100" cy="556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9" name="Object 44"/>
          <p:cNvGraphicFramePr>
            <a:graphicFrameLocks noGrp="1" noChangeAspect="1"/>
          </p:cNvGraphicFramePr>
          <p:nvPr>
            <p:ph sz="half" idx="2"/>
          </p:nvPr>
        </p:nvGraphicFramePr>
        <p:xfrm>
          <a:off x="158750" y="2249488"/>
          <a:ext cx="3970338" cy="452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" name="CorelPhotoPaint.Image.9" r:id="rId5" imgW="7064680" imgH="8052150" progId="">
                  <p:embed/>
                </p:oleObj>
              </mc:Choice>
              <mc:Fallback>
                <p:oleObj name="CorelPhotoPaint.Image.9" r:id="rId5" imgW="7064680" imgH="8052150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2249488"/>
                        <a:ext cx="3970338" cy="452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0" name="Text Box 18"/>
          <p:cNvSpPr txBox="1">
            <a:spLocks noChangeArrowheads="1"/>
          </p:cNvSpPr>
          <p:nvPr/>
        </p:nvSpPr>
        <p:spPr bwMode="auto">
          <a:xfrm>
            <a:off x="5749925" y="559356"/>
            <a:ext cx="29368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dirty="0">
                <a:latin typeface="Comic Sans MS" charset="0"/>
              </a:rPr>
              <a:t>Nephron (zoom)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57375" y="2249488"/>
            <a:ext cx="682625" cy="115093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26940" dir="5400000" rotWithShape="0">
              <a:srgbClr val="00000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548313" y="928688"/>
            <a:ext cx="3454400" cy="58213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26940" dir="5400000" rotWithShape="0">
              <a:srgbClr val="00000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>
            <a:cxnSpLocks noChangeShapeType="1"/>
            <a:stCxn id="2" idx="0"/>
          </p:cNvCxnSpPr>
          <p:nvPr/>
        </p:nvCxnSpPr>
        <p:spPr bwMode="auto">
          <a:xfrm flipV="1">
            <a:off x="2198688" y="928688"/>
            <a:ext cx="3349625" cy="1320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51500" dist="26940" dir="54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11"/>
          <p:cNvCxnSpPr>
            <a:cxnSpLocks noChangeShapeType="1"/>
            <a:stCxn id="2" idx="2"/>
          </p:cNvCxnSpPr>
          <p:nvPr/>
        </p:nvCxnSpPr>
        <p:spPr bwMode="auto">
          <a:xfrm>
            <a:off x="2198688" y="3400425"/>
            <a:ext cx="3349625" cy="33083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51500" dist="26940" dir="54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210793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F</a:t>
            </a:r>
            <a:r>
              <a:rPr lang="en-US" sz="3200" b="1">
                <a:latin typeface="Calibri" charset="0"/>
              </a:rPr>
              <a:t>ocal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egmental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G</a:t>
            </a:r>
            <a:r>
              <a:rPr lang="en-US" sz="3200" b="1">
                <a:latin typeface="Calibri" charset="0"/>
              </a:rPr>
              <a:t>lomerulo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clerosis (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FSGS</a:t>
            </a:r>
            <a:r>
              <a:rPr lang="en-US" sz="3200" b="1">
                <a:latin typeface="Calibri" charset="0"/>
              </a:rPr>
              <a:t>)</a:t>
            </a:r>
            <a:endParaRPr lang="en-US" sz="3200">
              <a:latin typeface="Calibri" charset="0"/>
            </a:endParaRPr>
          </a:p>
        </p:txBody>
      </p:sp>
      <p:sp>
        <p:nvSpPr>
          <p:cNvPr id="552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>
              <a:latin typeface="Calibri" charset="0"/>
            </a:endParaRPr>
          </a:p>
          <a:p>
            <a:pPr eaLnBrk="1" hangingPunct="1"/>
            <a:endParaRPr lang="en-US" dirty="0" smtClean="0">
              <a:latin typeface="Calibri" charset="0"/>
            </a:endParaRPr>
          </a:p>
          <a:p>
            <a:pPr eaLnBrk="1" hangingPunct="1"/>
            <a:r>
              <a:rPr lang="en-US" dirty="0" smtClean="0">
                <a:latin typeface="Calibri" charset="0"/>
              </a:rPr>
              <a:t>A </a:t>
            </a:r>
            <a:r>
              <a:rPr lang="en-US" dirty="0">
                <a:latin typeface="Calibri" charset="0"/>
              </a:rPr>
              <a:t>common cause of Nephrotic </a:t>
            </a:r>
            <a:r>
              <a:rPr lang="en-US" dirty="0" smtClean="0">
                <a:latin typeface="Calibri" charset="0"/>
              </a:rPr>
              <a:t>syndrome </a:t>
            </a:r>
            <a:r>
              <a:rPr lang="en-US" dirty="0">
                <a:latin typeface="Calibri" charset="0"/>
              </a:rPr>
              <a:t>in </a:t>
            </a:r>
            <a:r>
              <a:rPr lang="en-US" dirty="0" smtClean="0">
                <a:latin typeface="Calibri" charset="0"/>
              </a:rPr>
              <a:t>adults.</a:t>
            </a:r>
            <a:endParaRPr lang="en-US" dirty="0">
              <a:latin typeface="Calibri" charset="0"/>
            </a:endParaRPr>
          </a:p>
          <a:p>
            <a:pPr eaLnBrk="1" hangingPunct="1"/>
            <a:r>
              <a:rPr lang="en-US" dirty="0">
                <a:latin typeface="Calibri" charset="0"/>
              </a:rPr>
              <a:t>Causes 12 – 35 % of the cases in adults.</a:t>
            </a:r>
          </a:p>
          <a:p>
            <a:pPr eaLnBrk="1" hangingPunct="1"/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881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F</a:t>
            </a:r>
            <a:r>
              <a:rPr lang="en-US" sz="3200" b="1">
                <a:latin typeface="Calibri" charset="0"/>
              </a:rPr>
              <a:t>ocal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egmental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G</a:t>
            </a:r>
            <a:r>
              <a:rPr lang="en-US" sz="3200" b="1">
                <a:latin typeface="Calibri" charset="0"/>
              </a:rPr>
              <a:t>lomerulo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clerosis (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FSGS</a:t>
            </a:r>
            <a:r>
              <a:rPr lang="en-US" sz="3200" b="1">
                <a:latin typeface="Calibri" charset="0"/>
              </a:rPr>
              <a:t>)</a:t>
            </a:r>
            <a:endParaRPr lang="en-US" sz="3200">
              <a:latin typeface="Calibri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endParaRPr lang="en-US" dirty="0" smtClean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dirty="0" smtClean="0"/>
              <a:t>Can be:</a:t>
            </a:r>
            <a:endParaRPr lang="en-US" dirty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b="1" i="1" dirty="0" smtClean="0"/>
              <a:t>Primary FSGS: </a:t>
            </a:r>
            <a:endParaRPr lang="en-US" dirty="0"/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Has sudden onset of heavy proteinuria and other manifestations of </a:t>
            </a:r>
            <a:r>
              <a:rPr lang="en-US" dirty="0" err="1" smtClean="0"/>
              <a:t>nephrotic</a:t>
            </a:r>
            <a:r>
              <a:rPr lang="en-US" dirty="0" smtClean="0"/>
              <a:t> syndrome.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? Circulating Factor (like autoantibodies) targets </a:t>
            </a:r>
            <a:r>
              <a:rPr lang="en-US" dirty="0" err="1" smtClean="0"/>
              <a:t>podocytes</a:t>
            </a:r>
            <a:r>
              <a:rPr lang="en-US" dirty="0" smtClean="0"/>
              <a:t> and causes effacement 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Usually treated with corticosteroids and other immunosuppressing medications like CNI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857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F</a:t>
            </a:r>
            <a:r>
              <a:rPr lang="en-US" sz="3200" b="1">
                <a:latin typeface="Calibri" charset="0"/>
              </a:rPr>
              <a:t>ocal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egmental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G</a:t>
            </a:r>
            <a:r>
              <a:rPr lang="en-US" sz="3200" b="1">
                <a:latin typeface="Calibri" charset="0"/>
              </a:rPr>
              <a:t>lomerulo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clerosis (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FSGS</a:t>
            </a:r>
            <a:r>
              <a:rPr lang="en-US" sz="3200" b="1">
                <a:latin typeface="Calibri" charset="0"/>
              </a:rPr>
              <a:t>)</a:t>
            </a:r>
            <a:endParaRPr lang="en-US" sz="3200">
              <a:latin typeface="Calibri" charset="0"/>
            </a:endParaRPr>
          </a:p>
        </p:txBody>
      </p:sp>
      <p:sp>
        <p:nvSpPr>
          <p:cNvPr id="5939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en-US" dirty="0">
              <a:latin typeface="Calibri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 dirty="0" smtClean="0">
                <a:latin typeface="Calibri" charset="0"/>
              </a:rPr>
              <a:t>Or can be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b="1" i="1" dirty="0" smtClean="0">
                <a:latin typeface="Calibri" charset="0"/>
              </a:rPr>
              <a:t>Secondary </a:t>
            </a:r>
            <a:r>
              <a:rPr lang="en-US" b="1" i="1" dirty="0">
                <a:latin typeface="Calibri" charset="0"/>
              </a:rPr>
              <a:t>FSGS: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dirty="0">
                <a:latin typeface="Calibri" charset="0"/>
              </a:rPr>
              <a:t>-Proteinuria is </a:t>
            </a:r>
            <a:r>
              <a:rPr lang="en-US" dirty="0" smtClean="0">
                <a:latin typeface="Calibri" charset="0"/>
              </a:rPr>
              <a:t>less </a:t>
            </a:r>
            <a:r>
              <a:rPr lang="en-US" dirty="0">
                <a:latin typeface="Calibri" charset="0"/>
              </a:rPr>
              <a:t>heavy than other causes of </a:t>
            </a:r>
            <a:r>
              <a:rPr lang="en-US" dirty="0" err="1">
                <a:latin typeface="Calibri" charset="0"/>
              </a:rPr>
              <a:t>nephrotic</a:t>
            </a:r>
            <a:r>
              <a:rPr lang="en-US" dirty="0">
                <a:latin typeface="Calibri" charset="0"/>
              </a:rPr>
              <a:t> </a:t>
            </a:r>
            <a:r>
              <a:rPr lang="en-US" dirty="0" smtClean="0">
                <a:latin typeface="Calibri" charset="0"/>
              </a:rPr>
              <a:t>syndrome, even less &lt; 3.5 </a:t>
            </a:r>
            <a:r>
              <a:rPr lang="en-US" dirty="0" err="1" smtClean="0">
                <a:latin typeface="Calibri" charset="0"/>
              </a:rPr>
              <a:t>gm</a:t>
            </a:r>
            <a:r>
              <a:rPr lang="en-US" dirty="0" smtClean="0">
                <a:latin typeface="Calibri" charset="0"/>
              </a:rPr>
              <a:t>/Day </a:t>
            </a:r>
            <a:endParaRPr lang="en-US" dirty="0">
              <a:latin typeface="Calibri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 dirty="0" smtClean="0">
                <a:latin typeface="Calibri" charset="0"/>
              </a:rPr>
              <a:t>-Serum Albumin </a:t>
            </a:r>
            <a:r>
              <a:rPr lang="en-US" dirty="0">
                <a:latin typeface="Calibri" charset="0"/>
              </a:rPr>
              <a:t>is not very </a:t>
            </a:r>
            <a:r>
              <a:rPr lang="en-US" dirty="0" smtClean="0">
                <a:latin typeface="Calibri" charset="0"/>
              </a:rPr>
              <a:t>low like the primary type.</a:t>
            </a:r>
            <a:endParaRPr lang="en-US" dirty="0">
              <a:latin typeface="Calibri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 dirty="0">
                <a:latin typeface="Calibri" charset="0"/>
              </a:rPr>
              <a:t>-</a:t>
            </a:r>
            <a:r>
              <a:rPr lang="en-US" b="1" dirty="0">
                <a:latin typeface="Calibri" charset="0"/>
              </a:rPr>
              <a:t>Renal impairment is commonly </a:t>
            </a:r>
            <a:r>
              <a:rPr lang="en-US" b="1" dirty="0" smtClean="0">
                <a:latin typeface="Calibri" charset="0"/>
              </a:rPr>
              <a:t>seen with the secondary FSGS and this is not a good prognostic sign </a:t>
            </a:r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959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F</a:t>
            </a:r>
            <a:r>
              <a:rPr lang="en-US" sz="3200" b="1">
                <a:latin typeface="Calibri" charset="0"/>
              </a:rPr>
              <a:t>ocal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egmental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G</a:t>
            </a:r>
            <a:r>
              <a:rPr lang="en-US" sz="3200" b="1">
                <a:latin typeface="Calibri" charset="0"/>
              </a:rPr>
              <a:t>lomerulo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clerosis (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FSGS</a:t>
            </a:r>
            <a:r>
              <a:rPr lang="en-US" sz="3200" b="1">
                <a:latin typeface="Calibri" charset="0"/>
              </a:rPr>
              <a:t>)</a:t>
            </a:r>
            <a:endParaRPr lang="en-US" sz="320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91548" cy="52578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u="sng" dirty="0" smtClean="0"/>
              <a:t>Possible causes of Secondary FSGS:</a:t>
            </a:r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Severe obesity</a:t>
            </a:r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Nephron loss ( &gt; 75% of renal mass) </a:t>
            </a:r>
            <a:r>
              <a:rPr lang="en-US" dirty="0" err="1" smtClean="0"/>
              <a:t>e.g</a:t>
            </a:r>
            <a:r>
              <a:rPr lang="en-US" dirty="0" smtClean="0"/>
              <a:t> renal agenesis </a:t>
            </a:r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Reflux nephropathy</a:t>
            </a:r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DM</a:t>
            </a:r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Sickle Cell Anemia </a:t>
            </a:r>
          </a:p>
          <a:p>
            <a:pPr eaLnBrk="1" hangingPunct="1">
              <a:buFontTx/>
              <a:buChar char="-"/>
              <a:defRPr/>
            </a:pPr>
            <a:r>
              <a:rPr lang="en-US" dirty="0"/>
              <a:t>Healing of prior </a:t>
            </a:r>
            <a:r>
              <a:rPr lang="en-US" dirty="0" smtClean="0"/>
              <a:t>GN (example IgA )</a:t>
            </a:r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Anabolic </a:t>
            </a:r>
            <a:r>
              <a:rPr lang="en-US" dirty="0"/>
              <a:t>steroid </a:t>
            </a:r>
            <a:endParaRPr lang="en-US" dirty="0" smtClean="0"/>
          </a:p>
          <a:p>
            <a:pPr eaLnBrk="1" hangingPunct="1">
              <a:buFontTx/>
              <a:buChar char="-"/>
              <a:defRPr/>
            </a:pPr>
            <a:r>
              <a:rPr lang="en-US" dirty="0"/>
              <a:t>Severe preeclampsia</a:t>
            </a:r>
            <a:endParaRPr lang="en-US" dirty="0" smtClean="0"/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Drugs: Interferon, Bisphosphonates (</a:t>
            </a:r>
            <a:r>
              <a:rPr lang="en-US" dirty="0" err="1" smtClean="0"/>
              <a:t>Pamidronate</a:t>
            </a:r>
            <a:r>
              <a:rPr lang="en-US" dirty="0" smtClean="0"/>
              <a:t>), Heroin</a:t>
            </a:r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Infections: HIV</a:t>
            </a:r>
          </a:p>
          <a:p>
            <a:pPr eaLnBrk="1" hangingPunct="1">
              <a:buFontTx/>
              <a:buChar char="-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732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F</a:t>
            </a:r>
            <a:r>
              <a:rPr lang="en-US" sz="3200" b="1">
                <a:latin typeface="Calibri" charset="0"/>
              </a:rPr>
              <a:t>ocal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egmental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G</a:t>
            </a:r>
            <a:r>
              <a:rPr lang="en-US" sz="3200" b="1">
                <a:latin typeface="Calibri" charset="0"/>
              </a:rPr>
              <a:t>lomerulo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clerosis (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FSGS</a:t>
            </a:r>
            <a:r>
              <a:rPr lang="en-US" sz="3200" b="1">
                <a:latin typeface="Calibri" charset="0"/>
              </a:rPr>
              <a:t>)</a:t>
            </a:r>
            <a:endParaRPr lang="en-US" sz="320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endParaRPr lang="en-US" u="sng" dirty="0" smtClean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u="sng" dirty="0" smtClean="0"/>
              <a:t>Immunosuppressive </a:t>
            </a:r>
            <a:r>
              <a:rPr lang="en-US" u="sng" dirty="0"/>
              <a:t>therapy is indicated in most patients with </a:t>
            </a:r>
            <a:r>
              <a:rPr lang="en-US" b="1" u="sng" dirty="0"/>
              <a:t>primary </a:t>
            </a:r>
            <a:r>
              <a:rPr lang="en-US" b="1" u="sng" dirty="0" smtClean="0"/>
              <a:t>FSGS</a:t>
            </a:r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First line: corticosteroids</a:t>
            </a:r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Second line: cyclosporine or </a:t>
            </a:r>
            <a:r>
              <a:rPr lang="en-US" dirty="0" err="1" smtClean="0"/>
              <a:t>tacrolimus</a:t>
            </a:r>
            <a:r>
              <a:rPr lang="en-US" dirty="0" smtClean="0"/>
              <a:t> (CNIs) </a:t>
            </a:r>
          </a:p>
          <a:p>
            <a:pPr marL="0" indent="0" eaLnBrk="1" hangingPunct="1">
              <a:buNone/>
              <a:defRPr/>
            </a:pPr>
            <a:endParaRPr lang="en-US" dirty="0" smtClean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b="1" dirty="0" smtClean="0"/>
              <a:t>Secondary FSGS:</a:t>
            </a:r>
            <a:r>
              <a:rPr lang="en-US" dirty="0" smtClean="0"/>
              <a:t> not typically treated with Immunosuppression, treat the primary cause and add supportive measures to protect the kidneys, e.g. keeping blood pressure well controlled</a:t>
            </a:r>
            <a:r>
              <a:rPr lang="en-US" dirty="0"/>
              <a:t> </a:t>
            </a:r>
            <a:r>
              <a:rPr lang="en-US" dirty="0" smtClean="0"/>
              <a:t>with </a:t>
            </a:r>
            <a:r>
              <a:rPr lang="en-US" dirty="0" err="1" smtClean="0"/>
              <a:t>ACEi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284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 dirty="0">
                <a:latin typeface="Calibri" charset="0"/>
              </a:rPr>
              <a:t>inimal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C</a:t>
            </a:r>
            <a:r>
              <a:rPr lang="en-US" sz="3200" b="1" dirty="0">
                <a:latin typeface="Calibri" charset="0"/>
              </a:rPr>
              <a:t>hange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D</a:t>
            </a:r>
            <a:r>
              <a:rPr lang="en-US" sz="3200" b="1" dirty="0">
                <a:latin typeface="Calibri" charset="0"/>
              </a:rPr>
              <a:t>isease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(MCD)</a:t>
            </a:r>
            <a:endParaRPr lang="en-US" sz="3200" dirty="0">
              <a:solidFill>
                <a:srgbClr val="008000"/>
              </a:solidFill>
              <a:latin typeface="Calibri" charset="0"/>
            </a:endParaRPr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dirty="0" smtClean="0">
                <a:latin typeface="Calibri" charset="0"/>
              </a:rPr>
              <a:t>Called </a:t>
            </a:r>
            <a:r>
              <a:rPr lang="en-US" b="1" dirty="0" smtClean="0">
                <a:latin typeface="Calibri" charset="0"/>
              </a:rPr>
              <a:t>minimal</a:t>
            </a:r>
            <a:r>
              <a:rPr lang="en-US" dirty="0" smtClean="0">
                <a:latin typeface="Calibri" charset="0"/>
              </a:rPr>
              <a:t> because:</a:t>
            </a:r>
          </a:p>
          <a:p>
            <a:pPr marL="0" indent="0" eaLnBrk="1" hangingPunct="1">
              <a:buFont typeface="Arial" charset="0"/>
              <a:buNone/>
            </a:pPr>
            <a:endParaRPr lang="en-US" dirty="0">
              <a:latin typeface="Calibri" charset="0"/>
            </a:endParaRPr>
          </a:p>
          <a:p>
            <a:pPr eaLnBrk="1" hangingPunct="1">
              <a:buFontTx/>
              <a:buChar char="-"/>
            </a:pPr>
            <a:r>
              <a:rPr lang="en-US" u="sng" dirty="0" smtClean="0">
                <a:latin typeface="Calibri" charset="0"/>
              </a:rPr>
              <a:t>light </a:t>
            </a:r>
            <a:r>
              <a:rPr lang="en-US" u="sng" dirty="0">
                <a:latin typeface="Calibri" charset="0"/>
              </a:rPr>
              <a:t>microscopy</a:t>
            </a:r>
            <a:r>
              <a:rPr lang="en-US" dirty="0">
                <a:latin typeface="Calibri" charset="0"/>
              </a:rPr>
              <a:t>: </a:t>
            </a:r>
            <a:r>
              <a:rPr lang="en-US" i="1" dirty="0">
                <a:latin typeface="Calibri" charset="0"/>
              </a:rPr>
              <a:t>is </a:t>
            </a:r>
            <a:r>
              <a:rPr lang="en-US" i="1" dirty="0" smtClean="0">
                <a:latin typeface="Calibri" charset="0"/>
              </a:rPr>
              <a:t>typically showing normal glomeruli </a:t>
            </a:r>
          </a:p>
          <a:p>
            <a:pPr marL="0" indent="0" eaLnBrk="1" hangingPunct="1">
              <a:buNone/>
            </a:pPr>
            <a:r>
              <a:rPr lang="en-US" i="1" dirty="0">
                <a:latin typeface="Calibri" charset="0"/>
              </a:rPr>
              <a:t> </a:t>
            </a:r>
            <a:r>
              <a:rPr lang="en-US" i="1" dirty="0" smtClean="0">
                <a:latin typeface="Calibri" charset="0"/>
              </a:rPr>
              <a:t>  </a:t>
            </a:r>
            <a:r>
              <a:rPr lang="en-US" dirty="0" smtClean="0">
                <a:latin typeface="Calibri" charset="0"/>
              </a:rPr>
              <a:t>So also </a:t>
            </a:r>
            <a:r>
              <a:rPr lang="en-US" dirty="0">
                <a:latin typeface="Calibri" charset="0"/>
              </a:rPr>
              <a:t>called: nil </a:t>
            </a:r>
            <a:r>
              <a:rPr lang="en-US" dirty="0" smtClean="0">
                <a:latin typeface="Calibri" charset="0"/>
              </a:rPr>
              <a:t>disease.  (nil = nothing) </a:t>
            </a:r>
          </a:p>
          <a:p>
            <a:pPr marL="0" indent="0" eaLnBrk="1" hangingPunct="1">
              <a:buNone/>
            </a:pPr>
            <a:r>
              <a:rPr lang="en-US" dirty="0" smtClean="0">
                <a:latin typeface="Calibri" charset="0"/>
              </a:rPr>
              <a:t>  </a:t>
            </a:r>
            <a:r>
              <a:rPr lang="en-US" b="1" dirty="0" smtClean="0">
                <a:latin typeface="Calibri" charset="0"/>
              </a:rPr>
              <a:t> BUT:</a:t>
            </a:r>
            <a:endParaRPr lang="en-US" b="1" dirty="0">
              <a:latin typeface="Calibri" charset="0"/>
            </a:endParaRPr>
          </a:p>
          <a:p>
            <a:pPr eaLnBrk="1" hangingPunct="1">
              <a:buFontTx/>
              <a:buChar char="-"/>
            </a:pPr>
            <a:r>
              <a:rPr lang="en-US" u="sng" dirty="0" smtClean="0">
                <a:latin typeface="Calibri" charset="0"/>
              </a:rPr>
              <a:t>electron </a:t>
            </a:r>
            <a:r>
              <a:rPr lang="en-US" u="sng" dirty="0">
                <a:latin typeface="Calibri" charset="0"/>
              </a:rPr>
              <a:t>microscopy</a:t>
            </a:r>
            <a:r>
              <a:rPr lang="en-US" dirty="0" smtClean="0">
                <a:latin typeface="Calibri" charset="0"/>
              </a:rPr>
              <a:t>: shows </a:t>
            </a:r>
            <a:r>
              <a:rPr lang="en-US" i="1" dirty="0">
                <a:latin typeface="Calibri" charset="0"/>
              </a:rPr>
              <a:t>diffuse effacement of the epithelial </a:t>
            </a:r>
            <a:r>
              <a:rPr lang="en-US" i="1" dirty="0" smtClean="0">
                <a:latin typeface="Calibri" charset="0"/>
              </a:rPr>
              <a:t>cells’ </a:t>
            </a:r>
            <a:r>
              <a:rPr lang="en-US" i="1" dirty="0">
                <a:latin typeface="Calibri" charset="0"/>
              </a:rPr>
              <a:t>foot </a:t>
            </a:r>
            <a:r>
              <a:rPr lang="en-US" i="1" dirty="0" smtClean="0">
                <a:latin typeface="Calibri" charset="0"/>
              </a:rPr>
              <a:t>processes only. No other abnormality is seen. </a:t>
            </a:r>
          </a:p>
          <a:p>
            <a:pPr eaLnBrk="1" hangingPunct="1">
              <a:buFontTx/>
              <a:buChar char="-"/>
            </a:pPr>
            <a:endParaRPr lang="en-US" i="1" dirty="0">
              <a:latin typeface="Calibri" charset="0"/>
            </a:endParaRPr>
          </a:p>
          <a:p>
            <a:pPr eaLnBrk="1" hangingPunct="1">
              <a:buFontTx/>
              <a:buChar char="-"/>
            </a:pPr>
            <a:r>
              <a:rPr lang="en-US" i="1" dirty="0" smtClean="0">
                <a:latin typeface="Calibri" charset="0"/>
              </a:rPr>
              <a:t>So the most important </a:t>
            </a:r>
            <a:r>
              <a:rPr lang="en-US" i="1" u="sng" dirty="0" smtClean="0">
                <a:latin typeface="Calibri" charset="0"/>
              </a:rPr>
              <a:t>difference between MCD and Primary FSGS is the presence of glomerular sclerosis in FSGS</a:t>
            </a:r>
          </a:p>
          <a:p>
            <a:pPr eaLnBrk="1" hangingPunct="1">
              <a:buFontTx/>
              <a:buChar char="-"/>
            </a:pPr>
            <a:r>
              <a:rPr lang="en-US" i="1" dirty="0">
                <a:latin typeface="Calibri" charset="0"/>
              </a:rPr>
              <a:t>t</a:t>
            </a:r>
            <a:r>
              <a:rPr lang="en-US" i="1" dirty="0" smtClean="0">
                <a:latin typeface="Calibri" charset="0"/>
              </a:rPr>
              <a:t>here is no sclerosis</a:t>
            </a:r>
            <a:r>
              <a:rPr lang="en-US" i="1" dirty="0">
                <a:latin typeface="Calibri" charset="0"/>
              </a:rPr>
              <a:t> </a:t>
            </a:r>
            <a:r>
              <a:rPr lang="en-US" i="1" dirty="0" smtClean="0">
                <a:latin typeface="Calibri" charset="0"/>
              </a:rPr>
              <a:t>in MCD. </a:t>
            </a:r>
            <a:endParaRPr lang="en-US" i="1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74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>
                <a:latin typeface="Calibri" charset="0"/>
              </a:rPr>
              <a:t>Cont.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>
                <a:latin typeface="Calibri" charset="0"/>
              </a:rPr>
              <a:t>inimal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C</a:t>
            </a:r>
            <a:r>
              <a:rPr lang="en-US" sz="3200" b="1">
                <a:latin typeface="Calibri" charset="0"/>
              </a:rPr>
              <a:t>hange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D</a:t>
            </a:r>
            <a:r>
              <a:rPr lang="en-US" sz="3200" b="1">
                <a:latin typeface="Calibri" charset="0"/>
              </a:rPr>
              <a:t>isease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(MCD)</a:t>
            </a:r>
            <a:endParaRPr lang="en-US" sz="3200">
              <a:latin typeface="Calibri" charset="0"/>
            </a:endParaRPr>
          </a:p>
        </p:txBody>
      </p:sp>
      <p:sp>
        <p:nvSpPr>
          <p:cNvPr id="50178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Normal Glomerulus </a:t>
            </a:r>
          </a:p>
        </p:txBody>
      </p:sp>
      <p:sp>
        <p:nvSpPr>
          <p:cNvPr id="50179" name="Text Placeholder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 smtClean="0">
                <a:latin typeface="Calibri" charset="0"/>
              </a:rPr>
              <a:t>MCD, basically no abnormality is seen on light microscopy</a:t>
            </a:r>
            <a:endParaRPr lang="en-US" dirty="0">
              <a:latin typeface="Calibri" charset="0"/>
            </a:endParaRPr>
          </a:p>
        </p:txBody>
      </p:sp>
      <p:pic>
        <p:nvPicPr>
          <p:cNvPr id="48132" name="Content Placeholder 11" descr="Minimal_change_Light.jpeg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87" b="-27087"/>
          <a:stretch>
            <a:fillRect/>
          </a:stretch>
        </p:blipFill>
        <p:spPr/>
      </p:pic>
      <p:pic>
        <p:nvPicPr>
          <p:cNvPr id="48133" name="Content Placeholder 10" descr="Normal_glomerulus_edt.jpe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540" b="-265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07961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>
                <a:latin typeface="Calibri" charset="0"/>
              </a:rPr>
              <a:t>Cont.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>
                <a:latin typeface="Calibri" charset="0"/>
              </a:rPr>
              <a:t>inimal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C</a:t>
            </a:r>
            <a:r>
              <a:rPr lang="en-US" sz="3200" b="1">
                <a:latin typeface="Calibri" charset="0"/>
              </a:rPr>
              <a:t>hange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D</a:t>
            </a:r>
            <a:r>
              <a:rPr lang="en-US" sz="3200" b="1">
                <a:latin typeface="Calibri" charset="0"/>
              </a:rPr>
              <a:t>isease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(MCD)</a:t>
            </a:r>
            <a:endParaRPr lang="en-US" sz="3200">
              <a:latin typeface="Calibri" charset="0"/>
            </a:endParaRPr>
          </a:p>
        </p:txBody>
      </p:sp>
      <p:sp>
        <p:nvSpPr>
          <p:cNvPr id="49154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Normal Glomerulus</a:t>
            </a:r>
          </a:p>
        </p:txBody>
      </p:sp>
      <p:sp>
        <p:nvSpPr>
          <p:cNvPr id="4915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 smtClean="0">
                <a:latin typeface="Calibri" charset="0"/>
              </a:rPr>
              <a:t>MCD, EM shows the diffuse foot process effacement </a:t>
            </a:r>
            <a:endParaRPr lang="en-US" dirty="0">
              <a:latin typeface="Calibri" charset="0"/>
            </a:endParaRPr>
          </a:p>
        </p:txBody>
      </p:sp>
      <p:pic>
        <p:nvPicPr>
          <p:cNvPr id="49156" name="Content Placeholder 7" descr="Minimal_change_EM.jpeg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813" b="-26813"/>
          <a:stretch>
            <a:fillRect/>
          </a:stretch>
        </p:blipFill>
        <p:spPr/>
      </p:pic>
      <p:pic>
        <p:nvPicPr>
          <p:cNvPr id="49157" name="Content Placeholder 9" descr="EM Normal cap loop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39" r="-122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50375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dirty="0">
                <a:latin typeface="Calibri" charset="0"/>
              </a:rPr>
              <a:t>Cont.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 dirty="0">
                <a:latin typeface="Calibri" charset="0"/>
              </a:rPr>
              <a:t>inimal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C</a:t>
            </a:r>
            <a:r>
              <a:rPr lang="en-US" sz="3200" b="1" dirty="0">
                <a:latin typeface="Calibri" charset="0"/>
              </a:rPr>
              <a:t>hange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D</a:t>
            </a:r>
            <a:r>
              <a:rPr lang="en-US" sz="3200" b="1" dirty="0">
                <a:latin typeface="Calibri" charset="0"/>
              </a:rPr>
              <a:t>isease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(MCD)</a:t>
            </a:r>
            <a:endParaRPr lang="en-US" sz="3200" dirty="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endParaRPr lang="en-US" u="sng" dirty="0" smtClean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u="sng" dirty="0" smtClean="0"/>
              <a:t>It is the main cause of Nephrotic syndrome in children: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dirty="0" smtClean="0"/>
              <a:t>-  Causes 90 % of NS cases in children &lt; 10 years old.</a:t>
            </a:r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&gt; 50 % of cases in older children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dirty="0" smtClean="0"/>
              <a:t>In children; typically is corticosteroid responsive in &gt; 90%, thus kidney biopsy is commonly not done and treatment is given empirically for such cases. So, usually </a:t>
            </a:r>
            <a:r>
              <a:rPr lang="en-US" dirty="0" err="1" smtClean="0"/>
              <a:t>nephrotic</a:t>
            </a:r>
            <a:r>
              <a:rPr lang="en-US" dirty="0" smtClean="0"/>
              <a:t> syndrome in a child &lt; 10 years old is MCD until proven otherwise. </a:t>
            </a:r>
          </a:p>
          <a:p>
            <a:pPr eaLnBrk="1" hangingPunct="1">
              <a:buFontTx/>
              <a:buChar char="-"/>
              <a:defRPr/>
            </a:pPr>
            <a:endParaRPr lang="en-US" b="1" dirty="0" smtClean="0"/>
          </a:p>
          <a:p>
            <a:pPr eaLnBrk="1" hangingPunct="1">
              <a:buFontTx/>
              <a:buChar char="-"/>
              <a:defRPr/>
            </a:pPr>
            <a:r>
              <a:rPr lang="en-US" b="1" dirty="0" smtClean="0"/>
              <a:t>It causes 10-25 % </a:t>
            </a:r>
            <a:r>
              <a:rPr lang="en-US" dirty="0" smtClean="0"/>
              <a:t>of </a:t>
            </a:r>
            <a:r>
              <a:rPr lang="en-US" dirty="0" err="1" smtClean="0"/>
              <a:t>Nephrotic</a:t>
            </a:r>
            <a:r>
              <a:rPr lang="en-US" dirty="0" smtClean="0"/>
              <a:t> syndrome cases in </a:t>
            </a:r>
            <a:r>
              <a:rPr lang="en-US" b="1" dirty="0" smtClean="0"/>
              <a:t>adults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75706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>
                <a:latin typeface="Calibri" charset="0"/>
              </a:rPr>
              <a:t>Cont.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>
                <a:latin typeface="Calibri" charset="0"/>
              </a:rPr>
              <a:t>inimal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C</a:t>
            </a:r>
            <a:r>
              <a:rPr lang="en-US" sz="3200" b="1">
                <a:latin typeface="Calibri" charset="0"/>
              </a:rPr>
              <a:t>hange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D</a:t>
            </a:r>
            <a:r>
              <a:rPr lang="en-US" sz="3200" b="1">
                <a:latin typeface="Calibri" charset="0"/>
              </a:rPr>
              <a:t>isease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(MCD)</a:t>
            </a:r>
            <a:endParaRPr lang="en-US" sz="3200">
              <a:latin typeface="Calibri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dirty="0" smtClean="0"/>
              <a:t>Can be : </a:t>
            </a:r>
          </a:p>
          <a:p>
            <a:pPr marL="0" indent="0">
              <a:buNone/>
              <a:defRPr/>
            </a:pPr>
            <a:r>
              <a:rPr lang="en-US" u="sng" dirty="0" smtClean="0"/>
              <a:t>Primary</a:t>
            </a:r>
            <a:r>
              <a:rPr lang="en-US" dirty="0" smtClean="0"/>
              <a:t> (Idiopathic)  </a:t>
            </a:r>
          </a:p>
          <a:p>
            <a:pPr marL="0" indent="0">
              <a:buNone/>
              <a:defRPr/>
            </a:pPr>
            <a:r>
              <a:rPr lang="en-US" b="1" dirty="0" smtClean="0"/>
              <a:t>or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u="sng" dirty="0" smtClean="0"/>
              <a:t>Secondary (much less common):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i="1" dirty="0" smtClean="0"/>
              <a:t>Drugs</a:t>
            </a:r>
            <a:r>
              <a:rPr lang="en-US" dirty="0" smtClean="0"/>
              <a:t> ( </a:t>
            </a:r>
            <a:r>
              <a:rPr lang="en-US" b="1" dirty="0" smtClean="0"/>
              <a:t>NSAIDs</a:t>
            </a:r>
            <a:r>
              <a:rPr lang="en-US" dirty="0" smtClean="0"/>
              <a:t>, Lithium, Sulfasalazine, </a:t>
            </a:r>
            <a:r>
              <a:rPr lang="en-US" dirty="0" err="1" smtClean="0"/>
              <a:t>Pamidronate</a:t>
            </a:r>
            <a:r>
              <a:rPr lang="en-US" dirty="0" smtClean="0"/>
              <a:t>, D-</a:t>
            </a:r>
            <a:r>
              <a:rPr lang="en-US" dirty="0" err="1" smtClean="0"/>
              <a:t>penicillamine</a:t>
            </a:r>
            <a:r>
              <a:rPr lang="en-US" dirty="0" smtClean="0"/>
              <a:t>, some antibiotics)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i="1" dirty="0" smtClean="0"/>
              <a:t>Neoplasm</a:t>
            </a:r>
            <a:r>
              <a:rPr lang="en-US" dirty="0" smtClean="0"/>
              <a:t> ( </a:t>
            </a:r>
            <a:r>
              <a:rPr lang="en-US" b="1" dirty="0" smtClean="0"/>
              <a:t>Hodgkin Lymphoma</a:t>
            </a:r>
            <a:r>
              <a:rPr lang="en-US" dirty="0" smtClean="0"/>
              <a:t>, </a:t>
            </a:r>
            <a:r>
              <a:rPr lang="en-US" dirty="0"/>
              <a:t>non-Hodgkin lymphoma, and </a:t>
            </a:r>
            <a:r>
              <a:rPr lang="en-US" dirty="0" smtClean="0"/>
              <a:t>leukemia)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i="1" dirty="0" smtClean="0"/>
              <a:t>Infections </a:t>
            </a:r>
            <a:r>
              <a:rPr lang="en-US" dirty="0" smtClean="0"/>
              <a:t>( TB, syphilis )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Allergy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986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5"/>
          <p:cNvSpPr>
            <a:spLocks noGrp="1"/>
          </p:cNvSpPr>
          <p:nvPr>
            <p:ph type="title"/>
          </p:nvPr>
        </p:nvSpPr>
        <p:spPr>
          <a:xfrm>
            <a:off x="311150" y="347472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rebuchet MS" charset="0"/>
              </a:rPr>
              <a:t>The Nephron</a:t>
            </a:r>
          </a:p>
        </p:txBody>
      </p:sp>
      <p:sp>
        <p:nvSpPr>
          <p:cNvPr id="17410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741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F92C30A-8577-9A4E-85CB-4E8245C0B423}" type="slidenum">
              <a:rPr lang="en-US">
                <a:solidFill>
                  <a:srgbClr val="FFFFFF"/>
                </a:solidFill>
              </a:rPr>
              <a:pPr eaLnBrk="1" hangingPunct="1"/>
              <a:t>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412" name="Content Placeholder 10"/>
          <p:cNvSpPr>
            <a:spLocks noGrp="1"/>
          </p:cNvSpPr>
          <p:nvPr>
            <p:ph sz="half" idx="2"/>
          </p:nvPr>
        </p:nvSpPr>
        <p:spPr>
          <a:xfrm>
            <a:off x="4648200" y="2249488"/>
            <a:ext cx="4038600" cy="4525962"/>
          </a:xfrm>
        </p:spPr>
        <p:txBody>
          <a:bodyPr/>
          <a:lstStyle/>
          <a:p>
            <a:endParaRPr lang="en-US">
              <a:latin typeface="Georgia" charset="0"/>
            </a:endParaRPr>
          </a:p>
        </p:txBody>
      </p:sp>
      <p:graphicFrame>
        <p:nvGraphicFramePr>
          <p:cNvPr id="17413" name="Object 35"/>
          <p:cNvGraphicFramePr>
            <a:graphicFrameLocks noChangeAspect="1"/>
          </p:cNvGraphicFramePr>
          <p:nvPr/>
        </p:nvGraphicFramePr>
        <p:xfrm>
          <a:off x="4564063" y="314325"/>
          <a:ext cx="4076700" cy="6516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8" name="CorelPhotoPaint.Image.9" r:id="rId3" imgW="5184658" imgH="8641097" progId="">
                  <p:embed/>
                </p:oleObj>
              </mc:Choice>
              <mc:Fallback>
                <p:oleObj name="CorelPhotoPaint.Image.9" r:id="rId3" imgW="5184658" imgH="864109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4063" y="314325"/>
                        <a:ext cx="4076700" cy="6516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AutoShape 6"/>
          <p:cNvSpPr>
            <a:spLocks noChangeAspect="1" noChangeArrowheads="1"/>
          </p:cNvSpPr>
          <p:nvPr/>
        </p:nvSpPr>
        <p:spPr bwMode="auto">
          <a:xfrm rot="552505">
            <a:off x="6494463" y="769938"/>
            <a:ext cx="231775" cy="166687"/>
          </a:xfrm>
          <a:prstGeom prst="rightArrow">
            <a:avLst>
              <a:gd name="adj1" fmla="val 50000"/>
              <a:gd name="adj2" fmla="val 3476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7415" name="AutoShape 7"/>
          <p:cNvSpPr>
            <a:spLocks noChangeArrowheads="1"/>
          </p:cNvSpPr>
          <p:nvPr/>
        </p:nvSpPr>
        <p:spPr bwMode="auto">
          <a:xfrm rot="-1233363">
            <a:off x="5926138" y="577850"/>
            <a:ext cx="236537" cy="169863"/>
          </a:xfrm>
          <a:prstGeom prst="leftArrow">
            <a:avLst>
              <a:gd name="adj1" fmla="val 50000"/>
              <a:gd name="adj2" fmla="val 3481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6" name="AutoShape 8"/>
          <p:cNvSpPr>
            <a:spLocks noChangeArrowheads="1"/>
          </p:cNvSpPr>
          <p:nvPr/>
        </p:nvSpPr>
        <p:spPr bwMode="auto">
          <a:xfrm rot="6287043">
            <a:off x="6580187" y="1120776"/>
            <a:ext cx="227013" cy="176212"/>
          </a:xfrm>
          <a:prstGeom prst="leftArrow">
            <a:avLst>
              <a:gd name="adj1" fmla="val 50000"/>
              <a:gd name="adj2" fmla="val 3220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7" name="AutoShape 9"/>
          <p:cNvSpPr>
            <a:spLocks noChangeArrowheads="1"/>
          </p:cNvSpPr>
          <p:nvPr/>
        </p:nvSpPr>
        <p:spPr bwMode="auto">
          <a:xfrm rot="6685870">
            <a:off x="6359525" y="2797175"/>
            <a:ext cx="227013" cy="176213"/>
          </a:xfrm>
          <a:prstGeom prst="leftArrow">
            <a:avLst>
              <a:gd name="adj1" fmla="val 50000"/>
              <a:gd name="adj2" fmla="val 3220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8" name="AutoShape 10"/>
          <p:cNvSpPr>
            <a:spLocks noChangeArrowheads="1"/>
          </p:cNvSpPr>
          <p:nvPr/>
        </p:nvSpPr>
        <p:spPr bwMode="auto">
          <a:xfrm rot="-5400000">
            <a:off x="6987381" y="5958682"/>
            <a:ext cx="225425" cy="176212"/>
          </a:xfrm>
          <a:prstGeom prst="leftArrow">
            <a:avLst>
              <a:gd name="adj1" fmla="val 50000"/>
              <a:gd name="adj2" fmla="val 3198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9" name="AutoShape 11"/>
          <p:cNvSpPr>
            <a:spLocks noChangeArrowheads="1"/>
          </p:cNvSpPr>
          <p:nvPr/>
        </p:nvSpPr>
        <p:spPr bwMode="auto">
          <a:xfrm rot="-5400000">
            <a:off x="5838031" y="2909095"/>
            <a:ext cx="225425" cy="176212"/>
          </a:xfrm>
          <a:prstGeom prst="leftArrow">
            <a:avLst>
              <a:gd name="adj1" fmla="val 50000"/>
              <a:gd name="adj2" fmla="val 3198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0" name="AutoShape 12"/>
          <p:cNvSpPr>
            <a:spLocks noChangeArrowheads="1"/>
          </p:cNvSpPr>
          <p:nvPr/>
        </p:nvSpPr>
        <p:spPr bwMode="auto">
          <a:xfrm rot="3815865">
            <a:off x="5516562" y="1638301"/>
            <a:ext cx="227013" cy="176212"/>
          </a:xfrm>
          <a:prstGeom prst="leftArrow">
            <a:avLst>
              <a:gd name="adj1" fmla="val 50000"/>
              <a:gd name="adj2" fmla="val 3220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1" name="AutoShape 13"/>
          <p:cNvSpPr>
            <a:spLocks noChangeArrowheads="1"/>
          </p:cNvSpPr>
          <p:nvPr/>
        </p:nvSpPr>
        <p:spPr bwMode="auto">
          <a:xfrm rot="-5400000">
            <a:off x="7069931" y="2370932"/>
            <a:ext cx="225425" cy="176212"/>
          </a:xfrm>
          <a:prstGeom prst="leftArrow">
            <a:avLst>
              <a:gd name="adj1" fmla="val 50000"/>
              <a:gd name="adj2" fmla="val 3198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2" name="AutoShape 14"/>
          <p:cNvSpPr>
            <a:spLocks noChangeArrowheads="1"/>
          </p:cNvSpPr>
          <p:nvPr/>
        </p:nvSpPr>
        <p:spPr bwMode="auto">
          <a:xfrm rot="-5400000">
            <a:off x="7009606" y="4233070"/>
            <a:ext cx="225425" cy="176212"/>
          </a:xfrm>
          <a:prstGeom prst="leftArrow">
            <a:avLst>
              <a:gd name="adj1" fmla="val 50000"/>
              <a:gd name="adj2" fmla="val 3198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3" name="AutoShape 15"/>
          <p:cNvSpPr>
            <a:spLocks noChangeArrowheads="1"/>
          </p:cNvSpPr>
          <p:nvPr/>
        </p:nvSpPr>
        <p:spPr bwMode="auto">
          <a:xfrm rot="-5400000">
            <a:off x="5767388" y="5135563"/>
            <a:ext cx="227012" cy="176212"/>
          </a:xfrm>
          <a:prstGeom prst="leftArrow">
            <a:avLst>
              <a:gd name="adj1" fmla="val 50000"/>
              <a:gd name="adj2" fmla="val 3220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4" name="AutoShape 16"/>
          <p:cNvSpPr>
            <a:spLocks noChangeArrowheads="1"/>
          </p:cNvSpPr>
          <p:nvPr/>
        </p:nvSpPr>
        <p:spPr bwMode="auto">
          <a:xfrm rot="5400000">
            <a:off x="6206331" y="4598195"/>
            <a:ext cx="225425" cy="176212"/>
          </a:xfrm>
          <a:prstGeom prst="leftArrow">
            <a:avLst>
              <a:gd name="adj1" fmla="val 50000"/>
              <a:gd name="adj2" fmla="val 3198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5" name="AutoShape 17"/>
          <p:cNvSpPr>
            <a:spLocks noChangeArrowheads="1"/>
          </p:cNvSpPr>
          <p:nvPr/>
        </p:nvSpPr>
        <p:spPr bwMode="auto">
          <a:xfrm rot="-7163773">
            <a:off x="5105400" y="1525588"/>
            <a:ext cx="223838" cy="176212"/>
          </a:xfrm>
          <a:prstGeom prst="leftArrow">
            <a:avLst>
              <a:gd name="adj1" fmla="val 50000"/>
              <a:gd name="adj2" fmla="val 3175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7426" name="Group 2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2341563"/>
            <a:ext cx="4760912" cy="426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7" name="Rectangle 26"/>
          <p:cNvSpPr>
            <a:spLocks noChangeArrowheads="1"/>
          </p:cNvSpPr>
          <p:nvPr/>
        </p:nvSpPr>
        <p:spPr bwMode="auto">
          <a:xfrm>
            <a:off x="311150" y="4146550"/>
            <a:ext cx="792163" cy="1296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8" name="Rectangle 29"/>
          <p:cNvSpPr>
            <a:spLocks noChangeArrowheads="1"/>
          </p:cNvSpPr>
          <p:nvPr/>
        </p:nvSpPr>
        <p:spPr bwMode="auto">
          <a:xfrm>
            <a:off x="3797300" y="3311525"/>
            <a:ext cx="835025" cy="19446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9" name="Rectangle 30"/>
          <p:cNvSpPr>
            <a:spLocks noChangeArrowheads="1"/>
          </p:cNvSpPr>
          <p:nvPr/>
        </p:nvSpPr>
        <p:spPr bwMode="auto">
          <a:xfrm>
            <a:off x="1319213" y="6162675"/>
            <a:ext cx="273685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0" name="Rectangle 28"/>
          <p:cNvSpPr>
            <a:spLocks noChangeArrowheads="1"/>
          </p:cNvSpPr>
          <p:nvPr/>
        </p:nvSpPr>
        <p:spPr bwMode="auto">
          <a:xfrm>
            <a:off x="3048000" y="2706688"/>
            <a:ext cx="1584325" cy="720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1" name="Rectangle 27"/>
          <p:cNvSpPr>
            <a:spLocks noChangeArrowheads="1"/>
          </p:cNvSpPr>
          <p:nvPr/>
        </p:nvSpPr>
        <p:spPr bwMode="auto">
          <a:xfrm>
            <a:off x="2687638" y="2490788"/>
            <a:ext cx="1878012" cy="720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latin typeface="Comic Sans MS" charset="0"/>
              </a:rPr>
              <a:t>Proximal</a:t>
            </a:r>
          </a:p>
          <a:p>
            <a:pPr algn="ctr"/>
            <a:r>
              <a:rPr lang="en-US" sz="2400" b="1">
                <a:latin typeface="Comic Sans MS" charset="0"/>
              </a:rPr>
              <a:t>tubule</a:t>
            </a:r>
          </a:p>
        </p:txBody>
      </p:sp>
      <p:sp>
        <p:nvSpPr>
          <p:cNvPr id="17432" name="Rectangle 32"/>
          <p:cNvSpPr>
            <a:spLocks noChangeArrowheads="1"/>
          </p:cNvSpPr>
          <p:nvPr/>
        </p:nvSpPr>
        <p:spPr bwMode="auto">
          <a:xfrm>
            <a:off x="527050" y="2706688"/>
            <a:ext cx="1225550" cy="576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3" name="AutoShape 33"/>
          <p:cNvSpPr>
            <a:spLocks/>
          </p:cNvSpPr>
          <p:nvPr/>
        </p:nvSpPr>
        <p:spPr bwMode="auto">
          <a:xfrm>
            <a:off x="3911600" y="3427413"/>
            <a:ext cx="144463" cy="2016125"/>
          </a:xfrm>
          <a:prstGeom prst="rightBrace">
            <a:avLst>
              <a:gd name="adj1" fmla="val 1163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Text Box 34"/>
          <p:cNvSpPr txBox="1">
            <a:spLocks noChangeArrowheads="1"/>
          </p:cNvSpPr>
          <p:nvPr/>
        </p:nvSpPr>
        <p:spPr bwMode="auto">
          <a:xfrm>
            <a:off x="4127500" y="2922588"/>
            <a:ext cx="385763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G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L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O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M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E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R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U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L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U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S</a:t>
            </a:r>
          </a:p>
        </p:txBody>
      </p:sp>
      <p:sp>
        <p:nvSpPr>
          <p:cNvPr id="17435" name="Line 35"/>
          <p:cNvSpPr>
            <a:spLocks noChangeShapeType="1"/>
          </p:cNvSpPr>
          <p:nvPr/>
        </p:nvSpPr>
        <p:spPr bwMode="auto">
          <a:xfrm flipV="1">
            <a:off x="2255838" y="2922588"/>
            <a:ext cx="863600" cy="142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5862638" y="1236663"/>
            <a:ext cx="1039812" cy="101441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26940" dir="5400000" rotWithShape="0">
              <a:srgbClr val="00000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1016000" y="2482850"/>
            <a:ext cx="3454400" cy="36766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26940" dir="5400000" rotWithShape="0">
              <a:srgbClr val="00000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43" name="Straight Connector 42"/>
          <p:cNvCxnSpPr>
            <a:cxnSpLocks noChangeShapeType="1"/>
          </p:cNvCxnSpPr>
          <p:nvPr/>
        </p:nvCxnSpPr>
        <p:spPr bwMode="auto">
          <a:xfrm flipH="1">
            <a:off x="4470400" y="1236663"/>
            <a:ext cx="1433513" cy="12541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51500" dist="26940" dir="54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Straight Connector 43"/>
          <p:cNvCxnSpPr>
            <a:cxnSpLocks noChangeShapeType="1"/>
            <a:stCxn id="41" idx="2"/>
          </p:cNvCxnSpPr>
          <p:nvPr/>
        </p:nvCxnSpPr>
        <p:spPr bwMode="auto">
          <a:xfrm flipH="1">
            <a:off x="4470400" y="2251075"/>
            <a:ext cx="1912938" cy="39084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51500" dist="26940" dir="54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2766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>
                <a:latin typeface="Calibri" charset="0"/>
              </a:rPr>
              <a:t>Cont.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>
                <a:latin typeface="Calibri" charset="0"/>
              </a:rPr>
              <a:t>inimal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C</a:t>
            </a:r>
            <a:r>
              <a:rPr lang="en-US" sz="3200" b="1">
                <a:latin typeface="Calibri" charset="0"/>
              </a:rPr>
              <a:t>hange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D</a:t>
            </a:r>
            <a:r>
              <a:rPr lang="en-US" sz="3200" b="1">
                <a:latin typeface="Calibri" charset="0"/>
              </a:rPr>
              <a:t>isease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(MCD)</a:t>
            </a:r>
            <a:endParaRPr lang="en-US" sz="320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u="sng" dirty="0" smtClean="0"/>
              <a:t>Clinical presentation: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Typically has a sudden onset Edema (few days) 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BP may be normal or slightly elevated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Heavy proteinuria (Nephrotic range)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 </a:t>
            </a:r>
            <a:r>
              <a:rPr lang="en-US" dirty="0" err="1" smtClean="0"/>
              <a:t>Lipiduria</a:t>
            </a:r>
            <a:endParaRPr lang="en-US" dirty="0" smtClean="0"/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err="1" smtClean="0"/>
              <a:t>Hypoalbuminmia</a:t>
            </a:r>
            <a:r>
              <a:rPr lang="en-US" dirty="0" smtClean="0"/>
              <a:t> (usually very low serum Albumin)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Hyperlipidemia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err="1" smtClean="0"/>
              <a:t>Creatinine</a:t>
            </a:r>
            <a:r>
              <a:rPr lang="en-US" dirty="0" smtClean="0"/>
              <a:t> is always within the normal range or slightly elevated and normalizes with remission 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endParaRPr lang="en-US" dirty="0" smtClean="0"/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endParaRPr lang="en-US" dirty="0" smtClean="0"/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endParaRPr lang="en-US" dirty="0" smtClean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 smtClean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852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dirty="0">
                <a:latin typeface="Calibri" charset="0"/>
              </a:rPr>
              <a:t>Cont. </a:t>
            </a:r>
            <a:r>
              <a:rPr lang="en-US" sz="3200" dirty="0" smtClean="0">
                <a:latin typeface="Calibri" charset="0"/>
              </a:rPr>
              <a:t> </a:t>
            </a:r>
            <a:r>
              <a:rPr lang="en-US" sz="3200" b="1" dirty="0" smtClean="0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 dirty="0" smtClean="0">
                <a:latin typeface="Calibri" charset="0"/>
              </a:rPr>
              <a:t>inimal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C</a:t>
            </a:r>
            <a:r>
              <a:rPr lang="en-US" sz="3200" b="1" dirty="0">
                <a:latin typeface="Calibri" charset="0"/>
              </a:rPr>
              <a:t>hange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D</a:t>
            </a:r>
            <a:r>
              <a:rPr lang="en-US" sz="3200" b="1" dirty="0">
                <a:latin typeface="Calibri" charset="0"/>
              </a:rPr>
              <a:t>isease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(MCD)</a:t>
            </a:r>
            <a:endParaRPr lang="en-US" sz="3200" dirty="0">
              <a:latin typeface="Calibri" charset="0"/>
            </a:endParaRPr>
          </a:p>
        </p:txBody>
      </p:sp>
      <p:sp>
        <p:nvSpPr>
          <p:cNvPr id="542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en-US" u="sng" dirty="0" smtClean="0">
              <a:latin typeface="Calibri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 u="sng" dirty="0" smtClean="0">
                <a:latin typeface="Calibri" charset="0"/>
              </a:rPr>
              <a:t>Diagnosis</a:t>
            </a:r>
            <a:r>
              <a:rPr lang="en-US" u="sng" dirty="0">
                <a:latin typeface="Calibri" charset="0"/>
              </a:rPr>
              <a:t>: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dirty="0">
                <a:latin typeface="Calibri" charset="0"/>
              </a:rPr>
              <a:t>Must do kidney biopsy in adult patients with this </a:t>
            </a:r>
            <a:r>
              <a:rPr lang="en-US" dirty="0" smtClean="0">
                <a:latin typeface="Calibri" charset="0"/>
              </a:rPr>
              <a:t>presentation,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dirty="0" smtClean="0">
                <a:latin typeface="Calibri" charset="0"/>
              </a:rPr>
              <a:t>It will show Diffuse effacement of foot process ONLY. </a:t>
            </a:r>
            <a:endParaRPr lang="en-US" dirty="0">
              <a:latin typeface="Calibri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 u="sng" dirty="0">
                <a:latin typeface="Calibri" charset="0"/>
              </a:rPr>
              <a:t>Treatment: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i="1" dirty="0">
                <a:latin typeface="Calibri" charset="0"/>
              </a:rPr>
              <a:t>First line</a:t>
            </a:r>
            <a:r>
              <a:rPr lang="en-US" dirty="0">
                <a:latin typeface="Calibri" charset="0"/>
              </a:rPr>
              <a:t>: </a:t>
            </a:r>
            <a:r>
              <a:rPr lang="en-US" dirty="0" smtClean="0">
                <a:latin typeface="Calibri" charset="0"/>
              </a:rPr>
              <a:t>Corticosteroids, given </a:t>
            </a:r>
            <a:r>
              <a:rPr lang="en-US" dirty="0">
                <a:latin typeface="Calibri" charset="0"/>
              </a:rPr>
              <a:t>x 3-4 months then taper over 6 months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i="1" dirty="0">
                <a:latin typeface="Calibri" charset="0"/>
              </a:rPr>
              <a:t>Second line</a:t>
            </a:r>
            <a:r>
              <a:rPr lang="en-US" dirty="0">
                <a:latin typeface="Calibri" charset="0"/>
              </a:rPr>
              <a:t>: oral Cyclophosphamide, </a:t>
            </a:r>
            <a:r>
              <a:rPr lang="en-US" dirty="0" err="1" smtClean="0">
                <a:latin typeface="Calibri" charset="0"/>
              </a:rPr>
              <a:t>Cyclosporin</a:t>
            </a:r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22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>
                <a:latin typeface="Calibri" charset="0"/>
              </a:rPr>
              <a:t>embranous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N</a:t>
            </a:r>
            <a:r>
              <a:rPr lang="en-US" sz="3200" b="1">
                <a:latin typeface="Calibri" charset="0"/>
              </a:rPr>
              <a:t>ephropathy</a:t>
            </a:r>
            <a:r>
              <a:rPr lang="en-US" sz="3200">
                <a:latin typeface="Calibri" charset="0"/>
              </a:rPr>
              <a:t> (</a:t>
            </a:r>
            <a:r>
              <a:rPr lang="en-US" sz="3200">
                <a:solidFill>
                  <a:srgbClr val="008000"/>
                </a:solidFill>
                <a:latin typeface="Calibri" charset="0"/>
              </a:rPr>
              <a:t>MN</a:t>
            </a:r>
            <a:r>
              <a:rPr lang="en-US" sz="3200">
                <a:latin typeface="Calibri" charset="0"/>
              </a:rPr>
              <a:t>)</a:t>
            </a:r>
          </a:p>
        </p:txBody>
      </p:sp>
      <p:sp>
        <p:nvSpPr>
          <p:cNvPr id="624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>
              <a:latin typeface="Calibri" charset="0"/>
            </a:endParaRPr>
          </a:p>
          <a:p>
            <a:pPr eaLnBrk="1" hangingPunct="1"/>
            <a:endParaRPr lang="en-US" dirty="0" smtClean="0">
              <a:latin typeface="Calibri" charset="0"/>
            </a:endParaRPr>
          </a:p>
          <a:p>
            <a:pPr eaLnBrk="1" hangingPunct="1"/>
            <a:r>
              <a:rPr lang="en-US" b="1" dirty="0" smtClean="0">
                <a:latin typeface="Calibri" charset="0"/>
              </a:rPr>
              <a:t>Most </a:t>
            </a:r>
            <a:r>
              <a:rPr lang="en-US" b="1" dirty="0">
                <a:latin typeface="Calibri" charset="0"/>
              </a:rPr>
              <a:t>common cause </a:t>
            </a:r>
            <a:r>
              <a:rPr lang="en-US" b="1" dirty="0" smtClean="0">
                <a:latin typeface="Calibri" charset="0"/>
              </a:rPr>
              <a:t>of Primary </a:t>
            </a:r>
            <a:r>
              <a:rPr lang="en-US" b="1" dirty="0" err="1">
                <a:latin typeface="Calibri" charset="0"/>
              </a:rPr>
              <a:t>nephrotic</a:t>
            </a:r>
            <a:r>
              <a:rPr lang="en-US" b="1" dirty="0">
                <a:latin typeface="Calibri" charset="0"/>
              </a:rPr>
              <a:t> syndrome in adults </a:t>
            </a:r>
            <a:r>
              <a:rPr lang="en-US" dirty="0">
                <a:latin typeface="Calibri" charset="0"/>
              </a:rPr>
              <a:t>(15% and 33%)</a:t>
            </a:r>
          </a:p>
          <a:p>
            <a:pPr eaLnBrk="1" hangingPunct="1"/>
            <a:r>
              <a:rPr lang="en-US" dirty="0">
                <a:latin typeface="Calibri" charset="0"/>
              </a:rPr>
              <a:t>Mostly secondary in children (hepatitis B </a:t>
            </a:r>
            <a:r>
              <a:rPr lang="en-US" dirty="0" err="1">
                <a:latin typeface="Calibri" charset="0"/>
              </a:rPr>
              <a:t>antigenemia</a:t>
            </a:r>
            <a:r>
              <a:rPr lang="en-US" dirty="0">
                <a:latin typeface="Calibri" charset="0"/>
              </a:rPr>
              <a:t>)</a:t>
            </a:r>
          </a:p>
          <a:p>
            <a:pPr eaLnBrk="1" hangingPunct="1"/>
            <a:r>
              <a:rPr lang="en-US" dirty="0">
                <a:latin typeface="Calibri" charset="0"/>
              </a:rPr>
              <a:t>Presentation: slowly developing </a:t>
            </a:r>
            <a:r>
              <a:rPr lang="en-US" dirty="0" err="1">
                <a:latin typeface="Calibri" charset="0"/>
              </a:rPr>
              <a:t>nephrotic</a:t>
            </a:r>
            <a:r>
              <a:rPr lang="en-US" dirty="0">
                <a:latin typeface="Calibri" charset="0"/>
              </a:rPr>
              <a:t> </a:t>
            </a:r>
            <a:r>
              <a:rPr lang="en-US" dirty="0" smtClean="0">
                <a:latin typeface="Calibri" charset="0"/>
              </a:rPr>
              <a:t>syndrome (few weeks) </a:t>
            </a:r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687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>
                <a:latin typeface="Calibri" charset="0"/>
              </a:rPr>
              <a:t>embranous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N</a:t>
            </a:r>
            <a:r>
              <a:rPr lang="en-US" sz="3200" b="1">
                <a:latin typeface="Calibri" charset="0"/>
              </a:rPr>
              <a:t>ephropathy</a:t>
            </a:r>
            <a:r>
              <a:rPr lang="en-US" sz="3200">
                <a:latin typeface="Calibri" charset="0"/>
              </a:rPr>
              <a:t> (</a:t>
            </a:r>
            <a:r>
              <a:rPr lang="en-US" sz="3200">
                <a:solidFill>
                  <a:srgbClr val="008000"/>
                </a:solidFill>
                <a:latin typeface="Calibri" charset="0"/>
              </a:rPr>
              <a:t>MN</a:t>
            </a:r>
            <a:r>
              <a:rPr lang="en-US" sz="3200">
                <a:latin typeface="Calibri" charset="0"/>
              </a:rPr>
              <a:t>)</a:t>
            </a:r>
          </a:p>
        </p:txBody>
      </p:sp>
      <p:sp>
        <p:nvSpPr>
          <p:cNvPr id="64514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Normal</a:t>
            </a:r>
          </a:p>
        </p:txBody>
      </p:sp>
      <p:pic>
        <p:nvPicPr>
          <p:cNvPr id="64515" name="Content Placeholder 8" descr="Normal_glomerulus_edt.jpe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540" b="-26540"/>
          <a:stretch>
            <a:fillRect/>
          </a:stretch>
        </p:blipFill>
        <p:spPr/>
      </p:pic>
      <p:sp>
        <p:nvSpPr>
          <p:cNvPr id="64516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MN</a:t>
            </a:r>
          </a:p>
        </p:txBody>
      </p:sp>
      <p:pic>
        <p:nvPicPr>
          <p:cNvPr id="64517" name="Content Placeholder 9" descr="Membranous_Light.jpe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015" b="-26015"/>
          <a:stretch>
            <a:fillRect/>
          </a:stretch>
        </p:blipFill>
        <p:spPr/>
      </p:pic>
      <p:sp>
        <p:nvSpPr>
          <p:cNvPr id="64518" name="Rectangle 10"/>
          <p:cNvSpPr>
            <a:spLocks noChangeArrowheads="1"/>
          </p:cNvSpPr>
          <p:nvPr/>
        </p:nvSpPr>
        <p:spPr bwMode="auto">
          <a:xfrm>
            <a:off x="4598458" y="5664200"/>
            <a:ext cx="408834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b="1" dirty="0"/>
              <a:t>Diffuse thickening of the glomerular </a:t>
            </a:r>
            <a:r>
              <a:rPr lang="en-US" sz="1600" b="1" dirty="0" smtClean="0"/>
              <a:t>capillary wall throughout </a:t>
            </a:r>
            <a:r>
              <a:rPr lang="en-US" sz="1600" b="1" dirty="0"/>
              <a:t>all glomeruli (</a:t>
            </a:r>
            <a:r>
              <a:rPr lang="en-US" sz="1600" b="1" dirty="0" err="1"/>
              <a:t>IgG</a:t>
            </a:r>
            <a:r>
              <a:rPr lang="en-US" sz="1600" b="1" dirty="0"/>
              <a:t> and </a:t>
            </a:r>
            <a:r>
              <a:rPr lang="en-US" sz="1600" b="1" dirty="0" smtClean="0"/>
              <a:t>C3 deposition)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56733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>
                <a:latin typeface="Calibri" charset="0"/>
              </a:rPr>
              <a:t>embranous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N</a:t>
            </a:r>
            <a:r>
              <a:rPr lang="en-US" sz="3200" b="1">
                <a:latin typeface="Calibri" charset="0"/>
              </a:rPr>
              <a:t>ephropathy</a:t>
            </a:r>
            <a:r>
              <a:rPr lang="en-US" sz="3200">
                <a:latin typeface="Calibri" charset="0"/>
              </a:rPr>
              <a:t> (</a:t>
            </a:r>
            <a:r>
              <a:rPr lang="en-US" sz="3200">
                <a:solidFill>
                  <a:srgbClr val="008000"/>
                </a:solidFill>
                <a:latin typeface="Calibri" charset="0"/>
              </a:rPr>
              <a:t>MN</a:t>
            </a:r>
            <a:r>
              <a:rPr lang="en-US" sz="3200">
                <a:latin typeface="Calibri" charset="0"/>
              </a:rPr>
              <a:t>)</a:t>
            </a:r>
          </a:p>
        </p:txBody>
      </p:sp>
      <p:sp>
        <p:nvSpPr>
          <p:cNvPr id="65538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Normal</a:t>
            </a:r>
          </a:p>
        </p:txBody>
      </p:sp>
      <p:pic>
        <p:nvPicPr>
          <p:cNvPr id="65539" name="Content Placeholder 6" descr="Normal_glomerulus_EM_edt.jpe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305" b="-19305"/>
          <a:stretch>
            <a:fillRect/>
          </a:stretch>
        </p:blipFill>
        <p:spPr/>
      </p:pic>
      <p:sp>
        <p:nvSpPr>
          <p:cNvPr id="65540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MN</a:t>
            </a:r>
          </a:p>
        </p:txBody>
      </p:sp>
      <p:pic>
        <p:nvPicPr>
          <p:cNvPr id="65541" name="Content Placeholder 7" descr="Membranous_EM.jpe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842" b="-25842"/>
          <a:stretch>
            <a:fillRect/>
          </a:stretch>
        </p:blipFill>
        <p:spPr>
          <a:xfrm>
            <a:off x="4645025" y="2043113"/>
            <a:ext cx="4041775" cy="4233862"/>
          </a:xfrm>
        </p:spPr>
      </p:pic>
    </p:spTree>
    <p:extLst>
      <p:ext uri="{BB962C8B-B14F-4D97-AF65-F5344CB8AC3E}">
        <p14:creationId xmlns:p14="http://schemas.microsoft.com/office/powerpoint/2010/main" val="1434565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 dirty="0">
                <a:latin typeface="Calibri" charset="0"/>
              </a:rPr>
              <a:t>embranous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N</a:t>
            </a:r>
            <a:r>
              <a:rPr lang="en-US" sz="3200" b="1" dirty="0">
                <a:latin typeface="Calibri" charset="0"/>
              </a:rPr>
              <a:t>ephropathy</a:t>
            </a:r>
            <a:r>
              <a:rPr lang="en-US" sz="3200" dirty="0">
                <a:latin typeface="Calibri" charset="0"/>
              </a:rPr>
              <a:t> (</a:t>
            </a:r>
            <a:r>
              <a:rPr lang="en-US" sz="3200" dirty="0">
                <a:solidFill>
                  <a:srgbClr val="008000"/>
                </a:solidFill>
                <a:latin typeface="Calibri" charset="0"/>
              </a:rPr>
              <a:t>MN</a:t>
            </a:r>
            <a:r>
              <a:rPr lang="en-US" sz="3200" dirty="0">
                <a:latin typeface="Calibri" charset="0"/>
              </a:rPr>
              <a:t>)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endParaRPr lang="en-US" dirty="0" smtClean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 smtClean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dirty="0" smtClean="0"/>
              <a:t>Etiology:</a:t>
            </a:r>
          </a:p>
          <a:p>
            <a:pPr>
              <a:buSzPct val="50000"/>
              <a:buFont typeface="Wingdings" charset="2"/>
              <a:buChar char="Ø"/>
              <a:defRPr/>
            </a:pPr>
            <a:r>
              <a:rPr lang="en-US" u="sng" dirty="0" smtClean="0"/>
              <a:t> Primary </a:t>
            </a:r>
            <a:r>
              <a:rPr lang="en-US" dirty="0" smtClean="0"/>
              <a:t> (Idiopathic)</a:t>
            </a:r>
          </a:p>
          <a:p>
            <a:pPr marL="0" indent="0" eaLnBrk="1" hangingPunct="1">
              <a:buSzPct val="50000"/>
              <a:buFont typeface="Arial" charset="0"/>
              <a:buNone/>
              <a:defRPr/>
            </a:pPr>
            <a:r>
              <a:rPr lang="en-US" dirty="0" smtClean="0"/>
              <a:t>   In approximately 75% of cases in adults.</a:t>
            </a:r>
          </a:p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892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>
                <a:latin typeface="Calibri" charset="0"/>
              </a:rPr>
              <a:t>embranous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N</a:t>
            </a:r>
            <a:r>
              <a:rPr lang="en-US" sz="3200" b="1">
                <a:latin typeface="Calibri" charset="0"/>
              </a:rPr>
              <a:t>ephropathy</a:t>
            </a:r>
            <a:r>
              <a:rPr lang="en-US" sz="3200">
                <a:latin typeface="Calibri" charset="0"/>
              </a:rPr>
              <a:t> (</a:t>
            </a:r>
            <a:r>
              <a:rPr lang="en-US" sz="3200">
                <a:solidFill>
                  <a:srgbClr val="008000"/>
                </a:solidFill>
                <a:latin typeface="Calibri" charset="0"/>
              </a:rPr>
              <a:t>MN</a:t>
            </a:r>
            <a:r>
              <a:rPr lang="en-US" sz="3200">
                <a:latin typeface="Calibri" charset="0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endParaRPr lang="en-US" u="sng" dirty="0" smtClean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u="sng" dirty="0" smtClean="0"/>
              <a:t>Secondary</a:t>
            </a:r>
            <a:r>
              <a:rPr lang="en-US" dirty="0" smtClean="0"/>
              <a:t>: causes of MN: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 smtClean="0"/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b="1" dirty="0"/>
              <a:t>Systemic lupus </a:t>
            </a:r>
            <a:r>
              <a:rPr lang="en-US" b="1" dirty="0" err="1" smtClean="0"/>
              <a:t>erythematosus</a:t>
            </a:r>
            <a:r>
              <a:rPr lang="en-US" b="1" dirty="0" smtClean="0"/>
              <a:t> (SLE)</a:t>
            </a:r>
          </a:p>
          <a:p>
            <a:pPr marL="0" indent="0" eaLnBrk="1" hangingPunct="1">
              <a:buSzPct val="50000"/>
              <a:buFont typeface="Arial" charset="0"/>
              <a:buNone/>
              <a:defRPr/>
            </a:pPr>
            <a:r>
              <a:rPr lang="en-US" dirty="0"/>
              <a:t> </a:t>
            </a:r>
            <a:r>
              <a:rPr lang="en-US" dirty="0" smtClean="0"/>
              <a:t>   Class V Lupus Nephritis (10-20%)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Drugs: </a:t>
            </a:r>
            <a:r>
              <a:rPr lang="en-US" dirty="0" err="1" smtClean="0"/>
              <a:t>penicillamine</a:t>
            </a:r>
            <a:r>
              <a:rPr lang="en-US" dirty="0" smtClean="0"/>
              <a:t>, IV gold salts, high dose Captopril, and NSAIDs, Anti-TNF.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Infections: Hepatitis B, Hepatitis C, syphilis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b="1" dirty="0" smtClean="0"/>
              <a:t>Malignancy</a:t>
            </a:r>
            <a:r>
              <a:rPr lang="en-US" dirty="0" smtClean="0"/>
              <a:t>: </a:t>
            </a:r>
            <a:r>
              <a:rPr lang="en-US" b="1" dirty="0" smtClean="0"/>
              <a:t>solid tumors </a:t>
            </a:r>
            <a:r>
              <a:rPr lang="en-US" dirty="0" smtClean="0"/>
              <a:t>like</a:t>
            </a:r>
            <a:r>
              <a:rPr lang="en-US" b="1" dirty="0" smtClean="0"/>
              <a:t> </a:t>
            </a:r>
            <a:r>
              <a:rPr lang="en-US" dirty="0"/>
              <a:t>prostate, lung, or </a:t>
            </a:r>
            <a:r>
              <a:rPr lang="en-US" dirty="0" smtClean="0"/>
              <a:t>GI </a:t>
            </a:r>
            <a:r>
              <a:rPr lang="en-US" dirty="0"/>
              <a:t>track</a:t>
            </a:r>
            <a:endParaRPr lang="en-US" dirty="0" smtClean="0"/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endParaRPr lang="en-US" dirty="0" smtClean="0"/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endParaRPr lang="en-US" dirty="0" smtClean="0"/>
          </a:p>
          <a:p>
            <a:pPr marL="0" indent="0" eaLnBrk="1" hangingPunct="1">
              <a:buSzPct val="50000"/>
              <a:buFont typeface="Arial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295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>
                <a:latin typeface="Calibri" charset="0"/>
              </a:rPr>
              <a:t>embranous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N</a:t>
            </a:r>
            <a:r>
              <a:rPr lang="en-US" sz="3200" b="1">
                <a:latin typeface="Calibri" charset="0"/>
              </a:rPr>
              <a:t>ephropathy</a:t>
            </a:r>
            <a:r>
              <a:rPr lang="en-US" sz="3200">
                <a:latin typeface="Calibri" charset="0"/>
              </a:rPr>
              <a:t> (</a:t>
            </a:r>
            <a:r>
              <a:rPr lang="en-US" sz="3200">
                <a:solidFill>
                  <a:srgbClr val="008000"/>
                </a:solidFill>
                <a:latin typeface="Calibri" charset="0"/>
              </a:rPr>
              <a:t>MN</a:t>
            </a:r>
            <a:r>
              <a:rPr lang="en-US" sz="3200">
                <a:latin typeface="Calibri" charset="0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endParaRPr lang="en-US" i="1" u="sng" dirty="0" smtClean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i="1" u="sng" dirty="0" smtClean="0"/>
              <a:t>Treatment of Primary MN</a:t>
            </a:r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Corticosteroids plus</a:t>
            </a:r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Cyclophosphamide or cyclosporine</a:t>
            </a:r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May be Rituximab</a:t>
            </a:r>
          </a:p>
          <a:p>
            <a:pPr eaLnBrk="1" hangingPunct="1">
              <a:buFontTx/>
              <a:buChar char="-"/>
              <a:defRPr/>
            </a:pPr>
            <a:endParaRPr lang="en-US" dirty="0" smtClean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i="1" u="sng" dirty="0" smtClean="0"/>
              <a:t>Secondary MN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dirty="0" smtClean="0"/>
              <a:t>- Mainly target the primary disease that caused MN, and treat the Nephrotic syndrome manifestations.</a:t>
            </a:r>
          </a:p>
          <a:p>
            <a:pPr eaLnBrk="1" hangingPunct="1">
              <a:buFontTx/>
              <a:buChar char="-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497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Other </a:t>
            </a:r>
            <a:r>
              <a:rPr lang="en-US" b="1" dirty="0" smtClean="0"/>
              <a:t>important secondary causes </a:t>
            </a:r>
            <a:r>
              <a:rPr lang="en-US" dirty="0" smtClean="0"/>
              <a:t>of Nephrotic syndrome in adults: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/>
              <a:t>Diabetes </a:t>
            </a:r>
            <a:r>
              <a:rPr lang="en-US" b="1" dirty="0" smtClean="0"/>
              <a:t>Mellitus</a:t>
            </a:r>
            <a:endParaRPr lang="en-US" dirty="0" smtClean="0"/>
          </a:p>
          <a:p>
            <a:r>
              <a:rPr lang="en-US" b="1" dirty="0" smtClean="0"/>
              <a:t>Amyloidosis</a:t>
            </a:r>
          </a:p>
          <a:p>
            <a:r>
              <a:rPr lang="en-US" dirty="0" smtClean="0"/>
              <a:t>IgA Nephropathy</a:t>
            </a:r>
          </a:p>
          <a:p>
            <a:r>
              <a:rPr lang="en-US" dirty="0" smtClean="0"/>
              <a:t>MPGN</a:t>
            </a:r>
          </a:p>
        </p:txBody>
      </p:sp>
    </p:spTree>
    <p:extLst>
      <p:ext uri="{BB962C8B-B14F-4D97-AF65-F5344CB8AC3E}">
        <p14:creationId xmlns:p14="http://schemas.microsoft.com/office/powerpoint/2010/main" val="14043378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How glomerular diseases start?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Most important to recognize:</a:t>
            </a:r>
          </a:p>
          <a:p>
            <a:r>
              <a:rPr lang="en-US" i="1" dirty="0" smtClean="0"/>
              <a:t>The manifestations of a glomerular disease are usually indicative of which components of glomerulus structure was affected mainly by the disease process: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if </a:t>
            </a:r>
            <a:r>
              <a:rPr lang="en-US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Podocytes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were the main target of the disease process                                                             this leads mainly to </a:t>
            </a:r>
            <a:r>
              <a:rPr lang="en-US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proteinuria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 at large amount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 </a:t>
            </a:r>
            <a:r>
              <a:rPr lang="en-US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due to foot process effacement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;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thus </a:t>
            </a:r>
            <a:r>
              <a:rPr lang="en-US" b="1" u="sng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Nephrotic</a:t>
            </a:r>
            <a:r>
              <a:rPr lang="en-US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Syndrome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will be the main finding.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if </a:t>
            </a:r>
            <a:r>
              <a:rPr lang="en-US" b="1" i="1" dirty="0" smtClean="0">
                <a:solidFill>
                  <a:srgbClr val="0000FF"/>
                </a:solidFill>
              </a:rPr>
              <a:t>endothelial cells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or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Mesangial</a:t>
            </a:r>
            <a:r>
              <a:rPr lang="en-US" b="1" dirty="0" smtClean="0">
                <a:solidFill>
                  <a:srgbClr val="0000FF"/>
                </a:solidFill>
              </a:rPr>
              <a:t> cells </a:t>
            </a:r>
            <a:r>
              <a:rPr lang="en-US" b="1" dirty="0" smtClean="0">
                <a:solidFill>
                  <a:srgbClr val="0000FF"/>
                </a:solidFill>
              </a:rPr>
              <a:t>or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GBM </a:t>
            </a:r>
            <a:r>
              <a:rPr lang="en-US" b="1" dirty="0" smtClean="0">
                <a:solidFill>
                  <a:srgbClr val="0000FF"/>
                </a:solidFill>
              </a:rPr>
              <a:t>or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all of them together </a:t>
            </a:r>
            <a:r>
              <a:rPr lang="en-US" dirty="0" smtClean="0">
                <a:solidFill>
                  <a:srgbClr val="0000FF"/>
                </a:solidFill>
              </a:rPr>
              <a:t>were targeted; </a:t>
            </a:r>
            <a:r>
              <a:rPr lang="en-US" dirty="0" smtClean="0">
                <a:solidFill>
                  <a:srgbClr val="0000FF"/>
                </a:solidFill>
              </a:rPr>
              <a:t>then </a:t>
            </a:r>
            <a:r>
              <a:rPr lang="en-US" dirty="0" smtClean="0">
                <a:solidFill>
                  <a:srgbClr val="0000FF"/>
                </a:solidFill>
              </a:rPr>
              <a:t>Glom Capillary wall will be damaged by inflammation so </a:t>
            </a:r>
            <a:r>
              <a:rPr lang="en-US" dirty="0" smtClean="0">
                <a:solidFill>
                  <a:srgbClr val="0000FF"/>
                </a:solidFill>
              </a:rPr>
              <a:t>blood components will leak to the urine space causing:  </a:t>
            </a:r>
            <a:r>
              <a:rPr lang="en-US" b="1" i="1" dirty="0" smtClean="0">
                <a:solidFill>
                  <a:srgbClr val="0000FF"/>
                </a:solidFill>
              </a:rPr>
              <a:t>hematuria, proteinuria and abnormal renal </a:t>
            </a:r>
            <a:r>
              <a:rPr lang="en-US" b="1" i="1" dirty="0" smtClean="0">
                <a:solidFill>
                  <a:srgbClr val="0000FF"/>
                </a:solidFill>
              </a:rPr>
              <a:t>function</a:t>
            </a:r>
            <a:r>
              <a:rPr lang="en-US" dirty="0" smtClean="0">
                <a:solidFill>
                  <a:srgbClr val="0000FF"/>
                </a:solidFill>
              </a:rPr>
              <a:t>; </a:t>
            </a:r>
            <a:r>
              <a:rPr lang="en-US" dirty="0" smtClean="0">
                <a:solidFill>
                  <a:srgbClr val="0000FF"/>
                </a:solidFill>
              </a:rPr>
              <a:t>thus </a:t>
            </a:r>
            <a:r>
              <a:rPr lang="en-US" b="1" dirty="0" smtClean="0">
                <a:solidFill>
                  <a:srgbClr val="0000FF"/>
                </a:solidFill>
              </a:rPr>
              <a:t>Nephritic</a:t>
            </a:r>
            <a:r>
              <a:rPr lang="en-US" dirty="0" smtClean="0">
                <a:solidFill>
                  <a:srgbClr val="0000FF"/>
                </a:solidFill>
              </a:rPr>
              <a:t> pattern of renal disease will be present </a:t>
            </a:r>
            <a:r>
              <a:rPr lang="en-US" b="1" u="sng" dirty="0" smtClean="0">
                <a:solidFill>
                  <a:srgbClr val="0000FF"/>
                </a:solidFill>
              </a:rPr>
              <a:t>( Clinically called: Glomerulonephritis or GN )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483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81695" r="-81695"/>
          <a:stretch>
            <a:fillRect/>
          </a:stretch>
        </p:blipFill>
        <p:spPr>
          <a:xfrm>
            <a:off x="-900332" y="450710"/>
            <a:ext cx="11010769" cy="6211742"/>
          </a:xfrm>
        </p:spPr>
      </p:pic>
      <p:sp>
        <p:nvSpPr>
          <p:cNvPr id="2" name="TextBox 1"/>
          <p:cNvSpPr txBox="1"/>
          <p:nvPr/>
        </p:nvSpPr>
        <p:spPr>
          <a:xfrm>
            <a:off x="590650" y="2968415"/>
            <a:ext cx="2200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Podocytes</a:t>
            </a:r>
            <a:r>
              <a:rPr lang="en-US" dirty="0" smtClean="0"/>
              <a:t> covering </a:t>
            </a:r>
          </a:p>
          <a:p>
            <a:r>
              <a:rPr lang="en-US" dirty="0" smtClean="0"/>
              <a:t>Capillary wall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67617" y="2968415"/>
            <a:ext cx="2495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Cappilary</a:t>
            </a:r>
            <a:r>
              <a:rPr lang="en-US" dirty="0" smtClean="0"/>
              <a:t> wall without </a:t>
            </a:r>
            <a:r>
              <a:rPr lang="en-US" dirty="0" err="1" smtClean="0"/>
              <a:t>Podocytes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183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Nephritic</a:t>
            </a:r>
            <a:r>
              <a:rPr lang="en-US" dirty="0" smtClean="0"/>
              <a:t> Glomerular diseases - 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When we say </a:t>
            </a:r>
            <a:r>
              <a:rPr lang="en-US" b="1" dirty="0" smtClean="0"/>
              <a:t>Nephritic</a:t>
            </a:r>
            <a:r>
              <a:rPr lang="en-US" dirty="0" smtClean="0"/>
              <a:t>; it means a clinical pattern of presentation for a group of GNs, and not a syndrome like what we saw in Nephrotic causes.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b="1" dirty="0" smtClean="0"/>
              <a:t>Nephritic</a:t>
            </a:r>
            <a:r>
              <a:rPr lang="en-US" dirty="0" smtClean="0"/>
              <a:t> pattern is always indicative of underlying </a:t>
            </a:r>
            <a:r>
              <a:rPr lang="en-US" b="1" dirty="0" smtClean="0"/>
              <a:t>inflammatory process in the glomeruli</a:t>
            </a:r>
            <a:r>
              <a:rPr lang="en-US" dirty="0" smtClean="0"/>
              <a:t>; causing inflammatory modulators attraction, cellular proliferation and eventually glomerular permanent dysfunction if left untreated. </a:t>
            </a:r>
          </a:p>
          <a:p>
            <a:pPr marL="0" indent="0">
              <a:buNone/>
            </a:pPr>
            <a:r>
              <a:rPr lang="en-US" dirty="0" smtClean="0"/>
              <a:t>The Glomerular  </a:t>
            </a:r>
            <a:r>
              <a:rPr lang="en-US" dirty="0" err="1" smtClean="0"/>
              <a:t>mesangial</a:t>
            </a:r>
            <a:r>
              <a:rPr lang="en-US" dirty="0" smtClean="0"/>
              <a:t> cells, endothelium and GBM components of the Glomerulus are likely going to be targeted because of their proximity to blood circulation.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1299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15" y="1096681"/>
            <a:ext cx="8760570" cy="4861878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</p:pic>
      <p:sp>
        <p:nvSpPr>
          <p:cNvPr id="3" name="Explosion 2 2"/>
          <p:cNvSpPr/>
          <p:nvPr/>
        </p:nvSpPr>
        <p:spPr>
          <a:xfrm flipH="1">
            <a:off x="6159206" y="3953435"/>
            <a:ext cx="104588" cy="59765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xplosion 2 3"/>
          <p:cNvSpPr/>
          <p:nvPr/>
        </p:nvSpPr>
        <p:spPr>
          <a:xfrm>
            <a:off x="6357626" y="3306334"/>
            <a:ext cx="45719" cy="137607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xplosion 2 4"/>
          <p:cNvSpPr/>
          <p:nvPr/>
        </p:nvSpPr>
        <p:spPr>
          <a:xfrm>
            <a:off x="6263794" y="3818964"/>
            <a:ext cx="45719" cy="74706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xplosion 2 5"/>
          <p:cNvSpPr/>
          <p:nvPr/>
        </p:nvSpPr>
        <p:spPr>
          <a:xfrm flipH="1" flipV="1">
            <a:off x="6065375" y="4080583"/>
            <a:ext cx="91437" cy="45719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xplosion 2 6"/>
          <p:cNvSpPr/>
          <p:nvPr/>
        </p:nvSpPr>
        <p:spPr>
          <a:xfrm>
            <a:off x="7754475" y="3443941"/>
            <a:ext cx="45719" cy="164353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xplosion 2 7"/>
          <p:cNvSpPr/>
          <p:nvPr/>
        </p:nvSpPr>
        <p:spPr>
          <a:xfrm flipH="1">
            <a:off x="6355232" y="3503706"/>
            <a:ext cx="45719" cy="104588"/>
          </a:xfrm>
          <a:prstGeom prst="irregularSeal2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xplosion 2 10"/>
          <p:cNvSpPr/>
          <p:nvPr/>
        </p:nvSpPr>
        <p:spPr>
          <a:xfrm rot="21444815" flipH="1">
            <a:off x="4418387" y="1971248"/>
            <a:ext cx="177297" cy="49707"/>
          </a:xfrm>
          <a:prstGeom prst="irregularSeal2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xplosion 2 11"/>
          <p:cNvSpPr/>
          <p:nvPr/>
        </p:nvSpPr>
        <p:spPr>
          <a:xfrm rot="20844488" flipH="1" flipV="1">
            <a:off x="4083747" y="2008726"/>
            <a:ext cx="208517" cy="71986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xplosion 2 12"/>
          <p:cNvSpPr/>
          <p:nvPr/>
        </p:nvSpPr>
        <p:spPr>
          <a:xfrm rot="21225010" flipV="1">
            <a:off x="4703739" y="1976858"/>
            <a:ext cx="45719" cy="45719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xplosion 2 13"/>
          <p:cNvSpPr/>
          <p:nvPr/>
        </p:nvSpPr>
        <p:spPr>
          <a:xfrm rot="1240592" flipH="1" flipV="1">
            <a:off x="5112278" y="2070698"/>
            <a:ext cx="227340" cy="45719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xplosion 2 23"/>
          <p:cNvSpPr/>
          <p:nvPr/>
        </p:nvSpPr>
        <p:spPr>
          <a:xfrm>
            <a:off x="1338730" y="2123587"/>
            <a:ext cx="179294" cy="141494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xplosion 2 24"/>
          <p:cNvSpPr/>
          <p:nvPr/>
        </p:nvSpPr>
        <p:spPr>
          <a:xfrm>
            <a:off x="2121648" y="1798436"/>
            <a:ext cx="209176" cy="119530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xplosion 2 25"/>
          <p:cNvSpPr/>
          <p:nvPr/>
        </p:nvSpPr>
        <p:spPr>
          <a:xfrm>
            <a:off x="2457076" y="2899483"/>
            <a:ext cx="149412" cy="180189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xplosion 2 26"/>
          <p:cNvSpPr/>
          <p:nvPr/>
        </p:nvSpPr>
        <p:spPr>
          <a:xfrm>
            <a:off x="2121648" y="2960142"/>
            <a:ext cx="104588" cy="119530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xplosion 2 27"/>
          <p:cNvSpPr/>
          <p:nvPr/>
        </p:nvSpPr>
        <p:spPr>
          <a:xfrm flipH="1">
            <a:off x="1553882" y="2286000"/>
            <a:ext cx="74706" cy="74706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Explosion 2 28"/>
          <p:cNvSpPr/>
          <p:nvPr/>
        </p:nvSpPr>
        <p:spPr>
          <a:xfrm>
            <a:off x="1090706" y="2644588"/>
            <a:ext cx="283882" cy="119976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4297603" y="4775200"/>
            <a:ext cx="403783" cy="12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96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11" grpId="0" animBg="1"/>
      <p:bldP spid="12" grpId="0" animBg="1"/>
      <p:bldP spid="12" grpId="1" animBg="1"/>
      <p:bldP spid="13" grpId="0" animBg="1"/>
      <p:bldP spid="14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Nephritic</a:t>
            </a:r>
            <a:r>
              <a:rPr lang="en-US" sz="3200" dirty="0" smtClean="0"/>
              <a:t> urine will show: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Red Blood Cells (RBCs)</a:t>
            </a:r>
          </a:p>
          <a:p>
            <a:r>
              <a:rPr lang="en-US" dirty="0" smtClean="0"/>
              <a:t>RBCs casts, or cellular casts</a:t>
            </a:r>
          </a:p>
          <a:p>
            <a:r>
              <a:rPr lang="en-US" dirty="0" err="1" smtClean="0"/>
              <a:t>Dysmorphic</a:t>
            </a:r>
            <a:r>
              <a:rPr lang="en-US" dirty="0" smtClean="0"/>
              <a:t> RBCs (RBCs lose their smooth surface while passing through the cracks in inflamed glomerular capillary wall)</a:t>
            </a:r>
          </a:p>
          <a:p>
            <a:r>
              <a:rPr lang="en-US" dirty="0" smtClean="0"/>
              <a:t>Proteinuria (at variable amount from </a:t>
            </a:r>
            <a:r>
              <a:rPr lang="en-US" dirty="0" err="1" smtClean="0"/>
              <a:t>subnephrotic</a:t>
            </a:r>
            <a:r>
              <a:rPr lang="en-US" dirty="0" smtClean="0"/>
              <a:t> to </a:t>
            </a:r>
            <a:r>
              <a:rPr lang="en-US" dirty="0" err="1" smtClean="0"/>
              <a:t>nephrotic</a:t>
            </a:r>
            <a:r>
              <a:rPr lang="en-US" dirty="0" smtClean="0"/>
              <a:t> range)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Dysmorphic</a:t>
            </a:r>
            <a:r>
              <a:rPr lang="en-US" dirty="0" smtClean="0"/>
              <a:t> RBCs &amp; RBC casts are called </a:t>
            </a:r>
            <a:r>
              <a:rPr lang="en-US" b="1" dirty="0" smtClean="0"/>
              <a:t>Active Urinary Sediments </a:t>
            </a:r>
            <a:r>
              <a:rPr lang="en-US" dirty="0" smtClean="0"/>
              <a:t>when seen under microscope in urine sample</a:t>
            </a:r>
          </a:p>
          <a:p>
            <a:pPr marL="0" indent="0">
              <a:buNone/>
            </a:pPr>
            <a:r>
              <a:rPr lang="en-US" dirty="0" smtClean="0"/>
              <a:t>( Active =  indicative of underlying glomerular inflammatory process; requiring </a:t>
            </a:r>
            <a:r>
              <a:rPr lang="en-US" b="1" dirty="0" smtClean="0"/>
              <a:t>urgent medical attention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847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rot_hem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78" r="-106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46941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Dysmorphic</a:t>
            </a:r>
            <a:r>
              <a:rPr lang="en-US" sz="3200" dirty="0" smtClean="0"/>
              <a:t> RBCs in urine microscopy</a:t>
            </a:r>
            <a:endParaRPr lang="en-US" sz="3200" dirty="0"/>
          </a:p>
        </p:txBody>
      </p:sp>
      <p:pic>
        <p:nvPicPr>
          <p:cNvPr id="4" name="Content Placeholder 3" descr="RBC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368" r="-34368"/>
          <a:stretch>
            <a:fillRect/>
          </a:stretch>
        </p:blipFill>
        <p:spPr>
          <a:xfrm>
            <a:off x="-404813" y="1955800"/>
            <a:ext cx="5954713" cy="3529013"/>
          </a:xfrm>
        </p:spPr>
      </p:pic>
      <p:pic>
        <p:nvPicPr>
          <p:cNvPr id="6" name="Picture 5" descr="hematuria-554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203" y="2496473"/>
            <a:ext cx="3647597" cy="27356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39203" y="1893939"/>
            <a:ext cx="3226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Normal looking RBCs in microscopy </a:t>
            </a:r>
            <a:endParaRPr lang="en-US" dirty="0"/>
          </a:p>
        </p:txBody>
      </p:sp>
      <p:sp>
        <p:nvSpPr>
          <p:cNvPr id="3" name="Left Arrow 2"/>
          <p:cNvSpPr/>
          <p:nvPr/>
        </p:nvSpPr>
        <p:spPr>
          <a:xfrm>
            <a:off x="3401400" y="2759259"/>
            <a:ext cx="613128" cy="189790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5" name="Left Arrow 4"/>
          <p:cNvSpPr/>
          <p:nvPr/>
        </p:nvSpPr>
        <p:spPr>
          <a:xfrm>
            <a:off x="6189672" y="3095042"/>
            <a:ext cx="554735" cy="175191"/>
          </a:xfrm>
          <a:prstGeom prst="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898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5"/>
          <p:cNvSpPr>
            <a:spLocks noGrp="1"/>
          </p:cNvSpPr>
          <p:nvPr>
            <p:ph type="title"/>
          </p:nvPr>
        </p:nvSpPr>
        <p:spPr>
          <a:xfrm>
            <a:off x="311150" y="347472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rebuchet MS" charset="0"/>
              </a:rPr>
              <a:t>The Nephron</a:t>
            </a:r>
          </a:p>
        </p:txBody>
      </p:sp>
      <p:sp>
        <p:nvSpPr>
          <p:cNvPr id="17410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741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F92C30A-8577-9A4E-85CB-4E8245C0B423}" type="slidenum">
              <a:rPr lang="en-US">
                <a:solidFill>
                  <a:srgbClr val="FFFFFF"/>
                </a:solidFill>
              </a:rPr>
              <a:pPr eaLnBrk="1" hangingPunct="1"/>
              <a:t>55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412" name="Content Placeholder 10"/>
          <p:cNvSpPr>
            <a:spLocks noGrp="1"/>
          </p:cNvSpPr>
          <p:nvPr>
            <p:ph sz="half" idx="2"/>
          </p:nvPr>
        </p:nvSpPr>
        <p:spPr>
          <a:xfrm>
            <a:off x="4648200" y="2249488"/>
            <a:ext cx="4038600" cy="4525962"/>
          </a:xfrm>
        </p:spPr>
        <p:txBody>
          <a:bodyPr/>
          <a:lstStyle/>
          <a:p>
            <a:endParaRPr lang="en-US">
              <a:latin typeface="Georgia" charset="0"/>
            </a:endParaRPr>
          </a:p>
        </p:txBody>
      </p:sp>
      <p:graphicFrame>
        <p:nvGraphicFramePr>
          <p:cNvPr id="17413" name="Object 35"/>
          <p:cNvGraphicFramePr>
            <a:graphicFrameLocks noChangeAspect="1"/>
          </p:cNvGraphicFramePr>
          <p:nvPr/>
        </p:nvGraphicFramePr>
        <p:xfrm>
          <a:off x="4564063" y="314325"/>
          <a:ext cx="4076700" cy="6516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CorelPhotoPaint.Image.9" r:id="rId3" imgW="5184658" imgH="8641097" progId="">
                  <p:embed/>
                </p:oleObj>
              </mc:Choice>
              <mc:Fallback>
                <p:oleObj name="CorelPhotoPaint.Image.9" r:id="rId3" imgW="5184658" imgH="864109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4063" y="314325"/>
                        <a:ext cx="4076700" cy="6516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AutoShape 6"/>
          <p:cNvSpPr>
            <a:spLocks noChangeAspect="1" noChangeArrowheads="1"/>
          </p:cNvSpPr>
          <p:nvPr/>
        </p:nvSpPr>
        <p:spPr bwMode="auto">
          <a:xfrm rot="552505">
            <a:off x="6494463" y="769938"/>
            <a:ext cx="231775" cy="166687"/>
          </a:xfrm>
          <a:prstGeom prst="rightArrow">
            <a:avLst>
              <a:gd name="adj1" fmla="val 50000"/>
              <a:gd name="adj2" fmla="val 3476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7415" name="AutoShape 7"/>
          <p:cNvSpPr>
            <a:spLocks noChangeArrowheads="1"/>
          </p:cNvSpPr>
          <p:nvPr/>
        </p:nvSpPr>
        <p:spPr bwMode="auto">
          <a:xfrm rot="-1233363">
            <a:off x="5926138" y="577850"/>
            <a:ext cx="236537" cy="169863"/>
          </a:xfrm>
          <a:prstGeom prst="leftArrow">
            <a:avLst>
              <a:gd name="adj1" fmla="val 50000"/>
              <a:gd name="adj2" fmla="val 3481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6" name="AutoShape 8"/>
          <p:cNvSpPr>
            <a:spLocks noChangeArrowheads="1"/>
          </p:cNvSpPr>
          <p:nvPr/>
        </p:nvSpPr>
        <p:spPr bwMode="auto">
          <a:xfrm rot="6287043">
            <a:off x="6580187" y="1120776"/>
            <a:ext cx="227013" cy="176212"/>
          </a:xfrm>
          <a:prstGeom prst="leftArrow">
            <a:avLst>
              <a:gd name="adj1" fmla="val 50000"/>
              <a:gd name="adj2" fmla="val 3220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7" name="AutoShape 9"/>
          <p:cNvSpPr>
            <a:spLocks noChangeArrowheads="1"/>
          </p:cNvSpPr>
          <p:nvPr/>
        </p:nvSpPr>
        <p:spPr bwMode="auto">
          <a:xfrm rot="6685870">
            <a:off x="6359525" y="2797175"/>
            <a:ext cx="227013" cy="176213"/>
          </a:xfrm>
          <a:prstGeom prst="leftArrow">
            <a:avLst>
              <a:gd name="adj1" fmla="val 50000"/>
              <a:gd name="adj2" fmla="val 3220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8" name="AutoShape 10"/>
          <p:cNvSpPr>
            <a:spLocks noChangeArrowheads="1"/>
          </p:cNvSpPr>
          <p:nvPr/>
        </p:nvSpPr>
        <p:spPr bwMode="auto">
          <a:xfrm rot="-5400000">
            <a:off x="6987381" y="5958682"/>
            <a:ext cx="225425" cy="176212"/>
          </a:xfrm>
          <a:prstGeom prst="leftArrow">
            <a:avLst>
              <a:gd name="adj1" fmla="val 50000"/>
              <a:gd name="adj2" fmla="val 3198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9" name="AutoShape 11"/>
          <p:cNvSpPr>
            <a:spLocks noChangeArrowheads="1"/>
          </p:cNvSpPr>
          <p:nvPr/>
        </p:nvSpPr>
        <p:spPr bwMode="auto">
          <a:xfrm rot="-5400000">
            <a:off x="5838031" y="2909095"/>
            <a:ext cx="225425" cy="176212"/>
          </a:xfrm>
          <a:prstGeom prst="leftArrow">
            <a:avLst>
              <a:gd name="adj1" fmla="val 50000"/>
              <a:gd name="adj2" fmla="val 3198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0" name="AutoShape 12"/>
          <p:cNvSpPr>
            <a:spLocks noChangeArrowheads="1"/>
          </p:cNvSpPr>
          <p:nvPr/>
        </p:nvSpPr>
        <p:spPr bwMode="auto">
          <a:xfrm rot="3815865">
            <a:off x="5516562" y="1638301"/>
            <a:ext cx="227013" cy="176212"/>
          </a:xfrm>
          <a:prstGeom prst="leftArrow">
            <a:avLst>
              <a:gd name="adj1" fmla="val 50000"/>
              <a:gd name="adj2" fmla="val 3220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1" name="AutoShape 13"/>
          <p:cNvSpPr>
            <a:spLocks noChangeArrowheads="1"/>
          </p:cNvSpPr>
          <p:nvPr/>
        </p:nvSpPr>
        <p:spPr bwMode="auto">
          <a:xfrm rot="-5400000">
            <a:off x="7069931" y="2370932"/>
            <a:ext cx="225425" cy="176212"/>
          </a:xfrm>
          <a:prstGeom prst="leftArrow">
            <a:avLst>
              <a:gd name="adj1" fmla="val 50000"/>
              <a:gd name="adj2" fmla="val 3198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2" name="AutoShape 14"/>
          <p:cNvSpPr>
            <a:spLocks noChangeArrowheads="1"/>
          </p:cNvSpPr>
          <p:nvPr/>
        </p:nvSpPr>
        <p:spPr bwMode="auto">
          <a:xfrm rot="-5400000">
            <a:off x="7009606" y="4233070"/>
            <a:ext cx="225425" cy="176212"/>
          </a:xfrm>
          <a:prstGeom prst="leftArrow">
            <a:avLst>
              <a:gd name="adj1" fmla="val 50000"/>
              <a:gd name="adj2" fmla="val 3198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3" name="AutoShape 15"/>
          <p:cNvSpPr>
            <a:spLocks noChangeArrowheads="1"/>
          </p:cNvSpPr>
          <p:nvPr/>
        </p:nvSpPr>
        <p:spPr bwMode="auto">
          <a:xfrm rot="-5400000">
            <a:off x="5767388" y="5135563"/>
            <a:ext cx="227012" cy="176212"/>
          </a:xfrm>
          <a:prstGeom prst="leftArrow">
            <a:avLst>
              <a:gd name="adj1" fmla="val 50000"/>
              <a:gd name="adj2" fmla="val 3220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4" name="AutoShape 16"/>
          <p:cNvSpPr>
            <a:spLocks noChangeArrowheads="1"/>
          </p:cNvSpPr>
          <p:nvPr/>
        </p:nvSpPr>
        <p:spPr bwMode="auto">
          <a:xfrm rot="5400000">
            <a:off x="6206331" y="4598195"/>
            <a:ext cx="225425" cy="176212"/>
          </a:xfrm>
          <a:prstGeom prst="leftArrow">
            <a:avLst>
              <a:gd name="adj1" fmla="val 50000"/>
              <a:gd name="adj2" fmla="val 3198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5" name="AutoShape 17"/>
          <p:cNvSpPr>
            <a:spLocks noChangeArrowheads="1"/>
          </p:cNvSpPr>
          <p:nvPr/>
        </p:nvSpPr>
        <p:spPr bwMode="auto">
          <a:xfrm rot="-7163773">
            <a:off x="5105400" y="1525588"/>
            <a:ext cx="223838" cy="176212"/>
          </a:xfrm>
          <a:prstGeom prst="leftArrow">
            <a:avLst>
              <a:gd name="adj1" fmla="val 50000"/>
              <a:gd name="adj2" fmla="val 3175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7426" name="Group 2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2341563"/>
            <a:ext cx="4760912" cy="426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7" name="Rectangle 26"/>
          <p:cNvSpPr>
            <a:spLocks noChangeArrowheads="1"/>
          </p:cNvSpPr>
          <p:nvPr/>
        </p:nvSpPr>
        <p:spPr bwMode="auto">
          <a:xfrm>
            <a:off x="311150" y="4146550"/>
            <a:ext cx="792163" cy="1296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8" name="Rectangle 29"/>
          <p:cNvSpPr>
            <a:spLocks noChangeArrowheads="1"/>
          </p:cNvSpPr>
          <p:nvPr/>
        </p:nvSpPr>
        <p:spPr bwMode="auto">
          <a:xfrm>
            <a:off x="3797300" y="3311525"/>
            <a:ext cx="835025" cy="19446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9" name="Rectangle 30"/>
          <p:cNvSpPr>
            <a:spLocks noChangeArrowheads="1"/>
          </p:cNvSpPr>
          <p:nvPr/>
        </p:nvSpPr>
        <p:spPr bwMode="auto">
          <a:xfrm>
            <a:off x="1319213" y="6162675"/>
            <a:ext cx="273685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0" name="Rectangle 28"/>
          <p:cNvSpPr>
            <a:spLocks noChangeArrowheads="1"/>
          </p:cNvSpPr>
          <p:nvPr/>
        </p:nvSpPr>
        <p:spPr bwMode="auto">
          <a:xfrm>
            <a:off x="3048000" y="2706688"/>
            <a:ext cx="1584325" cy="720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1" name="Rectangle 27"/>
          <p:cNvSpPr>
            <a:spLocks noChangeArrowheads="1"/>
          </p:cNvSpPr>
          <p:nvPr/>
        </p:nvSpPr>
        <p:spPr bwMode="auto">
          <a:xfrm>
            <a:off x="2687638" y="2490788"/>
            <a:ext cx="1878012" cy="720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latin typeface="Comic Sans MS" charset="0"/>
              </a:rPr>
              <a:t>Proximal</a:t>
            </a:r>
          </a:p>
          <a:p>
            <a:pPr algn="ctr"/>
            <a:r>
              <a:rPr lang="en-US" sz="2400" b="1">
                <a:latin typeface="Comic Sans MS" charset="0"/>
              </a:rPr>
              <a:t>tubule</a:t>
            </a:r>
          </a:p>
        </p:txBody>
      </p:sp>
      <p:sp>
        <p:nvSpPr>
          <p:cNvPr id="17432" name="Rectangle 32"/>
          <p:cNvSpPr>
            <a:spLocks noChangeArrowheads="1"/>
          </p:cNvSpPr>
          <p:nvPr/>
        </p:nvSpPr>
        <p:spPr bwMode="auto">
          <a:xfrm>
            <a:off x="527050" y="2706688"/>
            <a:ext cx="1225550" cy="576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3" name="AutoShape 33"/>
          <p:cNvSpPr>
            <a:spLocks/>
          </p:cNvSpPr>
          <p:nvPr/>
        </p:nvSpPr>
        <p:spPr bwMode="auto">
          <a:xfrm>
            <a:off x="3911600" y="3427413"/>
            <a:ext cx="144463" cy="2016125"/>
          </a:xfrm>
          <a:prstGeom prst="rightBrace">
            <a:avLst>
              <a:gd name="adj1" fmla="val 1163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Text Box 34"/>
          <p:cNvSpPr txBox="1">
            <a:spLocks noChangeArrowheads="1"/>
          </p:cNvSpPr>
          <p:nvPr/>
        </p:nvSpPr>
        <p:spPr bwMode="auto">
          <a:xfrm>
            <a:off x="4127500" y="2922588"/>
            <a:ext cx="385763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G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L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O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M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E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R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U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L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U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S</a:t>
            </a:r>
          </a:p>
        </p:txBody>
      </p:sp>
      <p:sp>
        <p:nvSpPr>
          <p:cNvPr id="17435" name="Line 35"/>
          <p:cNvSpPr>
            <a:spLocks noChangeShapeType="1"/>
          </p:cNvSpPr>
          <p:nvPr/>
        </p:nvSpPr>
        <p:spPr bwMode="auto">
          <a:xfrm flipV="1">
            <a:off x="2255838" y="2922588"/>
            <a:ext cx="863600" cy="142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5862638" y="1236663"/>
            <a:ext cx="1039812" cy="101441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26940" dir="5400000" rotWithShape="0">
              <a:srgbClr val="00000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1016000" y="2482850"/>
            <a:ext cx="3454400" cy="36766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26940" dir="5400000" rotWithShape="0">
              <a:srgbClr val="00000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43" name="Straight Connector 42"/>
          <p:cNvCxnSpPr>
            <a:cxnSpLocks noChangeShapeType="1"/>
          </p:cNvCxnSpPr>
          <p:nvPr/>
        </p:nvCxnSpPr>
        <p:spPr bwMode="auto">
          <a:xfrm flipH="1">
            <a:off x="4470400" y="1236663"/>
            <a:ext cx="1433513" cy="12541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51500" dist="26940" dir="54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Straight Connector 43"/>
          <p:cNvCxnSpPr>
            <a:cxnSpLocks noChangeShapeType="1"/>
            <a:stCxn id="41" idx="2"/>
          </p:cNvCxnSpPr>
          <p:nvPr/>
        </p:nvCxnSpPr>
        <p:spPr bwMode="auto">
          <a:xfrm flipH="1">
            <a:off x="4470400" y="2251075"/>
            <a:ext cx="1912938" cy="39084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51500" dist="26940" dir="54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0708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0962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RBCs cast    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2400" dirty="0" smtClean="0">
                <a:solidFill>
                  <a:schemeClr val="tx1"/>
                </a:solidFill>
              </a:rPr>
              <a:t>formed by naturally occurring </a:t>
            </a:r>
            <a:r>
              <a:rPr lang="en-US" sz="2400" i="1" dirty="0" smtClean="0">
                <a:solidFill>
                  <a:schemeClr val="tx1"/>
                </a:solidFill>
              </a:rPr>
              <a:t>Tamm</a:t>
            </a:r>
            <a:r>
              <a:rPr lang="en-US" sz="2400" i="1" dirty="0">
                <a:solidFill>
                  <a:schemeClr val="tx1"/>
                </a:solidFill>
              </a:rPr>
              <a:t>-</a:t>
            </a:r>
            <a:r>
              <a:rPr lang="en-US" sz="2400" i="1" dirty="0" err="1">
                <a:solidFill>
                  <a:schemeClr val="tx1"/>
                </a:solidFill>
              </a:rPr>
              <a:t>Horsfall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i="1" dirty="0" err="1" smtClean="0">
                <a:solidFill>
                  <a:schemeClr val="tx1"/>
                </a:solidFill>
              </a:rPr>
              <a:t>mucoprotein</a:t>
            </a:r>
            <a:r>
              <a:rPr lang="en-US" sz="2400" i="1" dirty="0" smtClean="0">
                <a:solidFill>
                  <a:schemeClr val="tx1"/>
                </a:solidFill>
              </a:rPr>
              <a:t> in the distal tubules &amp; collecting ducts when they become loaded with RBCs coming from the inflamed Glomerulus (due to GN) </a:t>
            </a:r>
            <a:endParaRPr lang="en-US" sz="2400" i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 descr="rbcs casts 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287" r="-48287"/>
          <a:stretch>
            <a:fillRect/>
          </a:stretch>
        </p:blipFill>
        <p:spPr>
          <a:xfrm>
            <a:off x="1277247" y="2002119"/>
            <a:ext cx="6761106" cy="3615764"/>
          </a:xfrm>
        </p:spPr>
      </p:pic>
    </p:spTree>
    <p:extLst>
      <p:ext uri="{BB962C8B-B14F-4D97-AF65-F5344CB8AC3E}">
        <p14:creationId xmlns:p14="http://schemas.microsoft.com/office/powerpoint/2010/main" val="189977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Nephritic clinical manifestations: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b="1" dirty="0" smtClean="0"/>
              <a:t>AKI</a:t>
            </a:r>
            <a:r>
              <a:rPr lang="en-US" dirty="0" smtClean="0"/>
              <a:t> (Acute Kidney Injury) =Acute Renal impairment or Failure= elevated </a:t>
            </a:r>
            <a:r>
              <a:rPr lang="en-US" dirty="0" err="1" smtClean="0"/>
              <a:t>Creatinine</a:t>
            </a:r>
            <a:r>
              <a:rPr lang="en-US" dirty="0" smtClean="0"/>
              <a:t>) &amp; electrolytes imbalance. </a:t>
            </a:r>
          </a:p>
          <a:p>
            <a:r>
              <a:rPr lang="en-US" b="1" dirty="0" smtClean="0"/>
              <a:t>Decreased Urine output </a:t>
            </a:r>
          </a:p>
          <a:p>
            <a:r>
              <a:rPr lang="en-US" b="1" dirty="0" smtClean="0"/>
              <a:t>Edema</a:t>
            </a:r>
          </a:p>
          <a:p>
            <a:r>
              <a:rPr lang="en-US" b="1" dirty="0"/>
              <a:t>High Blood </a:t>
            </a:r>
            <a:r>
              <a:rPr lang="en-US" b="1" dirty="0" smtClean="0"/>
              <a:t>Pressure</a:t>
            </a:r>
          </a:p>
          <a:p>
            <a:r>
              <a:rPr lang="en-US" dirty="0" smtClean="0"/>
              <a:t>May have other manifestations of systemic vasculitis since some GN types are actually vasculitis (e.g. skin rash, pulmonary hemorrhage,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r>
              <a:rPr lang="en-US" dirty="0" smtClean="0"/>
              <a:t>Positive immune markers: ANA, Anti-DNA, low complements, +</a:t>
            </a:r>
            <a:r>
              <a:rPr lang="en-US" dirty="0" err="1" smtClean="0"/>
              <a:t>ve</a:t>
            </a:r>
            <a:r>
              <a:rPr lang="en-US" dirty="0" smtClean="0"/>
              <a:t> ANCA  (depends on the cause of GN)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6366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Normal Glom.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Glom. with proliferative (inflammatory) GN</a:t>
            </a:r>
            <a:endParaRPr lang="en-US" dirty="0"/>
          </a:p>
        </p:txBody>
      </p:sp>
      <p:pic>
        <p:nvPicPr>
          <p:cNvPr id="10" name="Content Placeholder 9" descr="Proliferative GN.jpg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1" r="11641"/>
          <a:stretch>
            <a:fillRect/>
          </a:stretch>
        </p:blipFill>
        <p:spPr/>
      </p:pic>
      <p:pic>
        <p:nvPicPr>
          <p:cNvPr id="12" name="Content Placeholder 11" descr="NOrm GLOM-1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2" r="89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812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Crescentic</a:t>
            </a:r>
            <a:r>
              <a:rPr lang="en-US" sz="3200" dirty="0" smtClean="0"/>
              <a:t> GN; is a very </a:t>
            </a:r>
            <a:r>
              <a:rPr lang="en-US" sz="3200" dirty="0"/>
              <a:t>bad GN!!!! </a:t>
            </a:r>
          </a:p>
        </p:txBody>
      </p:sp>
      <p:pic>
        <p:nvPicPr>
          <p:cNvPr id="4" name="Content Placeholder 3" descr="crescentic gn.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63" r="-9663"/>
          <a:stretch>
            <a:fillRect/>
          </a:stretch>
        </p:blipFill>
        <p:spPr>
          <a:xfrm>
            <a:off x="4362103" y="2369109"/>
            <a:ext cx="5075846" cy="3024841"/>
          </a:xfrm>
        </p:spPr>
      </p:pic>
      <p:sp>
        <p:nvSpPr>
          <p:cNvPr id="6" name="Text Placeholder 6"/>
          <p:cNvSpPr txBox="1">
            <a:spLocks/>
          </p:cNvSpPr>
          <p:nvPr/>
        </p:nvSpPr>
        <p:spPr>
          <a:xfrm>
            <a:off x="5177447" y="1454151"/>
            <a:ext cx="3509353" cy="6397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Glom. with Crescent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7" name="Text Placeholder 6"/>
          <p:cNvSpPr txBox="1">
            <a:spLocks/>
          </p:cNvSpPr>
          <p:nvPr/>
        </p:nvSpPr>
        <p:spPr>
          <a:xfrm>
            <a:off x="622300" y="1510648"/>
            <a:ext cx="4041775" cy="6397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Normal Glom.</a:t>
            </a:r>
            <a:endParaRPr lang="en-US" sz="2400" dirty="0"/>
          </a:p>
        </p:txBody>
      </p:sp>
      <p:pic>
        <p:nvPicPr>
          <p:cNvPr id="8" name="Content Placeholder 11" descr="NOrm GLOM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2" r="8972"/>
          <a:stretch>
            <a:fillRect/>
          </a:stretch>
        </p:blipFill>
        <p:spPr>
          <a:xfrm>
            <a:off x="457200" y="2438400"/>
            <a:ext cx="3465676" cy="34827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64075" y="540474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Indicates severe inflammation &amp; worse outcome </a:t>
            </a:r>
            <a:r>
              <a:rPr lang="en-US" dirty="0" smtClean="0"/>
              <a:t>if not treated in a short time from presentation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240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626" y="654288"/>
            <a:ext cx="6689979" cy="551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02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931"/>
            <a:ext cx="8229600" cy="1554293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Nephritic</a:t>
            </a:r>
            <a:r>
              <a:rPr lang="en-US" sz="2800" dirty="0" smtClean="0"/>
              <a:t> </a:t>
            </a:r>
            <a:r>
              <a:rPr lang="en-US" sz="2800" dirty="0"/>
              <a:t>Glomerular </a:t>
            </a:r>
            <a:r>
              <a:rPr lang="en-US" sz="2800" dirty="0" smtClean="0"/>
              <a:t>diseases</a:t>
            </a:r>
            <a:br>
              <a:rPr lang="en-US" sz="2800" dirty="0" smtClean="0"/>
            </a:br>
            <a:r>
              <a:rPr lang="en-US" sz="2800" dirty="0" smtClean="0"/>
              <a:t>or  </a:t>
            </a:r>
            <a:r>
              <a:rPr lang="en-US" sz="2800" b="1" dirty="0" smtClean="0"/>
              <a:t>Glomerulonephritis  or  GN 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SzPct val="50000"/>
              <a:buNone/>
            </a:pPr>
            <a:endParaRPr lang="en-US" b="1" dirty="0" smtClean="0"/>
          </a:p>
          <a:p>
            <a:pPr marL="0" indent="0">
              <a:buSzPct val="50000"/>
              <a:buNone/>
            </a:pPr>
            <a:r>
              <a:rPr lang="en-US" u="sng" dirty="0" smtClean="0"/>
              <a:t>Renal Diseases that can present with </a:t>
            </a:r>
            <a:r>
              <a:rPr lang="en-US" b="1" u="sng" dirty="0" smtClean="0"/>
              <a:t>Nephritic </a:t>
            </a:r>
            <a:r>
              <a:rPr lang="en-US" u="sng" dirty="0" smtClean="0"/>
              <a:t>picture</a:t>
            </a:r>
            <a:r>
              <a:rPr lang="en-US" b="1" u="sng" dirty="0" smtClean="0"/>
              <a:t>:</a:t>
            </a:r>
          </a:p>
          <a:p>
            <a:pPr>
              <a:buSzPct val="50000"/>
              <a:buFont typeface="Wingdings" charset="2"/>
              <a:buChar char="Ø"/>
            </a:pPr>
            <a:r>
              <a:rPr lang="en-US" dirty="0" smtClean="0"/>
              <a:t>IgA </a:t>
            </a:r>
            <a:r>
              <a:rPr lang="en-US" dirty="0"/>
              <a:t>Nephropathy / </a:t>
            </a:r>
            <a:r>
              <a:rPr lang="en-US" dirty="0" smtClean="0"/>
              <a:t>HSP (Henoch</a:t>
            </a:r>
            <a:r>
              <a:rPr lang="en-US" dirty="0"/>
              <a:t>-Schönlein </a:t>
            </a:r>
            <a:r>
              <a:rPr lang="en-US" dirty="0" err="1" smtClean="0"/>
              <a:t>purpura</a:t>
            </a:r>
            <a:r>
              <a:rPr lang="en-US" dirty="0" smtClean="0"/>
              <a:t>)</a:t>
            </a:r>
            <a:endParaRPr lang="en-US" dirty="0"/>
          </a:p>
          <a:p>
            <a:pPr>
              <a:buSzPct val="50000"/>
              <a:buFont typeface="Wingdings" charset="2"/>
              <a:buChar char="Ø"/>
            </a:pPr>
            <a:r>
              <a:rPr lang="en-US" dirty="0" smtClean="0"/>
              <a:t>Post streptococcal </a:t>
            </a:r>
            <a:r>
              <a:rPr lang="en-US" dirty="0"/>
              <a:t>glomerulonephritis (PSGN)</a:t>
            </a:r>
          </a:p>
          <a:p>
            <a:pPr>
              <a:buSzPct val="50000"/>
              <a:buFont typeface="Wingdings" charset="2"/>
              <a:buChar char="Ø"/>
            </a:pPr>
            <a:r>
              <a:rPr lang="en-US" dirty="0"/>
              <a:t>Lupus Nephritis</a:t>
            </a:r>
          </a:p>
          <a:p>
            <a:pPr>
              <a:buSzPct val="50000"/>
              <a:buFont typeface="Wingdings" charset="2"/>
              <a:buChar char="Ø"/>
            </a:pPr>
            <a:r>
              <a:rPr lang="en-US" dirty="0" smtClean="0"/>
              <a:t>Anti</a:t>
            </a:r>
            <a:r>
              <a:rPr lang="en-US" dirty="0"/>
              <a:t>-GBM </a:t>
            </a:r>
            <a:r>
              <a:rPr lang="en-US" dirty="0" smtClean="0"/>
              <a:t>(</a:t>
            </a:r>
            <a:r>
              <a:rPr lang="en-US" dirty="0" err="1" smtClean="0"/>
              <a:t>Goodasture’s</a:t>
            </a:r>
            <a:r>
              <a:rPr lang="en-US" dirty="0" smtClean="0"/>
              <a:t> disease)</a:t>
            </a:r>
            <a:endParaRPr lang="en-US" dirty="0"/>
          </a:p>
          <a:p>
            <a:pPr>
              <a:buSzPct val="50000"/>
              <a:buFont typeface="Wingdings" charset="2"/>
              <a:buChar char="Ø"/>
            </a:pPr>
            <a:r>
              <a:rPr lang="en-US" dirty="0"/>
              <a:t>ANCA </a:t>
            </a:r>
            <a:r>
              <a:rPr lang="en-US" dirty="0" smtClean="0"/>
              <a:t>vasculitis ( e.g. Wegner’s Granulomatosis) </a:t>
            </a:r>
          </a:p>
          <a:p>
            <a:pPr>
              <a:buSzPct val="50000"/>
              <a:buFont typeface="Wingdings" charset="2"/>
              <a:buChar char="Ø"/>
            </a:pPr>
            <a:r>
              <a:rPr lang="en-US" dirty="0"/>
              <a:t>Membranoproliferative GN (MPGN)</a:t>
            </a:r>
          </a:p>
          <a:p>
            <a:pPr>
              <a:buSzPct val="50000"/>
              <a:buFont typeface="Wingdings" charset="2"/>
              <a:buChar char="Ø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7646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IgA Nephropathy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Most common type of Primary GN in developed countries</a:t>
            </a:r>
          </a:p>
          <a:p>
            <a:r>
              <a:rPr lang="en-US" dirty="0" smtClean="0"/>
              <a:t> Can present as dark urine (</a:t>
            </a:r>
            <a:r>
              <a:rPr lang="en-US" b="1" dirty="0" smtClean="0"/>
              <a:t>hematuria</a:t>
            </a:r>
            <a:r>
              <a:rPr lang="en-US" dirty="0" smtClean="0"/>
              <a:t>) </a:t>
            </a:r>
            <a:r>
              <a:rPr lang="en-US" b="1" dirty="0" smtClean="0"/>
              <a:t>1-3 days </a:t>
            </a:r>
            <a:r>
              <a:rPr lang="en-US" dirty="0" smtClean="0"/>
              <a:t>after upper respiratory tract infection</a:t>
            </a:r>
            <a:r>
              <a:rPr lang="en-US" b="1" dirty="0" smtClean="0"/>
              <a:t>. (&lt; one week of URT infection)</a:t>
            </a:r>
          </a:p>
          <a:p>
            <a:r>
              <a:rPr lang="en-US" dirty="0" smtClean="0"/>
              <a:t>Commonly picked up </a:t>
            </a:r>
            <a:r>
              <a:rPr lang="en-US" b="1" dirty="0" smtClean="0"/>
              <a:t>incidentally</a:t>
            </a:r>
            <a:r>
              <a:rPr lang="en-US" dirty="0" smtClean="0"/>
              <a:t> by finding abnormal urine analysis (Hematuria+/- Proteinuria) done for other reasons</a:t>
            </a:r>
            <a:r>
              <a:rPr lang="en-US" dirty="0"/>
              <a:t> </a:t>
            </a:r>
            <a:r>
              <a:rPr lang="en-US" dirty="0" smtClean="0"/>
              <a:t>with no symptoms; e.g. pre-employment investigations. </a:t>
            </a:r>
          </a:p>
          <a:p>
            <a:r>
              <a:rPr lang="en-US" dirty="0" smtClean="0"/>
              <a:t>It has a chronic course</a:t>
            </a:r>
            <a:r>
              <a:rPr lang="en-US" dirty="0"/>
              <a:t> </a:t>
            </a:r>
            <a:r>
              <a:rPr lang="en-US" dirty="0" smtClean="0"/>
              <a:t>that may or may not worsen. </a:t>
            </a:r>
          </a:p>
          <a:p>
            <a:r>
              <a:rPr lang="en-US" dirty="0" smtClean="0"/>
              <a:t>Needs kidney biopsy to reach the diagnosis.</a:t>
            </a:r>
          </a:p>
          <a:p>
            <a:endParaRPr lang="en-US" dirty="0"/>
          </a:p>
          <a:p>
            <a:r>
              <a:rPr lang="en-US" dirty="0" smtClean="0"/>
              <a:t>The diagnosis is made by finding abnormal deposition of </a:t>
            </a:r>
            <a:r>
              <a:rPr lang="en-US" dirty="0" err="1" smtClean="0"/>
              <a:t>Ig</a:t>
            </a:r>
            <a:r>
              <a:rPr lang="en-US" dirty="0" smtClean="0"/>
              <a:t> A immunoglobulin in the Glomeruli, it elicit a local inflammatory response in the Glom </a:t>
            </a:r>
            <a:r>
              <a:rPr lang="en-US" dirty="0" err="1" smtClean="0"/>
              <a:t>mesangium</a:t>
            </a:r>
            <a:r>
              <a:rPr lang="en-US" dirty="0" smtClean="0"/>
              <a:t> (causing </a:t>
            </a:r>
            <a:r>
              <a:rPr lang="en-US" dirty="0" err="1" smtClean="0"/>
              <a:t>mesangial</a:t>
            </a:r>
            <a:r>
              <a:rPr lang="en-US" dirty="0" smtClean="0"/>
              <a:t> expansion)</a:t>
            </a:r>
          </a:p>
        </p:txBody>
      </p:sp>
    </p:spTree>
    <p:extLst>
      <p:ext uri="{BB962C8B-B14F-4D97-AF65-F5344CB8AC3E}">
        <p14:creationId xmlns:p14="http://schemas.microsoft.com/office/powerpoint/2010/main" val="6309674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is thought to be secondary to altered mucosal immunity that leads to excessive IgA synthesis followed by deposition in the gloms. </a:t>
            </a:r>
            <a:endParaRPr lang="en-US" dirty="0"/>
          </a:p>
          <a:p>
            <a:r>
              <a:rPr lang="en-US" dirty="0" smtClean="0"/>
              <a:t>There is really no effective immunosuppressing therapy except in severe cases where it can be tried. </a:t>
            </a:r>
          </a:p>
          <a:p>
            <a:r>
              <a:rPr lang="en-US" dirty="0" smtClean="0"/>
              <a:t>Most important treatment is to control the blood pressure which also decreases the proteinuria , with </a:t>
            </a:r>
            <a:r>
              <a:rPr lang="en-US" dirty="0" err="1" smtClean="0"/>
              <a:t>ACEi</a:t>
            </a:r>
            <a:r>
              <a:rPr lang="en-US" dirty="0" smtClean="0"/>
              <a:t> or ARB.</a:t>
            </a:r>
          </a:p>
          <a:p>
            <a:endParaRPr lang="en-US" dirty="0"/>
          </a:p>
          <a:p>
            <a:r>
              <a:rPr lang="en-US" dirty="0" smtClean="0"/>
              <a:t>HSP (</a:t>
            </a:r>
            <a:r>
              <a:rPr lang="en-US" dirty="0" err="1" smtClean="0"/>
              <a:t>Henoch</a:t>
            </a:r>
            <a:r>
              <a:rPr lang="en-US" dirty="0" err="1"/>
              <a:t>-Schönlein</a:t>
            </a:r>
            <a:r>
              <a:rPr lang="en-US" dirty="0"/>
              <a:t> </a:t>
            </a:r>
            <a:r>
              <a:rPr lang="en-US" dirty="0" err="1"/>
              <a:t>purpura</a:t>
            </a:r>
            <a:r>
              <a:rPr lang="en-US" dirty="0" smtClean="0"/>
              <a:t>) is a systemic </a:t>
            </a:r>
            <a:r>
              <a:rPr lang="en-US" dirty="0" err="1" smtClean="0"/>
              <a:t>vasculitis</a:t>
            </a:r>
            <a:r>
              <a:rPr lang="en-US" dirty="0" smtClean="0"/>
              <a:t> caused by immune deposition of IgA in different organs; typically skin capillaries, bowel and kidneys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90103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IgA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Normal Glomerulus </a:t>
            </a:r>
            <a:endParaRPr lang="en-US" dirty="0"/>
          </a:p>
        </p:txBody>
      </p:sp>
      <p:pic>
        <p:nvPicPr>
          <p:cNvPr id="9" name="Content Placeholder 8" descr="Focal_GN_Light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958" b="-28958"/>
          <a:stretch>
            <a:fillRect/>
          </a:stretch>
        </p:blipFill>
        <p:spPr>
          <a:xfrm>
            <a:off x="4754879" y="671731"/>
            <a:ext cx="3931920" cy="3951288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754879" y="724555"/>
            <a:ext cx="3931920" cy="639762"/>
          </a:xfrm>
        </p:spPr>
        <p:txBody>
          <a:bodyPr/>
          <a:lstStyle/>
          <a:p>
            <a:r>
              <a:rPr lang="en-US" dirty="0" smtClean="0"/>
              <a:t>IgA Nephropathy</a:t>
            </a:r>
            <a:endParaRPr lang="en-US" dirty="0"/>
          </a:p>
        </p:txBody>
      </p:sp>
      <p:pic>
        <p:nvPicPr>
          <p:cNvPr id="12" name="Content Placeholder 11" descr="IgA_nephropathy_IF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8" r="18048"/>
          <a:stretch>
            <a:fillRect/>
          </a:stretch>
        </p:blipFill>
        <p:spPr>
          <a:xfrm>
            <a:off x="5624350" y="4227727"/>
            <a:ext cx="2531896" cy="2435235"/>
          </a:xfrm>
        </p:spPr>
      </p:pic>
      <p:pic>
        <p:nvPicPr>
          <p:cNvPr id="10" name="Content Placeholder 11" descr="NOrm GLOM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2" r="8972"/>
          <a:stretch>
            <a:fillRect/>
          </a:stretch>
        </p:blipFill>
        <p:spPr>
          <a:xfrm>
            <a:off x="762669" y="2647375"/>
            <a:ext cx="3465676" cy="34827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51826" y="4438353"/>
            <a:ext cx="787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IgA </a:t>
            </a:r>
            <a:r>
              <a:rPr lang="en-US" dirty="0" smtClean="0"/>
              <a:t>IF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4695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Post streptococcal glomerulonephritis (PSGN)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Typically caused by throat infection with Gram positive </a:t>
            </a:r>
            <a:r>
              <a:rPr lang="en-US" dirty="0" err="1" smtClean="0"/>
              <a:t>cocci</a:t>
            </a:r>
            <a:r>
              <a:rPr lang="en-US" dirty="0" smtClean="0"/>
              <a:t> (</a:t>
            </a:r>
            <a:r>
              <a:rPr lang="en-US" b="1" dirty="0" smtClean="0"/>
              <a:t>Group A beta-hemolytic Streptococcus</a:t>
            </a:r>
            <a:r>
              <a:rPr lang="en-US" b="1" dirty="0"/>
              <a:t> </a:t>
            </a:r>
            <a:r>
              <a:rPr lang="en-US" b="1" dirty="0" smtClean="0"/>
              <a:t> </a:t>
            </a:r>
            <a:r>
              <a:rPr lang="en-US" dirty="0" smtClean="0"/>
              <a:t>(GAS). </a:t>
            </a:r>
          </a:p>
          <a:p>
            <a:r>
              <a:rPr lang="en-US" dirty="0" smtClean="0"/>
              <a:t>But also can be </a:t>
            </a:r>
            <a:r>
              <a:rPr lang="en-US" dirty="0"/>
              <a:t>caused by </a:t>
            </a:r>
            <a:r>
              <a:rPr lang="en-US" dirty="0" smtClean="0"/>
              <a:t>Staphylococcus soft tissue or bone infection in </a:t>
            </a:r>
            <a:r>
              <a:rPr lang="en-US" dirty="0"/>
              <a:t>adults</a:t>
            </a:r>
            <a:r>
              <a:rPr lang="en-US" dirty="0" smtClean="0"/>
              <a:t>.</a:t>
            </a:r>
          </a:p>
          <a:p>
            <a:r>
              <a:rPr lang="en-US" dirty="0"/>
              <a:t>Bacterial Antigen cross react with Glom antigens, or </a:t>
            </a:r>
            <a:r>
              <a:rPr lang="en-US" dirty="0" smtClean="0"/>
              <a:t>may be an immune</a:t>
            </a:r>
            <a:r>
              <a:rPr lang="en-US" dirty="0"/>
              <a:t>-</a:t>
            </a:r>
            <a:r>
              <a:rPr lang="en-US" dirty="0" smtClean="0"/>
              <a:t>complex (Antigen-antibody) response that </a:t>
            </a:r>
            <a:r>
              <a:rPr lang="en-US" dirty="0"/>
              <a:t>is responsible. </a:t>
            </a:r>
            <a:endParaRPr lang="en-US" dirty="0" smtClean="0"/>
          </a:p>
          <a:p>
            <a:r>
              <a:rPr lang="en-US" dirty="0" smtClean="0"/>
              <a:t>Patients present with frank </a:t>
            </a:r>
            <a:r>
              <a:rPr lang="en-US" b="1" dirty="0" smtClean="0"/>
              <a:t>hematuria</a:t>
            </a:r>
            <a:r>
              <a:rPr lang="en-US" dirty="0" smtClean="0"/>
              <a:t> usually </a:t>
            </a:r>
            <a:r>
              <a:rPr lang="en-US" b="1" dirty="0" smtClean="0"/>
              <a:t>after one week</a:t>
            </a:r>
            <a:r>
              <a:rPr lang="en-US" dirty="0" smtClean="0"/>
              <a:t> and up to 3 weeks from the start of infection.</a:t>
            </a:r>
          </a:p>
          <a:p>
            <a:r>
              <a:rPr lang="en-US" dirty="0"/>
              <a:t>Serum will show positive </a:t>
            </a:r>
            <a:r>
              <a:rPr lang="en-US" dirty="0" err="1"/>
              <a:t>Antistreptolysin</a:t>
            </a:r>
            <a:r>
              <a:rPr lang="en-US" dirty="0"/>
              <a:t> (ASO) titer</a:t>
            </a:r>
            <a:r>
              <a:rPr lang="en-US" dirty="0" smtClean="0"/>
              <a:t>.</a:t>
            </a:r>
          </a:p>
          <a:p>
            <a:r>
              <a:rPr lang="en-US" dirty="0" smtClean="0"/>
              <a:t>Low </a:t>
            </a:r>
            <a:r>
              <a:rPr lang="en-US" dirty="0"/>
              <a:t>C3, Normal </a:t>
            </a:r>
            <a:r>
              <a:rPr lang="en-US" dirty="0" smtClean="0"/>
              <a:t>or slightly low C4 in the serum. </a:t>
            </a:r>
          </a:p>
          <a:p>
            <a:r>
              <a:rPr lang="en-US" dirty="0" smtClean="0"/>
              <a:t>May have positive throat culture. </a:t>
            </a:r>
          </a:p>
          <a:p>
            <a:r>
              <a:rPr lang="en-US" dirty="0" smtClean="0"/>
              <a:t>Children have better and faster recovery than adults.</a:t>
            </a:r>
          </a:p>
          <a:p>
            <a:r>
              <a:rPr lang="en-US" dirty="0" smtClean="0"/>
              <a:t>Treatment is usually supportive= wait and see.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0318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Lupus Nephritis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 smtClean="0"/>
          </a:p>
          <a:p>
            <a:r>
              <a:rPr lang="en-US" b="1" dirty="0" smtClean="0"/>
              <a:t>Lupus (SLE)</a:t>
            </a:r>
            <a:r>
              <a:rPr lang="en-US" dirty="0" smtClean="0"/>
              <a:t>: </a:t>
            </a:r>
            <a:r>
              <a:rPr lang="en-US" i="1" u="sng" dirty="0"/>
              <a:t>The Disease with a Thousand </a:t>
            </a:r>
            <a:r>
              <a:rPr lang="en-US" i="1" u="sng" dirty="0" smtClean="0"/>
              <a:t>Faces</a:t>
            </a:r>
          </a:p>
          <a:p>
            <a:r>
              <a:rPr lang="en-US" dirty="0" smtClean="0"/>
              <a:t>Kidneys can be affected by SLE like other organs.</a:t>
            </a:r>
          </a:p>
          <a:p>
            <a:r>
              <a:rPr lang="en-US" dirty="0" smtClean="0"/>
              <a:t>The degree of involvement can be from mild (or even not visible to the physician) to a very severe one causing ESRD in few months. </a:t>
            </a:r>
          </a:p>
          <a:p>
            <a:r>
              <a:rPr lang="en-US" dirty="0" smtClean="0"/>
              <a:t>Most important in dealing with these cases is having high suspicion of its presence and to start immediate workup &amp; referral for diagnosis and treatment.</a:t>
            </a:r>
          </a:p>
        </p:txBody>
      </p:sp>
    </p:spTree>
    <p:extLst>
      <p:ext uri="{BB962C8B-B14F-4D97-AF65-F5344CB8AC3E}">
        <p14:creationId xmlns:p14="http://schemas.microsoft.com/office/powerpoint/2010/main" val="15846588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Lupus Nephritis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Kidney </a:t>
            </a:r>
            <a:r>
              <a:rPr lang="en-US" dirty="0"/>
              <a:t>biopsy is mandatory to make the diagnosis.</a:t>
            </a:r>
          </a:p>
          <a:p>
            <a:r>
              <a:rPr lang="en-US" dirty="0"/>
              <a:t>Low </a:t>
            </a:r>
            <a:r>
              <a:rPr lang="en-US" dirty="0" smtClean="0"/>
              <a:t>complements (C3, C4) </a:t>
            </a:r>
            <a:r>
              <a:rPr lang="en-US" dirty="0"/>
              <a:t>level along with the positive Lupus </a:t>
            </a:r>
            <a:r>
              <a:rPr lang="en-US" dirty="0" smtClean="0"/>
              <a:t>markers (ANA, Anti DNA), abnormal </a:t>
            </a:r>
            <a:r>
              <a:rPr lang="en-US" dirty="0"/>
              <a:t>urine </a:t>
            </a:r>
            <a:r>
              <a:rPr lang="en-US" dirty="0" smtClean="0"/>
              <a:t>analysis &amp; abnormal renal function </a:t>
            </a:r>
            <a:r>
              <a:rPr lang="en-US" dirty="0"/>
              <a:t>should make you think of its presence.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Lupus Nephritis treatment depends on the findings in renal biopsy.</a:t>
            </a:r>
          </a:p>
          <a:p>
            <a:r>
              <a:rPr lang="en-US" dirty="0" smtClean="0"/>
              <a:t>It usually involves high degree of immunosuppressing medications.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672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ANCA </a:t>
            </a:r>
            <a:r>
              <a:rPr lang="en-US" dirty="0" err="1" smtClean="0"/>
              <a:t>vasculitis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Autoimmune disease that involves the presence of Neutrophils adhesion enhancing molecule called:</a:t>
            </a:r>
          </a:p>
          <a:p>
            <a:pPr marL="0" indent="0">
              <a:buNone/>
            </a:pPr>
            <a:r>
              <a:rPr lang="en-US" b="1" dirty="0" smtClean="0"/>
              <a:t>ANCA=</a:t>
            </a:r>
            <a:r>
              <a:rPr lang="en-US" b="1" dirty="0"/>
              <a:t>Anti-neutrophil cytoplasmic </a:t>
            </a:r>
            <a:r>
              <a:rPr lang="en-US" b="1" dirty="0" smtClean="0"/>
              <a:t>antibody</a:t>
            </a:r>
          </a:p>
          <a:p>
            <a:pPr marL="0" indent="0">
              <a:buNone/>
            </a:pPr>
            <a:r>
              <a:rPr lang="en-US" dirty="0" smtClean="0"/>
              <a:t>This molecule establishes </a:t>
            </a:r>
            <a:r>
              <a:rPr lang="en-US" dirty="0" err="1" smtClean="0"/>
              <a:t>vascuilitis</a:t>
            </a:r>
            <a:r>
              <a:rPr lang="en-US" dirty="0" smtClean="0"/>
              <a:t> cascade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 smtClean="0"/>
              <a:t>Two types of ANCA:</a:t>
            </a:r>
          </a:p>
          <a:p>
            <a:pPr marL="0" indent="0">
              <a:buNone/>
            </a:pPr>
            <a:r>
              <a:rPr lang="en-US" dirty="0" smtClean="0"/>
              <a:t>1- C-ANCA= </a:t>
            </a:r>
            <a:r>
              <a:rPr lang="en-US" b="1" dirty="0" smtClean="0"/>
              <a:t>C</a:t>
            </a:r>
            <a:r>
              <a:rPr lang="en-US" dirty="0" smtClean="0"/>
              <a:t>ytoplasmic type, more commonly causing Granulomatous </a:t>
            </a:r>
            <a:r>
              <a:rPr lang="en-US" dirty="0" err="1" smtClean="0"/>
              <a:t>Polyangiitis</a:t>
            </a:r>
            <a:r>
              <a:rPr lang="en-US" dirty="0" smtClean="0"/>
              <a:t> = old name </a:t>
            </a:r>
            <a:r>
              <a:rPr lang="en-US" i="1" dirty="0" smtClean="0"/>
              <a:t>Wegner’s Granulomatosis</a:t>
            </a:r>
            <a:r>
              <a:rPr lang="en-US" dirty="0" smtClean="0"/>
              <a:t> ( so a </a:t>
            </a:r>
            <a:r>
              <a:rPr lang="en-US" b="1" dirty="0" smtClean="0"/>
              <a:t>granuloma forming disease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sz="1800" dirty="0" err="1" smtClean="0"/>
              <a:t>Angiitis</a:t>
            </a:r>
            <a:r>
              <a:rPr lang="en-US" sz="1800" dirty="0" smtClean="0"/>
              <a:t> in this disease: </a:t>
            </a:r>
            <a:r>
              <a:rPr lang="en-US" sz="1800" dirty="0" smtClean="0"/>
              <a:t>means small vessels vasculitis</a:t>
            </a:r>
            <a:endParaRPr lang="en-US" sz="1800" dirty="0"/>
          </a:p>
          <a:p>
            <a:pPr marL="0" indent="0">
              <a:buNone/>
            </a:pPr>
            <a:r>
              <a:rPr lang="en-US" dirty="0" smtClean="0"/>
              <a:t>2- P-ANCA= </a:t>
            </a:r>
            <a:r>
              <a:rPr lang="en-US" b="1" dirty="0" err="1" smtClean="0"/>
              <a:t>P</a:t>
            </a:r>
            <a:r>
              <a:rPr lang="en-US" dirty="0" err="1" smtClean="0"/>
              <a:t>erinuclear</a:t>
            </a:r>
            <a:r>
              <a:rPr lang="en-US" dirty="0" smtClean="0"/>
              <a:t> type, more commonly associated with Microscopic </a:t>
            </a:r>
            <a:r>
              <a:rPr lang="en-US" dirty="0" err="1" smtClean="0"/>
              <a:t>Polyangiitis</a:t>
            </a:r>
            <a:r>
              <a:rPr lang="en-US" dirty="0" smtClean="0"/>
              <a:t> &amp; </a:t>
            </a:r>
            <a:r>
              <a:rPr lang="en-US" dirty="0" err="1"/>
              <a:t>Churg</a:t>
            </a:r>
            <a:r>
              <a:rPr lang="en-US" dirty="0"/>
              <a:t>-Strauss syndrome</a:t>
            </a:r>
          </a:p>
        </p:txBody>
      </p:sp>
    </p:spTree>
    <p:extLst>
      <p:ext uri="{BB962C8B-B14F-4D97-AF65-F5344CB8AC3E}">
        <p14:creationId xmlns:p14="http://schemas.microsoft.com/office/powerpoint/2010/main" val="39255627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ANCA vasculitis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Upper airways and lung involvement is common and patients can present with renal and pulmonary manifestations (GN + Pulmonary hemorrhage: hemoptysis</a:t>
            </a:r>
            <a:r>
              <a:rPr lang="en-US" dirty="0" smtClean="0"/>
              <a:t>)</a:t>
            </a:r>
            <a:endParaRPr lang="en-US" dirty="0" smtClean="0"/>
          </a:p>
          <a:p>
            <a:r>
              <a:rPr lang="en-US" dirty="0" smtClean="0"/>
              <a:t>Diagnosis is made by kidney biopsy and positive ANCA titer in the serum</a:t>
            </a:r>
            <a:r>
              <a:rPr lang="en-US" dirty="0" smtClean="0"/>
              <a:t>.</a:t>
            </a:r>
          </a:p>
          <a:p>
            <a:r>
              <a:rPr lang="en-US" dirty="0" smtClean="0"/>
              <a:t>Kidney pathology will show sever Glomerulonephritis; maybe RPGN; but all stating with immunofluorescence  for </a:t>
            </a:r>
            <a:r>
              <a:rPr lang="en-US" dirty="0" err="1" smtClean="0"/>
              <a:t>immunoglobulins</a:t>
            </a:r>
            <a:r>
              <a:rPr lang="en-US" dirty="0" smtClean="0"/>
              <a:t> is NEGATIVE; hence the name </a:t>
            </a:r>
            <a:r>
              <a:rPr lang="en-US" b="1" dirty="0" err="1" smtClean="0"/>
              <a:t>Pauci</a:t>
            </a:r>
            <a:r>
              <a:rPr lang="en-US" b="1" dirty="0"/>
              <a:t>-</a:t>
            </a:r>
            <a:r>
              <a:rPr lang="en-US" b="1" dirty="0" smtClean="0"/>
              <a:t>Immune </a:t>
            </a:r>
            <a:r>
              <a:rPr lang="en-US" b="1" dirty="0" err="1" smtClean="0"/>
              <a:t>vasulitis</a:t>
            </a:r>
            <a:r>
              <a:rPr lang="en-US" b="1" dirty="0" smtClean="0"/>
              <a:t> or GN ( </a:t>
            </a:r>
            <a:r>
              <a:rPr lang="en-US" b="1" dirty="0" err="1" smtClean="0"/>
              <a:t>Pauci</a:t>
            </a:r>
            <a:r>
              <a:rPr lang="en-US" b="1" dirty="0" smtClean="0"/>
              <a:t> = little or non ) </a:t>
            </a:r>
            <a:endParaRPr lang="en-US" b="1" dirty="0" smtClean="0"/>
          </a:p>
          <a:p>
            <a:r>
              <a:rPr lang="en-US" dirty="0" smtClean="0"/>
              <a:t>It is usually an aggressive disease that should be treated with potent immunosuppressing medications. (high dose corticosteroids &amp; cyclophosphamide).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2870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Anti-GBM antibody </a:t>
            </a:r>
            <a:r>
              <a:rPr lang="en-US" b="1" dirty="0" smtClean="0"/>
              <a:t>disease</a:t>
            </a:r>
            <a:br>
              <a:rPr lang="en-US" b="1" dirty="0" smtClean="0"/>
            </a:br>
            <a:r>
              <a:rPr lang="en-US" sz="2700" dirty="0" smtClean="0"/>
              <a:t>(Anti Glom Basement Membrane) 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Due to autoantibody </a:t>
            </a:r>
            <a:r>
              <a:rPr lang="en-US" dirty="0"/>
              <a:t>against (alpha-3 chain</a:t>
            </a:r>
            <a:r>
              <a:rPr lang="en-US" dirty="0" smtClean="0"/>
              <a:t>) of type </a:t>
            </a:r>
            <a:r>
              <a:rPr lang="en-US" dirty="0"/>
              <a:t>IV </a:t>
            </a:r>
            <a:r>
              <a:rPr lang="en-US" dirty="0" smtClean="0"/>
              <a:t>Collagen</a:t>
            </a:r>
            <a:r>
              <a:rPr lang="en-US" dirty="0"/>
              <a:t> </a:t>
            </a:r>
            <a:r>
              <a:rPr lang="en-US" dirty="0" smtClean="0"/>
              <a:t>that is found in Glomerular &amp; alveolar (lungs)  basement membrane.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So the manifestations will be:</a:t>
            </a:r>
          </a:p>
          <a:p>
            <a:pPr marL="0" indent="0">
              <a:buNone/>
            </a:pPr>
            <a:r>
              <a:rPr lang="en-US" dirty="0" smtClean="0"/>
              <a:t>1- GN (can be the only presenting finding)  &amp; </a:t>
            </a:r>
          </a:p>
          <a:p>
            <a:pPr marL="0" indent="0">
              <a:buNone/>
            </a:pPr>
            <a:r>
              <a:rPr lang="en-US" dirty="0" smtClean="0"/>
              <a:t>2- Pulmonary hemorrhage (disease is called   </a:t>
            </a:r>
            <a:r>
              <a:rPr lang="en-US" i="1" dirty="0" err="1" smtClean="0"/>
              <a:t>Goodpasture’s</a:t>
            </a:r>
            <a:r>
              <a:rPr lang="en-US" i="1" dirty="0" smtClean="0"/>
              <a:t> disease if Lung </a:t>
            </a:r>
            <a:r>
              <a:rPr lang="en-US" i="1" dirty="0" err="1" smtClean="0"/>
              <a:t>vasculitis</a:t>
            </a:r>
            <a:r>
              <a:rPr lang="en-US" i="1" dirty="0" smtClean="0"/>
              <a:t>  + GN</a:t>
            </a:r>
            <a:r>
              <a:rPr lang="en-US" dirty="0" smtClean="0"/>
              <a:t>) </a:t>
            </a:r>
          </a:p>
          <a:p>
            <a:pPr marL="0" indent="0">
              <a:buNone/>
            </a:pPr>
            <a:r>
              <a:rPr lang="en-US" dirty="0" smtClean="0"/>
              <a:t>3- positive test for Anti-GBM antibodies in the serum</a:t>
            </a:r>
          </a:p>
          <a:p>
            <a:pPr marL="0" indent="0">
              <a:buNone/>
            </a:pPr>
            <a:r>
              <a:rPr lang="en-US" dirty="0" smtClean="0"/>
              <a:t>4- Kidney biopsy shows the diagnostic Immunofluorescence pattern : Linear stain of </a:t>
            </a:r>
            <a:r>
              <a:rPr lang="en-US" dirty="0" err="1" smtClean="0"/>
              <a:t>IgG</a:t>
            </a:r>
            <a:r>
              <a:rPr lang="en-US" dirty="0" smtClean="0"/>
              <a:t> and C3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013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b="1">
                <a:latin typeface="Calibri" charset="0"/>
              </a:rPr>
              <a:t>Microscopy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Light Microscope 2000x</a:t>
            </a:r>
          </a:p>
        </p:txBody>
      </p:sp>
      <p:pic>
        <p:nvPicPr>
          <p:cNvPr id="76803" name="Content Placeholder 8" descr="light microscope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86" r="-3886"/>
          <a:stretch>
            <a:fillRect/>
          </a:stretch>
        </p:blipFill>
        <p:spPr>
          <a:xfrm>
            <a:off x="965200" y="2671763"/>
            <a:ext cx="2820988" cy="2759075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EM 10,000,000</a:t>
            </a:r>
          </a:p>
        </p:txBody>
      </p:sp>
      <p:pic>
        <p:nvPicPr>
          <p:cNvPr id="76805" name="Content Placeholder 9" descr="EM-machine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0" r="159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6019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533399"/>
            <a:ext cx="8229600" cy="1427751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Linear Anti-GBM staining in the Glomerulus by Immunofluorescence </a:t>
            </a:r>
            <a:br>
              <a:rPr lang="en-US" sz="3200" dirty="0" smtClean="0"/>
            </a:br>
            <a:r>
              <a:rPr lang="en-US" sz="3200" dirty="0" smtClean="0"/>
              <a:t>is a </a:t>
            </a:r>
            <a:r>
              <a:rPr lang="en-US" sz="3200" i="1" dirty="0" smtClean="0"/>
              <a:t>Diagnostic test</a:t>
            </a:r>
            <a:endParaRPr lang="en-US" sz="3200" i="1" dirty="0"/>
          </a:p>
        </p:txBody>
      </p:sp>
      <p:pic>
        <p:nvPicPr>
          <p:cNvPr id="13" name="Content Placeholder 12" descr="antiGB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30" r="-7730"/>
          <a:stretch>
            <a:fillRect/>
          </a:stretch>
        </p:blipFill>
        <p:spPr>
          <a:xfrm>
            <a:off x="1325377" y="2259275"/>
            <a:ext cx="6616840" cy="3921090"/>
          </a:xfrm>
        </p:spPr>
      </p:pic>
    </p:spTree>
    <p:extLst>
      <p:ext uri="{BB962C8B-B14F-4D97-AF65-F5344CB8AC3E}">
        <p14:creationId xmlns:p14="http://schemas.microsoft.com/office/powerpoint/2010/main" val="9652113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Anti-GBM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Treatment is always started immediately to remove the antibodies by </a:t>
            </a:r>
            <a:r>
              <a:rPr lang="en-US" b="1" dirty="0" err="1" smtClean="0"/>
              <a:t>Plasmapheresis</a:t>
            </a:r>
            <a:r>
              <a:rPr lang="en-US" b="1" dirty="0" smtClean="0"/>
              <a:t> </a:t>
            </a:r>
            <a:r>
              <a:rPr lang="en-US" dirty="0" smtClean="0"/>
              <a:t>and preventing further antibodies production by giving heavy immunosuppression that includes corticosteroids and cyclophosphamide.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4509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Membranoproliferative GN (MPGN)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It is a pathological description &amp; has multiple causes.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It may present with Nephritic picture or Nephrotic syndrome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 primary (idiopathic) MPGN is mainly seen in children.</a:t>
            </a:r>
          </a:p>
          <a:p>
            <a:pPr marL="0" indent="0">
              <a:buNone/>
            </a:pPr>
            <a:r>
              <a:rPr lang="en-US" dirty="0" smtClean="0"/>
              <a:t>The secondary type is seen in adults due to: </a:t>
            </a:r>
          </a:p>
          <a:p>
            <a:pPr>
              <a:buFontTx/>
              <a:buChar char="-"/>
            </a:pPr>
            <a:r>
              <a:rPr lang="en-US" dirty="0" smtClean="0"/>
              <a:t>Hepatitis B and C</a:t>
            </a:r>
          </a:p>
          <a:p>
            <a:pPr>
              <a:buFontTx/>
              <a:buChar char="-"/>
            </a:pPr>
            <a:r>
              <a:rPr lang="en-US" dirty="0" smtClean="0"/>
              <a:t>Endocarditis </a:t>
            </a:r>
          </a:p>
          <a:p>
            <a:pPr>
              <a:buFontTx/>
              <a:buChar char="-"/>
            </a:pPr>
            <a:r>
              <a:rPr lang="en-US" dirty="0" smtClean="0"/>
              <a:t>Lupus and </a:t>
            </a:r>
            <a:r>
              <a:rPr lang="en-US" dirty="0" err="1" smtClean="0"/>
              <a:t>Sjogren’s</a:t>
            </a:r>
            <a:r>
              <a:rPr lang="en-US" dirty="0" smtClean="0"/>
              <a:t> syndrome</a:t>
            </a:r>
          </a:p>
          <a:p>
            <a:pPr>
              <a:buFontTx/>
              <a:buChar char="-"/>
            </a:pPr>
            <a:r>
              <a:rPr lang="en-US" dirty="0" smtClean="0"/>
              <a:t>Cancer</a:t>
            </a:r>
          </a:p>
          <a:p>
            <a:pPr>
              <a:buFontTx/>
              <a:buChar char="-"/>
            </a:pPr>
            <a:r>
              <a:rPr lang="en-US" dirty="0" smtClean="0"/>
              <a:t>Complement deficiency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7200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5154377"/>
              </p:ext>
            </p:extLst>
          </p:nvPr>
        </p:nvGraphicFramePr>
        <p:xfrm>
          <a:off x="457200" y="80823"/>
          <a:ext cx="8229600" cy="6766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4508"/>
                <a:gridCol w="3138631"/>
                <a:gridCol w="3066461"/>
              </a:tblGrid>
              <a:tr h="3586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Nephritic (GN)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</a:tr>
              <a:tr h="1434559">
                <a:tc>
                  <a:txBody>
                    <a:bodyPr/>
                    <a:lstStyle/>
                    <a:p>
                      <a:r>
                        <a:rPr lang="en-US" dirty="0" smtClean="0"/>
                        <a:t>Pathology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Mainly a </a:t>
                      </a:r>
                      <a:r>
                        <a:rPr lang="en-US" dirty="0" err="1" smtClean="0"/>
                        <a:t>Podocytes</a:t>
                      </a:r>
                      <a:r>
                        <a:rPr lang="en-US" baseline="0" dirty="0" smtClean="0"/>
                        <a:t> disease present with foot process effacement +++</a:t>
                      </a:r>
                    </a:p>
                    <a:p>
                      <a:r>
                        <a:rPr lang="en-US" baseline="0" dirty="0" smtClean="0"/>
                        <a:t>Usually No Glom inflammation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Is an inflammatory disease involves any or all</a:t>
                      </a:r>
                      <a:r>
                        <a:rPr lang="en-US" baseline="0" dirty="0" smtClean="0"/>
                        <a:t> of</a:t>
                      </a:r>
                      <a:r>
                        <a:rPr lang="en-US" dirty="0" smtClean="0"/>
                        <a:t> Glom</a:t>
                      </a:r>
                      <a:r>
                        <a:rPr lang="en-US" baseline="0" dirty="0" smtClean="0"/>
                        <a:t> elements: Base Membrane, Endothelium or </a:t>
                      </a:r>
                      <a:r>
                        <a:rPr lang="en-US" baseline="0" dirty="0" err="1" smtClean="0"/>
                        <a:t>mesangium</a:t>
                      </a:r>
                      <a:r>
                        <a:rPr lang="en-US" baseline="0" dirty="0" smtClean="0"/>
                        <a:t>.</a:t>
                      </a:r>
                    </a:p>
                    <a:p>
                      <a:r>
                        <a:rPr lang="en-US" baseline="0" dirty="0" smtClean="0"/>
                        <a:t>Foot </a:t>
                      </a:r>
                      <a:r>
                        <a:rPr lang="en-US" baseline="0" dirty="0" err="1" smtClean="0"/>
                        <a:t>Proce</a:t>
                      </a:r>
                      <a:r>
                        <a:rPr lang="en-US" baseline="0" dirty="0" smtClean="0"/>
                        <a:t> effacement ++  </a:t>
                      </a:r>
                      <a:endParaRPr lang="en-US" dirty="0"/>
                    </a:p>
                  </a:txBody>
                  <a:tcPr/>
                </a:tc>
              </a:tr>
              <a:tr h="627620">
                <a:tc>
                  <a:txBody>
                    <a:bodyPr/>
                    <a:lstStyle/>
                    <a:p>
                      <a:r>
                        <a:rPr lang="en-US" dirty="0" smtClean="0"/>
                        <a:t>Proteinuria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&gt;</a:t>
                      </a:r>
                      <a:r>
                        <a:rPr lang="en-US" baseline="0" dirty="0" smtClean="0"/>
                        <a:t> 3.5 g/Day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Variable amount from few 100s mg to grams / day</a:t>
                      </a:r>
                      <a:endParaRPr lang="en-US" dirty="0"/>
                    </a:p>
                  </a:txBody>
                  <a:tcPr/>
                </a:tc>
              </a:tr>
              <a:tr h="896599">
                <a:tc>
                  <a:txBody>
                    <a:bodyPr/>
                    <a:lstStyle/>
                    <a:p>
                      <a:r>
                        <a:rPr lang="en-US" dirty="0" smtClean="0"/>
                        <a:t>Urine microscopy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 hematuria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r>
                        <a:rPr lang="en-US" baseline="0" dirty="0" smtClean="0"/>
                        <a:t>+ Lipids (</a:t>
                      </a:r>
                      <a:r>
                        <a:rPr lang="en-US" baseline="0" dirty="0" err="1" smtClean="0"/>
                        <a:t>Lipiduria</a:t>
                      </a:r>
                      <a:r>
                        <a:rPr lang="en-US" baseline="0" dirty="0" smtClean="0"/>
                        <a:t>)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 RBCs, + </a:t>
                      </a:r>
                      <a:r>
                        <a:rPr lang="en-US" dirty="0" err="1" smtClean="0"/>
                        <a:t>dysmorphic</a:t>
                      </a:r>
                      <a:r>
                        <a:rPr lang="en-US" dirty="0" smtClean="0"/>
                        <a:t> RBCs, + RBC casts (active sediments) </a:t>
                      </a:r>
                      <a:endParaRPr lang="en-US" dirty="0"/>
                    </a:p>
                  </a:txBody>
                  <a:tcPr/>
                </a:tc>
              </a:tr>
              <a:tr h="627620">
                <a:tc>
                  <a:txBody>
                    <a:bodyPr/>
                    <a:lstStyle/>
                    <a:p>
                      <a:r>
                        <a:rPr lang="en-US" dirty="0" smtClean="0"/>
                        <a:t>Labs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 serum </a:t>
                      </a:r>
                      <a:r>
                        <a:rPr lang="en-US" dirty="0" err="1" smtClean="0"/>
                        <a:t>Alb</a:t>
                      </a:r>
                      <a:r>
                        <a:rPr lang="en-US" dirty="0" smtClean="0"/>
                        <a:t> &lt; 30 </a:t>
                      </a:r>
                      <a:r>
                        <a:rPr lang="en-US" dirty="0" err="1" smtClean="0"/>
                        <a:t>gm</a:t>
                      </a:r>
                      <a:r>
                        <a:rPr lang="en-US" dirty="0" smtClean="0"/>
                        <a:t>/L</a:t>
                      </a:r>
                    </a:p>
                    <a:p>
                      <a:r>
                        <a:rPr lang="en-US" dirty="0" smtClean="0"/>
                        <a:t>High Cholesterol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 GFR ( Renal</a:t>
                      </a:r>
                      <a:r>
                        <a:rPr lang="en-US" baseline="0" dirty="0" smtClean="0"/>
                        <a:t> impair)</a:t>
                      </a:r>
                    </a:p>
                    <a:p>
                      <a:r>
                        <a:rPr lang="en-US" dirty="0" smtClean="0"/>
                        <a:t>Electrolytes imbalance </a:t>
                      </a:r>
                      <a:endParaRPr lang="en-US" dirty="0"/>
                    </a:p>
                  </a:txBody>
                  <a:tcPr/>
                </a:tc>
              </a:tr>
              <a:tr h="1165579">
                <a:tc>
                  <a:txBody>
                    <a:bodyPr/>
                    <a:lstStyle/>
                    <a:p>
                      <a:r>
                        <a:rPr lang="en-US" dirty="0" smtClean="0"/>
                        <a:t>Clinical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Edema</a:t>
                      </a:r>
                      <a:r>
                        <a:rPr lang="en-US" baseline="0" dirty="0" smtClean="0"/>
                        <a:t> ++++</a:t>
                      </a:r>
                    </a:p>
                    <a:p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BP maybe high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Edema ++</a:t>
                      </a:r>
                    </a:p>
                    <a:p>
                      <a:r>
                        <a:rPr lang="en-US" dirty="0" smtClean="0"/>
                        <a:t>High BP ++</a:t>
                      </a:r>
                    </a:p>
                    <a:p>
                      <a:r>
                        <a:rPr lang="en-US" dirty="0" smtClean="0"/>
                        <a:t>Symptoms &amp; signs of renal impairment</a:t>
                      </a:r>
                      <a:r>
                        <a:rPr lang="en-US" baseline="0" dirty="0" smtClean="0"/>
                        <a:t> or </a:t>
                      </a:r>
                      <a:r>
                        <a:rPr lang="en-US" baseline="0" dirty="0" err="1" smtClean="0"/>
                        <a:t>vasculitis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</a:tr>
              <a:tr h="627620">
                <a:tc>
                  <a:txBody>
                    <a:bodyPr/>
                    <a:lstStyle/>
                    <a:p>
                      <a:r>
                        <a:rPr lang="en-US" dirty="0" smtClean="0"/>
                        <a:t>Complications</a:t>
                      </a:r>
                    </a:p>
                    <a:p>
                      <a:r>
                        <a:rPr lang="en-US" dirty="0" smtClean="0"/>
                        <a:t>Acute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Thrombosis </a:t>
                      </a:r>
                    </a:p>
                    <a:p>
                      <a:r>
                        <a:rPr lang="en-US" dirty="0" smtClean="0"/>
                        <a:t>Infection</a:t>
                      </a:r>
                      <a:r>
                        <a:rPr lang="en-US" baseline="0" dirty="0" smtClean="0"/>
                        <a:t> 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RPGN</a:t>
                      </a:r>
                    </a:p>
                    <a:p>
                      <a:r>
                        <a:rPr lang="en-US" dirty="0" smtClean="0"/>
                        <a:t>AKI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</a:tr>
              <a:tr h="896599">
                <a:tc>
                  <a:txBody>
                    <a:bodyPr/>
                    <a:lstStyle/>
                    <a:p>
                      <a:r>
                        <a:rPr lang="en-US" dirty="0" smtClean="0"/>
                        <a:t>Complications chronic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Atherosclerosis</a:t>
                      </a:r>
                    </a:p>
                    <a:p>
                      <a:r>
                        <a:rPr lang="en-US" dirty="0" smtClean="0"/>
                        <a:t>Tubular atrophy &amp; Fibrosis then CKD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Glom sclerosis then</a:t>
                      </a:r>
                      <a:r>
                        <a:rPr lang="en-US" baseline="0" dirty="0" smtClean="0"/>
                        <a:t> CKD (chronic Kidney disease) to ESRD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4982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 smtClean="0"/>
              <a:t>Normal Capillary Loop / wall ( Electron Microscopy)</a:t>
            </a:r>
            <a:endParaRPr lang="en-US" sz="2800" dirty="0"/>
          </a:p>
        </p:txBody>
      </p:sp>
      <p:pic>
        <p:nvPicPr>
          <p:cNvPr id="4" name="Content Placeholder 3" descr="EM Normal cap loo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680" r="-60680"/>
          <a:stretch>
            <a:fillRect/>
          </a:stretch>
        </p:blipFill>
        <p:spPr>
          <a:xfrm>
            <a:off x="-1905400" y="1524000"/>
            <a:ext cx="8229600" cy="4876800"/>
          </a:xfrm>
        </p:spPr>
      </p:pic>
      <p:pic>
        <p:nvPicPr>
          <p:cNvPr id="5" name="Content Placeholder 3" descr="Capillary wall sec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29" r="-17829"/>
          <a:stretch>
            <a:fillRect/>
          </a:stretch>
        </p:blipFill>
        <p:spPr>
          <a:xfrm>
            <a:off x="3251320" y="1524000"/>
            <a:ext cx="6842350" cy="376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7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Normal Glomerular structure: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Keeps the glomerular filtration normal, thus maintains normal kidney function.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keeps the urine volume maintained; so preventing fluid retention in the body which causes edema and high blood pressure.</a:t>
            </a:r>
          </a:p>
          <a:p>
            <a:endParaRPr lang="en-US" dirty="0" smtClean="0"/>
          </a:p>
          <a:p>
            <a:r>
              <a:rPr lang="en-US" dirty="0" smtClean="0"/>
              <a:t>Prevents the blood components (cells, proteins) from leaving the blood stream and appearing in the urine.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67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10355</TotalTime>
  <Words>3568</Words>
  <Application>Microsoft Macintosh PowerPoint</Application>
  <PresentationFormat>On-screen Show (4:3)</PresentationFormat>
  <Paragraphs>472</Paragraphs>
  <Slides>73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5" baseType="lpstr">
      <vt:lpstr>Clarity</vt:lpstr>
      <vt:lpstr>CorelPhotoPaint.Image.9</vt:lpstr>
      <vt:lpstr>Glomerular diseases</vt:lpstr>
      <vt:lpstr>Objectives</vt:lpstr>
      <vt:lpstr>Renal cortex is the most important functional part of the kidney, because it has the Glomeruli</vt:lpstr>
      <vt:lpstr>The Nephron</vt:lpstr>
      <vt:lpstr>PowerPoint Presentation</vt:lpstr>
      <vt:lpstr>PowerPoint Presentation</vt:lpstr>
      <vt:lpstr>Microscopy</vt:lpstr>
      <vt:lpstr>Normal Capillary Loop / wall ( Electron Microscopy)</vt:lpstr>
      <vt:lpstr>Normal Glomerular structure:</vt:lpstr>
      <vt:lpstr>So, if Glomerular structure is intact the urine will show: </vt:lpstr>
      <vt:lpstr>How glomerular diseases start?</vt:lpstr>
      <vt:lpstr>PowerPoint Presentation</vt:lpstr>
      <vt:lpstr>How glomerular diseases start?</vt:lpstr>
      <vt:lpstr>PowerPoint Presentation</vt:lpstr>
      <vt:lpstr>PowerPoint Presentation</vt:lpstr>
      <vt:lpstr>Nephrotic Syndrome (NS): </vt:lpstr>
      <vt:lpstr>PowerPoint Presentation</vt:lpstr>
      <vt:lpstr>Podocytes pathology in NS </vt:lpstr>
      <vt:lpstr>PowerPoint Presentation</vt:lpstr>
      <vt:lpstr>Nephrotic Syndrome</vt:lpstr>
      <vt:lpstr>Complications of Nephrotic Syndrome</vt:lpstr>
      <vt:lpstr>Important definitions about Proteinuria: </vt:lpstr>
      <vt:lpstr>Urine Analysis in Nephrotic Syndrome will show:</vt:lpstr>
      <vt:lpstr>Clinical Presentation:</vt:lpstr>
      <vt:lpstr>Clinical Presentation</vt:lpstr>
      <vt:lpstr>Glomerular Diseases that may present as Nephrotic Syndrome</vt:lpstr>
      <vt:lpstr>Focal Segmental GlomeruloSclerosis (FSGS)</vt:lpstr>
      <vt:lpstr>Focal Segmental GlomeruloSclerosis (FSGS)</vt:lpstr>
      <vt:lpstr>Focal Segmental GlomeruloSclerosis (FSGS)</vt:lpstr>
      <vt:lpstr>Focal Segmental GlomeruloSclerosis (FSGS)</vt:lpstr>
      <vt:lpstr>Focal Segmental GlomeruloSclerosis (FSGS)</vt:lpstr>
      <vt:lpstr>Focal Segmental GlomeruloSclerosis (FSGS)</vt:lpstr>
      <vt:lpstr>Focal Segmental GlomeruloSclerosis (FSGS)</vt:lpstr>
      <vt:lpstr>Focal Segmental GlomeruloSclerosis (FSGS)</vt:lpstr>
      <vt:lpstr>Minimal Change Disease (MCD)</vt:lpstr>
      <vt:lpstr>Cont. Minimal Change Disease (MCD)</vt:lpstr>
      <vt:lpstr>Cont. Minimal Change Disease (MCD)</vt:lpstr>
      <vt:lpstr>Cont. Minimal Change Disease (MCD)</vt:lpstr>
      <vt:lpstr>Cont. Minimal Change Disease (MCD)</vt:lpstr>
      <vt:lpstr>Cont. Minimal Change Disease (MCD)</vt:lpstr>
      <vt:lpstr>Cont.  Minimal Change Disease (MCD)</vt:lpstr>
      <vt:lpstr>Membranous Nephropathy (MN)</vt:lpstr>
      <vt:lpstr>Membranous Nephropathy (MN)</vt:lpstr>
      <vt:lpstr>Membranous Nephropathy (MN)</vt:lpstr>
      <vt:lpstr>Membranous Nephropathy (MN)</vt:lpstr>
      <vt:lpstr>Membranous Nephropathy (MN)</vt:lpstr>
      <vt:lpstr>Membranous Nephropathy (MN)</vt:lpstr>
      <vt:lpstr>PowerPoint Presentation</vt:lpstr>
      <vt:lpstr>How glomerular diseases start?</vt:lpstr>
      <vt:lpstr>Nephritic Glomerular diseases - GN</vt:lpstr>
      <vt:lpstr>PowerPoint Presentation</vt:lpstr>
      <vt:lpstr>Nephritic urine will show:</vt:lpstr>
      <vt:lpstr>PowerPoint Presentation</vt:lpstr>
      <vt:lpstr>Dysmorphic RBCs in urine microscopy</vt:lpstr>
      <vt:lpstr>The Nephron</vt:lpstr>
      <vt:lpstr> RBCs cast     formed by naturally occurring Tamm-Horsfall mucoprotein in the distal tubules &amp; collecting ducts when they become loaded with RBCs coming from the inflamed Glomerulus (due to GN) </vt:lpstr>
      <vt:lpstr>Nephritic clinical manifestations:</vt:lpstr>
      <vt:lpstr>PowerPoint Presentation</vt:lpstr>
      <vt:lpstr>Crescentic GN; is a very bad GN!!!! </vt:lpstr>
      <vt:lpstr> Nephritic Glomerular diseases or  Glomerulonephritis  or  GN  </vt:lpstr>
      <vt:lpstr>IgA Nephropathy</vt:lpstr>
      <vt:lpstr>PowerPoint Presentation</vt:lpstr>
      <vt:lpstr>IgA </vt:lpstr>
      <vt:lpstr>Post streptococcal glomerulonephritis (PSGN) </vt:lpstr>
      <vt:lpstr>Lupus Nephritis</vt:lpstr>
      <vt:lpstr>Lupus Nephritis</vt:lpstr>
      <vt:lpstr>ANCA vasculitis</vt:lpstr>
      <vt:lpstr>ANCA vasculitis</vt:lpstr>
      <vt:lpstr>Anti-GBM antibody disease (Anti Glom Basement Membrane) </vt:lpstr>
      <vt:lpstr>Linear Anti-GBM staining in the Glomerulus by Immunofluorescence  is a Diagnostic test</vt:lpstr>
      <vt:lpstr>Anti-GBM</vt:lpstr>
      <vt:lpstr>Membranoproliferative GN (MPGN) </vt:lpstr>
      <vt:lpstr>PowerPoint Presentation</vt:lpstr>
    </vt:vector>
  </TitlesOfParts>
  <Company>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Glomerular diseases</dc:title>
  <dc:creator>SAAD ALOBAILI</dc:creator>
  <cp:lastModifiedBy>SAAD ALOBAILI</cp:lastModifiedBy>
  <cp:revision>125</cp:revision>
  <dcterms:created xsi:type="dcterms:W3CDTF">2014-10-08T13:30:46Z</dcterms:created>
  <dcterms:modified xsi:type="dcterms:W3CDTF">2019-11-03T07:49:19Z</dcterms:modified>
</cp:coreProperties>
</file>