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6" r:id="rId2"/>
    <p:sldId id="362" r:id="rId3"/>
    <p:sldId id="284" r:id="rId4"/>
    <p:sldId id="368" r:id="rId5"/>
    <p:sldId id="364" r:id="rId6"/>
    <p:sldId id="287" r:id="rId7"/>
    <p:sldId id="358" r:id="rId8"/>
    <p:sldId id="262" r:id="rId9"/>
    <p:sldId id="369" r:id="rId10"/>
    <p:sldId id="264" r:id="rId11"/>
    <p:sldId id="365" r:id="rId12"/>
    <p:sldId id="360" r:id="rId13"/>
    <p:sldId id="266" r:id="rId14"/>
    <p:sldId id="265" r:id="rId15"/>
    <p:sldId id="370" r:id="rId16"/>
    <p:sldId id="357" r:id="rId17"/>
    <p:sldId id="361" r:id="rId18"/>
    <p:sldId id="291" r:id="rId19"/>
    <p:sldId id="293" r:id="rId20"/>
    <p:sldId id="292" r:id="rId21"/>
    <p:sldId id="294" r:id="rId22"/>
    <p:sldId id="295" r:id="rId23"/>
    <p:sldId id="340" r:id="rId24"/>
    <p:sldId id="296" r:id="rId25"/>
    <p:sldId id="298" r:id="rId26"/>
    <p:sldId id="299" r:id="rId27"/>
    <p:sldId id="300" r:id="rId28"/>
    <p:sldId id="301" r:id="rId29"/>
    <p:sldId id="302" r:id="rId30"/>
    <p:sldId id="303" r:id="rId31"/>
    <p:sldId id="359" r:id="rId32"/>
    <p:sldId id="304" r:id="rId33"/>
    <p:sldId id="305" r:id="rId34"/>
    <p:sldId id="306" r:id="rId35"/>
    <p:sldId id="366" r:id="rId36"/>
    <p:sldId id="367" r:id="rId37"/>
    <p:sldId id="308" r:id="rId38"/>
    <p:sldId id="309" r:id="rId39"/>
    <p:sldId id="310" r:id="rId40"/>
    <p:sldId id="311" r:id="rId41"/>
    <p:sldId id="312" r:id="rId42"/>
    <p:sldId id="313" r:id="rId43"/>
    <p:sldId id="314" r:id="rId44"/>
    <p:sldId id="316"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63"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355" r:id="rId81"/>
    <p:sldId id="356"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autoAdjust="0"/>
    <p:restoredTop sz="87633"/>
  </p:normalViewPr>
  <p:slideViewPr>
    <p:cSldViewPr snapToGrid="0" snapToObjects="1">
      <p:cViewPr>
        <p:scale>
          <a:sx n="91" d="100"/>
          <a:sy n="91" d="100"/>
        </p:scale>
        <p:origin x="752"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B934D-1A07-E845-A731-83AC66FE3EC3}" type="datetimeFigureOut">
              <a:rPr lang="en-US" smtClean="0"/>
              <a:t>11/23/19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18866-714F-F644-80AE-27AA6EBCA4FF}" type="slidenum">
              <a:rPr lang="en-US" smtClean="0"/>
              <a:t>‹#›</a:t>
            </a:fld>
            <a:endParaRPr lang="en-US"/>
          </a:p>
        </p:txBody>
      </p:sp>
    </p:spTree>
    <p:extLst>
      <p:ext uri="{BB962C8B-B14F-4D97-AF65-F5344CB8AC3E}">
        <p14:creationId xmlns:p14="http://schemas.microsoft.com/office/powerpoint/2010/main" val="133864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&gt; 1000 transaminases</a:t>
            </a:r>
          </a:p>
        </p:txBody>
      </p:sp>
      <p:sp>
        <p:nvSpPr>
          <p:cNvPr id="4" name="Slide Number Placeholder 3"/>
          <p:cNvSpPr>
            <a:spLocks noGrp="1"/>
          </p:cNvSpPr>
          <p:nvPr>
            <p:ph type="sldNum" sz="quarter" idx="10"/>
          </p:nvPr>
        </p:nvSpPr>
        <p:spPr/>
        <p:txBody>
          <a:bodyPr/>
          <a:lstStyle/>
          <a:p>
            <a:fld id="{7E918866-714F-F644-80AE-27AA6EBCA4FF}" type="slidenum">
              <a:rPr lang="en-US" smtClean="0"/>
              <a:t>8</a:t>
            </a:fld>
            <a:endParaRPr lang="en-US"/>
          </a:p>
        </p:txBody>
      </p:sp>
    </p:spTree>
    <p:extLst>
      <p:ext uri="{BB962C8B-B14F-4D97-AF65-F5344CB8AC3E}">
        <p14:creationId xmlns:p14="http://schemas.microsoft.com/office/powerpoint/2010/main" val="1426333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HEV if</a:t>
            </a:r>
            <a:r>
              <a:rPr lang="en-US" b="1" baseline="0" dirty="0"/>
              <a:t> pregnant  and recent to travel east Asia</a:t>
            </a:r>
            <a:endParaRPr lang="en-US" b="1" dirty="0"/>
          </a:p>
        </p:txBody>
      </p:sp>
      <p:sp>
        <p:nvSpPr>
          <p:cNvPr id="4" name="Slide Number Placeholder 3"/>
          <p:cNvSpPr>
            <a:spLocks noGrp="1"/>
          </p:cNvSpPr>
          <p:nvPr>
            <p:ph type="sldNum" sz="quarter" idx="10"/>
          </p:nvPr>
        </p:nvSpPr>
        <p:spPr/>
        <p:txBody>
          <a:bodyPr/>
          <a:lstStyle/>
          <a:p>
            <a:fld id="{7E918866-714F-F644-80AE-27AA6EBCA4FF}" type="slidenum">
              <a:rPr lang="en-US" smtClean="0"/>
              <a:t>13</a:t>
            </a:fld>
            <a:endParaRPr lang="en-US"/>
          </a:p>
        </p:txBody>
      </p:sp>
    </p:spTree>
    <p:extLst>
      <p:ext uri="{BB962C8B-B14F-4D97-AF65-F5344CB8AC3E}">
        <p14:creationId xmlns:p14="http://schemas.microsoft.com/office/powerpoint/2010/main" val="1920216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Clinical </a:t>
            </a:r>
            <a:r>
              <a:rPr lang="en-US" sz="1200" kern="1200" dirty="0" err="1">
                <a:solidFill>
                  <a:schemeClr val="tx1"/>
                </a:solidFill>
                <a:latin typeface="+mn-lt"/>
                <a:ea typeface="+mn-ea"/>
                <a:cs typeface="+mn-cs"/>
              </a:rPr>
              <a:t>Hx</a:t>
            </a:r>
            <a:r>
              <a:rPr lang="en-US" sz="1200" kern="1200" dirty="0">
                <a:solidFill>
                  <a:schemeClr val="tx1"/>
                </a:solidFill>
                <a:latin typeface="+mn-lt"/>
                <a:ea typeface="+mn-ea"/>
                <a:cs typeface="+mn-cs"/>
              </a:rPr>
              <a:t> will help you to</a:t>
            </a:r>
            <a:r>
              <a:rPr lang="en-US" sz="1200" kern="1200" baseline="0" dirty="0">
                <a:solidFill>
                  <a:schemeClr val="tx1"/>
                </a:solidFill>
                <a:latin typeface="+mn-lt"/>
                <a:ea typeface="+mn-ea"/>
                <a:cs typeface="+mn-cs"/>
              </a:rPr>
              <a:t> make the choice,</a:t>
            </a:r>
            <a:r>
              <a:rPr lang="is-IS" sz="1200" kern="1200" baseline="0" dirty="0">
                <a:solidFill>
                  <a:schemeClr val="tx1"/>
                </a:solidFill>
                <a:latin typeface="+mn-lt"/>
                <a:ea typeface="+mn-ea"/>
                <a:cs typeface="+mn-cs"/>
              </a:rPr>
              <a:t>…..</a:t>
            </a:r>
            <a:r>
              <a:rPr lang="is-IS" sz="1200" b="1" kern="1200" baseline="0" dirty="0">
                <a:solidFill>
                  <a:schemeClr val="tx1"/>
                </a:solidFill>
                <a:latin typeface="+mn-lt"/>
                <a:ea typeface="+mn-ea"/>
                <a:cs typeface="+mn-cs"/>
              </a:rPr>
              <a:t>Extra: </a:t>
            </a:r>
            <a:r>
              <a:rPr lang="en-US" sz="1200" b="1" kern="1200" dirty="0">
                <a:solidFill>
                  <a:schemeClr val="tx1"/>
                </a:solidFill>
                <a:latin typeface="+mn-lt"/>
                <a:ea typeface="+mn-ea"/>
                <a:cs typeface="+mn-cs"/>
              </a:rPr>
              <a:t>High likelihood of benign biliary obstruction: </a:t>
            </a:r>
            <a:r>
              <a:rPr lang="en-US" sz="1200" kern="1200" dirty="0">
                <a:solidFill>
                  <a:schemeClr val="tx1"/>
                </a:solidFill>
                <a:latin typeface="+mn-lt"/>
                <a:ea typeface="+mn-ea"/>
                <a:cs typeface="+mn-cs"/>
              </a:rPr>
              <a:t>patients present with jaundice and acute abdominal pain</a:t>
            </a:r>
            <a:r>
              <a:rPr lang="is-IS" sz="1200" kern="1200" dirty="0">
                <a:solidFill>
                  <a:schemeClr val="tx1"/>
                </a:solidFill>
                <a:latin typeface="+mn-lt"/>
                <a:ea typeface="+mn-ea"/>
                <a:cs typeface="+mn-cs"/>
              </a:rPr>
              <a:t>….</a:t>
            </a:r>
            <a:r>
              <a:rPr lang="en-US" sz="1200" b="1" kern="1200" dirty="0">
                <a:solidFill>
                  <a:schemeClr val="tx1"/>
                </a:solidFill>
                <a:latin typeface="+mn-lt"/>
                <a:ea typeface="+mn-ea"/>
                <a:cs typeface="+mn-cs"/>
              </a:rPr>
              <a:t>High likelihood of malignant biliary obstruction: </a:t>
            </a:r>
            <a:r>
              <a:rPr lang="en-US" sz="1200" kern="1200" dirty="0">
                <a:solidFill>
                  <a:schemeClr val="tx1"/>
                </a:solidFill>
                <a:latin typeface="+mn-lt"/>
                <a:ea typeface="+mn-ea"/>
                <a:cs typeface="+mn-cs"/>
              </a:rPr>
              <a:t>patients typically present with insidious development of jaundice and associated constitutional symptoms </a:t>
            </a:r>
            <a:r>
              <a:rPr lang="is-IS" sz="1200" kern="1200" dirty="0">
                <a:solidFill>
                  <a:schemeClr val="tx1"/>
                </a:solidFill>
                <a:latin typeface="+mn-lt"/>
                <a:ea typeface="+mn-ea"/>
                <a:cs typeface="+mn-cs"/>
              </a:rPr>
              <a:t>…...    </a:t>
            </a:r>
            <a:r>
              <a:rPr lang="is-IS" sz="1200" b="1" kern="1200" dirty="0">
                <a:solidFill>
                  <a:schemeClr val="tx1"/>
                </a:solidFill>
                <a:latin typeface="+mn-lt"/>
                <a:ea typeface="+mn-ea"/>
                <a:cs typeface="+mn-cs"/>
              </a:rPr>
              <a:t>INTRA:  in</a:t>
            </a:r>
            <a:r>
              <a:rPr lang="is-IS" sz="1200" b="1" kern="1200" baseline="0" dirty="0">
                <a:solidFill>
                  <a:schemeClr val="tx1"/>
                </a:solidFill>
                <a:latin typeface="+mn-lt"/>
                <a:ea typeface="+mn-ea"/>
                <a:cs typeface="+mn-cs"/>
              </a:rPr>
              <a:t> many occasions, no need for MRCP(PSC)  or liver Bx(infltrative disease)  eg alcohol intoxication, sepsis, Drug induced</a:t>
            </a:r>
            <a:endParaRPr lang="en-US" b="1" dirty="0"/>
          </a:p>
        </p:txBody>
      </p:sp>
      <p:sp>
        <p:nvSpPr>
          <p:cNvPr id="4" name="Slide Number Placeholder 3"/>
          <p:cNvSpPr>
            <a:spLocks noGrp="1"/>
          </p:cNvSpPr>
          <p:nvPr>
            <p:ph type="sldNum" sz="quarter" idx="10"/>
          </p:nvPr>
        </p:nvSpPr>
        <p:spPr/>
        <p:txBody>
          <a:bodyPr/>
          <a:lstStyle/>
          <a:p>
            <a:fld id="{7E918866-714F-F644-80AE-27AA6EBCA4FF}" type="slidenum">
              <a:rPr lang="en-US" smtClean="0"/>
              <a:t>14</a:t>
            </a:fld>
            <a:endParaRPr lang="en-US"/>
          </a:p>
        </p:txBody>
      </p:sp>
    </p:spTree>
    <p:extLst>
      <p:ext uri="{BB962C8B-B14F-4D97-AF65-F5344CB8AC3E}">
        <p14:creationId xmlns:p14="http://schemas.microsoft.com/office/powerpoint/2010/main" val="164684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18866-714F-F644-80AE-27AA6EBCA4FF}" type="slidenum">
              <a:rPr lang="en-US" smtClean="0"/>
              <a:t>56</a:t>
            </a:fld>
            <a:endParaRPr lang="en-US"/>
          </a:p>
        </p:txBody>
      </p:sp>
    </p:spTree>
    <p:extLst>
      <p:ext uri="{BB962C8B-B14F-4D97-AF65-F5344CB8AC3E}">
        <p14:creationId xmlns:p14="http://schemas.microsoft.com/office/powerpoint/2010/main" val="4203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Bilirubin</a:t>
            </a:r>
            <a:r>
              <a:rPr lang="en-US" baseline="0" dirty="0"/>
              <a:t> out of proportion to the liver enzymes </a:t>
            </a:r>
          </a:p>
          <a:p>
            <a:r>
              <a:rPr lang="en-US" baseline="0" dirty="0"/>
              <a:t>AST:ALT ratio</a:t>
            </a:r>
          </a:p>
        </p:txBody>
      </p:sp>
      <p:sp>
        <p:nvSpPr>
          <p:cNvPr id="4" name="Slide Number Placeholder 3"/>
          <p:cNvSpPr>
            <a:spLocks noGrp="1"/>
          </p:cNvSpPr>
          <p:nvPr>
            <p:ph type="sldNum" sz="quarter" idx="10"/>
          </p:nvPr>
        </p:nvSpPr>
        <p:spPr/>
        <p:txBody>
          <a:bodyPr/>
          <a:lstStyle/>
          <a:p>
            <a:fld id="{7E918866-714F-F644-80AE-27AA6EBCA4FF}" type="slidenum">
              <a:rPr lang="en-US" smtClean="0"/>
              <a:t>70</a:t>
            </a:fld>
            <a:endParaRPr lang="en-US"/>
          </a:p>
        </p:txBody>
      </p:sp>
    </p:spTree>
    <p:extLst>
      <p:ext uri="{BB962C8B-B14F-4D97-AF65-F5344CB8AC3E}">
        <p14:creationId xmlns:p14="http://schemas.microsoft.com/office/powerpoint/2010/main" val="1882170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11/23/19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11/23/19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11/23/19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11/23/19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11/23/19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11/23/19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11/23/19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3505" y="285750"/>
            <a:ext cx="8825658" cy="3186706"/>
          </a:xfrm>
        </p:spPr>
        <p:txBody>
          <a:bodyPr/>
          <a:lstStyle/>
          <a:p>
            <a:r>
              <a:rPr lang="en-US" sz="4400" dirty="0"/>
              <a:t>Abnormal liver enzymes with selected common liver diseases</a:t>
            </a:r>
          </a:p>
        </p:txBody>
      </p:sp>
      <p:sp>
        <p:nvSpPr>
          <p:cNvPr id="3" name="Subtitle 2"/>
          <p:cNvSpPr>
            <a:spLocks noGrp="1"/>
          </p:cNvSpPr>
          <p:nvPr>
            <p:ph type="subTitle" idx="1"/>
          </p:nvPr>
        </p:nvSpPr>
        <p:spPr>
          <a:xfrm>
            <a:off x="1135905" y="3682004"/>
            <a:ext cx="8825658" cy="2090145"/>
          </a:xfrm>
        </p:spPr>
        <p:txBody>
          <a:bodyPr>
            <a:normAutofit lnSpcReduction="10000"/>
          </a:bodyPr>
          <a:lstStyle/>
          <a:p>
            <a:r>
              <a:rPr lang="en-US" dirty="0" err="1"/>
              <a:t>Saad</a:t>
            </a:r>
            <a:r>
              <a:rPr lang="en-US" dirty="0"/>
              <a:t> </a:t>
            </a:r>
            <a:r>
              <a:rPr lang="en-US" dirty="0" err="1"/>
              <a:t>Alkhowaiter</a:t>
            </a:r>
            <a:r>
              <a:rPr lang="en-US" dirty="0"/>
              <a:t>, MD, DABIM, FRCP(C)</a:t>
            </a:r>
          </a:p>
          <a:p>
            <a:r>
              <a:rPr lang="en-US" dirty="0"/>
              <a:t>Consultant of Gastroenterology, </a:t>
            </a:r>
            <a:r>
              <a:rPr lang="en-US" dirty="0" err="1"/>
              <a:t>Hepatology</a:t>
            </a:r>
            <a:r>
              <a:rPr lang="en-US" dirty="0"/>
              <a:t> and Motility</a:t>
            </a:r>
          </a:p>
          <a:p>
            <a:r>
              <a:rPr lang="en-US" dirty="0"/>
              <a:t>Assistant Professor</a:t>
            </a:r>
          </a:p>
          <a:p>
            <a:r>
              <a:rPr lang="en-US" dirty="0"/>
              <a:t>Division of gastroenterology</a:t>
            </a:r>
          </a:p>
          <a:p>
            <a:r>
              <a:rPr lang="en-US" dirty="0"/>
              <a:t>king </a:t>
            </a:r>
            <a:r>
              <a:rPr lang="en-US" dirty="0" err="1"/>
              <a:t>saud</a:t>
            </a:r>
            <a:r>
              <a:rPr lang="en-US" dirty="0"/>
              <a:t> university</a:t>
            </a:r>
          </a:p>
          <a:p>
            <a:endParaRPr lang="en-US" dirty="0"/>
          </a:p>
        </p:txBody>
      </p:sp>
    </p:spTree>
    <p:extLst>
      <p:ext uri="{BB962C8B-B14F-4D97-AF65-F5344CB8AC3E}">
        <p14:creationId xmlns:p14="http://schemas.microsoft.com/office/powerpoint/2010/main" val="214276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err="1">
                <a:solidFill>
                  <a:schemeClr val="tx1"/>
                </a:solidFill>
              </a:rPr>
              <a:t>Cholestatic</a:t>
            </a:r>
            <a:r>
              <a:rPr lang="en-US" sz="3200" b="1" dirty="0">
                <a:solidFill>
                  <a:schemeClr val="tx1"/>
                </a:solidFill>
              </a:rPr>
              <a:t> causes</a:t>
            </a:r>
            <a:br>
              <a:rPr lang="en-US" sz="3200" dirty="0"/>
            </a:br>
            <a:br>
              <a:rPr lang="en-US" sz="3200" b="1" dirty="0"/>
            </a:br>
            <a:endParaRPr lang="en-US" sz="3200" dirty="0"/>
          </a:p>
        </p:txBody>
      </p:sp>
      <p:sp>
        <p:nvSpPr>
          <p:cNvPr id="3" name="Content Placeholder 2"/>
          <p:cNvSpPr>
            <a:spLocks noGrp="1"/>
          </p:cNvSpPr>
          <p:nvPr>
            <p:ph idx="1"/>
          </p:nvPr>
        </p:nvSpPr>
        <p:spPr>
          <a:xfrm>
            <a:off x="646110" y="1152983"/>
            <a:ext cx="10928855" cy="5348178"/>
          </a:xfrm>
        </p:spPr>
        <p:txBody>
          <a:bodyPr>
            <a:normAutofit lnSpcReduction="10000"/>
          </a:bodyPr>
          <a:lstStyle/>
          <a:p>
            <a:r>
              <a:rPr lang="en-US" b="1" dirty="0">
                <a:solidFill>
                  <a:srgbClr val="FF0000"/>
                </a:solidFill>
              </a:rPr>
              <a:t>Extra-hepatic = Obstructive</a:t>
            </a:r>
          </a:p>
          <a:p>
            <a:pPr lvl="1"/>
            <a:r>
              <a:rPr lang="en-US" b="1" dirty="0"/>
              <a:t>Biliary stone</a:t>
            </a:r>
          </a:p>
          <a:p>
            <a:pPr lvl="1"/>
            <a:r>
              <a:rPr lang="en-US" b="1" dirty="0"/>
              <a:t>Stricture:   </a:t>
            </a:r>
          </a:p>
          <a:p>
            <a:pPr marL="1200150" lvl="2" indent="-342900">
              <a:buFont typeface="+mj-lt"/>
              <a:buAutoNum type="arabicPeriod"/>
            </a:pPr>
            <a:r>
              <a:rPr lang="en-US" dirty="0"/>
              <a:t>Malignant: </a:t>
            </a:r>
            <a:r>
              <a:rPr lang="en-US" dirty="0" err="1"/>
              <a:t>Peri-ampullary</a:t>
            </a:r>
            <a:r>
              <a:rPr lang="en-US" dirty="0"/>
              <a:t> tumors   </a:t>
            </a:r>
            <a:endParaRPr lang="en-US" b="1" dirty="0"/>
          </a:p>
          <a:p>
            <a:pPr marL="1200150" lvl="2" indent="-342900">
              <a:buFont typeface="+mj-lt"/>
              <a:buAutoNum type="arabicPeriod"/>
            </a:pPr>
            <a:r>
              <a:rPr lang="en-US" dirty="0"/>
              <a:t>PSC, AIDs </a:t>
            </a:r>
            <a:r>
              <a:rPr lang="en-US" dirty="0" err="1"/>
              <a:t>cholangiopathy</a:t>
            </a:r>
            <a:endParaRPr lang="en-US" dirty="0"/>
          </a:p>
          <a:p>
            <a:r>
              <a:rPr lang="en-US" b="1" dirty="0">
                <a:solidFill>
                  <a:srgbClr val="FF0000"/>
                </a:solidFill>
              </a:rPr>
              <a:t>Intra-hepatic = non-obstructive</a:t>
            </a:r>
          </a:p>
          <a:p>
            <a:pPr lvl="1"/>
            <a:r>
              <a:rPr lang="en-US" dirty="0"/>
              <a:t>PBC </a:t>
            </a:r>
          </a:p>
          <a:p>
            <a:pPr lvl="1"/>
            <a:r>
              <a:rPr lang="en-US" dirty="0"/>
              <a:t>PSC: small duct</a:t>
            </a:r>
          </a:p>
          <a:p>
            <a:pPr lvl="1"/>
            <a:r>
              <a:rPr lang="en-US" dirty="0"/>
              <a:t>Cystic fibrosis</a:t>
            </a:r>
          </a:p>
          <a:p>
            <a:pPr lvl="1"/>
            <a:r>
              <a:rPr lang="en-US" b="1" dirty="0"/>
              <a:t>Sepsis, TPN, Drugs</a:t>
            </a:r>
          </a:p>
          <a:p>
            <a:pPr lvl="1"/>
            <a:r>
              <a:rPr lang="en-US" b="1" dirty="0"/>
              <a:t>Infiltrative</a:t>
            </a:r>
            <a:r>
              <a:rPr lang="en-US" dirty="0"/>
              <a:t>: </a:t>
            </a:r>
          </a:p>
          <a:p>
            <a:pPr lvl="3"/>
            <a:r>
              <a:rPr lang="en-US" b="1" dirty="0"/>
              <a:t>Granulomatous diseases </a:t>
            </a:r>
            <a:r>
              <a:rPr lang="en-US" dirty="0"/>
              <a:t>such as  TB, sarcoidosis, lymphoma </a:t>
            </a:r>
          </a:p>
          <a:p>
            <a:pPr lvl="3"/>
            <a:r>
              <a:rPr lang="en-US" b="1" dirty="0"/>
              <a:t>Amyloidosis</a:t>
            </a:r>
          </a:p>
          <a:p>
            <a:pPr lvl="1"/>
            <a:r>
              <a:rPr lang="en-US" dirty="0"/>
              <a:t>intrahepatic cholestasis of pregnancy</a:t>
            </a:r>
          </a:p>
        </p:txBody>
      </p:sp>
    </p:spTree>
    <p:extLst>
      <p:ext uri="{BB962C8B-B14F-4D97-AF65-F5344CB8AC3E}">
        <p14:creationId xmlns:p14="http://schemas.microsoft.com/office/powerpoint/2010/main" val="102386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486323" y="452718"/>
            <a:ext cx="8339602" cy="6080491"/>
          </a:xfrm>
          <a:prstGeom prst="rect">
            <a:avLst/>
          </a:prstGeom>
        </p:spPr>
      </p:pic>
    </p:spTree>
    <p:extLst>
      <p:ext uri="{BB962C8B-B14F-4D97-AF65-F5344CB8AC3E}">
        <p14:creationId xmlns:p14="http://schemas.microsoft.com/office/powerpoint/2010/main" val="6751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DDx</a:t>
            </a:r>
            <a:r>
              <a:rPr lang="en-US" b="1" dirty="0"/>
              <a:t> of jaundice:</a:t>
            </a:r>
            <a:r>
              <a:rPr lang="x-none" b="1" dirty="0"/>
              <a:t> </a:t>
            </a:r>
            <a:br>
              <a:rPr lang="en-US" b="1" dirty="0"/>
            </a:br>
            <a:endParaRPr lang="en-US" dirty="0"/>
          </a:p>
        </p:txBody>
      </p:sp>
      <p:sp>
        <p:nvSpPr>
          <p:cNvPr id="3" name="Content Placeholder 2"/>
          <p:cNvSpPr>
            <a:spLocks noGrp="1"/>
          </p:cNvSpPr>
          <p:nvPr>
            <p:ph idx="1"/>
          </p:nvPr>
        </p:nvSpPr>
        <p:spPr/>
        <p:txBody>
          <a:bodyPr/>
          <a:lstStyle/>
          <a:p>
            <a:pPr lvl="1"/>
            <a:r>
              <a:rPr lang="en-US" b="1" dirty="0"/>
              <a:t>Direct </a:t>
            </a:r>
            <a:r>
              <a:rPr lang="en-US" b="1" dirty="0" err="1"/>
              <a:t>Hyperbilirubinemia</a:t>
            </a:r>
            <a:r>
              <a:rPr lang="en-US" b="1" dirty="0"/>
              <a:t> (Hepatic, Post-hepatic):    </a:t>
            </a:r>
            <a:r>
              <a:rPr lang="en-US" dirty="0" err="1"/>
              <a:t>Hepatobiliary</a:t>
            </a:r>
            <a:r>
              <a:rPr lang="en-US" dirty="0"/>
              <a:t> disease </a:t>
            </a:r>
          </a:p>
          <a:p>
            <a:pPr lvl="1"/>
            <a:r>
              <a:rPr lang="en-US" b="1" dirty="0"/>
              <a:t>Indirect </a:t>
            </a:r>
            <a:r>
              <a:rPr lang="en-US" b="1" dirty="0" err="1"/>
              <a:t>Hyperbilirubinemia</a:t>
            </a:r>
            <a:r>
              <a:rPr lang="en-US" b="1" dirty="0"/>
              <a:t> (pre-hepatic): </a:t>
            </a:r>
            <a:r>
              <a:rPr lang="en-US" dirty="0"/>
              <a:t>Hemolytic anemia, Hematoma, Massive t/f, rifampin, Gilbert</a:t>
            </a:r>
          </a:p>
          <a:p>
            <a:pPr lvl="1"/>
            <a:r>
              <a:rPr lang="en-US" b="1" dirty="0"/>
              <a:t>Pseudo-Jaundice due to </a:t>
            </a:r>
            <a:r>
              <a:rPr lang="en-US" b="1" dirty="0" err="1"/>
              <a:t>Carotenamia</a:t>
            </a:r>
            <a:r>
              <a:rPr lang="en-US" dirty="0"/>
              <a:t>, in which case the sclera is intact.</a:t>
            </a:r>
          </a:p>
        </p:txBody>
      </p:sp>
    </p:spTree>
    <p:extLst>
      <p:ext uri="{BB962C8B-B14F-4D97-AF65-F5344CB8AC3E}">
        <p14:creationId xmlns:p14="http://schemas.microsoft.com/office/powerpoint/2010/main" val="99850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flipH="1">
            <a:off x="1103312" y="795119"/>
            <a:ext cx="53985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If Hepatocellular pattern </a:t>
            </a:r>
            <a:endParaRPr lang="en-US" sz="2400" dirty="0"/>
          </a:p>
        </p:txBody>
      </p:sp>
      <p:sp>
        <p:nvSpPr>
          <p:cNvPr id="5" name="TextBox 4"/>
          <p:cNvSpPr txBox="1"/>
          <p:nvPr/>
        </p:nvSpPr>
        <p:spPr>
          <a:xfrm flipH="1">
            <a:off x="922836" y="2292870"/>
            <a:ext cx="6068907" cy="37856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t>Viral Hepatitis </a:t>
            </a:r>
            <a:r>
              <a:rPr lang="en-US" sz="2400" b="1" dirty="0" err="1"/>
              <a:t>serologies</a:t>
            </a:r>
            <a:endParaRPr lang="en-US" sz="2400" b="1" dirty="0"/>
          </a:p>
          <a:p>
            <a:r>
              <a:rPr lang="en-US" sz="2400" b="1" dirty="0"/>
              <a:t>Alcohol level</a:t>
            </a:r>
          </a:p>
          <a:p>
            <a:r>
              <a:rPr lang="en-US" sz="2400" b="1" dirty="0"/>
              <a:t>US – for fatty liver or cirrhosis</a:t>
            </a:r>
          </a:p>
          <a:p>
            <a:r>
              <a:rPr lang="en-US" sz="2400" b="1" dirty="0"/>
              <a:t>Drug level for </a:t>
            </a:r>
            <a:r>
              <a:rPr lang="en-US" sz="2400" b="1" dirty="0" err="1"/>
              <a:t>Tylenol,pheytoin</a:t>
            </a:r>
            <a:endParaRPr lang="en-US" sz="2400" b="1" dirty="0"/>
          </a:p>
          <a:p>
            <a:r>
              <a:rPr lang="en-US" sz="2400" b="1" dirty="0"/>
              <a:t>Urine toxins: </a:t>
            </a:r>
            <a:r>
              <a:rPr lang="en-US" sz="2400" dirty="0"/>
              <a:t>cocaine</a:t>
            </a:r>
          </a:p>
          <a:p>
            <a:r>
              <a:rPr lang="en-US" sz="2400" b="1" dirty="0"/>
              <a:t>Doppler US</a:t>
            </a:r>
          </a:p>
          <a:p>
            <a:r>
              <a:rPr lang="en-US" sz="2400" b="1" dirty="0"/>
              <a:t>ANA, </a:t>
            </a:r>
            <a:r>
              <a:rPr lang="en-US" sz="2400" b="1" dirty="0" err="1"/>
              <a:t>ASMA,IgG</a:t>
            </a:r>
            <a:r>
              <a:rPr lang="en-US" sz="2400" b="1" dirty="0"/>
              <a:t>, AMA, celiac screen</a:t>
            </a:r>
          </a:p>
          <a:p>
            <a:r>
              <a:rPr lang="en-US" sz="2400" b="1" dirty="0"/>
              <a:t>Serum </a:t>
            </a:r>
            <a:r>
              <a:rPr lang="en-US" sz="2400" b="1" dirty="0" err="1"/>
              <a:t>ceruloplamin</a:t>
            </a:r>
            <a:endParaRPr lang="en-US" sz="2400" b="1" dirty="0"/>
          </a:p>
          <a:p>
            <a:r>
              <a:rPr lang="en-US" sz="2400" b="1" dirty="0">
                <a:solidFill>
                  <a:srgbClr val="FF0000"/>
                </a:solidFill>
              </a:rPr>
              <a:t>Liver </a:t>
            </a:r>
            <a:r>
              <a:rPr lang="en-US" sz="2400" b="1" dirty="0" err="1">
                <a:solidFill>
                  <a:srgbClr val="FF0000"/>
                </a:solidFill>
              </a:rPr>
              <a:t>Bx</a:t>
            </a:r>
            <a:r>
              <a:rPr lang="en-US" sz="2400" b="1" dirty="0">
                <a:solidFill>
                  <a:srgbClr val="FF0000"/>
                </a:solidFill>
              </a:rPr>
              <a:t> to be considered if needed</a:t>
            </a:r>
          </a:p>
          <a:p>
            <a:r>
              <a:rPr lang="en-US" sz="2400" b="1" dirty="0" err="1">
                <a:solidFill>
                  <a:srgbClr val="FF0000"/>
                </a:solidFill>
              </a:rPr>
              <a:t>Fibroscan</a:t>
            </a:r>
            <a:endParaRPr lang="en-US" sz="2400" dirty="0">
              <a:solidFill>
                <a:srgbClr val="FF0000"/>
              </a:solidFill>
            </a:endParaRPr>
          </a:p>
        </p:txBody>
      </p:sp>
      <p:cxnSp>
        <p:nvCxnSpPr>
          <p:cNvPr id="6" name="Straight Arrow Connector 5"/>
          <p:cNvCxnSpPr/>
          <p:nvPr/>
        </p:nvCxnSpPr>
        <p:spPr>
          <a:xfrm flipH="1">
            <a:off x="3018836" y="1496736"/>
            <a:ext cx="2171" cy="556182"/>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7" name="TextBox 6"/>
          <p:cNvSpPr txBox="1"/>
          <p:nvPr/>
        </p:nvSpPr>
        <p:spPr>
          <a:xfrm flipH="1">
            <a:off x="7660564" y="2161872"/>
            <a:ext cx="423821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6hr of severe RUQ pain with ALT 400 &amp; AST 300 &amp; ALP 140</a:t>
            </a:r>
            <a:endParaRPr lang="en-US" sz="2400" dirty="0"/>
          </a:p>
        </p:txBody>
      </p:sp>
      <p:cxnSp>
        <p:nvCxnSpPr>
          <p:cNvPr id="8" name="Straight Arrow Connector 7"/>
          <p:cNvCxnSpPr/>
          <p:nvPr/>
        </p:nvCxnSpPr>
        <p:spPr>
          <a:xfrm flipH="1">
            <a:off x="9432551" y="3471155"/>
            <a:ext cx="2171" cy="556182"/>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flipH="1">
            <a:off x="7660564" y="4343634"/>
            <a:ext cx="423821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US </a:t>
            </a:r>
            <a:r>
              <a:rPr lang="en-US" sz="2400" b="1" dirty="0" err="1"/>
              <a:t>abdo</a:t>
            </a:r>
            <a:endParaRPr lang="en-US" sz="2400" dirty="0"/>
          </a:p>
        </p:txBody>
      </p:sp>
    </p:spTree>
    <p:extLst>
      <p:ext uri="{BB962C8B-B14F-4D97-AF65-F5344CB8AC3E}">
        <p14:creationId xmlns:p14="http://schemas.microsoft.com/office/powerpoint/2010/main" val="151177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2064" y="3540224"/>
            <a:ext cx="5018181" cy="365452"/>
          </a:xfrm>
          <a:solidFill>
            <a:schemeClr val="accent1">
              <a:lumMod val="40000"/>
              <a:lumOff val="60000"/>
            </a:schemeClr>
          </a:solidFill>
        </p:spPr>
        <p:txBody>
          <a:bodyPr>
            <a:normAutofit fontScale="92500" lnSpcReduction="10000"/>
          </a:bodyPr>
          <a:lstStyle/>
          <a:p>
            <a:pPr marL="0" indent="0" algn="ctr">
              <a:buNone/>
            </a:pPr>
            <a:r>
              <a:rPr lang="en-US" b="1" dirty="0">
                <a:solidFill>
                  <a:schemeClr val="bg1"/>
                </a:solidFill>
              </a:rPr>
              <a:t>Likelihood of obstruction</a:t>
            </a:r>
          </a:p>
        </p:txBody>
      </p:sp>
      <p:sp>
        <p:nvSpPr>
          <p:cNvPr id="4" name="TextBox 3"/>
          <p:cNvSpPr txBox="1"/>
          <p:nvPr/>
        </p:nvSpPr>
        <p:spPr>
          <a:xfrm flipH="1">
            <a:off x="2854371" y="179469"/>
            <a:ext cx="53985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If </a:t>
            </a:r>
            <a:r>
              <a:rPr lang="en-US" sz="2400" b="1" dirty="0" err="1"/>
              <a:t>Cholestatic</a:t>
            </a:r>
            <a:r>
              <a:rPr lang="en-US" sz="2400" b="1" dirty="0"/>
              <a:t> pattern </a:t>
            </a:r>
            <a:endParaRPr lang="en-US" sz="2400" dirty="0"/>
          </a:p>
        </p:txBody>
      </p:sp>
      <p:sp>
        <p:nvSpPr>
          <p:cNvPr id="5" name="TextBox 4"/>
          <p:cNvSpPr txBox="1"/>
          <p:nvPr/>
        </p:nvSpPr>
        <p:spPr>
          <a:xfrm flipH="1">
            <a:off x="4782750" y="1284432"/>
            <a:ext cx="153747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US or CT</a:t>
            </a:r>
            <a:endParaRPr lang="en-US" b="1" dirty="0"/>
          </a:p>
        </p:txBody>
      </p:sp>
      <p:sp>
        <p:nvSpPr>
          <p:cNvPr id="6" name="TextBox 5"/>
          <p:cNvSpPr txBox="1"/>
          <p:nvPr/>
        </p:nvSpPr>
        <p:spPr>
          <a:xfrm flipH="1">
            <a:off x="3828869" y="2404962"/>
            <a:ext cx="3615339"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 Dilated duct</a:t>
            </a:r>
            <a:endParaRPr lang="en-US" b="1" dirty="0"/>
          </a:p>
        </p:txBody>
      </p:sp>
      <p:cxnSp>
        <p:nvCxnSpPr>
          <p:cNvPr id="7" name="Straight Arrow Connector 6"/>
          <p:cNvCxnSpPr/>
          <p:nvPr/>
        </p:nvCxnSpPr>
        <p:spPr>
          <a:xfrm flipH="1">
            <a:off x="5549315" y="1860233"/>
            <a:ext cx="2171" cy="556182"/>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8" name="Straight Arrow Connector 7"/>
          <p:cNvCxnSpPr/>
          <p:nvPr/>
        </p:nvCxnSpPr>
        <p:spPr>
          <a:xfrm flipH="1">
            <a:off x="5551487" y="684423"/>
            <a:ext cx="2171" cy="556182"/>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9" name="Straight Arrow Connector 8"/>
          <p:cNvCxnSpPr/>
          <p:nvPr/>
        </p:nvCxnSpPr>
        <p:spPr>
          <a:xfrm flipH="1">
            <a:off x="4135645" y="2980763"/>
            <a:ext cx="1449559" cy="742187"/>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11" name="Straight Arrow Connector 10"/>
          <p:cNvCxnSpPr/>
          <p:nvPr/>
        </p:nvCxnSpPr>
        <p:spPr>
          <a:xfrm>
            <a:off x="5585204" y="2988878"/>
            <a:ext cx="1710386" cy="452788"/>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flipH="1">
            <a:off x="540057" y="3938103"/>
            <a:ext cx="4824597"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t>Obstructive cause</a:t>
            </a:r>
          </a:p>
          <a:p>
            <a:r>
              <a:rPr lang="en-US" sz="2000" b="1" dirty="0"/>
              <a:t>Likely </a:t>
            </a:r>
            <a:r>
              <a:rPr lang="en-US" sz="2000" b="1" dirty="0" err="1"/>
              <a:t>Malig</a:t>
            </a:r>
            <a:r>
              <a:rPr lang="en-US" sz="2000" b="1" dirty="0"/>
              <a:t> </a:t>
            </a:r>
            <a:r>
              <a:rPr lang="en-US" sz="2000" b="1" dirty="0">
                <a:sym typeface="Wingdings"/>
              </a:rPr>
              <a:t> ?ERCP</a:t>
            </a:r>
            <a:endParaRPr lang="en-US" sz="2000" b="1" dirty="0"/>
          </a:p>
          <a:p>
            <a:pPr marL="342900" indent="-342900">
              <a:buFont typeface="Arial" charset="0"/>
              <a:buChar char="•"/>
            </a:pPr>
            <a:r>
              <a:rPr lang="en-US" sz="1400" b="1" dirty="0">
                <a:solidFill>
                  <a:srgbClr val="0070C0"/>
                </a:solidFill>
              </a:rPr>
              <a:t>CT chest/</a:t>
            </a:r>
            <a:r>
              <a:rPr lang="en-US" sz="1400" b="1" dirty="0" err="1">
                <a:solidFill>
                  <a:srgbClr val="0070C0"/>
                </a:solidFill>
              </a:rPr>
              <a:t>abdo</a:t>
            </a:r>
            <a:r>
              <a:rPr lang="en-US" sz="1400" b="1" dirty="0">
                <a:solidFill>
                  <a:srgbClr val="0070C0"/>
                </a:solidFill>
              </a:rPr>
              <a:t>/pelvis</a:t>
            </a:r>
          </a:p>
          <a:p>
            <a:pPr marL="342900" indent="-342900">
              <a:buFont typeface="Arial" charset="0"/>
              <a:buChar char="•"/>
            </a:pPr>
            <a:r>
              <a:rPr lang="en-US" sz="1600" b="1" dirty="0">
                <a:solidFill>
                  <a:srgbClr val="0070C0"/>
                </a:solidFill>
              </a:rPr>
              <a:t>EUS/FNA</a:t>
            </a:r>
            <a:endParaRPr lang="en-US" sz="1600" b="1" dirty="0"/>
          </a:p>
          <a:p>
            <a:r>
              <a:rPr lang="en-US" sz="2000" b="1" dirty="0"/>
              <a:t>Likely Stones </a:t>
            </a:r>
            <a:r>
              <a:rPr lang="en-US" sz="2000" b="1" dirty="0">
                <a:sym typeface="Wingdings"/>
              </a:rPr>
              <a:t> ?ERCP</a:t>
            </a:r>
            <a:endParaRPr lang="en-US" sz="2000" b="1" dirty="0"/>
          </a:p>
        </p:txBody>
      </p:sp>
      <p:sp>
        <p:nvSpPr>
          <p:cNvPr id="15" name="TextBox 14"/>
          <p:cNvSpPr txBox="1"/>
          <p:nvPr/>
        </p:nvSpPr>
        <p:spPr>
          <a:xfrm flipH="1">
            <a:off x="6152064" y="5216379"/>
            <a:ext cx="5735135"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t>Intra-hepatic cause </a:t>
            </a:r>
          </a:p>
          <a:p>
            <a:pPr algn="ctr"/>
            <a:r>
              <a:rPr lang="en-US" sz="1600" dirty="0"/>
              <a:t>Work up for hepatocellular &amp; Intrahepatic </a:t>
            </a:r>
            <a:r>
              <a:rPr lang="en-US" sz="1600" dirty="0" err="1"/>
              <a:t>choleststsis</a:t>
            </a:r>
            <a:endParaRPr lang="en-US" sz="1600" dirty="0"/>
          </a:p>
          <a:p>
            <a:pPr algn="ctr"/>
            <a:r>
              <a:rPr lang="en-US" sz="2000" dirty="0"/>
              <a:t>AMA</a:t>
            </a:r>
          </a:p>
          <a:p>
            <a:pPr algn="ctr"/>
            <a:r>
              <a:rPr lang="en-US" sz="2000" b="1" dirty="0">
                <a:solidFill>
                  <a:srgbClr val="0070C0"/>
                </a:solidFill>
              </a:rPr>
              <a:t>MRCP</a:t>
            </a:r>
          </a:p>
          <a:p>
            <a:pPr algn="ctr"/>
            <a:r>
              <a:rPr lang="en-US" sz="2000" b="1" dirty="0">
                <a:solidFill>
                  <a:srgbClr val="0070C0"/>
                </a:solidFill>
              </a:rPr>
              <a:t>Liver </a:t>
            </a:r>
            <a:r>
              <a:rPr lang="en-US" sz="2000" b="1" dirty="0" err="1">
                <a:solidFill>
                  <a:srgbClr val="0070C0"/>
                </a:solidFill>
              </a:rPr>
              <a:t>Bx</a:t>
            </a:r>
            <a:endParaRPr lang="en-US" sz="2000" b="1" dirty="0">
              <a:solidFill>
                <a:srgbClr val="0070C0"/>
              </a:solidFill>
            </a:endParaRPr>
          </a:p>
        </p:txBody>
      </p:sp>
      <p:sp>
        <p:nvSpPr>
          <p:cNvPr id="16" name="TextBox 15"/>
          <p:cNvSpPr txBox="1"/>
          <p:nvPr/>
        </p:nvSpPr>
        <p:spPr>
          <a:xfrm flipH="1">
            <a:off x="4248256" y="3032787"/>
            <a:ext cx="76791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Yes</a:t>
            </a:r>
            <a:endParaRPr lang="en-US" dirty="0"/>
          </a:p>
        </p:txBody>
      </p:sp>
      <p:sp>
        <p:nvSpPr>
          <p:cNvPr id="17" name="TextBox 16"/>
          <p:cNvSpPr txBox="1"/>
          <p:nvPr/>
        </p:nvSpPr>
        <p:spPr>
          <a:xfrm flipH="1">
            <a:off x="6009955" y="2930349"/>
            <a:ext cx="7233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No</a:t>
            </a:r>
            <a:endParaRPr lang="en-US" dirty="0"/>
          </a:p>
        </p:txBody>
      </p:sp>
      <p:cxnSp>
        <p:nvCxnSpPr>
          <p:cNvPr id="18" name="Straight Arrow Connector 17"/>
          <p:cNvCxnSpPr/>
          <p:nvPr/>
        </p:nvCxnSpPr>
        <p:spPr>
          <a:xfrm>
            <a:off x="2854371" y="5643929"/>
            <a:ext cx="3167394" cy="955267"/>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flipH="1">
            <a:off x="3335768" y="5810089"/>
            <a:ext cx="112067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If -</a:t>
            </a:r>
            <a:r>
              <a:rPr lang="en-US" sz="2400" dirty="0" err="1"/>
              <a:t>ve</a:t>
            </a:r>
            <a:r>
              <a:rPr lang="en-US" sz="2400" dirty="0"/>
              <a:t> </a:t>
            </a:r>
            <a:endParaRPr lang="en-US" dirty="0"/>
          </a:p>
        </p:txBody>
      </p:sp>
      <p:cxnSp>
        <p:nvCxnSpPr>
          <p:cNvPr id="23" name="Straight Arrow Connector 22"/>
          <p:cNvCxnSpPr/>
          <p:nvPr/>
        </p:nvCxnSpPr>
        <p:spPr>
          <a:xfrm>
            <a:off x="10561024" y="4004234"/>
            <a:ext cx="2" cy="984235"/>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26" name="TextBox 25"/>
          <p:cNvSpPr txBox="1"/>
          <p:nvPr/>
        </p:nvSpPr>
        <p:spPr>
          <a:xfrm flipH="1">
            <a:off x="10099303" y="4423011"/>
            <a:ext cx="923443" cy="307777"/>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t>Low</a:t>
            </a:r>
            <a:endParaRPr lang="en-US" b="1" dirty="0"/>
          </a:p>
        </p:txBody>
      </p:sp>
      <p:cxnSp>
        <p:nvCxnSpPr>
          <p:cNvPr id="27" name="Straight Arrow Connector 26"/>
          <p:cNvCxnSpPr/>
          <p:nvPr/>
        </p:nvCxnSpPr>
        <p:spPr>
          <a:xfrm flipH="1">
            <a:off x="5459973" y="3887847"/>
            <a:ext cx="3052015" cy="953967"/>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29" name="TextBox 28"/>
          <p:cNvSpPr txBox="1"/>
          <p:nvPr/>
        </p:nvSpPr>
        <p:spPr>
          <a:xfrm flipH="1">
            <a:off x="5918212" y="4065611"/>
            <a:ext cx="3713908" cy="954107"/>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charset="0"/>
              <a:buChar char="•"/>
            </a:pPr>
            <a:r>
              <a:rPr lang="en-US" sz="1400" b="1" dirty="0">
                <a:solidFill>
                  <a:schemeClr val="bg1"/>
                </a:solidFill>
              </a:rPr>
              <a:t>High likelihood of obstruction:</a:t>
            </a:r>
            <a:r>
              <a:rPr lang="en-US" sz="1400" dirty="0">
                <a:solidFill>
                  <a:schemeClr val="bg1"/>
                </a:solidFill>
              </a:rPr>
              <a:t> </a:t>
            </a:r>
            <a:r>
              <a:rPr lang="en-US" sz="1400" b="1" dirty="0">
                <a:solidFill>
                  <a:schemeClr val="bg1"/>
                </a:solidFill>
              </a:rPr>
              <a:t>ERCP</a:t>
            </a:r>
          </a:p>
          <a:p>
            <a:pPr algn="ctr"/>
            <a:r>
              <a:rPr lang="en-US" sz="1400" dirty="0">
                <a:solidFill>
                  <a:schemeClr val="bg1"/>
                </a:solidFill>
              </a:rPr>
              <a:t>(US: stone in CBD, cholangitis)</a:t>
            </a:r>
          </a:p>
          <a:p>
            <a:pPr marL="342900" indent="-342900">
              <a:buFont typeface="Arial" charset="0"/>
              <a:buChar char="•"/>
            </a:pPr>
            <a:r>
              <a:rPr lang="en-US" sz="1400" b="1" dirty="0">
                <a:solidFill>
                  <a:schemeClr val="bg1"/>
                </a:solidFill>
              </a:rPr>
              <a:t>Intermediate likelihood: MRCP/EUS</a:t>
            </a:r>
          </a:p>
          <a:p>
            <a:pPr algn="ctr"/>
            <a:r>
              <a:rPr lang="en-US" sz="1400" dirty="0">
                <a:solidFill>
                  <a:schemeClr val="bg1"/>
                </a:solidFill>
              </a:rPr>
              <a:t>(mild elevated ALT/AST or </a:t>
            </a:r>
            <a:r>
              <a:rPr lang="en-US" sz="1400" dirty="0" err="1">
                <a:solidFill>
                  <a:schemeClr val="bg1"/>
                </a:solidFill>
              </a:rPr>
              <a:t>Bili</a:t>
            </a:r>
            <a:r>
              <a:rPr lang="en-US" sz="1400" dirty="0">
                <a:solidFill>
                  <a:schemeClr val="bg1"/>
                </a:solidFill>
              </a:rPr>
              <a:t>)</a:t>
            </a:r>
          </a:p>
        </p:txBody>
      </p:sp>
    </p:spTree>
    <p:extLst>
      <p:ext uri="{BB962C8B-B14F-4D97-AF65-F5344CB8AC3E}">
        <p14:creationId xmlns:p14="http://schemas.microsoft.com/office/powerpoint/2010/main" val="116024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Isolated  elevated ALP</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4938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Alcohol</a:t>
            </a:r>
          </a:p>
        </p:txBody>
      </p:sp>
      <p:sp>
        <p:nvSpPr>
          <p:cNvPr id="3" name="Content Placeholder 2"/>
          <p:cNvSpPr>
            <a:spLocks noGrp="1"/>
          </p:cNvSpPr>
          <p:nvPr>
            <p:ph idx="1"/>
          </p:nvPr>
        </p:nvSpPr>
        <p:spPr/>
        <p:txBody>
          <a:bodyPr/>
          <a:lstStyle/>
          <a:p>
            <a:r>
              <a:rPr lang="en-US" dirty="0"/>
              <a:t>How to ask?</a:t>
            </a:r>
          </a:p>
          <a:p>
            <a:r>
              <a:rPr lang="en-US" dirty="0"/>
              <a:t>AST:ALT</a:t>
            </a:r>
          </a:p>
          <a:p>
            <a:r>
              <a:rPr lang="en-US" dirty="0" err="1"/>
              <a:t>Bili</a:t>
            </a:r>
            <a:r>
              <a:rPr lang="en-US" dirty="0"/>
              <a:t>?</a:t>
            </a:r>
          </a:p>
          <a:p>
            <a:r>
              <a:rPr lang="en-US" dirty="0"/>
              <a:t>IgA, ACE, Anti-</a:t>
            </a:r>
            <a:r>
              <a:rPr lang="en-US"/>
              <a:t>ttg</a:t>
            </a:r>
            <a:endParaRPr lang="en-US" dirty="0"/>
          </a:p>
        </p:txBody>
      </p:sp>
    </p:spTree>
    <p:extLst>
      <p:ext uri="{BB962C8B-B14F-4D97-AF65-F5344CB8AC3E}">
        <p14:creationId xmlns:p14="http://schemas.microsoft.com/office/powerpoint/2010/main" val="148877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Bile duct stone</a:t>
            </a:r>
          </a:p>
        </p:txBody>
      </p:sp>
      <p:sp>
        <p:nvSpPr>
          <p:cNvPr id="3" name="Content Placeholder 2"/>
          <p:cNvSpPr>
            <a:spLocks noGrp="1"/>
          </p:cNvSpPr>
          <p:nvPr>
            <p:ph idx="1"/>
          </p:nvPr>
        </p:nvSpPr>
        <p:spPr/>
        <p:txBody>
          <a:bodyPr/>
          <a:lstStyle/>
          <a:p>
            <a:r>
              <a:rPr lang="en-US" dirty="0"/>
              <a:t>Expected </a:t>
            </a:r>
            <a:r>
              <a:rPr lang="en-US"/>
              <a:t>liver enzymes pattern</a:t>
            </a:r>
          </a:p>
        </p:txBody>
      </p:sp>
      <p:pic>
        <p:nvPicPr>
          <p:cNvPr id="4" name="Picture 3"/>
          <p:cNvPicPr>
            <a:picLocks noChangeAspect="1"/>
          </p:cNvPicPr>
          <p:nvPr/>
        </p:nvPicPr>
        <p:blipFill>
          <a:blip r:embed="rId2"/>
          <a:stretch>
            <a:fillRect/>
          </a:stretch>
        </p:blipFill>
        <p:spPr>
          <a:xfrm>
            <a:off x="3669439" y="3060699"/>
            <a:ext cx="5969000" cy="3187700"/>
          </a:xfrm>
          <a:prstGeom prst="rect">
            <a:avLst/>
          </a:prstGeom>
        </p:spPr>
      </p:pic>
    </p:spTree>
    <p:extLst>
      <p:ext uri="{BB962C8B-B14F-4D97-AF65-F5344CB8AC3E}">
        <p14:creationId xmlns:p14="http://schemas.microsoft.com/office/powerpoint/2010/main" val="154751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a:t>
            </a:r>
          </a:p>
        </p:txBody>
      </p:sp>
      <p:sp>
        <p:nvSpPr>
          <p:cNvPr id="3" name="Content Placeholder 2"/>
          <p:cNvSpPr>
            <a:spLocks noGrp="1"/>
          </p:cNvSpPr>
          <p:nvPr>
            <p:ph idx="1"/>
          </p:nvPr>
        </p:nvSpPr>
        <p:spPr/>
        <p:txBody>
          <a:bodyPr>
            <a:normAutofit/>
          </a:bodyPr>
          <a:lstStyle/>
          <a:p>
            <a:r>
              <a:rPr lang="en-US" b="1" dirty="0"/>
              <a:t>The primary route of transmission </a:t>
            </a:r>
            <a:r>
              <a:rPr lang="en-US" dirty="0"/>
              <a:t>of HAV is the fecal-oral route, by either </a:t>
            </a:r>
          </a:p>
          <a:p>
            <a:pPr lvl="1"/>
            <a:r>
              <a:rPr lang="en-US" dirty="0"/>
              <a:t> Person-to-person contact or </a:t>
            </a:r>
          </a:p>
          <a:p>
            <a:pPr lvl="1"/>
            <a:r>
              <a:rPr lang="en-US" dirty="0"/>
              <a:t>Ingestion of contaminated food or water.</a:t>
            </a:r>
          </a:p>
          <a:p>
            <a:pPr lvl="1"/>
            <a:endParaRPr lang="en-US" dirty="0"/>
          </a:p>
          <a:p>
            <a:r>
              <a:rPr lang="en-US" dirty="0"/>
              <a:t>Infection with HAV does not result in chronic infection, only in an acute self-limited episode of </a:t>
            </a:r>
            <a:r>
              <a:rPr lang="en-US" b="1" dirty="0"/>
              <a:t>hepatitis. </a:t>
            </a:r>
          </a:p>
          <a:p>
            <a:pPr marL="0" indent="0">
              <a:buNone/>
            </a:pPr>
            <a:endParaRPr lang="en-US" b="1" dirty="0"/>
          </a:p>
          <a:p>
            <a:r>
              <a:rPr lang="en-US" dirty="0"/>
              <a:t>Complete clinical recovery is achieved in 2-6 months for almost everyone.</a:t>
            </a:r>
          </a:p>
          <a:p>
            <a:endParaRPr lang="en-US" b="1" dirty="0"/>
          </a:p>
          <a:p>
            <a:endParaRPr lang="en-US" b="1" dirty="0"/>
          </a:p>
          <a:p>
            <a:endParaRPr lang="en-US" dirty="0"/>
          </a:p>
        </p:txBody>
      </p:sp>
    </p:spTree>
    <p:extLst>
      <p:ext uri="{BB962C8B-B14F-4D97-AF65-F5344CB8AC3E}">
        <p14:creationId xmlns:p14="http://schemas.microsoft.com/office/powerpoint/2010/main" val="227675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 Clinical presentation</a:t>
            </a:r>
          </a:p>
        </p:txBody>
      </p:sp>
      <p:sp>
        <p:nvSpPr>
          <p:cNvPr id="3" name="Content Placeholder 2"/>
          <p:cNvSpPr>
            <a:spLocks noGrp="1"/>
          </p:cNvSpPr>
          <p:nvPr>
            <p:ph idx="1"/>
          </p:nvPr>
        </p:nvSpPr>
        <p:spPr>
          <a:xfrm>
            <a:off x="439948" y="1578634"/>
            <a:ext cx="11024558" cy="4669766"/>
          </a:xfrm>
        </p:spPr>
        <p:txBody>
          <a:bodyPr>
            <a:normAutofit lnSpcReduction="10000"/>
          </a:bodyPr>
          <a:lstStyle/>
          <a:p>
            <a:r>
              <a:rPr lang="en-US" b="1" dirty="0">
                <a:solidFill>
                  <a:srgbClr val="FF0000"/>
                </a:solidFill>
              </a:rPr>
              <a:t>Adults with HAV infection </a:t>
            </a:r>
            <a:r>
              <a:rPr lang="en-US" dirty="0"/>
              <a:t>usually present with one of the following five clinical patterns: </a:t>
            </a:r>
          </a:p>
          <a:p>
            <a:pPr marL="0" indent="0">
              <a:buNone/>
            </a:pPr>
            <a:r>
              <a:rPr lang="en-US" dirty="0"/>
              <a:t>(1) Asymptomatic </a:t>
            </a:r>
          </a:p>
          <a:p>
            <a:pPr marL="0" indent="0">
              <a:buNone/>
            </a:pPr>
            <a:r>
              <a:rPr lang="en-US" dirty="0"/>
              <a:t>(2) Symptomatic with jaundice and self-limited after approximately 8 weeks, </a:t>
            </a:r>
          </a:p>
          <a:p>
            <a:pPr marL="0" indent="0">
              <a:buNone/>
            </a:pPr>
            <a:r>
              <a:rPr lang="en-US" dirty="0"/>
              <a:t>(3) Rarely --  </a:t>
            </a:r>
            <a:r>
              <a:rPr lang="en-US" dirty="0" err="1"/>
              <a:t>Cholestatic</a:t>
            </a:r>
            <a:r>
              <a:rPr lang="en-US" dirty="0"/>
              <a:t>, with jaundice lasting 10 weeks or more,</a:t>
            </a:r>
            <a:r>
              <a:rPr lang="en-US" baseline="30000" dirty="0"/>
              <a:t> </a:t>
            </a:r>
          </a:p>
          <a:p>
            <a:pPr marL="0" indent="0">
              <a:buNone/>
            </a:pPr>
            <a:r>
              <a:rPr lang="en-US" dirty="0"/>
              <a:t>(4) 10% of symptomatic patients, relapsing, with two or more bouts of acute HAV infection occurring over a 6- to 10-week period, </a:t>
            </a:r>
          </a:p>
          <a:p>
            <a:pPr marL="0" indent="0">
              <a:buNone/>
            </a:pPr>
            <a:r>
              <a:rPr lang="en-US" dirty="0"/>
              <a:t>(5) Rarely -- FHF.</a:t>
            </a:r>
          </a:p>
          <a:p>
            <a:pPr marL="0" indent="0">
              <a:buNone/>
            </a:pPr>
            <a:endParaRPr lang="en-US" dirty="0"/>
          </a:p>
          <a:p>
            <a:r>
              <a:rPr lang="en-US" b="1" dirty="0">
                <a:solidFill>
                  <a:srgbClr val="FF0000"/>
                </a:solidFill>
              </a:rPr>
              <a:t>Children </a:t>
            </a:r>
          </a:p>
          <a:p>
            <a:pPr lvl="1"/>
            <a:r>
              <a:rPr lang="en-US" dirty="0"/>
              <a:t>If younger than 2 years are usually asymptomatic (80%).</a:t>
            </a:r>
          </a:p>
          <a:p>
            <a:pPr lvl="1"/>
            <a:r>
              <a:rPr lang="en-US" dirty="0"/>
              <a:t>If 5 years or older  symptoms develop in most children (80%). </a:t>
            </a:r>
          </a:p>
        </p:txBody>
      </p:sp>
    </p:spTree>
    <p:extLst>
      <p:ext uri="{BB962C8B-B14F-4D97-AF65-F5344CB8AC3E}">
        <p14:creationId xmlns:p14="http://schemas.microsoft.com/office/powerpoint/2010/main" val="26882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Story? </a:t>
            </a:r>
          </a:p>
        </p:txBody>
      </p:sp>
    </p:spTree>
    <p:extLst>
      <p:ext uri="{BB962C8B-B14F-4D97-AF65-F5344CB8AC3E}">
        <p14:creationId xmlns:p14="http://schemas.microsoft.com/office/powerpoint/2010/main" val="86860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 Clinical presentation</a:t>
            </a:r>
          </a:p>
        </p:txBody>
      </p:sp>
      <p:sp>
        <p:nvSpPr>
          <p:cNvPr id="3" name="Content Placeholder 2"/>
          <p:cNvSpPr>
            <a:spLocks noGrp="1"/>
          </p:cNvSpPr>
          <p:nvPr>
            <p:ph idx="1"/>
          </p:nvPr>
        </p:nvSpPr>
        <p:spPr>
          <a:xfrm>
            <a:off x="551222" y="2061544"/>
            <a:ext cx="10809767" cy="4195481"/>
          </a:xfrm>
        </p:spPr>
        <p:txBody>
          <a:bodyPr>
            <a:normAutofit/>
          </a:bodyPr>
          <a:lstStyle/>
          <a:p>
            <a:r>
              <a:rPr lang="en-US" b="1" u="sng" dirty="0" err="1"/>
              <a:t>Hx</a:t>
            </a:r>
            <a:r>
              <a:rPr lang="en-US" b="1" u="sng" dirty="0"/>
              <a:t>:</a:t>
            </a:r>
          </a:p>
          <a:p>
            <a:pPr lvl="1"/>
            <a:r>
              <a:rPr lang="en-US" b="1" u="sng" dirty="0"/>
              <a:t>Prodromal symptoms </a:t>
            </a:r>
            <a:r>
              <a:rPr lang="en-US" dirty="0"/>
              <a:t>in patients with acute </a:t>
            </a:r>
            <a:r>
              <a:rPr lang="en-US" u="sng" dirty="0"/>
              <a:t>hepatitis A </a:t>
            </a:r>
            <a:r>
              <a:rPr lang="en-US" dirty="0"/>
              <a:t>include fatigue, weakness, anorexia, nausea, vomiting, and abdominal pain. </a:t>
            </a:r>
          </a:p>
          <a:p>
            <a:pPr lvl="1"/>
            <a:r>
              <a:rPr lang="en-US" dirty="0"/>
              <a:t>Less common symptoms are fever, headache, </a:t>
            </a:r>
            <a:r>
              <a:rPr lang="en-US" dirty="0" err="1"/>
              <a:t>arthralgias</a:t>
            </a:r>
            <a:r>
              <a:rPr lang="en-US" dirty="0"/>
              <a:t>, </a:t>
            </a:r>
            <a:r>
              <a:rPr lang="en-US" dirty="0" err="1"/>
              <a:t>myalgias</a:t>
            </a:r>
            <a:r>
              <a:rPr lang="en-US" dirty="0"/>
              <a:t>, and diarrhea.</a:t>
            </a:r>
          </a:p>
          <a:p>
            <a:pPr lvl="1"/>
            <a:r>
              <a:rPr lang="en-US" dirty="0"/>
              <a:t>Symptoms may last from a few days to 2 weeks </a:t>
            </a:r>
          </a:p>
          <a:p>
            <a:pPr lvl="1"/>
            <a:r>
              <a:rPr lang="en-US" dirty="0"/>
              <a:t>and usually </a:t>
            </a:r>
            <a:r>
              <a:rPr lang="en-US" b="1" u="sng" dirty="0"/>
              <a:t>decrease with the onset of clinical jaundice</a:t>
            </a:r>
            <a:r>
              <a:rPr lang="en-US" dirty="0"/>
              <a:t>.</a:t>
            </a:r>
          </a:p>
          <a:p>
            <a:r>
              <a:rPr lang="en-US" b="1" dirty="0" err="1"/>
              <a:t>Px</a:t>
            </a:r>
            <a:r>
              <a:rPr lang="en-US" b="1" dirty="0"/>
              <a:t>:</a:t>
            </a:r>
          </a:p>
          <a:p>
            <a:pPr lvl="1"/>
            <a:r>
              <a:rPr lang="en-US" dirty="0"/>
              <a:t>Right upper quadrant tenderness and mild liver enlargement are found on physical examination in 85% of patients; </a:t>
            </a:r>
          </a:p>
          <a:p>
            <a:pPr lvl="1"/>
            <a:r>
              <a:rPr lang="en-US" dirty="0"/>
              <a:t>splenomegaly and cervical lymphadenopathy are each present in 15%.</a:t>
            </a:r>
          </a:p>
          <a:p>
            <a:pPr marL="457200" lvl="1" indent="0">
              <a:buNone/>
            </a:pPr>
            <a:endParaRPr lang="en-US" dirty="0"/>
          </a:p>
        </p:txBody>
      </p:sp>
    </p:spTree>
    <p:extLst>
      <p:ext uri="{BB962C8B-B14F-4D97-AF65-F5344CB8AC3E}">
        <p14:creationId xmlns:p14="http://schemas.microsoft.com/office/powerpoint/2010/main" val="169354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 Rx</a:t>
            </a:r>
          </a:p>
        </p:txBody>
      </p:sp>
      <p:sp>
        <p:nvSpPr>
          <p:cNvPr id="3" name="Content Placeholder 2"/>
          <p:cNvSpPr>
            <a:spLocks noGrp="1"/>
          </p:cNvSpPr>
          <p:nvPr>
            <p:ph idx="1"/>
          </p:nvPr>
        </p:nvSpPr>
        <p:spPr/>
        <p:txBody>
          <a:bodyPr/>
          <a:lstStyle/>
          <a:p>
            <a:r>
              <a:rPr lang="en-US" dirty="0"/>
              <a:t>Treatment is symptomatic. </a:t>
            </a:r>
          </a:p>
          <a:p>
            <a:r>
              <a:rPr lang="en-US" dirty="0"/>
              <a:t>Neither the </a:t>
            </a:r>
            <a:r>
              <a:rPr lang="en-US" dirty="0" err="1"/>
              <a:t>cholestatic</a:t>
            </a:r>
            <a:r>
              <a:rPr lang="en-US" dirty="0"/>
              <a:t> variant nor relapsing </a:t>
            </a:r>
            <a:r>
              <a:rPr lang="en-US" b="1" dirty="0"/>
              <a:t>hepatitis A</a:t>
            </a:r>
            <a:r>
              <a:rPr lang="en-US" dirty="0"/>
              <a:t> is associated with an increase in mortality.</a:t>
            </a:r>
          </a:p>
          <a:p>
            <a:r>
              <a:rPr lang="en-US" dirty="0"/>
              <a:t>Acute </a:t>
            </a:r>
            <a:r>
              <a:rPr lang="en-US" b="1" dirty="0"/>
              <a:t>hepatitis A</a:t>
            </a:r>
            <a:r>
              <a:rPr lang="en-US" dirty="0"/>
              <a:t>, unlike </a:t>
            </a:r>
            <a:r>
              <a:rPr lang="en-US" b="1" dirty="0"/>
              <a:t>hepatitis</a:t>
            </a:r>
            <a:r>
              <a:rPr lang="en-US" dirty="0"/>
              <a:t> E, is not associated with a higher mortality rate in pregnant women.</a:t>
            </a:r>
          </a:p>
        </p:txBody>
      </p:sp>
    </p:spTree>
    <p:extLst>
      <p:ext uri="{BB962C8B-B14F-4D97-AF65-F5344CB8AC3E}">
        <p14:creationId xmlns:p14="http://schemas.microsoft.com/office/powerpoint/2010/main" val="167472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a:t>
            </a:r>
            <a:br>
              <a:rPr lang="en-US" dirty="0"/>
            </a:br>
            <a:r>
              <a:rPr lang="en-US" dirty="0"/>
              <a:t>prevalence </a:t>
            </a:r>
          </a:p>
        </p:txBody>
      </p:sp>
      <p:sp>
        <p:nvSpPr>
          <p:cNvPr id="3" name="Content Placeholder 2"/>
          <p:cNvSpPr>
            <a:spLocks noGrp="1"/>
          </p:cNvSpPr>
          <p:nvPr>
            <p:ph idx="1"/>
          </p:nvPr>
        </p:nvSpPr>
        <p:spPr>
          <a:xfrm>
            <a:off x="338668" y="2159000"/>
            <a:ext cx="11416558" cy="4420909"/>
          </a:xfrm>
        </p:spPr>
        <p:txBody>
          <a:bodyPr>
            <a:normAutofit/>
          </a:bodyPr>
          <a:lstStyle/>
          <a:p>
            <a:r>
              <a:rPr lang="en-US" dirty="0"/>
              <a:t>The prevalence of </a:t>
            </a:r>
            <a:r>
              <a:rPr lang="en-US" b="1" dirty="0"/>
              <a:t>hepatitis B</a:t>
            </a:r>
            <a:r>
              <a:rPr lang="en-US" dirty="0"/>
              <a:t> varies markedly around the world. </a:t>
            </a:r>
          </a:p>
          <a:p>
            <a:r>
              <a:rPr lang="en-US" dirty="0"/>
              <a:t>Highly endemic regions (</a:t>
            </a:r>
            <a:r>
              <a:rPr lang="en-US" b="1" u="sng" dirty="0"/>
              <a:t>8% or more of the population are chronic HBV carriers</a:t>
            </a:r>
            <a:r>
              <a:rPr lang="en-US" dirty="0"/>
              <a:t>), such as </a:t>
            </a:r>
          </a:p>
          <a:p>
            <a:pPr lvl="1"/>
            <a:r>
              <a:rPr lang="en-US" dirty="0"/>
              <a:t>Southeast Asia (excluding Japan), </a:t>
            </a:r>
          </a:p>
          <a:p>
            <a:pPr lvl="1"/>
            <a:r>
              <a:rPr lang="en-US" dirty="0"/>
              <a:t>China, and </a:t>
            </a:r>
          </a:p>
          <a:p>
            <a:pPr lvl="1"/>
            <a:r>
              <a:rPr lang="en-US" dirty="0"/>
              <a:t>much of Africa,</a:t>
            </a:r>
            <a:r>
              <a:rPr lang="en-US" b="1" dirty="0"/>
              <a:t>.</a:t>
            </a:r>
          </a:p>
          <a:p>
            <a:endParaRPr lang="en-US" dirty="0"/>
          </a:p>
        </p:txBody>
      </p:sp>
    </p:spTree>
    <p:extLst>
      <p:ext uri="{BB962C8B-B14F-4D97-AF65-F5344CB8AC3E}">
        <p14:creationId xmlns:p14="http://schemas.microsoft.com/office/powerpoint/2010/main" val="156069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32" y="152536"/>
            <a:ext cx="9404723" cy="1400530"/>
          </a:xfrm>
        </p:spPr>
        <p:txBody>
          <a:bodyPr/>
          <a:lstStyle/>
          <a:p>
            <a:r>
              <a:rPr lang="en-US" dirty="0"/>
              <a:t>HBV</a:t>
            </a:r>
            <a:br>
              <a:rPr lang="en-US" dirty="0"/>
            </a:br>
            <a:r>
              <a:rPr lang="en-US" dirty="0"/>
              <a:t>Transmission</a:t>
            </a:r>
          </a:p>
        </p:txBody>
      </p:sp>
      <p:sp>
        <p:nvSpPr>
          <p:cNvPr id="3" name="Content Placeholder 2"/>
          <p:cNvSpPr>
            <a:spLocks noGrp="1"/>
          </p:cNvSpPr>
          <p:nvPr>
            <p:ph idx="1"/>
          </p:nvPr>
        </p:nvSpPr>
        <p:spPr>
          <a:xfrm>
            <a:off x="583332" y="1685636"/>
            <a:ext cx="10812032" cy="4562763"/>
          </a:xfrm>
        </p:spPr>
        <p:txBody>
          <a:bodyPr>
            <a:normAutofit lnSpcReduction="10000"/>
          </a:bodyPr>
          <a:lstStyle/>
          <a:p>
            <a:r>
              <a:rPr lang="en-US" b="1" u="sng" dirty="0"/>
              <a:t>Vertical Transmission: </a:t>
            </a:r>
            <a:r>
              <a:rPr lang="en-US" dirty="0"/>
              <a:t>Transmission of infection from an HBV carrier mother to her neonate accounts for the majority of new infections in the world today. </a:t>
            </a:r>
            <a:endParaRPr lang="en-US" b="1" u="sng" dirty="0"/>
          </a:p>
          <a:p>
            <a:pPr lvl="1"/>
            <a:r>
              <a:rPr lang="en-US" b="1" u="sng" dirty="0">
                <a:solidFill>
                  <a:schemeClr val="accent3">
                    <a:lumMod val="60000"/>
                    <a:lumOff val="40000"/>
                  </a:schemeClr>
                </a:solidFill>
              </a:rPr>
              <a:t>If </a:t>
            </a:r>
            <a:r>
              <a:rPr lang="en-US" b="1" u="sng" dirty="0" err="1">
                <a:solidFill>
                  <a:schemeClr val="accent3">
                    <a:lumMod val="60000"/>
                    <a:lumOff val="40000"/>
                  </a:schemeClr>
                </a:solidFill>
              </a:rPr>
              <a:t>HbeAg</a:t>
            </a:r>
            <a:r>
              <a:rPr lang="en-US" b="1" u="sng" dirty="0">
                <a:solidFill>
                  <a:schemeClr val="accent3">
                    <a:lumMod val="60000"/>
                    <a:lumOff val="40000"/>
                  </a:schemeClr>
                </a:solidFill>
              </a:rPr>
              <a:t> +</a:t>
            </a:r>
            <a:r>
              <a:rPr lang="en-US" b="1" u="sng" dirty="0" err="1">
                <a:solidFill>
                  <a:schemeClr val="accent3">
                    <a:lumMod val="60000"/>
                    <a:lumOff val="40000"/>
                  </a:schemeClr>
                </a:solidFill>
              </a:rPr>
              <a:t>ve</a:t>
            </a:r>
            <a:r>
              <a:rPr lang="en-US" b="1" dirty="0">
                <a:solidFill>
                  <a:schemeClr val="accent3">
                    <a:lumMod val="60000"/>
                    <a:lumOff val="40000"/>
                  </a:schemeClr>
                </a:solidFill>
              </a:rPr>
              <a:t>: </a:t>
            </a:r>
            <a:r>
              <a:rPr lang="en-US" dirty="0">
                <a:solidFill>
                  <a:schemeClr val="accent3">
                    <a:lumMod val="60000"/>
                    <a:lumOff val="40000"/>
                  </a:schemeClr>
                </a:solidFill>
              </a:rPr>
              <a:t>80% of HBsAg-positive mothers who are </a:t>
            </a:r>
            <a:r>
              <a:rPr lang="en-US" dirty="0" err="1">
                <a:solidFill>
                  <a:schemeClr val="accent3">
                    <a:lumMod val="60000"/>
                    <a:lumOff val="40000"/>
                  </a:schemeClr>
                </a:solidFill>
              </a:rPr>
              <a:t>HBeAg</a:t>
            </a:r>
            <a:r>
              <a:rPr lang="en-US" dirty="0">
                <a:solidFill>
                  <a:schemeClr val="accent3">
                    <a:lumMod val="60000"/>
                    <a:lumOff val="40000"/>
                  </a:schemeClr>
                </a:solidFill>
              </a:rPr>
              <a:t> -positive transmit the disease to their offspring.  whereas mothers who are positive for antibody to </a:t>
            </a:r>
            <a:r>
              <a:rPr lang="en-US" dirty="0" err="1">
                <a:solidFill>
                  <a:schemeClr val="accent3">
                    <a:lumMod val="60000"/>
                    <a:lumOff val="40000"/>
                  </a:schemeClr>
                </a:solidFill>
              </a:rPr>
              <a:t>HBeAg</a:t>
            </a:r>
            <a:r>
              <a:rPr lang="en-US" dirty="0">
                <a:solidFill>
                  <a:schemeClr val="accent3">
                    <a:lumMod val="60000"/>
                    <a:lumOff val="40000"/>
                  </a:schemeClr>
                </a:solidFill>
              </a:rPr>
              <a:t> (anti-</a:t>
            </a:r>
            <a:r>
              <a:rPr lang="en-US" dirty="0" err="1">
                <a:solidFill>
                  <a:schemeClr val="accent3">
                    <a:lumMod val="60000"/>
                    <a:lumOff val="40000"/>
                  </a:schemeClr>
                </a:solidFill>
              </a:rPr>
              <a:t>HBe</a:t>
            </a:r>
            <a:r>
              <a:rPr lang="en-US" dirty="0">
                <a:solidFill>
                  <a:schemeClr val="accent3">
                    <a:lumMod val="60000"/>
                    <a:lumOff val="40000"/>
                  </a:schemeClr>
                </a:solidFill>
              </a:rPr>
              <a:t>) transmit the disease less frequently (20%)</a:t>
            </a:r>
          </a:p>
          <a:p>
            <a:r>
              <a:rPr lang="en-US" b="1" dirty="0"/>
              <a:t>Other common sources of infection are </a:t>
            </a:r>
          </a:p>
          <a:p>
            <a:pPr lvl="2"/>
            <a:r>
              <a:rPr lang="en-US" dirty="0"/>
              <a:t>High risk Sexual behavior</a:t>
            </a:r>
          </a:p>
          <a:p>
            <a:pPr lvl="2"/>
            <a:r>
              <a:rPr lang="en-US" dirty="0"/>
              <a:t>Receipt of blood products or organs.</a:t>
            </a:r>
          </a:p>
          <a:p>
            <a:pPr lvl="2"/>
            <a:r>
              <a:rPr lang="en-US" dirty="0"/>
              <a:t>IVDU</a:t>
            </a:r>
          </a:p>
          <a:p>
            <a:pPr lvl="2"/>
            <a:r>
              <a:rPr lang="en-US" dirty="0"/>
              <a:t>tattooing, body piercing</a:t>
            </a:r>
          </a:p>
          <a:p>
            <a:pPr lvl="2"/>
            <a:r>
              <a:rPr lang="en-US" dirty="0"/>
              <a:t>Household contact with an HBV carrier, </a:t>
            </a:r>
          </a:p>
          <a:p>
            <a:pPr lvl="2"/>
            <a:r>
              <a:rPr lang="en-US" dirty="0"/>
              <a:t>Hemodialysis</a:t>
            </a:r>
          </a:p>
          <a:p>
            <a:pPr lvl="2"/>
            <a:r>
              <a:rPr lang="en-US" dirty="0"/>
              <a:t>Needle stick injury</a:t>
            </a:r>
          </a:p>
          <a:p>
            <a:endParaRPr lang="en-US" dirty="0"/>
          </a:p>
        </p:txBody>
      </p:sp>
    </p:spTree>
    <p:extLst>
      <p:ext uri="{BB962C8B-B14F-4D97-AF65-F5344CB8AC3E}">
        <p14:creationId xmlns:p14="http://schemas.microsoft.com/office/powerpoint/2010/main" val="350284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 Acute vs chronic</a:t>
            </a:r>
          </a:p>
        </p:txBody>
      </p:sp>
      <p:sp>
        <p:nvSpPr>
          <p:cNvPr id="3" name="Content Placeholder 2"/>
          <p:cNvSpPr>
            <a:spLocks noGrp="1"/>
          </p:cNvSpPr>
          <p:nvPr>
            <p:ph idx="1"/>
          </p:nvPr>
        </p:nvSpPr>
        <p:spPr>
          <a:xfrm>
            <a:off x="646111" y="2002584"/>
            <a:ext cx="10226021" cy="4195481"/>
          </a:xfrm>
        </p:spPr>
        <p:txBody>
          <a:bodyPr/>
          <a:lstStyle/>
          <a:p>
            <a:r>
              <a:rPr lang="en-US" b="1" dirty="0"/>
              <a:t>The age at which a person becomes infected with HBV is a principal determinant of the clinical outcome.</a:t>
            </a:r>
          </a:p>
          <a:p>
            <a:pPr lvl="1"/>
            <a:r>
              <a:rPr lang="en-US" dirty="0"/>
              <a:t>In adults:  </a:t>
            </a:r>
            <a:r>
              <a:rPr lang="en-US" b="1" u="sng" dirty="0"/>
              <a:t>only 1% to 5% of these persons become chronically infected</a:t>
            </a:r>
            <a:r>
              <a:rPr lang="en-US" dirty="0"/>
              <a:t> when get HBV infection</a:t>
            </a:r>
          </a:p>
          <a:p>
            <a:pPr lvl="1"/>
            <a:r>
              <a:rPr lang="en-US" dirty="0"/>
              <a:t>By contrast, as many as </a:t>
            </a:r>
            <a:r>
              <a:rPr lang="en-US" b="1" u="sng" dirty="0"/>
              <a:t>95% of infected neonates become chronic HBV </a:t>
            </a:r>
            <a:r>
              <a:rPr lang="en-US" dirty="0"/>
              <a:t>carriers because of immunologic tolerance to the virus.</a:t>
            </a:r>
          </a:p>
          <a:p>
            <a:pPr lvl="1"/>
            <a:r>
              <a:rPr lang="en-US" dirty="0"/>
              <a:t>In adults, fulminant liver failure caused by acute hepatitis B occurs in less than 1% of cases .</a:t>
            </a:r>
          </a:p>
        </p:txBody>
      </p:sp>
    </p:spTree>
    <p:extLst>
      <p:ext uri="{BB962C8B-B14F-4D97-AF65-F5344CB8AC3E}">
        <p14:creationId xmlns:p14="http://schemas.microsoft.com/office/powerpoint/2010/main" val="368722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 Natural history if chronic</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1656411"/>
            <a:ext cx="12192000" cy="4794113"/>
          </a:xfrm>
          <a:prstGeom prst="rect">
            <a:avLst/>
          </a:prstGeom>
        </p:spPr>
      </p:pic>
    </p:spTree>
    <p:extLst>
      <p:ext uri="{BB962C8B-B14F-4D97-AF65-F5344CB8AC3E}">
        <p14:creationId xmlns:p14="http://schemas.microsoft.com/office/powerpoint/2010/main" val="195115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 Natural history</a:t>
            </a:r>
          </a:p>
        </p:txBody>
      </p:sp>
      <p:sp>
        <p:nvSpPr>
          <p:cNvPr id="3" name="Content Placeholder 2"/>
          <p:cNvSpPr>
            <a:spLocks noGrp="1"/>
          </p:cNvSpPr>
          <p:nvPr>
            <p:ph idx="1"/>
          </p:nvPr>
        </p:nvSpPr>
        <p:spPr>
          <a:xfrm>
            <a:off x="813732" y="1392572"/>
            <a:ext cx="10673995" cy="5107519"/>
          </a:xfrm>
        </p:spPr>
        <p:txBody>
          <a:bodyPr>
            <a:normAutofit/>
          </a:bodyPr>
          <a:lstStyle/>
          <a:p>
            <a:pPr lvl="1"/>
            <a:endParaRPr lang="en-US" dirty="0">
              <a:solidFill>
                <a:schemeClr val="accent1">
                  <a:lumMod val="60000"/>
                  <a:lumOff val="40000"/>
                </a:schemeClr>
              </a:solidFill>
            </a:endParaRPr>
          </a:p>
          <a:p>
            <a:r>
              <a:rPr lang="en-US" b="1" u="sng" dirty="0"/>
              <a:t>Resolved CHB infection </a:t>
            </a:r>
            <a:r>
              <a:rPr lang="en-US" dirty="0"/>
              <a:t>is defined by clearance of </a:t>
            </a:r>
            <a:r>
              <a:rPr lang="en-US" dirty="0" err="1"/>
              <a:t>HBsAg</a:t>
            </a:r>
            <a:r>
              <a:rPr lang="en-US" dirty="0"/>
              <a:t> with acquisition of antibody to </a:t>
            </a:r>
            <a:r>
              <a:rPr lang="en-US" dirty="0" err="1"/>
              <a:t>HBsAg</a:t>
            </a:r>
            <a:r>
              <a:rPr lang="en-US" dirty="0"/>
              <a:t>. </a:t>
            </a:r>
          </a:p>
          <a:p>
            <a:pPr lvl="1"/>
            <a:r>
              <a:rPr lang="en-US" b="1" u="sng" dirty="0">
                <a:solidFill>
                  <a:srgbClr val="FFFF00"/>
                </a:solidFill>
              </a:rPr>
              <a:t>Approximately 0.5% of persons with inactive CHB </a:t>
            </a:r>
            <a:r>
              <a:rPr lang="en-US" dirty="0">
                <a:solidFill>
                  <a:srgbClr val="FFFF00"/>
                </a:solidFill>
              </a:rPr>
              <a:t>will clear </a:t>
            </a:r>
            <a:r>
              <a:rPr lang="en-US" dirty="0" err="1">
                <a:solidFill>
                  <a:srgbClr val="FFFF00"/>
                </a:solidFill>
              </a:rPr>
              <a:t>HBsAg</a:t>
            </a:r>
            <a:r>
              <a:rPr lang="en-US" dirty="0">
                <a:solidFill>
                  <a:srgbClr val="FFFF00"/>
                </a:solidFill>
              </a:rPr>
              <a:t> yearly; and most will develop antibody to </a:t>
            </a:r>
            <a:r>
              <a:rPr lang="en-US" dirty="0" err="1">
                <a:solidFill>
                  <a:srgbClr val="FFFF00"/>
                </a:solidFill>
              </a:rPr>
              <a:t>HBsAg</a:t>
            </a:r>
            <a:r>
              <a:rPr lang="en-US" dirty="0">
                <a:solidFill>
                  <a:srgbClr val="FFFF00"/>
                </a:solidFill>
              </a:rPr>
              <a:t> (anti-HBs). </a:t>
            </a:r>
          </a:p>
          <a:p>
            <a:pPr lvl="1"/>
            <a:r>
              <a:rPr lang="en-US" b="1" u="sng" dirty="0">
                <a:solidFill>
                  <a:srgbClr val="FFFF00"/>
                </a:solidFill>
              </a:rPr>
              <a:t>Low levels of HBV DNA </a:t>
            </a:r>
            <a:r>
              <a:rPr lang="en-US" dirty="0">
                <a:solidFill>
                  <a:srgbClr val="FFFF00"/>
                </a:solidFill>
              </a:rPr>
              <a:t>are transiently detected in the serum in the minority of persons achieving </a:t>
            </a:r>
            <a:r>
              <a:rPr lang="en-US" dirty="0" err="1">
                <a:solidFill>
                  <a:srgbClr val="FFFF00"/>
                </a:solidFill>
              </a:rPr>
              <a:t>seroclearance</a:t>
            </a:r>
            <a:r>
              <a:rPr lang="en-US" dirty="0">
                <a:solidFill>
                  <a:srgbClr val="FFFF00"/>
                </a:solidFill>
              </a:rPr>
              <a:t>.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643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Clinical presentation: Acute Hepatitis B in adults</a:t>
            </a:r>
            <a:endParaRPr lang="en-US" dirty="0"/>
          </a:p>
        </p:txBody>
      </p:sp>
      <p:sp>
        <p:nvSpPr>
          <p:cNvPr id="3" name="Content Placeholder 2"/>
          <p:cNvSpPr>
            <a:spLocks noGrp="1"/>
          </p:cNvSpPr>
          <p:nvPr>
            <p:ph idx="1"/>
          </p:nvPr>
        </p:nvSpPr>
        <p:spPr>
          <a:xfrm>
            <a:off x="310393" y="2055303"/>
            <a:ext cx="11417416" cy="4446165"/>
          </a:xfrm>
        </p:spPr>
        <p:txBody>
          <a:bodyPr/>
          <a:lstStyle/>
          <a:p>
            <a:r>
              <a:rPr lang="en-US" dirty="0"/>
              <a:t>Acute infections are </a:t>
            </a:r>
            <a:r>
              <a:rPr lang="en-US" b="1" u="sng" dirty="0"/>
              <a:t>heralded by a serum sickness–like </a:t>
            </a:r>
            <a:r>
              <a:rPr lang="en-US" b="1" u="sng" dirty="0" err="1"/>
              <a:t>prodrome</a:t>
            </a:r>
            <a:r>
              <a:rPr lang="en-US" b="1" u="sng" dirty="0"/>
              <a:t> </a:t>
            </a:r>
            <a:r>
              <a:rPr lang="en-US" dirty="0"/>
              <a:t>of fever, arthralgia or arthritis, and rash, which is most commonly </a:t>
            </a:r>
            <a:r>
              <a:rPr lang="en-US" dirty="0" err="1"/>
              <a:t>maculopapular</a:t>
            </a:r>
            <a:r>
              <a:rPr lang="en-US" dirty="0"/>
              <a:t> or urticarial, in 15% of patients.</a:t>
            </a:r>
          </a:p>
          <a:p>
            <a:r>
              <a:rPr lang="en-US" dirty="0"/>
              <a:t>These features generally </a:t>
            </a:r>
            <a:r>
              <a:rPr lang="en-US" b="1" dirty="0"/>
              <a:t>abate </a:t>
            </a:r>
            <a:r>
              <a:rPr lang="en-US" b="1" u="sng" dirty="0"/>
              <a:t>before the manifestations of liver disease </a:t>
            </a:r>
            <a:r>
              <a:rPr lang="en-US" b="1" dirty="0"/>
              <a:t>which include jaundice and peak serum aminotransferase elevations are observed. </a:t>
            </a:r>
          </a:p>
          <a:p>
            <a:r>
              <a:rPr lang="en-US" dirty="0"/>
              <a:t>Clinical symptoms and </a:t>
            </a:r>
            <a:r>
              <a:rPr lang="en-US" b="1" u="sng" dirty="0"/>
              <a:t>jaundice generally disappear after one to three months</a:t>
            </a:r>
            <a:r>
              <a:rPr lang="en-US" dirty="0"/>
              <a:t>. In general, elevated serum ALT levels and serum </a:t>
            </a:r>
            <a:r>
              <a:rPr lang="en-US" dirty="0" err="1"/>
              <a:t>HBsAg</a:t>
            </a:r>
            <a:r>
              <a:rPr lang="en-US" dirty="0"/>
              <a:t> titers decline and disappear together, and in approximately 80% of cases.</a:t>
            </a:r>
          </a:p>
        </p:txBody>
      </p:sp>
    </p:spTree>
    <p:extLst>
      <p:ext uri="{BB962C8B-B14F-4D97-AF65-F5344CB8AC3E}">
        <p14:creationId xmlns:p14="http://schemas.microsoft.com/office/powerpoint/2010/main" val="73188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Clinical presentation: Chronic Hepatitis B</a:t>
            </a:r>
            <a:endParaRPr lang="en-US" dirty="0"/>
          </a:p>
        </p:txBody>
      </p:sp>
      <p:sp>
        <p:nvSpPr>
          <p:cNvPr id="3" name="Content Placeholder 2"/>
          <p:cNvSpPr>
            <a:spLocks noGrp="1"/>
          </p:cNvSpPr>
          <p:nvPr>
            <p:ph idx="1"/>
          </p:nvPr>
        </p:nvSpPr>
        <p:spPr>
          <a:xfrm>
            <a:off x="646111" y="2052918"/>
            <a:ext cx="10506797" cy="4195481"/>
          </a:xfrm>
        </p:spPr>
        <p:txBody>
          <a:bodyPr/>
          <a:lstStyle/>
          <a:p>
            <a:r>
              <a:rPr lang="en-US" dirty="0"/>
              <a:t>Asymptomatic</a:t>
            </a:r>
          </a:p>
          <a:p>
            <a:r>
              <a:rPr lang="en-US" dirty="0"/>
              <a:t>Fatigue</a:t>
            </a:r>
          </a:p>
          <a:p>
            <a:r>
              <a:rPr lang="en-US" dirty="0"/>
              <a:t>Symptoms and signs of CLD</a:t>
            </a:r>
          </a:p>
          <a:p>
            <a:r>
              <a:rPr lang="en-US" b="1" dirty="0" err="1"/>
              <a:t>Extrahepatic</a:t>
            </a:r>
            <a:r>
              <a:rPr lang="en-US" b="1" dirty="0"/>
              <a:t> Manifestations: </a:t>
            </a:r>
            <a:r>
              <a:rPr lang="en-US" dirty="0"/>
              <a:t>arthritis, dermatitis, glomerulonephritis, </a:t>
            </a:r>
            <a:r>
              <a:rPr lang="en-US" dirty="0" err="1"/>
              <a:t>polyarteritis</a:t>
            </a:r>
            <a:r>
              <a:rPr lang="en-US" dirty="0"/>
              <a:t> </a:t>
            </a:r>
            <a:r>
              <a:rPr lang="en-US" dirty="0" err="1"/>
              <a:t>nodosa</a:t>
            </a:r>
            <a:r>
              <a:rPr lang="en-US" dirty="0"/>
              <a:t>, </a:t>
            </a:r>
            <a:r>
              <a:rPr lang="en-US" dirty="0" err="1"/>
              <a:t>cryoglobulinemia</a:t>
            </a:r>
            <a:r>
              <a:rPr lang="en-US" dirty="0"/>
              <a:t>, </a:t>
            </a:r>
            <a:r>
              <a:rPr lang="en-US" dirty="0" err="1"/>
              <a:t>papular</a:t>
            </a:r>
            <a:r>
              <a:rPr lang="en-US" dirty="0"/>
              <a:t> </a:t>
            </a:r>
            <a:r>
              <a:rPr lang="en-US" dirty="0" err="1"/>
              <a:t>acrodermatitis</a:t>
            </a:r>
            <a:r>
              <a:rPr lang="en-US" dirty="0"/>
              <a:t>, and polymyalgia </a:t>
            </a:r>
            <a:r>
              <a:rPr lang="en-US" dirty="0" err="1"/>
              <a:t>rheumatica</a:t>
            </a:r>
            <a:r>
              <a:rPr lang="en-US" dirty="0"/>
              <a:t>. </a:t>
            </a:r>
          </a:p>
          <a:p>
            <a:r>
              <a:rPr lang="en-US" b="1" dirty="0"/>
              <a:t>Acute Flares in Chronic Hepatitis B</a:t>
            </a:r>
          </a:p>
          <a:p>
            <a:pPr lvl="2"/>
            <a:r>
              <a:rPr lang="en-US" dirty="0"/>
              <a:t>Spontaneous Flares</a:t>
            </a:r>
          </a:p>
          <a:p>
            <a:pPr lvl="2"/>
            <a:r>
              <a:rPr lang="en-US" dirty="0"/>
              <a:t>Immunosuppressive Therapy-Induced Flares</a:t>
            </a:r>
          </a:p>
          <a:p>
            <a:endParaRPr lang="en-US" dirty="0"/>
          </a:p>
        </p:txBody>
      </p:sp>
    </p:spTree>
    <p:extLst>
      <p:ext uri="{BB962C8B-B14F-4D97-AF65-F5344CB8AC3E}">
        <p14:creationId xmlns:p14="http://schemas.microsoft.com/office/powerpoint/2010/main" val="49509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 Diagnosis</a:t>
            </a:r>
          </a:p>
        </p:txBody>
      </p:sp>
      <p:sp>
        <p:nvSpPr>
          <p:cNvPr id="3" name="Content Placeholder 2"/>
          <p:cNvSpPr>
            <a:spLocks noGrp="1"/>
          </p:cNvSpPr>
          <p:nvPr>
            <p:ph idx="1"/>
          </p:nvPr>
        </p:nvSpPr>
        <p:spPr>
          <a:xfrm>
            <a:off x="1103312" y="2052918"/>
            <a:ext cx="10176597" cy="3973809"/>
          </a:xfrm>
        </p:spPr>
        <p:txBody>
          <a:bodyPr/>
          <a:lstStyle/>
          <a:p>
            <a:r>
              <a:rPr lang="en-US" dirty="0" err="1"/>
              <a:t>HBsAg</a:t>
            </a:r>
            <a:endParaRPr lang="en-US" dirty="0"/>
          </a:p>
          <a:p>
            <a:r>
              <a:rPr lang="en-US" dirty="0" err="1"/>
              <a:t>HbcAB</a:t>
            </a:r>
            <a:r>
              <a:rPr lang="en-US" dirty="0"/>
              <a:t>   IgG vs </a:t>
            </a:r>
            <a:r>
              <a:rPr lang="en-US" dirty="0" err="1"/>
              <a:t>IgM</a:t>
            </a:r>
            <a:endParaRPr lang="en-US" dirty="0"/>
          </a:p>
          <a:p>
            <a:r>
              <a:rPr lang="en-US" dirty="0" err="1"/>
              <a:t>HbsAb</a:t>
            </a:r>
            <a:endParaRPr lang="en-US" dirty="0"/>
          </a:p>
          <a:p>
            <a:r>
              <a:rPr lang="en-US" dirty="0"/>
              <a:t>Tests for co-infection: </a:t>
            </a:r>
          </a:p>
          <a:p>
            <a:pPr lvl="1"/>
            <a:r>
              <a:rPr lang="en-US" dirty="0"/>
              <a:t>HCV</a:t>
            </a:r>
          </a:p>
          <a:p>
            <a:pPr lvl="1"/>
            <a:r>
              <a:rPr lang="en-US" dirty="0"/>
              <a:t>HDV</a:t>
            </a:r>
          </a:p>
          <a:p>
            <a:pPr lvl="1"/>
            <a:r>
              <a:rPr lang="en-US" dirty="0"/>
              <a:t>HIV</a:t>
            </a:r>
          </a:p>
        </p:txBody>
      </p:sp>
    </p:spTree>
    <p:extLst>
      <p:ext uri="{BB962C8B-B14F-4D97-AF65-F5344CB8AC3E}">
        <p14:creationId xmlns:p14="http://schemas.microsoft.com/office/powerpoint/2010/main" val="375249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a:bodyPr>
          <a:lstStyle/>
          <a:p>
            <a:r>
              <a:rPr lang="en-US" dirty="0"/>
              <a:t>Approach to liver enzymes</a:t>
            </a:r>
          </a:p>
          <a:p>
            <a:r>
              <a:rPr lang="en-US" dirty="0"/>
              <a:t>Selected diseases</a:t>
            </a:r>
          </a:p>
          <a:p>
            <a:r>
              <a:rPr lang="en-US" dirty="0"/>
              <a:t>Cases</a:t>
            </a:r>
          </a:p>
          <a:p>
            <a:endParaRPr lang="en-US" dirty="0"/>
          </a:p>
        </p:txBody>
      </p:sp>
    </p:spTree>
    <p:extLst>
      <p:ext uri="{BB962C8B-B14F-4D97-AF65-F5344CB8AC3E}">
        <p14:creationId xmlns:p14="http://schemas.microsoft.com/office/powerpoint/2010/main" val="66765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 Diagnosis of acute or CHB</a:t>
            </a:r>
          </a:p>
        </p:txBody>
      </p:sp>
      <p:sp>
        <p:nvSpPr>
          <p:cNvPr id="3" name="Content Placeholder 2"/>
          <p:cNvSpPr>
            <a:spLocks noGrp="1"/>
          </p:cNvSpPr>
          <p:nvPr>
            <p:ph idx="1"/>
          </p:nvPr>
        </p:nvSpPr>
        <p:spPr>
          <a:xfrm>
            <a:off x="127001" y="1362365"/>
            <a:ext cx="11826188" cy="5029008"/>
          </a:xfrm>
        </p:spPr>
        <p:txBody>
          <a:bodyPr>
            <a:normAutofit lnSpcReduction="10000"/>
          </a:bodyPr>
          <a:lstStyle/>
          <a:p>
            <a:r>
              <a:rPr lang="en-US" b="1" dirty="0" err="1"/>
              <a:t>HBsAg</a:t>
            </a:r>
            <a:r>
              <a:rPr lang="en-US" dirty="0"/>
              <a:t> </a:t>
            </a:r>
          </a:p>
          <a:p>
            <a:pPr lvl="1"/>
            <a:r>
              <a:rPr lang="en-US" dirty="0"/>
              <a:t>Appears in serum </a:t>
            </a:r>
            <a:r>
              <a:rPr lang="en-US" b="1" u="sng" dirty="0"/>
              <a:t>2 to 10 weeks.</a:t>
            </a:r>
          </a:p>
          <a:p>
            <a:pPr lvl="1"/>
            <a:r>
              <a:rPr lang="en-US" dirty="0"/>
              <a:t>Persistence of </a:t>
            </a:r>
            <a:r>
              <a:rPr lang="en-US" b="1" u="sng" dirty="0" err="1"/>
              <a:t>HBsAg</a:t>
            </a:r>
            <a:r>
              <a:rPr lang="en-US" b="1" u="sng" dirty="0"/>
              <a:t> for &gt;6 months </a:t>
            </a:r>
            <a:r>
              <a:rPr lang="en-US" dirty="0"/>
              <a:t>implies progression to chronic HBV infection.</a:t>
            </a:r>
          </a:p>
          <a:p>
            <a:pPr lvl="1"/>
            <a:r>
              <a:rPr lang="en-US" dirty="0"/>
              <a:t>In self-limited acute hepatitis, </a:t>
            </a:r>
            <a:r>
              <a:rPr lang="en-US" dirty="0" err="1"/>
              <a:t>HBsAg</a:t>
            </a:r>
            <a:r>
              <a:rPr lang="en-US" dirty="0"/>
              <a:t> usually becomes undetectable after </a:t>
            </a:r>
            <a:r>
              <a:rPr lang="en-US" u="sng" dirty="0"/>
              <a:t>4-</a:t>
            </a:r>
            <a:r>
              <a:rPr lang="en-US" b="1" u="sng" dirty="0"/>
              <a:t>6 months</a:t>
            </a:r>
            <a:r>
              <a:rPr lang="en-US" dirty="0"/>
              <a:t>.</a:t>
            </a:r>
          </a:p>
          <a:p>
            <a:pPr lvl="2"/>
            <a:r>
              <a:rPr lang="en-US" dirty="0"/>
              <a:t>The disappearance of </a:t>
            </a:r>
            <a:r>
              <a:rPr lang="en-US" dirty="0" err="1"/>
              <a:t>HBsAg</a:t>
            </a:r>
            <a:r>
              <a:rPr lang="en-US" dirty="0"/>
              <a:t> is followed </a:t>
            </a:r>
            <a:r>
              <a:rPr lang="en-US" b="1" u="sng" dirty="0">
                <a:solidFill>
                  <a:srgbClr val="FFFF00"/>
                </a:solidFill>
              </a:rPr>
              <a:t>several weeks later by the appearance of anti-HBs</a:t>
            </a:r>
            <a:r>
              <a:rPr lang="en-US" dirty="0"/>
              <a:t>.</a:t>
            </a:r>
          </a:p>
          <a:p>
            <a:pPr lvl="2"/>
            <a:r>
              <a:rPr lang="en-US" dirty="0"/>
              <a:t>Anti-HBs may not be detectable during </a:t>
            </a:r>
            <a:r>
              <a:rPr lang="en-US" b="1" u="sng" dirty="0">
                <a:solidFill>
                  <a:srgbClr val="FFFF00"/>
                </a:solidFill>
              </a:rPr>
              <a:t>a window period of several weeks to months </a:t>
            </a:r>
            <a:r>
              <a:rPr lang="en-US" dirty="0"/>
              <a:t>after the disappearance of </a:t>
            </a:r>
            <a:r>
              <a:rPr lang="en-US" dirty="0" err="1"/>
              <a:t>HBsAg</a:t>
            </a:r>
            <a:r>
              <a:rPr lang="en-US" dirty="0"/>
              <a:t>.  </a:t>
            </a:r>
          </a:p>
          <a:p>
            <a:pPr marL="400050">
              <a:buFont typeface="Wingdings" charset="2"/>
              <a:buChar char="Ø"/>
            </a:pPr>
            <a:r>
              <a:rPr lang="en-US" b="1" dirty="0" err="1"/>
              <a:t>HbcAB</a:t>
            </a:r>
            <a:r>
              <a:rPr lang="en-US" b="1" dirty="0"/>
              <a:t> </a:t>
            </a:r>
            <a:r>
              <a:rPr lang="en-US" b="1" dirty="0" err="1"/>
              <a:t>IgM</a:t>
            </a:r>
            <a:r>
              <a:rPr lang="en-US" b="1" dirty="0"/>
              <a:t> </a:t>
            </a:r>
            <a:r>
              <a:rPr lang="en-US" b="1" dirty="0" err="1"/>
              <a:t>vs</a:t>
            </a:r>
            <a:r>
              <a:rPr lang="en-US" b="1" dirty="0"/>
              <a:t> </a:t>
            </a:r>
            <a:r>
              <a:rPr lang="en-US" b="1" dirty="0" err="1"/>
              <a:t>IgG</a:t>
            </a:r>
            <a:endParaRPr lang="en-US" b="1" dirty="0"/>
          </a:p>
          <a:p>
            <a:pPr lvl="1"/>
            <a:r>
              <a:rPr lang="en-US" dirty="0"/>
              <a:t>During the window period, the diagnosis of acute HBV infection is made by the detection of </a:t>
            </a:r>
            <a:r>
              <a:rPr lang="en-US" b="1" u="sng" dirty="0" err="1">
                <a:solidFill>
                  <a:srgbClr val="FF0000"/>
                </a:solidFill>
              </a:rPr>
              <a:t>IgM</a:t>
            </a:r>
            <a:r>
              <a:rPr lang="en-US" b="1" u="sng" dirty="0">
                <a:solidFill>
                  <a:srgbClr val="FF0000"/>
                </a:solidFill>
              </a:rPr>
              <a:t> anti-</a:t>
            </a:r>
            <a:r>
              <a:rPr lang="en-US" b="1" u="sng" dirty="0" err="1">
                <a:solidFill>
                  <a:srgbClr val="FF0000"/>
                </a:solidFill>
              </a:rPr>
              <a:t>HBc</a:t>
            </a:r>
            <a:r>
              <a:rPr lang="en-US" b="1" u="sng" dirty="0">
                <a:solidFill>
                  <a:srgbClr val="FF0000"/>
                </a:solidFill>
              </a:rPr>
              <a:t> in serum.</a:t>
            </a:r>
            <a:r>
              <a:rPr lang="en-US" b="1" dirty="0">
                <a:solidFill>
                  <a:srgbClr val="FF0000"/>
                </a:solidFill>
              </a:rPr>
              <a:t>  </a:t>
            </a:r>
            <a:r>
              <a:rPr lang="en-US" dirty="0" err="1"/>
              <a:t>IgM</a:t>
            </a:r>
            <a:r>
              <a:rPr lang="en-US" dirty="0"/>
              <a:t> class is usually detectable for 4 to 6 months after an acute episode of hepatitis or during exacerbation of chronic hepatitis B and rarely for up to two years. </a:t>
            </a:r>
          </a:p>
          <a:p>
            <a:pPr lvl="1"/>
            <a:r>
              <a:rPr lang="en-US" b="1" u="sng" dirty="0">
                <a:solidFill>
                  <a:srgbClr val="FF0000"/>
                </a:solidFill>
              </a:rPr>
              <a:t>IgG Anti-</a:t>
            </a:r>
            <a:r>
              <a:rPr lang="en-US" b="1" u="sng" dirty="0" err="1">
                <a:solidFill>
                  <a:srgbClr val="FF0000"/>
                </a:solidFill>
              </a:rPr>
              <a:t>HBc</a:t>
            </a:r>
            <a:r>
              <a:rPr lang="en-US" b="1" u="sng" dirty="0">
                <a:solidFill>
                  <a:srgbClr val="FF0000"/>
                </a:solidFill>
              </a:rPr>
              <a:t> </a:t>
            </a:r>
            <a:r>
              <a:rPr lang="en-US" dirty="0"/>
              <a:t>persists in persons who recover from acute hepatitis B and CHB.</a:t>
            </a:r>
            <a:endParaRPr lang="en-US" b="1" u="sng" dirty="0">
              <a:solidFill>
                <a:srgbClr val="FFFF00"/>
              </a:solidFill>
            </a:endParaRPr>
          </a:p>
          <a:p>
            <a:r>
              <a:rPr lang="en-US" dirty="0"/>
              <a:t>The accurate diagnosis of acute hepatitis B require testing with immunoglobulin (Ig) M antibody to hepatitis B core antigen (</a:t>
            </a:r>
            <a:r>
              <a:rPr lang="en-US" dirty="0" err="1"/>
              <a:t>HBcAg</a:t>
            </a:r>
            <a:r>
              <a:rPr lang="en-US" dirty="0"/>
              <a:t>) (</a:t>
            </a:r>
            <a:r>
              <a:rPr lang="en-US" dirty="0" err="1"/>
              <a:t>IgM</a:t>
            </a:r>
            <a:r>
              <a:rPr lang="en-US" dirty="0"/>
              <a:t> anti-</a:t>
            </a:r>
            <a:r>
              <a:rPr lang="en-US" dirty="0" err="1"/>
              <a:t>HBc</a:t>
            </a:r>
            <a:r>
              <a:rPr lang="en-US" dirty="0"/>
              <a:t>)</a:t>
            </a:r>
          </a:p>
          <a:p>
            <a:pPr lvl="1"/>
            <a:endParaRPr lang="en-US" b="1" u="sng" dirty="0">
              <a:solidFill>
                <a:srgbClr val="FFFF00"/>
              </a:solidFill>
            </a:endParaRPr>
          </a:p>
        </p:txBody>
      </p:sp>
    </p:spTree>
    <p:extLst>
      <p:ext uri="{BB962C8B-B14F-4D97-AF65-F5344CB8AC3E}">
        <p14:creationId xmlns:p14="http://schemas.microsoft.com/office/powerpoint/2010/main" val="204000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03312" y="907656"/>
            <a:ext cx="9668766" cy="5467031"/>
          </a:xfrm>
          <a:prstGeom prst="rect">
            <a:avLst/>
          </a:prstGeom>
        </p:spPr>
      </p:pic>
    </p:spTree>
    <p:extLst>
      <p:ext uri="{BB962C8B-B14F-4D97-AF65-F5344CB8AC3E}">
        <p14:creationId xmlns:p14="http://schemas.microsoft.com/office/powerpoint/2010/main" val="203230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 Diagnosis of acute or CHB</a:t>
            </a:r>
          </a:p>
        </p:txBody>
      </p:sp>
      <p:sp>
        <p:nvSpPr>
          <p:cNvPr id="3" name="Content Placeholder 2"/>
          <p:cNvSpPr>
            <a:spLocks noGrp="1"/>
          </p:cNvSpPr>
          <p:nvPr>
            <p:ph idx="1"/>
          </p:nvPr>
        </p:nvSpPr>
        <p:spPr>
          <a:xfrm>
            <a:off x="556181" y="2073896"/>
            <a:ext cx="10614581" cy="4260916"/>
          </a:xfrm>
        </p:spPr>
        <p:txBody>
          <a:bodyPr>
            <a:normAutofit/>
          </a:bodyPr>
          <a:lstStyle/>
          <a:p>
            <a:r>
              <a:rPr lang="en-US" b="1" u="sng" dirty="0"/>
              <a:t>Coexistence of </a:t>
            </a:r>
            <a:r>
              <a:rPr lang="en-US" b="1" u="sng" dirty="0" err="1"/>
              <a:t>HBsAg</a:t>
            </a:r>
            <a:r>
              <a:rPr lang="en-US" b="1" u="sng" dirty="0"/>
              <a:t> and anti-HBs </a:t>
            </a:r>
            <a:r>
              <a:rPr lang="en-US" dirty="0"/>
              <a:t>in serum has been reported in approximately 25% of </a:t>
            </a:r>
            <a:r>
              <a:rPr lang="en-US" dirty="0" err="1"/>
              <a:t>HBsAg</a:t>
            </a:r>
            <a:r>
              <a:rPr lang="en-US" dirty="0"/>
              <a:t>-positive persons and occurs more commonly in persons with chronic hepatitis B than in those with acute hepatitis B.</a:t>
            </a:r>
          </a:p>
          <a:p>
            <a:r>
              <a:rPr lang="en-US" b="1" u="sng" dirty="0" err="1"/>
              <a:t>HbeAg</a:t>
            </a:r>
            <a:endParaRPr lang="en-US" b="1" u="sng" dirty="0"/>
          </a:p>
          <a:p>
            <a:pPr lvl="1"/>
            <a:r>
              <a:rPr lang="en-US" u="sng" dirty="0"/>
              <a:t>Persistence of </a:t>
            </a:r>
            <a:r>
              <a:rPr lang="en-US" u="sng" dirty="0" err="1"/>
              <a:t>HBeAg</a:t>
            </a:r>
            <a:r>
              <a:rPr lang="en-US" u="sng" dirty="0"/>
              <a:t> three or more months </a:t>
            </a:r>
            <a:r>
              <a:rPr lang="en-US" dirty="0"/>
              <a:t>after the onset of illness indicates a high likelihood of transition to chronic HBV infection. </a:t>
            </a:r>
          </a:p>
          <a:p>
            <a:pPr lvl="1"/>
            <a:r>
              <a:rPr lang="en-US" dirty="0"/>
              <a:t>The finding of </a:t>
            </a:r>
            <a:r>
              <a:rPr lang="en-US" dirty="0" err="1"/>
              <a:t>HBeAg</a:t>
            </a:r>
            <a:r>
              <a:rPr lang="en-US" dirty="0"/>
              <a:t> in the serum of an </a:t>
            </a:r>
            <a:r>
              <a:rPr lang="en-US" u="sng" dirty="0"/>
              <a:t>HBV carrier indicates greater infectivity</a:t>
            </a:r>
            <a:r>
              <a:rPr lang="en-US" dirty="0"/>
              <a:t>, a high level of viral replication, and the need for antiviral therapy.</a:t>
            </a:r>
          </a:p>
          <a:p>
            <a:endParaRPr lang="en-US" dirty="0"/>
          </a:p>
        </p:txBody>
      </p:sp>
    </p:spTree>
    <p:extLst>
      <p:ext uri="{BB962C8B-B14F-4D97-AF65-F5344CB8AC3E}">
        <p14:creationId xmlns:p14="http://schemas.microsoft.com/office/powerpoint/2010/main" val="352616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55571"/>
          </a:xfrm>
        </p:spPr>
        <p:txBody>
          <a:bodyPr/>
          <a:lstStyle/>
          <a:p>
            <a:r>
              <a:rPr lang="en-US" dirty="0"/>
              <a:t>Chronic HBV: Monitoring &amp; Rx</a:t>
            </a:r>
          </a:p>
        </p:txBody>
      </p:sp>
      <p:sp>
        <p:nvSpPr>
          <p:cNvPr id="3" name="Content Placeholder 2"/>
          <p:cNvSpPr>
            <a:spLocks noGrp="1"/>
          </p:cNvSpPr>
          <p:nvPr>
            <p:ph idx="1"/>
          </p:nvPr>
        </p:nvSpPr>
        <p:spPr>
          <a:xfrm>
            <a:off x="308063" y="1332560"/>
            <a:ext cx="11491392" cy="5028985"/>
          </a:xfrm>
        </p:spPr>
        <p:txBody>
          <a:bodyPr>
            <a:normAutofit/>
          </a:bodyPr>
          <a:lstStyle/>
          <a:p>
            <a:r>
              <a:rPr lang="en-US" dirty="0"/>
              <a:t>The measurement of </a:t>
            </a:r>
            <a:r>
              <a:rPr lang="en-US" b="1" u="sng" dirty="0"/>
              <a:t>serum HBV DNA is </a:t>
            </a:r>
            <a:r>
              <a:rPr lang="en-US" dirty="0"/>
              <a:t>commonly used to evaluate a patient’s candidacy for antiviral therapy and to monitor response during treatment.</a:t>
            </a:r>
          </a:p>
          <a:p>
            <a:r>
              <a:rPr lang="en-US" dirty="0"/>
              <a:t>Owing to the fluctuating nature of CHB, the accuracy of one high HBV DNA level at a single time point in predicting prognosis is poor and regular monitoring of disease status is imperative to determine need for antiviral therapy. </a:t>
            </a:r>
          </a:p>
          <a:p>
            <a:r>
              <a:rPr lang="en-US" b="1" u="sng" dirty="0"/>
              <a:t>ALT</a:t>
            </a:r>
          </a:p>
          <a:p>
            <a:r>
              <a:rPr lang="en-US" b="1" u="sng" dirty="0" err="1"/>
              <a:t>Fibroscan</a:t>
            </a:r>
            <a:r>
              <a:rPr lang="en-US" b="1" dirty="0"/>
              <a:t>: </a:t>
            </a:r>
            <a:r>
              <a:rPr lang="en-US" dirty="0"/>
              <a:t>noninvasive methods to assess fibrosis severity.</a:t>
            </a:r>
          </a:p>
          <a:p>
            <a:r>
              <a:rPr lang="en-US" b="1" u="sng" dirty="0"/>
              <a:t>Liver biopsy </a:t>
            </a:r>
            <a:r>
              <a:rPr lang="en-US" dirty="0"/>
              <a:t>provides an assessment of the severity of </a:t>
            </a:r>
            <a:r>
              <a:rPr lang="en-US" dirty="0" err="1"/>
              <a:t>necroinflammation</a:t>
            </a:r>
            <a:r>
              <a:rPr lang="en-US" dirty="0"/>
              <a:t> and fibrosis, and may be especially useful for persons who lack clear-cut indications for treatment. Whereas liver biopsy is regarded as the best method to assess the severity of inflammatory activity and fibrosis, noninvasive methods to assess fibrosis severity are also useful. </a:t>
            </a:r>
          </a:p>
          <a:p>
            <a:r>
              <a:rPr lang="en-US" b="1" dirty="0"/>
              <a:t>US: </a:t>
            </a:r>
            <a:r>
              <a:rPr lang="en-US" dirty="0"/>
              <a:t>HCC screening</a:t>
            </a:r>
          </a:p>
          <a:p>
            <a:endParaRPr lang="en-US" dirty="0"/>
          </a:p>
          <a:p>
            <a:endParaRPr lang="en-US" dirty="0"/>
          </a:p>
          <a:p>
            <a:endParaRPr lang="en-US" dirty="0"/>
          </a:p>
        </p:txBody>
      </p:sp>
    </p:spTree>
    <p:extLst>
      <p:ext uri="{BB962C8B-B14F-4D97-AF65-F5344CB8AC3E}">
        <p14:creationId xmlns:p14="http://schemas.microsoft.com/office/powerpoint/2010/main" val="308580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HBV: Monitoring &amp; Rx</a:t>
            </a:r>
          </a:p>
        </p:txBody>
      </p:sp>
      <p:sp>
        <p:nvSpPr>
          <p:cNvPr id="3" name="Content Placeholder 2"/>
          <p:cNvSpPr>
            <a:spLocks noGrp="1"/>
          </p:cNvSpPr>
          <p:nvPr>
            <p:ph idx="1"/>
          </p:nvPr>
        </p:nvSpPr>
        <p:spPr>
          <a:xfrm>
            <a:off x="646110" y="1994195"/>
            <a:ext cx="10855195" cy="4507273"/>
          </a:xfrm>
        </p:spPr>
        <p:txBody>
          <a:bodyPr>
            <a:normAutofit/>
          </a:bodyPr>
          <a:lstStyle/>
          <a:p>
            <a:r>
              <a:rPr lang="en-US" dirty="0" err="1"/>
              <a:t>Pegylated</a:t>
            </a:r>
            <a:r>
              <a:rPr lang="en-US" dirty="0"/>
              <a:t> interferon (Peg-IFN). </a:t>
            </a:r>
          </a:p>
          <a:p>
            <a:pPr lvl="1"/>
            <a:r>
              <a:rPr lang="en-US" dirty="0"/>
              <a:t>Short duration of therapy</a:t>
            </a:r>
          </a:p>
          <a:p>
            <a:pPr lvl="1"/>
            <a:r>
              <a:rPr lang="en-US" dirty="0"/>
              <a:t>Before pregnancy</a:t>
            </a:r>
          </a:p>
          <a:p>
            <a:pPr lvl="1"/>
            <a:r>
              <a:rPr lang="en-US" dirty="0"/>
              <a:t>Side effects</a:t>
            </a:r>
          </a:p>
          <a:p>
            <a:r>
              <a:rPr lang="en-US" dirty="0" err="1"/>
              <a:t>Nucleos</a:t>
            </a:r>
            <a:r>
              <a:rPr lang="en-US" dirty="0"/>
              <a:t>(t)ide analogs (NAs) therapy. </a:t>
            </a:r>
          </a:p>
          <a:p>
            <a:pPr lvl="1"/>
            <a:r>
              <a:rPr lang="en-US" dirty="0"/>
              <a:t>Overall, all NAs have an excellent safety profile across a wide spectrum of persons with CHB, including those with decompensated cirrhosis.</a:t>
            </a:r>
          </a:p>
          <a:p>
            <a:endParaRPr lang="en-US" dirty="0"/>
          </a:p>
        </p:txBody>
      </p:sp>
    </p:spTree>
    <p:extLst>
      <p:ext uri="{BB962C8B-B14F-4D97-AF65-F5344CB8AC3E}">
        <p14:creationId xmlns:p14="http://schemas.microsoft.com/office/powerpoint/2010/main" val="209676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52671" y="1410346"/>
            <a:ext cx="10986922" cy="3838380"/>
          </a:xfrm>
          <a:prstGeom prst="rect">
            <a:avLst/>
          </a:prstGeom>
        </p:spPr>
      </p:pic>
    </p:spTree>
    <p:extLst>
      <p:ext uri="{BB962C8B-B14F-4D97-AF65-F5344CB8AC3E}">
        <p14:creationId xmlns:p14="http://schemas.microsoft.com/office/powerpoint/2010/main" val="163184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3312" y="452718"/>
            <a:ext cx="9799386" cy="5876376"/>
          </a:xfrm>
          <a:prstGeom prst="rect">
            <a:avLst/>
          </a:prstGeom>
        </p:spPr>
      </p:pic>
    </p:spTree>
    <p:extLst>
      <p:ext uri="{BB962C8B-B14F-4D97-AF65-F5344CB8AC3E}">
        <p14:creationId xmlns:p14="http://schemas.microsoft.com/office/powerpoint/2010/main" val="2880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HCV</a:t>
            </a:r>
          </a:p>
        </p:txBody>
      </p:sp>
      <p:sp>
        <p:nvSpPr>
          <p:cNvPr id="3" name="Content Placeholder 2"/>
          <p:cNvSpPr>
            <a:spLocks noGrp="1"/>
          </p:cNvSpPr>
          <p:nvPr>
            <p:ph idx="1"/>
          </p:nvPr>
        </p:nvSpPr>
        <p:spPr>
          <a:xfrm>
            <a:off x="565608" y="1536570"/>
            <a:ext cx="9484245" cy="4711830"/>
          </a:xfrm>
        </p:spPr>
        <p:txBody>
          <a:bodyPr/>
          <a:lstStyle/>
          <a:p>
            <a:r>
              <a:rPr lang="en-US" dirty="0"/>
              <a:t>Hepatitis C virus (HCV) infection is one of the main causes of chronic liver disease worldwide.</a:t>
            </a:r>
          </a:p>
          <a:p>
            <a:r>
              <a:rPr lang="en-US" dirty="0"/>
              <a:t>The long-term impact of HCV infection is highly variable, ranging from minimal histological changes to extensive fibrosis and cirrhosis with or without hepatocellular carcinoma (HCC). </a:t>
            </a:r>
          </a:p>
          <a:p>
            <a:endParaRPr lang="en-US" dirty="0"/>
          </a:p>
          <a:p>
            <a:endParaRPr lang="en-US" dirty="0"/>
          </a:p>
        </p:txBody>
      </p:sp>
    </p:spTree>
    <p:extLst>
      <p:ext uri="{BB962C8B-B14F-4D97-AF65-F5344CB8AC3E}">
        <p14:creationId xmlns:p14="http://schemas.microsoft.com/office/powerpoint/2010/main" val="269977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HCV: Natural history</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0240" y="1639291"/>
            <a:ext cx="12179300" cy="4737100"/>
          </a:xfrm>
          <a:prstGeom prst="rect">
            <a:avLst/>
          </a:prstGeom>
        </p:spPr>
      </p:pic>
    </p:spTree>
    <p:extLst>
      <p:ext uri="{BB962C8B-B14F-4D97-AF65-F5344CB8AC3E}">
        <p14:creationId xmlns:p14="http://schemas.microsoft.com/office/powerpoint/2010/main" val="390192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HCV: Transmission</a:t>
            </a:r>
          </a:p>
        </p:txBody>
      </p:sp>
      <p:sp>
        <p:nvSpPr>
          <p:cNvPr id="3" name="Content Placeholder 2"/>
          <p:cNvSpPr>
            <a:spLocks noGrp="1"/>
          </p:cNvSpPr>
          <p:nvPr>
            <p:ph idx="1"/>
          </p:nvPr>
        </p:nvSpPr>
        <p:spPr>
          <a:xfrm>
            <a:off x="405353" y="1470582"/>
            <a:ext cx="11208469" cy="4949072"/>
          </a:xfrm>
        </p:spPr>
        <p:txBody>
          <a:bodyPr>
            <a:normAutofit/>
          </a:bodyPr>
          <a:lstStyle/>
          <a:p>
            <a:r>
              <a:rPr lang="en-US" dirty="0"/>
              <a:t>Modes of transmission of HCV can be divided into </a:t>
            </a:r>
          </a:p>
          <a:p>
            <a:pPr lvl="1"/>
            <a:r>
              <a:rPr lang="en-US" dirty="0"/>
              <a:t>Percutaneous (blood transfusion and needle stick inoculation) </a:t>
            </a:r>
          </a:p>
          <a:p>
            <a:pPr lvl="1"/>
            <a:r>
              <a:rPr lang="en-US" dirty="0"/>
              <a:t>Non-percutaneous (sexual contact and perinatal exposure). </a:t>
            </a:r>
          </a:p>
          <a:p>
            <a:pPr marL="457200" lvl="1" indent="0">
              <a:buNone/>
            </a:pPr>
            <a:endParaRPr lang="en-US" dirty="0"/>
          </a:p>
          <a:p>
            <a:r>
              <a:rPr lang="en-US" dirty="0"/>
              <a:t>The risk of </a:t>
            </a:r>
            <a:r>
              <a:rPr lang="en-US" b="1" u="sng" dirty="0"/>
              <a:t>sexual transmission </a:t>
            </a:r>
            <a:r>
              <a:rPr lang="en-US" dirty="0"/>
              <a:t>is negligible in monogamous couples that do not engage in high-risk sexual practices. However, epidemiologic studies have shown that persons with multiple sex partners have a higher prevalence of HCV infection.</a:t>
            </a:r>
          </a:p>
          <a:p>
            <a:r>
              <a:rPr lang="en-US" dirty="0"/>
              <a:t>the risk of </a:t>
            </a:r>
            <a:r>
              <a:rPr lang="en-US" b="1" u="sng" dirty="0"/>
              <a:t>perinatal transmission of HCV infection is low</a:t>
            </a:r>
            <a:r>
              <a:rPr lang="en-US" dirty="0"/>
              <a:t>, averaging 5.1% to 6.7% for HCV-</a:t>
            </a:r>
            <a:r>
              <a:rPr lang="en-US" dirty="0" err="1"/>
              <a:t>monoinfected</a:t>
            </a:r>
            <a:r>
              <a:rPr lang="en-US" dirty="0"/>
              <a:t> patients.</a:t>
            </a:r>
          </a:p>
          <a:p>
            <a:r>
              <a:rPr lang="en-US" dirty="0"/>
              <a:t>The Centers for Disease Control and Prevention have concluded that </a:t>
            </a:r>
            <a:r>
              <a:rPr lang="en-US" b="1" u="sng" dirty="0"/>
              <a:t>breast feeding</a:t>
            </a:r>
            <a:r>
              <a:rPr lang="en-US" dirty="0"/>
              <a:t> by HCV-infected mothers is generally safe.</a:t>
            </a:r>
          </a:p>
        </p:txBody>
      </p:sp>
    </p:spTree>
    <p:extLst>
      <p:ext uri="{BB962C8B-B14F-4D97-AF65-F5344CB8AC3E}">
        <p14:creationId xmlns:p14="http://schemas.microsoft.com/office/powerpoint/2010/main" val="266255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How many liver enzymes do you know?</a:t>
            </a:r>
          </a:p>
        </p:txBody>
      </p:sp>
    </p:spTree>
    <p:extLst>
      <p:ext uri="{BB962C8B-B14F-4D97-AF65-F5344CB8AC3E}">
        <p14:creationId xmlns:p14="http://schemas.microsoft.com/office/powerpoint/2010/main" val="160208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HCV: genotypes</a:t>
            </a:r>
          </a:p>
        </p:txBody>
      </p:sp>
      <p:sp>
        <p:nvSpPr>
          <p:cNvPr id="3" name="Content Placeholder 2"/>
          <p:cNvSpPr>
            <a:spLocks noGrp="1"/>
          </p:cNvSpPr>
          <p:nvPr>
            <p:ph idx="1"/>
          </p:nvPr>
        </p:nvSpPr>
        <p:spPr>
          <a:xfrm>
            <a:off x="1103312" y="2052918"/>
            <a:ext cx="10095731" cy="4366736"/>
          </a:xfrm>
        </p:spPr>
        <p:txBody>
          <a:bodyPr/>
          <a:lstStyle/>
          <a:p>
            <a:r>
              <a:rPr lang="en-US" dirty="0"/>
              <a:t>Genotypes 1, 2, and 3 are most common in North America and Europe</a:t>
            </a:r>
          </a:p>
          <a:p>
            <a:r>
              <a:rPr lang="en-US" dirty="0"/>
              <a:t>Genotype 4 is most common in the Middle East</a:t>
            </a:r>
          </a:p>
          <a:p>
            <a:r>
              <a:rPr lang="en-US" dirty="0"/>
              <a:t>Genotypes 5 and 6 are most common in Southeast Asia</a:t>
            </a:r>
          </a:p>
          <a:p>
            <a:endParaRPr lang="en-US" dirty="0"/>
          </a:p>
        </p:txBody>
      </p:sp>
    </p:spTree>
    <p:extLst>
      <p:ext uri="{BB962C8B-B14F-4D97-AF65-F5344CB8AC3E}">
        <p14:creationId xmlns:p14="http://schemas.microsoft.com/office/powerpoint/2010/main" val="256452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HCV: clinical features</a:t>
            </a:r>
          </a:p>
        </p:txBody>
      </p:sp>
      <p:sp>
        <p:nvSpPr>
          <p:cNvPr id="3" name="Content Placeholder 2"/>
          <p:cNvSpPr>
            <a:spLocks noGrp="1"/>
          </p:cNvSpPr>
          <p:nvPr>
            <p:ph idx="1"/>
          </p:nvPr>
        </p:nvSpPr>
        <p:spPr>
          <a:xfrm>
            <a:off x="278465" y="1391662"/>
            <a:ext cx="11439053" cy="5054892"/>
          </a:xfrm>
        </p:spPr>
        <p:txBody>
          <a:bodyPr>
            <a:normAutofit/>
          </a:bodyPr>
          <a:lstStyle/>
          <a:p>
            <a:r>
              <a:rPr lang="en-US" b="1" dirty="0"/>
              <a:t>Acute hepatitis C </a:t>
            </a:r>
          </a:p>
          <a:p>
            <a:pPr lvl="1"/>
            <a:r>
              <a:rPr lang="en-US" dirty="0"/>
              <a:t>is rarely seen in clinical practice because </a:t>
            </a:r>
            <a:r>
              <a:rPr lang="en-US" b="1" u="sng" dirty="0"/>
              <a:t>nearly all cases are asymptomatic. </a:t>
            </a:r>
          </a:p>
          <a:p>
            <a:pPr lvl="1"/>
            <a:r>
              <a:rPr lang="en-US" dirty="0"/>
              <a:t>The rate of viral persistence after acute infection varies, ranging from 45% to more than 90%. </a:t>
            </a:r>
          </a:p>
          <a:p>
            <a:pPr lvl="1"/>
            <a:r>
              <a:rPr lang="en-US" b="1" u="sng" dirty="0"/>
              <a:t>Younger and female patients </a:t>
            </a:r>
            <a:r>
              <a:rPr lang="en-US" dirty="0"/>
              <a:t>having the lowest rates of chronicity. Other factors that may play a role include the source of infection and size of inoculum. </a:t>
            </a:r>
          </a:p>
          <a:p>
            <a:r>
              <a:rPr lang="en-US" b="1" dirty="0"/>
              <a:t>Anti-HCV</a:t>
            </a:r>
            <a:r>
              <a:rPr lang="en-US" dirty="0"/>
              <a:t> will be detected between Week 2 and month 3.</a:t>
            </a:r>
          </a:p>
          <a:p>
            <a:r>
              <a:rPr lang="en-US" b="1" dirty="0"/>
              <a:t>HCV RNA</a:t>
            </a:r>
          </a:p>
          <a:p>
            <a:pPr lvl="1"/>
            <a:r>
              <a:rPr lang="en-US" dirty="0"/>
              <a:t> is detectable within </a:t>
            </a:r>
            <a:r>
              <a:rPr lang="en-US" u="sng" dirty="0"/>
              <a:t>2 to 3 weeks of exposure</a:t>
            </a:r>
          </a:p>
          <a:p>
            <a:pPr lvl="1"/>
            <a:r>
              <a:rPr lang="en-US" dirty="0"/>
              <a:t>In patients whom the infection resolves spontaneously, loss of HCV RNA from serum usually occurs </a:t>
            </a:r>
            <a:r>
              <a:rPr lang="en-US" u="sng" dirty="0"/>
              <a:t>within 3 to 4 months</a:t>
            </a:r>
            <a:r>
              <a:rPr lang="en-US" dirty="0"/>
              <a:t> of the onset of clinical disease</a:t>
            </a:r>
          </a:p>
        </p:txBody>
      </p:sp>
    </p:spTree>
    <p:extLst>
      <p:ext uri="{BB962C8B-B14F-4D97-AF65-F5344CB8AC3E}">
        <p14:creationId xmlns:p14="http://schemas.microsoft.com/office/powerpoint/2010/main" val="380796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Extrahepatic</a:t>
            </a:r>
            <a:r>
              <a:rPr lang="en-US" b="1" dirty="0"/>
              <a:t> Manifestations</a:t>
            </a:r>
            <a:endParaRPr lang="en-US" dirty="0"/>
          </a:p>
        </p:txBody>
      </p:sp>
      <p:sp>
        <p:nvSpPr>
          <p:cNvPr id="3" name="Content Placeholder 2"/>
          <p:cNvSpPr>
            <a:spLocks noGrp="1"/>
          </p:cNvSpPr>
          <p:nvPr>
            <p:ph idx="1"/>
          </p:nvPr>
        </p:nvSpPr>
        <p:spPr>
          <a:xfrm>
            <a:off x="209295" y="1243482"/>
            <a:ext cx="11585542" cy="4930218"/>
          </a:xfrm>
        </p:spPr>
        <p:txBody>
          <a:bodyPr>
            <a:normAutofit/>
          </a:bodyPr>
          <a:lstStyle/>
          <a:p>
            <a:r>
              <a:rPr lang="en-US" dirty="0"/>
              <a:t>Symptoms and signs include </a:t>
            </a:r>
          </a:p>
          <a:p>
            <a:pPr lvl="2"/>
            <a:r>
              <a:rPr lang="en-US" dirty="0"/>
              <a:t>Fatigue, </a:t>
            </a:r>
          </a:p>
          <a:p>
            <a:pPr lvl="2"/>
            <a:r>
              <a:rPr lang="en-US" dirty="0" err="1"/>
              <a:t>Arthralgias</a:t>
            </a:r>
            <a:r>
              <a:rPr lang="en-US" dirty="0"/>
              <a:t>, arthritis, </a:t>
            </a:r>
          </a:p>
          <a:p>
            <a:pPr lvl="2"/>
            <a:r>
              <a:rPr lang="en-US" dirty="0" err="1"/>
              <a:t>Purpura</a:t>
            </a:r>
            <a:r>
              <a:rPr lang="en-US" dirty="0"/>
              <a:t>,</a:t>
            </a:r>
          </a:p>
          <a:p>
            <a:pPr lvl="2"/>
            <a:r>
              <a:rPr lang="en-US" dirty="0"/>
              <a:t>Raynaud’s phenomenon, </a:t>
            </a:r>
          </a:p>
          <a:p>
            <a:pPr lvl="2"/>
            <a:r>
              <a:rPr lang="en-US" dirty="0" err="1"/>
              <a:t>Vasculitis</a:t>
            </a:r>
            <a:r>
              <a:rPr lang="en-US" dirty="0"/>
              <a:t>, </a:t>
            </a:r>
          </a:p>
          <a:p>
            <a:pPr lvl="2"/>
            <a:r>
              <a:rPr lang="en-US" dirty="0"/>
              <a:t>Peripheral neuropathy, and nephropathy. </a:t>
            </a:r>
          </a:p>
          <a:p>
            <a:r>
              <a:rPr lang="en-US" dirty="0"/>
              <a:t>Among HCV-infected patients 19% to 50% have </a:t>
            </a:r>
            <a:r>
              <a:rPr lang="en-US" dirty="0" err="1"/>
              <a:t>cryoglobulins</a:t>
            </a:r>
            <a:r>
              <a:rPr lang="en-US" dirty="0"/>
              <a:t> in serum, but clinical manifestations of </a:t>
            </a:r>
            <a:r>
              <a:rPr lang="en-US" b="1" u="sng" dirty="0" err="1"/>
              <a:t>cryoglobulinemia</a:t>
            </a:r>
            <a:r>
              <a:rPr lang="en-US" dirty="0"/>
              <a:t> are reported in only 5% to 10% of these patients and are more common in patients with cirrhosis. </a:t>
            </a:r>
          </a:p>
        </p:txBody>
      </p:sp>
    </p:spTree>
    <p:extLst>
      <p:ext uri="{BB962C8B-B14F-4D97-AF65-F5344CB8AC3E}">
        <p14:creationId xmlns:p14="http://schemas.microsoft.com/office/powerpoint/2010/main" val="1830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HCV: Diagnosis</a:t>
            </a:r>
          </a:p>
        </p:txBody>
      </p:sp>
      <p:sp>
        <p:nvSpPr>
          <p:cNvPr id="3" name="Content Placeholder 2"/>
          <p:cNvSpPr>
            <a:spLocks noGrp="1"/>
          </p:cNvSpPr>
          <p:nvPr>
            <p:ph idx="1"/>
          </p:nvPr>
        </p:nvSpPr>
        <p:spPr>
          <a:xfrm>
            <a:off x="467001" y="1696825"/>
            <a:ext cx="11061979" cy="4835950"/>
          </a:xfrm>
        </p:spPr>
        <p:txBody>
          <a:bodyPr>
            <a:normAutofit/>
          </a:bodyPr>
          <a:lstStyle/>
          <a:p>
            <a:r>
              <a:rPr lang="en-US" b="1" u="sng" dirty="0"/>
              <a:t>Anti-HCV antibodies </a:t>
            </a:r>
            <a:r>
              <a:rPr lang="en-US" dirty="0"/>
              <a:t>are the first-line diagnostic test for HCV infection.</a:t>
            </a:r>
          </a:p>
          <a:p>
            <a:r>
              <a:rPr lang="en-US" dirty="0"/>
              <a:t>If anti-HCV antibodies are detected, </a:t>
            </a:r>
            <a:r>
              <a:rPr lang="en-US" b="1" u="sng" dirty="0"/>
              <a:t>HCV RNA </a:t>
            </a:r>
            <a:r>
              <a:rPr lang="en-US" dirty="0"/>
              <a:t>should be done. </a:t>
            </a:r>
          </a:p>
          <a:p>
            <a:r>
              <a:rPr lang="en-US" dirty="0"/>
              <a:t>If detectable viral load, </a:t>
            </a:r>
            <a:r>
              <a:rPr lang="en-US" b="1" u="sng" dirty="0"/>
              <a:t>HCV Genotyping </a:t>
            </a:r>
            <a:r>
              <a:rPr lang="en-US" dirty="0"/>
              <a:t>should be done. </a:t>
            </a:r>
            <a:endParaRPr lang="en-US" b="1" u="sng" dirty="0"/>
          </a:p>
          <a:p>
            <a:r>
              <a:rPr lang="en-US" b="1" u="sng" dirty="0">
                <a:solidFill>
                  <a:srgbClr val="FFFF00"/>
                </a:solidFill>
              </a:rPr>
              <a:t>HCV RNA testing </a:t>
            </a:r>
            <a:endParaRPr lang="en-US" dirty="0">
              <a:solidFill>
                <a:srgbClr val="FFFF00"/>
              </a:solidFill>
            </a:endParaRPr>
          </a:p>
          <a:p>
            <a:pPr lvl="1"/>
            <a:r>
              <a:rPr lang="en-US" dirty="0">
                <a:solidFill>
                  <a:srgbClr val="FFFF00"/>
                </a:solidFill>
              </a:rPr>
              <a:t>should be part of the initial evaluation, in the case of suspected </a:t>
            </a:r>
          </a:p>
          <a:p>
            <a:pPr lvl="3"/>
            <a:r>
              <a:rPr lang="en-US" dirty="0">
                <a:solidFill>
                  <a:srgbClr val="FF0000"/>
                </a:solidFill>
              </a:rPr>
              <a:t>acute hepatitis C or</a:t>
            </a:r>
          </a:p>
          <a:p>
            <a:pPr lvl="3"/>
            <a:r>
              <a:rPr lang="en-US" dirty="0">
                <a:solidFill>
                  <a:srgbClr val="FF0000"/>
                </a:solidFill>
              </a:rPr>
              <a:t>in immunocompromised patients, </a:t>
            </a:r>
          </a:p>
          <a:p>
            <a:pPr lvl="1"/>
            <a:r>
              <a:rPr lang="en-US" dirty="0">
                <a:solidFill>
                  <a:srgbClr val="FFFF00"/>
                </a:solidFill>
              </a:rPr>
              <a:t>The diagnosis of acute and chronic HCV infection is based on the detection of HCV RNA by a sensitive molecular method</a:t>
            </a:r>
            <a:r>
              <a:rPr lang="en-US" b="1" dirty="0">
                <a:solidFill>
                  <a:srgbClr val="FFFF00"/>
                </a:solidFill>
              </a:rPr>
              <a:t> </a:t>
            </a:r>
            <a:r>
              <a:rPr lang="en-US" dirty="0">
                <a:solidFill>
                  <a:srgbClr val="FFFF00"/>
                </a:solidFill>
              </a:rPr>
              <a:t>limit of detection &lt;15 international units [IU]/ml). </a:t>
            </a:r>
          </a:p>
          <a:p>
            <a:r>
              <a:rPr lang="en-US" dirty="0"/>
              <a:t>In patients with acute Hepatitis C, HCV RNA should be retested 3 to 4 months after clinical presentation.</a:t>
            </a:r>
          </a:p>
          <a:p>
            <a:endParaRPr lang="en-US" dirty="0"/>
          </a:p>
        </p:txBody>
      </p:sp>
    </p:spTree>
    <p:extLst>
      <p:ext uri="{BB962C8B-B14F-4D97-AF65-F5344CB8AC3E}">
        <p14:creationId xmlns:p14="http://schemas.microsoft.com/office/powerpoint/2010/main" val="299504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HCV: Rx</a:t>
            </a:r>
          </a:p>
        </p:txBody>
      </p:sp>
      <p:sp>
        <p:nvSpPr>
          <p:cNvPr id="3" name="Content Placeholder 2"/>
          <p:cNvSpPr>
            <a:spLocks noGrp="1"/>
          </p:cNvSpPr>
          <p:nvPr>
            <p:ph idx="1"/>
          </p:nvPr>
        </p:nvSpPr>
        <p:spPr>
          <a:xfrm>
            <a:off x="469760" y="1466321"/>
            <a:ext cx="11132768" cy="4649807"/>
          </a:xfrm>
        </p:spPr>
        <p:txBody>
          <a:bodyPr>
            <a:normAutofit/>
          </a:bodyPr>
          <a:lstStyle/>
          <a:p>
            <a:r>
              <a:rPr lang="en-US" dirty="0"/>
              <a:t>Researcher have recently made significant advances in treatment for hepatitis C using new, </a:t>
            </a:r>
            <a:r>
              <a:rPr lang="en-US" b="1" u="sng" dirty="0"/>
              <a:t>"direct-acting" anti-viral medications</a:t>
            </a:r>
            <a:r>
              <a:rPr lang="en-US" dirty="0"/>
              <a:t>, sometimes in combination with existing ones. As a result, people experience</a:t>
            </a:r>
          </a:p>
          <a:p>
            <a:pPr lvl="1"/>
            <a:r>
              <a:rPr lang="en-US" dirty="0"/>
              <a:t>Better outcomes, </a:t>
            </a:r>
          </a:p>
          <a:p>
            <a:pPr lvl="1"/>
            <a:r>
              <a:rPr lang="en-US" dirty="0"/>
              <a:t>Fewer side effects and </a:t>
            </a:r>
          </a:p>
          <a:p>
            <a:pPr lvl="1"/>
            <a:r>
              <a:rPr lang="en-US" dirty="0"/>
              <a:t>Shorter treatment times.  </a:t>
            </a:r>
          </a:p>
          <a:p>
            <a:r>
              <a:rPr lang="en-US" dirty="0"/>
              <a:t>The choice of medications and length of treatment depend on </a:t>
            </a:r>
          </a:p>
          <a:p>
            <a:pPr lvl="1"/>
            <a:r>
              <a:rPr lang="en-US" dirty="0"/>
              <a:t>Presence of Cirrhosis,</a:t>
            </a:r>
          </a:p>
          <a:p>
            <a:pPr lvl="1"/>
            <a:r>
              <a:rPr lang="en-US" dirty="0"/>
              <a:t>The hepatitis C genotype, </a:t>
            </a:r>
          </a:p>
          <a:p>
            <a:pPr lvl="1"/>
            <a:r>
              <a:rPr lang="en-US" dirty="0"/>
              <a:t>Prior treatments</a:t>
            </a:r>
          </a:p>
          <a:p>
            <a:pPr lvl="1"/>
            <a:r>
              <a:rPr lang="en-US" dirty="0"/>
              <a:t>Renal function</a:t>
            </a:r>
          </a:p>
        </p:txBody>
      </p:sp>
    </p:spTree>
    <p:extLst>
      <p:ext uri="{BB962C8B-B14F-4D97-AF65-F5344CB8AC3E}">
        <p14:creationId xmlns:p14="http://schemas.microsoft.com/office/powerpoint/2010/main" val="164687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Autoimmune hepatitis </a:t>
            </a:r>
            <a:br>
              <a:rPr lang="en-US" dirty="0"/>
            </a:br>
            <a:endParaRPr lang="en-US" dirty="0"/>
          </a:p>
        </p:txBody>
      </p:sp>
      <p:sp>
        <p:nvSpPr>
          <p:cNvPr id="3" name="Content Placeholder 2"/>
          <p:cNvSpPr>
            <a:spLocks noGrp="1"/>
          </p:cNvSpPr>
          <p:nvPr>
            <p:ph idx="1"/>
          </p:nvPr>
        </p:nvSpPr>
        <p:spPr>
          <a:xfrm>
            <a:off x="484909" y="1685636"/>
            <a:ext cx="10448635" cy="4710546"/>
          </a:xfrm>
        </p:spPr>
        <p:txBody>
          <a:bodyPr/>
          <a:lstStyle/>
          <a:p>
            <a:r>
              <a:rPr lang="en-US" dirty="0"/>
              <a:t>AIH is a chronic liver disease that affects mainly women </a:t>
            </a:r>
          </a:p>
          <a:p>
            <a:r>
              <a:rPr lang="en-US" dirty="0"/>
              <a:t>is characterized by </a:t>
            </a:r>
          </a:p>
          <a:p>
            <a:pPr lvl="2"/>
            <a:r>
              <a:rPr lang="en-US" dirty="0" err="1">
                <a:solidFill>
                  <a:srgbClr val="FFFF00"/>
                </a:solidFill>
              </a:rPr>
              <a:t>Hypergammaglobulinaemia</a:t>
            </a:r>
            <a:r>
              <a:rPr lang="en-US" dirty="0">
                <a:solidFill>
                  <a:srgbClr val="FFFF00"/>
                </a:solidFill>
              </a:rPr>
              <a:t>, </a:t>
            </a:r>
          </a:p>
          <a:p>
            <a:pPr lvl="2"/>
            <a:r>
              <a:rPr lang="en-US" dirty="0">
                <a:solidFill>
                  <a:srgbClr val="FFFF00"/>
                </a:solidFill>
              </a:rPr>
              <a:t>Circulating autoantibodies, </a:t>
            </a:r>
          </a:p>
          <a:p>
            <a:pPr lvl="2"/>
            <a:r>
              <a:rPr lang="en-US" dirty="0">
                <a:solidFill>
                  <a:srgbClr val="FFFF00"/>
                </a:solidFill>
              </a:rPr>
              <a:t>Interface hepatitis on liver histology, and </a:t>
            </a:r>
          </a:p>
          <a:p>
            <a:pPr lvl="2"/>
            <a:r>
              <a:rPr lang="en-US" dirty="0">
                <a:solidFill>
                  <a:srgbClr val="FFFF00"/>
                </a:solidFill>
              </a:rPr>
              <a:t>a favorable response to immunosuppression.  </a:t>
            </a:r>
          </a:p>
          <a:p>
            <a:r>
              <a:rPr lang="en-US" dirty="0"/>
              <a:t>The disease, if untreated, often leads to cirrhosis, liver failure and death. </a:t>
            </a:r>
          </a:p>
          <a:p>
            <a:r>
              <a:rPr lang="en-US" dirty="0"/>
              <a:t>The disease can also affect males and may present at any age and in all ethnic groups.</a:t>
            </a:r>
          </a:p>
          <a:p>
            <a:endParaRPr lang="en-US" dirty="0"/>
          </a:p>
        </p:txBody>
      </p:sp>
    </p:spTree>
    <p:extLst>
      <p:ext uri="{BB962C8B-B14F-4D97-AF65-F5344CB8AC3E}">
        <p14:creationId xmlns:p14="http://schemas.microsoft.com/office/powerpoint/2010/main" val="414385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AIH: Sub-classification </a:t>
            </a:r>
            <a:br>
              <a:rPr lang="en-US" dirty="0"/>
            </a:br>
            <a:endParaRPr lang="en-US" dirty="0"/>
          </a:p>
        </p:txBody>
      </p:sp>
      <p:sp>
        <p:nvSpPr>
          <p:cNvPr id="3" name="Content Placeholder 2"/>
          <p:cNvSpPr>
            <a:spLocks noGrp="1"/>
          </p:cNvSpPr>
          <p:nvPr>
            <p:ph idx="1"/>
          </p:nvPr>
        </p:nvSpPr>
        <p:spPr>
          <a:xfrm>
            <a:off x="646111" y="1610466"/>
            <a:ext cx="10795434" cy="4762625"/>
          </a:xfrm>
        </p:spPr>
        <p:txBody>
          <a:bodyPr>
            <a:normAutofit fontScale="85000" lnSpcReduction="20000"/>
          </a:bodyPr>
          <a:lstStyle/>
          <a:p>
            <a:r>
              <a:rPr lang="en-US" dirty="0"/>
              <a:t>The clinical implications arising from this sub- classification are uncertain</a:t>
            </a:r>
          </a:p>
          <a:p>
            <a:r>
              <a:rPr lang="en-US" b="1" u="sng" dirty="0"/>
              <a:t>Indirect immunofluorescence </a:t>
            </a:r>
            <a:r>
              <a:rPr lang="en-US" dirty="0"/>
              <a:t>is the test of choice for all auto-antibodies except </a:t>
            </a:r>
            <a:r>
              <a:rPr lang="en-US" b="1" u="sng" dirty="0"/>
              <a:t>ASLA. </a:t>
            </a:r>
            <a:r>
              <a:rPr lang="en-US" dirty="0"/>
              <a:t>Immunoassays (ELISA/Western blotting) are the tests of choice for the detection of SLA/LP. Methods and cut- off values should be reported by the laboratory. </a:t>
            </a:r>
          </a:p>
          <a:p>
            <a:r>
              <a:rPr lang="en-US" dirty="0"/>
              <a:t>AIH-1: </a:t>
            </a:r>
          </a:p>
          <a:p>
            <a:pPr lvl="2"/>
            <a:r>
              <a:rPr lang="en-US" dirty="0"/>
              <a:t>the more frequent type of AIH (accounts almost for 90% of AIH cases); </a:t>
            </a:r>
          </a:p>
          <a:p>
            <a:pPr lvl="2"/>
            <a:r>
              <a:rPr lang="en-US" dirty="0"/>
              <a:t>detection of </a:t>
            </a:r>
            <a:r>
              <a:rPr lang="en-US" b="1" u="sng" dirty="0"/>
              <a:t>ANA, or ASMA  </a:t>
            </a:r>
          </a:p>
          <a:p>
            <a:pPr lvl="2"/>
            <a:r>
              <a:rPr lang="en-US" dirty="0"/>
              <a:t>association with HLA DR3, DR4 and DR13; </a:t>
            </a:r>
          </a:p>
          <a:p>
            <a:r>
              <a:rPr lang="en-US" dirty="0"/>
              <a:t>AIH-2: </a:t>
            </a:r>
          </a:p>
          <a:p>
            <a:pPr lvl="2"/>
            <a:r>
              <a:rPr lang="en-US" dirty="0"/>
              <a:t>accounts for up to 10% of AIH cases; </a:t>
            </a:r>
          </a:p>
          <a:p>
            <a:pPr lvl="2"/>
            <a:r>
              <a:rPr lang="en-US" dirty="0"/>
              <a:t>detection of </a:t>
            </a:r>
            <a:r>
              <a:rPr lang="en-US" b="1" u="sng" dirty="0"/>
              <a:t>anti-LKM1, anti-LC1 </a:t>
            </a:r>
            <a:r>
              <a:rPr lang="en-US" dirty="0"/>
              <a:t>and rarely anti-LKM3; </a:t>
            </a:r>
          </a:p>
          <a:p>
            <a:pPr lvl="2"/>
            <a:r>
              <a:rPr lang="en-US" dirty="0"/>
              <a:t>association with HLA DR3 and DR7; </a:t>
            </a:r>
          </a:p>
          <a:p>
            <a:pPr lvl="2"/>
            <a:r>
              <a:rPr lang="en-US" dirty="0"/>
              <a:t>onset usually in childhood and young adulthood</a:t>
            </a:r>
          </a:p>
          <a:p>
            <a:r>
              <a:rPr lang="en-US" dirty="0"/>
              <a:t>AIH-3: </a:t>
            </a:r>
          </a:p>
          <a:p>
            <a:pPr lvl="2"/>
            <a:r>
              <a:rPr lang="en-US" b="1" u="sng" dirty="0"/>
              <a:t>ASLA/LP positive</a:t>
            </a:r>
          </a:p>
        </p:txBody>
      </p:sp>
    </p:spTree>
    <p:extLst>
      <p:ext uri="{BB962C8B-B14F-4D97-AF65-F5344CB8AC3E}">
        <p14:creationId xmlns:p14="http://schemas.microsoft.com/office/powerpoint/2010/main" val="390953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AIH: Clinical presentation</a:t>
            </a:r>
          </a:p>
        </p:txBody>
      </p:sp>
      <p:sp>
        <p:nvSpPr>
          <p:cNvPr id="3" name="Content Placeholder 2"/>
          <p:cNvSpPr>
            <a:spLocks noGrp="1"/>
          </p:cNvSpPr>
          <p:nvPr>
            <p:ph idx="1"/>
          </p:nvPr>
        </p:nvSpPr>
        <p:spPr>
          <a:xfrm>
            <a:off x="464957" y="1475117"/>
            <a:ext cx="11103066" cy="4744527"/>
          </a:xfrm>
        </p:spPr>
        <p:txBody>
          <a:bodyPr>
            <a:normAutofit fontScale="92500" lnSpcReduction="20000"/>
          </a:bodyPr>
          <a:lstStyle/>
          <a:p>
            <a:pPr>
              <a:buFont typeface="Arial" charset="0"/>
              <a:buChar char="•"/>
            </a:pPr>
            <a:r>
              <a:rPr lang="en-US" dirty="0">
                <a:latin typeface="ArialMT" charset="0"/>
              </a:rPr>
              <a:t>Any age </a:t>
            </a:r>
          </a:p>
          <a:p>
            <a:pPr>
              <a:buFont typeface="Arial" charset="0"/>
              <a:buChar char="•"/>
            </a:pPr>
            <a:r>
              <a:rPr lang="en-US" dirty="0">
                <a:latin typeface="ArialMT" charset="0"/>
              </a:rPr>
              <a:t>Both sexes (♀: ♂ 3:1) </a:t>
            </a:r>
          </a:p>
          <a:p>
            <a:r>
              <a:rPr lang="en-US" dirty="0">
                <a:latin typeface="ArialMT" charset="0"/>
              </a:rPr>
              <a:t>Broad range from asymptomatic to acute/severe or even fulminant</a:t>
            </a:r>
          </a:p>
          <a:p>
            <a:r>
              <a:rPr lang="en-US" dirty="0">
                <a:latin typeface="ArialMT" charset="0"/>
              </a:rPr>
              <a:t>Most common clinical phenotype of the disease (two thirds of patients) is characterized by an </a:t>
            </a:r>
            <a:r>
              <a:rPr lang="en-US" b="1" u="sng" dirty="0">
                <a:latin typeface="ArialMT" charset="0"/>
              </a:rPr>
              <a:t>insidious onset </a:t>
            </a:r>
            <a:r>
              <a:rPr lang="en-US" dirty="0">
                <a:latin typeface="ArialMT" charset="0"/>
              </a:rPr>
              <a:t>either </a:t>
            </a:r>
          </a:p>
          <a:p>
            <a:pPr lvl="1"/>
            <a:r>
              <a:rPr lang="en-US" dirty="0">
                <a:latin typeface="ArialMT" charset="0"/>
              </a:rPr>
              <a:t>without any apparent symptom or </a:t>
            </a:r>
          </a:p>
          <a:p>
            <a:pPr lvl="1"/>
            <a:r>
              <a:rPr lang="en-US" dirty="0">
                <a:latin typeface="ArialMT" charset="0"/>
              </a:rPr>
              <a:t>with one or more of the following non-specific symptoms: </a:t>
            </a:r>
          </a:p>
          <a:p>
            <a:pPr lvl="2"/>
            <a:r>
              <a:rPr lang="en-US" dirty="0">
                <a:solidFill>
                  <a:srgbClr val="FFFF00"/>
                </a:solidFill>
                <a:latin typeface="ArialMT" charset="0"/>
              </a:rPr>
              <a:t>fatigue, general ill health, </a:t>
            </a:r>
          </a:p>
          <a:p>
            <a:pPr lvl="2"/>
            <a:r>
              <a:rPr lang="en-US" dirty="0">
                <a:solidFill>
                  <a:srgbClr val="FFFF00"/>
                </a:solidFill>
                <a:latin typeface="ArialMT" charset="0"/>
              </a:rPr>
              <a:t>right upper quadrant pain, </a:t>
            </a:r>
          </a:p>
          <a:p>
            <a:pPr lvl="2"/>
            <a:r>
              <a:rPr lang="en-US" dirty="0">
                <a:solidFill>
                  <a:srgbClr val="FFFF00"/>
                </a:solidFill>
                <a:latin typeface="ArialMT" charset="0"/>
              </a:rPr>
              <a:t>anorexia, weight loss, nausea, </a:t>
            </a:r>
          </a:p>
          <a:p>
            <a:pPr lvl="2"/>
            <a:r>
              <a:rPr lang="en-US" dirty="0">
                <a:solidFill>
                  <a:srgbClr val="FFFF00"/>
                </a:solidFill>
                <a:latin typeface="ArialMT" charset="0"/>
              </a:rPr>
              <a:t>fluctuating jaundice </a:t>
            </a:r>
          </a:p>
          <a:p>
            <a:pPr lvl="2"/>
            <a:r>
              <a:rPr lang="en-US" dirty="0">
                <a:solidFill>
                  <a:srgbClr val="FFFF00"/>
                </a:solidFill>
                <a:latin typeface="ArialMT" charset="0"/>
              </a:rPr>
              <a:t>and </a:t>
            </a:r>
            <a:r>
              <a:rPr lang="en-US" dirty="0" err="1">
                <a:solidFill>
                  <a:srgbClr val="FFFF00"/>
                </a:solidFill>
                <a:latin typeface="ArialMT" charset="0"/>
              </a:rPr>
              <a:t>polyarthralgia</a:t>
            </a:r>
            <a:r>
              <a:rPr lang="en-US" dirty="0">
                <a:solidFill>
                  <a:srgbClr val="FFFF00"/>
                </a:solidFill>
                <a:latin typeface="ArialMT" charset="0"/>
              </a:rPr>
              <a:t> involving the small joints without arthritis</a:t>
            </a:r>
          </a:p>
          <a:p>
            <a:pPr lvl="2"/>
            <a:r>
              <a:rPr lang="en-US" dirty="0">
                <a:solidFill>
                  <a:srgbClr val="FFFF00"/>
                </a:solidFill>
              </a:rPr>
              <a:t>Amenorrhea is also common .</a:t>
            </a:r>
            <a:endParaRPr lang="en-US" dirty="0">
              <a:solidFill>
                <a:srgbClr val="FFFF00"/>
              </a:solidFill>
              <a:latin typeface="ArialMT" charset="0"/>
            </a:endParaRPr>
          </a:p>
          <a:p>
            <a:r>
              <a:rPr lang="en-US" dirty="0">
                <a:latin typeface="ArialMT" charset="0"/>
              </a:rPr>
              <a:t> Acute onset of AIH does exist (about 25% of patients) </a:t>
            </a:r>
            <a:endParaRPr lang="en-US" dirty="0"/>
          </a:p>
          <a:p>
            <a:pPr>
              <a:buFont typeface="Arial" charset="0"/>
              <a:buChar char="•"/>
            </a:pPr>
            <a:endParaRPr lang="en-US" dirty="0">
              <a:latin typeface="ArialMT" charset="0"/>
            </a:endParaRPr>
          </a:p>
          <a:p>
            <a:endParaRPr lang="en-US" dirty="0"/>
          </a:p>
          <a:p>
            <a:endParaRPr lang="en-US" dirty="0"/>
          </a:p>
        </p:txBody>
      </p:sp>
    </p:spTree>
    <p:extLst>
      <p:ext uri="{BB962C8B-B14F-4D97-AF65-F5344CB8AC3E}">
        <p14:creationId xmlns:p14="http://schemas.microsoft.com/office/powerpoint/2010/main" val="293390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235972"/>
          </a:xfrm>
        </p:spPr>
        <p:txBody>
          <a:bodyPr/>
          <a:lstStyle/>
          <a:p>
            <a:r>
              <a:rPr lang="en-US" dirty="0"/>
              <a:t>AIH: Laboratory findings </a:t>
            </a:r>
            <a:br>
              <a:rPr lang="en-US" dirty="0"/>
            </a:br>
            <a:endParaRPr lang="en-US" dirty="0"/>
          </a:p>
        </p:txBody>
      </p:sp>
      <p:sp>
        <p:nvSpPr>
          <p:cNvPr id="3" name="Content Placeholder 2"/>
          <p:cNvSpPr>
            <a:spLocks noGrp="1"/>
          </p:cNvSpPr>
          <p:nvPr>
            <p:ph idx="1"/>
          </p:nvPr>
        </p:nvSpPr>
        <p:spPr>
          <a:xfrm>
            <a:off x="646112" y="1629698"/>
            <a:ext cx="10238198" cy="4618702"/>
          </a:xfrm>
        </p:spPr>
        <p:txBody>
          <a:bodyPr>
            <a:normAutofit/>
          </a:bodyPr>
          <a:lstStyle/>
          <a:p>
            <a:r>
              <a:rPr lang="en-US" dirty="0"/>
              <a:t>the typical biochemical profile of the disease is a predominantly </a:t>
            </a:r>
            <a:r>
              <a:rPr lang="en-US" dirty="0" err="1"/>
              <a:t>hepatitic</a:t>
            </a:r>
            <a:r>
              <a:rPr lang="en-US" dirty="0"/>
              <a:t> pattern: </a:t>
            </a:r>
          </a:p>
          <a:p>
            <a:pPr lvl="1"/>
            <a:r>
              <a:rPr lang="en-US" dirty="0"/>
              <a:t>with </a:t>
            </a:r>
            <a:r>
              <a:rPr lang="en-US" b="1" u="sng" dirty="0"/>
              <a:t>bilirubin concentrations and aminotransferases </a:t>
            </a:r>
            <a:r>
              <a:rPr lang="en-US" dirty="0"/>
              <a:t>ranging from just above the upper limits of normal to more than 50 times these levels, </a:t>
            </a:r>
          </a:p>
          <a:p>
            <a:pPr lvl="1"/>
            <a:r>
              <a:rPr lang="en-US" dirty="0"/>
              <a:t>with usually normal or only moderately elevated </a:t>
            </a:r>
            <a:r>
              <a:rPr lang="en-US" dirty="0" err="1"/>
              <a:t>cholestatic</a:t>
            </a:r>
            <a:r>
              <a:rPr lang="en-US" dirty="0"/>
              <a:t> enzymes, </a:t>
            </a:r>
          </a:p>
          <a:p>
            <a:pPr lvl="1"/>
            <a:r>
              <a:rPr lang="en-US" b="1" u="sng" dirty="0"/>
              <a:t>Degree of ALT/AST elevations does not reliably reflect severity</a:t>
            </a:r>
            <a:r>
              <a:rPr lang="en-US" dirty="0"/>
              <a:t> of AIH at the histological level. </a:t>
            </a:r>
          </a:p>
          <a:p>
            <a:endParaRPr lang="en-US" dirty="0"/>
          </a:p>
        </p:txBody>
      </p:sp>
    </p:spTree>
    <p:extLst>
      <p:ext uri="{BB962C8B-B14F-4D97-AF65-F5344CB8AC3E}">
        <p14:creationId xmlns:p14="http://schemas.microsoft.com/office/powerpoint/2010/main" val="275757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AIH: Laboratory findings</a:t>
            </a:r>
          </a:p>
        </p:txBody>
      </p:sp>
      <p:sp>
        <p:nvSpPr>
          <p:cNvPr id="3" name="Content Placeholder 2"/>
          <p:cNvSpPr>
            <a:spLocks noGrp="1"/>
          </p:cNvSpPr>
          <p:nvPr>
            <p:ph idx="1"/>
          </p:nvPr>
        </p:nvSpPr>
        <p:spPr>
          <a:xfrm>
            <a:off x="646111" y="1415846"/>
            <a:ext cx="10611361" cy="4832554"/>
          </a:xfrm>
        </p:spPr>
        <p:txBody>
          <a:bodyPr>
            <a:normAutofit/>
          </a:bodyPr>
          <a:lstStyle/>
          <a:p>
            <a:r>
              <a:rPr lang="en-US" dirty="0"/>
              <a:t>Of note, in some patients with acute presentation of AIH, immunoglobulin G (IgG) levels may be within the normal range and antinuclear (ANA) and/or smooth muscle antibodies (SMA) as first screening may be negative.</a:t>
            </a:r>
          </a:p>
          <a:p>
            <a:r>
              <a:rPr lang="en-US" b="1" dirty="0">
                <a:solidFill>
                  <a:srgbClr val="FFFF00"/>
                </a:solidFill>
              </a:rPr>
              <a:t>The presence </a:t>
            </a:r>
            <a:r>
              <a:rPr lang="en-US" b="1" u="sng" dirty="0">
                <a:solidFill>
                  <a:srgbClr val="FFFF00"/>
                </a:solidFill>
              </a:rPr>
              <a:t>of high IgG levels is a very distinctive feature </a:t>
            </a:r>
            <a:r>
              <a:rPr lang="en-US" dirty="0">
                <a:solidFill>
                  <a:srgbClr val="FFFF00"/>
                </a:solidFill>
              </a:rPr>
              <a:t>(IgA and </a:t>
            </a:r>
            <a:r>
              <a:rPr lang="en-US" dirty="0" err="1">
                <a:solidFill>
                  <a:srgbClr val="FFFF00"/>
                </a:solidFill>
              </a:rPr>
              <a:t>IgM</a:t>
            </a:r>
            <a:r>
              <a:rPr lang="en-US" dirty="0">
                <a:solidFill>
                  <a:srgbClr val="FFFF00"/>
                </a:solidFill>
              </a:rPr>
              <a:t> levels are usually normal).  Increased IgA or </a:t>
            </a:r>
            <a:r>
              <a:rPr lang="en-US" dirty="0" err="1">
                <a:solidFill>
                  <a:srgbClr val="FFFF00"/>
                </a:solidFill>
              </a:rPr>
              <a:t>IgM</a:t>
            </a:r>
            <a:r>
              <a:rPr lang="en-US" dirty="0">
                <a:solidFill>
                  <a:srgbClr val="FFFF00"/>
                </a:solidFill>
              </a:rPr>
              <a:t> levels suggest different diseases such as alcoholic </a:t>
            </a:r>
            <a:r>
              <a:rPr lang="en-US" dirty="0" err="1">
                <a:solidFill>
                  <a:srgbClr val="FFFF00"/>
                </a:solidFill>
              </a:rPr>
              <a:t>steatohepatitis</a:t>
            </a:r>
            <a:r>
              <a:rPr lang="en-US" dirty="0">
                <a:solidFill>
                  <a:srgbClr val="FFFF00"/>
                </a:solidFill>
              </a:rPr>
              <a:t> and PBC, respectively. </a:t>
            </a:r>
          </a:p>
          <a:p>
            <a:r>
              <a:rPr lang="en-US" sz="1600" dirty="0"/>
              <a:t>It is important to underline that the range within which c- globulins and </a:t>
            </a:r>
            <a:r>
              <a:rPr lang="en-US" sz="1600" dirty="0" err="1"/>
              <a:t>IgGs</a:t>
            </a:r>
            <a:r>
              <a:rPr lang="en-US" sz="1600" dirty="0"/>
              <a:t> are considered normal is wide. This may explain why a proportion of patients may show apparently ‘‘normal’’ IgG levels at diagnosis. Many, if not most of these patients have IgG levels in the upper range of normal, and show a marked fall upon initiation of therapy, sometimes even to levels below the normal range . the level of immunoglobulins is an important and useful marker in monitoring the response to treatment and the achievement of remission</a:t>
            </a:r>
            <a:r>
              <a:rPr lang="en-US" dirty="0"/>
              <a:t>. </a:t>
            </a:r>
          </a:p>
          <a:p>
            <a:endParaRPr lang="en-US" dirty="0"/>
          </a:p>
        </p:txBody>
      </p:sp>
    </p:spTree>
    <p:extLst>
      <p:ext uri="{BB962C8B-B14F-4D97-AF65-F5344CB8AC3E}">
        <p14:creationId xmlns:p14="http://schemas.microsoft.com/office/powerpoint/2010/main" val="101883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3312" y="452718"/>
            <a:ext cx="9021754" cy="5891932"/>
          </a:xfrm>
          <a:prstGeom prst="rect">
            <a:avLst/>
          </a:prstGeom>
        </p:spPr>
      </p:pic>
    </p:spTree>
    <p:extLst>
      <p:ext uri="{BB962C8B-B14F-4D97-AF65-F5344CB8AC3E}">
        <p14:creationId xmlns:p14="http://schemas.microsoft.com/office/powerpoint/2010/main" val="121982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AIH: DIAGNOSIS</a:t>
            </a:r>
          </a:p>
        </p:txBody>
      </p:sp>
      <p:sp>
        <p:nvSpPr>
          <p:cNvPr id="3" name="Content Placeholder 2"/>
          <p:cNvSpPr>
            <a:spLocks noGrp="1"/>
          </p:cNvSpPr>
          <p:nvPr>
            <p:ph idx="1"/>
          </p:nvPr>
        </p:nvSpPr>
        <p:spPr>
          <a:xfrm>
            <a:off x="516716" y="1725114"/>
            <a:ext cx="10930537" cy="4598048"/>
          </a:xfrm>
        </p:spPr>
        <p:txBody>
          <a:bodyPr>
            <a:normAutofit lnSpcReduction="10000"/>
          </a:bodyPr>
          <a:lstStyle/>
          <a:p>
            <a:r>
              <a:rPr lang="en-US" dirty="0"/>
              <a:t>The diagnosis of AIH relies particularly on the presence of </a:t>
            </a:r>
          </a:p>
          <a:p>
            <a:pPr lvl="1"/>
            <a:r>
              <a:rPr lang="en-US" b="1" dirty="0" err="1">
                <a:solidFill>
                  <a:srgbClr val="FF0000"/>
                </a:solidFill>
              </a:rPr>
              <a:t>Hypergammaglobulinemia</a:t>
            </a:r>
            <a:r>
              <a:rPr lang="en-US" b="1" dirty="0">
                <a:solidFill>
                  <a:srgbClr val="FF0000"/>
                </a:solidFill>
              </a:rPr>
              <a:t> </a:t>
            </a:r>
            <a:r>
              <a:rPr lang="en-US" b="1" dirty="0"/>
              <a:t>(</a:t>
            </a:r>
            <a:r>
              <a:rPr lang="en-US" dirty="0"/>
              <a:t>A selectively elevated IgG in the absence of IgA and </a:t>
            </a:r>
            <a:r>
              <a:rPr lang="en-US" dirty="0" err="1"/>
              <a:t>IgM</a:t>
            </a:r>
            <a:r>
              <a:rPr lang="en-US" dirty="0"/>
              <a:t> elevation is particularly suggestive of AIH )</a:t>
            </a:r>
          </a:p>
          <a:p>
            <a:pPr lvl="1"/>
            <a:r>
              <a:rPr lang="en-US" b="1" dirty="0">
                <a:solidFill>
                  <a:srgbClr val="FF0000"/>
                </a:solidFill>
              </a:rPr>
              <a:t>Autoantibodies</a:t>
            </a:r>
            <a:r>
              <a:rPr lang="en-US" b="1" dirty="0"/>
              <a:t>, </a:t>
            </a:r>
            <a:r>
              <a:rPr lang="en-US" dirty="0"/>
              <a:t>and </a:t>
            </a:r>
          </a:p>
          <a:p>
            <a:pPr lvl="1"/>
            <a:r>
              <a:rPr lang="en-US" b="1" dirty="0">
                <a:solidFill>
                  <a:srgbClr val="FF0000"/>
                </a:solidFill>
              </a:rPr>
              <a:t>Typical or compatible histology</a:t>
            </a:r>
            <a:r>
              <a:rPr lang="en-US" b="1" dirty="0"/>
              <a:t>. </a:t>
            </a:r>
          </a:p>
          <a:p>
            <a:r>
              <a:rPr lang="en-US" dirty="0"/>
              <a:t>Adult patients with </a:t>
            </a:r>
            <a:r>
              <a:rPr lang="en-US" b="1" u="sng" dirty="0"/>
              <a:t>AIH and </a:t>
            </a:r>
            <a:r>
              <a:rPr lang="en-US" b="1" u="sng" dirty="0" err="1"/>
              <a:t>cholestatic</a:t>
            </a:r>
            <a:r>
              <a:rPr lang="en-US" b="1" u="sng" dirty="0"/>
              <a:t> </a:t>
            </a:r>
            <a:r>
              <a:rPr lang="en-US" dirty="0"/>
              <a:t>lab changes should be considered for </a:t>
            </a:r>
            <a:r>
              <a:rPr lang="en-US" b="1" dirty="0">
                <a:solidFill>
                  <a:srgbClr val="FF0000"/>
                </a:solidFill>
              </a:rPr>
              <a:t>MRCP</a:t>
            </a:r>
            <a:r>
              <a:rPr lang="en-US" dirty="0">
                <a:solidFill>
                  <a:srgbClr val="FF0000"/>
                </a:solidFill>
              </a:rPr>
              <a:t> </a:t>
            </a:r>
            <a:r>
              <a:rPr lang="en-US" dirty="0"/>
              <a:t>to recognize </a:t>
            </a:r>
            <a:r>
              <a:rPr lang="en-US" dirty="0" err="1"/>
              <a:t>sclerosing</a:t>
            </a:r>
            <a:r>
              <a:rPr lang="en-US" dirty="0"/>
              <a:t> </a:t>
            </a:r>
            <a:r>
              <a:rPr lang="en-US" dirty="0" err="1"/>
              <a:t>cholangtitis</a:t>
            </a:r>
            <a:r>
              <a:rPr lang="en-US" dirty="0"/>
              <a:t> </a:t>
            </a:r>
          </a:p>
          <a:p>
            <a:r>
              <a:rPr lang="en-US" dirty="0"/>
              <a:t>When severe coagulopathy is present the </a:t>
            </a:r>
            <a:r>
              <a:rPr lang="en-US" b="1" u="sng" dirty="0" err="1">
                <a:solidFill>
                  <a:srgbClr val="FF0000"/>
                </a:solidFill>
              </a:rPr>
              <a:t>transjugular</a:t>
            </a:r>
            <a:r>
              <a:rPr lang="en-US" b="1" u="sng" dirty="0">
                <a:solidFill>
                  <a:srgbClr val="FF0000"/>
                </a:solidFill>
              </a:rPr>
              <a:t> </a:t>
            </a:r>
            <a:r>
              <a:rPr lang="en-US" dirty="0"/>
              <a:t>approach can be used, in particular, in acute/fulminant onset of the disease. </a:t>
            </a:r>
          </a:p>
          <a:p>
            <a:r>
              <a:rPr lang="en-US" dirty="0"/>
              <a:t>the simplified criteria for AIH are user-friendly and a good tool for daily clinical practice but without a diagnostic ‘‘gold standard’’ the clinicians must regard any diagnostic score only as an aid to diagnosis of AIH and the criteria should be used alongside clinical judgment. </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3498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AIH: Histology</a:t>
            </a:r>
          </a:p>
        </p:txBody>
      </p:sp>
      <p:sp>
        <p:nvSpPr>
          <p:cNvPr id="3" name="Content Placeholder 2"/>
          <p:cNvSpPr>
            <a:spLocks noGrp="1"/>
          </p:cNvSpPr>
          <p:nvPr>
            <p:ph idx="1"/>
          </p:nvPr>
        </p:nvSpPr>
        <p:spPr>
          <a:xfrm>
            <a:off x="277091" y="1500910"/>
            <a:ext cx="11326091" cy="4747490"/>
          </a:xfrm>
        </p:spPr>
        <p:txBody>
          <a:bodyPr>
            <a:normAutofit/>
          </a:bodyPr>
          <a:lstStyle/>
          <a:p>
            <a:pPr marL="342900" lvl="1" indent="-342900"/>
            <a:r>
              <a:rPr lang="en-US" dirty="0"/>
              <a:t>There are </a:t>
            </a:r>
            <a:r>
              <a:rPr lang="en-US" b="1" u="sng" dirty="0">
                <a:solidFill>
                  <a:srgbClr val="FF0000"/>
                </a:solidFill>
              </a:rPr>
              <a:t>no morphological features that are pathognomonic of AIH</a:t>
            </a:r>
            <a:r>
              <a:rPr lang="en-US" dirty="0">
                <a:solidFill>
                  <a:srgbClr val="FF0000"/>
                </a:solidFill>
              </a:rPr>
              <a:t>, </a:t>
            </a:r>
            <a:r>
              <a:rPr lang="en-US" dirty="0"/>
              <a:t>but interface hepatitis, </a:t>
            </a:r>
            <a:r>
              <a:rPr lang="en-US" dirty="0" err="1"/>
              <a:t>periportal</a:t>
            </a:r>
            <a:r>
              <a:rPr lang="en-US" dirty="0"/>
              <a:t> necrosis, and </a:t>
            </a:r>
            <a:r>
              <a:rPr lang="en-US" dirty="0" err="1"/>
              <a:t>rosetting</a:t>
            </a:r>
            <a:r>
              <a:rPr lang="en-US" dirty="0"/>
              <a:t> of hepatocytes are </a:t>
            </a:r>
            <a:r>
              <a:rPr lang="en-US" b="1" u="sng" dirty="0"/>
              <a:t>suggestive of AIH.</a:t>
            </a:r>
          </a:p>
          <a:p>
            <a:r>
              <a:rPr lang="en-US" b="1" dirty="0">
                <a:solidFill>
                  <a:srgbClr val="FF0000"/>
                </a:solidFill>
              </a:rPr>
              <a:t>Interface hepatitis with </a:t>
            </a:r>
            <a:r>
              <a:rPr lang="en-US" b="1" dirty="0"/>
              <a:t>dense </a:t>
            </a:r>
            <a:r>
              <a:rPr lang="en-US" b="1" u="sng" dirty="0" err="1"/>
              <a:t>lymphoplasmocytic</a:t>
            </a:r>
            <a:r>
              <a:rPr lang="en-US" b="1" u="sng" dirty="0"/>
              <a:t> infiltrates</a:t>
            </a:r>
            <a:r>
              <a:rPr lang="en-US" dirty="0"/>
              <a:t> is the typical hallmarks of AIH . </a:t>
            </a:r>
          </a:p>
          <a:p>
            <a:pPr lvl="2"/>
            <a:r>
              <a:rPr lang="en-US" b="1" u="sng" dirty="0"/>
              <a:t>Plasma cells </a:t>
            </a:r>
            <a:r>
              <a:rPr lang="en-US" dirty="0"/>
              <a:t>are typically abundant at the interface and throughout the lobule, but their paucity in the inflammatory infiltrate does not preclude the diagnosis . </a:t>
            </a:r>
          </a:p>
          <a:p>
            <a:pPr lvl="2"/>
            <a:r>
              <a:rPr lang="en-US" b="1" u="sng" dirty="0"/>
              <a:t>Interface hepatitis </a:t>
            </a:r>
            <a:r>
              <a:rPr lang="en-US" dirty="0"/>
              <a:t>is not disease specific and patients with drug-related, viral or immune- mediated disease may show similar features. </a:t>
            </a:r>
          </a:p>
          <a:p>
            <a:endParaRPr lang="en-US" dirty="0"/>
          </a:p>
          <a:p>
            <a:endParaRPr lang="en-US" dirty="0"/>
          </a:p>
        </p:txBody>
      </p:sp>
    </p:spTree>
    <p:extLst>
      <p:ext uri="{BB962C8B-B14F-4D97-AF65-F5344CB8AC3E}">
        <p14:creationId xmlns:p14="http://schemas.microsoft.com/office/powerpoint/2010/main" val="211470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AIH: Rx</a:t>
            </a:r>
          </a:p>
        </p:txBody>
      </p:sp>
      <p:sp>
        <p:nvSpPr>
          <p:cNvPr id="3" name="Content Placeholder 2"/>
          <p:cNvSpPr>
            <a:spLocks noGrp="1"/>
          </p:cNvSpPr>
          <p:nvPr>
            <p:ph idx="1"/>
          </p:nvPr>
        </p:nvSpPr>
        <p:spPr/>
        <p:txBody>
          <a:bodyPr/>
          <a:lstStyle/>
          <a:p>
            <a:r>
              <a:rPr lang="en-US" dirty="0"/>
              <a:t>Treatment of AIH should be aimed to obtain </a:t>
            </a:r>
          </a:p>
          <a:p>
            <a:pPr lvl="1"/>
            <a:r>
              <a:rPr lang="en-US" dirty="0"/>
              <a:t>complete biochemical (ALT/AST &amp; IgG)</a:t>
            </a:r>
          </a:p>
          <a:p>
            <a:pPr lvl="1"/>
            <a:r>
              <a:rPr lang="en-US" dirty="0"/>
              <a:t>histological resolution of the disease</a:t>
            </a:r>
          </a:p>
          <a:p>
            <a:endParaRPr lang="en-US" dirty="0"/>
          </a:p>
        </p:txBody>
      </p:sp>
    </p:spTree>
    <p:extLst>
      <p:ext uri="{BB962C8B-B14F-4D97-AF65-F5344CB8AC3E}">
        <p14:creationId xmlns:p14="http://schemas.microsoft.com/office/powerpoint/2010/main" val="92594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79536"/>
            <a:ext cx="9404723" cy="1400530"/>
          </a:xfrm>
        </p:spPr>
        <p:txBody>
          <a:bodyPr/>
          <a:lstStyle/>
          <a:p>
            <a:r>
              <a:rPr lang="en-US" dirty="0"/>
              <a:t>AIH: Rx</a:t>
            </a:r>
            <a:br>
              <a:rPr lang="en-US" dirty="0"/>
            </a:br>
            <a:endParaRPr lang="en-US" dirty="0"/>
          </a:p>
        </p:txBody>
      </p:sp>
      <p:sp>
        <p:nvSpPr>
          <p:cNvPr id="3" name="Content Placeholder 2"/>
          <p:cNvSpPr>
            <a:spLocks noGrp="1"/>
          </p:cNvSpPr>
          <p:nvPr>
            <p:ph idx="1"/>
          </p:nvPr>
        </p:nvSpPr>
        <p:spPr>
          <a:xfrm>
            <a:off x="300182" y="1316182"/>
            <a:ext cx="11568545" cy="5333999"/>
          </a:xfrm>
        </p:spPr>
        <p:txBody>
          <a:bodyPr>
            <a:normAutofit lnSpcReduction="10000"/>
          </a:bodyPr>
          <a:lstStyle/>
          <a:p>
            <a:r>
              <a:rPr lang="en-US" dirty="0"/>
              <a:t>In </a:t>
            </a:r>
            <a:r>
              <a:rPr lang="en-US" b="1" u="sng" dirty="0"/>
              <a:t>mild asymptomatic older </a:t>
            </a:r>
            <a:r>
              <a:rPr lang="en-US" dirty="0"/>
              <a:t>patients with </a:t>
            </a:r>
            <a:r>
              <a:rPr lang="en-US" b="1" u="sng" dirty="0"/>
              <a:t>mild </a:t>
            </a:r>
            <a:r>
              <a:rPr lang="en-US" b="1" u="sng" dirty="0" err="1"/>
              <a:t>necroinflammatory</a:t>
            </a:r>
            <a:r>
              <a:rPr lang="en-US" b="1" u="sng" dirty="0"/>
              <a:t> activity </a:t>
            </a:r>
            <a:r>
              <a:rPr lang="en-US" dirty="0"/>
              <a:t>on liver biopsy:</a:t>
            </a:r>
          </a:p>
          <a:p>
            <a:pPr marL="1085850" lvl="2" indent="-285750">
              <a:buFont typeface="Arial" charset="0"/>
              <a:buChar char="•"/>
            </a:pPr>
            <a:r>
              <a:rPr lang="en-US" dirty="0"/>
              <a:t>is there any benefits of immunosuppressive therapy?</a:t>
            </a:r>
          </a:p>
          <a:p>
            <a:pPr marL="1085850" lvl="2" indent="-285750">
              <a:buFont typeface="Arial" charset="0"/>
              <a:buChar char="•"/>
            </a:pPr>
            <a:r>
              <a:rPr lang="en-US" dirty="0"/>
              <a:t>Treatment related side effects should be counterbalanced to the risk of sub-clinical disease.</a:t>
            </a:r>
          </a:p>
          <a:p>
            <a:r>
              <a:rPr lang="en-US" b="1" dirty="0"/>
              <a:t>Points to support observation: </a:t>
            </a:r>
          </a:p>
          <a:p>
            <a:pPr lvl="1"/>
            <a:r>
              <a:rPr lang="en-US" dirty="0">
                <a:solidFill>
                  <a:srgbClr val="FFFF00"/>
                </a:solidFill>
              </a:rPr>
              <a:t>Ten-year survival in untreated patients with mild disease was reported to be 67–90%  and in an uncontrolled study untreated asymptomatic patients had similar survival to those receiving immunosuppression. Thus, </a:t>
            </a:r>
            <a:r>
              <a:rPr lang="en-US" b="1" u="sng" dirty="0">
                <a:solidFill>
                  <a:srgbClr val="FFFF00"/>
                </a:solidFill>
              </a:rPr>
              <a:t>a decision not to treat might be justified, especially if there are relative contraindications to the use of steroids. </a:t>
            </a:r>
          </a:p>
          <a:p>
            <a:pPr lvl="1"/>
            <a:r>
              <a:rPr lang="en-US" dirty="0">
                <a:solidFill>
                  <a:srgbClr val="FFFF00"/>
                </a:solidFill>
              </a:rPr>
              <a:t>In addition, spontaneous resolution of AIH may occur. </a:t>
            </a:r>
          </a:p>
          <a:p>
            <a:r>
              <a:rPr lang="en-US" b="1" dirty="0"/>
              <a:t>Points to support treatment: </a:t>
            </a:r>
          </a:p>
          <a:p>
            <a:pPr lvl="1"/>
            <a:r>
              <a:rPr lang="en-US" dirty="0">
                <a:solidFill>
                  <a:schemeClr val="accent1">
                    <a:lumMod val="60000"/>
                    <a:lumOff val="40000"/>
                  </a:schemeClr>
                </a:solidFill>
              </a:rPr>
              <a:t>As AIH is a lifelong disease, and progressive fibrosis may take many years to become clinically apparent, the </a:t>
            </a:r>
            <a:r>
              <a:rPr lang="en-US" b="1" u="sng" dirty="0">
                <a:solidFill>
                  <a:schemeClr val="accent1">
                    <a:lumMod val="60000"/>
                    <a:lumOff val="40000"/>
                  </a:schemeClr>
                </a:solidFill>
              </a:rPr>
              <a:t>observational studies published may have been too short </a:t>
            </a:r>
            <a:r>
              <a:rPr lang="en-US" dirty="0">
                <a:solidFill>
                  <a:schemeClr val="accent1">
                    <a:lumMod val="60000"/>
                    <a:lumOff val="40000"/>
                  </a:schemeClr>
                </a:solidFill>
              </a:rPr>
              <a:t>and may have included too few patients in order to demonstrate the benefit of immunosuppressive therapy in milder disease. </a:t>
            </a:r>
          </a:p>
          <a:p>
            <a:pPr lvl="1"/>
            <a:r>
              <a:rPr lang="en-US" dirty="0">
                <a:solidFill>
                  <a:schemeClr val="accent1">
                    <a:lumMod val="60000"/>
                    <a:lumOff val="40000"/>
                  </a:schemeClr>
                </a:solidFill>
              </a:rPr>
              <a:t>AIH has a fluctuating, unpredictable disease </a:t>
            </a:r>
            <a:r>
              <a:rPr lang="en-US" dirty="0" err="1">
                <a:solidFill>
                  <a:schemeClr val="accent1">
                    <a:lumMod val="60000"/>
                    <a:lumOff val="40000"/>
                  </a:schemeClr>
                </a:solidFill>
              </a:rPr>
              <a:t>behaviour</a:t>
            </a:r>
            <a:r>
              <a:rPr lang="en-US" dirty="0">
                <a:solidFill>
                  <a:schemeClr val="accent1">
                    <a:lumMod val="60000"/>
                    <a:lumOff val="40000"/>
                  </a:schemeClr>
                </a:solidFill>
              </a:rPr>
              <a:t> and a </a:t>
            </a:r>
            <a:r>
              <a:rPr lang="en-US" b="1" u="sng" dirty="0">
                <a:solidFill>
                  <a:schemeClr val="accent1">
                    <a:lumMod val="60000"/>
                    <a:lumOff val="40000"/>
                  </a:schemeClr>
                </a:solidFill>
              </a:rPr>
              <a:t>substantial proportion of asymptomatic patients become symptomatic</a:t>
            </a:r>
            <a:r>
              <a:rPr lang="en-US" dirty="0">
                <a:solidFill>
                  <a:schemeClr val="accent1">
                    <a:lumMod val="60000"/>
                    <a:lumOff val="40000"/>
                  </a:schemeClr>
                </a:solidFill>
              </a:rPr>
              <a:t> during the course of their disease follow-up, and progression towards end-stage liver disease with liver </a:t>
            </a:r>
            <a:r>
              <a:rPr lang="en-US" dirty="0" err="1">
                <a:solidFill>
                  <a:schemeClr val="accent1">
                    <a:lumMod val="60000"/>
                    <a:lumOff val="40000"/>
                  </a:schemeClr>
                </a:solidFill>
              </a:rPr>
              <a:t>cirrrhosis</a:t>
            </a:r>
            <a:r>
              <a:rPr lang="en-US" dirty="0">
                <a:solidFill>
                  <a:schemeClr val="accent1">
                    <a:lumMod val="60000"/>
                    <a:lumOff val="40000"/>
                  </a:schemeClr>
                </a:solidFill>
              </a:rPr>
              <a:t>.</a:t>
            </a:r>
          </a:p>
          <a:p>
            <a:endParaRPr lang="en-US" dirty="0"/>
          </a:p>
        </p:txBody>
      </p:sp>
    </p:spTree>
    <p:extLst>
      <p:ext uri="{BB962C8B-B14F-4D97-AF65-F5344CB8AC3E}">
        <p14:creationId xmlns:p14="http://schemas.microsoft.com/office/powerpoint/2010/main" val="7494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a:t>
            </a:r>
            <a:r>
              <a:rPr lang="en-US" dirty="0" err="1"/>
              <a:t>sclerosing</a:t>
            </a:r>
            <a:r>
              <a:rPr lang="en-US" dirty="0"/>
              <a:t> cholangitis (PSC) </a:t>
            </a:r>
            <a:br>
              <a:rPr lang="en-US" dirty="0"/>
            </a:br>
            <a:endParaRPr lang="en-US" dirty="0"/>
          </a:p>
        </p:txBody>
      </p:sp>
      <p:sp>
        <p:nvSpPr>
          <p:cNvPr id="3" name="Content Placeholder 2"/>
          <p:cNvSpPr>
            <a:spLocks noGrp="1"/>
          </p:cNvSpPr>
          <p:nvPr>
            <p:ph idx="1"/>
          </p:nvPr>
        </p:nvSpPr>
        <p:spPr>
          <a:xfrm>
            <a:off x="552092" y="1587260"/>
            <a:ext cx="10843402" cy="4718649"/>
          </a:xfrm>
        </p:spPr>
        <p:txBody>
          <a:bodyPr>
            <a:normAutofit/>
          </a:bodyPr>
          <a:lstStyle/>
          <a:p>
            <a:r>
              <a:rPr lang="en-US" dirty="0"/>
              <a:t>It is </a:t>
            </a:r>
            <a:r>
              <a:rPr lang="en-US" b="1" u="sng" dirty="0"/>
              <a:t>a chronic </a:t>
            </a:r>
            <a:r>
              <a:rPr lang="en-US" b="1" u="sng" dirty="0" err="1"/>
              <a:t>cholestatic</a:t>
            </a:r>
            <a:r>
              <a:rPr lang="en-US" b="1" u="sng" dirty="0"/>
              <a:t> liver and biliary tract disease</a:t>
            </a:r>
            <a:r>
              <a:rPr lang="en-US" dirty="0"/>
              <a:t>, defined as the presence of </a:t>
            </a:r>
            <a:r>
              <a:rPr lang="en-US" b="1" u="sng" dirty="0"/>
              <a:t>beading and stricture formation of the intra and/or </a:t>
            </a:r>
            <a:r>
              <a:rPr lang="en-US" b="1" u="sng" dirty="0" err="1"/>
              <a:t>extrahepatic</a:t>
            </a:r>
            <a:r>
              <a:rPr lang="en-US" b="1" u="sng" dirty="0"/>
              <a:t> bile </a:t>
            </a:r>
            <a:r>
              <a:rPr lang="en-US" dirty="0"/>
              <a:t>ducts that cannot be ascribed to another cause, thus differentiating PSC from secondary </a:t>
            </a:r>
            <a:r>
              <a:rPr lang="en-US" dirty="0" err="1"/>
              <a:t>sclerosing</a:t>
            </a:r>
            <a:r>
              <a:rPr lang="en-US" dirty="0"/>
              <a:t> cholangitis. </a:t>
            </a:r>
          </a:p>
          <a:p>
            <a:r>
              <a:rPr lang="en-US" dirty="0"/>
              <a:t>Many, if not most, cases of PSC are associated with IBD.</a:t>
            </a:r>
          </a:p>
          <a:p>
            <a:r>
              <a:rPr lang="en-US" dirty="0"/>
              <a:t>The prevalence of PSC in UC has been estimated to be ~5%. </a:t>
            </a:r>
          </a:p>
          <a:p>
            <a:r>
              <a:rPr lang="en-US" dirty="0"/>
              <a:t>PSC was also more common in men and those with pan-colitis.</a:t>
            </a:r>
          </a:p>
        </p:txBody>
      </p:sp>
    </p:spTree>
    <p:extLst>
      <p:ext uri="{BB962C8B-B14F-4D97-AF65-F5344CB8AC3E}">
        <p14:creationId xmlns:p14="http://schemas.microsoft.com/office/powerpoint/2010/main" val="60213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PSC: Signs and symptoms</a:t>
            </a:r>
            <a:br>
              <a:rPr lang="en-US" dirty="0"/>
            </a:br>
            <a:endParaRPr lang="en-US" dirty="0"/>
          </a:p>
        </p:txBody>
      </p:sp>
      <p:sp>
        <p:nvSpPr>
          <p:cNvPr id="3" name="Content Placeholder 2"/>
          <p:cNvSpPr>
            <a:spLocks noGrp="1"/>
          </p:cNvSpPr>
          <p:nvPr>
            <p:ph idx="1"/>
          </p:nvPr>
        </p:nvSpPr>
        <p:spPr>
          <a:xfrm>
            <a:off x="357909" y="1754909"/>
            <a:ext cx="11383818" cy="4756727"/>
          </a:xfrm>
        </p:spPr>
        <p:txBody>
          <a:bodyPr>
            <a:normAutofit/>
          </a:bodyPr>
          <a:lstStyle/>
          <a:p>
            <a:r>
              <a:rPr lang="en-US" dirty="0"/>
              <a:t>PSC may be asymptomatic for long periods but may also have an aggressive course, leading to </a:t>
            </a:r>
          </a:p>
          <a:p>
            <a:pPr lvl="1"/>
            <a:r>
              <a:rPr lang="en-US" b="1" dirty="0"/>
              <a:t>Recurrent biliary tract obstruction</a:t>
            </a:r>
          </a:p>
          <a:p>
            <a:pPr lvl="1"/>
            <a:r>
              <a:rPr lang="en-US" b="1" dirty="0"/>
              <a:t>Recurrent episodes of cholangitis, and </a:t>
            </a:r>
          </a:p>
          <a:p>
            <a:pPr lvl="1"/>
            <a:r>
              <a:rPr lang="en-US" b="1" dirty="0"/>
              <a:t>Cirrhosis/ESLD</a:t>
            </a:r>
            <a:endParaRPr lang="en-US" dirty="0"/>
          </a:p>
          <a:p>
            <a:r>
              <a:rPr lang="en-US" dirty="0"/>
              <a:t>A large number of patients present without symptoms and come to attention simply by </a:t>
            </a:r>
            <a:r>
              <a:rPr lang="en-US" b="1" u="sng" dirty="0"/>
              <a:t>a finding of persistently abnormal liver tests</a:t>
            </a:r>
            <a:r>
              <a:rPr lang="en-US" dirty="0"/>
              <a:t>. </a:t>
            </a:r>
          </a:p>
          <a:p>
            <a:r>
              <a:rPr lang="en-US" dirty="0"/>
              <a:t>When symptoms occur, </a:t>
            </a:r>
            <a:r>
              <a:rPr lang="en-US" b="1" u="sng" dirty="0"/>
              <a:t>fatigue maybe the most commonly </a:t>
            </a:r>
            <a:r>
              <a:rPr lang="en-US" dirty="0"/>
              <a:t>noted finding.</a:t>
            </a:r>
          </a:p>
          <a:p>
            <a:r>
              <a:rPr lang="en-US" b="1" u="sng" dirty="0"/>
              <a:t>Sudden onset of pruritus </a:t>
            </a:r>
            <a:r>
              <a:rPr lang="en-US" dirty="0"/>
              <a:t>should signal the possibility of obstruction of the biliary tree. </a:t>
            </a:r>
          </a:p>
          <a:p>
            <a:r>
              <a:rPr lang="en-US" dirty="0"/>
              <a:t>other patients may experience </a:t>
            </a:r>
            <a:r>
              <a:rPr lang="en-US" b="1" u="sng" dirty="0"/>
              <a:t>chronic right upper quadrant discomfort</a:t>
            </a:r>
            <a:r>
              <a:rPr lang="en-US" dirty="0"/>
              <a:t>. </a:t>
            </a:r>
          </a:p>
          <a:p>
            <a:endParaRPr lang="en-US" dirty="0"/>
          </a:p>
        </p:txBody>
      </p:sp>
    </p:spTree>
    <p:extLst>
      <p:ext uri="{BB962C8B-B14F-4D97-AF65-F5344CB8AC3E}">
        <p14:creationId xmlns:p14="http://schemas.microsoft.com/office/powerpoint/2010/main" val="322578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PSC: Diagnosis</a:t>
            </a:r>
          </a:p>
        </p:txBody>
      </p:sp>
      <p:sp>
        <p:nvSpPr>
          <p:cNvPr id="3" name="Content Placeholder 2"/>
          <p:cNvSpPr>
            <a:spLocks noGrp="1"/>
          </p:cNvSpPr>
          <p:nvPr>
            <p:ph idx="1"/>
          </p:nvPr>
        </p:nvSpPr>
        <p:spPr>
          <a:xfrm>
            <a:off x="265545" y="1616364"/>
            <a:ext cx="11568545" cy="4826000"/>
          </a:xfrm>
        </p:spPr>
        <p:txBody>
          <a:bodyPr>
            <a:normAutofit/>
          </a:bodyPr>
          <a:lstStyle/>
          <a:p>
            <a:r>
              <a:rPr lang="en-US" dirty="0"/>
              <a:t>The diagnosis of PSC requires the following:</a:t>
            </a:r>
          </a:p>
          <a:p>
            <a:pPr lvl="1">
              <a:buFont typeface="Arial" charset="0"/>
              <a:buChar char="•"/>
            </a:pPr>
            <a:r>
              <a:rPr lang="en-US" b="1" u="sng" dirty="0"/>
              <a:t>Chronic </a:t>
            </a:r>
            <a:r>
              <a:rPr lang="en-US" b="1" u="sng" dirty="0" err="1"/>
              <a:t>cholestatic</a:t>
            </a:r>
            <a:r>
              <a:rPr lang="en-US" b="1" u="sng" dirty="0"/>
              <a:t> liver </a:t>
            </a:r>
            <a:r>
              <a:rPr lang="en-US" dirty="0"/>
              <a:t>test abnormalities, in particular elevations of serum ALP level.</a:t>
            </a:r>
          </a:p>
          <a:p>
            <a:pPr lvl="1">
              <a:buFont typeface="Arial" charset="0"/>
              <a:buChar char="•"/>
            </a:pPr>
            <a:r>
              <a:rPr lang="en-US" b="1" u="sng" dirty="0" err="1"/>
              <a:t>Cholangiograpic</a:t>
            </a:r>
            <a:r>
              <a:rPr lang="en-US" b="1" u="sng" dirty="0"/>
              <a:t>  (MRCP or ERCP) evidence </a:t>
            </a:r>
          </a:p>
          <a:p>
            <a:pPr lvl="2">
              <a:buFont typeface="Arial" charset="0"/>
              <a:buChar char="•"/>
            </a:pPr>
            <a:r>
              <a:rPr lang="en-US" dirty="0"/>
              <a:t>of multifocal strictures and </a:t>
            </a:r>
            <a:r>
              <a:rPr lang="en-US" dirty="0" err="1"/>
              <a:t>saccular</a:t>
            </a:r>
            <a:r>
              <a:rPr lang="en-US" dirty="0"/>
              <a:t> dilatation of the intrahepatic and </a:t>
            </a:r>
            <a:r>
              <a:rPr lang="en-US" dirty="0" err="1"/>
              <a:t>extrahepatic</a:t>
            </a:r>
            <a:r>
              <a:rPr lang="en-US" dirty="0"/>
              <a:t> bile ducts,  which may lead to a “beaded” appearance </a:t>
            </a:r>
          </a:p>
          <a:p>
            <a:pPr lvl="1">
              <a:buFont typeface="Arial" charset="0"/>
              <a:buChar char="•"/>
            </a:pPr>
            <a:r>
              <a:rPr lang="en-US" b="1" u="sng" dirty="0"/>
              <a:t>A liver biopsy, if performed</a:t>
            </a:r>
            <a:r>
              <a:rPr lang="en-US" dirty="0"/>
              <a:t>: </a:t>
            </a:r>
          </a:p>
          <a:p>
            <a:pPr lvl="2">
              <a:buFont typeface="Arial" charset="0"/>
              <a:buChar char="•"/>
            </a:pPr>
            <a:r>
              <a:rPr lang="en-US" dirty="0"/>
              <a:t>characteristic “onion skin” fibrosis, which is almost pathognomonic for the disease, is seen infrequently.  </a:t>
            </a:r>
          </a:p>
          <a:p>
            <a:pPr lvl="2">
              <a:buFont typeface="Arial" charset="0"/>
              <a:buChar char="•"/>
            </a:pPr>
            <a:r>
              <a:rPr lang="en-US" dirty="0"/>
              <a:t>Small duct PSC makes up 5% of cases</a:t>
            </a:r>
          </a:p>
          <a:p>
            <a:pPr>
              <a:buFont typeface="Wingdings" charset="2"/>
              <a:buChar char="v"/>
            </a:pPr>
            <a:r>
              <a:rPr lang="en-US" dirty="0"/>
              <a:t>GGT will be elevated and the aminotransferases are often times only modestly elevated. </a:t>
            </a:r>
          </a:p>
          <a:p>
            <a:pPr>
              <a:buFont typeface="Wingdings" charset="2"/>
              <a:buChar char="v"/>
            </a:pPr>
            <a:r>
              <a:rPr lang="en-US" dirty="0"/>
              <a:t>Bilirubin and albumin levels are often normal at the time of diagnosis. </a:t>
            </a:r>
          </a:p>
          <a:p>
            <a:pPr lvl="1">
              <a:buFont typeface="Arial" charset="0"/>
              <a:buChar char="•"/>
            </a:pPr>
            <a:endParaRPr lang="en-US" dirty="0"/>
          </a:p>
        </p:txBody>
      </p:sp>
    </p:spTree>
    <p:extLst>
      <p:ext uri="{BB962C8B-B14F-4D97-AF65-F5344CB8AC3E}">
        <p14:creationId xmlns:p14="http://schemas.microsoft.com/office/powerpoint/2010/main" val="197297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235863" y="590588"/>
            <a:ext cx="6270445" cy="5562492"/>
          </a:xfrm>
          <a:prstGeom prst="rect">
            <a:avLst/>
          </a:prstGeom>
        </p:spPr>
      </p:pic>
    </p:spTree>
    <p:extLst>
      <p:ext uri="{BB962C8B-B14F-4D97-AF65-F5344CB8AC3E}">
        <p14:creationId xmlns:p14="http://schemas.microsoft.com/office/powerpoint/2010/main" val="252619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PSC: Rx</a:t>
            </a:r>
          </a:p>
        </p:txBody>
      </p:sp>
      <p:sp>
        <p:nvSpPr>
          <p:cNvPr id="3" name="Content Placeholder 2"/>
          <p:cNvSpPr>
            <a:spLocks noGrp="1"/>
          </p:cNvSpPr>
          <p:nvPr>
            <p:ph idx="1"/>
          </p:nvPr>
        </p:nvSpPr>
        <p:spPr/>
        <p:txBody>
          <a:bodyPr>
            <a:normAutofit/>
          </a:bodyPr>
          <a:lstStyle/>
          <a:p>
            <a:r>
              <a:rPr lang="en-US" dirty="0"/>
              <a:t>At this time, there is no established medical treatment for patients with PSC. However, we treat complications of the disease.</a:t>
            </a:r>
          </a:p>
          <a:p>
            <a:r>
              <a:rPr lang="en-US" dirty="0"/>
              <a:t>MRCP &amp; CA19-9 annually</a:t>
            </a:r>
          </a:p>
          <a:p>
            <a:r>
              <a:rPr lang="en-US" dirty="0"/>
              <a:t>Annual colonoscopy if known to have UC</a:t>
            </a:r>
          </a:p>
          <a:p>
            <a:endParaRPr lang="en-US" dirty="0"/>
          </a:p>
        </p:txBody>
      </p:sp>
    </p:spTree>
    <p:extLst>
      <p:ext uri="{BB962C8B-B14F-4D97-AF65-F5344CB8AC3E}">
        <p14:creationId xmlns:p14="http://schemas.microsoft.com/office/powerpoint/2010/main" val="286087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biliary cirrhosis</a:t>
            </a:r>
          </a:p>
        </p:txBody>
      </p:sp>
      <p:sp>
        <p:nvSpPr>
          <p:cNvPr id="3" name="Content Placeholder 2"/>
          <p:cNvSpPr>
            <a:spLocks noGrp="1"/>
          </p:cNvSpPr>
          <p:nvPr>
            <p:ph idx="1"/>
          </p:nvPr>
        </p:nvSpPr>
        <p:spPr/>
        <p:txBody>
          <a:bodyPr>
            <a:normAutofit/>
          </a:bodyPr>
          <a:lstStyle/>
          <a:p>
            <a:r>
              <a:rPr lang="en-US" dirty="0"/>
              <a:t>is a chronic </a:t>
            </a:r>
            <a:r>
              <a:rPr lang="en-US" dirty="0" err="1"/>
              <a:t>cholestatic</a:t>
            </a:r>
            <a:r>
              <a:rPr lang="en-US" dirty="0"/>
              <a:t> disease with a progressive course.</a:t>
            </a:r>
          </a:p>
          <a:p>
            <a:r>
              <a:rPr lang="en-US" dirty="0"/>
              <a:t>The etiology of PBC is thought to be due to a combination of genetic predisposition and environmental triggers. </a:t>
            </a:r>
          </a:p>
          <a:p>
            <a:endParaRPr lang="en-US" dirty="0"/>
          </a:p>
        </p:txBody>
      </p:sp>
    </p:spTree>
    <p:extLst>
      <p:ext uri="{BB962C8B-B14F-4D97-AF65-F5344CB8AC3E}">
        <p14:creationId xmlns:p14="http://schemas.microsoft.com/office/powerpoint/2010/main" val="235943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993314" cy="1414182"/>
          </a:xfrm>
        </p:spPr>
        <p:txBody>
          <a:bodyPr/>
          <a:lstStyle/>
          <a:p>
            <a:r>
              <a:rPr lang="en-US" sz="3600" b="1" dirty="0"/>
              <a:t>Approach to liver enzymes</a:t>
            </a:r>
          </a:p>
        </p:txBody>
      </p:sp>
      <p:sp>
        <p:nvSpPr>
          <p:cNvPr id="3" name="Content Placeholder 2"/>
          <p:cNvSpPr>
            <a:spLocks noGrp="1"/>
          </p:cNvSpPr>
          <p:nvPr>
            <p:ph idx="1"/>
          </p:nvPr>
        </p:nvSpPr>
        <p:spPr/>
        <p:txBody>
          <a:bodyPr>
            <a:normAutofit/>
          </a:bodyPr>
          <a:lstStyle/>
          <a:p>
            <a:r>
              <a:rPr lang="en-US" sz="2800" b="1" dirty="0"/>
              <a:t>Hepatocellular causes </a:t>
            </a:r>
          </a:p>
          <a:p>
            <a:pPr marL="0" indent="0">
              <a:buNone/>
            </a:pPr>
            <a:r>
              <a:rPr lang="en-US" sz="2800" b="1" dirty="0"/>
              <a:t>		vs </a:t>
            </a:r>
          </a:p>
          <a:p>
            <a:r>
              <a:rPr lang="en-US" sz="2800" b="1" dirty="0" err="1"/>
              <a:t>Cholestatic</a:t>
            </a:r>
            <a:r>
              <a:rPr lang="en-US" sz="2800" b="1" dirty="0"/>
              <a:t> causes</a:t>
            </a:r>
          </a:p>
          <a:p>
            <a:pPr marL="914400" lvl="2" indent="0">
              <a:buNone/>
            </a:pPr>
            <a:r>
              <a:rPr lang="en-US" sz="2400" b="1" dirty="0"/>
              <a:t>Vs</a:t>
            </a:r>
          </a:p>
          <a:p>
            <a:r>
              <a:rPr lang="en-US" sz="2800" b="1" dirty="0"/>
              <a:t>  Mixed</a:t>
            </a:r>
          </a:p>
        </p:txBody>
      </p:sp>
    </p:spTree>
    <p:extLst>
      <p:ext uri="{BB962C8B-B14F-4D97-AF65-F5344CB8AC3E}">
        <p14:creationId xmlns:p14="http://schemas.microsoft.com/office/powerpoint/2010/main" val="23992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Clinical Manifestations of PBC </a:t>
            </a:r>
            <a:br>
              <a:rPr lang="en-US" dirty="0"/>
            </a:br>
            <a:endParaRPr lang="en-US" dirty="0"/>
          </a:p>
        </p:txBody>
      </p:sp>
      <p:sp>
        <p:nvSpPr>
          <p:cNvPr id="3" name="Content Placeholder 2"/>
          <p:cNvSpPr>
            <a:spLocks noGrp="1"/>
          </p:cNvSpPr>
          <p:nvPr>
            <p:ph idx="1"/>
          </p:nvPr>
        </p:nvSpPr>
        <p:spPr/>
        <p:txBody>
          <a:bodyPr/>
          <a:lstStyle/>
          <a:p>
            <a:r>
              <a:rPr lang="en-US" b="1" i="1" dirty="0"/>
              <a:t>Fatigue: </a:t>
            </a:r>
            <a:r>
              <a:rPr lang="en-US" dirty="0"/>
              <a:t>is the most common symptom </a:t>
            </a:r>
          </a:p>
          <a:p>
            <a:r>
              <a:rPr lang="en-US" b="1" i="1" dirty="0"/>
              <a:t>Pruritus: </a:t>
            </a:r>
            <a:r>
              <a:rPr lang="en-US" dirty="0"/>
              <a:t>a more specific symptom of PBC </a:t>
            </a:r>
          </a:p>
          <a:p>
            <a:endParaRPr lang="en-US" dirty="0"/>
          </a:p>
        </p:txBody>
      </p:sp>
    </p:spTree>
    <p:extLst>
      <p:ext uri="{BB962C8B-B14F-4D97-AF65-F5344CB8AC3E}">
        <p14:creationId xmlns:p14="http://schemas.microsoft.com/office/powerpoint/2010/main" val="360484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PBC: </a:t>
            </a:r>
            <a:r>
              <a:rPr lang="en-US" b="1" i="1" dirty="0"/>
              <a:t>Liver Biochemical Tests </a:t>
            </a:r>
            <a:br>
              <a:rPr lang="en-US" dirty="0"/>
            </a:br>
            <a:endParaRPr lang="en-US" dirty="0"/>
          </a:p>
        </p:txBody>
      </p:sp>
      <p:sp>
        <p:nvSpPr>
          <p:cNvPr id="3" name="Content Placeholder 2"/>
          <p:cNvSpPr>
            <a:spLocks noGrp="1"/>
          </p:cNvSpPr>
          <p:nvPr>
            <p:ph idx="1"/>
          </p:nvPr>
        </p:nvSpPr>
        <p:spPr>
          <a:xfrm>
            <a:off x="415636" y="2052918"/>
            <a:ext cx="11233728" cy="4195481"/>
          </a:xfrm>
        </p:spPr>
        <p:txBody>
          <a:bodyPr>
            <a:normAutofit/>
          </a:bodyPr>
          <a:lstStyle/>
          <a:p>
            <a:r>
              <a:rPr lang="en-US" dirty="0"/>
              <a:t>Most patients with PBC have abnormal liver tests including </a:t>
            </a:r>
          </a:p>
          <a:p>
            <a:pPr lvl="1"/>
            <a:r>
              <a:rPr lang="en-US" dirty="0"/>
              <a:t>elevations of ALP</a:t>
            </a:r>
          </a:p>
          <a:p>
            <a:pPr lvl="1"/>
            <a:r>
              <a:rPr lang="en-US" dirty="0"/>
              <a:t>mild elevations of aminotransferases activity, and </a:t>
            </a:r>
          </a:p>
          <a:p>
            <a:pPr lvl="1"/>
            <a:r>
              <a:rPr lang="en-US" dirty="0"/>
              <a:t>increased levels of immunoglobulins (mainly immunoglobulin M [</a:t>
            </a:r>
            <a:r>
              <a:rPr lang="en-US" dirty="0" err="1"/>
              <a:t>IgM</a:t>
            </a:r>
            <a:r>
              <a:rPr lang="en-US" dirty="0"/>
              <a:t>]). </a:t>
            </a:r>
          </a:p>
          <a:p>
            <a:r>
              <a:rPr lang="en-US" dirty="0"/>
              <a:t>The degree of elevation in ALP is strongly related to the severity of </a:t>
            </a:r>
            <a:r>
              <a:rPr lang="en-US" dirty="0" err="1"/>
              <a:t>ductopenia</a:t>
            </a:r>
            <a:r>
              <a:rPr lang="en-US" dirty="0"/>
              <a:t> and inflammation; </a:t>
            </a:r>
          </a:p>
          <a:p>
            <a:r>
              <a:rPr lang="en-US" dirty="0"/>
              <a:t>the increase in aminotransferase activity and IgG levels reflects mainly the degree of </a:t>
            </a:r>
            <a:r>
              <a:rPr lang="en-US" dirty="0" err="1"/>
              <a:t>periportal</a:t>
            </a:r>
            <a:r>
              <a:rPr lang="en-US" dirty="0"/>
              <a:t> and lobular necrosis and inflammation. </a:t>
            </a:r>
          </a:p>
          <a:p>
            <a:endParaRPr lang="en-US" dirty="0"/>
          </a:p>
          <a:p>
            <a:endParaRPr lang="en-US" dirty="0"/>
          </a:p>
        </p:txBody>
      </p:sp>
    </p:spTree>
    <p:extLst>
      <p:ext uri="{BB962C8B-B14F-4D97-AF65-F5344CB8AC3E}">
        <p14:creationId xmlns:p14="http://schemas.microsoft.com/office/powerpoint/2010/main" val="350970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PBC: </a:t>
            </a:r>
            <a:r>
              <a:rPr lang="en-US" b="1" i="1" dirty="0"/>
              <a:t>Autoantibodies </a:t>
            </a:r>
            <a:br>
              <a:rPr lang="en-US" dirty="0"/>
            </a:br>
            <a:endParaRPr lang="en-US" dirty="0"/>
          </a:p>
        </p:txBody>
      </p:sp>
      <p:sp>
        <p:nvSpPr>
          <p:cNvPr id="3" name="Content Placeholder 2"/>
          <p:cNvSpPr>
            <a:spLocks noGrp="1"/>
          </p:cNvSpPr>
          <p:nvPr>
            <p:ph idx="1"/>
          </p:nvPr>
        </p:nvSpPr>
        <p:spPr>
          <a:xfrm>
            <a:off x="353683" y="1613141"/>
            <a:ext cx="11145589" cy="3674678"/>
          </a:xfrm>
        </p:spPr>
        <p:txBody>
          <a:bodyPr>
            <a:normAutofit/>
          </a:bodyPr>
          <a:lstStyle/>
          <a:p>
            <a:r>
              <a:rPr lang="en-US" dirty="0"/>
              <a:t>AMA is found in nearly 95% of patients with PBC.</a:t>
            </a:r>
          </a:p>
          <a:p>
            <a:r>
              <a:rPr lang="en-US" dirty="0"/>
              <a:t>ANA and ASMA are found in nearly half of patients with PBC.</a:t>
            </a:r>
          </a:p>
          <a:p>
            <a:r>
              <a:rPr lang="en-US" dirty="0"/>
              <a:t>In approximately 5%-10% of the patients, AMA antibodies are absent or present only in low titer (1/80), when </a:t>
            </a:r>
            <a:r>
              <a:rPr lang="en-US" dirty="0" err="1"/>
              <a:t>immunofluorescent</a:t>
            </a:r>
            <a:r>
              <a:rPr lang="en-US" dirty="0"/>
              <a:t> techniques are used. </a:t>
            </a:r>
          </a:p>
          <a:p>
            <a:endParaRPr lang="en-US" dirty="0"/>
          </a:p>
          <a:p>
            <a:endParaRPr lang="en-US" dirty="0"/>
          </a:p>
          <a:p>
            <a:endParaRPr lang="en-US" dirty="0"/>
          </a:p>
        </p:txBody>
      </p:sp>
    </p:spTree>
    <p:extLst>
      <p:ext uri="{BB962C8B-B14F-4D97-AF65-F5344CB8AC3E}">
        <p14:creationId xmlns:p14="http://schemas.microsoft.com/office/powerpoint/2010/main" val="27608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PBC: Histology</a:t>
            </a:r>
          </a:p>
        </p:txBody>
      </p:sp>
      <p:sp>
        <p:nvSpPr>
          <p:cNvPr id="3" name="Content Placeholder 2"/>
          <p:cNvSpPr>
            <a:spLocks noGrp="1"/>
          </p:cNvSpPr>
          <p:nvPr>
            <p:ph idx="1"/>
          </p:nvPr>
        </p:nvSpPr>
        <p:spPr>
          <a:xfrm>
            <a:off x="352812" y="1570183"/>
            <a:ext cx="11413617" cy="4804738"/>
          </a:xfrm>
        </p:spPr>
        <p:txBody>
          <a:bodyPr/>
          <a:lstStyle/>
          <a:p>
            <a:pPr marL="57150" indent="0">
              <a:buNone/>
            </a:pPr>
            <a:r>
              <a:rPr lang="en-US" dirty="0"/>
              <a:t>PBC is characterized by </a:t>
            </a:r>
          </a:p>
          <a:p>
            <a:pPr lvl="1"/>
            <a:r>
              <a:rPr lang="en-US" dirty="0"/>
              <a:t>chronic, </a:t>
            </a:r>
            <a:r>
              <a:rPr lang="en-US" u="sng" dirty="0" err="1"/>
              <a:t>nonsuppurative</a:t>
            </a:r>
            <a:r>
              <a:rPr lang="en-US" u="sng" dirty="0"/>
              <a:t> cholangitis </a:t>
            </a:r>
            <a:r>
              <a:rPr lang="en-US" dirty="0"/>
              <a:t>that mainly affects interlobular and septal bile ducts. </a:t>
            </a:r>
          </a:p>
          <a:p>
            <a:pPr lvl="1"/>
            <a:r>
              <a:rPr lang="en-US" dirty="0"/>
              <a:t>When focal lesions show intense inflammatory changes and necrosis around bile ducts, the term </a:t>
            </a:r>
            <a:r>
              <a:rPr lang="en-US" u="sng" dirty="0"/>
              <a:t>“florid duct lesion” </a:t>
            </a:r>
            <a:r>
              <a:rPr lang="en-US" dirty="0"/>
              <a:t>is often used. </a:t>
            </a:r>
          </a:p>
          <a:p>
            <a:pPr lvl="1"/>
            <a:r>
              <a:rPr lang="en-US" dirty="0"/>
              <a:t>Bile duct paucity or </a:t>
            </a:r>
            <a:r>
              <a:rPr lang="en-US" u="sng" dirty="0" err="1"/>
              <a:t>ductopenia</a:t>
            </a:r>
            <a:r>
              <a:rPr lang="en-US" u="sng" dirty="0"/>
              <a:t> </a:t>
            </a:r>
          </a:p>
          <a:p>
            <a:endParaRPr lang="en-US" u="sng" dirty="0"/>
          </a:p>
          <a:p>
            <a:r>
              <a:rPr lang="en-US" dirty="0"/>
              <a:t>The size of the liver biopsy specimen is important. The probability of observing cholangitis and bile duct destruction increases with the number of portal tracts because of the typical patchy distribution of the lesions. </a:t>
            </a:r>
            <a:r>
              <a:rPr lang="en-US" b="1" u="sng" dirty="0"/>
              <a:t>At least 10-15 portal tracts should be present</a:t>
            </a:r>
            <a:r>
              <a:rPr lang="en-US" dirty="0"/>
              <a:t>. </a:t>
            </a:r>
          </a:p>
          <a:p>
            <a:endParaRPr lang="en-US" dirty="0"/>
          </a:p>
        </p:txBody>
      </p:sp>
    </p:spTree>
    <p:extLst>
      <p:ext uri="{BB962C8B-B14F-4D97-AF65-F5344CB8AC3E}">
        <p14:creationId xmlns:p14="http://schemas.microsoft.com/office/powerpoint/2010/main" val="56859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PBC: Diagnosis</a:t>
            </a:r>
          </a:p>
        </p:txBody>
      </p:sp>
      <p:sp>
        <p:nvSpPr>
          <p:cNvPr id="3" name="Content Placeholder 2"/>
          <p:cNvSpPr>
            <a:spLocks noGrp="1"/>
          </p:cNvSpPr>
          <p:nvPr>
            <p:ph idx="1"/>
          </p:nvPr>
        </p:nvSpPr>
        <p:spPr>
          <a:xfrm>
            <a:off x="69012" y="1754910"/>
            <a:ext cx="11662914" cy="4714902"/>
          </a:xfrm>
        </p:spPr>
        <p:txBody>
          <a:bodyPr>
            <a:normAutofit/>
          </a:bodyPr>
          <a:lstStyle/>
          <a:p>
            <a:r>
              <a:rPr lang="en-US" dirty="0"/>
              <a:t>The diagnosis of PBC should be suspected in the setting of chronic cholestasis after exclusion of other causes of liver disease. The diagnosis is suspected based on </a:t>
            </a:r>
          </a:p>
          <a:p>
            <a:pPr lvl="1">
              <a:buFont typeface="Arial" charset="0"/>
              <a:buChar char="•"/>
            </a:pPr>
            <a:r>
              <a:rPr lang="en-US" b="1" u="sng" dirty="0" err="1"/>
              <a:t>cholestatic</a:t>
            </a:r>
            <a:r>
              <a:rPr lang="en-US" b="1" u="sng" dirty="0"/>
              <a:t> serum liver tests and largely confirmed with tests for AMA</a:t>
            </a:r>
            <a:r>
              <a:rPr lang="en-US" dirty="0"/>
              <a:t>.  </a:t>
            </a:r>
          </a:p>
          <a:p>
            <a:pPr lvl="1">
              <a:buFont typeface="Arial" charset="0"/>
              <a:buChar char="•"/>
            </a:pPr>
            <a:r>
              <a:rPr lang="en-US" b="1" u="sng" dirty="0"/>
              <a:t>A liver biopsy </a:t>
            </a:r>
            <a:r>
              <a:rPr lang="en-US" dirty="0"/>
              <a:t>can be used to further substantiate the diagnosis if needed. </a:t>
            </a:r>
          </a:p>
          <a:p>
            <a:pPr marL="0" indent="0">
              <a:buNone/>
            </a:pPr>
            <a:endParaRPr lang="en-US" b="1" i="1" dirty="0"/>
          </a:p>
          <a:p>
            <a:r>
              <a:rPr lang="en-US" b="1" i="1" dirty="0"/>
              <a:t>The diagnosis of PBC can be established when two of the following three criteria are met: </a:t>
            </a:r>
            <a:endParaRPr lang="en-US" dirty="0"/>
          </a:p>
          <a:p>
            <a:pPr lvl="1"/>
            <a:r>
              <a:rPr lang="en-US" b="1" i="1" dirty="0">
                <a:solidFill>
                  <a:srgbClr val="FFFF00"/>
                </a:solidFill>
              </a:rPr>
              <a:t>Biochemical evidence of cholestasis based mainly on alkaline phosphatase elevation. </a:t>
            </a:r>
            <a:endParaRPr lang="en-US" dirty="0">
              <a:solidFill>
                <a:srgbClr val="FFFF00"/>
              </a:solidFill>
            </a:endParaRPr>
          </a:p>
          <a:p>
            <a:pPr lvl="1"/>
            <a:r>
              <a:rPr lang="en-US" b="1" i="1" dirty="0">
                <a:solidFill>
                  <a:srgbClr val="FFFF00"/>
                </a:solidFill>
              </a:rPr>
              <a:t>Presence of AMA. </a:t>
            </a:r>
            <a:endParaRPr lang="en-US" dirty="0">
              <a:solidFill>
                <a:srgbClr val="FFFF00"/>
              </a:solidFill>
            </a:endParaRPr>
          </a:p>
          <a:p>
            <a:pPr lvl="1"/>
            <a:r>
              <a:rPr lang="en-US" b="1" i="1" dirty="0">
                <a:solidFill>
                  <a:srgbClr val="FFFF00"/>
                </a:solidFill>
              </a:rPr>
              <a:t>Histologic evidence of </a:t>
            </a:r>
            <a:r>
              <a:rPr lang="en-US" b="1" i="1" dirty="0" err="1">
                <a:solidFill>
                  <a:srgbClr val="FFFF00"/>
                </a:solidFill>
              </a:rPr>
              <a:t>nonsuppurative</a:t>
            </a:r>
            <a:r>
              <a:rPr lang="en-US" b="1" i="1" dirty="0">
                <a:solidFill>
                  <a:srgbClr val="FFFF00"/>
                </a:solidFill>
              </a:rPr>
              <a:t> destructive cholangitis and destruction of interlobular bile ducts .</a:t>
            </a:r>
            <a:endParaRPr lang="en-US" dirty="0">
              <a:solidFill>
                <a:srgbClr val="FFFF00"/>
              </a:solidFill>
            </a:endParaRPr>
          </a:p>
          <a:p>
            <a:endParaRPr lang="en-US" dirty="0"/>
          </a:p>
        </p:txBody>
      </p:sp>
    </p:spTree>
    <p:extLst>
      <p:ext uri="{BB962C8B-B14F-4D97-AF65-F5344CB8AC3E}">
        <p14:creationId xmlns:p14="http://schemas.microsoft.com/office/powerpoint/2010/main" val="288766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PBC: Therapy</a:t>
            </a:r>
          </a:p>
        </p:txBody>
      </p:sp>
      <p:sp>
        <p:nvSpPr>
          <p:cNvPr id="3" name="Content Placeholder 2"/>
          <p:cNvSpPr>
            <a:spLocks noGrp="1"/>
          </p:cNvSpPr>
          <p:nvPr>
            <p:ph idx="1"/>
          </p:nvPr>
        </p:nvSpPr>
        <p:spPr/>
        <p:txBody>
          <a:bodyPr/>
          <a:lstStyle/>
          <a:p>
            <a:r>
              <a:rPr lang="en-US" dirty="0"/>
              <a:t>UDCA in a dose of 13-15 mg/kg/day is the only therapy for PBC approved by the U.S. Food and Drug Administration. The drug is initiated gradually and generally given in two divided doses. </a:t>
            </a:r>
          </a:p>
          <a:p>
            <a:endParaRPr lang="en-US" dirty="0"/>
          </a:p>
          <a:p>
            <a:endParaRPr lang="en-US" dirty="0"/>
          </a:p>
        </p:txBody>
      </p:sp>
    </p:spTree>
    <p:extLst>
      <p:ext uri="{BB962C8B-B14F-4D97-AF65-F5344CB8AC3E}">
        <p14:creationId xmlns:p14="http://schemas.microsoft.com/office/powerpoint/2010/main" val="99749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about</a:t>
            </a:r>
          </a:p>
        </p:txBody>
      </p:sp>
      <p:sp>
        <p:nvSpPr>
          <p:cNvPr id="3" name="Content Placeholder 2"/>
          <p:cNvSpPr>
            <a:spLocks noGrp="1"/>
          </p:cNvSpPr>
          <p:nvPr>
            <p:ph idx="1"/>
          </p:nvPr>
        </p:nvSpPr>
        <p:spPr/>
        <p:txBody>
          <a:bodyPr/>
          <a:lstStyle/>
          <a:p>
            <a:r>
              <a:rPr lang="en-US" dirty="0"/>
              <a:t>Alcoholic hepatitis</a:t>
            </a:r>
          </a:p>
          <a:p>
            <a:r>
              <a:rPr lang="en-US" dirty="0"/>
              <a:t>Non-alcoholic </a:t>
            </a:r>
            <a:r>
              <a:rPr lang="en-US" dirty="0" err="1"/>
              <a:t>steatohepatitis</a:t>
            </a:r>
            <a:endParaRPr lang="en-US" dirty="0"/>
          </a:p>
          <a:p>
            <a:r>
              <a:rPr lang="en-US" dirty="0" err="1"/>
              <a:t>Paracetamol</a:t>
            </a:r>
            <a:r>
              <a:rPr lang="en-US" dirty="0"/>
              <a:t> poisoning</a:t>
            </a:r>
          </a:p>
          <a:p>
            <a:r>
              <a:rPr lang="en-US" dirty="0"/>
              <a:t>Vascular diseases that could cause liver injury</a:t>
            </a:r>
          </a:p>
          <a:p>
            <a:r>
              <a:rPr lang="en-US"/>
              <a:t>Wilson’s disease</a:t>
            </a:r>
          </a:p>
        </p:txBody>
      </p:sp>
    </p:spTree>
    <p:extLst>
      <p:ext uri="{BB962C8B-B14F-4D97-AF65-F5344CB8AC3E}">
        <p14:creationId xmlns:p14="http://schemas.microsoft.com/office/powerpoint/2010/main" val="103920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a:t>
            </a:r>
            <a:r>
              <a:rPr lang="en-US"/>
              <a:t>home messages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0960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334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Case1 </a:t>
            </a:r>
          </a:p>
        </p:txBody>
      </p:sp>
      <p:sp>
        <p:nvSpPr>
          <p:cNvPr id="3" name="Content Placeholder 2"/>
          <p:cNvSpPr>
            <a:spLocks noGrp="1"/>
          </p:cNvSpPr>
          <p:nvPr>
            <p:ph idx="1"/>
          </p:nvPr>
        </p:nvSpPr>
        <p:spPr>
          <a:xfrm>
            <a:off x="646112" y="1853248"/>
            <a:ext cx="10519728" cy="4517072"/>
          </a:xfrm>
        </p:spPr>
        <p:txBody>
          <a:bodyPr/>
          <a:lstStyle/>
          <a:p>
            <a:r>
              <a:rPr lang="en-US" dirty="0"/>
              <a:t>A 24-year-old woman presents with </a:t>
            </a:r>
            <a:r>
              <a:rPr lang="en-US" b="1" dirty="0"/>
              <a:t>acute onset of right upper quadrant pain, and increased abdominal girth</a:t>
            </a:r>
            <a:r>
              <a:rPr lang="en-US" dirty="0"/>
              <a:t>. She has no known past medical history. She has no risk factors for liver disease. Family history is unremarkable. </a:t>
            </a:r>
            <a:r>
              <a:rPr lang="en-US" b="1" dirty="0"/>
              <a:t>Her only medication is a birth control pill. Exam reveals tender hepatomegaly and obvious ascites</a:t>
            </a:r>
            <a:r>
              <a:rPr lang="en-US" dirty="0"/>
              <a:t>. </a:t>
            </a:r>
          </a:p>
          <a:p>
            <a:r>
              <a:rPr lang="en-US" dirty="0"/>
              <a:t>Labs reveal mildly increased bilirubin and alkaline phosphatase only. Imaging studies reveal hepatomegaly (especially the caudate lobe) and ascites. </a:t>
            </a:r>
          </a:p>
          <a:p>
            <a:r>
              <a:rPr lang="en-US" dirty="0"/>
              <a:t>What is the most likely diagnosis?</a:t>
            </a:r>
          </a:p>
          <a:p>
            <a:r>
              <a:rPr lang="en-US" b="1" dirty="0"/>
              <a:t>Acute Budd-</a:t>
            </a:r>
            <a:r>
              <a:rPr lang="en-US" b="1" dirty="0" err="1"/>
              <a:t>Chiari</a:t>
            </a:r>
            <a:r>
              <a:rPr lang="en-US" b="1" dirty="0"/>
              <a:t> syndrome</a:t>
            </a:r>
          </a:p>
        </p:txBody>
      </p:sp>
    </p:spTree>
    <p:extLst>
      <p:ext uri="{BB962C8B-B14F-4D97-AF65-F5344CB8AC3E}">
        <p14:creationId xmlns:p14="http://schemas.microsoft.com/office/powerpoint/2010/main" val="192430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IDENTIFY EACH</a:t>
            </a:r>
          </a:p>
        </p:txBody>
      </p:sp>
      <p:sp>
        <p:nvSpPr>
          <p:cNvPr id="3" name="Content Placeholder 2"/>
          <p:cNvSpPr>
            <a:spLocks noGrp="1"/>
          </p:cNvSpPr>
          <p:nvPr>
            <p:ph idx="1"/>
          </p:nvPr>
        </p:nvSpPr>
        <p:spPr/>
        <p:txBody>
          <a:bodyPr/>
          <a:lstStyle/>
          <a:p>
            <a:r>
              <a:rPr lang="en-US" b="1" dirty="0"/>
              <a:t>Hepatocellular causes </a:t>
            </a:r>
          </a:p>
          <a:p>
            <a:pPr marL="0" indent="0">
              <a:buNone/>
            </a:pPr>
            <a:r>
              <a:rPr lang="en-US" b="1" dirty="0"/>
              <a:t>		vs </a:t>
            </a:r>
          </a:p>
          <a:p>
            <a:r>
              <a:rPr lang="en-US" b="1" dirty="0" err="1"/>
              <a:t>Cholestatic</a:t>
            </a:r>
            <a:r>
              <a:rPr lang="en-US" b="1" dirty="0"/>
              <a:t> causes--- isolated ALP </a:t>
            </a:r>
            <a:r>
              <a:rPr lang="en-US" b="1"/>
              <a:t>and rule of GGT</a:t>
            </a:r>
            <a:endParaRPr lang="en-US" b="1" dirty="0"/>
          </a:p>
          <a:p>
            <a:pPr marL="0" indent="0">
              <a:buNone/>
            </a:pPr>
            <a:r>
              <a:rPr lang="en-US" b="1" dirty="0"/>
              <a:t>       vs</a:t>
            </a:r>
          </a:p>
          <a:p>
            <a:r>
              <a:rPr lang="en-US" b="1" dirty="0"/>
              <a:t> Mixed</a:t>
            </a:r>
          </a:p>
          <a:p>
            <a:endParaRPr lang="en-US" dirty="0"/>
          </a:p>
        </p:txBody>
      </p:sp>
    </p:spTree>
    <p:extLst>
      <p:ext uri="{BB962C8B-B14F-4D97-AF65-F5344CB8AC3E}">
        <p14:creationId xmlns:p14="http://schemas.microsoft.com/office/powerpoint/2010/main" val="46049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2</a:t>
            </a:r>
          </a:p>
        </p:txBody>
      </p:sp>
      <p:sp>
        <p:nvSpPr>
          <p:cNvPr id="3" name="Content Placeholder 2"/>
          <p:cNvSpPr>
            <a:spLocks noGrp="1"/>
          </p:cNvSpPr>
          <p:nvPr>
            <p:ph idx="1"/>
          </p:nvPr>
        </p:nvSpPr>
        <p:spPr>
          <a:xfrm>
            <a:off x="995680" y="1544320"/>
            <a:ext cx="9812528" cy="4704079"/>
          </a:xfrm>
        </p:spPr>
        <p:txBody>
          <a:bodyPr>
            <a:normAutofit/>
          </a:bodyPr>
          <a:lstStyle/>
          <a:p>
            <a:r>
              <a:rPr lang="en-US" dirty="0"/>
              <a:t>You see in consultation a 43-year-old man because of </a:t>
            </a:r>
            <a:r>
              <a:rPr lang="en-US" b="1" dirty="0"/>
              <a:t>jaundice</a:t>
            </a:r>
            <a:r>
              <a:rPr lang="en-US" dirty="0"/>
              <a:t>. </a:t>
            </a:r>
            <a:r>
              <a:rPr lang="en-US" b="1" dirty="0"/>
              <a:t>He has been drinking 1 pint a day (sometimes more) of whiskey for the past 4 months. </a:t>
            </a:r>
            <a:r>
              <a:rPr lang="en-US" dirty="0"/>
              <a:t>He denies other risk factors for liver disease. Examination reveals a blood pressure 110/80, pulse 110; respirations 16, temperature 37°C. He is jaundiced, has multiple spider </a:t>
            </a:r>
            <a:r>
              <a:rPr lang="en-US" dirty="0" err="1"/>
              <a:t>telangectasias</a:t>
            </a:r>
            <a:r>
              <a:rPr lang="en-US" dirty="0"/>
              <a:t>, and parotid gland swelling, but no muscle wasting. Abdominal examination reveals a liver 4 finger breadths below right costal margin, a palpable spleen tip, but no shifting dullness. Laboratory studies:</a:t>
            </a:r>
          </a:p>
          <a:p>
            <a:r>
              <a:rPr lang="en-US" b="1" dirty="0"/>
              <a:t>Bilirubin 150  </a:t>
            </a:r>
            <a:r>
              <a:rPr lang="en-US" b="1" dirty="0" err="1"/>
              <a:t>mmol</a:t>
            </a:r>
            <a:r>
              <a:rPr lang="en-US" b="1" dirty="0"/>
              <a:t>/l , mostly direct, </a:t>
            </a:r>
            <a:r>
              <a:rPr lang="hr-HR" b="1" dirty="0"/>
              <a:t>AST 212 U/L , ALT 63 U/L (</a:t>
            </a:r>
            <a:r>
              <a:rPr lang="hr-HR" b="1" dirty="0" err="1"/>
              <a:t>normal</a:t>
            </a:r>
            <a:r>
              <a:rPr lang="hr-HR" b="1" dirty="0"/>
              <a:t>: 0-35 U/L), </a:t>
            </a:r>
            <a:r>
              <a:rPr lang="en-US" dirty="0"/>
              <a:t>ALP 140 U/L (normal: 36-92 U/L), INR 1.5  , Ferritin 480 ng/mL </a:t>
            </a:r>
          </a:p>
          <a:p>
            <a:r>
              <a:rPr lang="en-US" b="1" dirty="0"/>
              <a:t>What is the pattern?  </a:t>
            </a:r>
            <a:r>
              <a:rPr lang="en-US" dirty="0"/>
              <a:t>Direct </a:t>
            </a:r>
            <a:r>
              <a:rPr lang="en-US" dirty="0" err="1"/>
              <a:t>hyperbili</a:t>
            </a:r>
            <a:r>
              <a:rPr lang="en-US" dirty="0"/>
              <a:t>. with hepatocellular pattern</a:t>
            </a:r>
          </a:p>
          <a:p>
            <a:r>
              <a:rPr lang="en-US" b="1" dirty="0"/>
              <a:t>Do you need to do work up?  </a:t>
            </a:r>
            <a:r>
              <a:rPr lang="en-US" dirty="0"/>
              <a:t>Viral hepatitis , ?</a:t>
            </a:r>
            <a:r>
              <a:rPr lang="en-US" dirty="0" err="1"/>
              <a:t>Fibroscan</a:t>
            </a:r>
            <a:endParaRPr lang="en-US" dirty="0"/>
          </a:p>
          <a:p>
            <a:r>
              <a:rPr lang="en-US" b="1" dirty="0"/>
              <a:t>How to ask about alcohol?</a:t>
            </a:r>
          </a:p>
          <a:p>
            <a:endParaRPr lang="en-US" b="1" dirty="0"/>
          </a:p>
        </p:txBody>
      </p:sp>
    </p:spTree>
    <p:extLst>
      <p:ext uri="{BB962C8B-B14F-4D97-AF65-F5344CB8AC3E}">
        <p14:creationId xmlns:p14="http://schemas.microsoft.com/office/powerpoint/2010/main" val="61930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3</a:t>
            </a:r>
          </a:p>
        </p:txBody>
      </p:sp>
      <p:sp>
        <p:nvSpPr>
          <p:cNvPr id="3" name="Content Placeholder 2"/>
          <p:cNvSpPr>
            <a:spLocks noGrp="1"/>
          </p:cNvSpPr>
          <p:nvPr>
            <p:ph idx="1"/>
          </p:nvPr>
        </p:nvSpPr>
        <p:spPr>
          <a:xfrm>
            <a:off x="646112" y="1453896"/>
            <a:ext cx="10299256" cy="4794503"/>
          </a:xfrm>
        </p:spPr>
        <p:txBody>
          <a:bodyPr>
            <a:normAutofit fontScale="85000" lnSpcReduction="10000"/>
          </a:bodyPr>
          <a:lstStyle/>
          <a:p>
            <a:r>
              <a:rPr lang="en-US" dirty="0"/>
              <a:t>A 35-year-old woman is referred to you for elevated liver enzymes. She was found to have:</a:t>
            </a:r>
          </a:p>
          <a:p>
            <a:pPr lvl="1">
              <a:buFont typeface="Arial" charset="0"/>
              <a:buChar char="•"/>
            </a:pPr>
            <a:r>
              <a:rPr lang="hr-HR" dirty="0"/>
              <a:t>ALT 255 U/L , AST 205 U/L , </a:t>
            </a:r>
            <a:r>
              <a:rPr lang="en-US" dirty="0"/>
              <a:t>Alkaline phosphatase 121 U/L  </a:t>
            </a:r>
          </a:p>
          <a:p>
            <a:pPr lvl="1">
              <a:buFont typeface="Arial" charset="0"/>
              <a:buChar char="•"/>
            </a:pPr>
            <a:r>
              <a:rPr lang="en-US" dirty="0"/>
              <a:t>Total bilirubin 18 </a:t>
            </a:r>
            <a:r>
              <a:rPr lang="en-US" dirty="0" err="1"/>
              <a:t>mmol</a:t>
            </a:r>
            <a:r>
              <a:rPr lang="en-US" dirty="0"/>
              <a:t>/l </a:t>
            </a:r>
          </a:p>
          <a:p>
            <a:r>
              <a:rPr lang="en-US" b="1" dirty="0"/>
              <a:t>Her ANA is positive at a 1:80 &amp; IgG is elevated. </a:t>
            </a:r>
            <a:r>
              <a:rPr lang="en-US" dirty="0"/>
              <a:t>Her albumin and INR are at normal levels.  She has mild tenderness over her right upper quadrant. </a:t>
            </a:r>
            <a:r>
              <a:rPr lang="en-US" b="1" dirty="0"/>
              <a:t>She is otherwise healthy, with the exception of being treated intermittently with </a:t>
            </a:r>
            <a:r>
              <a:rPr lang="en-US" b="1" dirty="0" err="1"/>
              <a:t>nitrofurantoin</a:t>
            </a:r>
            <a:r>
              <a:rPr lang="en-US" b="1" dirty="0"/>
              <a:t> for recurrent urinary tract infections. </a:t>
            </a:r>
            <a:r>
              <a:rPr lang="en-US" dirty="0"/>
              <a:t>Viral </a:t>
            </a:r>
            <a:r>
              <a:rPr lang="en-US" dirty="0" err="1"/>
              <a:t>serologies</a:t>
            </a:r>
            <a:r>
              <a:rPr lang="en-US" dirty="0"/>
              <a:t> against hepatitis A, B, C, and E are all negative. ultrasound revealed a </a:t>
            </a:r>
            <a:r>
              <a:rPr lang="en-US" dirty="0" err="1"/>
              <a:t>heterogenous</a:t>
            </a:r>
            <a:r>
              <a:rPr lang="en-US" dirty="0"/>
              <a:t> </a:t>
            </a:r>
            <a:r>
              <a:rPr lang="en-US" dirty="0" err="1"/>
              <a:t>echotexture</a:t>
            </a:r>
            <a:r>
              <a:rPr lang="en-US" dirty="0"/>
              <a:t> of a normal-sized liver. </a:t>
            </a:r>
          </a:p>
          <a:p>
            <a:r>
              <a:rPr lang="en-US" b="1" dirty="0"/>
              <a:t>What is the pattern? </a:t>
            </a:r>
            <a:r>
              <a:rPr lang="en-US" dirty="0"/>
              <a:t>Hepatocellular with normal </a:t>
            </a:r>
            <a:r>
              <a:rPr lang="en-US" dirty="0" err="1"/>
              <a:t>bili</a:t>
            </a:r>
            <a:r>
              <a:rPr lang="en-US" dirty="0"/>
              <a:t>.</a:t>
            </a:r>
          </a:p>
          <a:p>
            <a:r>
              <a:rPr lang="en-US" b="1" dirty="0"/>
              <a:t>What should you do next for the diagnosis or treatment of this patient?</a:t>
            </a:r>
          </a:p>
          <a:p>
            <a:r>
              <a:rPr lang="en-US" b="1" dirty="0">
                <a:solidFill>
                  <a:srgbClr val="FF0000"/>
                </a:solidFill>
              </a:rPr>
              <a:t>This pattern is consistent with an </a:t>
            </a:r>
            <a:r>
              <a:rPr lang="en-US" b="1" u="sng" dirty="0">
                <a:solidFill>
                  <a:srgbClr val="FF0000"/>
                </a:solidFill>
              </a:rPr>
              <a:t>autoimmune hepatitis-like presentation </a:t>
            </a:r>
            <a:r>
              <a:rPr lang="en-US" b="1" dirty="0">
                <a:solidFill>
                  <a:srgbClr val="FF0000"/>
                </a:solidFill>
              </a:rPr>
              <a:t>induced by </a:t>
            </a:r>
            <a:r>
              <a:rPr lang="en-US" b="1" dirty="0" err="1">
                <a:solidFill>
                  <a:srgbClr val="FF0000"/>
                </a:solidFill>
              </a:rPr>
              <a:t>nitrofurantoin</a:t>
            </a:r>
            <a:r>
              <a:rPr lang="en-US" b="1" dirty="0">
                <a:solidFill>
                  <a:srgbClr val="FF0000"/>
                </a:solidFill>
              </a:rPr>
              <a:t>.  Simply stopping the offending medication will usually result in normalization of her liver enzyme values. </a:t>
            </a:r>
          </a:p>
          <a:p>
            <a:r>
              <a:rPr lang="en-US" b="1" dirty="0">
                <a:solidFill>
                  <a:srgbClr val="00B0F0"/>
                </a:solidFill>
              </a:rPr>
              <a:t>Of note, an ANA that is positive at 1:80 dilution is fairly non-specific, and may be seen in 30% of adults, especially women, without disease. </a:t>
            </a:r>
          </a:p>
        </p:txBody>
      </p:sp>
    </p:spTree>
    <p:extLst>
      <p:ext uri="{BB962C8B-B14F-4D97-AF65-F5344CB8AC3E}">
        <p14:creationId xmlns:p14="http://schemas.microsoft.com/office/powerpoint/2010/main" val="120343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4</a:t>
            </a:r>
          </a:p>
        </p:txBody>
      </p:sp>
      <p:sp>
        <p:nvSpPr>
          <p:cNvPr id="3" name="Content Placeholder 2"/>
          <p:cNvSpPr>
            <a:spLocks noGrp="1"/>
          </p:cNvSpPr>
          <p:nvPr>
            <p:ph idx="1"/>
          </p:nvPr>
        </p:nvSpPr>
        <p:spPr>
          <a:xfrm>
            <a:off x="1103312" y="1311966"/>
            <a:ext cx="8946541" cy="4936434"/>
          </a:xfrm>
        </p:spPr>
        <p:txBody>
          <a:bodyPr>
            <a:normAutofit fontScale="85000" lnSpcReduction="20000"/>
          </a:bodyPr>
          <a:lstStyle/>
          <a:p>
            <a:r>
              <a:rPr lang="en-US" dirty="0"/>
              <a:t>A 45-year-old woman presents for evaluation of elevated liver tests. She has a past medical history of diabetes, &amp; hypertension. She does not drink alcohol or use tobacco. Her medical regimen consists of insulin, metformin, &amp; </a:t>
            </a:r>
            <a:r>
              <a:rPr lang="en-US" dirty="0" err="1"/>
              <a:t>lisinopril</a:t>
            </a:r>
            <a:r>
              <a:rPr lang="en-US" dirty="0"/>
              <a:t>. On physical exam, BMI is 39, blood pressure is 160/98. Abdominal exam reveals an obese abdomen without </a:t>
            </a:r>
            <a:r>
              <a:rPr lang="en-US" dirty="0" err="1"/>
              <a:t>hepatosplenomegaly</a:t>
            </a:r>
            <a:r>
              <a:rPr lang="en-US" dirty="0"/>
              <a:t>, masses, hernias, or ascites. Her evaluation included:</a:t>
            </a:r>
          </a:p>
          <a:p>
            <a:pPr lvl="1">
              <a:buFont typeface="Arial" charset="0"/>
              <a:buChar char="•"/>
            </a:pPr>
            <a:r>
              <a:rPr lang="hr-HR" b="1" dirty="0"/>
              <a:t>AST 330 U/L , ALT 380 U/L</a:t>
            </a:r>
            <a:r>
              <a:rPr lang="x-none" dirty="0"/>
              <a:t>، </a:t>
            </a:r>
            <a:r>
              <a:rPr lang="en-US" dirty="0"/>
              <a:t>Alkaline phosphatase 80</a:t>
            </a:r>
          </a:p>
          <a:p>
            <a:pPr lvl="1">
              <a:buFont typeface="Arial" charset="0"/>
              <a:buChar char="•"/>
            </a:pPr>
            <a:r>
              <a:rPr lang="en-US" dirty="0"/>
              <a:t>Total bilirubin is  normal</a:t>
            </a:r>
          </a:p>
          <a:p>
            <a:pPr lvl="1">
              <a:buFont typeface="Arial" charset="0"/>
              <a:buChar char="•"/>
            </a:pPr>
            <a:r>
              <a:rPr lang="en-US" b="1" dirty="0"/>
              <a:t>ANA 1:640, ASMA 1:160,  </a:t>
            </a:r>
            <a:r>
              <a:rPr lang="hr-HR" b="1" dirty="0" err="1"/>
              <a:t>IgG</a:t>
            </a:r>
            <a:r>
              <a:rPr lang="hr-HR" b="1" dirty="0"/>
              <a:t> </a:t>
            </a:r>
            <a:r>
              <a:rPr lang="hr-HR" b="1" dirty="0" err="1"/>
              <a:t>is</a:t>
            </a:r>
            <a:r>
              <a:rPr lang="hr-HR" b="1" dirty="0"/>
              <a:t> </a:t>
            </a:r>
            <a:r>
              <a:rPr lang="hr-HR" b="1" dirty="0" err="1"/>
              <a:t>elevated</a:t>
            </a:r>
            <a:r>
              <a:rPr lang="hr-HR" b="1" dirty="0"/>
              <a:t>, </a:t>
            </a:r>
            <a:r>
              <a:rPr lang="en-US" dirty="0"/>
              <a:t>AMA negative</a:t>
            </a:r>
          </a:p>
          <a:p>
            <a:pPr lvl="1">
              <a:buFont typeface="Arial" charset="0"/>
              <a:buChar char="•"/>
            </a:pPr>
            <a:r>
              <a:rPr lang="en-US" dirty="0"/>
              <a:t>Hepatitis A </a:t>
            </a:r>
            <a:r>
              <a:rPr lang="en-US" dirty="0" err="1"/>
              <a:t>IgM</a:t>
            </a:r>
            <a:r>
              <a:rPr lang="en-US" dirty="0"/>
              <a:t> negative, </a:t>
            </a:r>
            <a:r>
              <a:rPr lang="en-US" dirty="0" err="1"/>
              <a:t>HbsAg</a:t>
            </a:r>
            <a:r>
              <a:rPr lang="en-US" dirty="0"/>
              <a:t> negative, HCV antibody negative</a:t>
            </a:r>
          </a:p>
          <a:p>
            <a:pPr lvl="1">
              <a:buFont typeface="Arial" charset="0"/>
              <a:buChar char="•"/>
            </a:pPr>
            <a:r>
              <a:rPr lang="en-US" dirty="0"/>
              <a:t>Abdominal ultrasound shows mild echogenic liver of 14 cm with normal spleen size and no focal masses or ascites. </a:t>
            </a:r>
          </a:p>
          <a:p>
            <a:pPr lvl="1">
              <a:buFont typeface="Arial" charset="0"/>
              <a:buChar char="•"/>
            </a:pPr>
            <a:r>
              <a:rPr lang="en-US" b="1" dirty="0"/>
              <a:t>A liver biopsy </a:t>
            </a:r>
            <a:r>
              <a:rPr lang="en-US" dirty="0"/>
              <a:t>shows 50% </a:t>
            </a:r>
            <a:r>
              <a:rPr lang="en-US" dirty="0" err="1"/>
              <a:t>macrovesicular</a:t>
            </a:r>
            <a:r>
              <a:rPr lang="en-US" dirty="0"/>
              <a:t> </a:t>
            </a:r>
            <a:r>
              <a:rPr lang="en-US" dirty="0" err="1"/>
              <a:t>steatosis</a:t>
            </a:r>
            <a:r>
              <a:rPr lang="en-US" dirty="0"/>
              <a:t>, interface hepatitis comprised of lymphocytes, prominent plasma cells, and </a:t>
            </a:r>
            <a:r>
              <a:rPr lang="en-US" dirty="0" err="1"/>
              <a:t>periportal</a:t>
            </a:r>
            <a:r>
              <a:rPr lang="en-US" dirty="0"/>
              <a:t> fibrosis </a:t>
            </a:r>
            <a:r>
              <a:rPr lang="en-US" dirty="0" err="1"/>
              <a:t>Metavir</a:t>
            </a:r>
            <a:r>
              <a:rPr lang="en-US" dirty="0"/>
              <a:t> stage 2. </a:t>
            </a:r>
          </a:p>
          <a:p>
            <a:r>
              <a:rPr lang="en-US" b="1" dirty="0"/>
              <a:t>What is the pattern? </a:t>
            </a:r>
            <a:r>
              <a:rPr lang="en-US" dirty="0"/>
              <a:t>Hepatocellular with normal </a:t>
            </a:r>
            <a:r>
              <a:rPr lang="en-US" dirty="0" err="1"/>
              <a:t>bili</a:t>
            </a:r>
            <a:endParaRPr lang="en-US" dirty="0"/>
          </a:p>
          <a:p>
            <a:r>
              <a:rPr lang="en-US" b="1" dirty="0"/>
              <a:t>What is the diagnosis?</a:t>
            </a:r>
          </a:p>
          <a:p>
            <a:r>
              <a:rPr lang="en-US" b="1" dirty="0"/>
              <a:t>AIH &amp; NASH</a:t>
            </a:r>
          </a:p>
        </p:txBody>
      </p:sp>
    </p:spTree>
    <p:extLst>
      <p:ext uri="{BB962C8B-B14F-4D97-AF65-F5344CB8AC3E}">
        <p14:creationId xmlns:p14="http://schemas.microsoft.com/office/powerpoint/2010/main" val="120741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5</a:t>
            </a:r>
          </a:p>
        </p:txBody>
      </p:sp>
      <p:sp>
        <p:nvSpPr>
          <p:cNvPr id="3" name="Content Placeholder 2"/>
          <p:cNvSpPr>
            <a:spLocks noGrp="1"/>
          </p:cNvSpPr>
          <p:nvPr>
            <p:ph idx="1"/>
          </p:nvPr>
        </p:nvSpPr>
        <p:spPr>
          <a:xfrm>
            <a:off x="488272" y="1367161"/>
            <a:ext cx="11034944" cy="5149049"/>
          </a:xfrm>
        </p:spPr>
        <p:txBody>
          <a:bodyPr>
            <a:normAutofit fontScale="92500" lnSpcReduction="20000"/>
          </a:bodyPr>
          <a:lstStyle/>
          <a:p>
            <a:r>
              <a:rPr lang="en-US" dirty="0"/>
              <a:t>A 53-year-old woman presents for evaluation of elevated liver tests. She has a past medical history of diabetes mellitus treated with insulin and hyperlipidemia treated with atorvastatin, 20 mg daily. She does not drink alcohol and does not use tobacco. On exam, her BMI is 32, weight is 90 kg, BP is 130/80, heart rate is 88. On abdominal exam, there is no </a:t>
            </a:r>
            <a:r>
              <a:rPr lang="en-US" dirty="0" err="1"/>
              <a:t>hepatosplenomegaly</a:t>
            </a:r>
            <a:r>
              <a:rPr lang="en-US" dirty="0"/>
              <a:t>, ascites, masses, or hernias. Blood work shows:</a:t>
            </a:r>
          </a:p>
          <a:p>
            <a:pPr lvl="1">
              <a:buFont typeface="Arial" charset="0"/>
              <a:buChar char="•"/>
            </a:pPr>
            <a:r>
              <a:rPr lang="hr-HR" dirty="0"/>
              <a:t>ALT 221 U/L, AST 90 U/L , </a:t>
            </a:r>
            <a:r>
              <a:rPr lang="en-US" dirty="0"/>
              <a:t>Total bilirubin  is normal </a:t>
            </a:r>
          </a:p>
          <a:p>
            <a:pPr lvl="1">
              <a:buFont typeface="Arial" charset="0"/>
              <a:buChar char="•"/>
            </a:pPr>
            <a:r>
              <a:rPr lang="en-US" dirty="0"/>
              <a:t>Alkaline phosphatase 220 U/L (normal: 36-92 U/L)</a:t>
            </a:r>
          </a:p>
          <a:p>
            <a:pPr lvl="1">
              <a:buFont typeface="Arial" charset="0"/>
              <a:buChar char="•"/>
            </a:pPr>
            <a:r>
              <a:rPr lang="en-US" dirty="0"/>
              <a:t>ANA 1:160 , ASMA is </a:t>
            </a:r>
            <a:r>
              <a:rPr lang="en-US" dirty="0" err="1"/>
              <a:t>negtive</a:t>
            </a:r>
            <a:r>
              <a:rPr lang="en-US" dirty="0"/>
              <a:t>, IgG  is mildly elevated</a:t>
            </a:r>
          </a:p>
          <a:p>
            <a:pPr lvl="1">
              <a:buFont typeface="Arial" charset="0"/>
              <a:buChar char="•"/>
            </a:pPr>
            <a:r>
              <a:rPr lang="en-US" dirty="0"/>
              <a:t>Hepatitis C antibody negative, Hepatitis B surface antigen </a:t>
            </a:r>
            <a:r>
              <a:rPr lang="en-US" dirty="0" err="1"/>
              <a:t>negative,Hepatitis</a:t>
            </a:r>
            <a:r>
              <a:rPr lang="en-US" dirty="0"/>
              <a:t> A </a:t>
            </a:r>
            <a:r>
              <a:rPr lang="en-US" dirty="0" err="1"/>
              <a:t>IgM</a:t>
            </a:r>
            <a:r>
              <a:rPr lang="en-US" dirty="0"/>
              <a:t> negative</a:t>
            </a:r>
          </a:p>
          <a:p>
            <a:pPr lvl="1">
              <a:buFont typeface="Arial" charset="0"/>
              <a:buChar char="•"/>
            </a:pPr>
            <a:r>
              <a:rPr lang="en-US" dirty="0"/>
              <a:t>Normal US</a:t>
            </a:r>
          </a:p>
          <a:p>
            <a:r>
              <a:rPr lang="en-US" b="1" dirty="0"/>
              <a:t>What is the pattern? </a:t>
            </a:r>
            <a:r>
              <a:rPr lang="en-US" dirty="0"/>
              <a:t>Hepatocellular or may be mixed with normal </a:t>
            </a:r>
            <a:r>
              <a:rPr lang="en-US" dirty="0" err="1"/>
              <a:t>bili</a:t>
            </a:r>
            <a:endParaRPr lang="en-US" dirty="0"/>
          </a:p>
          <a:p>
            <a:r>
              <a:rPr lang="en-US" b="1" dirty="0"/>
              <a:t>What is the most appropriate next step in her management?</a:t>
            </a:r>
          </a:p>
          <a:p>
            <a:r>
              <a:rPr lang="en-US" b="1" dirty="0"/>
              <a:t>Liver biopsy +/- MRCP </a:t>
            </a:r>
          </a:p>
          <a:p>
            <a:r>
              <a:rPr lang="en-US" b="1" dirty="0">
                <a:solidFill>
                  <a:srgbClr val="FF0000"/>
                </a:solidFill>
              </a:rPr>
              <a:t>Up to 20% of patients with nonalcoholic fatty liver disease may have positive autoantibodies, and autoantibodies alone should not be used to establish the diagnosis of autoimmune hepatitis.</a:t>
            </a:r>
          </a:p>
        </p:txBody>
      </p:sp>
    </p:spTree>
    <p:extLst>
      <p:ext uri="{BB962C8B-B14F-4D97-AF65-F5344CB8AC3E}">
        <p14:creationId xmlns:p14="http://schemas.microsoft.com/office/powerpoint/2010/main" val="139638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6</a:t>
            </a:r>
          </a:p>
        </p:txBody>
      </p:sp>
      <p:sp>
        <p:nvSpPr>
          <p:cNvPr id="3" name="Content Placeholder 2"/>
          <p:cNvSpPr>
            <a:spLocks noGrp="1"/>
          </p:cNvSpPr>
          <p:nvPr>
            <p:ph idx="1"/>
          </p:nvPr>
        </p:nvSpPr>
        <p:spPr>
          <a:xfrm>
            <a:off x="1103312" y="2052918"/>
            <a:ext cx="9832912" cy="4195481"/>
          </a:xfrm>
        </p:spPr>
        <p:txBody>
          <a:bodyPr/>
          <a:lstStyle/>
          <a:p>
            <a:r>
              <a:rPr lang="en-US" dirty="0"/>
              <a:t>An 66-year-old man is found collapsed at a home. He is found to be in asystole. After CPR and other emergency treatments, a pulse is restored and she is taken to the hospital. His only known medications are furosemide, and insulin. On admission, her LFTs are normal. Twenty-four hours later, her </a:t>
            </a:r>
            <a:r>
              <a:rPr lang="en-US" b="1" dirty="0"/>
              <a:t>AST is 12,500 U/L and ALT is 7,450 U/L.</a:t>
            </a:r>
          </a:p>
          <a:p>
            <a:r>
              <a:rPr lang="en-US" b="1" dirty="0"/>
              <a:t>What is the pattern?</a:t>
            </a:r>
          </a:p>
          <a:p>
            <a:r>
              <a:rPr lang="en-US" b="1" dirty="0"/>
              <a:t>What is the diagnosis?</a:t>
            </a:r>
          </a:p>
          <a:p>
            <a:r>
              <a:rPr lang="en-US" dirty="0"/>
              <a:t>Shocked liver</a:t>
            </a:r>
          </a:p>
          <a:p>
            <a:r>
              <a:rPr lang="en-US" b="1" dirty="0"/>
              <a:t>Treatment:</a:t>
            </a:r>
          </a:p>
          <a:p>
            <a:r>
              <a:rPr lang="en-US" dirty="0"/>
              <a:t>Supportive</a:t>
            </a:r>
          </a:p>
        </p:txBody>
      </p:sp>
    </p:spTree>
    <p:extLst>
      <p:ext uri="{BB962C8B-B14F-4D97-AF65-F5344CB8AC3E}">
        <p14:creationId xmlns:p14="http://schemas.microsoft.com/office/powerpoint/2010/main" val="135454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7</a:t>
            </a:r>
          </a:p>
        </p:txBody>
      </p:sp>
      <p:sp>
        <p:nvSpPr>
          <p:cNvPr id="3" name="Content Placeholder 2"/>
          <p:cNvSpPr>
            <a:spLocks noGrp="1"/>
          </p:cNvSpPr>
          <p:nvPr>
            <p:ph idx="1"/>
          </p:nvPr>
        </p:nvSpPr>
        <p:spPr>
          <a:xfrm>
            <a:off x="566928" y="1362456"/>
            <a:ext cx="11000676" cy="5184648"/>
          </a:xfrm>
        </p:spPr>
        <p:txBody>
          <a:bodyPr>
            <a:normAutofit fontScale="77500" lnSpcReduction="20000"/>
          </a:bodyPr>
          <a:lstStyle/>
          <a:p>
            <a:r>
              <a:rPr lang="en-US" dirty="0"/>
              <a:t>A 65-year-old woman presents with malaise of 2 weeks and is found to have elevated ALT/AST. Her past medical history is significant for hypertension, hypothyroidism, and osteoarthritis. Her medications include </a:t>
            </a:r>
            <a:r>
              <a:rPr lang="en-US" dirty="0" err="1"/>
              <a:t>lisinopril</a:t>
            </a:r>
            <a:r>
              <a:rPr lang="en-US" dirty="0"/>
              <a:t> 10 mg daily, levothyroxine 100 micrograms daily, diclofenac 75 mg daily, and acetaminophen 500 mg, twice a day. On physical exam, her </a:t>
            </a:r>
            <a:r>
              <a:rPr lang="en-US" b="1" dirty="0"/>
              <a:t>sclera are icteric</a:t>
            </a:r>
            <a:r>
              <a:rPr lang="en-US" dirty="0"/>
              <a:t>, abdomen is soft with mild right upper quadrant tenderness, no </a:t>
            </a:r>
            <a:r>
              <a:rPr lang="en-US" dirty="0" err="1"/>
              <a:t>hepatosplenomegaly</a:t>
            </a:r>
            <a:r>
              <a:rPr lang="en-US" dirty="0"/>
              <a:t>, masses, or ascites. Labs reveal:</a:t>
            </a:r>
          </a:p>
          <a:p>
            <a:pPr lvl="1">
              <a:buFont typeface="Arial" charset="0"/>
              <a:buChar char="•"/>
            </a:pPr>
            <a:r>
              <a:rPr lang="hr-HR" b="1" dirty="0"/>
              <a:t>AST 350 U/L , ALT 480 U/L </a:t>
            </a:r>
          </a:p>
          <a:p>
            <a:pPr lvl="1">
              <a:buFont typeface="Arial" charset="0"/>
              <a:buChar char="•"/>
            </a:pPr>
            <a:r>
              <a:rPr lang="en-US" b="1" dirty="0"/>
              <a:t>Total bilirubin 45 </a:t>
            </a:r>
            <a:r>
              <a:rPr lang="en-US" b="1" dirty="0" err="1"/>
              <a:t>mmol</a:t>
            </a:r>
            <a:r>
              <a:rPr lang="en-US" b="1" dirty="0"/>
              <a:t>/L,   </a:t>
            </a:r>
            <a:r>
              <a:rPr lang="en-US" dirty="0"/>
              <a:t>Alkaline phosphatase 180 U/L (normal: 36-92 U/L)</a:t>
            </a:r>
          </a:p>
          <a:p>
            <a:pPr lvl="1">
              <a:buFont typeface="Arial" charset="0"/>
              <a:buChar char="•"/>
            </a:pPr>
            <a:r>
              <a:rPr lang="en-US" b="1" dirty="0"/>
              <a:t>ANA 1:640 (positive: titer of ≥1:160),     ASMA –</a:t>
            </a:r>
            <a:r>
              <a:rPr lang="en-US" b="1" dirty="0" err="1"/>
              <a:t>ve</a:t>
            </a:r>
            <a:r>
              <a:rPr lang="en-US" b="1" dirty="0"/>
              <a:t> &amp; IgG normal</a:t>
            </a:r>
          </a:p>
          <a:p>
            <a:pPr lvl="1">
              <a:buFont typeface="Arial" charset="0"/>
              <a:buChar char="•"/>
            </a:pPr>
            <a:r>
              <a:rPr lang="en-US" dirty="0"/>
              <a:t>Hepatitis C antibody negative, Hepatitis B surface antigen negative, Hepatitis A </a:t>
            </a:r>
            <a:r>
              <a:rPr lang="en-US" dirty="0" err="1"/>
              <a:t>IgM</a:t>
            </a:r>
            <a:r>
              <a:rPr lang="en-US" dirty="0"/>
              <a:t> negative</a:t>
            </a:r>
          </a:p>
          <a:p>
            <a:r>
              <a:rPr lang="en-US" b="1" dirty="0"/>
              <a:t>What is the pattern?</a:t>
            </a:r>
          </a:p>
          <a:p>
            <a:r>
              <a:rPr lang="en-US" b="1" dirty="0"/>
              <a:t>What is the </a:t>
            </a:r>
            <a:r>
              <a:rPr lang="en-US" b="1" dirty="0" err="1"/>
              <a:t>diangnosis</a:t>
            </a:r>
            <a:r>
              <a:rPr lang="en-US" b="1" dirty="0"/>
              <a:t>?</a:t>
            </a:r>
          </a:p>
          <a:p>
            <a:r>
              <a:rPr lang="en-US" dirty="0"/>
              <a:t>Drug induced liver injury. </a:t>
            </a:r>
            <a:r>
              <a:rPr lang="en-US" b="1" dirty="0"/>
              <a:t>Diclofenac</a:t>
            </a:r>
            <a:r>
              <a:rPr lang="en-US" dirty="0"/>
              <a:t> is the most common NSAID associated with DILI. </a:t>
            </a:r>
          </a:p>
          <a:p>
            <a:r>
              <a:rPr lang="en-US" dirty="0"/>
              <a:t>The most immediate intervention is to stop the diclofenac and monitor the patient for resolution of the injury. </a:t>
            </a:r>
          </a:p>
          <a:p>
            <a:r>
              <a:rPr lang="en-US" dirty="0"/>
              <a:t>Half the cases of </a:t>
            </a:r>
            <a:r>
              <a:rPr lang="en-US" b="1" u="sng" dirty="0"/>
              <a:t>diclofenac hepatotoxicity present with an autoimmune phenotype </a:t>
            </a:r>
            <a:r>
              <a:rPr lang="en-US" dirty="0"/>
              <a:t>characterized by the presence of serum autoantibodies with or without typical histologic features on liver biopsy. </a:t>
            </a:r>
          </a:p>
          <a:p>
            <a:r>
              <a:rPr lang="en-US" b="1" u="sng" dirty="0"/>
              <a:t>Liver biopsy and abdominal ultrasound </a:t>
            </a:r>
            <a:r>
              <a:rPr lang="en-US" dirty="0"/>
              <a:t>may be indicated and provide important information if stopping diclofenac does not normalize the LFTs. Steroids can also be considered if there is no improvement after discontinuation of the offending drug.</a:t>
            </a:r>
          </a:p>
        </p:txBody>
      </p:sp>
    </p:spTree>
    <p:extLst>
      <p:ext uri="{BB962C8B-B14F-4D97-AF65-F5344CB8AC3E}">
        <p14:creationId xmlns:p14="http://schemas.microsoft.com/office/powerpoint/2010/main" val="34111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8</a:t>
            </a:r>
          </a:p>
        </p:txBody>
      </p:sp>
      <p:sp>
        <p:nvSpPr>
          <p:cNvPr id="3" name="Content Placeholder 2"/>
          <p:cNvSpPr>
            <a:spLocks noGrp="1"/>
          </p:cNvSpPr>
          <p:nvPr>
            <p:ph idx="1"/>
          </p:nvPr>
        </p:nvSpPr>
        <p:spPr>
          <a:xfrm>
            <a:off x="328474" y="1278384"/>
            <a:ext cx="11345662" cy="5335480"/>
          </a:xfrm>
        </p:spPr>
        <p:txBody>
          <a:bodyPr>
            <a:normAutofit fontScale="77500" lnSpcReduction="20000"/>
          </a:bodyPr>
          <a:lstStyle/>
          <a:p>
            <a:r>
              <a:rPr lang="en-US" dirty="0"/>
              <a:t>A33-year-old woman with acute liver failure. The patient has no prior history of liver disease and was well until 1 month ago. There is no family history of liver disease. Physical examination reveals jaundice and ascites; Grade 2 encephalopathy is present.   Laboratory tests are as follows: </a:t>
            </a:r>
          </a:p>
          <a:p>
            <a:pPr lvl="1">
              <a:buFont typeface="Arial" charset="0"/>
              <a:buChar char="•"/>
            </a:pPr>
            <a:r>
              <a:rPr lang="hr-HR" b="1" dirty="0"/>
              <a:t>ALT 500 U/L , AST 1,220 U/L </a:t>
            </a:r>
            <a:r>
              <a:rPr lang="en-US" b="1" dirty="0"/>
              <a:t>, Total bilirubin 50 </a:t>
            </a:r>
            <a:r>
              <a:rPr lang="en-US" b="1" dirty="0" err="1"/>
              <a:t>mmol</a:t>
            </a:r>
            <a:r>
              <a:rPr lang="en-US" b="1" dirty="0"/>
              <a:t>/l  that is mostly direct</a:t>
            </a:r>
          </a:p>
          <a:p>
            <a:pPr lvl="1">
              <a:buFont typeface="Arial" charset="0"/>
              <a:buChar char="•"/>
            </a:pPr>
            <a:r>
              <a:rPr lang="en-US" dirty="0"/>
              <a:t>Alkaline phosphatase 40 U/L</a:t>
            </a:r>
          </a:p>
          <a:p>
            <a:pPr lvl="1">
              <a:buFont typeface="Arial" charset="0"/>
              <a:buChar char="•"/>
            </a:pPr>
            <a:r>
              <a:rPr lang="en-US" b="1" dirty="0"/>
              <a:t>INR 1.7</a:t>
            </a:r>
          </a:p>
          <a:p>
            <a:pPr lvl="1">
              <a:buFont typeface="Arial" charset="0"/>
              <a:buChar char="•"/>
            </a:pPr>
            <a:r>
              <a:rPr lang="en-US" b="1" dirty="0" err="1"/>
              <a:t>Hb</a:t>
            </a:r>
            <a:r>
              <a:rPr lang="en-US" b="1" dirty="0"/>
              <a:t> 9 with evidence of hemolysis but Coombs test negative</a:t>
            </a:r>
          </a:p>
          <a:p>
            <a:pPr lvl="1">
              <a:buFont typeface="Arial" charset="0"/>
              <a:buChar char="•"/>
            </a:pPr>
            <a:r>
              <a:rPr lang="en-US" dirty="0" err="1"/>
              <a:t>Ceruloplasmin</a:t>
            </a:r>
            <a:r>
              <a:rPr lang="en-US" dirty="0"/>
              <a:t> 24 mg/</a:t>
            </a:r>
            <a:r>
              <a:rPr lang="en-US" dirty="0" err="1"/>
              <a:t>dL</a:t>
            </a:r>
            <a:r>
              <a:rPr lang="en-US" dirty="0"/>
              <a:t> (normal: 20-40 mg/</a:t>
            </a:r>
            <a:r>
              <a:rPr lang="en-US" dirty="0" err="1"/>
              <a:t>dL</a:t>
            </a:r>
            <a:r>
              <a:rPr lang="en-US" dirty="0"/>
              <a:t>)</a:t>
            </a:r>
          </a:p>
          <a:p>
            <a:pPr lvl="1">
              <a:buFont typeface="Arial" charset="0"/>
              <a:buChar char="•"/>
            </a:pPr>
            <a:r>
              <a:rPr lang="hr-HR" dirty="0" err="1"/>
              <a:t>Ferritin</a:t>
            </a:r>
            <a:r>
              <a:rPr lang="hr-HR" dirty="0"/>
              <a:t> 1,200 </a:t>
            </a:r>
            <a:r>
              <a:rPr lang="hr-HR" dirty="0" err="1"/>
              <a:t>ng</a:t>
            </a:r>
            <a:r>
              <a:rPr lang="hr-HR" dirty="0"/>
              <a:t>/</a:t>
            </a:r>
            <a:r>
              <a:rPr lang="hr-HR" dirty="0" err="1"/>
              <a:t>mL</a:t>
            </a:r>
            <a:r>
              <a:rPr lang="hr-HR" dirty="0"/>
              <a:t> (</a:t>
            </a:r>
            <a:r>
              <a:rPr lang="hr-HR" dirty="0" err="1"/>
              <a:t>normal</a:t>
            </a:r>
            <a:r>
              <a:rPr lang="hr-HR" dirty="0"/>
              <a:t>: 15-200 </a:t>
            </a:r>
            <a:r>
              <a:rPr lang="hr-HR" dirty="0" err="1"/>
              <a:t>ng</a:t>
            </a:r>
            <a:r>
              <a:rPr lang="hr-HR" dirty="0"/>
              <a:t>/</a:t>
            </a:r>
            <a:r>
              <a:rPr lang="hr-HR" dirty="0" err="1"/>
              <a:t>mL</a:t>
            </a:r>
            <a:r>
              <a:rPr lang="hr-HR" dirty="0"/>
              <a:t>)</a:t>
            </a:r>
            <a:endParaRPr lang="en-US" dirty="0"/>
          </a:p>
          <a:p>
            <a:r>
              <a:rPr lang="en-US" b="1" dirty="0"/>
              <a:t>What is the pattern?</a:t>
            </a:r>
          </a:p>
          <a:p>
            <a:r>
              <a:rPr lang="en-US" b="1" dirty="0"/>
              <a:t>What is the diagnosis?</a:t>
            </a:r>
          </a:p>
          <a:p>
            <a:r>
              <a:rPr lang="en-US" dirty="0"/>
              <a:t>This is a classic presentation for acute fulminant Wilson disease. The constellation of a Coombs-negative hemolytic anemia, acute liver failure and the age of the patient all point to this diagnosis. </a:t>
            </a:r>
          </a:p>
          <a:p>
            <a:r>
              <a:rPr lang="en-US" dirty="0"/>
              <a:t>A </a:t>
            </a:r>
            <a:r>
              <a:rPr lang="en-US" b="1" dirty="0"/>
              <a:t>positive slit lamp exam </a:t>
            </a:r>
            <a:r>
              <a:rPr lang="en-US" dirty="0"/>
              <a:t>would confirm the diagnosis of Wilson disease, however, if negative does not rule out the disease.</a:t>
            </a:r>
          </a:p>
          <a:p>
            <a:r>
              <a:rPr lang="en-US" b="1" dirty="0"/>
              <a:t>The </a:t>
            </a:r>
            <a:r>
              <a:rPr lang="en-US" b="1" dirty="0" err="1"/>
              <a:t>ceruloplasmin</a:t>
            </a:r>
            <a:r>
              <a:rPr lang="en-US" b="1" dirty="0"/>
              <a:t> is falsely elevated into the low normal range due to an acute phase response. </a:t>
            </a:r>
          </a:p>
          <a:p>
            <a:r>
              <a:rPr lang="en-US" dirty="0"/>
              <a:t>The </a:t>
            </a:r>
            <a:r>
              <a:rPr lang="en-US" b="1" dirty="0"/>
              <a:t>serum iron studies </a:t>
            </a:r>
            <a:r>
              <a:rPr lang="en-US" dirty="0"/>
              <a:t>are increased because of release of iron from the liver. </a:t>
            </a:r>
          </a:p>
          <a:p>
            <a:r>
              <a:rPr lang="en-US" dirty="0"/>
              <a:t>Liver biopsy may demonstrate increased copper concentration because of the relatively high serum bilirubin level. </a:t>
            </a:r>
          </a:p>
        </p:txBody>
      </p:sp>
    </p:spTree>
    <p:extLst>
      <p:ext uri="{BB962C8B-B14F-4D97-AF65-F5344CB8AC3E}">
        <p14:creationId xmlns:p14="http://schemas.microsoft.com/office/powerpoint/2010/main" val="153904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9</a:t>
            </a:r>
          </a:p>
        </p:txBody>
      </p:sp>
      <p:sp>
        <p:nvSpPr>
          <p:cNvPr id="3" name="Content Placeholder 2"/>
          <p:cNvSpPr>
            <a:spLocks noGrp="1"/>
          </p:cNvSpPr>
          <p:nvPr>
            <p:ph idx="1"/>
          </p:nvPr>
        </p:nvSpPr>
        <p:spPr>
          <a:xfrm>
            <a:off x="443884" y="1376040"/>
            <a:ext cx="11168108" cy="4971494"/>
          </a:xfrm>
        </p:spPr>
        <p:txBody>
          <a:bodyPr>
            <a:normAutofit/>
          </a:bodyPr>
          <a:lstStyle/>
          <a:p>
            <a:r>
              <a:rPr lang="en-US" dirty="0"/>
              <a:t>A 53-year-old woman underwent hysterectomy and </a:t>
            </a:r>
            <a:r>
              <a:rPr lang="en-US" dirty="0" err="1"/>
              <a:t>oopherectomy</a:t>
            </a:r>
            <a:r>
              <a:rPr lang="en-US" dirty="0"/>
              <a:t> for stage 2 ovarian cancer which was complicated by a colonic perforation with intra-abdominal infection and abscess requiring drainage and broad-spectrum antibiotics. She was treated initially </a:t>
            </a:r>
            <a:r>
              <a:rPr lang="en-US" dirty="0" err="1"/>
              <a:t>pipercillin-tazobactam</a:t>
            </a:r>
            <a:r>
              <a:rPr lang="en-US" dirty="0"/>
              <a:t> and </a:t>
            </a:r>
            <a:r>
              <a:rPr lang="en-US" dirty="0" err="1"/>
              <a:t>vancomycin</a:t>
            </a:r>
            <a:r>
              <a:rPr lang="en-US" dirty="0"/>
              <a:t> for 2 weeks and then amoxicillin </a:t>
            </a:r>
            <a:r>
              <a:rPr lang="en-US" dirty="0" err="1"/>
              <a:t>clavulante</a:t>
            </a:r>
            <a:r>
              <a:rPr lang="en-US" dirty="0"/>
              <a:t> for an additional 2 weeks. She was discharged home following completion of the antibiotics and is readmitted for mild jaundice and pruritus 1 week later.</a:t>
            </a:r>
          </a:p>
          <a:p>
            <a:r>
              <a:rPr lang="en-US" dirty="0"/>
              <a:t>A recent abdominal/pelvic CT scan shows normal appearing liver without biliary duct dilatation and improved intra-abdominal abscess.</a:t>
            </a:r>
          </a:p>
          <a:p>
            <a:endParaRPr lang="en-US" dirty="0"/>
          </a:p>
        </p:txBody>
      </p:sp>
      <p:pic>
        <p:nvPicPr>
          <p:cNvPr id="4" name="Content Placeholder 3"/>
          <p:cNvPicPr>
            <a:picLocks noChangeAspect="1"/>
          </p:cNvPicPr>
          <p:nvPr/>
        </p:nvPicPr>
        <p:blipFill>
          <a:blip r:embed="rId2"/>
          <a:stretch>
            <a:fillRect/>
          </a:stretch>
        </p:blipFill>
        <p:spPr>
          <a:xfrm>
            <a:off x="914471" y="4566996"/>
            <a:ext cx="10226933" cy="1966717"/>
          </a:xfrm>
          <a:prstGeom prst="rect">
            <a:avLst/>
          </a:prstGeom>
        </p:spPr>
      </p:pic>
    </p:spTree>
    <p:extLst>
      <p:ext uri="{BB962C8B-B14F-4D97-AF65-F5344CB8AC3E}">
        <p14:creationId xmlns:p14="http://schemas.microsoft.com/office/powerpoint/2010/main" val="27987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9</a:t>
            </a:r>
          </a:p>
        </p:txBody>
      </p:sp>
      <p:sp>
        <p:nvSpPr>
          <p:cNvPr id="8" name="TextBox 7"/>
          <p:cNvSpPr txBox="1"/>
          <p:nvPr/>
        </p:nvSpPr>
        <p:spPr>
          <a:xfrm>
            <a:off x="646111" y="1745726"/>
            <a:ext cx="10406588" cy="3416320"/>
          </a:xfrm>
          <a:prstGeom prst="rect">
            <a:avLst/>
          </a:prstGeom>
          <a:noFill/>
        </p:spPr>
        <p:txBody>
          <a:bodyPr wrap="square" rtlCol="0">
            <a:spAutoFit/>
          </a:bodyPr>
          <a:lstStyle/>
          <a:p>
            <a:pPr marL="285750" indent="-285750">
              <a:buFont typeface="Arial" charset="0"/>
              <a:buChar char="•"/>
            </a:pPr>
            <a:r>
              <a:rPr lang="en-US" b="1" dirty="0"/>
              <a:t>What is the pattern? </a:t>
            </a:r>
            <a:r>
              <a:rPr lang="en-US" dirty="0" err="1"/>
              <a:t>Cholestatic</a:t>
            </a:r>
            <a:r>
              <a:rPr lang="en-US" dirty="0"/>
              <a:t> with direct </a:t>
            </a:r>
            <a:r>
              <a:rPr lang="en-US" dirty="0" err="1"/>
              <a:t>hyperbili</a:t>
            </a:r>
            <a:r>
              <a:rPr lang="en-US" dirty="0"/>
              <a:t>.</a:t>
            </a:r>
          </a:p>
          <a:p>
            <a:pPr marL="285750" indent="-285750">
              <a:buFont typeface="Arial" charset="0"/>
              <a:buChar char="•"/>
            </a:pPr>
            <a:r>
              <a:rPr lang="en-US" b="1" dirty="0"/>
              <a:t>What is the likely Diagnosis?</a:t>
            </a:r>
          </a:p>
          <a:p>
            <a:pPr marL="285750" indent="-285750">
              <a:buFont typeface="Arial" charset="0"/>
              <a:buChar char="•"/>
            </a:pPr>
            <a:r>
              <a:rPr lang="en-US" dirty="0"/>
              <a:t>Amoxicillin/</a:t>
            </a:r>
            <a:r>
              <a:rPr lang="en-US" dirty="0" err="1"/>
              <a:t>clavulanate</a:t>
            </a:r>
            <a:r>
              <a:rPr lang="en-US" dirty="0"/>
              <a:t> may be associated with </a:t>
            </a:r>
            <a:r>
              <a:rPr lang="en-US" b="1" dirty="0"/>
              <a:t>hepatotoxicity, typically with a </a:t>
            </a:r>
            <a:r>
              <a:rPr lang="en-US" b="1" dirty="0" err="1"/>
              <a:t>cholestatic</a:t>
            </a:r>
            <a:r>
              <a:rPr lang="en-US" dirty="0"/>
              <a:t> (ALP predominant increase in liver enzymes). A mixed hepatocellular and </a:t>
            </a:r>
            <a:r>
              <a:rPr lang="en-US" dirty="0" err="1"/>
              <a:t>cholestatic</a:t>
            </a:r>
            <a:r>
              <a:rPr lang="en-US" dirty="0"/>
              <a:t> pattern of liver injury may also be observed. </a:t>
            </a:r>
          </a:p>
          <a:p>
            <a:pPr marL="285750" indent="-285750">
              <a:buFont typeface="Arial" charset="0"/>
              <a:buChar char="•"/>
            </a:pPr>
            <a:endParaRPr lang="en-US" dirty="0"/>
          </a:p>
          <a:p>
            <a:pPr marL="285750" indent="-285750">
              <a:buFont typeface="Arial" charset="0"/>
              <a:buChar char="•"/>
            </a:pPr>
            <a:r>
              <a:rPr lang="en-US" dirty="0"/>
              <a:t>The onset of drug-induced liver injury from amoxicillin/</a:t>
            </a:r>
            <a:r>
              <a:rPr lang="en-US" dirty="0" err="1"/>
              <a:t>clavulanate</a:t>
            </a:r>
            <a:r>
              <a:rPr lang="en-US" dirty="0"/>
              <a:t> may be </a:t>
            </a:r>
            <a:r>
              <a:rPr lang="en-US" b="1" dirty="0"/>
              <a:t>as little as a few days to as long as 8 weeks post-exposure</a:t>
            </a:r>
            <a:r>
              <a:rPr lang="en-US" dirty="0"/>
              <a:t>. </a:t>
            </a:r>
          </a:p>
          <a:p>
            <a:pPr marL="285750" indent="-285750">
              <a:buFont typeface="Arial" charset="0"/>
              <a:buChar char="•"/>
            </a:pPr>
            <a:endParaRPr lang="en-US" dirty="0"/>
          </a:p>
          <a:p>
            <a:pPr marL="285750" indent="-285750">
              <a:buFont typeface="Arial" charset="0"/>
              <a:buChar char="•"/>
            </a:pPr>
            <a:r>
              <a:rPr lang="en-US" dirty="0"/>
              <a:t>Treatment for antibiotic associated drug-induced liver injury is withdrawal of the drug and supportive care.</a:t>
            </a:r>
          </a:p>
          <a:p>
            <a:endParaRPr lang="en-US" dirty="0"/>
          </a:p>
        </p:txBody>
      </p:sp>
    </p:spTree>
    <p:extLst>
      <p:ext uri="{BB962C8B-B14F-4D97-AF65-F5344CB8AC3E}">
        <p14:creationId xmlns:p14="http://schemas.microsoft.com/office/powerpoint/2010/main" val="94010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10</a:t>
            </a:r>
          </a:p>
        </p:txBody>
      </p:sp>
      <p:sp>
        <p:nvSpPr>
          <p:cNvPr id="3" name="Content Placeholder 2"/>
          <p:cNvSpPr>
            <a:spLocks noGrp="1"/>
          </p:cNvSpPr>
          <p:nvPr>
            <p:ph idx="1"/>
          </p:nvPr>
        </p:nvSpPr>
        <p:spPr>
          <a:xfrm>
            <a:off x="646112" y="1853248"/>
            <a:ext cx="10690672" cy="4476531"/>
          </a:xfrm>
        </p:spPr>
        <p:txBody>
          <a:bodyPr>
            <a:normAutofit/>
          </a:bodyPr>
          <a:lstStyle/>
          <a:p>
            <a:r>
              <a:rPr lang="en-US" dirty="0"/>
              <a:t>A 58 year-old overweight Hispanic man with diabetes has been referred to you for evaluation of persistently mildly elevated liver enzymes with his </a:t>
            </a:r>
            <a:r>
              <a:rPr lang="en-US" b="1" dirty="0"/>
              <a:t>ALT/AST ranging between 60 and 140 over the last year</a:t>
            </a:r>
            <a:r>
              <a:rPr lang="en-US" dirty="0"/>
              <a:t>.  As part of the evaluation, you are able to rule out viral, autoimmune, and metabolic liver diseases. He drinks alcohol occasionally. He is not on medications.  US showed evidence  of fatty liver. Normal liver function tests &amp; CBC</a:t>
            </a:r>
          </a:p>
          <a:p>
            <a:r>
              <a:rPr lang="en-US" b="1" dirty="0"/>
              <a:t>What is the likely </a:t>
            </a:r>
            <a:r>
              <a:rPr lang="en-US" b="1" dirty="0" err="1"/>
              <a:t>Dx</a:t>
            </a:r>
            <a:r>
              <a:rPr lang="en-US" b="1" dirty="0"/>
              <a:t> ?</a:t>
            </a:r>
          </a:p>
          <a:p>
            <a:r>
              <a:rPr lang="en-US" dirty="0"/>
              <a:t>NASH or ASH</a:t>
            </a:r>
          </a:p>
          <a:p>
            <a:r>
              <a:rPr lang="en-US" b="1" dirty="0"/>
              <a:t>What is the next step?</a:t>
            </a:r>
          </a:p>
          <a:p>
            <a:r>
              <a:rPr lang="en-US" dirty="0" err="1"/>
              <a:t>Fibroscan</a:t>
            </a:r>
            <a:r>
              <a:rPr lang="en-US" dirty="0"/>
              <a:t> </a:t>
            </a:r>
          </a:p>
          <a:p>
            <a:r>
              <a:rPr lang="en-US" dirty="0"/>
              <a:t>Liver biopsy reveals moderate </a:t>
            </a:r>
            <a:r>
              <a:rPr lang="en-US" dirty="0" err="1"/>
              <a:t>steatosis</a:t>
            </a:r>
            <a:r>
              <a:rPr lang="en-US" dirty="0"/>
              <a:t>, hepatocellular ballooning, Mallory bodies, and both lobular and portal-septal inflammation, consistent with </a:t>
            </a:r>
            <a:r>
              <a:rPr lang="en-US" dirty="0" err="1"/>
              <a:t>steatohepatitis</a:t>
            </a:r>
            <a:r>
              <a:rPr lang="en-US" dirty="0"/>
              <a:t>. </a:t>
            </a:r>
          </a:p>
        </p:txBody>
      </p:sp>
    </p:spTree>
    <p:extLst>
      <p:ext uri="{BB962C8B-B14F-4D97-AF65-F5344CB8AC3E}">
        <p14:creationId xmlns:p14="http://schemas.microsoft.com/office/powerpoint/2010/main" val="134611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defTabSz="457200" rtl="0">
              <a:spcBef>
                <a:spcPct val="0"/>
              </a:spcBef>
            </a:pPr>
            <a:br>
              <a:rPr lang="en-US" sz="3200" b="1" dirty="0">
                <a:solidFill>
                  <a:schemeClr val="tx1"/>
                </a:solidFill>
              </a:rPr>
            </a:br>
            <a:r>
              <a:rPr lang="en-US" sz="3200" b="1" dirty="0">
                <a:solidFill>
                  <a:schemeClr val="tx1"/>
                </a:solidFill>
              </a:rPr>
              <a:t>Hepatocellular causes </a:t>
            </a:r>
            <a:br>
              <a:rPr lang="en-US" sz="3200" dirty="0">
                <a:solidFill>
                  <a:schemeClr val="tx1"/>
                </a:solidFill>
              </a:rPr>
            </a:br>
            <a:br>
              <a:rPr lang="en-US" sz="3200" b="1" dirty="0">
                <a:solidFill>
                  <a:schemeClr val="tx1"/>
                </a:solidFill>
              </a:rPr>
            </a:br>
            <a:endParaRPr lang="en-US" sz="3600" dirty="0">
              <a:solidFill>
                <a:schemeClr val="tx1"/>
              </a:solidFill>
            </a:endParaRPr>
          </a:p>
        </p:txBody>
      </p:sp>
      <p:sp>
        <p:nvSpPr>
          <p:cNvPr id="3" name="Content Placeholder 2"/>
          <p:cNvSpPr>
            <a:spLocks noGrp="1"/>
          </p:cNvSpPr>
          <p:nvPr>
            <p:ph idx="1"/>
          </p:nvPr>
        </p:nvSpPr>
        <p:spPr>
          <a:xfrm>
            <a:off x="992460" y="1750742"/>
            <a:ext cx="9057394" cy="4497658"/>
          </a:xfrm>
        </p:spPr>
        <p:txBody>
          <a:bodyPr>
            <a:normAutofit/>
          </a:bodyPr>
          <a:lstStyle/>
          <a:p>
            <a:pPr lvl="1"/>
            <a:r>
              <a:rPr lang="en-US" b="1" dirty="0"/>
              <a:t>Viral hepatitis</a:t>
            </a:r>
          </a:p>
          <a:p>
            <a:pPr lvl="1"/>
            <a:r>
              <a:rPr lang="en-US" dirty="0"/>
              <a:t>Alcohol</a:t>
            </a:r>
          </a:p>
          <a:p>
            <a:pPr lvl="1"/>
            <a:r>
              <a:rPr lang="en-US" dirty="0"/>
              <a:t>NASH/ASH</a:t>
            </a:r>
          </a:p>
          <a:p>
            <a:pPr lvl="1"/>
            <a:r>
              <a:rPr lang="en-US" b="1" dirty="0"/>
              <a:t>Drugs </a:t>
            </a:r>
            <a:r>
              <a:rPr lang="en-US" b="1" dirty="0" err="1"/>
              <a:t>eg</a:t>
            </a:r>
            <a:r>
              <a:rPr lang="en-US" b="1" dirty="0"/>
              <a:t> Tylenol OD, idiosyncratic reaction, NSAIDS, statins, </a:t>
            </a:r>
            <a:r>
              <a:rPr lang="en-US" b="1" dirty="0" err="1"/>
              <a:t>Nitrofurn</a:t>
            </a:r>
            <a:r>
              <a:rPr lang="en-US" b="1" dirty="0"/>
              <a:t>.</a:t>
            </a:r>
          </a:p>
          <a:p>
            <a:pPr lvl="1"/>
            <a:r>
              <a:rPr lang="en-US" b="1" dirty="0"/>
              <a:t>Toxins </a:t>
            </a:r>
            <a:r>
              <a:rPr lang="en-US" b="1" dirty="0" err="1"/>
              <a:t>eg</a:t>
            </a:r>
            <a:r>
              <a:rPr lang="en-US" b="1" dirty="0"/>
              <a:t> cocaine</a:t>
            </a:r>
          </a:p>
          <a:p>
            <a:pPr lvl="1"/>
            <a:r>
              <a:rPr lang="en-US" b="1" dirty="0"/>
              <a:t>Vascular injury: </a:t>
            </a:r>
            <a:r>
              <a:rPr lang="en-US" dirty="0"/>
              <a:t>such as in hypotension, vascular outflow obstruction</a:t>
            </a:r>
            <a:endParaRPr lang="en-US" b="1" dirty="0"/>
          </a:p>
          <a:p>
            <a:pPr lvl="1"/>
            <a:r>
              <a:rPr lang="en-US" b="1" dirty="0"/>
              <a:t>AIH</a:t>
            </a:r>
            <a:r>
              <a:rPr lang="en-US" dirty="0"/>
              <a:t>/celiac</a:t>
            </a:r>
          </a:p>
          <a:p>
            <a:pPr lvl="1"/>
            <a:r>
              <a:rPr lang="en-US" b="1" dirty="0"/>
              <a:t>Metabolic diseases</a:t>
            </a:r>
          </a:p>
          <a:p>
            <a:pPr lvl="1"/>
            <a:r>
              <a:rPr lang="en-US" dirty="0"/>
              <a:t>Passed Stone</a:t>
            </a:r>
          </a:p>
          <a:p>
            <a:pPr lvl="1"/>
            <a:r>
              <a:rPr lang="en-US" dirty="0"/>
              <a:t>Pregnancy related</a:t>
            </a:r>
          </a:p>
        </p:txBody>
      </p:sp>
    </p:spTree>
    <p:extLst>
      <p:ext uri="{BB962C8B-B14F-4D97-AF65-F5344CB8AC3E}">
        <p14:creationId xmlns:p14="http://schemas.microsoft.com/office/powerpoint/2010/main" val="4782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11</a:t>
            </a:r>
          </a:p>
        </p:txBody>
      </p:sp>
      <p:sp>
        <p:nvSpPr>
          <p:cNvPr id="3" name="Content Placeholder 2"/>
          <p:cNvSpPr>
            <a:spLocks noGrp="1"/>
          </p:cNvSpPr>
          <p:nvPr>
            <p:ph idx="1"/>
          </p:nvPr>
        </p:nvSpPr>
        <p:spPr>
          <a:xfrm>
            <a:off x="372862" y="1784412"/>
            <a:ext cx="10440140" cy="4660776"/>
          </a:xfrm>
        </p:spPr>
        <p:txBody>
          <a:bodyPr>
            <a:normAutofit fontScale="92500" lnSpcReduction="10000"/>
          </a:bodyPr>
          <a:lstStyle/>
          <a:p>
            <a:r>
              <a:rPr lang="en-US" dirty="0"/>
              <a:t>You are asked to see a 14-year-old boy who suddenly developed itching and jaundice. He started taking </a:t>
            </a:r>
            <a:r>
              <a:rPr lang="en-US" dirty="0" err="1"/>
              <a:t>micocycline</a:t>
            </a:r>
            <a:r>
              <a:rPr lang="en-US" dirty="0"/>
              <a:t> for acne about 6 weeks ago. This is now stopped. Laboratory studies demonstrate </a:t>
            </a:r>
          </a:p>
          <a:p>
            <a:pPr lvl="1">
              <a:buFont typeface="Wingdings" charset="2"/>
              <a:buChar char="§"/>
            </a:pPr>
            <a:r>
              <a:rPr lang="en-US" dirty="0"/>
              <a:t>AST 13 , ALT 15 , </a:t>
            </a:r>
          </a:p>
          <a:p>
            <a:pPr lvl="1">
              <a:buFont typeface="Wingdings" charset="2"/>
              <a:buChar char="§"/>
            </a:pPr>
            <a:r>
              <a:rPr lang="en-US" b="1" dirty="0"/>
              <a:t>Alkaline phosphatase 620 , </a:t>
            </a:r>
          </a:p>
          <a:p>
            <a:pPr lvl="1">
              <a:buFont typeface="Wingdings" charset="2"/>
              <a:buChar char="§"/>
            </a:pPr>
            <a:r>
              <a:rPr lang="en-US" b="1" dirty="0"/>
              <a:t>Total bilirubin 90 </a:t>
            </a:r>
            <a:r>
              <a:rPr lang="en-US" b="1" dirty="0" err="1"/>
              <a:t>mmol</a:t>
            </a:r>
            <a:r>
              <a:rPr lang="en-US" b="1" dirty="0"/>
              <a:t>/l </a:t>
            </a:r>
          </a:p>
          <a:p>
            <a:pPr lvl="1">
              <a:buFont typeface="Wingdings" charset="2"/>
              <a:buChar char="§"/>
            </a:pPr>
            <a:r>
              <a:rPr lang="en-US" dirty="0"/>
              <a:t>Serum albumin and INR are normal.</a:t>
            </a:r>
          </a:p>
          <a:p>
            <a:r>
              <a:rPr lang="en-US" b="1" dirty="0"/>
              <a:t>What is the pattern? </a:t>
            </a:r>
            <a:r>
              <a:rPr lang="en-US" dirty="0" err="1"/>
              <a:t>Cholestatic</a:t>
            </a:r>
            <a:r>
              <a:rPr lang="en-US" dirty="0"/>
              <a:t> with direct </a:t>
            </a:r>
            <a:r>
              <a:rPr lang="en-US" dirty="0" err="1"/>
              <a:t>hyperbili</a:t>
            </a:r>
            <a:r>
              <a:rPr lang="en-US" dirty="0"/>
              <a:t>.</a:t>
            </a:r>
          </a:p>
          <a:p>
            <a:r>
              <a:rPr lang="en-US" b="1" dirty="0"/>
              <a:t>What is the next step?</a:t>
            </a:r>
          </a:p>
          <a:p>
            <a:r>
              <a:rPr lang="en-US" dirty="0"/>
              <a:t>US: The liver and biliary tree appeared normal on ultrasound. </a:t>
            </a:r>
          </a:p>
          <a:p>
            <a:r>
              <a:rPr lang="en-US" b="1" dirty="0"/>
              <a:t>What should you tell the parents about their child?</a:t>
            </a:r>
          </a:p>
          <a:p>
            <a:r>
              <a:rPr lang="en-US" dirty="0"/>
              <a:t>Pure </a:t>
            </a:r>
            <a:r>
              <a:rPr lang="en-US" dirty="0" err="1"/>
              <a:t>cholestatic</a:t>
            </a:r>
            <a:r>
              <a:rPr lang="en-US" dirty="0"/>
              <a:t> drug reactions almost always resolve within 6 weeks of stopping the medication. We just need to monitor.</a:t>
            </a:r>
          </a:p>
        </p:txBody>
      </p:sp>
    </p:spTree>
    <p:extLst>
      <p:ext uri="{BB962C8B-B14F-4D97-AF65-F5344CB8AC3E}">
        <p14:creationId xmlns:p14="http://schemas.microsoft.com/office/powerpoint/2010/main" val="4328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12</a:t>
            </a:r>
          </a:p>
        </p:txBody>
      </p:sp>
      <p:sp>
        <p:nvSpPr>
          <p:cNvPr id="3" name="Content Placeholder 2"/>
          <p:cNvSpPr>
            <a:spLocks noGrp="1"/>
          </p:cNvSpPr>
          <p:nvPr>
            <p:ph idx="1"/>
          </p:nvPr>
        </p:nvSpPr>
        <p:spPr>
          <a:xfrm>
            <a:off x="372861" y="1429305"/>
            <a:ext cx="10999433" cy="5166804"/>
          </a:xfrm>
        </p:spPr>
        <p:txBody>
          <a:bodyPr>
            <a:normAutofit fontScale="77500" lnSpcReduction="20000"/>
          </a:bodyPr>
          <a:lstStyle/>
          <a:p>
            <a:r>
              <a:rPr lang="en-US" dirty="0"/>
              <a:t>You are asked to see a 45-year-old woman who developed elevations in liver transaminases after initiating a statin. Over the past 3 months,</a:t>
            </a:r>
          </a:p>
          <a:p>
            <a:pPr lvl="1">
              <a:buFont typeface="Arial" charset="0"/>
              <a:buChar char="•"/>
            </a:pPr>
            <a:r>
              <a:rPr lang="en-US" dirty="0"/>
              <a:t> AST has been 65 U/L, 75 U/L, and 85 U/L (normal: 0-35 U/L). </a:t>
            </a:r>
          </a:p>
          <a:p>
            <a:pPr lvl="1">
              <a:buFont typeface="Arial" charset="0"/>
              <a:buChar char="•"/>
            </a:pPr>
            <a:r>
              <a:rPr lang="en-US" dirty="0"/>
              <a:t>ALT has been 86 U/L, 88 U/L, and 95 U/L (normal: 0-35 U/L). </a:t>
            </a:r>
          </a:p>
          <a:p>
            <a:pPr lvl="1">
              <a:buFont typeface="Arial" charset="0"/>
              <a:buChar char="•"/>
            </a:pPr>
            <a:r>
              <a:rPr lang="en-US" dirty="0"/>
              <a:t>Alkaline phosphatase and total bilirubin were normal. </a:t>
            </a:r>
          </a:p>
          <a:p>
            <a:pPr lvl="1">
              <a:buFont typeface="Arial" charset="0"/>
              <a:buChar char="•"/>
            </a:pPr>
            <a:r>
              <a:rPr lang="en-US" dirty="0"/>
              <a:t>The primary care physician was concerned that the liver transaminases were rising and so he stopped the statin. </a:t>
            </a:r>
          </a:p>
          <a:p>
            <a:pPr lvl="1">
              <a:buFont typeface="Arial" charset="0"/>
              <a:buChar char="•"/>
            </a:pPr>
            <a:r>
              <a:rPr lang="en-US" dirty="0"/>
              <a:t>The AST is now 45 U/L and ALT 50 U/L.</a:t>
            </a:r>
          </a:p>
          <a:p>
            <a:r>
              <a:rPr lang="en-US" b="1" dirty="0"/>
              <a:t>What is would you recommend?</a:t>
            </a:r>
          </a:p>
          <a:p>
            <a:r>
              <a:rPr lang="en-US" b="1" dirty="0"/>
              <a:t>Adaptation phenomena vs True hepatotoxicity</a:t>
            </a:r>
          </a:p>
          <a:p>
            <a:r>
              <a:rPr lang="en-US" b="1" dirty="0"/>
              <a:t>Adaptation phenomena : </a:t>
            </a:r>
            <a:r>
              <a:rPr lang="en-US" dirty="0"/>
              <a:t>In these patients the liver transaminases elevate to values </a:t>
            </a:r>
            <a:r>
              <a:rPr lang="en-US" b="1" dirty="0"/>
              <a:t>under 3 times the ULN </a:t>
            </a:r>
            <a:r>
              <a:rPr lang="en-US" dirty="0"/>
              <a:t>and then </a:t>
            </a:r>
            <a:r>
              <a:rPr lang="en-US" u="sng" dirty="0"/>
              <a:t>remain stable for variable periods </a:t>
            </a:r>
            <a:r>
              <a:rPr lang="en-US" dirty="0"/>
              <a:t>of time </a:t>
            </a:r>
            <a:r>
              <a:rPr lang="en-US" u="sng" dirty="0"/>
              <a:t>before declining back to the normal </a:t>
            </a:r>
            <a:r>
              <a:rPr lang="en-US" dirty="0"/>
              <a:t>range. This process is referred to as adaptation and </a:t>
            </a:r>
            <a:r>
              <a:rPr lang="en-US" b="1" dirty="0"/>
              <a:t>is commonly seen with many medications. </a:t>
            </a:r>
          </a:p>
          <a:p>
            <a:r>
              <a:rPr lang="en-US" b="1" dirty="0"/>
              <a:t>True hepatotoxicity </a:t>
            </a:r>
            <a:r>
              <a:rPr lang="en-US" dirty="0"/>
              <a:t>is associated with </a:t>
            </a:r>
            <a:r>
              <a:rPr lang="en-US" b="1" u="sng" dirty="0"/>
              <a:t>progressive stepwise elevations in liver transaminases </a:t>
            </a:r>
            <a:r>
              <a:rPr lang="en-US" dirty="0"/>
              <a:t>to values greater than 3 times the upper limit of normal. When this occurs, the risk of liver toxicity is significant, medications must be stopped and not restarted.</a:t>
            </a:r>
          </a:p>
          <a:p>
            <a:r>
              <a:rPr lang="en-US" dirty="0">
                <a:solidFill>
                  <a:srgbClr val="FFFF00"/>
                </a:solidFill>
              </a:rPr>
              <a:t>Although statins can cause hepatotoxicity </a:t>
            </a:r>
            <a:r>
              <a:rPr lang="en-US" b="1" dirty="0">
                <a:solidFill>
                  <a:srgbClr val="FFFF00"/>
                </a:solidFill>
              </a:rPr>
              <a:t>this is relatively uncommon</a:t>
            </a:r>
            <a:r>
              <a:rPr lang="en-US" dirty="0">
                <a:solidFill>
                  <a:srgbClr val="FFFF00"/>
                </a:solidFill>
              </a:rPr>
              <a:t>. However, it is not unusual for statins to cause mild elevations in liver transaminases when first initiated.</a:t>
            </a:r>
          </a:p>
          <a:p>
            <a:r>
              <a:rPr lang="en-US" dirty="0">
                <a:solidFill>
                  <a:srgbClr val="FFFF00"/>
                </a:solidFill>
              </a:rPr>
              <a:t>In this patient, the </a:t>
            </a:r>
            <a:r>
              <a:rPr lang="en-US" b="1" dirty="0">
                <a:solidFill>
                  <a:srgbClr val="FFFF00"/>
                </a:solidFill>
              </a:rPr>
              <a:t>mild fluctuations in AST and ALT are not significant stepwise elevations</a:t>
            </a:r>
            <a:r>
              <a:rPr lang="en-US" dirty="0">
                <a:solidFill>
                  <a:srgbClr val="FFFF00"/>
                </a:solidFill>
              </a:rPr>
              <a:t>.</a:t>
            </a:r>
          </a:p>
        </p:txBody>
      </p:sp>
    </p:spTree>
    <p:extLst>
      <p:ext uri="{BB962C8B-B14F-4D97-AF65-F5344CB8AC3E}">
        <p14:creationId xmlns:p14="http://schemas.microsoft.com/office/powerpoint/2010/main" val="115185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Thousand range elevated transaminases</a:t>
            </a:r>
          </a:p>
        </p:txBody>
      </p:sp>
      <p:sp>
        <p:nvSpPr>
          <p:cNvPr id="3" name="Content Placeholder 2"/>
          <p:cNvSpPr>
            <a:spLocks noGrp="1"/>
          </p:cNvSpPr>
          <p:nvPr>
            <p:ph idx="1"/>
          </p:nvPr>
        </p:nvSpPr>
        <p:spPr/>
        <p:txBody>
          <a:bodyPr/>
          <a:lstStyle/>
          <a:p>
            <a:r>
              <a:rPr lang="en-US" dirty="0" err="1"/>
              <a:t>ddx</a:t>
            </a:r>
            <a:endParaRPr lang="en-US" dirty="0"/>
          </a:p>
        </p:txBody>
      </p:sp>
    </p:spTree>
    <p:extLst>
      <p:ext uri="{BB962C8B-B14F-4D97-AF65-F5344CB8AC3E}">
        <p14:creationId xmlns:p14="http://schemas.microsoft.com/office/powerpoint/2010/main" val="90815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3598</TotalTime>
  <Words>6215</Words>
  <Application>Microsoft Macintosh PowerPoint</Application>
  <PresentationFormat>Widescreen</PresentationFormat>
  <Paragraphs>546</Paragraphs>
  <Slides>81</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Arial</vt:lpstr>
      <vt:lpstr>ArialMT</vt:lpstr>
      <vt:lpstr>Calibri</vt:lpstr>
      <vt:lpstr>Century Gothic</vt:lpstr>
      <vt:lpstr>Wingdings</vt:lpstr>
      <vt:lpstr>Wingdings 3</vt:lpstr>
      <vt:lpstr>Ion</vt:lpstr>
      <vt:lpstr>Abnormal liver enzymes with selected common liver diseases</vt:lpstr>
      <vt:lpstr>PowerPoint Presentation</vt:lpstr>
      <vt:lpstr>Agenda</vt:lpstr>
      <vt:lpstr>PowerPoint Presentation</vt:lpstr>
      <vt:lpstr>PowerPoint Presentation</vt:lpstr>
      <vt:lpstr>Approach to liver enzymes</vt:lpstr>
      <vt:lpstr>HOW TO IDENTIFY EACH</vt:lpstr>
      <vt:lpstr> Hepatocellular causes   </vt:lpstr>
      <vt:lpstr>Thousand range elevated transaminases</vt:lpstr>
      <vt:lpstr>Cholestatic causes  </vt:lpstr>
      <vt:lpstr>PowerPoint Presentation</vt:lpstr>
      <vt:lpstr>DDx of jaundice:  </vt:lpstr>
      <vt:lpstr>PowerPoint Presentation</vt:lpstr>
      <vt:lpstr>PowerPoint Presentation</vt:lpstr>
      <vt:lpstr>Isolated  elevated ALP</vt:lpstr>
      <vt:lpstr>Alcohol</vt:lpstr>
      <vt:lpstr>Bile duct stone</vt:lpstr>
      <vt:lpstr>HAV</vt:lpstr>
      <vt:lpstr>HAV: Clinical presentation</vt:lpstr>
      <vt:lpstr>HAV: Clinical presentation</vt:lpstr>
      <vt:lpstr>HAV: Rx</vt:lpstr>
      <vt:lpstr>HBV prevalence </vt:lpstr>
      <vt:lpstr>HBV Transmission</vt:lpstr>
      <vt:lpstr>HBV: Acute vs chronic</vt:lpstr>
      <vt:lpstr>HBV: Natural history if chronic</vt:lpstr>
      <vt:lpstr>HBV: Natural history</vt:lpstr>
      <vt:lpstr>Clinical presentation: Acute Hepatitis B in adults</vt:lpstr>
      <vt:lpstr>Clinical presentation: Chronic Hepatitis B</vt:lpstr>
      <vt:lpstr>HBV: Diagnosis</vt:lpstr>
      <vt:lpstr>HBV: Diagnosis of acute or CHB</vt:lpstr>
      <vt:lpstr>PowerPoint Presentation</vt:lpstr>
      <vt:lpstr>HBV: Diagnosis of acute or CHB</vt:lpstr>
      <vt:lpstr>Chronic HBV: Monitoring &amp; Rx</vt:lpstr>
      <vt:lpstr>Chronic HBV: Monitoring &amp; Rx</vt:lpstr>
      <vt:lpstr>PowerPoint Presentation</vt:lpstr>
      <vt:lpstr>PowerPoint Presentation</vt:lpstr>
      <vt:lpstr>HCV</vt:lpstr>
      <vt:lpstr>HCV: Natural history</vt:lpstr>
      <vt:lpstr>HCV: Transmission</vt:lpstr>
      <vt:lpstr>HCV: genotypes</vt:lpstr>
      <vt:lpstr>HCV: clinical features</vt:lpstr>
      <vt:lpstr>Extrahepatic Manifestations</vt:lpstr>
      <vt:lpstr>HCV: Diagnosis</vt:lpstr>
      <vt:lpstr>HCV: Rx</vt:lpstr>
      <vt:lpstr>Autoimmune hepatitis  </vt:lpstr>
      <vt:lpstr>AIH: Sub-classification  </vt:lpstr>
      <vt:lpstr>AIH: Clinical presentation</vt:lpstr>
      <vt:lpstr>AIH: Laboratory findings  </vt:lpstr>
      <vt:lpstr>AIH: Laboratory findings</vt:lpstr>
      <vt:lpstr>AIH: DIAGNOSIS</vt:lpstr>
      <vt:lpstr>AIH: Histology</vt:lpstr>
      <vt:lpstr>AIH: Rx</vt:lpstr>
      <vt:lpstr>AIH: Rx </vt:lpstr>
      <vt:lpstr>Primary sclerosing cholangitis (PSC)  </vt:lpstr>
      <vt:lpstr>PSC: Signs and symptoms </vt:lpstr>
      <vt:lpstr>PSC: Diagnosis</vt:lpstr>
      <vt:lpstr>PowerPoint Presentation</vt:lpstr>
      <vt:lpstr>PSC: Rx</vt:lpstr>
      <vt:lpstr>Primary biliary cirrhosis</vt:lpstr>
      <vt:lpstr>Clinical Manifestations of PBC  </vt:lpstr>
      <vt:lpstr>PBC: Liver Biochemical Tests  </vt:lpstr>
      <vt:lpstr>PBC: Autoantibodies  </vt:lpstr>
      <vt:lpstr>PBC: Histology</vt:lpstr>
      <vt:lpstr>PBC: Diagnosis</vt:lpstr>
      <vt:lpstr>PBC: Therapy</vt:lpstr>
      <vt:lpstr>Read about</vt:lpstr>
      <vt:lpstr>Take home messages</vt:lpstr>
      <vt:lpstr>Cases</vt:lpstr>
      <vt:lpstr>Case1 </vt:lpstr>
      <vt:lpstr>Case 2</vt:lpstr>
      <vt:lpstr>Case 3</vt:lpstr>
      <vt:lpstr>Case 4</vt:lpstr>
      <vt:lpstr>Case 5</vt:lpstr>
      <vt:lpstr>Case 6</vt:lpstr>
      <vt:lpstr>Case 7</vt:lpstr>
      <vt:lpstr>Case 8</vt:lpstr>
      <vt:lpstr>Case 9</vt:lpstr>
      <vt:lpstr>Case 9</vt:lpstr>
      <vt:lpstr>Case 10</vt:lpstr>
      <vt:lpstr>Case 11</vt:lpstr>
      <vt:lpstr>CASE 12</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Approach to Jaundice and Interpretation of LFTs.</dc:title>
  <dc:creator>Saad Alkhowaiter</dc:creator>
  <cp:lastModifiedBy>Saad Alkhowaiter</cp:lastModifiedBy>
  <cp:revision>229</cp:revision>
  <dcterms:created xsi:type="dcterms:W3CDTF">2016-10-03T11:25:27Z</dcterms:created>
  <dcterms:modified xsi:type="dcterms:W3CDTF">2019-11-23T17:38:02Z</dcterms:modified>
</cp:coreProperties>
</file>