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20" r:id="rId2"/>
    <p:sldId id="259" r:id="rId3"/>
    <p:sldId id="257" r:id="rId4"/>
    <p:sldId id="258" r:id="rId5"/>
    <p:sldId id="261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269" r:id="rId17"/>
    <p:sldId id="270" r:id="rId18"/>
    <p:sldId id="325" r:id="rId19"/>
    <p:sldId id="262" r:id="rId20"/>
    <p:sldId id="271" r:id="rId21"/>
    <p:sldId id="265" r:id="rId22"/>
    <p:sldId id="278" r:id="rId23"/>
    <p:sldId id="277" r:id="rId24"/>
    <p:sldId id="313" r:id="rId25"/>
    <p:sldId id="315" r:id="rId26"/>
    <p:sldId id="316" r:id="rId27"/>
    <p:sldId id="326" r:id="rId28"/>
    <p:sldId id="317" r:id="rId29"/>
    <p:sldId id="318" r:id="rId30"/>
    <p:sldId id="319" r:id="rId31"/>
    <p:sldId id="321" r:id="rId32"/>
    <p:sldId id="322" r:id="rId33"/>
    <p:sldId id="323" r:id="rId34"/>
    <p:sldId id="324" r:id="rId35"/>
    <p:sldId id="273" r:id="rId36"/>
    <p:sldId id="287" r:id="rId37"/>
    <p:sldId id="288" r:id="rId38"/>
    <p:sldId id="285" r:id="rId39"/>
    <p:sldId id="286" r:id="rId40"/>
    <p:sldId id="279" r:id="rId41"/>
    <p:sldId id="280" r:id="rId42"/>
    <p:sldId id="291" r:id="rId43"/>
    <p:sldId id="311" r:id="rId44"/>
    <p:sldId id="312" r:id="rId45"/>
    <p:sldId id="294" r:id="rId46"/>
    <p:sldId id="283" r:id="rId47"/>
    <p:sldId id="284" r:id="rId48"/>
    <p:sldId id="282" r:id="rId49"/>
    <p:sldId id="32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1A3CD-8E67-4DDD-8D32-73F03218E7B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D747E-CCF4-4A56-9363-99B1ADF17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77121C-FC37-474E-BFEE-153C15D77C6C}" type="slidenum">
              <a:rPr lang="en-US">
                <a:latin typeface="Tahoma" pitchFamily="34" charset="0"/>
              </a:rPr>
              <a:pPr/>
              <a:t>2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2FEB3-C1A4-4C5B-96CF-E537033E334A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287">
              <a:defRPr/>
            </a:pPr>
            <a:fld id="{ABC5B937-74B3-4F55-88E1-0571C1D377BC}" type="slidenum">
              <a:rPr lang="en-GB">
                <a:solidFill>
                  <a:prstClr val="black"/>
                </a:solidFill>
                <a:latin typeface="Calibri" panose="020F0502020204030204"/>
                <a:ea typeface="+mn-ea"/>
              </a:rPr>
              <a:pPr defTabSz="914287">
                <a:defRPr/>
              </a:pPr>
              <a:t>27</a:t>
            </a:fld>
            <a:endParaRPr lang="en-GB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E0FC62-7EC0-4B58-81B3-83A480B5FB8F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581252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0EDD85-289C-4EA2-984D-922D587E8D27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176677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E2898E-438B-496A-AB79-00715295C1E2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942172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018CB-4DB2-4AE7-BD00-F591358CF27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E8367-9C64-4DA4-A495-E5932BA7A3AB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C5CA4-1241-4A66-9DD6-9FAF8A583B94}" type="slidenum">
              <a:rPr lang="en-US"/>
              <a:pPr/>
              <a:t>45</a:t>
            </a:fld>
            <a:endParaRPr lang="en-US"/>
          </a:p>
        </p:txBody>
      </p:sp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60F66B5-B8AB-47CF-B56B-6706D00FDB0B}" type="slidenum">
              <a:rPr lang="en-US" sz="1200">
                <a:latin typeface="+mn-lt"/>
              </a:rPr>
              <a:pPr algn="r">
                <a:defRPr/>
              </a:pPr>
              <a:t>45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4C5B7-4BEA-4A01-8B63-D0A2F1D5490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A3541-3794-4040-996E-ED760827B19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0C2331-83F6-47B5-8A14-6FC4492C94AE}" type="slidenum">
              <a:rPr lang="en-US" sz="1200">
                <a:latin typeface="Tahoma" pitchFamily="34" charset="0"/>
              </a:rPr>
              <a:pPr algn="r"/>
              <a:t>5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E93A0-46A5-4919-BCB2-A7849DA52BAF}" type="slidenum">
              <a:rPr lang="en-US">
                <a:latin typeface="Tahoma" pitchFamily="34" charset="0"/>
              </a:rPr>
              <a:pPr/>
              <a:t>16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810AC-F03D-499A-A004-971B4CD9EC4C}" type="slidenum">
              <a:rPr lang="en-US">
                <a:latin typeface="Tahoma" pitchFamily="34" charset="0"/>
              </a:rPr>
              <a:pPr/>
              <a:t>17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F72FE-AA0D-4BF6-9ED7-1FD6D6EB509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A5D61-8EC9-4D42-845F-774B3B7E11B1}" type="slidenum">
              <a:rPr lang="en-US">
                <a:latin typeface="Tahoma" pitchFamily="34" charset="0"/>
              </a:rPr>
              <a:pPr/>
              <a:t>20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1D854F-9A4D-4B54-B0D4-8CF7A510B9E7}" type="slidenum">
              <a:rPr lang="en-US" sz="1200">
                <a:latin typeface="Tahoma" pitchFamily="34" charset="0"/>
              </a:rPr>
              <a:pPr algn="r"/>
              <a:t>21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smtClean="0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  <a:latin typeface="+mn-lt"/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0700"/>
            <a:ext cx="7385050" cy="4431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lang="en-US" sz="24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7836099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2AE1-BF51-48F1-9205-C2B36C9F315A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D328-C02E-4CE8-92C4-AE702DF53A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356350"/>
            <a:ext cx="5562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2AE1-BF51-48F1-9205-C2B36C9F315A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D328-C02E-4CE8-92C4-AE702DF53A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356350"/>
            <a:ext cx="5562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309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" dist="12700" dir="5400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349252" y="1512000"/>
            <a:ext cx="8435975" cy="1822871"/>
          </a:xfr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t"/>
          <a:lstStyle>
            <a:lvl1pPr marL="233363" indent="-233363">
              <a:spcBef>
                <a:spcPts val="0"/>
              </a:spcBef>
              <a:defRPr lang="en-US" sz="20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800"/>
              </a:spcAft>
              <a:defRPr lang="en-US" sz="1800" kern="1200" spc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imes New Roman"/>
                <a:cs typeface="+mn-cs"/>
              </a:defRPr>
            </a:lvl2pPr>
            <a:lvl3pPr>
              <a:spcBef>
                <a:spcPts val="0"/>
              </a:spcBef>
              <a:defRPr lang="en-US" sz="1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lt1"/>
                </a:solidFill>
                <a:ea typeface="+mn-ea"/>
                <a:cs typeface="+mn-cs"/>
              </a:defRPr>
            </a:lvl4pPr>
            <a:lvl5pPr>
              <a:defRPr lang="en-GB" sz="1800" kern="1200" dirty="0">
                <a:solidFill>
                  <a:schemeClr val="lt1"/>
                </a:solidFill>
                <a:ea typeface="+mn-ea"/>
                <a:cs typeface="+mn-cs"/>
              </a:defRPr>
            </a:lvl5pPr>
          </a:lstStyle>
          <a:p>
            <a:pPr marL="269875" lvl="0" indent="-269875" algn="l" defTabSz="914400" rtl="0" eaLnBrk="0" fontAlgn="base" latinLnBrk="0" hangingPunct="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457200" lvl="1" defTabSz="914400" latinLnBrk="0"/>
            <a:r>
              <a:rPr lang="en-US" dirty="0" smtClean="0"/>
              <a:t>Second level</a:t>
            </a:r>
          </a:p>
          <a:p>
            <a:pPr marL="914400" lvl="2" defTabSz="914400" latinLnBrk="0"/>
            <a:r>
              <a:rPr lang="en-US" dirty="0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3575" y="6362087"/>
            <a:ext cx="3200400" cy="4114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27432" rIns="45720" bIns="27432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800" kern="0" smtClean="0">
                <a:solidFill>
                  <a:srgbClr val="8B8D90"/>
                </a:solidFill>
              </a:defRPr>
            </a:lvl1pPr>
            <a:lvl2pPr>
              <a:defRPr lang="en-US" sz="800" smtClean="0">
                <a:solidFill>
                  <a:srgbClr val="8B8D90"/>
                </a:solidFill>
              </a:defRPr>
            </a:lvl2pPr>
            <a:lvl3pPr>
              <a:defRPr lang="en-US" sz="800" smtClean="0">
                <a:solidFill>
                  <a:srgbClr val="8B8D90"/>
                </a:solidFill>
              </a:defRPr>
            </a:lvl3pPr>
            <a:lvl4pPr>
              <a:defRPr lang="en-US" sz="800" kern="1200" smtClean="0">
                <a:solidFill>
                  <a:srgbClr val="8B8D90"/>
                </a:solidFill>
              </a:defRPr>
            </a:lvl4pPr>
            <a:lvl5pPr>
              <a:defRPr lang="en-US" sz="800" kern="1200">
                <a:solidFill>
                  <a:srgbClr val="8B8D90"/>
                </a:solidFill>
              </a:defRPr>
            </a:lvl5pPr>
          </a:lstStyle>
          <a:p>
            <a:pPr lvl="0">
              <a:buNone/>
            </a:pPr>
            <a:r>
              <a:rPr lang="en-US" dirty="0" smtClean="0"/>
              <a:t>Footnotes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277043" y="6362087"/>
            <a:ext cx="2963342" cy="4114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27432" rIns="45720" bIns="27432" numCol="1" anchor="b" anchorCtr="0" compatLnSpc="1">
            <a:prstTxWarp prst="textNoShape">
              <a:avLst/>
            </a:prstTxWarp>
            <a:noAutofit/>
          </a:bodyPr>
          <a:lstStyle>
            <a:lvl1pPr algn="r">
              <a:defRPr lang="en-US" sz="800" kern="0" smtClean="0">
                <a:solidFill>
                  <a:srgbClr val="8B8D90"/>
                </a:solidFill>
              </a:defRPr>
            </a:lvl1pPr>
            <a:lvl2pPr>
              <a:defRPr lang="en-US" sz="800" smtClean="0">
                <a:solidFill>
                  <a:srgbClr val="8B8D90"/>
                </a:solidFill>
              </a:defRPr>
            </a:lvl2pPr>
            <a:lvl3pPr>
              <a:defRPr lang="en-US" sz="800" smtClean="0">
                <a:solidFill>
                  <a:srgbClr val="8B8D90"/>
                </a:solidFill>
              </a:defRPr>
            </a:lvl3pPr>
            <a:lvl4pPr>
              <a:defRPr lang="en-US" sz="800" kern="1200" smtClean="0">
                <a:solidFill>
                  <a:srgbClr val="8B8D90"/>
                </a:solidFill>
              </a:defRPr>
            </a:lvl4pPr>
            <a:lvl5pPr>
              <a:defRPr lang="en-US" sz="800" kern="1200">
                <a:solidFill>
                  <a:srgbClr val="8B8D90"/>
                </a:solidFill>
              </a:defRPr>
            </a:lvl5pPr>
          </a:lstStyle>
          <a:p>
            <a:pPr lvl="0">
              <a:buNone/>
            </a:pPr>
            <a:r>
              <a:rPr lang="en-US" dirty="0" smtClean="0"/>
              <a:t>References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 defTabSz="914400" latinLnBrk="0"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85327" y="6430667"/>
            <a:ext cx="288000" cy="28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19050" dist="12700" dir="5400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endParaRPr lang="en-GB" sz="1200" i="1" dirty="0">
              <a:solidFill>
                <a:srgbClr val="8B8D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35554" y="6497723"/>
            <a:ext cx="187551" cy="153888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fld id="{47DD36BB-DE4A-46B7-8A59-3C1B9DDA4D8C}" type="slidenum">
              <a:rPr lang="en-GB" sz="800">
                <a:solidFill>
                  <a:srgbClr val="FFFFFF">
                    <a:lumMod val="65000"/>
                  </a:srgbClr>
                </a:solidFill>
              </a:rPr>
              <a:pPr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800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5661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237070" y="192000"/>
            <a:ext cx="8765651" cy="672000"/>
          </a:xfrm>
          <a:prstGeom prst="rect">
            <a:avLst/>
          </a:prstGeom>
        </p:spPr>
        <p:txBody>
          <a:bodyPr vert="horz" lIns="91414" tIns="45707" rIns="91414" bIns="45707"/>
          <a:lstStyle>
            <a:lvl1pPr algn="l" defTabSz="60937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200" b="1" kern="1200" baseline="0" noProof="0" dirty="0">
                <a:solidFill>
                  <a:srgbClr val="830051"/>
                </a:solidFill>
                <a:latin typeface="Rockwell"/>
                <a:ea typeface="+mj-ea"/>
                <a:cs typeface="Rockwel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9088" y="6462713"/>
            <a:ext cx="395287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buFont typeface="Times New Roman" pitchFamily="16" charset="0"/>
              <a:buNone/>
              <a:defRPr sz="1067" b="1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22438CAD-1E4B-4455-9E26-4E3C6D1FB3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2C8E-6AEB-4101-BC3F-9F2CB4358355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ae/url?sa=i&amp;rct=j&amp;q=&amp;esrc=s&amp;source=images&amp;cd=&amp;cad=rja&amp;uact=8&amp;ved=0ahUKEwjl9oXdn_rMAhVHJsAKHettB8QQjRwIBw&amp;url=http://www.epccs.eu/d/8/update-on-hf-management&amp;psig=AFQjCNE3sFHgMG74DgkB_Rr81pbEfnSZjA&amp;ust=146443824016993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5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1.png"/><Relationship Id="rId20" Type="http://schemas.openxmlformats.org/officeDocument/2006/relationships/image" Target="NUL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google.com.sa/url?sa=i&amp;rct=j&amp;q=&amp;esrc=s&amp;frm=1&amp;source=images&amp;cd=&amp;cad=rja&amp;docid=Z89MlcLo4boJCM&amp;tbnid=IIYBFg9dikWliM:&amp;ved=0CAUQjRw&amp;url=http://www.consumer-healthcaretrends.com/2013/02/cardiac-resynchronization-therapy.html&amp;ei=CmVFUty2FKO50QXlz4Ao&amp;psig=AFQjCNE6uTntZwSFUEr--AO0Ekxmxfz9hg&amp;ust=13803658556877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www.google.com.sa/url?sa=i&amp;rct=j&amp;q=&amp;esrc=s&amp;frm=1&amp;source=images&amp;cd=&amp;cad=rja&amp;docid=d8PAe5IIUoJ2MM&amp;tbnid=WBLXbbx74JzSmM:&amp;ved=0CAUQjRw&amp;url=http://www.drdeepaknatarajan.com/blog/cardiac-resynchronization-therapy-plus-carvedilol-for-mildly-symtomatic-congestive-heart-failue&amp;ei=Q2VFUouXF8em0QWT4IGwBQ&amp;psig=AFQjCNE6uTntZwSFUEr--AO0Ekxmxfz9hg&amp;ust=1380365855687758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rtfailure.com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failure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Heart Failure Prognosis &amp; Management 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Waleed </a:t>
            </a:r>
            <a:r>
              <a:rPr lang="en-US" dirty="0" err="1" smtClean="0"/>
              <a:t>AlHabeeb</a:t>
            </a:r>
            <a:r>
              <a:rPr lang="en-US" dirty="0" smtClean="0"/>
              <a:t>, MD, MHA     Consultant Heart Failure </a:t>
            </a:r>
            <a:r>
              <a:rPr lang="en-US" dirty="0" smtClean="0"/>
              <a:t>Cardiologist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265193" y="1489075"/>
            <a:ext cx="8480345" cy="4881880"/>
            <a:chOff x="266" y="1086"/>
            <a:chExt cx="5152" cy="2883"/>
          </a:xfrm>
        </p:grpSpPr>
        <p:sp>
          <p:nvSpPr>
            <p:cNvPr id="31749" name="Text Box 56"/>
            <p:cNvSpPr txBox="1">
              <a:spLocks noChangeArrowheads="1"/>
            </p:cNvSpPr>
            <p:nvPr/>
          </p:nvSpPr>
          <p:spPr bwMode="auto">
            <a:xfrm>
              <a:off x="669" y="1086"/>
              <a:ext cx="99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b="1" dirty="0" smtClean="0">
                  <a:solidFill>
                    <a:prstClr val="black"/>
                  </a:solidFill>
                </a:rPr>
                <a:t>Normal heart</a:t>
              </a:r>
              <a:endParaRPr lang="de-DE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1750" name="Text Box 57"/>
            <p:cNvSpPr txBox="1">
              <a:spLocks noChangeArrowheads="1"/>
            </p:cNvSpPr>
            <p:nvPr/>
          </p:nvSpPr>
          <p:spPr bwMode="auto">
            <a:xfrm>
              <a:off x="2473" y="1095"/>
              <a:ext cx="99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1400" b="1" dirty="0" smtClean="0">
                  <a:solidFill>
                    <a:prstClr val="black"/>
                  </a:solidFill>
                </a:rPr>
                <a:t>Chronic HF</a:t>
              </a:r>
              <a:endParaRPr lang="de-DE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1751" name="Text Box 58"/>
            <p:cNvSpPr txBox="1">
              <a:spLocks noChangeArrowheads="1"/>
            </p:cNvSpPr>
            <p:nvPr/>
          </p:nvSpPr>
          <p:spPr bwMode="auto">
            <a:xfrm>
              <a:off x="4421" y="1095"/>
              <a:ext cx="99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b="1" dirty="0" smtClean="0">
                  <a:solidFill>
                    <a:prstClr val="black"/>
                  </a:solidFill>
                </a:rPr>
                <a:t>Death</a:t>
              </a:r>
              <a:endParaRPr lang="de-DE" sz="1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88" y="1249"/>
              <a:ext cx="4325" cy="2416"/>
              <a:chOff x="288" y="1104"/>
              <a:chExt cx="5184" cy="2976"/>
            </a:xfrm>
          </p:grpSpPr>
          <p:sp>
            <p:nvSpPr>
              <p:cNvPr id="31767" name="Line 4"/>
              <p:cNvSpPr>
                <a:spLocks noChangeShapeType="1"/>
              </p:cNvSpPr>
              <p:nvPr/>
            </p:nvSpPr>
            <p:spPr bwMode="auto">
              <a:xfrm flipV="1">
                <a:off x="288" y="1104"/>
                <a:ext cx="0" cy="2976"/>
              </a:xfrm>
              <a:prstGeom prst="line">
                <a:avLst/>
              </a:prstGeom>
              <a:noFill/>
              <a:ln w="19050">
                <a:solidFill>
                  <a:srgbClr val="91ABBD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31768" name="Line 5"/>
              <p:cNvSpPr>
                <a:spLocks noChangeShapeType="1"/>
              </p:cNvSpPr>
              <p:nvPr/>
            </p:nvSpPr>
            <p:spPr bwMode="auto">
              <a:xfrm>
                <a:off x="288" y="4080"/>
                <a:ext cx="5184" cy="0"/>
              </a:xfrm>
              <a:prstGeom prst="line">
                <a:avLst/>
              </a:prstGeom>
              <a:noFill/>
              <a:ln w="19050">
                <a:solidFill>
                  <a:srgbClr val="91ABBD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753" name="Freeform 6"/>
            <p:cNvSpPr>
              <a:spLocks/>
            </p:cNvSpPr>
            <p:nvPr/>
          </p:nvSpPr>
          <p:spPr bwMode="auto">
            <a:xfrm>
              <a:off x="672" y="1268"/>
              <a:ext cx="4164" cy="2384"/>
            </a:xfrm>
            <a:custGeom>
              <a:avLst/>
              <a:gdLst>
                <a:gd name="T0" fmla="*/ 0 w 4272"/>
                <a:gd name="T1" fmla="*/ 1743733316 h 2936"/>
                <a:gd name="T2" fmla="*/ 2093193330 w 4272"/>
                <a:gd name="T3" fmla="*/ 1743733316 h 2936"/>
                <a:gd name="T4" fmla="*/ 2093193330 w 4272"/>
                <a:gd name="T5" fmla="*/ 1743733316 h 2936"/>
                <a:gd name="T6" fmla="*/ 2093193330 w 4272"/>
                <a:gd name="T7" fmla="*/ 1743733316 h 2936"/>
                <a:gd name="T8" fmla="*/ 2093193330 w 4272"/>
                <a:gd name="T9" fmla="*/ 1743733316 h 2936"/>
                <a:gd name="T10" fmla="*/ 2093193330 w 4272"/>
                <a:gd name="T11" fmla="*/ 1743733316 h 2936"/>
                <a:gd name="T12" fmla="*/ 2093193330 w 4272"/>
                <a:gd name="T13" fmla="*/ 1743733316 h 2936"/>
                <a:gd name="T14" fmla="*/ 2093193330 w 4272"/>
                <a:gd name="T15" fmla="*/ 1743733316 h 2936"/>
                <a:gd name="T16" fmla="*/ 2093193330 w 4272"/>
                <a:gd name="T17" fmla="*/ 1743733316 h 2936"/>
                <a:gd name="T18" fmla="*/ 2093193330 w 4272"/>
                <a:gd name="T19" fmla="*/ 1743733316 h 2936"/>
                <a:gd name="T20" fmla="*/ 2093193330 w 4272"/>
                <a:gd name="T21" fmla="*/ 1743733316 h 2936"/>
                <a:gd name="T22" fmla="*/ 2093193330 w 4272"/>
                <a:gd name="T23" fmla="*/ 1743733316 h 2936"/>
                <a:gd name="T24" fmla="*/ 2093193330 w 4272"/>
                <a:gd name="T25" fmla="*/ 1743733316 h 2936"/>
                <a:gd name="T26" fmla="*/ 2093193330 w 4272"/>
                <a:gd name="T27" fmla="*/ 1743733316 h 2936"/>
                <a:gd name="T28" fmla="*/ 2093193330 w 4272"/>
                <a:gd name="T29" fmla="*/ 1743733316 h 2936"/>
                <a:gd name="T30" fmla="*/ 2093193330 w 4272"/>
                <a:gd name="T31" fmla="*/ 1743733316 h 2936"/>
                <a:gd name="T32" fmla="*/ 2093193330 w 4272"/>
                <a:gd name="T33" fmla="*/ 1743733316 h 2936"/>
                <a:gd name="T34" fmla="*/ 2093193330 w 4272"/>
                <a:gd name="T35" fmla="*/ 1743733316 h 2936"/>
                <a:gd name="T36" fmla="*/ 2093193330 w 4272"/>
                <a:gd name="T37" fmla="*/ 1743733316 h 2936"/>
                <a:gd name="T38" fmla="*/ 2093193330 w 4272"/>
                <a:gd name="T39" fmla="*/ 1743733316 h 2936"/>
                <a:gd name="T40" fmla="*/ 2093193330 w 4272"/>
                <a:gd name="T41" fmla="*/ 1743733316 h 2936"/>
                <a:gd name="T42" fmla="*/ 2093193330 w 4272"/>
                <a:gd name="T43" fmla="*/ 1743733316 h 29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72"/>
                <a:gd name="T67" fmla="*/ 0 h 2936"/>
                <a:gd name="T68" fmla="*/ 4272 w 4272"/>
                <a:gd name="T69" fmla="*/ 2936 h 29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72" h="2936">
                  <a:moveTo>
                    <a:pt x="0" y="72"/>
                  </a:moveTo>
                  <a:cubicBezTo>
                    <a:pt x="268" y="36"/>
                    <a:pt x="536" y="0"/>
                    <a:pt x="672" y="72"/>
                  </a:cubicBezTo>
                  <a:cubicBezTo>
                    <a:pt x="808" y="144"/>
                    <a:pt x="736" y="400"/>
                    <a:pt x="816" y="504"/>
                  </a:cubicBezTo>
                  <a:cubicBezTo>
                    <a:pt x="896" y="608"/>
                    <a:pt x="1112" y="608"/>
                    <a:pt x="1152" y="696"/>
                  </a:cubicBezTo>
                  <a:cubicBezTo>
                    <a:pt x="1192" y="784"/>
                    <a:pt x="1024" y="1016"/>
                    <a:pt x="1056" y="1032"/>
                  </a:cubicBezTo>
                  <a:cubicBezTo>
                    <a:pt x="1088" y="1048"/>
                    <a:pt x="1224" y="776"/>
                    <a:pt x="1344" y="792"/>
                  </a:cubicBezTo>
                  <a:cubicBezTo>
                    <a:pt x="1464" y="808"/>
                    <a:pt x="1704" y="1032"/>
                    <a:pt x="1776" y="1128"/>
                  </a:cubicBezTo>
                  <a:cubicBezTo>
                    <a:pt x="1848" y="1224"/>
                    <a:pt x="1744" y="1344"/>
                    <a:pt x="1776" y="1368"/>
                  </a:cubicBezTo>
                  <a:cubicBezTo>
                    <a:pt x="1808" y="1392"/>
                    <a:pt x="1864" y="1224"/>
                    <a:pt x="1968" y="1272"/>
                  </a:cubicBezTo>
                  <a:cubicBezTo>
                    <a:pt x="2072" y="1320"/>
                    <a:pt x="2336" y="1552"/>
                    <a:pt x="2400" y="1656"/>
                  </a:cubicBezTo>
                  <a:cubicBezTo>
                    <a:pt x="2464" y="1760"/>
                    <a:pt x="2320" y="1864"/>
                    <a:pt x="2352" y="1896"/>
                  </a:cubicBezTo>
                  <a:cubicBezTo>
                    <a:pt x="2384" y="1928"/>
                    <a:pt x="2480" y="1800"/>
                    <a:pt x="2592" y="1848"/>
                  </a:cubicBezTo>
                  <a:cubicBezTo>
                    <a:pt x="2704" y="1896"/>
                    <a:pt x="2968" y="2064"/>
                    <a:pt x="3024" y="2184"/>
                  </a:cubicBezTo>
                  <a:cubicBezTo>
                    <a:pt x="3080" y="2304"/>
                    <a:pt x="2888" y="2528"/>
                    <a:pt x="2928" y="2568"/>
                  </a:cubicBezTo>
                  <a:cubicBezTo>
                    <a:pt x="2968" y="2608"/>
                    <a:pt x="3152" y="2432"/>
                    <a:pt x="3264" y="2424"/>
                  </a:cubicBezTo>
                  <a:cubicBezTo>
                    <a:pt x="3376" y="2416"/>
                    <a:pt x="3536" y="2480"/>
                    <a:pt x="3600" y="2520"/>
                  </a:cubicBezTo>
                  <a:cubicBezTo>
                    <a:pt x="3664" y="2560"/>
                    <a:pt x="3600" y="2664"/>
                    <a:pt x="3648" y="2664"/>
                  </a:cubicBezTo>
                  <a:cubicBezTo>
                    <a:pt x="3696" y="2664"/>
                    <a:pt x="3832" y="2512"/>
                    <a:pt x="3888" y="2520"/>
                  </a:cubicBezTo>
                  <a:cubicBezTo>
                    <a:pt x="3944" y="2528"/>
                    <a:pt x="3936" y="2680"/>
                    <a:pt x="3984" y="2712"/>
                  </a:cubicBezTo>
                  <a:cubicBezTo>
                    <a:pt x="4032" y="2744"/>
                    <a:pt x="4144" y="2680"/>
                    <a:pt x="4176" y="2712"/>
                  </a:cubicBezTo>
                  <a:cubicBezTo>
                    <a:pt x="4208" y="2744"/>
                    <a:pt x="4160" y="2872"/>
                    <a:pt x="4176" y="2904"/>
                  </a:cubicBezTo>
                  <a:cubicBezTo>
                    <a:pt x="4192" y="2936"/>
                    <a:pt x="4256" y="2904"/>
                    <a:pt x="4272" y="2904"/>
                  </a:cubicBezTo>
                </a:path>
              </a:pathLst>
            </a:custGeom>
            <a:ln w="50800">
              <a:solidFill>
                <a:schemeClr val="bg2">
                  <a:lumMod val="75000"/>
                </a:schemeClr>
              </a:solidFill>
              <a:headEnd/>
              <a:tailEnd/>
            </a:ln>
            <a:effectLst>
              <a:glow rad="101600">
                <a:schemeClr val="bg2">
                  <a:lumMod val="60000"/>
                  <a:lumOff val="40000"/>
                  <a:alpha val="75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4" name="Line 12"/>
            <p:cNvSpPr>
              <a:spLocks noChangeShapeType="1"/>
            </p:cNvSpPr>
            <p:nvPr/>
          </p:nvSpPr>
          <p:spPr bwMode="auto">
            <a:xfrm>
              <a:off x="1515" y="1177"/>
              <a:ext cx="1040" cy="0"/>
            </a:xfrm>
            <a:prstGeom prst="line">
              <a:avLst/>
            </a:prstGeom>
            <a:noFill/>
            <a:ln w="9525">
              <a:solidFill>
                <a:srgbClr val="91AB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5" name="Line 13"/>
            <p:cNvSpPr>
              <a:spLocks noChangeShapeType="1"/>
            </p:cNvSpPr>
            <p:nvPr/>
          </p:nvSpPr>
          <p:spPr bwMode="auto">
            <a:xfrm>
              <a:off x="3363" y="1177"/>
              <a:ext cx="1040" cy="0"/>
            </a:xfrm>
            <a:prstGeom prst="line">
              <a:avLst/>
            </a:prstGeom>
            <a:noFill/>
            <a:ln w="9525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7" name="Line 17"/>
            <p:cNvSpPr>
              <a:spLocks noChangeShapeType="1"/>
            </p:cNvSpPr>
            <p:nvPr/>
          </p:nvSpPr>
          <p:spPr bwMode="auto">
            <a:xfrm flipV="1">
              <a:off x="1171" y="1444"/>
              <a:ext cx="165" cy="38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8" name="Line 18"/>
            <p:cNvSpPr>
              <a:spLocks noChangeShapeType="1"/>
            </p:cNvSpPr>
            <p:nvPr/>
          </p:nvSpPr>
          <p:spPr bwMode="auto">
            <a:xfrm flipV="1">
              <a:off x="1336" y="2106"/>
              <a:ext cx="292" cy="117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59" name="Line 20"/>
            <p:cNvSpPr>
              <a:spLocks noChangeShapeType="1"/>
            </p:cNvSpPr>
            <p:nvPr/>
          </p:nvSpPr>
          <p:spPr bwMode="auto">
            <a:xfrm flipV="1">
              <a:off x="2852" y="2869"/>
              <a:ext cx="83" cy="195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60" name="Line 21"/>
            <p:cNvSpPr>
              <a:spLocks noChangeShapeType="1"/>
            </p:cNvSpPr>
            <p:nvPr/>
          </p:nvSpPr>
          <p:spPr bwMode="auto">
            <a:xfrm>
              <a:off x="3167" y="3314"/>
              <a:ext cx="290" cy="0"/>
            </a:xfrm>
            <a:prstGeom prst="line">
              <a:avLst/>
            </a:prstGeom>
            <a:noFill/>
            <a:ln w="19050">
              <a:solidFill>
                <a:srgbClr val="91AB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31761" name="Text Box 71"/>
            <p:cNvSpPr txBox="1">
              <a:spLocks noChangeArrowheads="1"/>
            </p:cNvSpPr>
            <p:nvPr/>
          </p:nvSpPr>
          <p:spPr bwMode="auto">
            <a:xfrm rot="16200000">
              <a:off x="-884" y="2319"/>
              <a:ext cx="2544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2000" b="1" dirty="0" smtClean="0">
                  <a:solidFill>
                    <a:prstClr val="black"/>
                  </a:solidFill>
                  <a:latin typeface="Calibri"/>
                </a:rPr>
                <a:t>Viability of the heart/survival</a:t>
              </a:r>
              <a:endParaRPr lang="de-DE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62" name="Text Box 72"/>
            <p:cNvSpPr txBox="1">
              <a:spLocks noChangeArrowheads="1"/>
            </p:cNvSpPr>
            <p:nvPr/>
          </p:nvSpPr>
          <p:spPr bwMode="auto">
            <a:xfrm>
              <a:off x="713" y="3712"/>
              <a:ext cx="155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2000" b="1" dirty="0" smtClean="0">
                  <a:solidFill>
                    <a:prstClr val="black"/>
                  </a:solidFill>
                  <a:latin typeface="Calibri"/>
                </a:rPr>
                <a:t>Initial phase</a:t>
              </a:r>
              <a:endParaRPr lang="de-DE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63" name="Text Box 73"/>
            <p:cNvSpPr txBox="1">
              <a:spLocks noChangeArrowheads="1"/>
            </p:cNvSpPr>
            <p:nvPr/>
          </p:nvSpPr>
          <p:spPr bwMode="auto">
            <a:xfrm>
              <a:off x="4145" y="3733"/>
              <a:ext cx="108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2000" b="1" dirty="0" smtClean="0">
                  <a:solidFill>
                    <a:prstClr val="black"/>
                  </a:solidFill>
                  <a:latin typeface="Calibri"/>
                </a:rPr>
                <a:t>Final year</a:t>
              </a:r>
              <a:endParaRPr lang="de-DE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64" name="Text Box 74"/>
            <p:cNvSpPr txBox="1">
              <a:spLocks noChangeArrowheads="1"/>
            </p:cNvSpPr>
            <p:nvPr/>
          </p:nvSpPr>
          <p:spPr bwMode="auto">
            <a:xfrm>
              <a:off x="573" y="1461"/>
              <a:ext cx="997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Beginning of congestive HF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65" name="Text Box 75"/>
            <p:cNvSpPr txBox="1">
              <a:spLocks noChangeArrowheads="1"/>
            </p:cNvSpPr>
            <p:nvPr/>
          </p:nvSpPr>
          <p:spPr bwMode="auto">
            <a:xfrm>
              <a:off x="714" y="2223"/>
              <a:ext cx="1417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ADHF episode</a:t>
              </a: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:</a:t>
              </a:r>
              <a:br>
                <a:rPr lang="de-DE" sz="1400" dirty="0">
                  <a:solidFill>
                    <a:prstClr val="black"/>
                  </a:solidFill>
                  <a:latin typeface="Calibri"/>
                </a:rPr>
              </a:b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Congestion, hospital admission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66" name="Text Box 76"/>
            <p:cNvSpPr txBox="1">
              <a:spLocks noChangeArrowheads="1"/>
            </p:cNvSpPr>
            <p:nvPr/>
          </p:nvSpPr>
          <p:spPr bwMode="auto">
            <a:xfrm>
              <a:off x="2070" y="3114"/>
              <a:ext cx="183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Later ADHF episode:</a:t>
              </a: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/>
              </a:r>
              <a:br>
                <a:rPr lang="de-DE" sz="1400" dirty="0">
                  <a:solidFill>
                    <a:prstClr val="black"/>
                  </a:solidFill>
                  <a:latin typeface="Calibri"/>
                </a:rPr>
              </a:b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Emergency treatment, </a:t>
              </a:r>
              <a:br>
                <a:rPr lang="de-DE" sz="1400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CPAP and ICU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1748" name="Textfeld 2"/>
          <p:cNvSpPr txBox="1">
            <a:spLocks noChangeArrowheads="1"/>
          </p:cNvSpPr>
          <p:nvPr/>
        </p:nvSpPr>
        <p:spPr bwMode="auto">
          <a:xfrm>
            <a:off x="3335338" y="20161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2400" b="1" dirty="0">
              <a:solidFill>
                <a:prstClr val="white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58086" y="191869"/>
            <a:ext cx="7830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Heart failure progressive clinical course 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233572" y="1119188"/>
            <a:ext cx="868659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232980" y="6550101"/>
            <a:ext cx="471128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r"/>
            <a:r>
              <a:rPr lang="en-GB" sz="1200" dirty="0" smtClean="0">
                <a:latin typeface="Calibri"/>
              </a:rPr>
              <a:t>Modified from </a:t>
            </a:r>
            <a:r>
              <a:rPr lang="en-GB" sz="1200" dirty="0" err="1" smtClean="0">
                <a:latin typeface="Calibri"/>
              </a:rPr>
              <a:t>Gheorghiade</a:t>
            </a:r>
            <a:r>
              <a:rPr lang="en-GB" sz="1200" dirty="0" smtClean="0">
                <a:latin typeface="Calibri"/>
              </a:rPr>
              <a:t> M, et </a:t>
            </a:r>
            <a:r>
              <a:rPr lang="en-GB" sz="1200" dirty="0">
                <a:latin typeface="Calibri"/>
              </a:rPr>
              <a:t>al. Am J </a:t>
            </a:r>
            <a:r>
              <a:rPr lang="en-GB" sz="1200" dirty="0" err="1" smtClean="0">
                <a:latin typeface="Calibri"/>
              </a:rPr>
              <a:t>Cardiol</a:t>
            </a:r>
            <a:r>
              <a:rPr lang="en-GB" sz="1200" dirty="0" smtClean="0">
                <a:latin typeface="Calibri"/>
              </a:rPr>
              <a:t> 2005;96:11G–17G</a:t>
            </a:r>
            <a:endParaRPr lang="en-GB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7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Heart failure is deadlier than many cancers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86" r="304"/>
          <a:stretch/>
        </p:blipFill>
        <p:spPr>
          <a:xfrm>
            <a:off x="84689" y="1600215"/>
            <a:ext cx="8964083" cy="4525963"/>
          </a:xfrm>
        </p:spPr>
      </p:pic>
    </p:spTree>
    <p:extLst>
      <p:ext uri="{BB962C8B-B14F-4D97-AF65-F5344CB8AC3E}">
        <p14:creationId xmlns="" xmlns:p14="http://schemas.microsoft.com/office/powerpoint/2010/main" val="37800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3053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29420" y="6324600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 Heart J 2006;151:444- 50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"/>
            <a:ext cx="42037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epccs.eu/legacy/images/Quality-of-Life-in-Heart-Failure-000891-800x600px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3925"/>
            <a:ext cx="9144000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5844" name="Picture 2" descr="http://www.micromedcv.com/eu/images/stories/newyorkclasses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1981200"/>
            <a:ext cx="61150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231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chemeClr val="accent2"/>
                </a:solidFill>
                <a:latin typeface="Garamond" pitchFamily="18" charset="0"/>
                <a:ea typeface="ＭＳ Ｐゴシック" pitchFamily="34" charset="-128"/>
              </a:rPr>
              <a:t>Stages, Phenotypes and Treatment of HF</a:t>
            </a:r>
            <a:endParaRPr lang="en-US" sz="3600" smtClean="0">
              <a:ea typeface="ＭＳ Ｐゴシック" pitchFamily="34" charset="-128"/>
            </a:endParaRPr>
          </a:p>
        </p:txBody>
      </p:sp>
      <p:pic>
        <p:nvPicPr>
          <p:cNvPr id="6147" name="Picture 14" descr="Q:\Clinical Policy &amp; Documents\Guidelines\2012 HF Full Revision\Current Draft\Figures\Figure 3_03042013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91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Nomenclature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Heart failure         vs.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Cardiomyopathy</a:t>
            </a:r>
            <a:r>
              <a:rPr lang="en-US" dirty="0" smtClean="0"/>
              <a:t>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dirty="0" smtClean="0">
              <a:latin typeface="Arial"/>
            </a:endParaRPr>
          </a:p>
          <a:p>
            <a:pPr eaLnBrk="1" hangingPunct="1">
              <a:defRPr/>
            </a:pPr>
            <a:r>
              <a:rPr lang="en-US" dirty="0" smtClean="0"/>
              <a:t>LV dysfunction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Pulmonary  edema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Left vs. Right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Systolic vs. Diastolic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High output vs. low output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 guidelines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454274"/>
            <a:ext cx="9083313" cy="287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Heart Failure Syndrome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/>
              <a:t>The initial manifestations of hemodynamic dysfunction are a reduction in stroke volume and a rise in ventricular filling pressures under conditions of increased systemic demand for blood flow</a:t>
            </a:r>
          </a:p>
          <a:p>
            <a:endParaRPr lang="en-US" sz="2800"/>
          </a:p>
          <a:p>
            <a:r>
              <a:rPr lang="en-US" sz="2800"/>
              <a:t>This stimulates a variety of interdependent compensatory responses involving the cardiovascular system, neurohormonal systems, and alterations in renal physiology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Heart failure is a complex clinical syndrome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Can result from: </a:t>
            </a:r>
          </a:p>
          <a:p>
            <a:pPr eaLnBrk="1" hangingPunct="1">
              <a:defRPr/>
            </a:pPr>
            <a:r>
              <a:rPr lang="en-US" sz="2800" dirty="0" smtClean="0"/>
              <a:t>structural or functional cardiac disorder</a:t>
            </a:r>
          </a:p>
          <a:p>
            <a:pPr eaLnBrk="1" hangingPunct="1">
              <a:defRPr/>
            </a:pPr>
            <a:r>
              <a:rPr lang="en-US" sz="2800" dirty="0" smtClean="0"/>
              <a:t>impairs the ability of the ventricle to </a:t>
            </a:r>
            <a:r>
              <a:rPr lang="en-US" sz="2800" b="1" dirty="0" smtClean="0"/>
              <a:t>fill</a:t>
            </a:r>
            <a:r>
              <a:rPr lang="en-US" sz="2800" dirty="0" smtClean="0"/>
              <a:t> with or </a:t>
            </a:r>
            <a:r>
              <a:rPr lang="en-US" sz="2800" b="1" dirty="0" smtClean="0"/>
              <a:t>eject</a:t>
            </a:r>
            <a:r>
              <a:rPr lang="en-US" sz="2800" dirty="0" smtClean="0"/>
              <a:t> blood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Evaluation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54150"/>
            <a:ext cx="6477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NYHA Classiffication</a:t>
            </a:r>
          </a:p>
        </p:txBody>
      </p:sp>
      <p:pic>
        <p:nvPicPr>
          <p:cNvPr id="27651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35163"/>
            <a:ext cx="8229600" cy="347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600075"/>
            <a:ext cx="74485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600200"/>
            <a:ext cx="7448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5" descr="loadBin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8959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Natriuretic</a:t>
            </a:r>
            <a:r>
              <a:rPr lang="en-US" sz="3200" b="1" dirty="0" smtClean="0">
                <a:solidFill>
                  <a:srgbClr val="C00000"/>
                </a:solidFill>
              </a:rPr>
              <a:t> Peptides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dell2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282" t="38723" r="23496" b="12452"/>
          <a:stretch>
            <a:fillRect/>
          </a:stretch>
        </p:blipFill>
        <p:spPr bwMode="auto">
          <a:xfrm>
            <a:off x="304800" y="1524000"/>
            <a:ext cx="8534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7974"/>
            <a:ext cx="8763000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1150" y="273050"/>
            <a:ext cx="8764588" cy="673100"/>
          </a:xfrm>
        </p:spPr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sz="2800">
                <a:latin typeface="+mj-lt"/>
              </a:rPr>
              <a:t>SGLT2 Inhibitors Block SGLT2 and Reduce Glucose and </a:t>
            </a:r>
            <a:r>
              <a:rPr sz="2800">
                <a:solidFill>
                  <a:schemeClr val="tx2"/>
                </a:solidFill>
                <a:latin typeface="Arial"/>
              </a:rPr>
              <a:t>Na</a:t>
            </a:r>
            <a:r>
              <a:rPr sz="2800" baseline="30000">
                <a:solidFill>
                  <a:schemeClr val="tx2"/>
                </a:solidFill>
                <a:latin typeface="Arial"/>
              </a:rPr>
              <a:t>+</a:t>
            </a:r>
            <a:r>
              <a:rPr sz="2800">
                <a:solidFill>
                  <a:schemeClr val="tx2"/>
                </a:solidFill>
                <a:latin typeface="+mj-lt"/>
              </a:rPr>
              <a:t> </a:t>
            </a:r>
            <a:r>
              <a:rPr sz="2800">
                <a:latin typeface="+mj-lt"/>
              </a:rPr>
              <a:t>Reabsorption</a:t>
            </a:r>
            <a:r>
              <a:rPr sz="2800" baseline="30000">
                <a:latin typeface="+mj-lt"/>
              </a:rPr>
              <a:t>1–3</a:t>
            </a:r>
            <a:endParaRPr lang="en-US" sz="2800" baseline="30000">
              <a:latin typeface="+mj-lt"/>
            </a:endParaRPr>
          </a:p>
        </p:txBody>
      </p:sp>
      <p:sp>
        <p:nvSpPr>
          <p:cNvPr id="93187" name="Text Placeholder 4"/>
          <p:cNvSpPr txBox="1">
            <a:spLocks/>
          </p:cNvSpPr>
          <p:nvPr/>
        </p:nvSpPr>
        <p:spPr bwMode="auto">
          <a:xfrm>
            <a:off x="311150" y="5726113"/>
            <a:ext cx="93313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85" tIns="60943" rIns="121885" bIns="60943"/>
          <a:lstStyle/>
          <a:p>
            <a:pPr marL="457200" indent="-457200">
              <a:spcBef>
                <a:spcPct val="20000"/>
              </a:spcBef>
              <a:buClr>
                <a:srgbClr val="830051"/>
              </a:buClr>
              <a:buSzTx/>
              <a:buFont typeface="Arial" pitchFamily="34" charset="0"/>
              <a:buChar char="•"/>
            </a:pPr>
            <a:r>
              <a:rPr lang="en-US">
                <a:solidFill>
                  <a:srgbClr val="000000"/>
                </a:solidFill>
                <a:ea typeface="Baekmuk Gulim" charset="0"/>
                <a:cs typeface="Rockwell" pitchFamily="18" charset="0"/>
              </a:rPr>
              <a:t>Dapagliflozin is &gt;1400 times more selective for SGLT2 versus SGLT1</a:t>
            </a:r>
            <a:r>
              <a:rPr lang="en-US" baseline="30000">
                <a:solidFill>
                  <a:srgbClr val="000000"/>
                </a:solidFill>
                <a:ea typeface="Baekmuk Gulim" charset="0"/>
                <a:cs typeface="Rockwell" pitchFamily="18" charset="0"/>
              </a:rPr>
              <a:t>b</a:t>
            </a:r>
          </a:p>
        </p:txBody>
      </p:sp>
      <p:sp>
        <p:nvSpPr>
          <p:cNvPr id="93188" name="Footer Placeholder 11"/>
          <p:cNvSpPr txBox="1">
            <a:spLocks/>
          </p:cNvSpPr>
          <p:nvPr/>
        </p:nvSpPr>
        <p:spPr bwMode="auto">
          <a:xfrm>
            <a:off x="0" y="5842000"/>
            <a:ext cx="910907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GB" sz="1000" baseline="30000">
                <a:solidFill>
                  <a:srgbClr val="000000"/>
                </a:solidFill>
                <a:ea typeface="SimSun" pitchFamily="2" charset="-122"/>
              </a:rPr>
              <a:t>a</a:t>
            </a:r>
            <a:r>
              <a:rPr lang="en-GB" sz="1000">
                <a:solidFill>
                  <a:srgbClr val="000000"/>
                </a:solidFill>
                <a:ea typeface="SimSun" pitchFamily="2" charset="-122"/>
              </a:rPr>
              <a:t>Please note that dapagliflozin is only indicated to improve glycemic control</a:t>
            </a:r>
            <a:r>
              <a:rPr lang="en-GB" sz="1000" baseline="30000">
                <a:solidFill>
                  <a:srgbClr val="000000"/>
                </a:solidFill>
                <a:ea typeface="SimSun" pitchFamily="2" charset="-122"/>
              </a:rPr>
              <a:t>;</a:t>
            </a:r>
            <a:r>
              <a:rPr lang="en-GB" sz="100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GB" sz="1000" baseline="30000">
                <a:solidFill>
                  <a:srgbClr val="000000"/>
                </a:solidFill>
                <a:ea typeface="SimSun" pitchFamily="2" charset="-122"/>
              </a:rPr>
              <a:t>b </a:t>
            </a:r>
            <a:r>
              <a:rPr lang="en-GB" altLang="zh-CN" sz="1000">
                <a:solidFill>
                  <a:srgbClr val="000000"/>
                </a:solidFill>
                <a:ea typeface="Baekmuk Gulim" charset="0"/>
                <a:cs typeface="SimSun" pitchFamily="2" charset="-122"/>
              </a:rPr>
              <a:t>Increases urinary volume by only ~1 additional void/day (~375 mL/day) in a 12-week study of healthy subjects and patients with T2DM</a:t>
            </a:r>
          </a:p>
          <a:p>
            <a:pPr>
              <a:buClrTx/>
              <a:buSzTx/>
              <a:buFontTx/>
              <a:buNone/>
            </a:pPr>
            <a:r>
              <a:rPr lang="en-GB" altLang="zh-CN" sz="1000">
                <a:solidFill>
                  <a:srgbClr val="000000"/>
                </a:solidFill>
                <a:ea typeface="Baekmuk Gulim" charset="0"/>
                <a:cs typeface="SimSun" pitchFamily="2" charset="-122"/>
              </a:rPr>
              <a:t>The safety profile of SGLT2 inhibitors is currently under review by EMA PRAC. SGLT2 inhibitors are not marketed in France</a:t>
            </a:r>
            <a:r>
              <a:rPr lang="en-GB" altLang="zh-CN" sz="1000" baseline="30000">
                <a:solidFill>
                  <a:srgbClr val="000000"/>
                </a:solidFill>
                <a:ea typeface="Baekmuk Gulim" charset="0"/>
                <a:cs typeface="SimSun" pitchFamily="2" charset="-122"/>
              </a:rPr>
              <a:t/>
            </a:r>
            <a:br>
              <a:rPr lang="en-GB" altLang="zh-CN" sz="1000" baseline="30000">
                <a:solidFill>
                  <a:srgbClr val="000000"/>
                </a:solidFill>
                <a:ea typeface="Baekmuk Gulim" charset="0"/>
                <a:cs typeface="SimSun" pitchFamily="2" charset="-122"/>
              </a:rPr>
            </a:br>
            <a:r>
              <a:rPr lang="en-GB" altLang="zh-CN" sz="1000">
                <a:solidFill>
                  <a:srgbClr val="000000"/>
                </a:solidFill>
                <a:ea typeface="Baekmuk Gulim" charset="0"/>
                <a:cs typeface="SimSun" pitchFamily="2" charset="-122"/>
              </a:rPr>
              <a:t>S</a:t>
            </a:r>
            <a:r>
              <a:rPr lang="en-GB" sz="1000">
                <a:solidFill>
                  <a:srgbClr val="000000"/>
                </a:solidFill>
              </a:rPr>
              <a:t>BP, systolic blood pressure; </a:t>
            </a:r>
            <a:r>
              <a:rPr lang="en-GB" altLang="zh-CN" sz="1000">
                <a:solidFill>
                  <a:srgbClr val="000000"/>
                </a:solidFill>
              </a:rPr>
              <a:t>SGLT, sodium–glucose co-transporter; T2DM, Type 2 diabetes mellitus</a:t>
            </a:r>
            <a:endParaRPr lang="en-GB" altLang="zh-CN" sz="1000" baseline="30000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en-GB" altLang="zh-CN" sz="1000">
                <a:solidFill>
                  <a:srgbClr val="000000"/>
                </a:solidFill>
              </a:rPr>
              <a:t>1. Marsenic O. </a:t>
            </a:r>
            <a:r>
              <a:rPr lang="en-GB" altLang="zh-CN" sz="1000" i="1">
                <a:solidFill>
                  <a:srgbClr val="000000"/>
                </a:solidFill>
              </a:rPr>
              <a:t>Am J Kidney Dis </a:t>
            </a:r>
            <a:r>
              <a:rPr lang="en-GB" altLang="zh-CN" sz="1000">
                <a:solidFill>
                  <a:srgbClr val="000000"/>
                </a:solidFill>
              </a:rPr>
              <a:t>2009;53:875–885; 2. </a:t>
            </a:r>
            <a:r>
              <a:rPr lang="en-GB" sz="1000">
                <a:solidFill>
                  <a:srgbClr val="000000"/>
                </a:solidFill>
              </a:rPr>
              <a:t>FORXIGA. Summary of product characteristics, 2014; 3.</a:t>
            </a:r>
            <a:r>
              <a:rPr lang="pt-BR" sz="1000">
                <a:solidFill>
                  <a:srgbClr val="000000"/>
                </a:solidFill>
              </a:rPr>
              <a:t> Mudaliar S, et al. </a:t>
            </a:r>
            <a:r>
              <a:rPr lang="pt-BR" sz="1000" i="1">
                <a:solidFill>
                  <a:srgbClr val="000000"/>
                </a:solidFill>
              </a:rPr>
              <a:t>Diabetes Care</a:t>
            </a:r>
            <a:r>
              <a:rPr lang="pt-BR" sz="1000">
                <a:solidFill>
                  <a:srgbClr val="000000"/>
                </a:solidFill>
              </a:rPr>
              <a:t> 2016;39:1115–1122</a:t>
            </a:r>
            <a:endParaRPr lang="en-GB" sz="1000">
              <a:solidFill>
                <a:srgbClr val="0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9863" y="942975"/>
            <a:ext cx="7613650" cy="6550025"/>
            <a:chOff x="959697" y="912325"/>
            <a:chExt cx="10152784" cy="6549827"/>
          </a:xfrm>
        </p:grpSpPr>
        <p:pic>
          <p:nvPicPr>
            <p:cNvPr id="93203" name="Picture 32" descr="nephron_12Jul1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5627" y="912325"/>
              <a:ext cx="8397884" cy="6549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959697" y="1088086"/>
              <a:ext cx="10152784" cy="5003530"/>
              <a:chOff x="959697" y="1088086"/>
              <a:chExt cx="10152784" cy="5003530"/>
            </a:xfrm>
          </p:grpSpPr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959697" y="1088086"/>
                <a:ext cx="10152784" cy="5003530"/>
                <a:chOff x="719773" y="769566"/>
                <a:chExt cx="7614588" cy="3752647"/>
              </a:xfrm>
            </p:grpSpPr>
            <p:sp>
              <p:nvSpPr>
                <p:cNvPr id="5" name="Bent-Up Arrow 4"/>
                <p:cNvSpPr/>
                <p:nvPr/>
              </p:nvSpPr>
              <p:spPr>
                <a:xfrm rot="16200000" flipH="1">
                  <a:off x="4538231" y="2457315"/>
                  <a:ext cx="661967" cy="620788"/>
                </a:xfrm>
                <a:prstGeom prst="bentUpArrow">
                  <a:avLst>
                    <a:gd name="adj1" fmla="val 25000"/>
                    <a:gd name="adj2" fmla="val 28850"/>
                    <a:gd name="adj3" fmla="val 32701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09379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" name="Up Arrow 3"/>
                <p:cNvSpPr/>
                <p:nvPr/>
              </p:nvSpPr>
              <p:spPr>
                <a:xfrm>
                  <a:off x="3699877" y="1230659"/>
                  <a:ext cx="566808" cy="847699"/>
                </a:xfrm>
                <a:prstGeom prst="upArrow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09379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9" name="Group 60"/>
                <p:cNvGrpSpPr>
                  <a:grpSpLocks/>
                </p:cNvGrpSpPr>
                <p:nvPr/>
              </p:nvGrpSpPr>
              <p:grpSpPr bwMode="auto">
                <a:xfrm>
                  <a:off x="719773" y="787765"/>
                  <a:ext cx="4781751" cy="3149610"/>
                  <a:chOff x="481312" y="1601039"/>
                  <a:chExt cx="5313056" cy="3499564"/>
                </a:xfrm>
              </p:grpSpPr>
              <p:pic>
                <p:nvPicPr>
                  <p:cNvPr id="93229" name="Picture 28" descr="01.png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l="38737" t="41258"/>
                  <a:stretch>
                    <a:fillRect/>
                  </a:stretch>
                </p:blipFill>
                <p:spPr bwMode="auto">
                  <a:xfrm>
                    <a:off x="4670773" y="3069242"/>
                    <a:ext cx="515647" cy="6355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3230" name="Picture 28" descr="01.png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t="45145" r="57492"/>
                  <a:stretch>
                    <a:fillRect/>
                  </a:stretch>
                </p:blipFill>
                <p:spPr bwMode="auto">
                  <a:xfrm>
                    <a:off x="4275131" y="3177493"/>
                    <a:ext cx="357788" cy="5934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898385" y="4126403"/>
                    <a:ext cx="1450095" cy="977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/>
                    <a:ext uri="{91240B29-F687-4F45-9708-019B960494DF}"/>
                  </a:extLst>
                </p:spPr>
                <p:txBody>
                  <a:bodyPr>
                    <a:spAutoFit/>
                  </a:bodyPr>
                  <a:lstStyle/>
                  <a:p>
                    <a:pPr algn="ctr" defTabSz="609379"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lang="en-GB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Rockwell"/>
                      </a:rPr>
                      <a:t>Remaining glucose is reabsorbed by SGLT1 (10%)</a:t>
                    </a:r>
                    <a:endParaRPr lang="en-GB" baseline="30000" dirty="0">
                      <a:solidFill>
                        <a:srgbClr val="000000"/>
                      </a:solidFill>
                      <a:latin typeface="Arial"/>
                      <a:ea typeface="+mn-ea"/>
                      <a:cs typeface="Rockwell"/>
                    </a:endParaRPr>
                  </a:p>
                </p:txBody>
              </p:sp>
              <p:sp>
                <p:nvSpPr>
                  <p:cNvPr id="93232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45551" y="3428024"/>
                    <a:ext cx="1576643" cy="2564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buClrTx/>
                      <a:buSzTx/>
                      <a:buFontTx/>
                      <a:buNone/>
                    </a:pPr>
                    <a:r>
                      <a:rPr lang="en-US">
                        <a:solidFill>
                          <a:srgbClr val="000000"/>
                        </a:solidFill>
                      </a:rPr>
                      <a:t>Proximal tubule</a:t>
                    </a:r>
                  </a:p>
                </p:txBody>
              </p:sp>
              <p:pic>
                <p:nvPicPr>
                  <p:cNvPr id="9323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4012777" y="3044226"/>
                    <a:ext cx="366596" cy="1569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93234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78023" y="4030424"/>
                    <a:ext cx="935441" cy="4360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buClrTx/>
                      <a:buSzTx/>
                      <a:buFontTx/>
                      <a:buNone/>
                    </a:pPr>
                    <a:r>
                      <a:rPr lang="en-US">
                        <a:solidFill>
                          <a:srgbClr val="000000"/>
                        </a:solidFill>
                      </a:rPr>
                      <a:t>Glucose</a:t>
                    </a:r>
                  </a:p>
                  <a:p>
                    <a:pPr algn="ctr">
                      <a:buClrTx/>
                      <a:buSzTx/>
                      <a:buFontTx/>
                      <a:buNone/>
                    </a:pPr>
                    <a:r>
                      <a:rPr lang="en-US">
                        <a:solidFill>
                          <a:srgbClr val="000000"/>
                        </a:solidFill>
                      </a:rPr>
                      <a:t>filtration</a:t>
                    </a:r>
                  </a:p>
                </p:txBody>
              </p:sp>
              <p:pic>
                <p:nvPicPr>
                  <p:cNvPr id="93235" name="Picture 69" descr="01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1879417" y="2129711"/>
                    <a:ext cx="2401971" cy="21993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3236" name="Picture 28" descr="01.pn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rcRect l="38737"/>
                  <a:stretch>
                    <a:fillRect/>
                  </a:stretch>
                </p:blipFill>
                <p:spPr bwMode="auto">
                  <a:xfrm>
                    <a:off x="5236128" y="3279216"/>
                    <a:ext cx="558240" cy="11712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3237" name="Picture 28" descr="01.png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rcRect t="45145" r="57492"/>
                  <a:stretch>
                    <a:fillRect/>
                  </a:stretch>
                </p:blipFill>
                <p:spPr bwMode="auto">
                  <a:xfrm>
                    <a:off x="4745571" y="3860903"/>
                    <a:ext cx="387341" cy="642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3238" name="Picture 2" descr="kidney_revised.png"/>
                  <p:cNvPicPr>
                    <a:picLocks noChangeAspect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481312" y="1601039"/>
                    <a:ext cx="1555829" cy="15704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1366893" y="2841891"/>
                    <a:ext cx="144657" cy="85987"/>
                  </a:xfrm>
                  <a:prstGeom prst="rect">
                    <a:avLst/>
                  </a:prstGeom>
                  <a:noFill/>
                  <a:ln w="28575" cmpd="sng">
                    <a:solidFill>
                      <a:srgbClr val="83005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609379" fontAlgn="auto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lang="en-US" sz="2133" dirty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75" name="Shape 30"/>
                  <p:cNvCxnSpPr/>
                  <p:nvPr/>
                </p:nvCxnSpPr>
                <p:spPr bwMode="auto">
                  <a:xfrm rot="16200000" flipV="1">
                    <a:off x="1275431" y="3082407"/>
                    <a:ext cx="673344" cy="345765"/>
                  </a:xfrm>
                  <a:prstGeom prst="bentConnector3">
                    <a:avLst>
                      <a:gd name="adj1" fmla="val 1236"/>
                    </a:avLst>
                  </a:prstGeom>
                  <a:ln w="28575" cmpd="sng">
                    <a:solidFill>
                      <a:srgbClr val="830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93214" name="Picture 75" descr="inset.png"/>
                <p:cNvPicPr>
                  <a:picLocks noChangeAspect="1"/>
                </p:cNvPicPr>
                <p:nvPr/>
              </p:nvPicPr>
              <p:blipFill>
                <a:blip r:embed="rId10" cstate="print"/>
                <a:srcRect l="3395" t="13734" r="4095" b="14548"/>
                <a:stretch>
                  <a:fillRect/>
                </a:stretch>
              </p:blipFill>
              <p:spPr bwMode="auto">
                <a:xfrm>
                  <a:off x="4860240" y="1121752"/>
                  <a:ext cx="1387510" cy="766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3215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3074592" y="769566"/>
                  <a:ext cx="1724798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608013">
                    <a:buClrTx/>
                    <a:buSzTx/>
                    <a:buFontTx/>
                    <a:buNone/>
                  </a:pPr>
                  <a:r>
                    <a:rPr lang="en-GB">
                      <a:solidFill>
                        <a:srgbClr val="000000"/>
                      </a:solidFill>
                    </a:rPr>
                    <a:t>Reduced glucose and sodium reabsorption</a:t>
                  </a:r>
                  <a:endParaRPr lang="en-GB" baseline="30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 rot="16200000">
                  <a:off x="5070332" y="732688"/>
                  <a:ext cx="972712" cy="1382883"/>
                </a:xfrm>
                <a:prstGeom prst="rect">
                  <a:avLst/>
                </a:prstGeom>
                <a:noFill/>
                <a:ln w="38100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09379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GB" sz="213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217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5300883" y="930065"/>
                  <a:ext cx="818622" cy="2539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608013">
                    <a:buClrTx/>
                    <a:buSzTx/>
                    <a:buFontTx/>
                    <a:buNone/>
                  </a:pPr>
                  <a:r>
                    <a:rPr lang="en-GB" sz="1600">
                      <a:solidFill>
                        <a:srgbClr val="000000"/>
                      </a:solidFill>
                    </a:rPr>
                    <a:t>SGLT2</a:t>
                  </a:r>
                </a:p>
              </p:txBody>
            </p:sp>
            <p:pic>
              <p:nvPicPr>
                <p:cNvPr id="93218" name="Picture 83" descr="12.png"/>
                <p:cNvPicPr>
                  <a:picLocks noChangeAspect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867631" y="3812160"/>
                  <a:ext cx="1466730" cy="7100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3219" name="Picture 3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807815" y="3075224"/>
                  <a:ext cx="418939" cy="478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6" name="Rectangle 85"/>
                <p:cNvSpPr/>
                <p:nvPr/>
              </p:nvSpPr>
              <p:spPr bwMode="auto">
                <a:xfrm rot="16200000">
                  <a:off x="806187" y="3013082"/>
                  <a:ext cx="1075101" cy="1127264"/>
                </a:xfrm>
                <a:prstGeom prst="rect">
                  <a:avLst/>
                </a:prstGeom>
                <a:noFill/>
                <a:ln w="19050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09379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GB" sz="2133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221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1117468" y="3095007"/>
                  <a:ext cx="660565" cy="2077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608013">
                    <a:buClrTx/>
                    <a:buSzTx/>
                    <a:buFontTx/>
                    <a:buNone/>
                  </a:pPr>
                  <a:r>
                    <a:rPr lang="en-GB" sz="1200">
                      <a:solidFill>
                        <a:srgbClr val="000000"/>
                      </a:solidFill>
                    </a:rPr>
                    <a:t>SGLT2</a:t>
                  </a:r>
                </a:p>
              </p:txBody>
            </p:sp>
            <p:sp>
              <p:nvSpPr>
                <p:cNvPr id="93222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1113034" y="3335441"/>
                  <a:ext cx="747320" cy="2077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608013">
                    <a:buClrTx/>
                    <a:buSzTx/>
                    <a:buFontTx/>
                    <a:buNone/>
                  </a:pPr>
                  <a:r>
                    <a:rPr lang="en-GB" sz="1200">
                      <a:solidFill>
                        <a:srgbClr val="000000"/>
                      </a:solidFill>
                    </a:rPr>
                    <a:t>Glucose</a:t>
                  </a:r>
                </a:p>
              </p:txBody>
            </p:sp>
            <p:pic>
              <p:nvPicPr>
                <p:cNvPr id="93223" name="Picture 28" descr="legend.png"/>
                <p:cNvPicPr>
                  <a:picLocks noChangeAspect="1"/>
                </p:cNvPicPr>
                <p:nvPr/>
              </p:nvPicPr>
              <p:blipFill>
                <a:blip r:embed="rId13" cstate="print"/>
                <a:srcRect l="9673" t="7542" r="62170" b="66632"/>
                <a:stretch>
                  <a:fillRect/>
                </a:stretch>
              </p:blipFill>
              <p:spPr bwMode="auto">
                <a:xfrm>
                  <a:off x="782371" y="3855704"/>
                  <a:ext cx="388290" cy="2572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3224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1113034" y="3838933"/>
                  <a:ext cx="1059906" cy="2077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608013">
                    <a:buClrTx/>
                    <a:buSzTx/>
                    <a:buFontTx/>
                    <a:buNone/>
                  </a:pPr>
                  <a:r>
                    <a:rPr lang="en-GB" sz="1200">
                      <a:solidFill>
                        <a:srgbClr val="000000"/>
                      </a:solidFill>
                    </a:rPr>
                    <a:t>Dapagliflozin</a:t>
                  </a:r>
                </a:p>
              </p:txBody>
            </p:sp>
            <p:sp>
              <p:nvSpPr>
                <p:cNvPr id="3" name="Down Arrow 2"/>
                <p:cNvSpPr/>
                <p:nvPr/>
              </p:nvSpPr>
              <p:spPr>
                <a:xfrm>
                  <a:off x="7503996" y="2529592"/>
                  <a:ext cx="161945" cy="1416801"/>
                </a:xfrm>
                <a:prstGeom prst="downArrow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09379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93226" name="Picture 82" descr="11.png"/>
                <p:cNvPicPr>
                  <a:picLocks noChangeAspect="1"/>
                </p:cNvPicPr>
                <p:nvPr/>
              </p:nvPicPr>
              <p:blipFill>
                <a:blip r:embed="rId14" cstate="print"/>
                <a:srcRect t="32037"/>
                <a:stretch>
                  <a:fillRect/>
                </a:stretch>
              </p:blipFill>
              <p:spPr bwMode="auto">
                <a:xfrm>
                  <a:off x="6891189" y="2431408"/>
                  <a:ext cx="1356518" cy="20875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0" name="Up Arrow 39"/>
                <p:cNvSpPr/>
                <p:nvPr/>
              </p:nvSpPr>
              <p:spPr>
                <a:xfrm>
                  <a:off x="2469414" y="2748660"/>
                  <a:ext cx="281022" cy="692923"/>
                </a:xfrm>
                <a:prstGeom prst="upArrow">
                  <a:avLst/>
                </a:prstGeom>
                <a:gradFill>
                  <a:gsLst>
                    <a:gs pos="6500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09379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Rectangle 16"/>
                <p:cNvSpPr>
                  <a:spLocks noChangeArrowheads="1"/>
                </p:cNvSpPr>
                <p:nvPr/>
              </p:nvSpPr>
              <p:spPr bwMode="auto">
                <a:xfrm>
                  <a:off x="5886134" y="2676034"/>
                  <a:ext cx="1625800" cy="553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/>
                  <a:ext uri="{91240B29-F687-4F45-9708-019B960494DF}"/>
                </a:extLst>
              </p:spPr>
              <p:txBody>
                <a:bodyPr>
                  <a:spAutoFit/>
                </a:bodyPr>
                <a:lstStyle/>
                <a:p>
                  <a:pPr algn="ctr" defTabSz="609379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GB" dirty="0">
                      <a:solidFill>
                        <a:srgbClr val="000000"/>
                      </a:solidFill>
                      <a:latin typeface="Arial"/>
                      <a:ea typeface="+mn-ea"/>
                      <a:cs typeface="Rockwell"/>
                    </a:rPr>
                    <a:t>Increased urinary excretion of excess glucose</a:t>
                  </a:r>
                </a:p>
              </p:txBody>
            </p:sp>
          </p:grpSp>
          <p:pic>
            <p:nvPicPr>
              <p:cNvPr id="93206" name="Picture 7"/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B5FBFB"/>
                  </a:clrFrom>
                  <a:clrTo>
                    <a:srgbClr val="B5FBFB">
                      <a:alpha val="0"/>
                    </a:srgbClr>
                  </a:clrTo>
                </a:clrChange>
              </a:blip>
              <a:srcRect l="43883" t="41956" r="44991" b="39674"/>
              <a:stretch>
                <a:fillRect/>
              </a:stretch>
            </p:blipFill>
            <p:spPr bwMode="auto">
              <a:xfrm>
                <a:off x="1141873" y="4878494"/>
                <a:ext cx="260540" cy="276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207" name="TextBox 10"/>
              <p:cNvSpPr txBox="1">
                <a:spLocks noChangeArrowheads="1"/>
              </p:cNvSpPr>
              <p:nvPr/>
            </p:nvSpPr>
            <p:spPr bwMode="auto">
              <a:xfrm>
                <a:off x="1493586" y="4855391"/>
                <a:ext cx="93871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608013">
                  <a:buClrTx/>
                  <a:buSzTx/>
                  <a:buFontTx/>
                  <a:buNone/>
                </a:pPr>
                <a:r>
                  <a:rPr lang="en-GB" sz="1200">
                    <a:solidFill>
                      <a:srgbClr val="000000"/>
                    </a:solidFill>
                  </a:rPr>
                  <a:t>Sodium</a:t>
                </a:r>
              </a:p>
            </p:txBody>
          </p:sp>
          <p:pic>
            <p:nvPicPr>
              <p:cNvPr id="93208" name="Picture 50"/>
              <p:cNvPicPr>
                <a:picLocks noChangeAspect="1"/>
              </p:cNvPicPr>
              <p:nvPr/>
            </p:nvPicPr>
            <p:blipFill>
              <a:blip r:embed="rId16" cstate="print">
                <a:clrChange>
                  <a:clrFrom>
                    <a:srgbClr val="B5FBFB"/>
                  </a:clrFrom>
                  <a:clrTo>
                    <a:srgbClr val="B5FBFB">
                      <a:alpha val="0"/>
                    </a:srgbClr>
                  </a:clrTo>
                </a:clrChange>
              </a:blip>
              <a:srcRect l="43883" t="41956" r="44991" b="39674"/>
              <a:stretch>
                <a:fillRect/>
              </a:stretch>
            </p:blipFill>
            <p:spPr bwMode="auto">
              <a:xfrm>
                <a:off x="5142801" y="2468615"/>
                <a:ext cx="116691" cy="123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209" name="Picture 51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B5FBFB"/>
                  </a:clrFrom>
                  <a:clrTo>
                    <a:srgbClr val="B5FBFB">
                      <a:alpha val="0"/>
                    </a:srgbClr>
                  </a:clrTo>
                </a:clrChange>
              </a:blip>
              <a:srcRect l="43883" t="41956" r="44991" b="39674"/>
              <a:stretch>
                <a:fillRect/>
              </a:stretch>
            </p:blipFill>
            <p:spPr bwMode="auto">
              <a:xfrm>
                <a:off x="5359750" y="2238259"/>
                <a:ext cx="115328" cy="122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210" name="Picture 52"/>
              <p:cNvPicPr>
                <a:picLocks noChangeAspect="1"/>
              </p:cNvPicPr>
              <p:nvPr/>
            </p:nvPicPr>
            <p:blipFill>
              <a:blip r:embed="rId18" cstate="print">
                <a:clrChange>
                  <a:clrFrom>
                    <a:srgbClr val="B5FBFB"/>
                  </a:clrFrom>
                  <a:clrTo>
                    <a:srgbClr val="B5FBFB">
                      <a:alpha val="0"/>
                    </a:srgbClr>
                  </a:clrTo>
                </a:clrChange>
              </a:blip>
              <a:srcRect l="43883" t="41956" r="44991" b="39674"/>
              <a:stretch>
                <a:fillRect/>
              </a:stretch>
            </p:blipFill>
            <p:spPr bwMode="auto">
              <a:xfrm>
                <a:off x="5163573" y="2026048"/>
                <a:ext cx="148255" cy="157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6910388" y="873125"/>
            <a:ext cx="1912937" cy="1401763"/>
            <a:chOff x="8780801" y="1189502"/>
            <a:chExt cx="2616794" cy="1558974"/>
          </a:xfrm>
        </p:grpSpPr>
        <p:pic>
          <p:nvPicPr>
            <p:cNvPr id="93195" name="Picture 4" descr="SGLT 2_v2"/>
            <p:cNvPicPr>
              <a:picLocks noChangeAspect="1" noChangeArrowheads="1"/>
            </p:cNvPicPr>
            <p:nvPr/>
          </p:nvPicPr>
          <p:blipFill>
            <a:blip r:embed="rId19" cstate="print"/>
            <a:srcRect l="39787" t="13101" r="24767" b="35780"/>
            <a:stretch>
              <a:fillRect/>
            </a:stretch>
          </p:blipFill>
          <p:spPr bwMode="auto">
            <a:xfrm>
              <a:off x="8874177" y="1197493"/>
              <a:ext cx="2523418" cy="155098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93196" name="Picture 58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B5FBFB"/>
                </a:clrFrom>
                <a:clrTo>
                  <a:srgbClr val="B5FBFB">
                    <a:alpha val="0"/>
                  </a:srgbClr>
                </a:clrTo>
              </a:clrChange>
            </a:blip>
            <a:srcRect l="43883" t="41956" r="44991" b="39674"/>
            <a:stretch>
              <a:fillRect/>
            </a:stretch>
          </p:blipFill>
          <p:spPr bwMode="auto">
            <a:xfrm>
              <a:off x="10160928" y="2337222"/>
              <a:ext cx="310407" cy="329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97" name="Picture 4" descr="SGLT 2_v2"/>
            <p:cNvPicPr>
              <a:picLocks noChangeAspect="1" noChangeArrowheads="1"/>
            </p:cNvPicPr>
            <p:nvPr/>
          </p:nvPicPr>
          <p:blipFill>
            <a:blip r:embed="rId21" cstate="print"/>
            <a:srcRect l="14870" t="25282" r="61568" b="2988"/>
            <a:stretch>
              <a:fillRect/>
            </a:stretch>
          </p:blipFill>
          <p:spPr bwMode="auto">
            <a:xfrm>
              <a:off x="8883531" y="1737018"/>
              <a:ext cx="787807" cy="985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0"/>
            <p:cNvGrpSpPr>
              <a:grpSpLocks/>
            </p:cNvGrpSpPr>
            <p:nvPr/>
          </p:nvGrpSpPr>
          <p:grpSpPr bwMode="auto">
            <a:xfrm rot="5400000">
              <a:off x="8762166" y="1745687"/>
              <a:ext cx="761252" cy="723981"/>
              <a:chOff x="10874807" y="3579649"/>
              <a:chExt cx="464573" cy="387341"/>
            </a:xfrm>
          </p:grpSpPr>
          <p:pic>
            <p:nvPicPr>
              <p:cNvPr id="93201" name="Picture 28" descr="legend.png"/>
              <p:cNvPicPr>
                <a:picLocks noChangeAspect="1"/>
              </p:cNvPicPr>
              <p:nvPr/>
            </p:nvPicPr>
            <p:blipFill>
              <a:blip r:embed="rId13" cstate="print"/>
              <a:srcRect l="9673" t="7542" r="62170" b="66632"/>
              <a:stretch>
                <a:fillRect/>
              </a:stretch>
            </p:blipFill>
            <p:spPr bwMode="auto">
              <a:xfrm>
                <a:off x="10874807" y="3659187"/>
                <a:ext cx="464573" cy="307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202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2" r="16742" b="60277"/>
              <a:stretch>
                <a:fillRect/>
              </a:stretch>
            </p:blipFill>
            <p:spPr bwMode="auto">
              <a:xfrm>
                <a:off x="10919234" y="3579649"/>
                <a:ext cx="417317" cy="227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3199" name="Picture 4" descr="SGLT 2_v2"/>
            <p:cNvPicPr>
              <a:picLocks noChangeAspect="1" noChangeArrowheads="1"/>
            </p:cNvPicPr>
            <p:nvPr/>
          </p:nvPicPr>
          <p:blipFill>
            <a:blip r:embed="rId22" cstate="print"/>
            <a:srcRect l="15561" r="66776" b="70871"/>
            <a:stretch>
              <a:fillRect/>
            </a:stretch>
          </p:blipFill>
          <p:spPr bwMode="auto">
            <a:xfrm>
              <a:off x="8874177" y="1189502"/>
              <a:ext cx="746539" cy="63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9621215" y="1205392"/>
              <a:ext cx="0" cy="1543084"/>
            </a:xfrm>
            <a:prstGeom prst="line">
              <a:avLst/>
            </a:prstGeom>
            <a:ln w="19050"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own Arrow 15"/>
          <p:cNvSpPr/>
          <p:nvPr/>
        </p:nvSpPr>
        <p:spPr>
          <a:xfrm>
            <a:off x="7635875" y="2008188"/>
            <a:ext cx="287338" cy="7239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50088" y="2771775"/>
            <a:ext cx="1903412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379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ea typeface="+mn-ea"/>
                <a:cs typeface="Rockwell"/>
              </a:rPr>
              <a:t>Decrease in intracellular sodium concentration </a:t>
            </a:r>
            <a:endParaRPr lang="en-GB" baseline="30000" dirty="0">
              <a:solidFill>
                <a:srgbClr val="000000"/>
              </a:solidFill>
              <a:latin typeface="Arial"/>
              <a:ea typeface="+mn-ea"/>
              <a:cs typeface="Rockwell"/>
            </a:endParaRPr>
          </a:p>
        </p:txBody>
      </p:sp>
      <p:sp>
        <p:nvSpPr>
          <p:cNvPr id="55" name="Rectangle 54"/>
          <p:cNvSpPr/>
          <p:nvPr/>
        </p:nvSpPr>
        <p:spPr bwMode="auto">
          <a:xfrm rot="16200000">
            <a:off x="7408069" y="3677444"/>
            <a:ext cx="1712912" cy="1498600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379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2133" dirty="0">
              <a:solidFill>
                <a:srgbClr val="000000"/>
              </a:solidFill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7515225" y="3632200"/>
            <a:ext cx="15938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defTabSz="609379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Arial"/>
                <a:ea typeface="+mn-ea"/>
                <a:cs typeface="Rockwell"/>
              </a:rPr>
              <a:t>Based on this MOA, the following occur</a:t>
            </a:r>
            <a:r>
              <a:rPr lang="en-GB" b="1" baseline="30000" dirty="0">
                <a:solidFill>
                  <a:srgbClr val="000000"/>
                </a:solidFill>
                <a:latin typeface="Arial"/>
                <a:ea typeface="+mn-ea"/>
                <a:cs typeface="Rockwell"/>
              </a:rPr>
              <a:t>1,a</a:t>
            </a:r>
            <a:r>
              <a:rPr lang="en-GB" b="1" dirty="0">
                <a:solidFill>
                  <a:srgbClr val="000000"/>
                </a:solidFill>
                <a:latin typeface="Arial"/>
                <a:ea typeface="+mn-ea"/>
                <a:cs typeface="Rockwell"/>
              </a:rPr>
              <a:t>:</a:t>
            </a:r>
            <a:endParaRPr lang="en-GB" b="1" dirty="0">
              <a:solidFill>
                <a:srgbClr val="000000"/>
              </a:solidFill>
              <a:latin typeface="Arial"/>
              <a:ea typeface="+mn-ea"/>
              <a:cs typeface="Rockwell"/>
              <a:sym typeface="Wingdings" panose="05000000000000000000" pitchFamily="2" charset="2"/>
            </a:endParaRPr>
          </a:p>
          <a:p>
            <a:pPr marL="365125" indent="-182563" defTabSz="609379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ea typeface="+mn-ea"/>
                <a:cs typeface="Rockwell"/>
              </a:rPr>
              <a:t>Diuresis</a:t>
            </a:r>
          </a:p>
          <a:p>
            <a:pPr marL="365125" indent="-182563" defTabSz="609379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GB" dirty="0" err="1">
                <a:solidFill>
                  <a:srgbClr val="000000"/>
                </a:solidFill>
                <a:latin typeface="Arial"/>
                <a:ea typeface="+mn-ea"/>
                <a:cs typeface="Rockwell"/>
              </a:rPr>
              <a:t>Natriuresis</a:t>
            </a:r>
            <a:endParaRPr lang="en-GB" dirty="0">
              <a:solidFill>
                <a:srgbClr val="000000"/>
              </a:solidFill>
              <a:latin typeface="Arial"/>
              <a:ea typeface="+mn-ea"/>
              <a:cs typeface="Rockwell"/>
            </a:endParaRPr>
          </a:p>
          <a:p>
            <a:pPr marL="365125" indent="-182563" defTabSz="609379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ea typeface="+mn-ea"/>
                <a:cs typeface="Rockwell"/>
              </a:rPr>
              <a:t>HbA</a:t>
            </a:r>
            <a:r>
              <a:rPr lang="en-GB" baseline="-25000" dirty="0">
                <a:solidFill>
                  <a:srgbClr val="000000"/>
                </a:solidFill>
                <a:latin typeface="Arial"/>
                <a:ea typeface="+mn-ea"/>
                <a:cs typeface="Rockwell"/>
              </a:rPr>
              <a:t>1c</a:t>
            </a:r>
            <a:r>
              <a:rPr lang="en-GB" dirty="0">
                <a:solidFill>
                  <a:srgbClr val="000000"/>
                </a:solidFill>
                <a:latin typeface="Arial"/>
                <a:ea typeface="+mn-ea"/>
                <a:cs typeface="Rockwell"/>
              </a:rPr>
              <a:t> reduction</a:t>
            </a:r>
          </a:p>
          <a:p>
            <a:pPr marL="365125" indent="-182563" defTabSz="609379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ea typeface="+mn-ea"/>
                <a:cs typeface="Rockwell"/>
              </a:rPr>
              <a:t>Weight loss</a:t>
            </a:r>
          </a:p>
          <a:p>
            <a:pPr marL="365125" indent="-182563" defTabSz="609379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5125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ea typeface="+mn-ea"/>
                <a:cs typeface="Rockwell"/>
              </a:rPr>
              <a:t>SBP reduction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Risk factors/</a:t>
            </a:r>
            <a:r>
              <a:rPr lang="en-US" dirty="0" err="1" smtClean="0"/>
              <a:t>Comorbidities</a:t>
            </a:r>
            <a:endParaRPr lang="en-US" dirty="0" smtClean="0"/>
          </a:p>
        </p:txBody>
      </p:sp>
      <p:graphicFrame>
        <p:nvGraphicFramePr>
          <p:cNvPr id="205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97688401"/>
              </p:ext>
            </p:extLst>
          </p:nvPr>
        </p:nvGraphicFramePr>
        <p:xfrm>
          <a:off x="457200" y="1828804"/>
          <a:ext cx="8229600" cy="4068754"/>
        </p:xfrm>
        <a:graphic>
          <a:graphicData uri="http://schemas.openxmlformats.org/presentationml/2006/ole">
            <p:oleObj spid="_x0000_s2050" name="Worksheet" r:id="rId3" imgW="9363078" imgH="4629150" progId="Excel.Sheet.8">
              <p:embed/>
            </p:oleObj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DM</a:t>
            </a:r>
            <a:r>
              <a:rPr lang="en-US" dirty="0"/>
              <a:t>, diabetes mellitus</a:t>
            </a:r>
          </a:p>
        </p:txBody>
      </p:sp>
      <p:sp>
        <p:nvSpPr>
          <p:cNvPr id="6" name="Rectangle 5"/>
          <p:cNvSpPr/>
          <p:nvPr/>
        </p:nvSpPr>
        <p:spPr>
          <a:xfrm>
            <a:off x="954024" y="5029200"/>
            <a:ext cx="7580376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4024" y="499709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Hypertension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502090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Dyslipidemia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6492" y="502090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502090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Smoker and/or ex-smoker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502090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Alcohol consumption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787328" y="3347124"/>
            <a:ext cx="218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% patients in registry</a:t>
            </a:r>
            <a:endParaRPr lang="en-US" dirty="0"/>
          </a:p>
        </p:txBody>
      </p:sp>
      <p:pic>
        <p:nvPicPr>
          <p:cNvPr id="12" name="Picture 2" descr="C:\Users\DELL\Desktop\HEARTS\HEART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D328-C02E-4CE8-92C4-AE702DF53A0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6695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53" y="363600"/>
            <a:ext cx="8440973" cy="720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Association </a:t>
            </a:r>
            <a:r>
              <a:rPr lang="en-US" sz="2700" dirty="0"/>
              <a:t>of </a:t>
            </a:r>
            <a:r>
              <a:rPr lang="en-US" sz="2700" dirty="0" smtClean="0"/>
              <a:t>HF and DM predicts worse outcomes </a:t>
            </a:r>
            <a:r>
              <a:rPr lang="en-US" sz="2700" dirty="0"/>
              <a:t>than </a:t>
            </a:r>
            <a:r>
              <a:rPr lang="en-US" sz="2700" dirty="0" smtClean="0"/>
              <a:t>either disease would alone</a:t>
            </a: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63575" y="6362087"/>
            <a:ext cx="2589579" cy="411480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DM=diabetes mellitus; </a:t>
            </a:r>
            <a:r>
              <a:rPr lang="en-US" dirty="0" err="1"/>
              <a:t>HbA!c</a:t>
            </a:r>
            <a:r>
              <a:rPr lang="en-US" dirty="0"/>
              <a:t>=glycated hemoglobin; HF=heat failure; </a:t>
            </a:r>
            <a:r>
              <a:rPr lang="en-US" dirty="0" err="1"/>
              <a:t>HFrEF</a:t>
            </a:r>
            <a:r>
              <a:rPr lang="en-US" dirty="0"/>
              <a:t>=HF with reduced ejection fraction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938954" y="6362087"/>
            <a:ext cx="3442954" cy="411480"/>
          </a:xfrm>
        </p:spPr>
        <p:txBody>
          <a:bodyPr anchor="t"/>
          <a:lstStyle/>
          <a:p>
            <a:pPr marL="0" indent="0">
              <a:buNone/>
            </a:pPr>
            <a:r>
              <a:rPr lang="en-US" sz="700" b="1" dirty="0" smtClean="0"/>
              <a:t>1. </a:t>
            </a:r>
            <a:r>
              <a:rPr lang="en-US" sz="700" dirty="0"/>
              <a:t>Dei </a:t>
            </a:r>
            <a:r>
              <a:rPr lang="en-US" sz="700" dirty="0" err="1"/>
              <a:t>Cas</a:t>
            </a:r>
            <a:r>
              <a:rPr lang="en-US" sz="700" dirty="0"/>
              <a:t> A et al. </a:t>
            </a:r>
            <a:r>
              <a:rPr lang="en-US" sz="700" dirty="0" err="1"/>
              <a:t>Curr</a:t>
            </a:r>
            <a:r>
              <a:rPr lang="en-US" sz="700" dirty="0"/>
              <a:t> </a:t>
            </a:r>
            <a:r>
              <a:rPr lang="en-US" sz="700" dirty="0" err="1"/>
              <a:t>Probl</a:t>
            </a:r>
            <a:r>
              <a:rPr lang="en-US" sz="700" dirty="0"/>
              <a:t> </a:t>
            </a:r>
            <a:r>
              <a:rPr lang="en-US" sz="700" dirty="0" err="1"/>
              <a:t>Cardiol</a:t>
            </a:r>
            <a:r>
              <a:rPr lang="en-US" sz="700" dirty="0"/>
              <a:t>. 2015 Jan;40(1):</a:t>
            </a:r>
            <a:r>
              <a:rPr lang="en-US" sz="700" dirty="0" smtClean="0"/>
              <a:t>7-43; </a:t>
            </a:r>
            <a:r>
              <a:rPr lang="en-US" sz="700" b="1" dirty="0" smtClean="0"/>
              <a:t>2.</a:t>
            </a:r>
            <a:r>
              <a:rPr lang="en-US" sz="700" dirty="0" smtClean="0"/>
              <a:t>  </a:t>
            </a:r>
            <a:r>
              <a:rPr lang="en-US" sz="700" dirty="0" err="1"/>
              <a:t>Kristensen</a:t>
            </a:r>
            <a:r>
              <a:rPr lang="en-US" sz="700" dirty="0"/>
              <a:t> et al. </a:t>
            </a:r>
            <a:r>
              <a:rPr lang="en-US" sz="700" dirty="0" err="1"/>
              <a:t>Circ</a:t>
            </a:r>
            <a:r>
              <a:rPr lang="en-US" sz="700" dirty="0"/>
              <a:t> Heart Fail 2016; 9(1). </a:t>
            </a:r>
            <a:r>
              <a:rPr lang="en-US" sz="700" dirty="0" err="1"/>
              <a:t>pii</a:t>
            </a:r>
            <a:r>
              <a:rPr lang="en-US" sz="700" dirty="0"/>
              <a:t>: </a:t>
            </a:r>
            <a:r>
              <a:rPr lang="en-US" sz="700" dirty="0" smtClean="0"/>
              <a:t>e002560; 3. MacDonald et al. Eur Heart J 2008; 29:1377–1385 </a:t>
            </a:r>
            <a:endParaRPr lang="en-US" sz="700" dirty="0"/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592421" y="5397806"/>
            <a:ext cx="3464888" cy="2928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20000"/>
            </a:pPr>
            <a:r>
              <a:rPr lang="en-US" i="1" dirty="0" smtClean="0"/>
              <a:t>Data from CHARM trial program; </a:t>
            </a:r>
            <a:endParaRPr lang="en-US" i="1" dirty="0"/>
          </a:p>
        </p:txBody>
      </p:sp>
      <p:grpSp>
        <p:nvGrpSpPr>
          <p:cNvPr id="3" name="Group 89"/>
          <p:cNvGrpSpPr/>
          <p:nvPr/>
        </p:nvGrpSpPr>
        <p:grpSpPr>
          <a:xfrm>
            <a:off x="4846286" y="2438400"/>
            <a:ext cx="4069114" cy="3042170"/>
            <a:chOff x="5507385" y="2491917"/>
            <a:chExt cx="3393324" cy="1992400"/>
          </a:xfrm>
        </p:grpSpPr>
        <p:sp>
          <p:nvSpPr>
            <p:cNvPr id="53" name="Rectangle 6"/>
            <p:cNvSpPr>
              <a:spLocks noChangeArrowheads="1"/>
            </p:cNvSpPr>
            <p:nvPr/>
          </p:nvSpPr>
          <p:spPr bwMode="auto">
            <a:xfrm>
              <a:off x="5507385" y="2491917"/>
              <a:ext cx="211526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0.40</a:t>
              </a:r>
              <a:endParaRPr kumimoji="0" lang="en-US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7"/>
            <p:cNvSpPr>
              <a:spLocks noChangeArrowheads="1"/>
            </p:cNvSpPr>
            <p:nvPr/>
          </p:nvSpPr>
          <p:spPr bwMode="auto">
            <a:xfrm>
              <a:off x="5507385" y="2876573"/>
              <a:ext cx="211526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0.30</a:t>
              </a:r>
              <a:endParaRPr kumimoji="0" lang="en-US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5507385" y="3261229"/>
              <a:ext cx="211526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0.20</a:t>
              </a:r>
              <a:endParaRPr kumimoji="0" lang="en-US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5507385" y="3645885"/>
              <a:ext cx="211526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0.10</a:t>
              </a:r>
              <a:endParaRPr kumimoji="0" lang="en-US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10"/>
            <p:cNvSpPr>
              <a:spLocks noChangeArrowheads="1"/>
            </p:cNvSpPr>
            <p:nvPr/>
          </p:nvSpPr>
          <p:spPr bwMode="auto">
            <a:xfrm>
              <a:off x="5507385" y="4030540"/>
              <a:ext cx="211526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0.00</a:t>
              </a:r>
              <a:endParaRPr kumimoji="0" lang="en-US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auto">
            <a:xfrm>
              <a:off x="5785076" y="4195703"/>
              <a:ext cx="155448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27"/>
            <p:cNvSpPr>
              <a:spLocks noChangeArrowheads="1"/>
            </p:cNvSpPr>
            <p:nvPr/>
          </p:nvSpPr>
          <p:spPr bwMode="auto">
            <a:xfrm>
              <a:off x="6207960" y="4195703"/>
              <a:ext cx="155448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0.5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6630844" y="4195703"/>
              <a:ext cx="155448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29"/>
            <p:cNvSpPr>
              <a:spLocks noChangeArrowheads="1"/>
            </p:cNvSpPr>
            <p:nvPr/>
          </p:nvSpPr>
          <p:spPr bwMode="auto">
            <a:xfrm>
              <a:off x="7053728" y="4195703"/>
              <a:ext cx="155448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1.5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>
              <a:off x="7899496" y="4195703"/>
              <a:ext cx="155448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2.5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8745261" y="4195703"/>
              <a:ext cx="155448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3.5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32"/>
            <p:cNvSpPr>
              <a:spLocks noChangeArrowheads="1"/>
            </p:cNvSpPr>
            <p:nvPr/>
          </p:nvSpPr>
          <p:spPr bwMode="auto">
            <a:xfrm>
              <a:off x="7476612" y="4195703"/>
              <a:ext cx="155448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8322380" y="4195703"/>
              <a:ext cx="155448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36"/>
            <p:cNvSpPr>
              <a:spLocks noChangeShapeType="1"/>
            </p:cNvSpPr>
            <p:nvPr/>
          </p:nvSpPr>
          <p:spPr bwMode="auto">
            <a:xfrm>
              <a:off x="5765100" y="2553832"/>
              <a:ext cx="369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Line 37"/>
            <p:cNvSpPr>
              <a:spLocks noChangeShapeType="1"/>
            </p:cNvSpPr>
            <p:nvPr/>
          </p:nvSpPr>
          <p:spPr bwMode="auto">
            <a:xfrm>
              <a:off x="5765100" y="2939748"/>
              <a:ext cx="369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>
              <a:off x="5765100" y="3325664"/>
              <a:ext cx="369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Line 39"/>
            <p:cNvSpPr>
              <a:spLocks noChangeShapeType="1"/>
            </p:cNvSpPr>
            <p:nvPr/>
          </p:nvSpPr>
          <p:spPr bwMode="auto">
            <a:xfrm>
              <a:off x="5765100" y="3711580"/>
              <a:ext cx="369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Line 40"/>
            <p:cNvSpPr>
              <a:spLocks noChangeShapeType="1"/>
            </p:cNvSpPr>
            <p:nvPr/>
          </p:nvSpPr>
          <p:spPr bwMode="auto">
            <a:xfrm>
              <a:off x="5765100" y="4097495"/>
              <a:ext cx="369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Line 41"/>
            <p:cNvSpPr>
              <a:spLocks noChangeShapeType="1"/>
            </p:cNvSpPr>
            <p:nvPr/>
          </p:nvSpPr>
          <p:spPr bwMode="auto">
            <a:xfrm flipV="1">
              <a:off x="5847468" y="4139735"/>
              <a:ext cx="0" cy="380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Line 42"/>
            <p:cNvSpPr>
              <a:spLocks noChangeShapeType="1"/>
            </p:cNvSpPr>
            <p:nvPr/>
          </p:nvSpPr>
          <p:spPr bwMode="auto">
            <a:xfrm flipV="1">
              <a:off x="6272137" y="4139735"/>
              <a:ext cx="0" cy="380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Line 43"/>
            <p:cNvSpPr>
              <a:spLocks noChangeShapeType="1"/>
            </p:cNvSpPr>
            <p:nvPr/>
          </p:nvSpPr>
          <p:spPr bwMode="auto">
            <a:xfrm flipV="1">
              <a:off x="6696806" y="4139735"/>
              <a:ext cx="0" cy="380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Line 44"/>
            <p:cNvSpPr>
              <a:spLocks noChangeShapeType="1"/>
            </p:cNvSpPr>
            <p:nvPr/>
          </p:nvSpPr>
          <p:spPr bwMode="auto">
            <a:xfrm flipV="1">
              <a:off x="7121475" y="4139735"/>
              <a:ext cx="0" cy="380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Line 45"/>
            <p:cNvSpPr>
              <a:spLocks noChangeShapeType="1"/>
            </p:cNvSpPr>
            <p:nvPr/>
          </p:nvSpPr>
          <p:spPr bwMode="auto">
            <a:xfrm flipV="1">
              <a:off x="7546144" y="4139735"/>
              <a:ext cx="0" cy="380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Line 46"/>
            <p:cNvSpPr>
              <a:spLocks noChangeShapeType="1"/>
            </p:cNvSpPr>
            <p:nvPr/>
          </p:nvSpPr>
          <p:spPr bwMode="auto">
            <a:xfrm flipV="1">
              <a:off x="7970813" y="4139735"/>
              <a:ext cx="0" cy="380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Line 47"/>
            <p:cNvSpPr>
              <a:spLocks noChangeShapeType="1"/>
            </p:cNvSpPr>
            <p:nvPr/>
          </p:nvSpPr>
          <p:spPr bwMode="auto">
            <a:xfrm flipV="1">
              <a:off x="8395482" y="4139735"/>
              <a:ext cx="0" cy="380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Line 48"/>
            <p:cNvSpPr>
              <a:spLocks noChangeShapeType="1"/>
            </p:cNvSpPr>
            <p:nvPr/>
          </p:nvSpPr>
          <p:spPr bwMode="auto">
            <a:xfrm flipV="1">
              <a:off x="8820148" y="4139735"/>
              <a:ext cx="0" cy="380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50"/>
            <p:cNvSpPr>
              <a:spLocks noChangeArrowheads="1"/>
            </p:cNvSpPr>
            <p:nvPr/>
          </p:nvSpPr>
          <p:spPr bwMode="auto">
            <a:xfrm>
              <a:off x="6786292" y="4353776"/>
              <a:ext cx="1244981" cy="13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Years from randomization</a:t>
              </a:r>
              <a:endPara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51"/>
            <p:cNvSpPr>
              <a:spLocks/>
            </p:cNvSpPr>
            <p:nvPr/>
          </p:nvSpPr>
          <p:spPr bwMode="auto">
            <a:xfrm>
              <a:off x="5798892" y="2527448"/>
              <a:ext cx="3040308" cy="1612286"/>
            </a:xfrm>
            <a:custGeom>
              <a:avLst/>
              <a:gdLst>
                <a:gd name="T0" fmla="*/ 2364 w 2364"/>
                <a:gd name="T1" fmla="*/ 1202 h 1202"/>
                <a:gd name="T2" fmla="*/ 0 w 2364"/>
                <a:gd name="T3" fmla="*/ 1202 h 1202"/>
                <a:gd name="T4" fmla="*/ 0 w 2364"/>
                <a:gd name="T5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4" h="1202">
                  <a:moveTo>
                    <a:pt x="2364" y="1202"/>
                  </a:moveTo>
                  <a:lnTo>
                    <a:pt x="0" y="120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9"/>
            <p:cNvGrpSpPr/>
            <p:nvPr/>
          </p:nvGrpSpPr>
          <p:grpSpPr>
            <a:xfrm>
              <a:off x="5847468" y="2791119"/>
              <a:ext cx="2507868" cy="1301096"/>
              <a:chOff x="5520935" y="3032358"/>
              <a:chExt cx="2059212" cy="1024326"/>
            </a:xfrm>
          </p:grpSpPr>
          <p:sp>
            <p:nvSpPr>
              <p:cNvPr id="81" name="Freeform 52"/>
              <p:cNvSpPr>
                <a:spLocks/>
              </p:cNvSpPr>
              <p:nvPr/>
            </p:nvSpPr>
            <p:spPr bwMode="auto">
              <a:xfrm>
                <a:off x="5523047" y="3405127"/>
                <a:ext cx="2051820" cy="651557"/>
              </a:xfrm>
              <a:custGeom>
                <a:avLst/>
                <a:gdLst>
                  <a:gd name="T0" fmla="*/ 8 w 1943"/>
                  <a:gd name="T1" fmla="*/ 604 h 617"/>
                  <a:gd name="T2" fmla="*/ 33 w 1943"/>
                  <a:gd name="T3" fmla="*/ 594 h 617"/>
                  <a:gd name="T4" fmla="*/ 53 w 1943"/>
                  <a:gd name="T5" fmla="*/ 582 h 617"/>
                  <a:gd name="T6" fmla="*/ 93 w 1943"/>
                  <a:gd name="T7" fmla="*/ 569 h 617"/>
                  <a:gd name="T8" fmla="*/ 121 w 1943"/>
                  <a:gd name="T9" fmla="*/ 557 h 617"/>
                  <a:gd name="T10" fmla="*/ 159 w 1943"/>
                  <a:gd name="T11" fmla="*/ 544 h 617"/>
                  <a:gd name="T12" fmla="*/ 177 w 1943"/>
                  <a:gd name="T13" fmla="*/ 531 h 617"/>
                  <a:gd name="T14" fmla="*/ 202 w 1943"/>
                  <a:gd name="T15" fmla="*/ 519 h 617"/>
                  <a:gd name="T16" fmla="*/ 217 w 1943"/>
                  <a:gd name="T17" fmla="*/ 506 h 617"/>
                  <a:gd name="T18" fmla="*/ 252 w 1943"/>
                  <a:gd name="T19" fmla="*/ 501 h 617"/>
                  <a:gd name="T20" fmla="*/ 280 w 1943"/>
                  <a:gd name="T21" fmla="*/ 489 h 617"/>
                  <a:gd name="T22" fmla="*/ 315 w 1943"/>
                  <a:gd name="T23" fmla="*/ 481 h 617"/>
                  <a:gd name="T24" fmla="*/ 358 w 1943"/>
                  <a:gd name="T25" fmla="*/ 466 h 617"/>
                  <a:gd name="T26" fmla="*/ 386 w 1943"/>
                  <a:gd name="T27" fmla="*/ 451 h 617"/>
                  <a:gd name="T28" fmla="*/ 416 w 1943"/>
                  <a:gd name="T29" fmla="*/ 436 h 617"/>
                  <a:gd name="T30" fmla="*/ 464 w 1943"/>
                  <a:gd name="T31" fmla="*/ 428 h 617"/>
                  <a:gd name="T32" fmla="*/ 502 w 1943"/>
                  <a:gd name="T33" fmla="*/ 415 h 617"/>
                  <a:gd name="T34" fmla="*/ 540 w 1943"/>
                  <a:gd name="T35" fmla="*/ 398 h 617"/>
                  <a:gd name="T36" fmla="*/ 575 w 1943"/>
                  <a:gd name="T37" fmla="*/ 385 h 617"/>
                  <a:gd name="T38" fmla="*/ 603 w 1943"/>
                  <a:gd name="T39" fmla="*/ 380 h 617"/>
                  <a:gd name="T40" fmla="*/ 625 w 1943"/>
                  <a:gd name="T41" fmla="*/ 370 h 617"/>
                  <a:gd name="T42" fmla="*/ 658 w 1943"/>
                  <a:gd name="T43" fmla="*/ 355 h 617"/>
                  <a:gd name="T44" fmla="*/ 713 w 1943"/>
                  <a:gd name="T45" fmla="*/ 347 h 617"/>
                  <a:gd name="T46" fmla="*/ 739 w 1943"/>
                  <a:gd name="T47" fmla="*/ 337 h 617"/>
                  <a:gd name="T48" fmla="*/ 774 w 1943"/>
                  <a:gd name="T49" fmla="*/ 322 h 617"/>
                  <a:gd name="T50" fmla="*/ 807 w 1943"/>
                  <a:gd name="T51" fmla="*/ 310 h 617"/>
                  <a:gd name="T52" fmla="*/ 842 w 1943"/>
                  <a:gd name="T53" fmla="*/ 297 h 617"/>
                  <a:gd name="T54" fmla="*/ 877 w 1943"/>
                  <a:gd name="T55" fmla="*/ 284 h 617"/>
                  <a:gd name="T56" fmla="*/ 915 w 1943"/>
                  <a:gd name="T57" fmla="*/ 279 h 617"/>
                  <a:gd name="T58" fmla="*/ 945 w 1943"/>
                  <a:gd name="T59" fmla="*/ 267 h 617"/>
                  <a:gd name="T60" fmla="*/ 998 w 1943"/>
                  <a:gd name="T61" fmla="*/ 257 h 617"/>
                  <a:gd name="T62" fmla="*/ 1021 w 1943"/>
                  <a:gd name="T63" fmla="*/ 242 h 617"/>
                  <a:gd name="T64" fmla="*/ 1064 w 1943"/>
                  <a:gd name="T65" fmla="*/ 234 h 617"/>
                  <a:gd name="T66" fmla="*/ 1081 w 1943"/>
                  <a:gd name="T67" fmla="*/ 219 h 617"/>
                  <a:gd name="T68" fmla="*/ 1104 w 1943"/>
                  <a:gd name="T69" fmla="*/ 206 h 617"/>
                  <a:gd name="T70" fmla="*/ 1142 w 1943"/>
                  <a:gd name="T71" fmla="*/ 199 h 617"/>
                  <a:gd name="T72" fmla="*/ 1175 w 1943"/>
                  <a:gd name="T73" fmla="*/ 186 h 617"/>
                  <a:gd name="T74" fmla="*/ 1207 w 1943"/>
                  <a:gd name="T75" fmla="*/ 176 h 617"/>
                  <a:gd name="T76" fmla="*/ 1240 w 1943"/>
                  <a:gd name="T77" fmla="*/ 161 h 617"/>
                  <a:gd name="T78" fmla="*/ 1338 w 1943"/>
                  <a:gd name="T79" fmla="*/ 153 h 617"/>
                  <a:gd name="T80" fmla="*/ 1384 w 1943"/>
                  <a:gd name="T81" fmla="*/ 141 h 617"/>
                  <a:gd name="T82" fmla="*/ 1406 w 1943"/>
                  <a:gd name="T83" fmla="*/ 128 h 617"/>
                  <a:gd name="T84" fmla="*/ 1459 w 1943"/>
                  <a:gd name="T85" fmla="*/ 118 h 617"/>
                  <a:gd name="T86" fmla="*/ 1485 w 1943"/>
                  <a:gd name="T87" fmla="*/ 108 h 617"/>
                  <a:gd name="T88" fmla="*/ 1527 w 1943"/>
                  <a:gd name="T89" fmla="*/ 93 h 617"/>
                  <a:gd name="T90" fmla="*/ 1558 w 1943"/>
                  <a:gd name="T91" fmla="*/ 75 h 617"/>
                  <a:gd name="T92" fmla="*/ 1606 w 1943"/>
                  <a:gd name="T93" fmla="*/ 58 h 617"/>
                  <a:gd name="T94" fmla="*/ 1689 w 1943"/>
                  <a:gd name="T95" fmla="*/ 42 h 617"/>
                  <a:gd name="T96" fmla="*/ 1759 w 1943"/>
                  <a:gd name="T97" fmla="*/ 37 h 617"/>
                  <a:gd name="T98" fmla="*/ 1830 w 1943"/>
                  <a:gd name="T99" fmla="*/ 25 h 617"/>
                  <a:gd name="T100" fmla="*/ 1870 w 1943"/>
                  <a:gd name="T101" fmla="*/ 12 h 617"/>
                  <a:gd name="T102" fmla="*/ 1943 w 1943"/>
                  <a:gd name="T103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43" h="617">
                    <a:moveTo>
                      <a:pt x="0" y="617"/>
                    </a:moveTo>
                    <a:lnTo>
                      <a:pt x="0" y="612"/>
                    </a:lnTo>
                    <a:lnTo>
                      <a:pt x="8" y="612"/>
                    </a:lnTo>
                    <a:lnTo>
                      <a:pt x="8" y="604"/>
                    </a:lnTo>
                    <a:lnTo>
                      <a:pt x="18" y="604"/>
                    </a:lnTo>
                    <a:lnTo>
                      <a:pt x="18" y="599"/>
                    </a:lnTo>
                    <a:lnTo>
                      <a:pt x="33" y="599"/>
                    </a:lnTo>
                    <a:lnTo>
                      <a:pt x="33" y="594"/>
                    </a:lnTo>
                    <a:lnTo>
                      <a:pt x="43" y="594"/>
                    </a:lnTo>
                    <a:lnTo>
                      <a:pt x="43" y="589"/>
                    </a:lnTo>
                    <a:lnTo>
                      <a:pt x="53" y="589"/>
                    </a:lnTo>
                    <a:lnTo>
                      <a:pt x="53" y="582"/>
                    </a:lnTo>
                    <a:lnTo>
                      <a:pt x="61" y="582"/>
                    </a:lnTo>
                    <a:lnTo>
                      <a:pt x="61" y="577"/>
                    </a:lnTo>
                    <a:lnTo>
                      <a:pt x="93" y="577"/>
                    </a:lnTo>
                    <a:lnTo>
                      <a:pt x="93" y="569"/>
                    </a:lnTo>
                    <a:lnTo>
                      <a:pt x="98" y="569"/>
                    </a:lnTo>
                    <a:lnTo>
                      <a:pt x="98" y="564"/>
                    </a:lnTo>
                    <a:lnTo>
                      <a:pt x="121" y="564"/>
                    </a:lnTo>
                    <a:lnTo>
                      <a:pt x="121" y="557"/>
                    </a:lnTo>
                    <a:lnTo>
                      <a:pt x="134" y="557"/>
                    </a:lnTo>
                    <a:lnTo>
                      <a:pt x="134" y="549"/>
                    </a:lnTo>
                    <a:lnTo>
                      <a:pt x="159" y="549"/>
                    </a:lnTo>
                    <a:lnTo>
                      <a:pt x="159" y="544"/>
                    </a:lnTo>
                    <a:lnTo>
                      <a:pt x="167" y="544"/>
                    </a:lnTo>
                    <a:lnTo>
                      <a:pt x="167" y="539"/>
                    </a:lnTo>
                    <a:lnTo>
                      <a:pt x="177" y="539"/>
                    </a:lnTo>
                    <a:lnTo>
                      <a:pt x="177" y="531"/>
                    </a:lnTo>
                    <a:lnTo>
                      <a:pt x="189" y="531"/>
                    </a:lnTo>
                    <a:lnTo>
                      <a:pt x="189" y="524"/>
                    </a:lnTo>
                    <a:lnTo>
                      <a:pt x="202" y="524"/>
                    </a:lnTo>
                    <a:lnTo>
                      <a:pt x="202" y="519"/>
                    </a:lnTo>
                    <a:lnTo>
                      <a:pt x="207" y="519"/>
                    </a:lnTo>
                    <a:lnTo>
                      <a:pt x="207" y="511"/>
                    </a:lnTo>
                    <a:lnTo>
                      <a:pt x="217" y="511"/>
                    </a:lnTo>
                    <a:lnTo>
                      <a:pt x="217" y="506"/>
                    </a:lnTo>
                    <a:lnTo>
                      <a:pt x="235" y="506"/>
                    </a:lnTo>
                    <a:lnTo>
                      <a:pt x="242" y="506"/>
                    </a:lnTo>
                    <a:lnTo>
                      <a:pt x="252" y="506"/>
                    </a:lnTo>
                    <a:lnTo>
                      <a:pt x="252" y="501"/>
                    </a:lnTo>
                    <a:lnTo>
                      <a:pt x="265" y="501"/>
                    </a:lnTo>
                    <a:lnTo>
                      <a:pt x="265" y="494"/>
                    </a:lnTo>
                    <a:lnTo>
                      <a:pt x="280" y="494"/>
                    </a:lnTo>
                    <a:lnTo>
                      <a:pt x="280" y="489"/>
                    </a:lnTo>
                    <a:lnTo>
                      <a:pt x="293" y="489"/>
                    </a:lnTo>
                    <a:lnTo>
                      <a:pt x="305" y="489"/>
                    </a:lnTo>
                    <a:lnTo>
                      <a:pt x="305" y="481"/>
                    </a:lnTo>
                    <a:lnTo>
                      <a:pt x="315" y="481"/>
                    </a:lnTo>
                    <a:lnTo>
                      <a:pt x="315" y="476"/>
                    </a:lnTo>
                    <a:lnTo>
                      <a:pt x="330" y="476"/>
                    </a:lnTo>
                    <a:lnTo>
                      <a:pt x="358" y="476"/>
                    </a:lnTo>
                    <a:lnTo>
                      <a:pt x="358" y="466"/>
                    </a:lnTo>
                    <a:lnTo>
                      <a:pt x="368" y="466"/>
                    </a:lnTo>
                    <a:lnTo>
                      <a:pt x="368" y="458"/>
                    </a:lnTo>
                    <a:lnTo>
                      <a:pt x="386" y="458"/>
                    </a:lnTo>
                    <a:lnTo>
                      <a:pt x="386" y="451"/>
                    </a:lnTo>
                    <a:lnTo>
                      <a:pt x="401" y="451"/>
                    </a:lnTo>
                    <a:lnTo>
                      <a:pt x="401" y="443"/>
                    </a:lnTo>
                    <a:lnTo>
                      <a:pt x="416" y="443"/>
                    </a:lnTo>
                    <a:lnTo>
                      <a:pt x="416" y="436"/>
                    </a:lnTo>
                    <a:lnTo>
                      <a:pt x="431" y="436"/>
                    </a:lnTo>
                    <a:lnTo>
                      <a:pt x="431" y="428"/>
                    </a:lnTo>
                    <a:lnTo>
                      <a:pt x="449" y="428"/>
                    </a:lnTo>
                    <a:lnTo>
                      <a:pt x="464" y="428"/>
                    </a:lnTo>
                    <a:lnTo>
                      <a:pt x="464" y="420"/>
                    </a:lnTo>
                    <a:lnTo>
                      <a:pt x="477" y="420"/>
                    </a:lnTo>
                    <a:lnTo>
                      <a:pt x="477" y="415"/>
                    </a:lnTo>
                    <a:lnTo>
                      <a:pt x="502" y="415"/>
                    </a:lnTo>
                    <a:lnTo>
                      <a:pt x="502" y="408"/>
                    </a:lnTo>
                    <a:lnTo>
                      <a:pt x="524" y="408"/>
                    </a:lnTo>
                    <a:lnTo>
                      <a:pt x="540" y="408"/>
                    </a:lnTo>
                    <a:lnTo>
                      <a:pt x="540" y="398"/>
                    </a:lnTo>
                    <a:lnTo>
                      <a:pt x="547" y="398"/>
                    </a:lnTo>
                    <a:lnTo>
                      <a:pt x="547" y="393"/>
                    </a:lnTo>
                    <a:lnTo>
                      <a:pt x="575" y="393"/>
                    </a:lnTo>
                    <a:lnTo>
                      <a:pt x="575" y="385"/>
                    </a:lnTo>
                    <a:lnTo>
                      <a:pt x="585" y="385"/>
                    </a:lnTo>
                    <a:lnTo>
                      <a:pt x="595" y="385"/>
                    </a:lnTo>
                    <a:lnTo>
                      <a:pt x="595" y="380"/>
                    </a:lnTo>
                    <a:lnTo>
                      <a:pt x="603" y="380"/>
                    </a:lnTo>
                    <a:lnTo>
                      <a:pt x="603" y="375"/>
                    </a:lnTo>
                    <a:lnTo>
                      <a:pt x="615" y="375"/>
                    </a:lnTo>
                    <a:lnTo>
                      <a:pt x="615" y="370"/>
                    </a:lnTo>
                    <a:lnTo>
                      <a:pt x="625" y="370"/>
                    </a:lnTo>
                    <a:lnTo>
                      <a:pt x="625" y="362"/>
                    </a:lnTo>
                    <a:lnTo>
                      <a:pt x="645" y="362"/>
                    </a:lnTo>
                    <a:lnTo>
                      <a:pt x="645" y="355"/>
                    </a:lnTo>
                    <a:lnTo>
                      <a:pt x="658" y="355"/>
                    </a:lnTo>
                    <a:lnTo>
                      <a:pt x="673" y="355"/>
                    </a:lnTo>
                    <a:lnTo>
                      <a:pt x="706" y="355"/>
                    </a:lnTo>
                    <a:lnTo>
                      <a:pt x="706" y="347"/>
                    </a:lnTo>
                    <a:lnTo>
                      <a:pt x="713" y="347"/>
                    </a:lnTo>
                    <a:lnTo>
                      <a:pt x="713" y="342"/>
                    </a:lnTo>
                    <a:lnTo>
                      <a:pt x="721" y="342"/>
                    </a:lnTo>
                    <a:lnTo>
                      <a:pt x="721" y="337"/>
                    </a:lnTo>
                    <a:lnTo>
                      <a:pt x="739" y="337"/>
                    </a:lnTo>
                    <a:lnTo>
                      <a:pt x="739" y="332"/>
                    </a:lnTo>
                    <a:lnTo>
                      <a:pt x="761" y="332"/>
                    </a:lnTo>
                    <a:lnTo>
                      <a:pt x="774" y="332"/>
                    </a:lnTo>
                    <a:lnTo>
                      <a:pt x="774" y="322"/>
                    </a:lnTo>
                    <a:lnTo>
                      <a:pt x="789" y="322"/>
                    </a:lnTo>
                    <a:lnTo>
                      <a:pt x="789" y="315"/>
                    </a:lnTo>
                    <a:lnTo>
                      <a:pt x="807" y="315"/>
                    </a:lnTo>
                    <a:lnTo>
                      <a:pt x="807" y="310"/>
                    </a:lnTo>
                    <a:lnTo>
                      <a:pt x="824" y="310"/>
                    </a:lnTo>
                    <a:lnTo>
                      <a:pt x="824" y="302"/>
                    </a:lnTo>
                    <a:lnTo>
                      <a:pt x="842" y="302"/>
                    </a:lnTo>
                    <a:lnTo>
                      <a:pt x="842" y="297"/>
                    </a:lnTo>
                    <a:lnTo>
                      <a:pt x="855" y="297"/>
                    </a:lnTo>
                    <a:lnTo>
                      <a:pt x="855" y="292"/>
                    </a:lnTo>
                    <a:lnTo>
                      <a:pt x="877" y="292"/>
                    </a:lnTo>
                    <a:lnTo>
                      <a:pt x="877" y="284"/>
                    </a:lnTo>
                    <a:lnTo>
                      <a:pt x="890" y="284"/>
                    </a:lnTo>
                    <a:lnTo>
                      <a:pt x="890" y="279"/>
                    </a:lnTo>
                    <a:lnTo>
                      <a:pt x="902" y="279"/>
                    </a:lnTo>
                    <a:lnTo>
                      <a:pt x="915" y="279"/>
                    </a:lnTo>
                    <a:lnTo>
                      <a:pt x="915" y="272"/>
                    </a:lnTo>
                    <a:lnTo>
                      <a:pt x="933" y="272"/>
                    </a:lnTo>
                    <a:lnTo>
                      <a:pt x="933" y="267"/>
                    </a:lnTo>
                    <a:lnTo>
                      <a:pt x="945" y="267"/>
                    </a:lnTo>
                    <a:lnTo>
                      <a:pt x="945" y="262"/>
                    </a:lnTo>
                    <a:lnTo>
                      <a:pt x="955" y="262"/>
                    </a:lnTo>
                    <a:lnTo>
                      <a:pt x="998" y="262"/>
                    </a:lnTo>
                    <a:lnTo>
                      <a:pt x="998" y="257"/>
                    </a:lnTo>
                    <a:lnTo>
                      <a:pt x="1008" y="257"/>
                    </a:lnTo>
                    <a:lnTo>
                      <a:pt x="1008" y="249"/>
                    </a:lnTo>
                    <a:lnTo>
                      <a:pt x="1021" y="249"/>
                    </a:lnTo>
                    <a:lnTo>
                      <a:pt x="1021" y="242"/>
                    </a:lnTo>
                    <a:lnTo>
                      <a:pt x="1033" y="242"/>
                    </a:lnTo>
                    <a:lnTo>
                      <a:pt x="1054" y="242"/>
                    </a:lnTo>
                    <a:lnTo>
                      <a:pt x="1054" y="234"/>
                    </a:lnTo>
                    <a:lnTo>
                      <a:pt x="1064" y="234"/>
                    </a:lnTo>
                    <a:lnTo>
                      <a:pt x="1064" y="229"/>
                    </a:lnTo>
                    <a:lnTo>
                      <a:pt x="1071" y="229"/>
                    </a:lnTo>
                    <a:lnTo>
                      <a:pt x="1071" y="219"/>
                    </a:lnTo>
                    <a:lnTo>
                      <a:pt x="1081" y="219"/>
                    </a:lnTo>
                    <a:lnTo>
                      <a:pt x="1081" y="211"/>
                    </a:lnTo>
                    <a:lnTo>
                      <a:pt x="1094" y="211"/>
                    </a:lnTo>
                    <a:lnTo>
                      <a:pt x="1104" y="211"/>
                    </a:lnTo>
                    <a:lnTo>
                      <a:pt x="1104" y="206"/>
                    </a:lnTo>
                    <a:lnTo>
                      <a:pt x="1112" y="206"/>
                    </a:lnTo>
                    <a:lnTo>
                      <a:pt x="1112" y="199"/>
                    </a:lnTo>
                    <a:lnTo>
                      <a:pt x="1122" y="199"/>
                    </a:lnTo>
                    <a:lnTo>
                      <a:pt x="1142" y="199"/>
                    </a:lnTo>
                    <a:lnTo>
                      <a:pt x="1142" y="191"/>
                    </a:lnTo>
                    <a:lnTo>
                      <a:pt x="1152" y="191"/>
                    </a:lnTo>
                    <a:lnTo>
                      <a:pt x="1152" y="186"/>
                    </a:lnTo>
                    <a:lnTo>
                      <a:pt x="1175" y="186"/>
                    </a:lnTo>
                    <a:lnTo>
                      <a:pt x="1187" y="186"/>
                    </a:lnTo>
                    <a:lnTo>
                      <a:pt x="1187" y="181"/>
                    </a:lnTo>
                    <a:lnTo>
                      <a:pt x="1207" y="181"/>
                    </a:lnTo>
                    <a:lnTo>
                      <a:pt x="1207" y="176"/>
                    </a:lnTo>
                    <a:lnTo>
                      <a:pt x="1230" y="176"/>
                    </a:lnTo>
                    <a:lnTo>
                      <a:pt x="1230" y="168"/>
                    </a:lnTo>
                    <a:lnTo>
                      <a:pt x="1240" y="168"/>
                    </a:lnTo>
                    <a:lnTo>
                      <a:pt x="1240" y="161"/>
                    </a:lnTo>
                    <a:lnTo>
                      <a:pt x="1253" y="161"/>
                    </a:lnTo>
                    <a:lnTo>
                      <a:pt x="1301" y="161"/>
                    </a:lnTo>
                    <a:lnTo>
                      <a:pt x="1301" y="153"/>
                    </a:lnTo>
                    <a:lnTo>
                      <a:pt x="1338" y="153"/>
                    </a:lnTo>
                    <a:lnTo>
                      <a:pt x="1338" y="148"/>
                    </a:lnTo>
                    <a:lnTo>
                      <a:pt x="1349" y="148"/>
                    </a:lnTo>
                    <a:lnTo>
                      <a:pt x="1384" y="148"/>
                    </a:lnTo>
                    <a:lnTo>
                      <a:pt x="1384" y="141"/>
                    </a:lnTo>
                    <a:lnTo>
                      <a:pt x="1394" y="141"/>
                    </a:lnTo>
                    <a:lnTo>
                      <a:pt x="1394" y="136"/>
                    </a:lnTo>
                    <a:lnTo>
                      <a:pt x="1406" y="136"/>
                    </a:lnTo>
                    <a:lnTo>
                      <a:pt x="1406" y="128"/>
                    </a:lnTo>
                    <a:lnTo>
                      <a:pt x="1437" y="128"/>
                    </a:lnTo>
                    <a:lnTo>
                      <a:pt x="1437" y="123"/>
                    </a:lnTo>
                    <a:lnTo>
                      <a:pt x="1459" y="123"/>
                    </a:lnTo>
                    <a:lnTo>
                      <a:pt x="1459" y="118"/>
                    </a:lnTo>
                    <a:lnTo>
                      <a:pt x="1467" y="118"/>
                    </a:lnTo>
                    <a:lnTo>
                      <a:pt x="1467" y="113"/>
                    </a:lnTo>
                    <a:lnTo>
                      <a:pt x="1485" y="113"/>
                    </a:lnTo>
                    <a:lnTo>
                      <a:pt x="1485" y="108"/>
                    </a:lnTo>
                    <a:lnTo>
                      <a:pt x="1512" y="108"/>
                    </a:lnTo>
                    <a:lnTo>
                      <a:pt x="1512" y="100"/>
                    </a:lnTo>
                    <a:lnTo>
                      <a:pt x="1527" y="100"/>
                    </a:lnTo>
                    <a:lnTo>
                      <a:pt x="1527" y="93"/>
                    </a:lnTo>
                    <a:lnTo>
                      <a:pt x="1548" y="93"/>
                    </a:lnTo>
                    <a:lnTo>
                      <a:pt x="1548" y="85"/>
                    </a:lnTo>
                    <a:lnTo>
                      <a:pt x="1558" y="85"/>
                    </a:lnTo>
                    <a:lnTo>
                      <a:pt x="1558" y="75"/>
                    </a:lnTo>
                    <a:lnTo>
                      <a:pt x="1570" y="75"/>
                    </a:lnTo>
                    <a:lnTo>
                      <a:pt x="1570" y="65"/>
                    </a:lnTo>
                    <a:lnTo>
                      <a:pt x="1606" y="65"/>
                    </a:lnTo>
                    <a:lnTo>
                      <a:pt x="1606" y="58"/>
                    </a:lnTo>
                    <a:lnTo>
                      <a:pt x="1633" y="58"/>
                    </a:lnTo>
                    <a:lnTo>
                      <a:pt x="1633" y="50"/>
                    </a:lnTo>
                    <a:lnTo>
                      <a:pt x="1689" y="50"/>
                    </a:lnTo>
                    <a:lnTo>
                      <a:pt x="1689" y="42"/>
                    </a:lnTo>
                    <a:lnTo>
                      <a:pt x="1699" y="42"/>
                    </a:lnTo>
                    <a:lnTo>
                      <a:pt x="1699" y="37"/>
                    </a:lnTo>
                    <a:lnTo>
                      <a:pt x="1747" y="37"/>
                    </a:lnTo>
                    <a:lnTo>
                      <a:pt x="1759" y="37"/>
                    </a:lnTo>
                    <a:lnTo>
                      <a:pt x="1759" y="30"/>
                    </a:lnTo>
                    <a:lnTo>
                      <a:pt x="1815" y="30"/>
                    </a:lnTo>
                    <a:lnTo>
                      <a:pt x="1815" y="25"/>
                    </a:lnTo>
                    <a:lnTo>
                      <a:pt x="1830" y="25"/>
                    </a:lnTo>
                    <a:lnTo>
                      <a:pt x="1830" y="17"/>
                    </a:lnTo>
                    <a:lnTo>
                      <a:pt x="1842" y="17"/>
                    </a:lnTo>
                    <a:lnTo>
                      <a:pt x="1842" y="12"/>
                    </a:lnTo>
                    <a:lnTo>
                      <a:pt x="1870" y="12"/>
                    </a:lnTo>
                    <a:lnTo>
                      <a:pt x="1870" y="5"/>
                    </a:lnTo>
                    <a:lnTo>
                      <a:pt x="1918" y="5"/>
                    </a:lnTo>
                    <a:lnTo>
                      <a:pt x="1918" y="0"/>
                    </a:lnTo>
                    <a:lnTo>
                      <a:pt x="1943" y="0"/>
                    </a:lnTo>
                  </a:path>
                </a:pathLst>
              </a:custGeom>
              <a:noFill/>
              <a:ln w="12700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7474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53"/>
              <p:cNvSpPr>
                <a:spLocks/>
              </p:cNvSpPr>
              <p:nvPr/>
            </p:nvSpPr>
            <p:spPr bwMode="auto">
              <a:xfrm>
                <a:off x="5523047" y="3249895"/>
                <a:ext cx="2051820" cy="801510"/>
              </a:xfrm>
              <a:custGeom>
                <a:avLst/>
                <a:gdLst>
                  <a:gd name="T0" fmla="*/ 13 w 1943"/>
                  <a:gd name="T1" fmla="*/ 744 h 759"/>
                  <a:gd name="T2" fmla="*/ 30 w 1943"/>
                  <a:gd name="T3" fmla="*/ 729 h 759"/>
                  <a:gd name="T4" fmla="*/ 51 w 1943"/>
                  <a:gd name="T5" fmla="*/ 711 h 759"/>
                  <a:gd name="T6" fmla="*/ 88 w 1943"/>
                  <a:gd name="T7" fmla="*/ 691 h 759"/>
                  <a:gd name="T8" fmla="*/ 119 w 1943"/>
                  <a:gd name="T9" fmla="*/ 673 h 759"/>
                  <a:gd name="T10" fmla="*/ 151 w 1943"/>
                  <a:gd name="T11" fmla="*/ 651 h 759"/>
                  <a:gd name="T12" fmla="*/ 177 w 1943"/>
                  <a:gd name="T13" fmla="*/ 638 h 759"/>
                  <a:gd name="T14" fmla="*/ 202 w 1943"/>
                  <a:gd name="T15" fmla="*/ 625 h 759"/>
                  <a:gd name="T16" fmla="*/ 260 w 1943"/>
                  <a:gd name="T17" fmla="*/ 613 h 759"/>
                  <a:gd name="T18" fmla="*/ 280 w 1943"/>
                  <a:gd name="T19" fmla="*/ 603 h 759"/>
                  <a:gd name="T20" fmla="*/ 305 w 1943"/>
                  <a:gd name="T21" fmla="*/ 590 h 759"/>
                  <a:gd name="T22" fmla="*/ 340 w 1943"/>
                  <a:gd name="T23" fmla="*/ 580 h 759"/>
                  <a:gd name="T24" fmla="*/ 366 w 1943"/>
                  <a:gd name="T25" fmla="*/ 567 h 759"/>
                  <a:gd name="T26" fmla="*/ 386 w 1943"/>
                  <a:gd name="T27" fmla="*/ 555 h 759"/>
                  <a:gd name="T28" fmla="*/ 406 w 1943"/>
                  <a:gd name="T29" fmla="*/ 545 h 759"/>
                  <a:gd name="T30" fmla="*/ 436 w 1943"/>
                  <a:gd name="T31" fmla="*/ 535 h 759"/>
                  <a:gd name="T32" fmla="*/ 466 w 1943"/>
                  <a:gd name="T33" fmla="*/ 525 h 759"/>
                  <a:gd name="T34" fmla="*/ 482 w 1943"/>
                  <a:gd name="T35" fmla="*/ 509 h 759"/>
                  <a:gd name="T36" fmla="*/ 514 w 1943"/>
                  <a:gd name="T37" fmla="*/ 499 h 759"/>
                  <a:gd name="T38" fmla="*/ 534 w 1943"/>
                  <a:gd name="T39" fmla="*/ 484 h 759"/>
                  <a:gd name="T40" fmla="*/ 557 w 1943"/>
                  <a:gd name="T41" fmla="*/ 469 h 759"/>
                  <a:gd name="T42" fmla="*/ 580 w 1943"/>
                  <a:gd name="T43" fmla="*/ 457 h 759"/>
                  <a:gd name="T44" fmla="*/ 618 w 1943"/>
                  <a:gd name="T45" fmla="*/ 452 h 759"/>
                  <a:gd name="T46" fmla="*/ 638 w 1943"/>
                  <a:gd name="T47" fmla="*/ 441 h 759"/>
                  <a:gd name="T48" fmla="*/ 668 w 1943"/>
                  <a:gd name="T49" fmla="*/ 431 h 759"/>
                  <a:gd name="T50" fmla="*/ 698 w 1943"/>
                  <a:gd name="T51" fmla="*/ 419 h 759"/>
                  <a:gd name="T52" fmla="*/ 721 w 1943"/>
                  <a:gd name="T53" fmla="*/ 409 h 759"/>
                  <a:gd name="T54" fmla="*/ 751 w 1943"/>
                  <a:gd name="T55" fmla="*/ 391 h 759"/>
                  <a:gd name="T56" fmla="*/ 776 w 1943"/>
                  <a:gd name="T57" fmla="*/ 378 h 759"/>
                  <a:gd name="T58" fmla="*/ 809 w 1943"/>
                  <a:gd name="T59" fmla="*/ 366 h 759"/>
                  <a:gd name="T60" fmla="*/ 860 w 1943"/>
                  <a:gd name="T61" fmla="*/ 361 h 759"/>
                  <a:gd name="T62" fmla="*/ 892 w 1943"/>
                  <a:gd name="T63" fmla="*/ 346 h 759"/>
                  <a:gd name="T64" fmla="*/ 905 w 1943"/>
                  <a:gd name="T65" fmla="*/ 331 h 759"/>
                  <a:gd name="T66" fmla="*/ 940 w 1943"/>
                  <a:gd name="T67" fmla="*/ 318 h 759"/>
                  <a:gd name="T68" fmla="*/ 981 w 1943"/>
                  <a:gd name="T69" fmla="*/ 308 h 759"/>
                  <a:gd name="T70" fmla="*/ 1006 w 1943"/>
                  <a:gd name="T71" fmla="*/ 295 h 759"/>
                  <a:gd name="T72" fmla="*/ 1041 w 1943"/>
                  <a:gd name="T73" fmla="*/ 285 h 759"/>
                  <a:gd name="T74" fmla="*/ 1074 w 1943"/>
                  <a:gd name="T75" fmla="*/ 283 h 759"/>
                  <a:gd name="T76" fmla="*/ 1119 w 1943"/>
                  <a:gd name="T77" fmla="*/ 273 h 759"/>
                  <a:gd name="T78" fmla="*/ 1139 w 1943"/>
                  <a:gd name="T79" fmla="*/ 262 h 759"/>
                  <a:gd name="T80" fmla="*/ 1172 w 1943"/>
                  <a:gd name="T81" fmla="*/ 255 h 759"/>
                  <a:gd name="T82" fmla="*/ 1187 w 1943"/>
                  <a:gd name="T83" fmla="*/ 245 h 759"/>
                  <a:gd name="T84" fmla="*/ 1210 w 1943"/>
                  <a:gd name="T85" fmla="*/ 232 h 759"/>
                  <a:gd name="T86" fmla="*/ 1243 w 1943"/>
                  <a:gd name="T87" fmla="*/ 217 h 759"/>
                  <a:gd name="T88" fmla="*/ 1291 w 1943"/>
                  <a:gd name="T89" fmla="*/ 202 h 759"/>
                  <a:gd name="T90" fmla="*/ 1318 w 1943"/>
                  <a:gd name="T91" fmla="*/ 192 h 759"/>
                  <a:gd name="T92" fmla="*/ 1364 w 1943"/>
                  <a:gd name="T93" fmla="*/ 187 h 759"/>
                  <a:gd name="T94" fmla="*/ 1409 w 1943"/>
                  <a:gd name="T95" fmla="*/ 177 h 759"/>
                  <a:gd name="T96" fmla="*/ 1434 w 1943"/>
                  <a:gd name="T97" fmla="*/ 167 h 759"/>
                  <a:gd name="T98" fmla="*/ 1487 w 1943"/>
                  <a:gd name="T99" fmla="*/ 154 h 759"/>
                  <a:gd name="T100" fmla="*/ 1517 w 1943"/>
                  <a:gd name="T101" fmla="*/ 144 h 759"/>
                  <a:gd name="T102" fmla="*/ 1553 w 1943"/>
                  <a:gd name="T103" fmla="*/ 129 h 759"/>
                  <a:gd name="T104" fmla="*/ 1580 w 1943"/>
                  <a:gd name="T105" fmla="*/ 116 h 759"/>
                  <a:gd name="T106" fmla="*/ 1603 w 1943"/>
                  <a:gd name="T107" fmla="*/ 101 h 759"/>
                  <a:gd name="T108" fmla="*/ 1641 w 1943"/>
                  <a:gd name="T109" fmla="*/ 94 h 759"/>
                  <a:gd name="T110" fmla="*/ 1684 w 1943"/>
                  <a:gd name="T111" fmla="*/ 81 h 759"/>
                  <a:gd name="T112" fmla="*/ 1706 w 1943"/>
                  <a:gd name="T113" fmla="*/ 63 h 759"/>
                  <a:gd name="T114" fmla="*/ 1774 w 1943"/>
                  <a:gd name="T115" fmla="*/ 56 h 759"/>
                  <a:gd name="T116" fmla="*/ 1815 w 1943"/>
                  <a:gd name="T117" fmla="*/ 46 h 759"/>
                  <a:gd name="T118" fmla="*/ 1868 w 1943"/>
                  <a:gd name="T119" fmla="*/ 36 h 759"/>
                  <a:gd name="T120" fmla="*/ 1916 w 1943"/>
                  <a:gd name="T121" fmla="*/ 18 h 759"/>
                  <a:gd name="T122" fmla="*/ 1943 w 1943"/>
                  <a:gd name="T123" fmla="*/ 0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43" h="759">
                    <a:moveTo>
                      <a:pt x="0" y="759"/>
                    </a:moveTo>
                    <a:lnTo>
                      <a:pt x="0" y="749"/>
                    </a:lnTo>
                    <a:lnTo>
                      <a:pt x="13" y="749"/>
                    </a:lnTo>
                    <a:lnTo>
                      <a:pt x="13" y="744"/>
                    </a:lnTo>
                    <a:lnTo>
                      <a:pt x="23" y="744"/>
                    </a:lnTo>
                    <a:lnTo>
                      <a:pt x="23" y="736"/>
                    </a:lnTo>
                    <a:lnTo>
                      <a:pt x="30" y="736"/>
                    </a:lnTo>
                    <a:lnTo>
                      <a:pt x="30" y="729"/>
                    </a:lnTo>
                    <a:lnTo>
                      <a:pt x="38" y="729"/>
                    </a:lnTo>
                    <a:lnTo>
                      <a:pt x="38" y="721"/>
                    </a:lnTo>
                    <a:lnTo>
                      <a:pt x="51" y="721"/>
                    </a:lnTo>
                    <a:lnTo>
                      <a:pt x="51" y="711"/>
                    </a:lnTo>
                    <a:lnTo>
                      <a:pt x="61" y="711"/>
                    </a:lnTo>
                    <a:lnTo>
                      <a:pt x="61" y="701"/>
                    </a:lnTo>
                    <a:lnTo>
                      <a:pt x="88" y="701"/>
                    </a:lnTo>
                    <a:lnTo>
                      <a:pt x="88" y="691"/>
                    </a:lnTo>
                    <a:lnTo>
                      <a:pt x="106" y="691"/>
                    </a:lnTo>
                    <a:lnTo>
                      <a:pt x="106" y="683"/>
                    </a:lnTo>
                    <a:lnTo>
                      <a:pt x="119" y="683"/>
                    </a:lnTo>
                    <a:lnTo>
                      <a:pt x="119" y="673"/>
                    </a:lnTo>
                    <a:lnTo>
                      <a:pt x="136" y="673"/>
                    </a:lnTo>
                    <a:lnTo>
                      <a:pt x="136" y="661"/>
                    </a:lnTo>
                    <a:lnTo>
                      <a:pt x="151" y="661"/>
                    </a:lnTo>
                    <a:lnTo>
                      <a:pt x="151" y="651"/>
                    </a:lnTo>
                    <a:lnTo>
                      <a:pt x="164" y="651"/>
                    </a:lnTo>
                    <a:lnTo>
                      <a:pt x="164" y="643"/>
                    </a:lnTo>
                    <a:lnTo>
                      <a:pt x="177" y="643"/>
                    </a:lnTo>
                    <a:lnTo>
                      <a:pt x="177" y="638"/>
                    </a:lnTo>
                    <a:lnTo>
                      <a:pt x="189" y="638"/>
                    </a:lnTo>
                    <a:lnTo>
                      <a:pt x="189" y="633"/>
                    </a:lnTo>
                    <a:lnTo>
                      <a:pt x="202" y="633"/>
                    </a:lnTo>
                    <a:lnTo>
                      <a:pt x="202" y="625"/>
                    </a:lnTo>
                    <a:lnTo>
                      <a:pt x="222" y="625"/>
                    </a:lnTo>
                    <a:lnTo>
                      <a:pt x="222" y="618"/>
                    </a:lnTo>
                    <a:lnTo>
                      <a:pt x="260" y="618"/>
                    </a:lnTo>
                    <a:lnTo>
                      <a:pt x="260" y="613"/>
                    </a:lnTo>
                    <a:lnTo>
                      <a:pt x="267" y="613"/>
                    </a:lnTo>
                    <a:lnTo>
                      <a:pt x="267" y="608"/>
                    </a:lnTo>
                    <a:lnTo>
                      <a:pt x="280" y="608"/>
                    </a:lnTo>
                    <a:lnTo>
                      <a:pt x="280" y="603"/>
                    </a:lnTo>
                    <a:lnTo>
                      <a:pt x="293" y="603"/>
                    </a:lnTo>
                    <a:lnTo>
                      <a:pt x="293" y="595"/>
                    </a:lnTo>
                    <a:lnTo>
                      <a:pt x="305" y="595"/>
                    </a:lnTo>
                    <a:lnTo>
                      <a:pt x="305" y="590"/>
                    </a:lnTo>
                    <a:lnTo>
                      <a:pt x="330" y="590"/>
                    </a:lnTo>
                    <a:lnTo>
                      <a:pt x="330" y="585"/>
                    </a:lnTo>
                    <a:lnTo>
                      <a:pt x="340" y="585"/>
                    </a:lnTo>
                    <a:lnTo>
                      <a:pt x="340" y="580"/>
                    </a:lnTo>
                    <a:lnTo>
                      <a:pt x="353" y="580"/>
                    </a:lnTo>
                    <a:lnTo>
                      <a:pt x="353" y="573"/>
                    </a:lnTo>
                    <a:lnTo>
                      <a:pt x="366" y="573"/>
                    </a:lnTo>
                    <a:lnTo>
                      <a:pt x="366" y="567"/>
                    </a:lnTo>
                    <a:lnTo>
                      <a:pt x="376" y="567"/>
                    </a:lnTo>
                    <a:lnTo>
                      <a:pt x="376" y="562"/>
                    </a:lnTo>
                    <a:lnTo>
                      <a:pt x="386" y="562"/>
                    </a:lnTo>
                    <a:lnTo>
                      <a:pt x="386" y="555"/>
                    </a:lnTo>
                    <a:lnTo>
                      <a:pt x="396" y="555"/>
                    </a:lnTo>
                    <a:lnTo>
                      <a:pt x="396" y="550"/>
                    </a:lnTo>
                    <a:lnTo>
                      <a:pt x="406" y="550"/>
                    </a:lnTo>
                    <a:lnTo>
                      <a:pt x="406" y="545"/>
                    </a:lnTo>
                    <a:lnTo>
                      <a:pt x="424" y="545"/>
                    </a:lnTo>
                    <a:lnTo>
                      <a:pt x="424" y="540"/>
                    </a:lnTo>
                    <a:lnTo>
                      <a:pt x="436" y="540"/>
                    </a:lnTo>
                    <a:lnTo>
                      <a:pt x="436" y="535"/>
                    </a:lnTo>
                    <a:lnTo>
                      <a:pt x="454" y="535"/>
                    </a:lnTo>
                    <a:lnTo>
                      <a:pt x="454" y="527"/>
                    </a:lnTo>
                    <a:lnTo>
                      <a:pt x="466" y="527"/>
                    </a:lnTo>
                    <a:lnTo>
                      <a:pt x="466" y="525"/>
                    </a:lnTo>
                    <a:lnTo>
                      <a:pt x="474" y="525"/>
                    </a:lnTo>
                    <a:lnTo>
                      <a:pt x="474" y="515"/>
                    </a:lnTo>
                    <a:lnTo>
                      <a:pt x="482" y="515"/>
                    </a:lnTo>
                    <a:lnTo>
                      <a:pt x="482" y="509"/>
                    </a:lnTo>
                    <a:lnTo>
                      <a:pt x="494" y="509"/>
                    </a:lnTo>
                    <a:lnTo>
                      <a:pt x="507" y="509"/>
                    </a:lnTo>
                    <a:lnTo>
                      <a:pt x="507" y="499"/>
                    </a:lnTo>
                    <a:lnTo>
                      <a:pt x="514" y="499"/>
                    </a:lnTo>
                    <a:lnTo>
                      <a:pt x="514" y="494"/>
                    </a:lnTo>
                    <a:lnTo>
                      <a:pt x="524" y="494"/>
                    </a:lnTo>
                    <a:lnTo>
                      <a:pt x="534" y="494"/>
                    </a:lnTo>
                    <a:lnTo>
                      <a:pt x="534" y="484"/>
                    </a:lnTo>
                    <a:lnTo>
                      <a:pt x="547" y="484"/>
                    </a:lnTo>
                    <a:lnTo>
                      <a:pt x="547" y="477"/>
                    </a:lnTo>
                    <a:lnTo>
                      <a:pt x="557" y="477"/>
                    </a:lnTo>
                    <a:lnTo>
                      <a:pt x="557" y="469"/>
                    </a:lnTo>
                    <a:lnTo>
                      <a:pt x="570" y="469"/>
                    </a:lnTo>
                    <a:lnTo>
                      <a:pt x="570" y="464"/>
                    </a:lnTo>
                    <a:lnTo>
                      <a:pt x="580" y="464"/>
                    </a:lnTo>
                    <a:lnTo>
                      <a:pt x="580" y="457"/>
                    </a:lnTo>
                    <a:lnTo>
                      <a:pt x="595" y="457"/>
                    </a:lnTo>
                    <a:lnTo>
                      <a:pt x="595" y="452"/>
                    </a:lnTo>
                    <a:lnTo>
                      <a:pt x="600" y="452"/>
                    </a:lnTo>
                    <a:lnTo>
                      <a:pt x="618" y="452"/>
                    </a:lnTo>
                    <a:lnTo>
                      <a:pt x="618" y="446"/>
                    </a:lnTo>
                    <a:lnTo>
                      <a:pt x="628" y="446"/>
                    </a:lnTo>
                    <a:lnTo>
                      <a:pt x="628" y="441"/>
                    </a:lnTo>
                    <a:lnTo>
                      <a:pt x="638" y="441"/>
                    </a:lnTo>
                    <a:lnTo>
                      <a:pt x="638" y="436"/>
                    </a:lnTo>
                    <a:lnTo>
                      <a:pt x="653" y="436"/>
                    </a:lnTo>
                    <a:lnTo>
                      <a:pt x="653" y="431"/>
                    </a:lnTo>
                    <a:lnTo>
                      <a:pt x="668" y="431"/>
                    </a:lnTo>
                    <a:lnTo>
                      <a:pt x="668" y="424"/>
                    </a:lnTo>
                    <a:lnTo>
                      <a:pt x="678" y="424"/>
                    </a:lnTo>
                    <a:lnTo>
                      <a:pt x="678" y="419"/>
                    </a:lnTo>
                    <a:lnTo>
                      <a:pt x="698" y="419"/>
                    </a:lnTo>
                    <a:lnTo>
                      <a:pt x="698" y="414"/>
                    </a:lnTo>
                    <a:lnTo>
                      <a:pt x="713" y="414"/>
                    </a:lnTo>
                    <a:lnTo>
                      <a:pt x="713" y="409"/>
                    </a:lnTo>
                    <a:lnTo>
                      <a:pt x="721" y="409"/>
                    </a:lnTo>
                    <a:lnTo>
                      <a:pt x="721" y="399"/>
                    </a:lnTo>
                    <a:lnTo>
                      <a:pt x="739" y="399"/>
                    </a:lnTo>
                    <a:lnTo>
                      <a:pt x="751" y="399"/>
                    </a:lnTo>
                    <a:lnTo>
                      <a:pt x="751" y="391"/>
                    </a:lnTo>
                    <a:lnTo>
                      <a:pt x="761" y="391"/>
                    </a:lnTo>
                    <a:lnTo>
                      <a:pt x="761" y="386"/>
                    </a:lnTo>
                    <a:lnTo>
                      <a:pt x="776" y="386"/>
                    </a:lnTo>
                    <a:lnTo>
                      <a:pt x="776" y="378"/>
                    </a:lnTo>
                    <a:lnTo>
                      <a:pt x="797" y="378"/>
                    </a:lnTo>
                    <a:lnTo>
                      <a:pt x="797" y="371"/>
                    </a:lnTo>
                    <a:lnTo>
                      <a:pt x="809" y="371"/>
                    </a:lnTo>
                    <a:lnTo>
                      <a:pt x="809" y="366"/>
                    </a:lnTo>
                    <a:lnTo>
                      <a:pt x="827" y="366"/>
                    </a:lnTo>
                    <a:lnTo>
                      <a:pt x="827" y="361"/>
                    </a:lnTo>
                    <a:lnTo>
                      <a:pt x="839" y="361"/>
                    </a:lnTo>
                    <a:lnTo>
                      <a:pt x="860" y="361"/>
                    </a:lnTo>
                    <a:lnTo>
                      <a:pt x="860" y="353"/>
                    </a:lnTo>
                    <a:lnTo>
                      <a:pt x="870" y="353"/>
                    </a:lnTo>
                    <a:lnTo>
                      <a:pt x="892" y="353"/>
                    </a:lnTo>
                    <a:lnTo>
                      <a:pt x="892" y="346"/>
                    </a:lnTo>
                    <a:lnTo>
                      <a:pt x="897" y="346"/>
                    </a:lnTo>
                    <a:lnTo>
                      <a:pt x="897" y="338"/>
                    </a:lnTo>
                    <a:lnTo>
                      <a:pt x="905" y="338"/>
                    </a:lnTo>
                    <a:lnTo>
                      <a:pt x="905" y="331"/>
                    </a:lnTo>
                    <a:lnTo>
                      <a:pt x="930" y="331"/>
                    </a:lnTo>
                    <a:lnTo>
                      <a:pt x="930" y="323"/>
                    </a:lnTo>
                    <a:lnTo>
                      <a:pt x="940" y="323"/>
                    </a:lnTo>
                    <a:lnTo>
                      <a:pt x="940" y="318"/>
                    </a:lnTo>
                    <a:lnTo>
                      <a:pt x="958" y="318"/>
                    </a:lnTo>
                    <a:lnTo>
                      <a:pt x="958" y="310"/>
                    </a:lnTo>
                    <a:lnTo>
                      <a:pt x="981" y="310"/>
                    </a:lnTo>
                    <a:lnTo>
                      <a:pt x="981" y="308"/>
                    </a:lnTo>
                    <a:lnTo>
                      <a:pt x="988" y="308"/>
                    </a:lnTo>
                    <a:lnTo>
                      <a:pt x="988" y="300"/>
                    </a:lnTo>
                    <a:lnTo>
                      <a:pt x="1006" y="300"/>
                    </a:lnTo>
                    <a:lnTo>
                      <a:pt x="1006" y="295"/>
                    </a:lnTo>
                    <a:lnTo>
                      <a:pt x="1028" y="295"/>
                    </a:lnTo>
                    <a:lnTo>
                      <a:pt x="1028" y="293"/>
                    </a:lnTo>
                    <a:lnTo>
                      <a:pt x="1041" y="293"/>
                    </a:lnTo>
                    <a:lnTo>
                      <a:pt x="1041" y="285"/>
                    </a:lnTo>
                    <a:lnTo>
                      <a:pt x="1051" y="285"/>
                    </a:lnTo>
                    <a:lnTo>
                      <a:pt x="1051" y="283"/>
                    </a:lnTo>
                    <a:lnTo>
                      <a:pt x="1064" y="283"/>
                    </a:lnTo>
                    <a:lnTo>
                      <a:pt x="1074" y="283"/>
                    </a:lnTo>
                    <a:lnTo>
                      <a:pt x="1074" y="275"/>
                    </a:lnTo>
                    <a:lnTo>
                      <a:pt x="1089" y="275"/>
                    </a:lnTo>
                    <a:lnTo>
                      <a:pt x="1089" y="273"/>
                    </a:lnTo>
                    <a:lnTo>
                      <a:pt x="1119" y="273"/>
                    </a:lnTo>
                    <a:lnTo>
                      <a:pt x="1124" y="273"/>
                    </a:lnTo>
                    <a:lnTo>
                      <a:pt x="1124" y="268"/>
                    </a:lnTo>
                    <a:lnTo>
                      <a:pt x="1139" y="268"/>
                    </a:lnTo>
                    <a:lnTo>
                      <a:pt x="1139" y="262"/>
                    </a:lnTo>
                    <a:lnTo>
                      <a:pt x="1157" y="262"/>
                    </a:lnTo>
                    <a:lnTo>
                      <a:pt x="1165" y="262"/>
                    </a:lnTo>
                    <a:lnTo>
                      <a:pt x="1165" y="255"/>
                    </a:lnTo>
                    <a:lnTo>
                      <a:pt x="1172" y="255"/>
                    </a:lnTo>
                    <a:lnTo>
                      <a:pt x="1172" y="250"/>
                    </a:lnTo>
                    <a:lnTo>
                      <a:pt x="1182" y="250"/>
                    </a:lnTo>
                    <a:lnTo>
                      <a:pt x="1182" y="245"/>
                    </a:lnTo>
                    <a:lnTo>
                      <a:pt x="1187" y="245"/>
                    </a:lnTo>
                    <a:lnTo>
                      <a:pt x="1187" y="240"/>
                    </a:lnTo>
                    <a:lnTo>
                      <a:pt x="1202" y="240"/>
                    </a:lnTo>
                    <a:lnTo>
                      <a:pt x="1202" y="232"/>
                    </a:lnTo>
                    <a:lnTo>
                      <a:pt x="1210" y="232"/>
                    </a:lnTo>
                    <a:lnTo>
                      <a:pt x="1210" y="222"/>
                    </a:lnTo>
                    <a:lnTo>
                      <a:pt x="1220" y="222"/>
                    </a:lnTo>
                    <a:lnTo>
                      <a:pt x="1220" y="217"/>
                    </a:lnTo>
                    <a:lnTo>
                      <a:pt x="1243" y="217"/>
                    </a:lnTo>
                    <a:lnTo>
                      <a:pt x="1268" y="217"/>
                    </a:lnTo>
                    <a:lnTo>
                      <a:pt x="1268" y="210"/>
                    </a:lnTo>
                    <a:lnTo>
                      <a:pt x="1291" y="210"/>
                    </a:lnTo>
                    <a:lnTo>
                      <a:pt x="1291" y="202"/>
                    </a:lnTo>
                    <a:lnTo>
                      <a:pt x="1303" y="202"/>
                    </a:lnTo>
                    <a:lnTo>
                      <a:pt x="1303" y="197"/>
                    </a:lnTo>
                    <a:lnTo>
                      <a:pt x="1318" y="197"/>
                    </a:lnTo>
                    <a:lnTo>
                      <a:pt x="1318" y="192"/>
                    </a:lnTo>
                    <a:lnTo>
                      <a:pt x="1326" y="192"/>
                    </a:lnTo>
                    <a:lnTo>
                      <a:pt x="1326" y="187"/>
                    </a:lnTo>
                    <a:lnTo>
                      <a:pt x="1336" y="187"/>
                    </a:lnTo>
                    <a:lnTo>
                      <a:pt x="1364" y="187"/>
                    </a:lnTo>
                    <a:lnTo>
                      <a:pt x="1364" y="179"/>
                    </a:lnTo>
                    <a:lnTo>
                      <a:pt x="1399" y="179"/>
                    </a:lnTo>
                    <a:lnTo>
                      <a:pt x="1399" y="177"/>
                    </a:lnTo>
                    <a:lnTo>
                      <a:pt x="1409" y="177"/>
                    </a:lnTo>
                    <a:lnTo>
                      <a:pt x="1409" y="172"/>
                    </a:lnTo>
                    <a:lnTo>
                      <a:pt x="1422" y="172"/>
                    </a:lnTo>
                    <a:lnTo>
                      <a:pt x="1422" y="167"/>
                    </a:lnTo>
                    <a:lnTo>
                      <a:pt x="1434" y="167"/>
                    </a:lnTo>
                    <a:lnTo>
                      <a:pt x="1434" y="159"/>
                    </a:lnTo>
                    <a:lnTo>
                      <a:pt x="1472" y="159"/>
                    </a:lnTo>
                    <a:lnTo>
                      <a:pt x="1472" y="154"/>
                    </a:lnTo>
                    <a:lnTo>
                      <a:pt x="1487" y="154"/>
                    </a:lnTo>
                    <a:lnTo>
                      <a:pt x="1487" y="149"/>
                    </a:lnTo>
                    <a:lnTo>
                      <a:pt x="1507" y="149"/>
                    </a:lnTo>
                    <a:lnTo>
                      <a:pt x="1507" y="144"/>
                    </a:lnTo>
                    <a:lnTo>
                      <a:pt x="1517" y="144"/>
                    </a:lnTo>
                    <a:lnTo>
                      <a:pt x="1517" y="136"/>
                    </a:lnTo>
                    <a:lnTo>
                      <a:pt x="1543" y="136"/>
                    </a:lnTo>
                    <a:lnTo>
                      <a:pt x="1543" y="129"/>
                    </a:lnTo>
                    <a:lnTo>
                      <a:pt x="1553" y="129"/>
                    </a:lnTo>
                    <a:lnTo>
                      <a:pt x="1553" y="124"/>
                    </a:lnTo>
                    <a:lnTo>
                      <a:pt x="1570" y="124"/>
                    </a:lnTo>
                    <a:lnTo>
                      <a:pt x="1570" y="116"/>
                    </a:lnTo>
                    <a:lnTo>
                      <a:pt x="1580" y="116"/>
                    </a:lnTo>
                    <a:lnTo>
                      <a:pt x="1593" y="116"/>
                    </a:lnTo>
                    <a:lnTo>
                      <a:pt x="1593" y="109"/>
                    </a:lnTo>
                    <a:lnTo>
                      <a:pt x="1603" y="109"/>
                    </a:lnTo>
                    <a:lnTo>
                      <a:pt x="1603" y="101"/>
                    </a:lnTo>
                    <a:lnTo>
                      <a:pt x="1611" y="101"/>
                    </a:lnTo>
                    <a:lnTo>
                      <a:pt x="1631" y="101"/>
                    </a:lnTo>
                    <a:lnTo>
                      <a:pt x="1631" y="94"/>
                    </a:lnTo>
                    <a:lnTo>
                      <a:pt x="1641" y="94"/>
                    </a:lnTo>
                    <a:lnTo>
                      <a:pt x="1641" y="89"/>
                    </a:lnTo>
                    <a:lnTo>
                      <a:pt x="1666" y="89"/>
                    </a:lnTo>
                    <a:lnTo>
                      <a:pt x="1684" y="89"/>
                    </a:lnTo>
                    <a:lnTo>
                      <a:pt x="1684" y="81"/>
                    </a:lnTo>
                    <a:lnTo>
                      <a:pt x="1689" y="81"/>
                    </a:lnTo>
                    <a:lnTo>
                      <a:pt x="1689" y="71"/>
                    </a:lnTo>
                    <a:lnTo>
                      <a:pt x="1706" y="71"/>
                    </a:lnTo>
                    <a:lnTo>
                      <a:pt x="1706" y="63"/>
                    </a:lnTo>
                    <a:lnTo>
                      <a:pt x="1719" y="63"/>
                    </a:lnTo>
                    <a:lnTo>
                      <a:pt x="1734" y="63"/>
                    </a:lnTo>
                    <a:lnTo>
                      <a:pt x="1734" y="56"/>
                    </a:lnTo>
                    <a:lnTo>
                      <a:pt x="1774" y="56"/>
                    </a:lnTo>
                    <a:lnTo>
                      <a:pt x="1774" y="51"/>
                    </a:lnTo>
                    <a:lnTo>
                      <a:pt x="1802" y="51"/>
                    </a:lnTo>
                    <a:lnTo>
                      <a:pt x="1815" y="51"/>
                    </a:lnTo>
                    <a:lnTo>
                      <a:pt x="1815" y="46"/>
                    </a:lnTo>
                    <a:lnTo>
                      <a:pt x="1822" y="46"/>
                    </a:lnTo>
                    <a:lnTo>
                      <a:pt x="1822" y="36"/>
                    </a:lnTo>
                    <a:lnTo>
                      <a:pt x="1848" y="36"/>
                    </a:lnTo>
                    <a:lnTo>
                      <a:pt x="1868" y="36"/>
                    </a:lnTo>
                    <a:lnTo>
                      <a:pt x="1868" y="26"/>
                    </a:lnTo>
                    <a:lnTo>
                      <a:pt x="1885" y="26"/>
                    </a:lnTo>
                    <a:lnTo>
                      <a:pt x="1885" y="18"/>
                    </a:lnTo>
                    <a:lnTo>
                      <a:pt x="1916" y="18"/>
                    </a:lnTo>
                    <a:lnTo>
                      <a:pt x="1916" y="10"/>
                    </a:lnTo>
                    <a:lnTo>
                      <a:pt x="1933" y="10"/>
                    </a:lnTo>
                    <a:lnTo>
                      <a:pt x="1933" y="0"/>
                    </a:lnTo>
                    <a:lnTo>
                      <a:pt x="1943" y="0"/>
                    </a:lnTo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7474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54"/>
              <p:cNvSpPr>
                <a:spLocks/>
              </p:cNvSpPr>
              <p:nvPr/>
            </p:nvSpPr>
            <p:spPr bwMode="auto">
              <a:xfrm>
                <a:off x="5520935" y="3032358"/>
                <a:ext cx="2059212" cy="1019047"/>
              </a:xfrm>
              <a:custGeom>
                <a:avLst/>
                <a:gdLst>
                  <a:gd name="T0" fmla="*/ 15 w 1950"/>
                  <a:gd name="T1" fmla="*/ 957 h 965"/>
                  <a:gd name="T2" fmla="*/ 30 w 1950"/>
                  <a:gd name="T3" fmla="*/ 935 h 965"/>
                  <a:gd name="T4" fmla="*/ 55 w 1950"/>
                  <a:gd name="T5" fmla="*/ 920 h 965"/>
                  <a:gd name="T6" fmla="*/ 80 w 1950"/>
                  <a:gd name="T7" fmla="*/ 894 h 965"/>
                  <a:gd name="T8" fmla="*/ 116 w 1950"/>
                  <a:gd name="T9" fmla="*/ 882 h 965"/>
                  <a:gd name="T10" fmla="*/ 138 w 1950"/>
                  <a:gd name="T11" fmla="*/ 859 h 965"/>
                  <a:gd name="T12" fmla="*/ 166 w 1950"/>
                  <a:gd name="T13" fmla="*/ 847 h 965"/>
                  <a:gd name="T14" fmla="*/ 184 w 1950"/>
                  <a:gd name="T15" fmla="*/ 821 h 965"/>
                  <a:gd name="T16" fmla="*/ 214 w 1950"/>
                  <a:gd name="T17" fmla="*/ 806 h 965"/>
                  <a:gd name="T18" fmla="*/ 237 w 1950"/>
                  <a:gd name="T19" fmla="*/ 784 h 965"/>
                  <a:gd name="T20" fmla="*/ 267 w 1950"/>
                  <a:gd name="T21" fmla="*/ 771 h 965"/>
                  <a:gd name="T22" fmla="*/ 282 w 1950"/>
                  <a:gd name="T23" fmla="*/ 756 h 965"/>
                  <a:gd name="T24" fmla="*/ 315 w 1950"/>
                  <a:gd name="T25" fmla="*/ 743 h 965"/>
                  <a:gd name="T26" fmla="*/ 327 w 1950"/>
                  <a:gd name="T27" fmla="*/ 723 h 965"/>
                  <a:gd name="T28" fmla="*/ 347 w 1950"/>
                  <a:gd name="T29" fmla="*/ 710 h 965"/>
                  <a:gd name="T30" fmla="*/ 363 w 1950"/>
                  <a:gd name="T31" fmla="*/ 690 h 965"/>
                  <a:gd name="T32" fmla="*/ 385 w 1950"/>
                  <a:gd name="T33" fmla="*/ 678 h 965"/>
                  <a:gd name="T34" fmla="*/ 405 w 1950"/>
                  <a:gd name="T35" fmla="*/ 658 h 965"/>
                  <a:gd name="T36" fmla="*/ 428 w 1950"/>
                  <a:gd name="T37" fmla="*/ 642 h 965"/>
                  <a:gd name="T38" fmla="*/ 446 w 1950"/>
                  <a:gd name="T39" fmla="*/ 625 h 965"/>
                  <a:gd name="T40" fmla="*/ 479 w 1950"/>
                  <a:gd name="T41" fmla="*/ 615 h 965"/>
                  <a:gd name="T42" fmla="*/ 501 w 1950"/>
                  <a:gd name="T43" fmla="*/ 595 h 965"/>
                  <a:gd name="T44" fmla="*/ 539 w 1950"/>
                  <a:gd name="T45" fmla="*/ 582 h 965"/>
                  <a:gd name="T46" fmla="*/ 562 w 1950"/>
                  <a:gd name="T47" fmla="*/ 562 h 965"/>
                  <a:gd name="T48" fmla="*/ 599 w 1950"/>
                  <a:gd name="T49" fmla="*/ 549 h 965"/>
                  <a:gd name="T50" fmla="*/ 627 w 1950"/>
                  <a:gd name="T51" fmla="*/ 531 h 965"/>
                  <a:gd name="T52" fmla="*/ 657 w 1950"/>
                  <a:gd name="T53" fmla="*/ 521 h 965"/>
                  <a:gd name="T54" fmla="*/ 673 w 1950"/>
                  <a:gd name="T55" fmla="*/ 506 h 965"/>
                  <a:gd name="T56" fmla="*/ 715 w 1950"/>
                  <a:gd name="T57" fmla="*/ 494 h 965"/>
                  <a:gd name="T58" fmla="*/ 743 w 1950"/>
                  <a:gd name="T59" fmla="*/ 474 h 965"/>
                  <a:gd name="T60" fmla="*/ 789 w 1950"/>
                  <a:gd name="T61" fmla="*/ 456 h 965"/>
                  <a:gd name="T62" fmla="*/ 814 w 1950"/>
                  <a:gd name="T63" fmla="*/ 433 h 965"/>
                  <a:gd name="T64" fmla="*/ 867 w 1950"/>
                  <a:gd name="T65" fmla="*/ 418 h 965"/>
                  <a:gd name="T66" fmla="*/ 902 w 1950"/>
                  <a:gd name="T67" fmla="*/ 395 h 965"/>
                  <a:gd name="T68" fmla="*/ 945 w 1950"/>
                  <a:gd name="T69" fmla="*/ 388 h 965"/>
                  <a:gd name="T70" fmla="*/ 962 w 1950"/>
                  <a:gd name="T71" fmla="*/ 370 h 965"/>
                  <a:gd name="T72" fmla="*/ 1000 w 1950"/>
                  <a:gd name="T73" fmla="*/ 358 h 965"/>
                  <a:gd name="T74" fmla="*/ 1035 w 1950"/>
                  <a:gd name="T75" fmla="*/ 345 h 965"/>
                  <a:gd name="T76" fmla="*/ 1051 w 1950"/>
                  <a:gd name="T77" fmla="*/ 327 h 965"/>
                  <a:gd name="T78" fmla="*/ 1076 w 1950"/>
                  <a:gd name="T79" fmla="*/ 312 h 965"/>
                  <a:gd name="T80" fmla="*/ 1119 w 1950"/>
                  <a:gd name="T81" fmla="*/ 300 h 965"/>
                  <a:gd name="T82" fmla="*/ 1149 w 1950"/>
                  <a:gd name="T83" fmla="*/ 287 h 965"/>
                  <a:gd name="T84" fmla="*/ 1169 w 1950"/>
                  <a:gd name="T85" fmla="*/ 272 h 965"/>
                  <a:gd name="T86" fmla="*/ 1219 w 1950"/>
                  <a:gd name="T87" fmla="*/ 259 h 965"/>
                  <a:gd name="T88" fmla="*/ 1242 w 1950"/>
                  <a:gd name="T89" fmla="*/ 242 h 965"/>
                  <a:gd name="T90" fmla="*/ 1280 w 1950"/>
                  <a:gd name="T91" fmla="*/ 232 h 965"/>
                  <a:gd name="T92" fmla="*/ 1308 w 1950"/>
                  <a:gd name="T93" fmla="*/ 214 h 965"/>
                  <a:gd name="T94" fmla="*/ 1353 w 1950"/>
                  <a:gd name="T95" fmla="*/ 204 h 965"/>
                  <a:gd name="T96" fmla="*/ 1403 w 1950"/>
                  <a:gd name="T97" fmla="*/ 194 h 965"/>
                  <a:gd name="T98" fmla="*/ 1441 w 1950"/>
                  <a:gd name="T99" fmla="*/ 176 h 965"/>
                  <a:gd name="T100" fmla="*/ 1482 w 1950"/>
                  <a:gd name="T101" fmla="*/ 161 h 965"/>
                  <a:gd name="T102" fmla="*/ 1519 w 1950"/>
                  <a:gd name="T103" fmla="*/ 148 h 965"/>
                  <a:gd name="T104" fmla="*/ 1582 w 1950"/>
                  <a:gd name="T105" fmla="*/ 131 h 965"/>
                  <a:gd name="T106" fmla="*/ 1618 w 1950"/>
                  <a:gd name="T107" fmla="*/ 118 h 965"/>
                  <a:gd name="T108" fmla="*/ 1648 w 1950"/>
                  <a:gd name="T109" fmla="*/ 103 h 965"/>
                  <a:gd name="T110" fmla="*/ 1673 w 1950"/>
                  <a:gd name="T111" fmla="*/ 83 h 965"/>
                  <a:gd name="T112" fmla="*/ 1734 w 1950"/>
                  <a:gd name="T113" fmla="*/ 73 h 965"/>
                  <a:gd name="T114" fmla="*/ 1779 w 1950"/>
                  <a:gd name="T115" fmla="*/ 53 h 965"/>
                  <a:gd name="T116" fmla="*/ 1867 w 1950"/>
                  <a:gd name="T117" fmla="*/ 37 h 965"/>
                  <a:gd name="T118" fmla="*/ 1897 w 1950"/>
                  <a:gd name="T119" fmla="*/ 15 h 965"/>
                  <a:gd name="T120" fmla="*/ 1950 w 1950"/>
                  <a:gd name="T121" fmla="*/ 5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50" h="965">
                    <a:moveTo>
                      <a:pt x="0" y="965"/>
                    </a:moveTo>
                    <a:lnTo>
                      <a:pt x="0" y="963"/>
                    </a:lnTo>
                    <a:lnTo>
                      <a:pt x="7" y="963"/>
                    </a:lnTo>
                    <a:lnTo>
                      <a:pt x="7" y="957"/>
                    </a:lnTo>
                    <a:lnTo>
                      <a:pt x="15" y="957"/>
                    </a:lnTo>
                    <a:lnTo>
                      <a:pt x="15" y="950"/>
                    </a:lnTo>
                    <a:lnTo>
                      <a:pt x="20" y="950"/>
                    </a:lnTo>
                    <a:lnTo>
                      <a:pt x="20" y="942"/>
                    </a:lnTo>
                    <a:lnTo>
                      <a:pt x="30" y="942"/>
                    </a:lnTo>
                    <a:lnTo>
                      <a:pt x="30" y="935"/>
                    </a:lnTo>
                    <a:lnTo>
                      <a:pt x="37" y="935"/>
                    </a:lnTo>
                    <a:lnTo>
                      <a:pt x="37" y="930"/>
                    </a:lnTo>
                    <a:lnTo>
                      <a:pt x="48" y="930"/>
                    </a:lnTo>
                    <a:lnTo>
                      <a:pt x="48" y="920"/>
                    </a:lnTo>
                    <a:lnTo>
                      <a:pt x="55" y="920"/>
                    </a:lnTo>
                    <a:lnTo>
                      <a:pt x="55" y="910"/>
                    </a:lnTo>
                    <a:lnTo>
                      <a:pt x="70" y="910"/>
                    </a:lnTo>
                    <a:lnTo>
                      <a:pt x="70" y="902"/>
                    </a:lnTo>
                    <a:lnTo>
                      <a:pt x="80" y="902"/>
                    </a:lnTo>
                    <a:lnTo>
                      <a:pt x="80" y="894"/>
                    </a:lnTo>
                    <a:lnTo>
                      <a:pt x="85" y="894"/>
                    </a:lnTo>
                    <a:lnTo>
                      <a:pt x="85" y="887"/>
                    </a:lnTo>
                    <a:lnTo>
                      <a:pt x="100" y="887"/>
                    </a:lnTo>
                    <a:lnTo>
                      <a:pt x="100" y="882"/>
                    </a:lnTo>
                    <a:lnTo>
                      <a:pt x="116" y="882"/>
                    </a:lnTo>
                    <a:lnTo>
                      <a:pt x="116" y="874"/>
                    </a:lnTo>
                    <a:lnTo>
                      <a:pt x="128" y="874"/>
                    </a:lnTo>
                    <a:lnTo>
                      <a:pt x="128" y="867"/>
                    </a:lnTo>
                    <a:lnTo>
                      <a:pt x="138" y="867"/>
                    </a:lnTo>
                    <a:lnTo>
                      <a:pt x="138" y="859"/>
                    </a:lnTo>
                    <a:lnTo>
                      <a:pt x="148" y="859"/>
                    </a:lnTo>
                    <a:lnTo>
                      <a:pt x="148" y="852"/>
                    </a:lnTo>
                    <a:lnTo>
                      <a:pt x="156" y="852"/>
                    </a:lnTo>
                    <a:lnTo>
                      <a:pt x="156" y="847"/>
                    </a:lnTo>
                    <a:lnTo>
                      <a:pt x="166" y="847"/>
                    </a:lnTo>
                    <a:lnTo>
                      <a:pt x="166" y="836"/>
                    </a:lnTo>
                    <a:lnTo>
                      <a:pt x="171" y="836"/>
                    </a:lnTo>
                    <a:lnTo>
                      <a:pt x="171" y="829"/>
                    </a:lnTo>
                    <a:lnTo>
                      <a:pt x="184" y="829"/>
                    </a:lnTo>
                    <a:lnTo>
                      <a:pt x="184" y="821"/>
                    </a:lnTo>
                    <a:lnTo>
                      <a:pt x="191" y="821"/>
                    </a:lnTo>
                    <a:lnTo>
                      <a:pt x="191" y="816"/>
                    </a:lnTo>
                    <a:lnTo>
                      <a:pt x="206" y="816"/>
                    </a:lnTo>
                    <a:lnTo>
                      <a:pt x="206" y="806"/>
                    </a:lnTo>
                    <a:lnTo>
                      <a:pt x="214" y="806"/>
                    </a:lnTo>
                    <a:lnTo>
                      <a:pt x="214" y="796"/>
                    </a:lnTo>
                    <a:lnTo>
                      <a:pt x="229" y="796"/>
                    </a:lnTo>
                    <a:lnTo>
                      <a:pt x="229" y="789"/>
                    </a:lnTo>
                    <a:lnTo>
                      <a:pt x="237" y="789"/>
                    </a:lnTo>
                    <a:lnTo>
                      <a:pt x="237" y="784"/>
                    </a:lnTo>
                    <a:lnTo>
                      <a:pt x="247" y="784"/>
                    </a:lnTo>
                    <a:lnTo>
                      <a:pt x="247" y="776"/>
                    </a:lnTo>
                    <a:lnTo>
                      <a:pt x="257" y="776"/>
                    </a:lnTo>
                    <a:lnTo>
                      <a:pt x="257" y="771"/>
                    </a:lnTo>
                    <a:lnTo>
                      <a:pt x="267" y="771"/>
                    </a:lnTo>
                    <a:lnTo>
                      <a:pt x="267" y="766"/>
                    </a:lnTo>
                    <a:lnTo>
                      <a:pt x="274" y="766"/>
                    </a:lnTo>
                    <a:lnTo>
                      <a:pt x="274" y="761"/>
                    </a:lnTo>
                    <a:lnTo>
                      <a:pt x="282" y="761"/>
                    </a:lnTo>
                    <a:lnTo>
                      <a:pt x="282" y="756"/>
                    </a:lnTo>
                    <a:lnTo>
                      <a:pt x="289" y="756"/>
                    </a:lnTo>
                    <a:lnTo>
                      <a:pt x="289" y="748"/>
                    </a:lnTo>
                    <a:lnTo>
                      <a:pt x="305" y="748"/>
                    </a:lnTo>
                    <a:lnTo>
                      <a:pt x="305" y="743"/>
                    </a:lnTo>
                    <a:lnTo>
                      <a:pt x="315" y="743"/>
                    </a:lnTo>
                    <a:lnTo>
                      <a:pt x="315" y="736"/>
                    </a:lnTo>
                    <a:lnTo>
                      <a:pt x="322" y="736"/>
                    </a:lnTo>
                    <a:lnTo>
                      <a:pt x="322" y="731"/>
                    </a:lnTo>
                    <a:lnTo>
                      <a:pt x="327" y="731"/>
                    </a:lnTo>
                    <a:lnTo>
                      <a:pt x="327" y="723"/>
                    </a:lnTo>
                    <a:lnTo>
                      <a:pt x="332" y="723"/>
                    </a:lnTo>
                    <a:lnTo>
                      <a:pt x="332" y="718"/>
                    </a:lnTo>
                    <a:lnTo>
                      <a:pt x="342" y="718"/>
                    </a:lnTo>
                    <a:lnTo>
                      <a:pt x="342" y="710"/>
                    </a:lnTo>
                    <a:lnTo>
                      <a:pt x="347" y="710"/>
                    </a:lnTo>
                    <a:lnTo>
                      <a:pt x="347" y="703"/>
                    </a:lnTo>
                    <a:lnTo>
                      <a:pt x="355" y="703"/>
                    </a:lnTo>
                    <a:lnTo>
                      <a:pt x="355" y="698"/>
                    </a:lnTo>
                    <a:lnTo>
                      <a:pt x="363" y="698"/>
                    </a:lnTo>
                    <a:lnTo>
                      <a:pt x="363" y="690"/>
                    </a:lnTo>
                    <a:lnTo>
                      <a:pt x="370" y="690"/>
                    </a:lnTo>
                    <a:lnTo>
                      <a:pt x="370" y="685"/>
                    </a:lnTo>
                    <a:lnTo>
                      <a:pt x="378" y="685"/>
                    </a:lnTo>
                    <a:lnTo>
                      <a:pt x="378" y="678"/>
                    </a:lnTo>
                    <a:lnTo>
                      <a:pt x="385" y="678"/>
                    </a:lnTo>
                    <a:lnTo>
                      <a:pt x="385" y="675"/>
                    </a:lnTo>
                    <a:lnTo>
                      <a:pt x="398" y="675"/>
                    </a:lnTo>
                    <a:lnTo>
                      <a:pt x="398" y="665"/>
                    </a:lnTo>
                    <a:lnTo>
                      <a:pt x="405" y="665"/>
                    </a:lnTo>
                    <a:lnTo>
                      <a:pt x="405" y="658"/>
                    </a:lnTo>
                    <a:lnTo>
                      <a:pt x="413" y="658"/>
                    </a:lnTo>
                    <a:lnTo>
                      <a:pt x="413" y="650"/>
                    </a:lnTo>
                    <a:lnTo>
                      <a:pt x="421" y="650"/>
                    </a:lnTo>
                    <a:lnTo>
                      <a:pt x="421" y="642"/>
                    </a:lnTo>
                    <a:lnTo>
                      <a:pt x="428" y="642"/>
                    </a:lnTo>
                    <a:lnTo>
                      <a:pt x="428" y="637"/>
                    </a:lnTo>
                    <a:lnTo>
                      <a:pt x="438" y="637"/>
                    </a:lnTo>
                    <a:lnTo>
                      <a:pt x="438" y="630"/>
                    </a:lnTo>
                    <a:lnTo>
                      <a:pt x="446" y="630"/>
                    </a:lnTo>
                    <a:lnTo>
                      <a:pt x="446" y="625"/>
                    </a:lnTo>
                    <a:lnTo>
                      <a:pt x="456" y="625"/>
                    </a:lnTo>
                    <a:lnTo>
                      <a:pt x="456" y="620"/>
                    </a:lnTo>
                    <a:lnTo>
                      <a:pt x="471" y="620"/>
                    </a:lnTo>
                    <a:lnTo>
                      <a:pt x="471" y="615"/>
                    </a:lnTo>
                    <a:lnTo>
                      <a:pt x="479" y="615"/>
                    </a:lnTo>
                    <a:lnTo>
                      <a:pt x="479" y="610"/>
                    </a:lnTo>
                    <a:lnTo>
                      <a:pt x="491" y="610"/>
                    </a:lnTo>
                    <a:lnTo>
                      <a:pt x="491" y="602"/>
                    </a:lnTo>
                    <a:lnTo>
                      <a:pt x="501" y="602"/>
                    </a:lnTo>
                    <a:lnTo>
                      <a:pt x="501" y="595"/>
                    </a:lnTo>
                    <a:lnTo>
                      <a:pt x="511" y="595"/>
                    </a:lnTo>
                    <a:lnTo>
                      <a:pt x="511" y="589"/>
                    </a:lnTo>
                    <a:lnTo>
                      <a:pt x="519" y="589"/>
                    </a:lnTo>
                    <a:lnTo>
                      <a:pt x="519" y="582"/>
                    </a:lnTo>
                    <a:lnTo>
                      <a:pt x="539" y="582"/>
                    </a:lnTo>
                    <a:lnTo>
                      <a:pt x="539" y="574"/>
                    </a:lnTo>
                    <a:lnTo>
                      <a:pt x="547" y="574"/>
                    </a:lnTo>
                    <a:lnTo>
                      <a:pt x="547" y="569"/>
                    </a:lnTo>
                    <a:lnTo>
                      <a:pt x="562" y="569"/>
                    </a:lnTo>
                    <a:lnTo>
                      <a:pt x="562" y="562"/>
                    </a:lnTo>
                    <a:lnTo>
                      <a:pt x="572" y="562"/>
                    </a:lnTo>
                    <a:lnTo>
                      <a:pt x="572" y="554"/>
                    </a:lnTo>
                    <a:lnTo>
                      <a:pt x="582" y="554"/>
                    </a:lnTo>
                    <a:lnTo>
                      <a:pt x="582" y="549"/>
                    </a:lnTo>
                    <a:lnTo>
                      <a:pt x="599" y="549"/>
                    </a:lnTo>
                    <a:lnTo>
                      <a:pt x="599" y="544"/>
                    </a:lnTo>
                    <a:lnTo>
                      <a:pt x="615" y="544"/>
                    </a:lnTo>
                    <a:lnTo>
                      <a:pt x="615" y="539"/>
                    </a:lnTo>
                    <a:lnTo>
                      <a:pt x="627" y="539"/>
                    </a:lnTo>
                    <a:lnTo>
                      <a:pt x="627" y="531"/>
                    </a:lnTo>
                    <a:lnTo>
                      <a:pt x="635" y="531"/>
                    </a:lnTo>
                    <a:lnTo>
                      <a:pt x="635" y="526"/>
                    </a:lnTo>
                    <a:lnTo>
                      <a:pt x="645" y="526"/>
                    </a:lnTo>
                    <a:lnTo>
                      <a:pt x="645" y="521"/>
                    </a:lnTo>
                    <a:lnTo>
                      <a:pt x="657" y="521"/>
                    </a:lnTo>
                    <a:lnTo>
                      <a:pt x="657" y="516"/>
                    </a:lnTo>
                    <a:lnTo>
                      <a:pt x="665" y="516"/>
                    </a:lnTo>
                    <a:lnTo>
                      <a:pt x="665" y="511"/>
                    </a:lnTo>
                    <a:lnTo>
                      <a:pt x="673" y="511"/>
                    </a:lnTo>
                    <a:lnTo>
                      <a:pt x="673" y="506"/>
                    </a:lnTo>
                    <a:lnTo>
                      <a:pt x="688" y="506"/>
                    </a:lnTo>
                    <a:lnTo>
                      <a:pt x="688" y="499"/>
                    </a:lnTo>
                    <a:lnTo>
                      <a:pt x="703" y="499"/>
                    </a:lnTo>
                    <a:lnTo>
                      <a:pt x="703" y="494"/>
                    </a:lnTo>
                    <a:lnTo>
                      <a:pt x="715" y="494"/>
                    </a:lnTo>
                    <a:lnTo>
                      <a:pt x="715" y="489"/>
                    </a:lnTo>
                    <a:lnTo>
                      <a:pt x="728" y="489"/>
                    </a:lnTo>
                    <a:lnTo>
                      <a:pt x="728" y="481"/>
                    </a:lnTo>
                    <a:lnTo>
                      <a:pt x="743" y="481"/>
                    </a:lnTo>
                    <a:lnTo>
                      <a:pt x="743" y="474"/>
                    </a:lnTo>
                    <a:lnTo>
                      <a:pt x="758" y="474"/>
                    </a:lnTo>
                    <a:lnTo>
                      <a:pt x="758" y="461"/>
                    </a:lnTo>
                    <a:lnTo>
                      <a:pt x="776" y="461"/>
                    </a:lnTo>
                    <a:lnTo>
                      <a:pt x="776" y="456"/>
                    </a:lnTo>
                    <a:lnTo>
                      <a:pt x="789" y="456"/>
                    </a:lnTo>
                    <a:lnTo>
                      <a:pt x="789" y="446"/>
                    </a:lnTo>
                    <a:lnTo>
                      <a:pt x="799" y="446"/>
                    </a:lnTo>
                    <a:lnTo>
                      <a:pt x="799" y="441"/>
                    </a:lnTo>
                    <a:lnTo>
                      <a:pt x="814" y="441"/>
                    </a:lnTo>
                    <a:lnTo>
                      <a:pt x="814" y="433"/>
                    </a:lnTo>
                    <a:lnTo>
                      <a:pt x="839" y="433"/>
                    </a:lnTo>
                    <a:lnTo>
                      <a:pt x="839" y="426"/>
                    </a:lnTo>
                    <a:lnTo>
                      <a:pt x="849" y="426"/>
                    </a:lnTo>
                    <a:lnTo>
                      <a:pt x="849" y="418"/>
                    </a:lnTo>
                    <a:lnTo>
                      <a:pt x="867" y="418"/>
                    </a:lnTo>
                    <a:lnTo>
                      <a:pt x="867" y="411"/>
                    </a:lnTo>
                    <a:lnTo>
                      <a:pt x="892" y="411"/>
                    </a:lnTo>
                    <a:lnTo>
                      <a:pt x="892" y="400"/>
                    </a:lnTo>
                    <a:lnTo>
                      <a:pt x="902" y="400"/>
                    </a:lnTo>
                    <a:lnTo>
                      <a:pt x="902" y="395"/>
                    </a:lnTo>
                    <a:lnTo>
                      <a:pt x="922" y="395"/>
                    </a:lnTo>
                    <a:lnTo>
                      <a:pt x="922" y="393"/>
                    </a:lnTo>
                    <a:lnTo>
                      <a:pt x="935" y="393"/>
                    </a:lnTo>
                    <a:lnTo>
                      <a:pt x="935" y="388"/>
                    </a:lnTo>
                    <a:lnTo>
                      <a:pt x="945" y="388"/>
                    </a:lnTo>
                    <a:lnTo>
                      <a:pt x="945" y="383"/>
                    </a:lnTo>
                    <a:lnTo>
                      <a:pt x="952" y="383"/>
                    </a:lnTo>
                    <a:lnTo>
                      <a:pt x="952" y="378"/>
                    </a:lnTo>
                    <a:lnTo>
                      <a:pt x="962" y="378"/>
                    </a:lnTo>
                    <a:lnTo>
                      <a:pt x="962" y="370"/>
                    </a:lnTo>
                    <a:lnTo>
                      <a:pt x="972" y="370"/>
                    </a:lnTo>
                    <a:lnTo>
                      <a:pt x="972" y="363"/>
                    </a:lnTo>
                    <a:lnTo>
                      <a:pt x="988" y="363"/>
                    </a:lnTo>
                    <a:lnTo>
                      <a:pt x="988" y="358"/>
                    </a:lnTo>
                    <a:lnTo>
                      <a:pt x="1000" y="358"/>
                    </a:lnTo>
                    <a:lnTo>
                      <a:pt x="1008" y="358"/>
                    </a:lnTo>
                    <a:lnTo>
                      <a:pt x="1008" y="350"/>
                    </a:lnTo>
                    <a:lnTo>
                      <a:pt x="1023" y="350"/>
                    </a:lnTo>
                    <a:lnTo>
                      <a:pt x="1023" y="345"/>
                    </a:lnTo>
                    <a:lnTo>
                      <a:pt x="1035" y="345"/>
                    </a:lnTo>
                    <a:lnTo>
                      <a:pt x="1035" y="340"/>
                    </a:lnTo>
                    <a:lnTo>
                      <a:pt x="1041" y="340"/>
                    </a:lnTo>
                    <a:lnTo>
                      <a:pt x="1041" y="332"/>
                    </a:lnTo>
                    <a:lnTo>
                      <a:pt x="1051" y="332"/>
                    </a:lnTo>
                    <a:lnTo>
                      <a:pt x="1051" y="327"/>
                    </a:lnTo>
                    <a:lnTo>
                      <a:pt x="1061" y="327"/>
                    </a:lnTo>
                    <a:lnTo>
                      <a:pt x="1061" y="320"/>
                    </a:lnTo>
                    <a:lnTo>
                      <a:pt x="1073" y="320"/>
                    </a:lnTo>
                    <a:lnTo>
                      <a:pt x="1076" y="320"/>
                    </a:lnTo>
                    <a:lnTo>
                      <a:pt x="1076" y="312"/>
                    </a:lnTo>
                    <a:lnTo>
                      <a:pt x="1093" y="312"/>
                    </a:lnTo>
                    <a:lnTo>
                      <a:pt x="1093" y="305"/>
                    </a:lnTo>
                    <a:lnTo>
                      <a:pt x="1109" y="305"/>
                    </a:lnTo>
                    <a:lnTo>
                      <a:pt x="1109" y="300"/>
                    </a:lnTo>
                    <a:lnTo>
                      <a:pt x="1119" y="300"/>
                    </a:lnTo>
                    <a:lnTo>
                      <a:pt x="1119" y="295"/>
                    </a:lnTo>
                    <a:lnTo>
                      <a:pt x="1131" y="295"/>
                    </a:lnTo>
                    <a:lnTo>
                      <a:pt x="1141" y="295"/>
                    </a:lnTo>
                    <a:lnTo>
                      <a:pt x="1141" y="287"/>
                    </a:lnTo>
                    <a:lnTo>
                      <a:pt x="1149" y="287"/>
                    </a:lnTo>
                    <a:lnTo>
                      <a:pt x="1149" y="282"/>
                    </a:lnTo>
                    <a:lnTo>
                      <a:pt x="1159" y="282"/>
                    </a:lnTo>
                    <a:lnTo>
                      <a:pt x="1159" y="277"/>
                    </a:lnTo>
                    <a:lnTo>
                      <a:pt x="1169" y="277"/>
                    </a:lnTo>
                    <a:lnTo>
                      <a:pt x="1169" y="272"/>
                    </a:lnTo>
                    <a:lnTo>
                      <a:pt x="1194" y="272"/>
                    </a:lnTo>
                    <a:lnTo>
                      <a:pt x="1194" y="264"/>
                    </a:lnTo>
                    <a:lnTo>
                      <a:pt x="1207" y="264"/>
                    </a:lnTo>
                    <a:lnTo>
                      <a:pt x="1207" y="259"/>
                    </a:lnTo>
                    <a:lnTo>
                      <a:pt x="1219" y="259"/>
                    </a:lnTo>
                    <a:lnTo>
                      <a:pt x="1219" y="252"/>
                    </a:lnTo>
                    <a:lnTo>
                      <a:pt x="1227" y="252"/>
                    </a:lnTo>
                    <a:lnTo>
                      <a:pt x="1227" y="247"/>
                    </a:lnTo>
                    <a:lnTo>
                      <a:pt x="1242" y="247"/>
                    </a:lnTo>
                    <a:lnTo>
                      <a:pt x="1242" y="242"/>
                    </a:lnTo>
                    <a:lnTo>
                      <a:pt x="1255" y="242"/>
                    </a:lnTo>
                    <a:lnTo>
                      <a:pt x="1255" y="237"/>
                    </a:lnTo>
                    <a:lnTo>
                      <a:pt x="1267" y="237"/>
                    </a:lnTo>
                    <a:lnTo>
                      <a:pt x="1267" y="232"/>
                    </a:lnTo>
                    <a:lnTo>
                      <a:pt x="1280" y="232"/>
                    </a:lnTo>
                    <a:lnTo>
                      <a:pt x="1280" y="224"/>
                    </a:lnTo>
                    <a:lnTo>
                      <a:pt x="1293" y="224"/>
                    </a:lnTo>
                    <a:lnTo>
                      <a:pt x="1293" y="219"/>
                    </a:lnTo>
                    <a:lnTo>
                      <a:pt x="1308" y="219"/>
                    </a:lnTo>
                    <a:lnTo>
                      <a:pt x="1308" y="214"/>
                    </a:lnTo>
                    <a:lnTo>
                      <a:pt x="1318" y="214"/>
                    </a:lnTo>
                    <a:lnTo>
                      <a:pt x="1318" y="209"/>
                    </a:lnTo>
                    <a:lnTo>
                      <a:pt x="1330" y="209"/>
                    </a:lnTo>
                    <a:lnTo>
                      <a:pt x="1330" y="204"/>
                    </a:lnTo>
                    <a:lnTo>
                      <a:pt x="1353" y="204"/>
                    </a:lnTo>
                    <a:lnTo>
                      <a:pt x="1353" y="199"/>
                    </a:lnTo>
                    <a:lnTo>
                      <a:pt x="1368" y="199"/>
                    </a:lnTo>
                    <a:lnTo>
                      <a:pt x="1378" y="199"/>
                    </a:lnTo>
                    <a:lnTo>
                      <a:pt x="1378" y="194"/>
                    </a:lnTo>
                    <a:lnTo>
                      <a:pt x="1403" y="194"/>
                    </a:lnTo>
                    <a:lnTo>
                      <a:pt x="1403" y="189"/>
                    </a:lnTo>
                    <a:lnTo>
                      <a:pt x="1421" y="189"/>
                    </a:lnTo>
                    <a:lnTo>
                      <a:pt x="1421" y="181"/>
                    </a:lnTo>
                    <a:lnTo>
                      <a:pt x="1441" y="181"/>
                    </a:lnTo>
                    <a:lnTo>
                      <a:pt x="1441" y="176"/>
                    </a:lnTo>
                    <a:lnTo>
                      <a:pt x="1454" y="176"/>
                    </a:lnTo>
                    <a:lnTo>
                      <a:pt x="1464" y="176"/>
                    </a:lnTo>
                    <a:lnTo>
                      <a:pt x="1464" y="166"/>
                    </a:lnTo>
                    <a:lnTo>
                      <a:pt x="1482" y="166"/>
                    </a:lnTo>
                    <a:lnTo>
                      <a:pt x="1482" y="161"/>
                    </a:lnTo>
                    <a:lnTo>
                      <a:pt x="1499" y="161"/>
                    </a:lnTo>
                    <a:lnTo>
                      <a:pt x="1507" y="161"/>
                    </a:lnTo>
                    <a:lnTo>
                      <a:pt x="1507" y="151"/>
                    </a:lnTo>
                    <a:lnTo>
                      <a:pt x="1519" y="151"/>
                    </a:lnTo>
                    <a:lnTo>
                      <a:pt x="1519" y="148"/>
                    </a:lnTo>
                    <a:lnTo>
                      <a:pt x="1535" y="148"/>
                    </a:lnTo>
                    <a:lnTo>
                      <a:pt x="1535" y="136"/>
                    </a:lnTo>
                    <a:lnTo>
                      <a:pt x="1557" y="136"/>
                    </a:lnTo>
                    <a:lnTo>
                      <a:pt x="1557" y="131"/>
                    </a:lnTo>
                    <a:lnTo>
                      <a:pt x="1582" y="131"/>
                    </a:lnTo>
                    <a:lnTo>
                      <a:pt x="1582" y="126"/>
                    </a:lnTo>
                    <a:lnTo>
                      <a:pt x="1600" y="126"/>
                    </a:lnTo>
                    <a:lnTo>
                      <a:pt x="1608" y="126"/>
                    </a:lnTo>
                    <a:lnTo>
                      <a:pt x="1608" y="118"/>
                    </a:lnTo>
                    <a:lnTo>
                      <a:pt x="1618" y="118"/>
                    </a:lnTo>
                    <a:lnTo>
                      <a:pt x="1628" y="118"/>
                    </a:lnTo>
                    <a:lnTo>
                      <a:pt x="1628" y="111"/>
                    </a:lnTo>
                    <a:lnTo>
                      <a:pt x="1640" y="111"/>
                    </a:lnTo>
                    <a:lnTo>
                      <a:pt x="1640" y="103"/>
                    </a:lnTo>
                    <a:lnTo>
                      <a:pt x="1648" y="103"/>
                    </a:lnTo>
                    <a:lnTo>
                      <a:pt x="1648" y="98"/>
                    </a:lnTo>
                    <a:lnTo>
                      <a:pt x="1658" y="98"/>
                    </a:lnTo>
                    <a:lnTo>
                      <a:pt x="1658" y="90"/>
                    </a:lnTo>
                    <a:lnTo>
                      <a:pt x="1673" y="90"/>
                    </a:lnTo>
                    <a:lnTo>
                      <a:pt x="1673" y="83"/>
                    </a:lnTo>
                    <a:lnTo>
                      <a:pt x="1693" y="83"/>
                    </a:lnTo>
                    <a:lnTo>
                      <a:pt x="1693" y="78"/>
                    </a:lnTo>
                    <a:lnTo>
                      <a:pt x="1711" y="78"/>
                    </a:lnTo>
                    <a:lnTo>
                      <a:pt x="1711" y="73"/>
                    </a:lnTo>
                    <a:lnTo>
                      <a:pt x="1734" y="73"/>
                    </a:lnTo>
                    <a:lnTo>
                      <a:pt x="1734" y="68"/>
                    </a:lnTo>
                    <a:lnTo>
                      <a:pt x="1754" y="68"/>
                    </a:lnTo>
                    <a:lnTo>
                      <a:pt x="1754" y="58"/>
                    </a:lnTo>
                    <a:lnTo>
                      <a:pt x="1779" y="58"/>
                    </a:lnTo>
                    <a:lnTo>
                      <a:pt x="1779" y="53"/>
                    </a:lnTo>
                    <a:lnTo>
                      <a:pt x="1787" y="53"/>
                    </a:lnTo>
                    <a:lnTo>
                      <a:pt x="1787" y="45"/>
                    </a:lnTo>
                    <a:lnTo>
                      <a:pt x="1842" y="45"/>
                    </a:lnTo>
                    <a:lnTo>
                      <a:pt x="1842" y="37"/>
                    </a:lnTo>
                    <a:lnTo>
                      <a:pt x="1867" y="37"/>
                    </a:lnTo>
                    <a:lnTo>
                      <a:pt x="1867" y="27"/>
                    </a:lnTo>
                    <a:lnTo>
                      <a:pt x="1887" y="27"/>
                    </a:lnTo>
                    <a:lnTo>
                      <a:pt x="1887" y="22"/>
                    </a:lnTo>
                    <a:lnTo>
                      <a:pt x="1897" y="22"/>
                    </a:lnTo>
                    <a:lnTo>
                      <a:pt x="1897" y="15"/>
                    </a:lnTo>
                    <a:lnTo>
                      <a:pt x="1925" y="15"/>
                    </a:lnTo>
                    <a:lnTo>
                      <a:pt x="1925" y="10"/>
                    </a:lnTo>
                    <a:lnTo>
                      <a:pt x="1943" y="10"/>
                    </a:lnTo>
                    <a:lnTo>
                      <a:pt x="1943" y="5"/>
                    </a:lnTo>
                    <a:lnTo>
                      <a:pt x="1950" y="5"/>
                    </a:lnTo>
                    <a:lnTo>
                      <a:pt x="1950" y="0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7474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55"/>
              <p:cNvSpPr>
                <a:spLocks/>
              </p:cNvSpPr>
              <p:nvPr/>
            </p:nvSpPr>
            <p:spPr bwMode="auto">
              <a:xfrm>
                <a:off x="5523047" y="3170694"/>
                <a:ext cx="2057100" cy="880710"/>
              </a:xfrm>
              <a:custGeom>
                <a:avLst/>
                <a:gdLst>
                  <a:gd name="T0" fmla="*/ 10 w 1948"/>
                  <a:gd name="T1" fmla="*/ 821 h 834"/>
                  <a:gd name="T2" fmla="*/ 28 w 1948"/>
                  <a:gd name="T3" fmla="*/ 804 h 834"/>
                  <a:gd name="T4" fmla="*/ 51 w 1948"/>
                  <a:gd name="T5" fmla="*/ 786 h 834"/>
                  <a:gd name="T6" fmla="*/ 78 w 1948"/>
                  <a:gd name="T7" fmla="*/ 774 h 834"/>
                  <a:gd name="T8" fmla="*/ 104 w 1948"/>
                  <a:gd name="T9" fmla="*/ 758 h 834"/>
                  <a:gd name="T10" fmla="*/ 124 w 1948"/>
                  <a:gd name="T11" fmla="*/ 746 h 834"/>
                  <a:gd name="T12" fmla="*/ 144 w 1948"/>
                  <a:gd name="T13" fmla="*/ 731 h 834"/>
                  <a:gd name="T14" fmla="*/ 167 w 1948"/>
                  <a:gd name="T15" fmla="*/ 713 h 834"/>
                  <a:gd name="T16" fmla="*/ 184 w 1948"/>
                  <a:gd name="T17" fmla="*/ 698 h 834"/>
                  <a:gd name="T18" fmla="*/ 207 w 1948"/>
                  <a:gd name="T19" fmla="*/ 678 h 834"/>
                  <a:gd name="T20" fmla="*/ 242 w 1948"/>
                  <a:gd name="T21" fmla="*/ 665 h 834"/>
                  <a:gd name="T22" fmla="*/ 280 w 1948"/>
                  <a:gd name="T23" fmla="*/ 650 h 834"/>
                  <a:gd name="T24" fmla="*/ 303 w 1948"/>
                  <a:gd name="T25" fmla="*/ 640 h 834"/>
                  <a:gd name="T26" fmla="*/ 323 w 1948"/>
                  <a:gd name="T27" fmla="*/ 627 h 834"/>
                  <a:gd name="T28" fmla="*/ 351 w 1948"/>
                  <a:gd name="T29" fmla="*/ 615 h 834"/>
                  <a:gd name="T30" fmla="*/ 368 w 1948"/>
                  <a:gd name="T31" fmla="*/ 602 h 834"/>
                  <a:gd name="T32" fmla="*/ 381 w 1948"/>
                  <a:gd name="T33" fmla="*/ 582 h 834"/>
                  <a:gd name="T34" fmla="*/ 403 w 1948"/>
                  <a:gd name="T35" fmla="*/ 572 h 834"/>
                  <a:gd name="T36" fmla="*/ 429 w 1948"/>
                  <a:gd name="T37" fmla="*/ 552 h 834"/>
                  <a:gd name="T38" fmla="*/ 449 w 1948"/>
                  <a:gd name="T39" fmla="*/ 539 h 834"/>
                  <a:gd name="T40" fmla="*/ 471 w 1948"/>
                  <a:gd name="T41" fmla="*/ 521 h 834"/>
                  <a:gd name="T42" fmla="*/ 494 w 1948"/>
                  <a:gd name="T43" fmla="*/ 509 h 834"/>
                  <a:gd name="T44" fmla="*/ 519 w 1948"/>
                  <a:gd name="T45" fmla="*/ 491 h 834"/>
                  <a:gd name="T46" fmla="*/ 537 w 1948"/>
                  <a:gd name="T47" fmla="*/ 479 h 834"/>
                  <a:gd name="T48" fmla="*/ 570 w 1948"/>
                  <a:gd name="T49" fmla="*/ 458 h 834"/>
                  <a:gd name="T50" fmla="*/ 587 w 1948"/>
                  <a:gd name="T51" fmla="*/ 441 h 834"/>
                  <a:gd name="T52" fmla="*/ 618 w 1948"/>
                  <a:gd name="T53" fmla="*/ 426 h 834"/>
                  <a:gd name="T54" fmla="*/ 638 w 1948"/>
                  <a:gd name="T55" fmla="*/ 408 h 834"/>
                  <a:gd name="T56" fmla="*/ 658 w 1948"/>
                  <a:gd name="T57" fmla="*/ 390 h 834"/>
                  <a:gd name="T58" fmla="*/ 683 w 1948"/>
                  <a:gd name="T59" fmla="*/ 373 h 834"/>
                  <a:gd name="T60" fmla="*/ 718 w 1948"/>
                  <a:gd name="T61" fmla="*/ 360 h 834"/>
                  <a:gd name="T62" fmla="*/ 754 w 1948"/>
                  <a:gd name="T63" fmla="*/ 353 h 834"/>
                  <a:gd name="T64" fmla="*/ 779 w 1948"/>
                  <a:gd name="T65" fmla="*/ 332 h 834"/>
                  <a:gd name="T66" fmla="*/ 797 w 1948"/>
                  <a:gd name="T67" fmla="*/ 317 h 834"/>
                  <a:gd name="T68" fmla="*/ 850 w 1948"/>
                  <a:gd name="T69" fmla="*/ 310 h 834"/>
                  <a:gd name="T70" fmla="*/ 875 w 1948"/>
                  <a:gd name="T71" fmla="*/ 297 h 834"/>
                  <a:gd name="T72" fmla="*/ 940 w 1948"/>
                  <a:gd name="T73" fmla="*/ 290 h 834"/>
                  <a:gd name="T74" fmla="*/ 986 w 1948"/>
                  <a:gd name="T75" fmla="*/ 272 h 834"/>
                  <a:gd name="T76" fmla="*/ 1023 w 1948"/>
                  <a:gd name="T77" fmla="*/ 259 h 834"/>
                  <a:gd name="T78" fmla="*/ 1056 w 1948"/>
                  <a:gd name="T79" fmla="*/ 247 h 834"/>
                  <a:gd name="T80" fmla="*/ 1097 w 1948"/>
                  <a:gd name="T81" fmla="*/ 232 h 834"/>
                  <a:gd name="T82" fmla="*/ 1167 w 1948"/>
                  <a:gd name="T83" fmla="*/ 216 h 834"/>
                  <a:gd name="T84" fmla="*/ 1200 w 1948"/>
                  <a:gd name="T85" fmla="*/ 201 h 834"/>
                  <a:gd name="T86" fmla="*/ 1230 w 1948"/>
                  <a:gd name="T87" fmla="*/ 189 h 834"/>
                  <a:gd name="T88" fmla="*/ 1255 w 1948"/>
                  <a:gd name="T89" fmla="*/ 176 h 834"/>
                  <a:gd name="T90" fmla="*/ 1301 w 1948"/>
                  <a:gd name="T91" fmla="*/ 169 h 834"/>
                  <a:gd name="T92" fmla="*/ 1321 w 1948"/>
                  <a:gd name="T93" fmla="*/ 159 h 834"/>
                  <a:gd name="T94" fmla="*/ 1346 w 1948"/>
                  <a:gd name="T95" fmla="*/ 146 h 834"/>
                  <a:gd name="T96" fmla="*/ 1454 w 1948"/>
                  <a:gd name="T97" fmla="*/ 128 h 834"/>
                  <a:gd name="T98" fmla="*/ 1517 w 1948"/>
                  <a:gd name="T99" fmla="*/ 116 h 834"/>
                  <a:gd name="T100" fmla="*/ 1565 w 1948"/>
                  <a:gd name="T101" fmla="*/ 101 h 834"/>
                  <a:gd name="T102" fmla="*/ 1598 w 1948"/>
                  <a:gd name="T103" fmla="*/ 90 h 834"/>
                  <a:gd name="T104" fmla="*/ 1648 w 1948"/>
                  <a:gd name="T105" fmla="*/ 75 h 834"/>
                  <a:gd name="T106" fmla="*/ 1681 w 1948"/>
                  <a:gd name="T107" fmla="*/ 58 h 834"/>
                  <a:gd name="T108" fmla="*/ 1714 w 1948"/>
                  <a:gd name="T109" fmla="*/ 38 h 834"/>
                  <a:gd name="T110" fmla="*/ 1787 w 1948"/>
                  <a:gd name="T111" fmla="*/ 25 h 834"/>
                  <a:gd name="T112" fmla="*/ 1855 w 1948"/>
                  <a:gd name="T113" fmla="*/ 17 h 834"/>
                  <a:gd name="T114" fmla="*/ 1948 w 1948"/>
                  <a:gd name="T115" fmla="*/ 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8" h="834">
                    <a:moveTo>
                      <a:pt x="0" y="834"/>
                    </a:moveTo>
                    <a:lnTo>
                      <a:pt x="0" y="829"/>
                    </a:lnTo>
                    <a:lnTo>
                      <a:pt x="10" y="829"/>
                    </a:lnTo>
                    <a:lnTo>
                      <a:pt x="10" y="821"/>
                    </a:lnTo>
                    <a:lnTo>
                      <a:pt x="15" y="821"/>
                    </a:lnTo>
                    <a:lnTo>
                      <a:pt x="15" y="814"/>
                    </a:lnTo>
                    <a:lnTo>
                      <a:pt x="28" y="814"/>
                    </a:lnTo>
                    <a:lnTo>
                      <a:pt x="28" y="804"/>
                    </a:lnTo>
                    <a:lnTo>
                      <a:pt x="41" y="804"/>
                    </a:lnTo>
                    <a:lnTo>
                      <a:pt x="41" y="796"/>
                    </a:lnTo>
                    <a:lnTo>
                      <a:pt x="51" y="796"/>
                    </a:lnTo>
                    <a:lnTo>
                      <a:pt x="51" y="786"/>
                    </a:lnTo>
                    <a:lnTo>
                      <a:pt x="66" y="786"/>
                    </a:lnTo>
                    <a:lnTo>
                      <a:pt x="66" y="779"/>
                    </a:lnTo>
                    <a:lnTo>
                      <a:pt x="78" y="779"/>
                    </a:lnTo>
                    <a:lnTo>
                      <a:pt x="78" y="774"/>
                    </a:lnTo>
                    <a:lnTo>
                      <a:pt x="93" y="774"/>
                    </a:lnTo>
                    <a:lnTo>
                      <a:pt x="93" y="766"/>
                    </a:lnTo>
                    <a:lnTo>
                      <a:pt x="104" y="766"/>
                    </a:lnTo>
                    <a:lnTo>
                      <a:pt x="104" y="758"/>
                    </a:lnTo>
                    <a:lnTo>
                      <a:pt x="116" y="758"/>
                    </a:lnTo>
                    <a:lnTo>
                      <a:pt x="116" y="751"/>
                    </a:lnTo>
                    <a:lnTo>
                      <a:pt x="124" y="751"/>
                    </a:lnTo>
                    <a:lnTo>
                      <a:pt x="124" y="746"/>
                    </a:lnTo>
                    <a:lnTo>
                      <a:pt x="134" y="746"/>
                    </a:lnTo>
                    <a:lnTo>
                      <a:pt x="134" y="738"/>
                    </a:lnTo>
                    <a:lnTo>
                      <a:pt x="144" y="738"/>
                    </a:lnTo>
                    <a:lnTo>
                      <a:pt x="144" y="731"/>
                    </a:lnTo>
                    <a:lnTo>
                      <a:pt x="156" y="731"/>
                    </a:lnTo>
                    <a:lnTo>
                      <a:pt x="156" y="723"/>
                    </a:lnTo>
                    <a:lnTo>
                      <a:pt x="167" y="723"/>
                    </a:lnTo>
                    <a:lnTo>
                      <a:pt x="167" y="713"/>
                    </a:lnTo>
                    <a:lnTo>
                      <a:pt x="174" y="713"/>
                    </a:lnTo>
                    <a:lnTo>
                      <a:pt x="174" y="705"/>
                    </a:lnTo>
                    <a:lnTo>
                      <a:pt x="184" y="705"/>
                    </a:lnTo>
                    <a:lnTo>
                      <a:pt x="184" y="698"/>
                    </a:lnTo>
                    <a:lnTo>
                      <a:pt x="194" y="698"/>
                    </a:lnTo>
                    <a:lnTo>
                      <a:pt x="194" y="688"/>
                    </a:lnTo>
                    <a:lnTo>
                      <a:pt x="207" y="688"/>
                    </a:lnTo>
                    <a:lnTo>
                      <a:pt x="207" y="678"/>
                    </a:lnTo>
                    <a:lnTo>
                      <a:pt x="214" y="678"/>
                    </a:lnTo>
                    <a:lnTo>
                      <a:pt x="214" y="673"/>
                    </a:lnTo>
                    <a:lnTo>
                      <a:pt x="242" y="673"/>
                    </a:lnTo>
                    <a:lnTo>
                      <a:pt x="242" y="665"/>
                    </a:lnTo>
                    <a:lnTo>
                      <a:pt x="270" y="665"/>
                    </a:lnTo>
                    <a:lnTo>
                      <a:pt x="270" y="655"/>
                    </a:lnTo>
                    <a:lnTo>
                      <a:pt x="280" y="655"/>
                    </a:lnTo>
                    <a:lnTo>
                      <a:pt x="280" y="650"/>
                    </a:lnTo>
                    <a:lnTo>
                      <a:pt x="293" y="650"/>
                    </a:lnTo>
                    <a:lnTo>
                      <a:pt x="293" y="648"/>
                    </a:lnTo>
                    <a:lnTo>
                      <a:pt x="303" y="648"/>
                    </a:lnTo>
                    <a:lnTo>
                      <a:pt x="303" y="640"/>
                    </a:lnTo>
                    <a:lnTo>
                      <a:pt x="313" y="640"/>
                    </a:lnTo>
                    <a:lnTo>
                      <a:pt x="313" y="635"/>
                    </a:lnTo>
                    <a:lnTo>
                      <a:pt x="323" y="635"/>
                    </a:lnTo>
                    <a:lnTo>
                      <a:pt x="323" y="627"/>
                    </a:lnTo>
                    <a:lnTo>
                      <a:pt x="343" y="627"/>
                    </a:lnTo>
                    <a:lnTo>
                      <a:pt x="343" y="622"/>
                    </a:lnTo>
                    <a:lnTo>
                      <a:pt x="351" y="622"/>
                    </a:lnTo>
                    <a:lnTo>
                      <a:pt x="351" y="615"/>
                    </a:lnTo>
                    <a:lnTo>
                      <a:pt x="361" y="615"/>
                    </a:lnTo>
                    <a:lnTo>
                      <a:pt x="361" y="610"/>
                    </a:lnTo>
                    <a:lnTo>
                      <a:pt x="368" y="610"/>
                    </a:lnTo>
                    <a:lnTo>
                      <a:pt x="368" y="602"/>
                    </a:lnTo>
                    <a:lnTo>
                      <a:pt x="373" y="602"/>
                    </a:lnTo>
                    <a:lnTo>
                      <a:pt x="373" y="592"/>
                    </a:lnTo>
                    <a:lnTo>
                      <a:pt x="381" y="592"/>
                    </a:lnTo>
                    <a:lnTo>
                      <a:pt x="381" y="582"/>
                    </a:lnTo>
                    <a:lnTo>
                      <a:pt x="386" y="582"/>
                    </a:lnTo>
                    <a:lnTo>
                      <a:pt x="386" y="572"/>
                    </a:lnTo>
                    <a:lnTo>
                      <a:pt x="393" y="572"/>
                    </a:lnTo>
                    <a:lnTo>
                      <a:pt x="403" y="572"/>
                    </a:lnTo>
                    <a:lnTo>
                      <a:pt x="403" y="559"/>
                    </a:lnTo>
                    <a:lnTo>
                      <a:pt x="411" y="559"/>
                    </a:lnTo>
                    <a:lnTo>
                      <a:pt x="411" y="552"/>
                    </a:lnTo>
                    <a:lnTo>
                      <a:pt x="429" y="552"/>
                    </a:lnTo>
                    <a:lnTo>
                      <a:pt x="429" y="547"/>
                    </a:lnTo>
                    <a:lnTo>
                      <a:pt x="436" y="547"/>
                    </a:lnTo>
                    <a:lnTo>
                      <a:pt x="436" y="539"/>
                    </a:lnTo>
                    <a:lnTo>
                      <a:pt x="449" y="539"/>
                    </a:lnTo>
                    <a:lnTo>
                      <a:pt x="449" y="529"/>
                    </a:lnTo>
                    <a:lnTo>
                      <a:pt x="459" y="529"/>
                    </a:lnTo>
                    <a:lnTo>
                      <a:pt x="459" y="521"/>
                    </a:lnTo>
                    <a:lnTo>
                      <a:pt x="471" y="521"/>
                    </a:lnTo>
                    <a:lnTo>
                      <a:pt x="471" y="516"/>
                    </a:lnTo>
                    <a:lnTo>
                      <a:pt x="479" y="516"/>
                    </a:lnTo>
                    <a:lnTo>
                      <a:pt x="479" y="509"/>
                    </a:lnTo>
                    <a:lnTo>
                      <a:pt x="494" y="509"/>
                    </a:lnTo>
                    <a:lnTo>
                      <a:pt x="502" y="509"/>
                    </a:lnTo>
                    <a:lnTo>
                      <a:pt x="502" y="499"/>
                    </a:lnTo>
                    <a:lnTo>
                      <a:pt x="519" y="499"/>
                    </a:lnTo>
                    <a:lnTo>
                      <a:pt x="519" y="491"/>
                    </a:lnTo>
                    <a:lnTo>
                      <a:pt x="524" y="491"/>
                    </a:lnTo>
                    <a:lnTo>
                      <a:pt x="524" y="484"/>
                    </a:lnTo>
                    <a:lnTo>
                      <a:pt x="524" y="479"/>
                    </a:lnTo>
                    <a:lnTo>
                      <a:pt x="537" y="479"/>
                    </a:lnTo>
                    <a:lnTo>
                      <a:pt x="537" y="464"/>
                    </a:lnTo>
                    <a:lnTo>
                      <a:pt x="552" y="464"/>
                    </a:lnTo>
                    <a:lnTo>
                      <a:pt x="552" y="458"/>
                    </a:lnTo>
                    <a:lnTo>
                      <a:pt x="570" y="458"/>
                    </a:lnTo>
                    <a:lnTo>
                      <a:pt x="570" y="448"/>
                    </a:lnTo>
                    <a:lnTo>
                      <a:pt x="577" y="448"/>
                    </a:lnTo>
                    <a:lnTo>
                      <a:pt x="577" y="441"/>
                    </a:lnTo>
                    <a:lnTo>
                      <a:pt x="587" y="441"/>
                    </a:lnTo>
                    <a:lnTo>
                      <a:pt x="587" y="433"/>
                    </a:lnTo>
                    <a:lnTo>
                      <a:pt x="603" y="433"/>
                    </a:lnTo>
                    <a:lnTo>
                      <a:pt x="603" y="426"/>
                    </a:lnTo>
                    <a:lnTo>
                      <a:pt x="618" y="426"/>
                    </a:lnTo>
                    <a:lnTo>
                      <a:pt x="618" y="416"/>
                    </a:lnTo>
                    <a:lnTo>
                      <a:pt x="625" y="416"/>
                    </a:lnTo>
                    <a:lnTo>
                      <a:pt x="625" y="408"/>
                    </a:lnTo>
                    <a:lnTo>
                      <a:pt x="638" y="408"/>
                    </a:lnTo>
                    <a:lnTo>
                      <a:pt x="638" y="400"/>
                    </a:lnTo>
                    <a:lnTo>
                      <a:pt x="648" y="400"/>
                    </a:lnTo>
                    <a:lnTo>
                      <a:pt x="648" y="390"/>
                    </a:lnTo>
                    <a:lnTo>
                      <a:pt x="658" y="390"/>
                    </a:lnTo>
                    <a:lnTo>
                      <a:pt x="658" y="383"/>
                    </a:lnTo>
                    <a:lnTo>
                      <a:pt x="671" y="383"/>
                    </a:lnTo>
                    <a:lnTo>
                      <a:pt x="671" y="373"/>
                    </a:lnTo>
                    <a:lnTo>
                      <a:pt x="683" y="373"/>
                    </a:lnTo>
                    <a:lnTo>
                      <a:pt x="701" y="373"/>
                    </a:lnTo>
                    <a:lnTo>
                      <a:pt x="701" y="368"/>
                    </a:lnTo>
                    <a:lnTo>
                      <a:pt x="718" y="368"/>
                    </a:lnTo>
                    <a:lnTo>
                      <a:pt x="718" y="360"/>
                    </a:lnTo>
                    <a:lnTo>
                      <a:pt x="726" y="360"/>
                    </a:lnTo>
                    <a:lnTo>
                      <a:pt x="726" y="353"/>
                    </a:lnTo>
                    <a:lnTo>
                      <a:pt x="739" y="353"/>
                    </a:lnTo>
                    <a:lnTo>
                      <a:pt x="754" y="353"/>
                    </a:lnTo>
                    <a:lnTo>
                      <a:pt x="754" y="343"/>
                    </a:lnTo>
                    <a:lnTo>
                      <a:pt x="766" y="343"/>
                    </a:lnTo>
                    <a:lnTo>
                      <a:pt x="766" y="332"/>
                    </a:lnTo>
                    <a:lnTo>
                      <a:pt x="779" y="332"/>
                    </a:lnTo>
                    <a:lnTo>
                      <a:pt x="779" y="327"/>
                    </a:lnTo>
                    <a:lnTo>
                      <a:pt x="784" y="327"/>
                    </a:lnTo>
                    <a:lnTo>
                      <a:pt x="784" y="317"/>
                    </a:lnTo>
                    <a:lnTo>
                      <a:pt x="797" y="317"/>
                    </a:lnTo>
                    <a:lnTo>
                      <a:pt x="834" y="317"/>
                    </a:lnTo>
                    <a:lnTo>
                      <a:pt x="839" y="317"/>
                    </a:lnTo>
                    <a:lnTo>
                      <a:pt x="839" y="310"/>
                    </a:lnTo>
                    <a:lnTo>
                      <a:pt x="850" y="310"/>
                    </a:lnTo>
                    <a:lnTo>
                      <a:pt x="850" y="305"/>
                    </a:lnTo>
                    <a:lnTo>
                      <a:pt x="862" y="305"/>
                    </a:lnTo>
                    <a:lnTo>
                      <a:pt x="875" y="305"/>
                    </a:lnTo>
                    <a:lnTo>
                      <a:pt x="875" y="297"/>
                    </a:lnTo>
                    <a:lnTo>
                      <a:pt x="887" y="297"/>
                    </a:lnTo>
                    <a:lnTo>
                      <a:pt x="907" y="297"/>
                    </a:lnTo>
                    <a:lnTo>
                      <a:pt x="907" y="290"/>
                    </a:lnTo>
                    <a:lnTo>
                      <a:pt x="940" y="290"/>
                    </a:lnTo>
                    <a:lnTo>
                      <a:pt x="940" y="282"/>
                    </a:lnTo>
                    <a:lnTo>
                      <a:pt x="965" y="282"/>
                    </a:lnTo>
                    <a:lnTo>
                      <a:pt x="965" y="272"/>
                    </a:lnTo>
                    <a:lnTo>
                      <a:pt x="986" y="272"/>
                    </a:lnTo>
                    <a:lnTo>
                      <a:pt x="986" y="267"/>
                    </a:lnTo>
                    <a:lnTo>
                      <a:pt x="1008" y="267"/>
                    </a:lnTo>
                    <a:lnTo>
                      <a:pt x="1023" y="267"/>
                    </a:lnTo>
                    <a:lnTo>
                      <a:pt x="1023" y="259"/>
                    </a:lnTo>
                    <a:lnTo>
                      <a:pt x="1049" y="259"/>
                    </a:lnTo>
                    <a:lnTo>
                      <a:pt x="1049" y="252"/>
                    </a:lnTo>
                    <a:lnTo>
                      <a:pt x="1056" y="252"/>
                    </a:lnTo>
                    <a:lnTo>
                      <a:pt x="1056" y="247"/>
                    </a:lnTo>
                    <a:lnTo>
                      <a:pt x="1076" y="247"/>
                    </a:lnTo>
                    <a:lnTo>
                      <a:pt x="1076" y="239"/>
                    </a:lnTo>
                    <a:lnTo>
                      <a:pt x="1097" y="239"/>
                    </a:lnTo>
                    <a:lnTo>
                      <a:pt x="1097" y="232"/>
                    </a:lnTo>
                    <a:lnTo>
                      <a:pt x="1137" y="232"/>
                    </a:lnTo>
                    <a:lnTo>
                      <a:pt x="1137" y="227"/>
                    </a:lnTo>
                    <a:lnTo>
                      <a:pt x="1167" y="227"/>
                    </a:lnTo>
                    <a:lnTo>
                      <a:pt x="1167" y="216"/>
                    </a:lnTo>
                    <a:lnTo>
                      <a:pt x="1180" y="216"/>
                    </a:lnTo>
                    <a:lnTo>
                      <a:pt x="1180" y="209"/>
                    </a:lnTo>
                    <a:lnTo>
                      <a:pt x="1200" y="209"/>
                    </a:lnTo>
                    <a:lnTo>
                      <a:pt x="1200" y="201"/>
                    </a:lnTo>
                    <a:lnTo>
                      <a:pt x="1220" y="201"/>
                    </a:lnTo>
                    <a:lnTo>
                      <a:pt x="1220" y="194"/>
                    </a:lnTo>
                    <a:lnTo>
                      <a:pt x="1230" y="194"/>
                    </a:lnTo>
                    <a:lnTo>
                      <a:pt x="1230" y="189"/>
                    </a:lnTo>
                    <a:lnTo>
                      <a:pt x="1240" y="189"/>
                    </a:lnTo>
                    <a:lnTo>
                      <a:pt x="1240" y="181"/>
                    </a:lnTo>
                    <a:lnTo>
                      <a:pt x="1255" y="181"/>
                    </a:lnTo>
                    <a:lnTo>
                      <a:pt x="1255" y="176"/>
                    </a:lnTo>
                    <a:lnTo>
                      <a:pt x="1268" y="176"/>
                    </a:lnTo>
                    <a:lnTo>
                      <a:pt x="1280" y="176"/>
                    </a:lnTo>
                    <a:lnTo>
                      <a:pt x="1280" y="169"/>
                    </a:lnTo>
                    <a:lnTo>
                      <a:pt x="1301" y="169"/>
                    </a:lnTo>
                    <a:lnTo>
                      <a:pt x="1301" y="164"/>
                    </a:lnTo>
                    <a:lnTo>
                      <a:pt x="1311" y="164"/>
                    </a:lnTo>
                    <a:lnTo>
                      <a:pt x="1311" y="159"/>
                    </a:lnTo>
                    <a:lnTo>
                      <a:pt x="1321" y="159"/>
                    </a:lnTo>
                    <a:lnTo>
                      <a:pt x="1321" y="151"/>
                    </a:lnTo>
                    <a:lnTo>
                      <a:pt x="1331" y="151"/>
                    </a:lnTo>
                    <a:lnTo>
                      <a:pt x="1331" y="146"/>
                    </a:lnTo>
                    <a:lnTo>
                      <a:pt x="1346" y="146"/>
                    </a:lnTo>
                    <a:lnTo>
                      <a:pt x="1346" y="138"/>
                    </a:lnTo>
                    <a:lnTo>
                      <a:pt x="1361" y="138"/>
                    </a:lnTo>
                    <a:lnTo>
                      <a:pt x="1454" y="138"/>
                    </a:lnTo>
                    <a:lnTo>
                      <a:pt x="1454" y="128"/>
                    </a:lnTo>
                    <a:lnTo>
                      <a:pt x="1469" y="128"/>
                    </a:lnTo>
                    <a:lnTo>
                      <a:pt x="1469" y="123"/>
                    </a:lnTo>
                    <a:lnTo>
                      <a:pt x="1517" y="123"/>
                    </a:lnTo>
                    <a:lnTo>
                      <a:pt x="1517" y="116"/>
                    </a:lnTo>
                    <a:lnTo>
                      <a:pt x="1543" y="116"/>
                    </a:lnTo>
                    <a:lnTo>
                      <a:pt x="1543" y="108"/>
                    </a:lnTo>
                    <a:lnTo>
                      <a:pt x="1565" y="108"/>
                    </a:lnTo>
                    <a:lnTo>
                      <a:pt x="1565" y="101"/>
                    </a:lnTo>
                    <a:lnTo>
                      <a:pt x="1588" y="101"/>
                    </a:lnTo>
                    <a:lnTo>
                      <a:pt x="1588" y="93"/>
                    </a:lnTo>
                    <a:lnTo>
                      <a:pt x="1598" y="93"/>
                    </a:lnTo>
                    <a:lnTo>
                      <a:pt x="1598" y="90"/>
                    </a:lnTo>
                    <a:lnTo>
                      <a:pt x="1626" y="90"/>
                    </a:lnTo>
                    <a:lnTo>
                      <a:pt x="1626" y="80"/>
                    </a:lnTo>
                    <a:lnTo>
                      <a:pt x="1648" y="80"/>
                    </a:lnTo>
                    <a:lnTo>
                      <a:pt x="1648" y="75"/>
                    </a:lnTo>
                    <a:lnTo>
                      <a:pt x="1669" y="75"/>
                    </a:lnTo>
                    <a:lnTo>
                      <a:pt x="1669" y="65"/>
                    </a:lnTo>
                    <a:lnTo>
                      <a:pt x="1681" y="65"/>
                    </a:lnTo>
                    <a:lnTo>
                      <a:pt x="1681" y="58"/>
                    </a:lnTo>
                    <a:lnTo>
                      <a:pt x="1691" y="58"/>
                    </a:lnTo>
                    <a:lnTo>
                      <a:pt x="1691" y="45"/>
                    </a:lnTo>
                    <a:lnTo>
                      <a:pt x="1714" y="45"/>
                    </a:lnTo>
                    <a:lnTo>
                      <a:pt x="1714" y="38"/>
                    </a:lnTo>
                    <a:lnTo>
                      <a:pt x="1727" y="38"/>
                    </a:lnTo>
                    <a:lnTo>
                      <a:pt x="1727" y="32"/>
                    </a:lnTo>
                    <a:lnTo>
                      <a:pt x="1787" y="32"/>
                    </a:lnTo>
                    <a:lnTo>
                      <a:pt x="1787" y="25"/>
                    </a:lnTo>
                    <a:lnTo>
                      <a:pt x="1807" y="25"/>
                    </a:lnTo>
                    <a:lnTo>
                      <a:pt x="1807" y="17"/>
                    </a:lnTo>
                    <a:lnTo>
                      <a:pt x="1848" y="17"/>
                    </a:lnTo>
                    <a:lnTo>
                      <a:pt x="1855" y="17"/>
                    </a:lnTo>
                    <a:lnTo>
                      <a:pt x="1855" y="7"/>
                    </a:lnTo>
                    <a:lnTo>
                      <a:pt x="1883" y="7"/>
                    </a:lnTo>
                    <a:lnTo>
                      <a:pt x="1883" y="0"/>
                    </a:lnTo>
                    <a:lnTo>
                      <a:pt x="1948" y="0"/>
                    </a:lnTo>
                  </a:path>
                </a:pathLst>
              </a:custGeom>
              <a:noFill/>
              <a:ln w="12700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7474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5" name="Rectangle 113"/>
            <p:cNvSpPr>
              <a:spLocks noChangeArrowheads="1"/>
            </p:cNvSpPr>
            <p:nvPr/>
          </p:nvSpPr>
          <p:spPr bwMode="auto">
            <a:xfrm>
              <a:off x="8119654" y="3526170"/>
              <a:ext cx="7710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Log </a:t>
              </a: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rank test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&lt;0.001</a:t>
              </a:r>
              <a:endPara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816454" y="1371600"/>
            <a:ext cx="3295843" cy="45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CV death or HF hospitalization by DM</a:t>
            </a:r>
            <a:r>
              <a:rPr kumimoji="0" lang="en-US" altLang="en-US" sz="11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status in patients with HF</a:t>
            </a:r>
            <a:r>
              <a:rPr kumimoji="0" lang="en-US" altLang="en-US" sz="11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endParaRPr kumimoji="0" lang="en-US" altLang="en-US" sz="1100" b="0" i="0" u="none" strike="noStrike" kern="0" cap="none" spc="0" normalizeH="0" baseline="30000" noProof="0" dirty="0" smtClean="0">
              <a:ln>
                <a:noFill/>
              </a:ln>
              <a:solidFill>
                <a:srgbClr val="47474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4774083" y="1371600"/>
            <a:ext cx="4009708" cy="45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kumimoji="0" lang="en-US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CV death or HF hospitalization by degree of </a:t>
            </a:r>
            <a:r>
              <a:rPr kumimoji="0" lang="en-US" altLang="en-US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dysglycemia</a:t>
            </a:r>
            <a:r>
              <a:rPr kumimoji="0" lang="en-US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100" b="1" kern="0" dirty="0">
                <a:solidFill>
                  <a:srgbClr val="000000"/>
                </a:solidFill>
              </a:rPr>
              <a:t>in patients with </a:t>
            </a:r>
            <a:r>
              <a:rPr lang="en-US" altLang="en-US" sz="1100" b="1" kern="0" dirty="0" smtClean="0">
                <a:solidFill>
                  <a:srgbClr val="000000"/>
                </a:solidFill>
              </a:rPr>
              <a:t>HFrEF</a:t>
            </a:r>
            <a:r>
              <a:rPr lang="en-US" altLang="en-US" sz="1100" b="1" kern="0" baseline="30000" dirty="0" smtClean="0">
                <a:solidFill>
                  <a:srgbClr val="000000"/>
                </a:solidFill>
              </a:rPr>
              <a:t>2</a:t>
            </a:r>
            <a:endParaRPr kumimoji="0" lang="en-US" altLang="en-US" sz="1100" b="0" i="0" u="none" strike="noStrike" kern="0" cap="none" spc="0" normalizeH="0" baseline="30000" noProof="0" dirty="0" smtClean="0">
              <a:ln>
                <a:noFill/>
              </a:ln>
              <a:solidFill>
                <a:srgbClr val="474749"/>
              </a:solidFill>
              <a:effectLst/>
              <a:uLnTx/>
              <a:uFillTx/>
            </a:endParaRPr>
          </a:p>
        </p:txBody>
      </p:sp>
      <p:sp>
        <p:nvSpPr>
          <p:cNvPr id="93" name="Footer Placeholder 3"/>
          <p:cNvSpPr txBox="1">
            <a:spLocks/>
          </p:cNvSpPr>
          <p:nvPr/>
        </p:nvSpPr>
        <p:spPr>
          <a:xfrm>
            <a:off x="5072069" y="5490326"/>
            <a:ext cx="3711721" cy="2928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20000"/>
            </a:pPr>
            <a:r>
              <a:rPr lang="en-US" i="1" dirty="0" smtClean="0"/>
              <a:t>Data from PARADIGM-HF trial</a:t>
            </a:r>
            <a:endParaRPr lang="en-US" i="1" dirty="0"/>
          </a:p>
        </p:txBody>
      </p:sp>
      <p:grpSp>
        <p:nvGrpSpPr>
          <p:cNvPr id="7" name="Group 98"/>
          <p:cNvGrpSpPr/>
          <p:nvPr/>
        </p:nvGrpSpPr>
        <p:grpSpPr>
          <a:xfrm>
            <a:off x="7124097" y="1905000"/>
            <a:ext cx="1877028" cy="610257"/>
            <a:chOff x="6948101" y="3469008"/>
            <a:chExt cx="1877028" cy="610257"/>
          </a:xfrm>
        </p:grpSpPr>
        <p:sp>
          <p:nvSpPr>
            <p:cNvPr id="94" name="Rectangle 93"/>
            <p:cNvSpPr/>
            <p:nvPr/>
          </p:nvSpPr>
          <p:spPr>
            <a:xfrm>
              <a:off x="7113379" y="3469008"/>
              <a:ext cx="1711750" cy="49397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US" sz="900" b="1" dirty="0" err="1"/>
                <a:t>Normoglycemia</a:t>
              </a:r>
              <a:r>
                <a:rPr lang="en-US" sz="900" b="1" dirty="0"/>
                <a:t>: </a:t>
              </a:r>
              <a:r>
                <a:rPr lang="en-US" sz="900" dirty="0"/>
                <a:t>HbA1c &lt; 6.0% </a:t>
              </a:r>
              <a:endParaRPr lang="en-US" sz="900" dirty="0" smtClean="0"/>
            </a:p>
            <a:p>
              <a:pPr>
                <a:spcAft>
                  <a:spcPts val="300"/>
                </a:spcAft>
              </a:pPr>
              <a:r>
                <a:rPr lang="en-US" sz="900" b="1" dirty="0" smtClean="0"/>
                <a:t>Pre-diabetes</a:t>
              </a:r>
              <a:r>
                <a:rPr lang="en-US" sz="900" b="1" dirty="0"/>
                <a:t>: </a:t>
              </a:r>
              <a:r>
                <a:rPr lang="en-US" sz="900" dirty="0"/>
                <a:t>HbA1c 6.0-6.4% </a:t>
              </a:r>
              <a:endParaRPr lang="en-US" sz="900" dirty="0" smtClean="0"/>
            </a:p>
            <a:p>
              <a:pPr>
                <a:spcAft>
                  <a:spcPts val="300"/>
                </a:spcAft>
              </a:pPr>
              <a:r>
                <a:rPr lang="en-US" sz="900" b="1" dirty="0" smtClean="0"/>
                <a:t>Undiagnosed DM: </a:t>
              </a:r>
              <a:r>
                <a:rPr lang="en-US" sz="900" dirty="0"/>
                <a:t>HbA1c ≥6.5</a:t>
              </a:r>
              <a:r>
                <a:rPr lang="en-US" sz="900" dirty="0" smtClean="0"/>
                <a:t>%</a:t>
              </a:r>
            </a:p>
            <a:p>
              <a:pPr>
                <a:spcAft>
                  <a:spcPts val="300"/>
                </a:spcAft>
              </a:pPr>
              <a:r>
                <a:rPr lang="en-US" sz="900" b="1" dirty="0" smtClean="0"/>
                <a:t>History of DM</a:t>
              </a:r>
              <a:endParaRPr lang="en-US" sz="1400" b="1" dirty="0"/>
            </a:p>
          </p:txBody>
        </p:sp>
        <p:sp>
          <p:nvSpPr>
            <p:cNvPr id="95" name="Line 60"/>
            <p:cNvSpPr>
              <a:spLocks noChangeShapeType="1"/>
            </p:cNvSpPr>
            <p:nvPr/>
          </p:nvSpPr>
          <p:spPr bwMode="auto">
            <a:xfrm>
              <a:off x="6948101" y="3713750"/>
              <a:ext cx="125666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Line 61"/>
            <p:cNvSpPr>
              <a:spLocks noChangeShapeType="1"/>
            </p:cNvSpPr>
            <p:nvPr/>
          </p:nvSpPr>
          <p:spPr bwMode="auto">
            <a:xfrm>
              <a:off x="6948101" y="4079265"/>
              <a:ext cx="125666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Line 62"/>
            <p:cNvSpPr>
              <a:spLocks noChangeShapeType="1"/>
            </p:cNvSpPr>
            <p:nvPr/>
          </p:nvSpPr>
          <p:spPr bwMode="auto">
            <a:xfrm>
              <a:off x="6948101" y="3892936"/>
              <a:ext cx="125666" cy="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Line 63"/>
            <p:cNvSpPr>
              <a:spLocks noChangeShapeType="1"/>
            </p:cNvSpPr>
            <p:nvPr/>
          </p:nvSpPr>
          <p:spPr bwMode="auto">
            <a:xfrm>
              <a:off x="6948101" y="3533768"/>
              <a:ext cx="125666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08" name="Picture 2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291" y="2286000"/>
            <a:ext cx="4460170" cy="3120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3153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Inability of the heart to pump blood at an output sufficient to meet the body’s demands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"/>
            <a:ext cx="7620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3"/>
          <p:cNvSpPr txBox="1">
            <a:spLocks/>
          </p:cNvSpPr>
          <p:nvPr/>
        </p:nvSpPr>
        <p:spPr bwMode="gray">
          <a:xfrm>
            <a:off x="5769675" y="6639352"/>
            <a:ext cx="3289368" cy="33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eaLnBrk="0" hangingPunct="0">
              <a:spcAft>
                <a:spcPts val="0"/>
              </a:spcAft>
              <a:buClr>
                <a:schemeClr val="accent1"/>
              </a:buClr>
              <a:buSzPct val="110000"/>
              <a:buFont typeface="Wingdings" pitchFamily="2" charset="2"/>
              <a:buNone/>
              <a:defRPr sz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34950" indent="0" eaLnBrk="0" hangingPunct="0">
              <a:spcAft>
                <a:spcPts val="0"/>
              </a:spcAft>
              <a:buClr>
                <a:srgbClr val="917B69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2pPr>
            <a:lvl3pPr marL="400050" indent="0" eaLnBrk="0" hangingPunct="0"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3pPr>
            <a:lvl4pPr marL="579437" indent="0" eaLnBrk="0" hangingPunct="0"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 sz="800" spc="0" baseline="0">
                <a:solidFill>
                  <a:srgbClr val="8B8D90"/>
                </a:solidFill>
                <a:latin typeface="+mn-lt"/>
              </a:defRPr>
            </a:lvl4pPr>
            <a:lvl5pPr marL="754062" indent="0" eaLnBrk="0" hangingPunct="0">
              <a:spcAft>
                <a:spcPts val="0"/>
              </a:spcAft>
              <a:buNone/>
              <a:defRPr sz="800" spc="0" baseline="0">
                <a:solidFill>
                  <a:srgbClr val="8B8D90"/>
                </a:solidFill>
                <a:latin typeface="+mn-lt"/>
              </a:defRPr>
            </a:lvl5pPr>
            <a:lvl6pPr marL="13747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6pPr>
            <a:lvl7pPr marL="18319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7pPr>
            <a:lvl8pPr marL="22891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8pPr>
            <a:lvl9pPr marL="2746375" indent="-163513" fontAlgn="base">
              <a:spcBef>
                <a:spcPct val="0"/>
              </a:spcBef>
              <a:spcAft>
                <a:spcPct val="20000"/>
              </a:spcAft>
              <a:buChar char="»"/>
              <a:defRPr sz="1400">
                <a:latin typeface="+mn-lt"/>
              </a:defRPr>
            </a:lvl9pPr>
          </a:lstStyle>
          <a:p>
            <a:r>
              <a:rPr lang="en-US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Ponikowski</a:t>
            </a:r>
            <a:r>
              <a:rPr 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Heart J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2016;37:2129–2200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4.bp.blogspot.com/-1B2JVouasJ4/URauHzJUkRI/AAAAAAAA0Wg/qCtFTeOKzHk/s1600/www.bostonscientific.com-templatedata-imports-HTML-CRM-Reimbursement-pdf-C5-398-0108_CRTD.pdf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552950" cy="3743325"/>
          </a:xfrm>
          <a:prstGeom prst="rect">
            <a:avLst/>
          </a:prstGeom>
          <a:noFill/>
        </p:spPr>
      </p:pic>
      <p:pic>
        <p:nvPicPr>
          <p:cNvPr id="1028" name="Picture 4" descr="http://www.drdeepaknatarajan.com/blog/wp-content/uploads/2013/04/AA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00808"/>
            <a:ext cx="43053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Advanced heart failure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i="1" dirty="0"/>
              <a:t>Defined</a:t>
            </a:r>
            <a:r>
              <a:rPr lang="en-US" dirty="0"/>
              <a:t> as persistent symptoms (NYHA class III–IV) that limit daily life despite routine therapy with agents of known benefit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End-stage, refractory heart failure, probably accounts for 5% to 10% of the total population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This group, consumes &gt;60% of health-care expenditures for all patients with heart failure 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24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304800"/>
            <a:ext cx="61722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dirty="0" smtClean="0"/>
              <a:t>Heart Transplantation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6553200" cy="457257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Orthotopic</a:t>
            </a:r>
            <a:r>
              <a:rPr lang="en-US" dirty="0" smtClean="0"/>
              <a:t> cardiac transplantation remains the definitive therapy for terminal heart failure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5-year survival of 70%,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10-year survival of 60%,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Markedly improved                                                     quality of life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Donor organ availability                                                   has remained static even as the waiting list for heart transplant grows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495" y="2133600"/>
            <a:ext cx="277550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878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1099458"/>
            <a:ext cx="4953000" cy="5301342"/>
          </a:xfrm>
        </p:spPr>
      </p:pic>
    </p:spTree>
    <p:extLst>
      <p:ext uri="{BB962C8B-B14F-4D97-AF65-F5344CB8AC3E}">
        <p14:creationId xmlns="" xmlns:p14="http://schemas.microsoft.com/office/powerpoint/2010/main" val="28309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56 Y/O gentleman</a:t>
            </a:r>
          </a:p>
          <a:p>
            <a:pPr>
              <a:lnSpc>
                <a:spcPct val="90000"/>
              </a:lnSpc>
            </a:pPr>
            <a:r>
              <a:rPr lang="en-US" sz="2800"/>
              <a:t>Diagnosed dilated cardiomyopathy</a:t>
            </a:r>
          </a:p>
          <a:p>
            <a:pPr>
              <a:lnSpc>
                <a:spcPct val="90000"/>
              </a:lnSpc>
            </a:pPr>
            <a:r>
              <a:rPr lang="en-US" sz="2800"/>
              <a:t>LVEF 25%</a:t>
            </a:r>
          </a:p>
          <a:p>
            <a:pPr>
              <a:lnSpc>
                <a:spcPct val="90000"/>
              </a:lnSpc>
            </a:pPr>
            <a:r>
              <a:rPr lang="en-US" sz="2800"/>
              <a:t>NYHA class II</a:t>
            </a:r>
          </a:p>
          <a:p>
            <a:pPr>
              <a:lnSpc>
                <a:spcPct val="90000"/>
              </a:lnSpc>
            </a:pPr>
            <a:r>
              <a:rPr lang="en-US" sz="2800"/>
              <a:t>O/E  B/P 112/68     HR 82 bpm</a:t>
            </a:r>
          </a:p>
          <a:p>
            <a:pPr>
              <a:lnSpc>
                <a:spcPct val="90000"/>
              </a:lnSpc>
            </a:pPr>
            <a:r>
              <a:rPr lang="en-US" sz="2800"/>
              <a:t>JVP 7 cm water, </a:t>
            </a:r>
          </a:p>
          <a:p>
            <a:pPr>
              <a:lnSpc>
                <a:spcPct val="90000"/>
              </a:lnSpc>
            </a:pPr>
            <a:r>
              <a:rPr lang="en-US" sz="2800"/>
              <a:t>Soft S3 and grade 2 PSM</a:t>
            </a:r>
          </a:p>
          <a:p>
            <a:pPr>
              <a:lnSpc>
                <a:spcPct val="90000"/>
              </a:lnSpc>
            </a:pPr>
            <a:r>
              <a:rPr lang="en-US" sz="2800"/>
              <a:t>Chest clear, </a:t>
            </a:r>
          </a:p>
          <a:p>
            <a:pPr>
              <a:lnSpc>
                <a:spcPct val="90000"/>
              </a:lnSpc>
            </a:pPr>
            <a:r>
              <a:rPr lang="en-US" sz="2800"/>
              <a:t>No LL edema and warm extremities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7" name="Picture 1" descr="http://www.emedu.org/ecg/images/lbbb_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572500" cy="3568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5" name="Picture 1" descr="http://images.radiopaedia.org/images/544713/31c85f1f4ac09751f8639b416d6a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554461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49" name="Picture 1" descr="http://upload.wikimedia.org/wikipedia/commons/1/11/Dilated_cardiomyopathy_B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1" name="Picture 1" descr="http://upload.wikimedia.org/wikipedia/commons/7/71/Dilated_cardiomyopathy_M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Characterized by:</a:t>
            </a:r>
          </a:p>
          <a:p>
            <a:endParaRPr lang="en-US"/>
          </a:p>
          <a:p>
            <a:r>
              <a:rPr lang="en-US"/>
              <a:t>signs and symptoms of intravascular and interstitial volume overload and/or </a:t>
            </a:r>
          </a:p>
          <a:p>
            <a:r>
              <a:rPr lang="en-US"/>
              <a:t>manifestations of inadequate tissue perfusion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3" y="1109663"/>
            <a:ext cx="40290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Treatments (or combinations of treatments) that may</a:t>
            </a:r>
            <a:br>
              <a:rPr lang="en-US" sz="2400" dirty="0"/>
            </a:br>
            <a:r>
              <a:rPr lang="en-US" sz="2400" dirty="0"/>
              <a:t>cause harm in patients with symptomatic (NYHA class</a:t>
            </a:r>
            <a:br>
              <a:rPr lang="en-US" sz="2400" dirty="0"/>
            </a:br>
            <a:r>
              <a:rPr lang="en-US" sz="2400" dirty="0"/>
              <a:t>II–IV) systolic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2476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Heart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/>
              <a:t>FACTORS THAT MAY PRECIPITATE ACUTE DECOMPENSATION OF CHRONIC HEART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988" y="242888"/>
            <a:ext cx="40100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0275" y="1751013"/>
            <a:ext cx="4822825" cy="325755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5" name="Picture 1" descr="http://medchrome.com/wp-content/uploads/2010/01/pulmonary_ede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17646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3" name="Picture 1" descr="http://www.medcyclopaedia.com/upload/book%20of%20radiology/chapter18/nic_k18_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400529" cy="4107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771525"/>
            <a:ext cx="90201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THANK YOU &amp; GOOD LUCK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Common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Coronary artery disease</a:t>
            </a:r>
          </a:p>
          <a:p>
            <a:r>
              <a:rPr lang="en-US" dirty="0"/>
              <a:t>Hypertension</a:t>
            </a:r>
          </a:p>
          <a:p>
            <a:r>
              <a:rPr lang="en-US" dirty="0" smtClean="0"/>
              <a:t>Dilated </a:t>
            </a:r>
            <a:r>
              <a:rPr lang="en-US" dirty="0" err="1" smtClean="0"/>
              <a:t>cardiomyopathy</a:t>
            </a:r>
            <a:endParaRPr lang="en-US" dirty="0" smtClean="0"/>
          </a:p>
          <a:p>
            <a:r>
              <a:rPr lang="en-US" dirty="0" err="1" smtClean="0"/>
              <a:t>Valvular</a:t>
            </a:r>
            <a:r>
              <a:rPr lang="en-US" dirty="0" smtClean="0"/>
              <a:t> heart disease </a:t>
            </a:r>
          </a:p>
          <a:p>
            <a:r>
              <a:rPr lang="en-US" dirty="0" err="1" smtClean="0"/>
              <a:t>Cor-Pulmonale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9" name="Picture 15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4" y="1441276"/>
            <a:ext cx="7135812" cy="44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9834"/>
            <a:ext cx="7385050" cy="794064"/>
          </a:xfrm>
        </p:spPr>
        <p:txBody>
          <a:bodyPr/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Heart failure prevalence is expected to continue to increase¹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2090" y="1778000"/>
            <a:ext cx="4879907" cy="1473200"/>
          </a:xfrm>
          <a:custGeom>
            <a:avLst/>
            <a:gdLst/>
            <a:ahLst/>
            <a:cxnLst/>
            <a:rect l="l" t="t" r="r" b="b"/>
            <a:pathLst>
              <a:path w="4082439" h="1232452">
                <a:moveTo>
                  <a:pt x="0" y="0"/>
                </a:moveTo>
                <a:lnTo>
                  <a:pt x="4082438" y="0"/>
                </a:lnTo>
                <a:lnTo>
                  <a:pt x="3846482" y="616225"/>
                </a:lnTo>
                <a:lnTo>
                  <a:pt x="4082439" y="1232452"/>
                </a:lnTo>
                <a:lnTo>
                  <a:pt x="0" y="12324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8" name="Rectangle 7"/>
          <p:cNvSpPr/>
          <p:nvPr/>
        </p:nvSpPr>
        <p:spPr>
          <a:xfrm>
            <a:off x="1874503" y="1888973"/>
            <a:ext cx="3605154" cy="723275"/>
          </a:xfrm>
          <a:prstGeom prst="rect">
            <a:avLst/>
          </a:prstGeom>
        </p:spPr>
        <p:txBody>
          <a:bodyPr wrap="none" lIns="0" tIns="0" rIns="0">
            <a:spAutoFit/>
          </a:bodyPr>
          <a:lstStyle/>
          <a:p>
            <a:r>
              <a:rPr lang="en-GB" sz="44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21 MILLION</a:t>
            </a:r>
            <a:endParaRPr lang="en-GB" sz="4400" dirty="0">
              <a:solidFill>
                <a:schemeClr val="accent3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503" y="2599747"/>
            <a:ext cx="4310732" cy="5493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ADULTS WORLDWIDE ARE</a:t>
            </a:r>
          </a:p>
          <a:p>
            <a:pPr>
              <a:lnSpc>
                <a:spcPct val="85000"/>
              </a:lnSpc>
            </a:pPr>
            <a:r>
              <a:rPr lang="en-GB" sz="1400" dirty="0" smtClean="0">
                <a:solidFill>
                  <a:srgbClr val="D8D8D8"/>
                </a:solidFill>
                <a:latin typeface="Arial Black" panose="020B0A04020102020204" pitchFamily="34" charset="0"/>
              </a:rPr>
              <a:t>LIVING WITH HEART FAILURE</a:t>
            </a:r>
          </a:p>
          <a:p>
            <a:pPr>
              <a:lnSpc>
                <a:spcPct val="85000"/>
              </a:lnSpc>
            </a:pPr>
            <a:r>
              <a:rPr lang="en-GB" sz="1400" dirty="0" smtClean="0">
                <a:solidFill>
                  <a:srgbClr val="B2B2B2"/>
                </a:solidFill>
                <a:latin typeface="Arial Black" panose="020B0A04020102020204" pitchFamily="34" charset="0"/>
              </a:rPr>
              <a:t>AND THIS NUMBER IS EXPETED TO RISE</a:t>
            </a:r>
            <a:r>
              <a:rPr lang="en-GB" sz="1400" baseline="30000" dirty="0" smtClean="0">
                <a:solidFill>
                  <a:srgbClr val="B2B2B2"/>
                </a:solidFill>
                <a:latin typeface="Arial Black" panose="020B0A04020102020204" pitchFamily="34" charset="0"/>
              </a:rPr>
              <a:t>1,2</a:t>
            </a:r>
            <a:endParaRPr lang="en-GB" sz="1400" baseline="30000" dirty="0">
              <a:solidFill>
                <a:srgbClr val="B2B2B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25169" y="3372707"/>
            <a:ext cx="1958565" cy="437322"/>
          </a:xfrm>
          <a:custGeom>
            <a:avLst/>
            <a:gdLst/>
            <a:ahLst/>
            <a:cxnLst/>
            <a:rect l="l" t="t" r="r" b="b"/>
            <a:pathLst>
              <a:path w="1958565" h="437322">
                <a:moveTo>
                  <a:pt x="1958565" y="0"/>
                </a:moveTo>
                <a:lnTo>
                  <a:pt x="1958565" y="0"/>
                </a:lnTo>
                <a:lnTo>
                  <a:pt x="1958565" y="437322"/>
                </a:lnTo>
                <a:lnTo>
                  <a:pt x="1958565" y="437322"/>
                </a:lnTo>
                <a:close/>
                <a:moveTo>
                  <a:pt x="0" y="0"/>
                </a:moveTo>
                <a:lnTo>
                  <a:pt x="1917124" y="0"/>
                </a:lnTo>
                <a:lnTo>
                  <a:pt x="1786868" y="218661"/>
                </a:lnTo>
                <a:lnTo>
                  <a:pt x="1917125" y="437322"/>
                </a:lnTo>
                <a:lnTo>
                  <a:pt x="0" y="437322"/>
                </a:lnTo>
                <a:close/>
              </a:path>
            </a:pathLst>
          </a:custGeom>
          <a:solidFill>
            <a:srgbClr val="FF7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Arial Black" panose="020B0A04020102020204" pitchFamily="34" charset="0"/>
              </a:rPr>
              <a:t>AGING POPULATION</a:t>
            </a:r>
            <a:r>
              <a:rPr lang="en-GB" sz="1100" baseline="300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Rectangle 8"/>
          <p:cNvSpPr/>
          <p:nvPr/>
        </p:nvSpPr>
        <p:spPr>
          <a:xfrm>
            <a:off x="4325169" y="3931536"/>
            <a:ext cx="4247331" cy="437322"/>
          </a:xfrm>
          <a:custGeom>
            <a:avLst/>
            <a:gdLst/>
            <a:ahLst/>
            <a:cxnLst/>
            <a:rect l="l" t="t" r="r" b="b"/>
            <a:pathLst>
              <a:path w="4247331" h="437322">
                <a:moveTo>
                  <a:pt x="4247330" y="0"/>
                </a:moveTo>
                <a:lnTo>
                  <a:pt x="4247331" y="0"/>
                </a:lnTo>
                <a:lnTo>
                  <a:pt x="4247331" y="437322"/>
                </a:lnTo>
                <a:lnTo>
                  <a:pt x="4247330" y="437322"/>
                </a:lnTo>
                <a:close/>
                <a:moveTo>
                  <a:pt x="0" y="0"/>
                </a:moveTo>
                <a:lnTo>
                  <a:pt x="4205889" y="0"/>
                </a:lnTo>
                <a:lnTo>
                  <a:pt x="4075633" y="218661"/>
                </a:lnTo>
                <a:lnTo>
                  <a:pt x="4205890" y="437322"/>
                </a:lnTo>
                <a:lnTo>
                  <a:pt x="0" y="43732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rgbClr val="990000"/>
                </a:solidFill>
                <a:latin typeface="Arial Black" panose="020B0A04020102020204" pitchFamily="34" charset="0"/>
              </a:rPr>
              <a:t>INCREASING PREVALENCE OF RISK FACTORS</a:t>
            </a:r>
            <a:r>
              <a:rPr lang="en-GB" sz="1100" baseline="30000" dirty="0">
                <a:solidFill>
                  <a:srgbClr val="99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2" name="Rectangle 8"/>
          <p:cNvSpPr/>
          <p:nvPr/>
        </p:nvSpPr>
        <p:spPr>
          <a:xfrm>
            <a:off x="4325169" y="4490365"/>
            <a:ext cx="2923192" cy="437322"/>
          </a:xfrm>
          <a:custGeom>
            <a:avLst/>
            <a:gdLst/>
            <a:ahLst/>
            <a:cxnLst/>
            <a:rect l="l" t="t" r="r" b="b"/>
            <a:pathLst>
              <a:path w="2923192" h="437322">
                <a:moveTo>
                  <a:pt x="0" y="0"/>
                </a:moveTo>
                <a:lnTo>
                  <a:pt x="2923191" y="0"/>
                </a:lnTo>
                <a:lnTo>
                  <a:pt x="2792935" y="218661"/>
                </a:lnTo>
                <a:lnTo>
                  <a:pt x="2923192" y="437322"/>
                </a:lnTo>
                <a:lnTo>
                  <a:pt x="0" y="4373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rgbClr val="EC8026"/>
                </a:solidFill>
                <a:latin typeface="Arial Black" panose="020B0A04020102020204" pitchFamily="34" charset="0"/>
              </a:rPr>
              <a:t>IMPROVED POST-MI SURVIVAL</a:t>
            </a:r>
            <a:r>
              <a:rPr lang="en-GB" sz="1100" baseline="30000" dirty="0">
                <a:solidFill>
                  <a:srgbClr val="EC8026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749" y="5091836"/>
            <a:ext cx="8365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  <a:latin typeface="+mn-lt"/>
              </a:rPr>
              <a:t>A person at age 40 has a 1 in 5 lifetime risk of developing heart failure, and more than 1 million hospitalisations due to heart failure are reported annually in Europe.</a:t>
            </a:r>
            <a:r>
              <a:rPr lang="en-GB" sz="1600" b="1" baseline="30000" dirty="0">
                <a:solidFill>
                  <a:schemeClr val="accent3"/>
                </a:solidFill>
                <a:latin typeface="+mn-lt"/>
              </a:rPr>
              <a:t>1,4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87847" y="3372707"/>
            <a:ext cx="437322" cy="43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ross 21"/>
          <p:cNvSpPr/>
          <p:nvPr/>
        </p:nvSpPr>
        <p:spPr>
          <a:xfrm>
            <a:off x="3984184" y="3469044"/>
            <a:ext cx="244648" cy="244648"/>
          </a:xfrm>
          <a:prstGeom prst="plus">
            <a:avLst>
              <a:gd name="adj" fmla="val 4024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887847" y="3931536"/>
            <a:ext cx="437322" cy="43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ross 24"/>
          <p:cNvSpPr/>
          <p:nvPr/>
        </p:nvSpPr>
        <p:spPr>
          <a:xfrm>
            <a:off x="3984184" y="4027873"/>
            <a:ext cx="244648" cy="244648"/>
          </a:xfrm>
          <a:prstGeom prst="plus">
            <a:avLst>
              <a:gd name="adj" fmla="val 4024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887847" y="4490365"/>
            <a:ext cx="437322" cy="43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ross 26"/>
          <p:cNvSpPr/>
          <p:nvPr/>
        </p:nvSpPr>
        <p:spPr>
          <a:xfrm>
            <a:off x="3984184" y="4586702"/>
            <a:ext cx="244648" cy="244648"/>
          </a:xfrm>
          <a:prstGeom prst="plus">
            <a:avLst>
              <a:gd name="adj" fmla="val 4024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arallelogram 20"/>
          <p:cNvSpPr/>
          <p:nvPr/>
        </p:nvSpPr>
        <p:spPr>
          <a:xfrm>
            <a:off x="3887847" y="3251200"/>
            <a:ext cx="607953" cy="121507"/>
          </a:xfrm>
          <a:prstGeom prst="parallelogram">
            <a:avLst>
              <a:gd name="adj" fmla="val 14062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arallelogram 28"/>
          <p:cNvSpPr/>
          <p:nvPr/>
        </p:nvSpPr>
        <p:spPr>
          <a:xfrm>
            <a:off x="3887847" y="3810029"/>
            <a:ext cx="607953" cy="121507"/>
          </a:xfrm>
          <a:prstGeom prst="parallelogram">
            <a:avLst>
              <a:gd name="adj" fmla="val 14062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arallelogram 29"/>
          <p:cNvSpPr/>
          <p:nvPr/>
        </p:nvSpPr>
        <p:spPr>
          <a:xfrm>
            <a:off x="3887847" y="4368858"/>
            <a:ext cx="607953" cy="121507"/>
          </a:xfrm>
          <a:prstGeom prst="parallelogram">
            <a:avLst>
              <a:gd name="adj" fmla="val 14062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 flipH="1">
            <a:off x="0" y="6210336"/>
            <a:ext cx="7155405" cy="647664"/>
          </a:xfrm>
          <a:prstGeom prst="rect">
            <a:avLst/>
          </a:prstGeom>
        </p:spPr>
        <p:txBody>
          <a:bodyPr wrap="square" lIns="108000" tIns="0" rIns="0" bIns="108000" anchor="b">
            <a:spAutoFit/>
          </a:bodyPr>
          <a:lstStyle/>
          <a:p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MI = myocardial infarction</a:t>
            </a:r>
          </a:p>
          <a:p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1.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Mozaffarian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D, Benjamin EJ, Go AS, et al; for American Heart Association Statistics Committee and Stroke Statistics Subcommittee. Heart disease and stroke statistics—2015 update: a report from the American Heart Association. Circulation. 2015;131(4):e29-e322. 2.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Mosterd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A, Hoes AW. Clinical epidemiology of heart failure. Heart. 2007;93(9):1137-1146. 3.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Velagaleti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RS,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Vasan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R. Epidemiology of heart failure. In: Mann DL, ed. Heart Failure: A Companion to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Braunwald's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Heart Disease. 2nd ed. St Louis: Saunders; 2011. 4.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Ponikowski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P, Anker SD,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AlHabib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KF, et al. Heart failure: preventing disease and death worldwide. ESC Heart Failure. 2014;1(1):4-25. </a:t>
            </a:r>
          </a:p>
        </p:txBody>
      </p:sp>
    </p:spTree>
    <p:extLst>
      <p:ext uri="{BB962C8B-B14F-4D97-AF65-F5344CB8AC3E}">
        <p14:creationId xmlns="" xmlns:p14="http://schemas.microsoft.com/office/powerpoint/2010/main" val="254775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optivol.medtronic.com/wcm/groups/mdtcom_sg/@mdt/@crdm/documents/images/optivol-pie-ch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74799"/>
            <a:ext cx="6019800" cy="4682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~50% </a:t>
            </a:r>
            <a:r>
              <a:rPr lang="en-US" b="1" dirty="0" smtClean="0"/>
              <a:t>OF PATIENTS DIE WITHIN</a:t>
            </a:r>
          </a:p>
          <a:p>
            <a:pPr>
              <a:buNone/>
            </a:pPr>
            <a:r>
              <a:rPr lang="en-US" b="1" dirty="0" smtClean="0"/>
              <a:t>                     5 YEARS OF DIAGNOSIS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~1</a:t>
            </a:r>
            <a:r>
              <a:rPr lang="en-US" sz="6000" b="1" baseline="30000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4 </a:t>
            </a:r>
            <a:r>
              <a:rPr lang="en-US" b="1" dirty="0" smtClean="0"/>
              <a:t>HEART FAILURE PATIENTS</a:t>
            </a:r>
          </a:p>
          <a:p>
            <a:pPr>
              <a:buNone/>
            </a:pPr>
            <a:r>
              <a:rPr lang="en-US" b="1" dirty="0" smtClean="0"/>
              <a:t>                   DIE WITHIN 1 YEAR OF DIAGNOSIS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0" y="6248400"/>
            <a:ext cx="228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www.heartfailure.com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http://www.heartfailure.com/images/lcz/rehospitalization-rates-heart-fail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7810500" cy="26384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800" y="6248400"/>
            <a:ext cx="228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www.heartfailure.com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976</Words>
  <Application>Microsoft Office PowerPoint</Application>
  <PresentationFormat>On-screen Show (4:3)</PresentationFormat>
  <Paragraphs>192</Paragraphs>
  <Slides>49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Worksheet</vt:lpstr>
      <vt:lpstr>Heart Failure Prognosis &amp; Management </vt:lpstr>
      <vt:lpstr>Definition</vt:lpstr>
      <vt:lpstr>Slide 3</vt:lpstr>
      <vt:lpstr>Slide 4</vt:lpstr>
      <vt:lpstr>Common Causes</vt:lpstr>
      <vt:lpstr>Heart failure prevalence is expected to continue to increase¹</vt:lpstr>
      <vt:lpstr>Slide 7</vt:lpstr>
      <vt:lpstr>Slide 8</vt:lpstr>
      <vt:lpstr>Slide 9</vt:lpstr>
      <vt:lpstr>Slide 10</vt:lpstr>
      <vt:lpstr>Heart failure is deadlier than many cancers</vt:lpstr>
      <vt:lpstr>Slide 12</vt:lpstr>
      <vt:lpstr>Slide 13</vt:lpstr>
      <vt:lpstr>Slide 14</vt:lpstr>
      <vt:lpstr>Stages, Phenotypes and Treatment of HF</vt:lpstr>
      <vt:lpstr>Nomenclature</vt:lpstr>
      <vt:lpstr>Classification</vt:lpstr>
      <vt:lpstr>ESC guidelines </vt:lpstr>
      <vt:lpstr>Heart Failure Syndrome </vt:lpstr>
      <vt:lpstr>Evaluation</vt:lpstr>
      <vt:lpstr>NYHA Classiffication</vt:lpstr>
      <vt:lpstr>Slide 22</vt:lpstr>
      <vt:lpstr>Slide 23</vt:lpstr>
      <vt:lpstr>Slide 24</vt:lpstr>
      <vt:lpstr>Natriuretic Peptides</vt:lpstr>
      <vt:lpstr>Slide 26</vt:lpstr>
      <vt:lpstr>SGLT2 Inhibitors Block SGLT2 and Reduce Glucose and Na+ Reabsorption1–3</vt:lpstr>
      <vt:lpstr>Risk factors/Comorbidities</vt:lpstr>
      <vt:lpstr>Association of HF and DM predicts worse outcomes than either disease would alone</vt:lpstr>
      <vt:lpstr>Slide 30</vt:lpstr>
      <vt:lpstr>Devices</vt:lpstr>
      <vt:lpstr>Advanced heart failure</vt:lpstr>
      <vt:lpstr>Heart Transplantation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Treatments (or combinations of treatments) that may cause harm in patients with symptomatic (NYHA class II–IV) systolic heart failure</vt:lpstr>
      <vt:lpstr>Acute Heart Failure</vt:lpstr>
      <vt:lpstr>Slide 43</vt:lpstr>
      <vt:lpstr>Slide 44</vt:lpstr>
      <vt:lpstr>Slide 45</vt:lpstr>
      <vt:lpstr>Slide 46</vt:lpstr>
      <vt:lpstr>Slide 47</vt:lpstr>
      <vt:lpstr>Slide 48</vt:lpstr>
      <vt:lpstr>THANK YOU &amp; GOOD LUCK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Waleed</dc:creator>
  <cp:lastModifiedBy>Waleed</cp:lastModifiedBy>
  <cp:revision>16</cp:revision>
  <dcterms:created xsi:type="dcterms:W3CDTF">2012-09-06T08:53:44Z</dcterms:created>
  <dcterms:modified xsi:type="dcterms:W3CDTF">2019-09-28T19:54:00Z</dcterms:modified>
</cp:coreProperties>
</file>