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sldIdLst>
    <p:sldId id="257" r:id="rId2"/>
    <p:sldId id="311" r:id="rId3"/>
    <p:sldId id="258" r:id="rId4"/>
    <p:sldId id="263" r:id="rId5"/>
    <p:sldId id="262" r:id="rId6"/>
    <p:sldId id="260" r:id="rId7"/>
    <p:sldId id="261" r:id="rId8"/>
    <p:sldId id="315" r:id="rId9"/>
    <p:sldId id="265" r:id="rId10"/>
    <p:sldId id="266" r:id="rId11"/>
    <p:sldId id="267" r:id="rId12"/>
    <p:sldId id="268" r:id="rId13"/>
    <p:sldId id="269" r:id="rId14"/>
    <p:sldId id="270" r:id="rId15"/>
    <p:sldId id="271" r:id="rId16"/>
    <p:sldId id="273" r:id="rId17"/>
    <p:sldId id="274" r:id="rId18"/>
    <p:sldId id="275" r:id="rId19"/>
    <p:sldId id="280" r:id="rId20"/>
    <p:sldId id="282" r:id="rId21"/>
    <p:sldId id="281" r:id="rId22"/>
    <p:sldId id="313" r:id="rId23"/>
    <p:sldId id="283"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7" r:id="rId45"/>
    <p:sldId id="31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3" d="100"/>
          <a:sy n="6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0A60-F778-4571-94D2-06A8EF88B025}" type="datetimeFigureOut">
              <a:rPr lang="en-US" smtClean="0"/>
              <a:t>9/23/2019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9475F-7639-4AD4-9C9F-CEE405C87DE4}" type="slidenum">
              <a:rPr lang="en-US" smtClean="0"/>
              <a:t>‹#›</a:t>
            </a:fld>
            <a:endParaRPr lang="en-US"/>
          </a:p>
        </p:txBody>
      </p:sp>
    </p:spTree>
    <p:extLst>
      <p:ext uri="{BB962C8B-B14F-4D97-AF65-F5344CB8AC3E}">
        <p14:creationId xmlns:p14="http://schemas.microsoft.com/office/powerpoint/2010/main" val="370966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14</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8256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28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extLst>
      <p:ext uri="{BB962C8B-B14F-4D97-AF65-F5344CB8AC3E}">
        <p14:creationId xmlns:p14="http://schemas.microsoft.com/office/powerpoint/2010/main" val="44362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ar-SA"/>
              <a:pPr/>
              <a:t>32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extLst>
      <p:ext uri="{BB962C8B-B14F-4D97-AF65-F5344CB8AC3E}">
        <p14:creationId xmlns:p14="http://schemas.microsoft.com/office/powerpoint/2010/main" val="7881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ar-SA"/>
              <a:pPr/>
              <a:t>34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extLst>
      <p:ext uri="{BB962C8B-B14F-4D97-AF65-F5344CB8AC3E}">
        <p14:creationId xmlns:p14="http://schemas.microsoft.com/office/powerpoint/2010/main" val="374230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ar-SA"/>
              <a:pPr/>
              <a:t>36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extLst>
      <p:ext uri="{BB962C8B-B14F-4D97-AF65-F5344CB8AC3E}">
        <p14:creationId xmlns:p14="http://schemas.microsoft.com/office/powerpoint/2010/main" val="373095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ar-SA"/>
              <a:pPr/>
              <a:t>38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extLst>
      <p:ext uri="{BB962C8B-B14F-4D97-AF65-F5344CB8AC3E}">
        <p14:creationId xmlns:p14="http://schemas.microsoft.com/office/powerpoint/2010/main" val="230910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ar-SA"/>
              <a:pPr/>
              <a:t>39</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extLst>
      <p:ext uri="{BB962C8B-B14F-4D97-AF65-F5344CB8AC3E}">
        <p14:creationId xmlns:p14="http://schemas.microsoft.com/office/powerpoint/2010/main" val="141202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61AEF45-2354-4981-A944-E3F2A762D4C2}" type="datetimeFigureOut">
              <a:rPr lang="en-US" smtClean="0"/>
              <a:t>9/23/2019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3A074ED-6673-426E-8710-9B58DB8722C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35187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238985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40590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AEF45-2354-4981-A944-E3F2A762D4C2}"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11130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1AEF45-2354-4981-A944-E3F2A762D4C2}"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74ED-6673-426E-8710-9B58DB8722C0}"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097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1AEF45-2354-4981-A944-E3F2A762D4C2}"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808302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1AEF45-2354-4981-A944-E3F2A762D4C2}"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307307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1AEF45-2354-4981-A944-E3F2A762D4C2}"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14273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AEF45-2354-4981-A944-E3F2A762D4C2}"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26903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1AEF45-2354-4981-A944-E3F2A762D4C2}"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5978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1AEF45-2354-4981-A944-E3F2A762D4C2}"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74ED-6673-426E-8710-9B58DB8722C0}" type="slidenum">
              <a:rPr lang="en-US" smtClean="0"/>
              <a:t>‹#›</a:t>
            </a:fld>
            <a:endParaRPr lang="en-US"/>
          </a:p>
        </p:txBody>
      </p:sp>
    </p:spTree>
    <p:extLst>
      <p:ext uri="{BB962C8B-B14F-4D97-AF65-F5344CB8AC3E}">
        <p14:creationId xmlns:p14="http://schemas.microsoft.com/office/powerpoint/2010/main" val="38968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61AEF45-2354-4981-A944-E3F2A762D4C2}" type="datetimeFigureOut">
              <a:rPr lang="en-US" smtClean="0"/>
              <a:t>9/23/2019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3A074ED-6673-426E-8710-9B58DB8722C0}" type="slidenum">
              <a:rPr lang="en-US" smtClean="0"/>
              <a:t>‹#›</a:t>
            </a:fld>
            <a:endParaRPr lang="en-US"/>
          </a:p>
        </p:txBody>
      </p:sp>
    </p:spTree>
    <p:extLst>
      <p:ext uri="{BB962C8B-B14F-4D97-AF65-F5344CB8AC3E}">
        <p14:creationId xmlns:p14="http://schemas.microsoft.com/office/powerpoint/2010/main" val="3095970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G:\crawford\images\6S1FF1A.jp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G:\crawford\images\6S4FF4.jp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G:\crawford\images\6S1FF5.j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G:\crawford\images\6S1FF12A.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G:\crawford\images\6S9FF3.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90601"/>
            <a:ext cx="7772400" cy="1470025"/>
          </a:xfrm>
        </p:spPr>
        <p:txBody>
          <a:bodyPr>
            <a:noAutofit/>
          </a:bodyPr>
          <a:lstStyle/>
          <a:p>
            <a:pPr algn="ctr"/>
            <a:r>
              <a:rPr lang="en-US" sz="4800" b="1" dirty="0"/>
              <a:t>Rheumatic Fever And RHD  </a:t>
            </a:r>
          </a:p>
        </p:txBody>
      </p:sp>
      <p:sp>
        <p:nvSpPr>
          <p:cNvPr id="3" name="Subtitle 2"/>
          <p:cNvSpPr>
            <a:spLocks noGrp="1"/>
          </p:cNvSpPr>
          <p:nvPr>
            <p:ph type="subTitle" idx="1"/>
          </p:nvPr>
        </p:nvSpPr>
        <p:spPr>
          <a:xfrm>
            <a:off x="2377224" y="3701759"/>
            <a:ext cx="8003147" cy="1199704"/>
          </a:xfrm>
        </p:spPr>
        <p:txBody>
          <a:bodyPr>
            <a:noAutofit/>
          </a:bodyPr>
          <a:lstStyle/>
          <a:p>
            <a:pPr algn="ctr"/>
            <a:r>
              <a:rPr lang="en-CA" sz="2400" dirty="0"/>
              <a:t>Ayman Al-Saleh, MD, MSc, DABIM(C), FACP, FRCP(C)</a:t>
            </a:r>
            <a:br>
              <a:rPr lang="en-CA" sz="2400" dirty="0"/>
            </a:br>
            <a:r>
              <a:rPr lang="en-CA" sz="2400" dirty="0"/>
              <a:t>Interventional and Structural Cardiology </a:t>
            </a:r>
          </a:p>
          <a:p>
            <a:pPr algn="ctr"/>
            <a:r>
              <a:rPr lang="en-CA" sz="2400" dirty="0"/>
              <a:t>Assistant Professor (Adjunct), McMaster University. Hamilton, Canada. </a:t>
            </a:r>
          </a:p>
          <a:p>
            <a:pPr algn="ctr"/>
            <a:r>
              <a:rPr lang="en-CA" sz="2400" dirty="0"/>
              <a:t>Assistant Professor, King Saud University. Riyadh, Saudi Arabia</a:t>
            </a:r>
          </a:p>
        </p:txBody>
      </p:sp>
    </p:spTree>
    <p:extLst>
      <p:ext uri="{BB962C8B-B14F-4D97-AF65-F5344CB8AC3E}">
        <p14:creationId xmlns:p14="http://schemas.microsoft.com/office/powerpoint/2010/main" val="227281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53790"/>
            <a:ext cx="6980607" cy="879953"/>
          </a:xfrm>
        </p:spPr>
        <p:txBody>
          <a:bodyPr>
            <a:normAutofit/>
          </a:bodyPr>
          <a:lstStyle/>
          <a:p>
            <a:r>
              <a:rPr lang="en-US" sz="4000" dirty="0"/>
              <a:t>Diagnosis of ARF</a:t>
            </a:r>
          </a:p>
        </p:txBody>
      </p:sp>
      <p:sp>
        <p:nvSpPr>
          <p:cNvPr id="3" name="Content Placeholder 2"/>
          <p:cNvSpPr>
            <a:spLocks noGrp="1"/>
          </p:cNvSpPr>
          <p:nvPr>
            <p:ph idx="1"/>
          </p:nvPr>
        </p:nvSpPr>
        <p:spPr>
          <a:xfrm>
            <a:off x="838201" y="1825625"/>
            <a:ext cx="9567930" cy="4351338"/>
          </a:xfrm>
        </p:spPr>
        <p:txBody>
          <a:bodyPr>
            <a:noAutofit/>
          </a:bodyPr>
          <a:lstStyle/>
          <a:p>
            <a:pPr>
              <a:buFont typeface="Wingdings" panose="05000000000000000000" pitchFamily="2" charset="2"/>
              <a:buChar char="q"/>
            </a:pPr>
            <a:r>
              <a:rPr lang="en-US" sz="3200" dirty="0"/>
              <a:t>Diagnosis is primarily clinical and is based on a constellation of signs and symptoms, which were initially established as the Jones criteria</a:t>
            </a:r>
          </a:p>
          <a:p>
            <a:pPr>
              <a:buFont typeface="Wingdings" panose="05000000000000000000" pitchFamily="2" charset="2"/>
              <a:buChar char="q"/>
            </a:pPr>
            <a:r>
              <a:rPr lang="en-US" sz="3200" dirty="0"/>
              <a:t>In 1944 Dr. TD Jones published a set of guidelines for diagnosis of ARF “Jones Criteria”</a:t>
            </a:r>
          </a:p>
          <a:p>
            <a:pPr>
              <a:buFont typeface="Wingdings" panose="05000000000000000000" pitchFamily="2" charset="2"/>
              <a:buChar char="q"/>
            </a:pPr>
            <a:r>
              <a:rPr lang="en-US" sz="3200" dirty="0"/>
              <a:t> Subsequently Modified in 1965, 1984 and 1992by AHA</a:t>
            </a:r>
          </a:p>
          <a:p>
            <a:pPr>
              <a:buFont typeface="Wingdings" panose="05000000000000000000" pitchFamily="2" charset="2"/>
              <a:buChar char="q"/>
            </a:pPr>
            <a:r>
              <a:rPr lang="en-US" sz="3200" dirty="0"/>
              <a:t>Revised recently -2015 by AHA</a:t>
            </a:r>
          </a:p>
        </p:txBody>
      </p:sp>
    </p:spTree>
    <p:extLst>
      <p:ext uri="{BB962C8B-B14F-4D97-AF65-F5344CB8AC3E}">
        <p14:creationId xmlns:p14="http://schemas.microsoft.com/office/powerpoint/2010/main" val="389711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785610"/>
            <a:ext cx="7933643" cy="905711"/>
          </a:xfrm>
        </p:spPr>
        <p:txBody>
          <a:bodyPr>
            <a:normAutofit/>
          </a:bodyPr>
          <a:lstStyle/>
          <a:p>
            <a:r>
              <a:rPr lang="en-US" sz="4000" dirty="0"/>
              <a:t>1992 Modified Jones Criteria</a:t>
            </a:r>
          </a:p>
        </p:txBody>
      </p:sp>
      <p:pic>
        <p:nvPicPr>
          <p:cNvPr id="4" name="Content Placeholder 3"/>
          <p:cNvPicPr>
            <a:picLocks noGrp="1" noChangeAspect="1"/>
          </p:cNvPicPr>
          <p:nvPr>
            <p:ph idx="1"/>
          </p:nvPr>
        </p:nvPicPr>
        <p:blipFill>
          <a:blip r:embed="rId2"/>
          <a:stretch>
            <a:fillRect/>
          </a:stretch>
        </p:blipFill>
        <p:spPr>
          <a:xfrm>
            <a:off x="1063327" y="2314685"/>
            <a:ext cx="9177251" cy="3192087"/>
          </a:xfrm>
          <a:prstGeom prst="rect">
            <a:avLst/>
          </a:prstGeom>
        </p:spPr>
      </p:pic>
    </p:spTree>
    <p:extLst>
      <p:ext uri="{BB962C8B-B14F-4D97-AF65-F5344CB8AC3E}">
        <p14:creationId xmlns:p14="http://schemas.microsoft.com/office/powerpoint/2010/main" val="289378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900" y="352882"/>
            <a:ext cx="8191221" cy="1325562"/>
          </a:xfrm>
        </p:spPr>
        <p:txBody>
          <a:bodyPr>
            <a:normAutofit/>
          </a:bodyPr>
          <a:lstStyle/>
          <a:p>
            <a:r>
              <a:rPr lang="en-US" sz="4000" dirty="0"/>
              <a:t>Carditis</a:t>
            </a:r>
            <a:r>
              <a:rPr lang="en-US" sz="5400" dirty="0">
                <a:solidFill>
                  <a:srgbClr val="FF0000"/>
                </a:solidFill>
              </a:rPr>
              <a:t> </a:t>
            </a:r>
          </a:p>
        </p:txBody>
      </p:sp>
      <p:sp>
        <p:nvSpPr>
          <p:cNvPr id="3" name="Content Placeholder 2"/>
          <p:cNvSpPr>
            <a:spLocks noGrp="1"/>
          </p:cNvSpPr>
          <p:nvPr>
            <p:ph idx="1"/>
          </p:nvPr>
        </p:nvSpPr>
        <p:spPr>
          <a:xfrm>
            <a:off x="838200" y="1825625"/>
            <a:ext cx="10034847" cy="4351338"/>
          </a:xfrm>
        </p:spPr>
        <p:txBody>
          <a:bodyPr/>
          <a:lstStyle/>
          <a:p>
            <a:pPr>
              <a:buFont typeface="Wingdings" panose="05000000000000000000" pitchFamily="2" charset="2"/>
              <a:buChar char="q"/>
            </a:pPr>
            <a:r>
              <a:rPr lang="en-US" sz="3200" dirty="0"/>
              <a:t>Occurs in 50-70% of cases</a:t>
            </a:r>
          </a:p>
          <a:p>
            <a:pPr>
              <a:buFont typeface="Wingdings" panose="05000000000000000000" pitchFamily="2" charset="2"/>
              <a:buChar char="q"/>
            </a:pPr>
            <a:r>
              <a:rPr lang="en-US" sz="3200" dirty="0"/>
              <a:t>Only manifestation of ARF that leaves permanent damage </a:t>
            </a:r>
          </a:p>
          <a:p>
            <a:pPr>
              <a:buFont typeface="Wingdings" panose="05000000000000000000" pitchFamily="2" charset="2"/>
              <a:buChar char="q"/>
            </a:pPr>
            <a:r>
              <a:rPr lang="en-US" sz="3200" dirty="0"/>
              <a:t>May be subclinical</a:t>
            </a:r>
          </a:p>
          <a:p>
            <a:pPr>
              <a:buFont typeface="Wingdings" panose="05000000000000000000" pitchFamily="2" charset="2"/>
              <a:buChar char="q"/>
            </a:pPr>
            <a:r>
              <a:rPr lang="en-US" sz="3200" dirty="0"/>
              <a:t>Murmurs of MR or AR may occur in acute stage while mitral </a:t>
            </a:r>
            <a:r>
              <a:rPr lang="en-US" sz="3200" dirty="0" err="1"/>
              <a:t>stenosis</a:t>
            </a:r>
            <a:r>
              <a:rPr lang="en-US" sz="3200" dirty="0"/>
              <a:t> occurs in late stages</a:t>
            </a:r>
          </a:p>
          <a:p>
            <a:pPr>
              <a:buFont typeface="Wingdings" panose="05000000000000000000" pitchFamily="2" charset="2"/>
              <a:buChar char="q"/>
            </a:pPr>
            <a:r>
              <a:rPr lang="en-US" sz="3200" dirty="0" err="1"/>
              <a:t>Cardiomegaly</a:t>
            </a:r>
            <a:r>
              <a:rPr lang="en-US" sz="3200" dirty="0"/>
              <a:t> and CHF may occur </a:t>
            </a:r>
          </a:p>
          <a:p>
            <a:endParaRPr lang="en-US" dirty="0"/>
          </a:p>
        </p:txBody>
      </p:sp>
    </p:spTree>
    <p:extLst>
      <p:ext uri="{BB962C8B-B14F-4D97-AF65-F5344CB8AC3E}">
        <p14:creationId xmlns:p14="http://schemas.microsoft.com/office/powerpoint/2010/main" val="1464195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Arthritis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200" dirty="0"/>
              <a:t>Common: present in 35-66%</a:t>
            </a:r>
          </a:p>
          <a:p>
            <a:pPr>
              <a:buFont typeface="Wingdings" panose="05000000000000000000" pitchFamily="2" charset="2"/>
              <a:buChar char="q"/>
            </a:pPr>
            <a:r>
              <a:rPr lang="en-US" sz="3200" dirty="0"/>
              <a:t>Earliest manifestation of ARF</a:t>
            </a:r>
          </a:p>
          <a:p>
            <a:pPr>
              <a:buFont typeface="Wingdings" panose="05000000000000000000" pitchFamily="2" charset="2"/>
              <a:buChar char="q"/>
            </a:pPr>
            <a:r>
              <a:rPr lang="en-US" sz="3200" dirty="0"/>
              <a:t>Large joints: The knees and ankles, shoulders, elbows</a:t>
            </a:r>
          </a:p>
          <a:p>
            <a:pPr>
              <a:buFont typeface="Wingdings" panose="05000000000000000000" pitchFamily="2" charset="2"/>
              <a:buChar char="q"/>
            </a:pPr>
            <a:r>
              <a:rPr lang="en-US" sz="3200" dirty="0"/>
              <a:t> “Migrating”, “Fleeting” polyarthritis</a:t>
            </a:r>
          </a:p>
          <a:p>
            <a:pPr>
              <a:buFont typeface="Wingdings" panose="05000000000000000000" pitchFamily="2" charset="2"/>
              <a:buChar char="q"/>
            </a:pPr>
            <a:r>
              <a:rPr lang="en-US" sz="3200" dirty="0"/>
              <a:t>Duration short &lt; 1 week</a:t>
            </a:r>
          </a:p>
          <a:p>
            <a:pPr>
              <a:buFont typeface="Wingdings" panose="05000000000000000000" pitchFamily="2" charset="2"/>
              <a:buChar char="q"/>
            </a:pPr>
            <a:r>
              <a:rPr lang="en-US" sz="3200" dirty="0"/>
              <a:t>Rapid improvement with salicylates</a:t>
            </a:r>
          </a:p>
          <a:p>
            <a:pPr>
              <a:buFont typeface="Wingdings" panose="05000000000000000000" pitchFamily="2" charset="2"/>
              <a:buChar char="q"/>
            </a:pPr>
            <a:r>
              <a:rPr lang="en-US" sz="3200" dirty="0"/>
              <a:t>Does not progress to chronic disease</a:t>
            </a:r>
          </a:p>
        </p:txBody>
      </p:sp>
    </p:spTree>
    <p:extLst>
      <p:ext uri="{BB962C8B-B14F-4D97-AF65-F5344CB8AC3E}">
        <p14:creationId xmlns:p14="http://schemas.microsoft.com/office/powerpoint/2010/main" val="400225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031572" y="515155"/>
            <a:ext cx="8229600" cy="1442434"/>
          </a:xfrm>
        </p:spPr>
        <p:txBody>
          <a:bodyPr>
            <a:noAutofit/>
          </a:bodyPr>
          <a:lstStyle/>
          <a:p>
            <a:pPr algn="l"/>
            <a:r>
              <a:rPr lang="en-US" sz="4000" dirty="0"/>
              <a:t>Sydenham Chorea</a:t>
            </a:r>
            <a:br>
              <a:rPr lang="en-US" sz="4000" b="1" dirty="0"/>
            </a:br>
            <a:endParaRPr lang="en-US" sz="4000" b="1" dirty="0"/>
          </a:p>
        </p:txBody>
      </p:sp>
      <p:sp>
        <p:nvSpPr>
          <p:cNvPr id="27651" name="Rectangle 1027"/>
          <p:cNvSpPr>
            <a:spLocks noGrp="1" noChangeArrowheads="1"/>
          </p:cNvSpPr>
          <p:nvPr>
            <p:ph idx="1"/>
          </p:nvPr>
        </p:nvSpPr>
        <p:spPr/>
        <p:txBody>
          <a:bodyPr>
            <a:normAutofit fontScale="92500" lnSpcReduction="20000"/>
          </a:bodyPr>
          <a:lstStyle/>
          <a:p>
            <a:pPr>
              <a:buFont typeface="Wingdings" panose="05000000000000000000" pitchFamily="2" charset="2"/>
              <a:buChar char="q"/>
            </a:pPr>
            <a:r>
              <a:rPr lang="en-US" sz="3200" dirty="0"/>
              <a:t>Also known as Saint </a:t>
            </a:r>
            <a:r>
              <a:rPr lang="en-US" sz="3200" dirty="0" err="1"/>
              <a:t>Vitus’dance</a:t>
            </a:r>
            <a:endParaRPr lang="en-US" sz="3200" dirty="0"/>
          </a:p>
          <a:p>
            <a:pPr>
              <a:buFont typeface="Wingdings" panose="05000000000000000000" pitchFamily="2" charset="2"/>
              <a:buChar char="q"/>
            </a:pPr>
            <a:r>
              <a:rPr lang="en-US" sz="3200" dirty="0"/>
              <a:t>Occur in 10-30%, extrapyramidal manifestation, female </a:t>
            </a:r>
            <a:r>
              <a:rPr lang="en-US" sz="3200" dirty="0" err="1"/>
              <a:t>predominnce</a:t>
            </a:r>
            <a:r>
              <a:rPr lang="en-US" sz="3200" dirty="0"/>
              <a:t> </a:t>
            </a:r>
          </a:p>
          <a:p>
            <a:pPr>
              <a:buFont typeface="Wingdings" panose="05000000000000000000" pitchFamily="2" charset="2"/>
              <a:buChar char="q"/>
            </a:pPr>
            <a:r>
              <a:rPr lang="en-US" sz="3200" dirty="0"/>
              <a:t>Abrupt Purposeless involuantry movements of muscles of face, neck, trunk, and limbs. </a:t>
            </a:r>
          </a:p>
          <a:p>
            <a:pPr>
              <a:buFont typeface="Wingdings" panose="05000000000000000000" pitchFamily="2" charset="2"/>
              <a:buChar char="q"/>
            </a:pPr>
            <a:r>
              <a:rPr lang="en-US" sz="3200" dirty="0"/>
              <a:t>Delayed manifestation of ARF -months</a:t>
            </a:r>
          </a:p>
          <a:p>
            <a:pPr>
              <a:buFont typeface="Wingdings" panose="05000000000000000000" pitchFamily="2" charset="2"/>
              <a:buChar char="q"/>
            </a:pPr>
            <a:r>
              <a:rPr lang="en-US" sz="3200"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normAutofit lnSpcReduction="10000"/>
          </a:bodyPr>
          <a:lstStyle/>
          <a:p>
            <a:fld id="{AB09FEF1-0CC3-4CD7-913A-95E1E05729B6}" type="slidenum">
              <a:rPr lang="en-US"/>
              <a:pPr/>
              <a:t>14</a:t>
            </a:fld>
            <a:endParaRPr lang="en-US" dirty="0"/>
          </a:p>
        </p:txBody>
      </p:sp>
    </p:spTree>
    <p:extLst>
      <p:ext uri="{BB962C8B-B14F-4D97-AF65-F5344CB8AC3E}">
        <p14:creationId xmlns:p14="http://schemas.microsoft.com/office/powerpoint/2010/main" val="36605520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062432" cy="1325562"/>
          </a:xfrm>
        </p:spPr>
        <p:txBody>
          <a:bodyPr>
            <a:normAutofit/>
          </a:bodyPr>
          <a:lstStyle/>
          <a:p>
            <a:r>
              <a:rPr lang="en-US" sz="4000" dirty="0"/>
              <a:t>Subcutaneous Nodules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a:t>Occur in 10%</a:t>
            </a:r>
          </a:p>
          <a:p>
            <a:pPr>
              <a:buFont typeface="Wingdings" panose="05000000000000000000" pitchFamily="2" charset="2"/>
              <a:buChar char="q"/>
            </a:pPr>
            <a:r>
              <a:rPr lang="en-US" sz="3200" dirty="0"/>
              <a:t>Usually 0.5 – 2 cm long</a:t>
            </a:r>
          </a:p>
          <a:p>
            <a:pPr>
              <a:buFont typeface="Wingdings" panose="05000000000000000000" pitchFamily="2" charset="2"/>
              <a:buChar char="q"/>
            </a:pPr>
            <a:r>
              <a:rPr lang="en-US" sz="3200" dirty="0"/>
              <a:t>Firm non-tender</a:t>
            </a:r>
          </a:p>
          <a:p>
            <a:pPr>
              <a:buFont typeface="Wingdings" panose="05000000000000000000" pitchFamily="2" charset="2"/>
              <a:buChar char="q"/>
            </a:pPr>
            <a:r>
              <a:rPr lang="en-US" sz="3200" dirty="0"/>
              <a:t>Occur over extensor surfaces of joints, on bony prominences, tendons, spine</a:t>
            </a:r>
          </a:p>
          <a:p>
            <a:pPr>
              <a:buFont typeface="Wingdings" panose="05000000000000000000" pitchFamily="2" charset="2"/>
              <a:buChar char="q"/>
            </a:pPr>
            <a:r>
              <a:rPr lang="en-US" sz="3200" dirty="0"/>
              <a:t>Short lived: last for few days</a:t>
            </a:r>
          </a:p>
          <a:p>
            <a:pPr>
              <a:buFont typeface="Wingdings" panose="05000000000000000000" pitchFamily="2" charset="2"/>
              <a:buChar char="q"/>
            </a:pPr>
            <a:r>
              <a:rPr lang="en-US" sz="3200" dirty="0"/>
              <a:t>Associated with severe carditis</a:t>
            </a:r>
          </a:p>
          <a:p>
            <a:endParaRPr lang="en-US" sz="3200" dirty="0"/>
          </a:p>
        </p:txBody>
      </p:sp>
    </p:spTree>
    <p:extLst>
      <p:ext uri="{BB962C8B-B14F-4D97-AF65-F5344CB8AC3E}">
        <p14:creationId xmlns:p14="http://schemas.microsoft.com/office/powerpoint/2010/main" val="339848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998" y="314244"/>
            <a:ext cx="9692640" cy="1325562"/>
          </a:xfrm>
        </p:spPr>
        <p:txBody>
          <a:bodyPr>
            <a:normAutofit/>
          </a:bodyPr>
          <a:lstStyle/>
          <a:p>
            <a:r>
              <a:rPr lang="en-US" sz="4000" dirty="0"/>
              <a:t>Subcutaneous Nodules</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09800"/>
            <a:ext cx="3872286" cy="38656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171700"/>
            <a:ext cx="3690518" cy="3941858"/>
          </a:xfrm>
          <a:prstGeom prst="rect">
            <a:avLst/>
          </a:prstGeom>
        </p:spPr>
      </p:pic>
    </p:spTree>
    <p:extLst>
      <p:ext uri="{BB962C8B-B14F-4D97-AF65-F5344CB8AC3E}">
        <p14:creationId xmlns:p14="http://schemas.microsoft.com/office/powerpoint/2010/main" val="417204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Erythema Marginatum</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q"/>
            </a:pPr>
            <a:r>
              <a:rPr lang="en-US" sz="3600" dirty="0"/>
              <a:t>Present in &lt;6%</a:t>
            </a:r>
          </a:p>
          <a:p>
            <a:pPr>
              <a:buFont typeface="Wingdings" panose="05000000000000000000" pitchFamily="2" charset="2"/>
              <a:buChar char="q"/>
            </a:pPr>
            <a:r>
              <a:rPr lang="en-US" sz="3600" dirty="0"/>
              <a:t>Less common, but highly specific manifestation of ARF</a:t>
            </a:r>
          </a:p>
          <a:p>
            <a:pPr>
              <a:buFont typeface="Wingdings" panose="05000000000000000000" pitchFamily="2" charset="2"/>
              <a:buChar char="q"/>
            </a:pPr>
            <a:r>
              <a:rPr lang="en-US" sz="3600" dirty="0"/>
              <a:t>Reddish border, pale center, round or irregular serpiginous borders, non-pruritic, transient rash</a:t>
            </a:r>
          </a:p>
          <a:p>
            <a:pPr>
              <a:buFont typeface="Wingdings" panose="05000000000000000000" pitchFamily="2" charset="2"/>
              <a:buChar char="q"/>
            </a:pPr>
            <a:r>
              <a:rPr lang="en-US" sz="3600" dirty="0"/>
              <a:t>Occurs on trunk, abdomen or proximal limbs</a:t>
            </a:r>
          </a:p>
          <a:p>
            <a:pPr>
              <a:buFont typeface="Wingdings" panose="05000000000000000000" pitchFamily="2" charset="2"/>
              <a:buChar char="q"/>
            </a:pPr>
            <a:r>
              <a:rPr lang="en-US" sz="3600" dirty="0"/>
              <a:t>Associated with carditis</a:t>
            </a:r>
          </a:p>
        </p:txBody>
      </p:sp>
    </p:spTree>
    <p:extLst>
      <p:ext uri="{BB962C8B-B14F-4D97-AF65-F5344CB8AC3E}">
        <p14:creationId xmlns:p14="http://schemas.microsoft.com/office/powerpoint/2010/main" val="615661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5" y="0"/>
            <a:ext cx="8023796" cy="1325562"/>
          </a:xfrm>
        </p:spPr>
        <p:txBody>
          <a:bodyPr>
            <a:normAutofit/>
          </a:bodyPr>
          <a:lstStyle/>
          <a:p>
            <a:r>
              <a:rPr lang="en-US" sz="4000" dirty="0" err="1"/>
              <a:t>Erythrma</a:t>
            </a:r>
            <a:r>
              <a:rPr lang="en-US" sz="4000" dirty="0"/>
              <a:t> </a:t>
            </a:r>
            <a:r>
              <a:rPr lang="en-US" sz="4000" dirty="0" err="1"/>
              <a:t>Marignatum</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1600201"/>
            <a:ext cx="5528735" cy="4527973"/>
          </a:xfrm>
          <a:prstGeom prst="rect">
            <a:avLst/>
          </a:prstGeom>
        </p:spPr>
      </p:pic>
    </p:spTree>
    <p:extLst>
      <p:ext uri="{BB962C8B-B14F-4D97-AF65-F5344CB8AC3E}">
        <p14:creationId xmlns:p14="http://schemas.microsoft.com/office/powerpoint/2010/main" val="109673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98" y="108182"/>
            <a:ext cx="8178342" cy="1325562"/>
          </a:xfrm>
        </p:spPr>
        <p:txBody>
          <a:bodyPr>
            <a:normAutofit/>
          </a:bodyPr>
          <a:lstStyle/>
          <a:p>
            <a:r>
              <a:rPr lang="en-US" sz="4000" dirty="0"/>
              <a:t>Revised Jones Criteria-2015</a:t>
            </a:r>
          </a:p>
        </p:txBody>
      </p:sp>
      <p:pic>
        <p:nvPicPr>
          <p:cNvPr id="4" name="Content Placeholder 3"/>
          <p:cNvPicPr>
            <a:picLocks noGrp="1" noChangeAspect="1"/>
          </p:cNvPicPr>
          <p:nvPr>
            <p:ph idx="1"/>
          </p:nvPr>
        </p:nvPicPr>
        <p:blipFill>
          <a:blip r:embed="rId2"/>
          <a:stretch>
            <a:fillRect/>
          </a:stretch>
        </p:blipFill>
        <p:spPr>
          <a:xfrm>
            <a:off x="1323962" y="1721961"/>
            <a:ext cx="7539006" cy="4419599"/>
          </a:xfrm>
          <a:prstGeom prst="rect">
            <a:avLst/>
          </a:prstGeom>
        </p:spPr>
      </p:pic>
    </p:spTree>
    <p:extLst>
      <p:ext uri="{BB962C8B-B14F-4D97-AF65-F5344CB8AC3E}">
        <p14:creationId xmlns:p14="http://schemas.microsoft.com/office/powerpoint/2010/main" val="419312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595360" cy="930777"/>
          </a:xfrm>
        </p:spPr>
        <p:txBody>
          <a:bodyPr>
            <a:normAutofit/>
          </a:bodyPr>
          <a:lstStyle/>
          <a:p>
            <a:r>
              <a:rPr lang="en-US" sz="4000" dirty="0"/>
              <a:t>Lecture Outline</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3200" dirty="0"/>
              <a:t>What is ARF And RHD?</a:t>
            </a:r>
          </a:p>
          <a:p>
            <a:pPr>
              <a:buFont typeface="Wingdings" panose="05000000000000000000" pitchFamily="2" charset="2"/>
              <a:buChar char="q"/>
            </a:pPr>
            <a:r>
              <a:rPr lang="en-US" sz="3200" dirty="0"/>
              <a:t>Diagnosis</a:t>
            </a:r>
          </a:p>
          <a:p>
            <a:pPr>
              <a:buFont typeface="Wingdings" panose="05000000000000000000" pitchFamily="2" charset="2"/>
              <a:buChar char="q"/>
            </a:pPr>
            <a:r>
              <a:rPr lang="en-US" sz="3200" dirty="0"/>
              <a:t>Jones Criteria</a:t>
            </a:r>
          </a:p>
          <a:p>
            <a:pPr>
              <a:buFont typeface="Wingdings" panose="05000000000000000000" pitchFamily="2" charset="2"/>
              <a:buChar char="q"/>
            </a:pPr>
            <a:r>
              <a:rPr lang="en-US" sz="3200" dirty="0"/>
              <a:t>Differential Diagnosis</a:t>
            </a:r>
          </a:p>
          <a:p>
            <a:pPr>
              <a:buFont typeface="Wingdings" panose="05000000000000000000" pitchFamily="2" charset="2"/>
              <a:buChar char="q"/>
            </a:pPr>
            <a:r>
              <a:rPr lang="en-US" sz="3200" dirty="0"/>
              <a:t>Investigations, Management</a:t>
            </a:r>
          </a:p>
          <a:p>
            <a:pPr>
              <a:buFont typeface="Wingdings" panose="05000000000000000000" pitchFamily="2" charset="2"/>
              <a:buChar char="q"/>
            </a:pPr>
            <a:r>
              <a:rPr lang="en-US" sz="3200" dirty="0"/>
              <a:t>Rheumatic Valvular Heart Disease</a:t>
            </a:r>
          </a:p>
          <a:p>
            <a:pPr>
              <a:buFont typeface="Wingdings" panose="05000000000000000000" pitchFamily="2" charset="2"/>
              <a:buChar char="q"/>
            </a:pPr>
            <a:r>
              <a:rPr lang="en-US" sz="3200" dirty="0"/>
              <a:t>Prevention</a:t>
            </a:r>
          </a:p>
        </p:txBody>
      </p:sp>
    </p:spTree>
    <p:extLst>
      <p:ext uri="{BB962C8B-B14F-4D97-AF65-F5344CB8AC3E}">
        <p14:creationId xmlns:p14="http://schemas.microsoft.com/office/powerpoint/2010/main" val="852863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107325" y="489396"/>
            <a:ext cx="7933643" cy="944347"/>
          </a:xfrm>
        </p:spPr>
        <p:txBody>
          <a:bodyPr>
            <a:noAutofit/>
          </a:bodyPr>
          <a:lstStyle/>
          <a:p>
            <a:r>
              <a:rPr lang="en-US" sz="4000" dirty="0"/>
              <a:t>2015 Revised Jones Criteria </a:t>
            </a:r>
            <a:endParaRPr lang="ro-RO" sz="4000" dirty="0"/>
          </a:p>
        </p:txBody>
      </p:sp>
      <p:sp>
        <p:nvSpPr>
          <p:cNvPr id="141315" name="Rectangle 3"/>
          <p:cNvSpPr>
            <a:spLocks noGrp="1" noChangeArrowheads="1"/>
          </p:cNvSpPr>
          <p:nvPr>
            <p:ph idx="1"/>
          </p:nvPr>
        </p:nvSpPr>
        <p:spPr>
          <a:xfrm>
            <a:off x="1197477" y="1584101"/>
            <a:ext cx="8595360" cy="4351337"/>
          </a:xfrm>
        </p:spPr>
        <p:txBody>
          <a:bodyPr>
            <a:normAutofit/>
          </a:bodyPr>
          <a:lstStyle/>
          <a:p>
            <a:pPr marL="609600" indent="-609600">
              <a:lnSpc>
                <a:spcPct val="90000"/>
              </a:lnSpc>
              <a:buNone/>
            </a:pPr>
            <a:endParaRPr lang="en-US" sz="2800" dirty="0"/>
          </a:p>
          <a:p>
            <a:pPr marL="609600" indent="-609600">
              <a:lnSpc>
                <a:spcPct val="90000"/>
              </a:lnSpc>
              <a:buNone/>
            </a:pPr>
            <a:r>
              <a:rPr lang="en-US" sz="3500" dirty="0"/>
              <a:t>A firm </a:t>
            </a:r>
            <a:r>
              <a:rPr lang="en-US" sz="3500" dirty="0">
                <a:solidFill>
                  <a:srgbClr val="0000FF"/>
                </a:solidFill>
              </a:rPr>
              <a:t>diagnosis</a:t>
            </a:r>
            <a:r>
              <a:rPr lang="en-US" sz="3500" dirty="0"/>
              <a:t> requires</a:t>
            </a:r>
          </a:p>
          <a:p>
            <a:pPr marL="609600" indent="-609600">
              <a:lnSpc>
                <a:spcPct val="90000"/>
              </a:lnSpc>
              <a:buClr>
                <a:schemeClr val="tx1"/>
              </a:buClr>
              <a:buFont typeface="Wingdings" pitchFamily="2" charset="2"/>
              <a:buAutoNum type="arabicParenR"/>
            </a:pPr>
            <a:r>
              <a:rPr lang="en-US" sz="3500" dirty="0"/>
              <a:t>2 Major manifestations or 1 Major and 2 Minor manifestations</a:t>
            </a:r>
          </a:p>
          <a:p>
            <a:pPr marL="609600" indent="-609600">
              <a:lnSpc>
                <a:spcPct val="90000"/>
              </a:lnSpc>
              <a:buNone/>
            </a:pPr>
            <a:r>
              <a:rPr lang="en-US" sz="3500" dirty="0"/>
              <a:t>                  </a:t>
            </a:r>
            <a:r>
              <a:rPr lang="en-US" sz="3500" i="1" dirty="0"/>
              <a:t>and</a:t>
            </a:r>
            <a:endParaRPr lang="en-US" sz="3500" dirty="0"/>
          </a:p>
          <a:p>
            <a:pPr marL="609600" indent="-609600">
              <a:lnSpc>
                <a:spcPct val="90000"/>
              </a:lnSpc>
              <a:buNone/>
            </a:pPr>
            <a:r>
              <a:rPr lang="en-US" sz="3500" dirty="0"/>
              <a:t>2 ) Evidence of a recent streptococcal infection.</a:t>
            </a:r>
          </a:p>
        </p:txBody>
      </p:sp>
    </p:spTree>
    <p:extLst>
      <p:ext uri="{BB962C8B-B14F-4D97-AF65-F5344CB8AC3E}">
        <p14:creationId xmlns:p14="http://schemas.microsoft.com/office/powerpoint/2010/main" val="386059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50761"/>
            <a:ext cx="8595360" cy="1098894"/>
          </a:xfrm>
        </p:spPr>
        <p:txBody>
          <a:bodyPr>
            <a:normAutofit/>
          </a:bodyPr>
          <a:lstStyle/>
          <a:p>
            <a:r>
              <a:rPr lang="en-US" sz="4000" dirty="0"/>
              <a:t>2015 Revised Jones Criteria</a:t>
            </a:r>
          </a:p>
        </p:txBody>
      </p:sp>
      <p:sp>
        <p:nvSpPr>
          <p:cNvPr id="3" name="Content Placeholder 2"/>
          <p:cNvSpPr>
            <a:spLocks noGrp="1"/>
          </p:cNvSpPr>
          <p:nvPr>
            <p:ph idx="1"/>
          </p:nvPr>
        </p:nvSpPr>
        <p:spPr/>
        <p:txBody>
          <a:bodyPr>
            <a:normAutofit/>
          </a:bodyPr>
          <a:lstStyle/>
          <a:p>
            <a:pPr marL="0" indent="0">
              <a:buNone/>
            </a:pPr>
            <a:r>
              <a:rPr lang="en-US" sz="3200" dirty="0"/>
              <a:t>Evidence of Preceding GAS Infection:</a:t>
            </a:r>
          </a:p>
          <a:p>
            <a:pPr marL="514350" indent="-514350">
              <a:buAutoNum type="arabicParenR"/>
            </a:pPr>
            <a:r>
              <a:rPr lang="en-US" sz="3200" dirty="0"/>
              <a:t>Increased or rising ASO titer or Anti-</a:t>
            </a:r>
            <a:r>
              <a:rPr lang="en-US" sz="3200" dirty="0" err="1"/>
              <a:t>Dnase</a:t>
            </a:r>
            <a:r>
              <a:rPr lang="en-US" sz="3200" dirty="0"/>
              <a:t> B titer</a:t>
            </a:r>
          </a:p>
          <a:p>
            <a:pPr marL="514350" indent="-514350">
              <a:buAutoNum type="arabicParenR"/>
            </a:pPr>
            <a:r>
              <a:rPr lang="en-US" sz="3200" dirty="0"/>
              <a:t>A positive throat culture </a:t>
            </a:r>
          </a:p>
        </p:txBody>
      </p:sp>
    </p:spTree>
    <p:extLst>
      <p:ext uri="{BB962C8B-B14F-4D97-AF65-F5344CB8AC3E}">
        <p14:creationId xmlns:p14="http://schemas.microsoft.com/office/powerpoint/2010/main" val="367887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Fever Recurrences</a:t>
            </a:r>
          </a:p>
        </p:txBody>
      </p:sp>
      <p:sp>
        <p:nvSpPr>
          <p:cNvPr id="3" name="Content Placeholder 2"/>
          <p:cNvSpPr>
            <a:spLocks noGrp="1"/>
          </p:cNvSpPr>
          <p:nvPr>
            <p:ph idx="1"/>
          </p:nvPr>
        </p:nvSpPr>
        <p:spPr/>
        <p:txBody>
          <a:bodyPr>
            <a:normAutofit/>
          </a:bodyPr>
          <a:lstStyle/>
          <a:p>
            <a:r>
              <a:rPr lang="en-US" sz="3200" dirty="0"/>
              <a:t>Reliable past history of ARF: 2 major or 1 major and 2 minor or 3 minor manifestations sufficient for diagnosis</a:t>
            </a:r>
          </a:p>
          <a:p>
            <a:r>
              <a:rPr lang="en-US" sz="3200" dirty="0"/>
              <a:t>Presence of antecedent streptococcal infection</a:t>
            </a:r>
          </a:p>
          <a:p>
            <a:r>
              <a:rPr lang="en-US" sz="3200" dirty="0"/>
              <a:t>When minor manifestations only present exclude other causes. </a:t>
            </a:r>
          </a:p>
        </p:txBody>
      </p:sp>
    </p:spTree>
    <p:extLst>
      <p:ext uri="{BB962C8B-B14F-4D97-AF65-F5344CB8AC3E}">
        <p14:creationId xmlns:p14="http://schemas.microsoft.com/office/powerpoint/2010/main" val="2019078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994" y="412123"/>
            <a:ext cx="8899559" cy="1086015"/>
          </a:xfrm>
        </p:spPr>
        <p:txBody>
          <a:bodyPr>
            <a:normAutofit/>
          </a:bodyPr>
          <a:lstStyle/>
          <a:p>
            <a:r>
              <a:rPr lang="en-US" sz="4000" dirty="0"/>
              <a:t>DDX of ARF</a:t>
            </a:r>
          </a:p>
        </p:txBody>
      </p:sp>
      <p:pic>
        <p:nvPicPr>
          <p:cNvPr id="4" name="Content Placeholder 3"/>
          <p:cNvPicPr>
            <a:picLocks noGrp="1" noChangeAspect="1"/>
          </p:cNvPicPr>
          <p:nvPr>
            <p:ph idx="1"/>
          </p:nvPr>
        </p:nvPicPr>
        <p:blipFill>
          <a:blip r:embed="rId2"/>
          <a:stretch>
            <a:fillRect/>
          </a:stretch>
        </p:blipFill>
        <p:spPr>
          <a:xfrm>
            <a:off x="1436219" y="1816995"/>
            <a:ext cx="8216013" cy="4601953"/>
          </a:xfrm>
          <a:prstGeom prst="rect">
            <a:avLst/>
          </a:prstGeom>
        </p:spPr>
      </p:pic>
    </p:spTree>
    <p:extLst>
      <p:ext uri="{BB962C8B-B14F-4D97-AF65-F5344CB8AC3E}">
        <p14:creationId xmlns:p14="http://schemas.microsoft.com/office/powerpoint/2010/main" val="157924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25003"/>
            <a:ext cx="8978618" cy="1189046"/>
          </a:xfrm>
        </p:spPr>
        <p:txBody>
          <a:bodyPr>
            <a:normAutofit/>
          </a:bodyPr>
          <a:lstStyle/>
          <a:p>
            <a:r>
              <a:rPr lang="en-US" sz="4000" dirty="0"/>
              <a:t>Investigations</a:t>
            </a:r>
          </a:p>
        </p:txBody>
      </p:sp>
      <p:pic>
        <p:nvPicPr>
          <p:cNvPr id="4" name="Content Placeholder 3"/>
          <p:cNvPicPr>
            <a:picLocks noGrp="1" noChangeAspect="1"/>
          </p:cNvPicPr>
          <p:nvPr>
            <p:ph idx="1"/>
          </p:nvPr>
        </p:nvPicPr>
        <p:blipFill>
          <a:blip r:embed="rId2"/>
          <a:stretch>
            <a:fillRect/>
          </a:stretch>
        </p:blipFill>
        <p:spPr>
          <a:xfrm>
            <a:off x="1385553" y="2057400"/>
            <a:ext cx="8030689" cy="4122422"/>
          </a:xfrm>
          <a:prstGeom prst="rect">
            <a:avLst/>
          </a:prstGeom>
        </p:spPr>
      </p:pic>
    </p:spTree>
    <p:extLst>
      <p:ext uri="{BB962C8B-B14F-4D97-AF65-F5344CB8AC3E}">
        <p14:creationId xmlns:p14="http://schemas.microsoft.com/office/powerpoint/2010/main" val="193216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463639"/>
            <a:ext cx="8165463" cy="841316"/>
          </a:xfrm>
        </p:spPr>
        <p:txBody>
          <a:bodyPr>
            <a:normAutofit/>
          </a:bodyPr>
          <a:lstStyle/>
          <a:p>
            <a:r>
              <a:rPr lang="en-US" sz="4000" dirty="0"/>
              <a:t>Treatment of ARF</a:t>
            </a:r>
          </a:p>
        </p:txBody>
      </p:sp>
      <p:sp>
        <p:nvSpPr>
          <p:cNvPr id="3" name="Content Placeholder 2"/>
          <p:cNvSpPr>
            <a:spLocks noGrp="1"/>
          </p:cNvSpPr>
          <p:nvPr>
            <p:ph idx="1"/>
          </p:nvPr>
        </p:nvSpPr>
        <p:spPr>
          <a:xfrm>
            <a:off x="1261872" y="1738648"/>
            <a:ext cx="8595360" cy="4351337"/>
          </a:xfrm>
        </p:spPr>
        <p:txBody>
          <a:bodyPr>
            <a:normAutofit fontScale="77500" lnSpcReduction="20000"/>
          </a:bodyPr>
          <a:lstStyle/>
          <a:p>
            <a:pPr>
              <a:buFont typeface="Wingdings" panose="05000000000000000000" pitchFamily="2" charset="2"/>
              <a:buChar char="q"/>
            </a:pPr>
            <a:r>
              <a:rPr lang="en-US" sz="3200" dirty="0"/>
              <a:t>Bed rest </a:t>
            </a:r>
          </a:p>
          <a:p>
            <a:pPr>
              <a:buFont typeface="Wingdings" panose="05000000000000000000" pitchFamily="2" charset="2"/>
              <a:buChar char="q"/>
            </a:pPr>
            <a:r>
              <a:rPr lang="en-US" sz="3200" dirty="0"/>
              <a:t>Salicylates : Aspirin</a:t>
            </a:r>
          </a:p>
          <a:p>
            <a:pPr>
              <a:buFont typeface="Wingdings" panose="05000000000000000000" pitchFamily="2" charset="2"/>
              <a:buChar char="§"/>
            </a:pPr>
            <a:r>
              <a:rPr lang="en-US" sz="3200" dirty="0"/>
              <a:t>75-100 mg /kg/day given as 4 divided doses for 6 -8 weeks</a:t>
            </a:r>
          </a:p>
          <a:p>
            <a:pPr>
              <a:buFont typeface="Wingdings" panose="05000000000000000000" pitchFamily="2" charset="2"/>
              <a:buChar char="§"/>
            </a:pPr>
            <a:r>
              <a:rPr lang="en-US" sz="3200" dirty="0"/>
              <a:t>Attain a blood level 20-30 mg/dl</a:t>
            </a:r>
          </a:p>
          <a:p>
            <a:pPr>
              <a:buFont typeface="Wingdings" panose="05000000000000000000" pitchFamily="2" charset="2"/>
              <a:buChar char="q"/>
            </a:pPr>
            <a:r>
              <a:rPr lang="en-US" sz="3200" dirty="0"/>
              <a:t>Penicillin: Procaine Penicillin 4 million units/day x10 days</a:t>
            </a:r>
          </a:p>
          <a:p>
            <a:pPr>
              <a:buFont typeface="Wingdings" panose="05000000000000000000" pitchFamily="2" charset="2"/>
              <a:buChar char="q"/>
            </a:pPr>
            <a:r>
              <a:rPr lang="en-US" sz="3200" dirty="0"/>
              <a:t>Prednisolone:2mg/kg/day taper over 6 weeks, Given when there is severe </a:t>
            </a:r>
            <a:r>
              <a:rPr lang="en-US" sz="3200" dirty="0" err="1"/>
              <a:t>carditis</a:t>
            </a:r>
            <a:endParaRPr lang="en-US" sz="3200" dirty="0"/>
          </a:p>
          <a:p>
            <a:pPr>
              <a:buFont typeface="Wingdings" panose="05000000000000000000" pitchFamily="2" charset="2"/>
              <a:buChar char="q"/>
            </a:pPr>
            <a:r>
              <a:rPr lang="en-US" sz="3200" dirty="0"/>
              <a:t>Heart Failure Treatment: diuretics, ACEI</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0628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446" y="412123"/>
            <a:ext cx="7057880" cy="1021621"/>
          </a:xfrm>
        </p:spPr>
        <p:txBody>
          <a:bodyPr>
            <a:normAutofit fontScale="90000"/>
          </a:bodyPr>
          <a:lstStyle/>
          <a:p>
            <a:r>
              <a:rPr lang="en-US" sz="4000" dirty="0"/>
              <a:t>Chronic Rheumatic Heart Disease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200" dirty="0"/>
              <a:t>Most commonly in Mitral-70%</a:t>
            </a:r>
          </a:p>
          <a:p>
            <a:pPr>
              <a:buFont typeface="Wingdings" panose="05000000000000000000" pitchFamily="2" charset="2"/>
              <a:buChar char="q"/>
            </a:pPr>
            <a:r>
              <a:rPr lang="en-US" sz="3200" dirty="0"/>
              <a:t>Frequently in Aortic-40%</a:t>
            </a:r>
          </a:p>
          <a:p>
            <a:pPr>
              <a:buFont typeface="Wingdings" panose="05000000000000000000" pitchFamily="2" charset="2"/>
              <a:buChar char="q"/>
            </a:pPr>
            <a:r>
              <a:rPr lang="en-US" sz="3200" dirty="0"/>
              <a:t>Less frequently Tricuspid-10%</a:t>
            </a:r>
          </a:p>
          <a:p>
            <a:pPr>
              <a:buFont typeface="Wingdings" panose="05000000000000000000" pitchFamily="2" charset="2"/>
              <a:buChar char="q"/>
            </a:pPr>
            <a:r>
              <a:rPr lang="en-US" sz="3200" dirty="0"/>
              <a:t>Rarely pulmonary valve-2%</a:t>
            </a:r>
          </a:p>
          <a:p>
            <a:pPr>
              <a:buFont typeface="Wingdings" panose="05000000000000000000" pitchFamily="2" charset="2"/>
              <a:buChar char="q"/>
            </a:pPr>
            <a:r>
              <a:rPr lang="en-US" sz="3200" dirty="0"/>
              <a:t>Mitral Stenosis is more common in females(3:1), while males have higher incidence of Aortic Regurgitation</a:t>
            </a:r>
          </a:p>
        </p:txBody>
      </p:sp>
    </p:spTree>
    <p:extLst>
      <p:ext uri="{BB962C8B-B14F-4D97-AF65-F5344CB8AC3E}">
        <p14:creationId xmlns:p14="http://schemas.microsoft.com/office/powerpoint/2010/main" val="67902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261727" y="528034"/>
            <a:ext cx="6104988" cy="923099"/>
          </a:xfrm>
        </p:spPr>
        <p:txBody>
          <a:bodyPr>
            <a:normAutofit/>
          </a:bodyPr>
          <a:lstStyle/>
          <a:p>
            <a:r>
              <a:rPr lang="en-US" sz="4000" dirty="0"/>
              <a:t>Mitral  </a:t>
            </a:r>
            <a:r>
              <a:rPr lang="en-US" sz="4000" dirty="0" err="1"/>
              <a:t>Stenosis</a:t>
            </a:r>
            <a:endParaRPr lang="en-AU" sz="4000" dirty="0"/>
          </a:p>
        </p:txBody>
      </p:sp>
      <p:sp>
        <p:nvSpPr>
          <p:cNvPr id="13315" name="Rectangle 3"/>
          <p:cNvSpPr>
            <a:spLocks noGrp="1" noRot="1" noChangeArrowheads="1"/>
          </p:cNvSpPr>
          <p:nvPr>
            <p:ph type="body" idx="1"/>
          </p:nvPr>
        </p:nvSpPr>
        <p:spPr>
          <a:xfrm>
            <a:off x="1490997" y="1908221"/>
            <a:ext cx="7488238" cy="3840163"/>
          </a:xfrm>
        </p:spPr>
        <p:txBody>
          <a:bodyPr>
            <a:normAutofit/>
          </a:bodyPr>
          <a:lstStyle/>
          <a:p>
            <a:pPr>
              <a:buFont typeface="Wingdings" panose="05000000000000000000" pitchFamily="2" charset="2"/>
              <a:buChar char="q"/>
            </a:pPr>
            <a:r>
              <a:rPr lang="en-US" sz="3200" dirty="0"/>
              <a:t>The normal MVA= 4-5 cm2</a:t>
            </a:r>
          </a:p>
          <a:p>
            <a:pPr>
              <a:buFont typeface="Wingdings" panose="05000000000000000000" pitchFamily="2" charset="2"/>
              <a:buChar char="q"/>
            </a:pPr>
            <a:r>
              <a:rPr lang="en-US" sz="3200" dirty="0"/>
              <a:t>In severe </a:t>
            </a:r>
            <a:r>
              <a:rPr lang="en-US" sz="3200" dirty="0" err="1"/>
              <a:t>ms</a:t>
            </a:r>
            <a:r>
              <a:rPr lang="en-US" sz="3200" dirty="0"/>
              <a:t> &lt;1.5 cm2</a:t>
            </a:r>
          </a:p>
          <a:p>
            <a:pPr>
              <a:buFont typeface="Wingdings" panose="05000000000000000000" pitchFamily="2" charset="2"/>
              <a:buChar char="q"/>
            </a:pPr>
            <a:r>
              <a:rPr lang="en-US" sz="3200" dirty="0"/>
              <a:t>High LAP</a:t>
            </a:r>
          </a:p>
          <a:p>
            <a:pPr>
              <a:buFont typeface="Wingdings" panose="05000000000000000000" pitchFamily="2" charset="2"/>
              <a:buChar char="q"/>
            </a:pPr>
            <a:r>
              <a:rPr lang="en-US" sz="3200" dirty="0"/>
              <a:t>The rise in LAP causes a similar rise in pulmonary capillaries, veins and artery</a:t>
            </a:r>
            <a:endParaRPr lang="en-AU" sz="3200" dirty="0"/>
          </a:p>
        </p:txBody>
      </p:sp>
    </p:spTree>
    <p:extLst>
      <p:ext uri="{BB962C8B-B14F-4D97-AF65-F5344CB8AC3E}">
        <p14:creationId xmlns:p14="http://schemas.microsoft.com/office/powerpoint/2010/main" val="1046515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a:xfrm>
            <a:off x="1248993" y="463640"/>
            <a:ext cx="8783649" cy="841316"/>
          </a:xfrm>
        </p:spPr>
        <p:txBody>
          <a:bodyPr>
            <a:noAutofit/>
          </a:bodyPr>
          <a:lstStyle/>
          <a:p>
            <a:r>
              <a:rPr lang="en-US" sz="4000" dirty="0">
                <a:solidFill>
                  <a:schemeClr val="tx1"/>
                </a:solidFill>
              </a:rPr>
              <a:t>Mitral Stenosis</a:t>
            </a:r>
          </a:p>
        </p:txBody>
      </p:sp>
      <p:pic>
        <p:nvPicPr>
          <p:cNvPr id="154629" name="Picture 5" descr="S01871-012-f024c"/>
          <p:cNvPicPr>
            <a:picLocks noChangeAspect="1" noChangeArrowheads="1"/>
          </p:cNvPicPr>
          <p:nvPr/>
        </p:nvPicPr>
        <p:blipFill>
          <a:blip r:embed="rId3" cstate="print"/>
          <a:srcRect/>
          <a:stretch>
            <a:fillRect/>
          </a:stretch>
        </p:blipFill>
        <p:spPr bwMode="auto">
          <a:xfrm>
            <a:off x="2465817" y="1790163"/>
            <a:ext cx="6350000" cy="455453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222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647741" y="734096"/>
            <a:ext cx="8680618" cy="764043"/>
          </a:xfrm>
        </p:spPr>
        <p:txBody>
          <a:bodyPr>
            <a:normAutofit/>
          </a:bodyPr>
          <a:lstStyle/>
          <a:p>
            <a:r>
              <a:rPr lang="en-GB" sz="4000" dirty="0"/>
              <a:t>Clinical Features</a:t>
            </a:r>
          </a:p>
        </p:txBody>
      </p:sp>
      <p:sp>
        <p:nvSpPr>
          <p:cNvPr id="14339" name="Rectangle 3"/>
          <p:cNvSpPr>
            <a:spLocks noGrp="1" noRot="1" noChangeArrowheads="1"/>
          </p:cNvSpPr>
          <p:nvPr>
            <p:ph type="body" idx="1"/>
          </p:nvPr>
        </p:nvSpPr>
        <p:spPr>
          <a:xfrm>
            <a:off x="1812970" y="1740795"/>
            <a:ext cx="6985000" cy="4057650"/>
          </a:xfrm>
        </p:spPr>
        <p:txBody>
          <a:bodyPr>
            <a:noAutofit/>
          </a:bodyPr>
          <a:lstStyle/>
          <a:p>
            <a:pPr>
              <a:lnSpc>
                <a:spcPct val="90000"/>
              </a:lnSpc>
              <a:buFont typeface="Wingdings" panose="05000000000000000000" pitchFamily="2" charset="2"/>
              <a:buChar char="q"/>
            </a:pPr>
            <a:r>
              <a:rPr lang="en-US" sz="3200" dirty="0" err="1"/>
              <a:t>Dyspnea</a:t>
            </a:r>
            <a:endParaRPr lang="en-US" sz="3200" dirty="0"/>
          </a:p>
          <a:p>
            <a:pPr>
              <a:lnSpc>
                <a:spcPct val="90000"/>
              </a:lnSpc>
              <a:buFont typeface="Wingdings" panose="05000000000000000000" pitchFamily="2" charset="2"/>
              <a:buChar char="q"/>
            </a:pPr>
            <a:r>
              <a:rPr lang="en-US" sz="3200" dirty="0"/>
              <a:t>Fatigue</a:t>
            </a:r>
          </a:p>
          <a:p>
            <a:pPr>
              <a:lnSpc>
                <a:spcPct val="90000"/>
              </a:lnSpc>
              <a:buFont typeface="Wingdings" panose="05000000000000000000" pitchFamily="2" charset="2"/>
              <a:buChar char="q"/>
            </a:pPr>
            <a:r>
              <a:rPr lang="en-US" sz="3200" dirty="0"/>
              <a:t>Palpitation</a:t>
            </a:r>
          </a:p>
          <a:p>
            <a:pPr>
              <a:lnSpc>
                <a:spcPct val="90000"/>
              </a:lnSpc>
              <a:buFont typeface="Wingdings" panose="05000000000000000000" pitchFamily="2" charset="2"/>
              <a:buChar char="q"/>
            </a:pPr>
            <a:r>
              <a:rPr lang="en-US" sz="3200" dirty="0" err="1"/>
              <a:t>Hemoptysis</a:t>
            </a:r>
            <a:r>
              <a:rPr lang="en-US" sz="3200" dirty="0"/>
              <a:t> (10%)</a:t>
            </a:r>
          </a:p>
          <a:p>
            <a:pPr>
              <a:lnSpc>
                <a:spcPct val="90000"/>
              </a:lnSpc>
              <a:buFont typeface="Wingdings" panose="05000000000000000000" pitchFamily="2" charset="2"/>
              <a:buChar char="q"/>
            </a:pPr>
            <a:r>
              <a:rPr lang="en-US" sz="3200" dirty="0"/>
              <a:t>Hoarseness ( </a:t>
            </a:r>
            <a:r>
              <a:rPr lang="en-US" sz="3200" dirty="0" err="1"/>
              <a:t>Ortner’s</a:t>
            </a:r>
            <a:r>
              <a:rPr lang="en-US" sz="3200" dirty="0"/>
              <a:t> syndrome)</a:t>
            </a:r>
          </a:p>
          <a:p>
            <a:pPr>
              <a:lnSpc>
                <a:spcPct val="90000"/>
              </a:lnSpc>
              <a:buFont typeface="Wingdings" panose="05000000000000000000" pitchFamily="2" charset="2"/>
              <a:buChar char="q"/>
            </a:pPr>
            <a:r>
              <a:rPr lang="en-US" sz="3200" dirty="0" err="1"/>
              <a:t>Dysphagia</a:t>
            </a:r>
            <a:r>
              <a:rPr lang="en-US" sz="3200" dirty="0"/>
              <a:t> </a:t>
            </a:r>
          </a:p>
          <a:p>
            <a:pPr>
              <a:lnSpc>
                <a:spcPct val="90000"/>
              </a:lnSpc>
              <a:buFont typeface="Wingdings" panose="05000000000000000000" pitchFamily="2" charset="2"/>
              <a:buChar char="q"/>
            </a:pPr>
            <a:r>
              <a:rPr lang="en-US" sz="3200" dirty="0" err="1"/>
              <a:t>Storke</a:t>
            </a:r>
            <a:r>
              <a:rPr lang="en-US" sz="3200" dirty="0"/>
              <a:t> or peripheral embolization</a:t>
            </a:r>
            <a:endParaRPr lang="en-AU" sz="3200" dirty="0"/>
          </a:p>
        </p:txBody>
      </p:sp>
    </p:spTree>
    <p:extLst>
      <p:ext uri="{BB962C8B-B14F-4D97-AF65-F5344CB8AC3E}">
        <p14:creationId xmlns:p14="http://schemas.microsoft.com/office/powerpoint/2010/main" val="289680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38" y="360608"/>
            <a:ext cx="4765440" cy="964954"/>
          </a:xfrm>
        </p:spPr>
        <p:txBody>
          <a:bodyPr>
            <a:normAutofit/>
          </a:bodyPr>
          <a:lstStyle/>
          <a:p>
            <a:pPr algn="ctr"/>
            <a:r>
              <a:rPr lang="en-US" sz="4000" dirty="0" err="1">
                <a:solidFill>
                  <a:schemeClr val="tx1"/>
                </a:solidFill>
              </a:rPr>
              <a:t>Rhuematic</a:t>
            </a:r>
            <a:r>
              <a:rPr lang="en-US" sz="4000" dirty="0">
                <a:solidFill>
                  <a:schemeClr val="tx1"/>
                </a:solidFill>
              </a:rPr>
              <a:t> Fever</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sz="3200" dirty="0"/>
              <a:t>Follows group A beta hemolytic streptococcal throat infection</a:t>
            </a:r>
          </a:p>
          <a:p>
            <a:pPr>
              <a:buFont typeface="Wingdings" panose="05000000000000000000" pitchFamily="2" charset="2"/>
              <a:buChar char="q"/>
            </a:pPr>
            <a:r>
              <a:rPr lang="en-US" sz="3200" dirty="0"/>
              <a:t>It represents a delayed immune response to infection with manifestations appearing after a period of 2-4 weeks</a:t>
            </a:r>
          </a:p>
          <a:p>
            <a:pPr>
              <a:buFont typeface="Wingdings" panose="05000000000000000000" pitchFamily="2" charset="2"/>
              <a:buChar char="q"/>
            </a:pPr>
            <a:r>
              <a:rPr lang="en-US" sz="3200" dirty="0"/>
              <a:t>Age 5-15 yrs</a:t>
            </a:r>
          </a:p>
          <a:p>
            <a:pPr>
              <a:buFont typeface="Wingdings" panose="05000000000000000000" pitchFamily="2" charset="2"/>
              <a:buChar char="q"/>
            </a:pPr>
            <a:r>
              <a:rPr lang="en-US" sz="3500" dirty="0"/>
              <a:t>A multisystem disease</a:t>
            </a:r>
          </a:p>
          <a:p>
            <a:pPr>
              <a:buFont typeface="Wingdings" panose="05000000000000000000" pitchFamily="2" charset="2"/>
              <a:buChar char="q"/>
            </a:pPr>
            <a:r>
              <a:rPr lang="en-US" sz="3500" dirty="0"/>
              <a:t>RHD is a long-term complication of ARF</a:t>
            </a:r>
          </a:p>
          <a:p>
            <a:pPr>
              <a:buFont typeface="Wingdings" panose="05000000000000000000" pitchFamily="2" charset="2"/>
              <a:buChar char="q"/>
            </a:pPr>
            <a:r>
              <a:rPr lang="en-US" sz="3200" dirty="0"/>
              <a:t>Major effect on health is due to damage to heart valves</a:t>
            </a:r>
          </a:p>
        </p:txBody>
      </p:sp>
    </p:spTree>
    <p:extLst>
      <p:ext uri="{BB962C8B-B14F-4D97-AF65-F5344CB8AC3E}">
        <p14:creationId xmlns:p14="http://schemas.microsoft.com/office/powerpoint/2010/main" val="3705739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722817" y="437882"/>
            <a:ext cx="4442159" cy="910220"/>
          </a:xfrm>
        </p:spPr>
        <p:txBody>
          <a:bodyPr>
            <a:normAutofit/>
          </a:bodyPr>
          <a:lstStyle/>
          <a:p>
            <a:r>
              <a:rPr lang="en-GB" sz="4000" dirty="0"/>
              <a:t>Clinical Features</a:t>
            </a:r>
          </a:p>
        </p:txBody>
      </p:sp>
      <p:sp>
        <p:nvSpPr>
          <p:cNvPr id="15363" name="Rectangle 3"/>
          <p:cNvSpPr>
            <a:spLocks noGrp="1" noRot="1" noChangeArrowheads="1"/>
          </p:cNvSpPr>
          <p:nvPr>
            <p:ph type="body" idx="1"/>
          </p:nvPr>
        </p:nvSpPr>
        <p:spPr>
          <a:xfrm>
            <a:off x="1877364" y="1792310"/>
            <a:ext cx="7056438" cy="4344988"/>
          </a:xfrm>
        </p:spPr>
        <p:txBody>
          <a:bodyPr>
            <a:normAutofit fontScale="92500"/>
          </a:bodyPr>
          <a:lstStyle/>
          <a:p>
            <a:pPr>
              <a:lnSpc>
                <a:spcPct val="90000"/>
              </a:lnSpc>
              <a:buFont typeface="Wingdings" panose="05000000000000000000" pitchFamily="2" charset="2"/>
              <a:buChar char="q"/>
            </a:pPr>
            <a:r>
              <a:rPr lang="en-US" sz="3200" dirty="0"/>
              <a:t>Cyanosis (Mitral </a:t>
            </a:r>
            <a:r>
              <a:rPr lang="en-US" sz="3200" dirty="0" err="1"/>
              <a:t>facies,malar</a:t>
            </a:r>
            <a:r>
              <a:rPr lang="en-US" sz="3200" dirty="0"/>
              <a:t> flush)</a:t>
            </a:r>
          </a:p>
          <a:p>
            <a:pPr>
              <a:lnSpc>
                <a:spcPct val="90000"/>
              </a:lnSpc>
              <a:buFont typeface="Wingdings" panose="05000000000000000000" pitchFamily="2" charset="2"/>
              <a:buChar char="q"/>
            </a:pPr>
            <a:r>
              <a:rPr lang="en-US" sz="3200" dirty="0"/>
              <a:t>Tapping apex ( S1)</a:t>
            </a:r>
          </a:p>
          <a:p>
            <a:pPr>
              <a:lnSpc>
                <a:spcPct val="90000"/>
              </a:lnSpc>
              <a:buFont typeface="Wingdings" panose="05000000000000000000" pitchFamily="2" charset="2"/>
              <a:buChar char="q"/>
            </a:pPr>
            <a:r>
              <a:rPr lang="en-US" sz="3200" dirty="0" err="1"/>
              <a:t>Parasternal</a:t>
            </a:r>
            <a:r>
              <a:rPr lang="en-US" sz="3200" dirty="0"/>
              <a:t> heave</a:t>
            </a:r>
          </a:p>
          <a:p>
            <a:pPr>
              <a:lnSpc>
                <a:spcPct val="90000"/>
              </a:lnSpc>
              <a:buFont typeface="Wingdings" panose="05000000000000000000" pitchFamily="2" charset="2"/>
              <a:buChar char="q"/>
            </a:pPr>
            <a:r>
              <a:rPr lang="en-US" sz="3200" dirty="0"/>
              <a:t>Diastolic thrill</a:t>
            </a:r>
          </a:p>
          <a:p>
            <a:pPr>
              <a:lnSpc>
                <a:spcPct val="90000"/>
              </a:lnSpc>
              <a:buFont typeface="Wingdings" panose="05000000000000000000" pitchFamily="2" charset="2"/>
              <a:buChar char="q"/>
            </a:pPr>
            <a:r>
              <a:rPr lang="en-US" sz="3200" dirty="0"/>
              <a:t>Accentuated S1 , accentuated S2</a:t>
            </a:r>
          </a:p>
          <a:p>
            <a:pPr>
              <a:lnSpc>
                <a:spcPct val="90000"/>
              </a:lnSpc>
              <a:buFont typeface="Wingdings" panose="05000000000000000000" pitchFamily="2" charset="2"/>
              <a:buChar char="q"/>
            </a:pPr>
            <a:r>
              <a:rPr lang="en-US" sz="3200" dirty="0"/>
              <a:t>Opening snap</a:t>
            </a:r>
          </a:p>
          <a:p>
            <a:pPr>
              <a:lnSpc>
                <a:spcPct val="90000"/>
              </a:lnSpc>
              <a:buFont typeface="Wingdings" panose="05000000000000000000" pitchFamily="2" charset="2"/>
              <a:buChar char="q"/>
            </a:pPr>
            <a:r>
              <a:rPr lang="en-US" sz="3200" dirty="0"/>
              <a:t>Mid-diastolic </a:t>
            </a:r>
            <a:r>
              <a:rPr lang="en-US" sz="3500" dirty="0"/>
              <a:t>rumb</a:t>
            </a:r>
            <a:r>
              <a:rPr lang="en-US" sz="3500" b="1" dirty="0"/>
              <a:t>le</a:t>
            </a:r>
            <a:endParaRPr lang="en-AU" sz="3500" b="1" dirty="0"/>
          </a:p>
        </p:txBody>
      </p:sp>
    </p:spTree>
    <p:extLst>
      <p:ext uri="{BB962C8B-B14F-4D97-AF65-F5344CB8AC3E}">
        <p14:creationId xmlns:p14="http://schemas.microsoft.com/office/powerpoint/2010/main" val="71703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227535" y="515155"/>
            <a:ext cx="8216979" cy="738286"/>
          </a:xfrm>
        </p:spPr>
        <p:txBody>
          <a:bodyPr>
            <a:normAutofit/>
          </a:bodyPr>
          <a:lstStyle/>
          <a:p>
            <a:r>
              <a:rPr lang="en-GB" sz="4000" dirty="0"/>
              <a:t>Investigations </a:t>
            </a:r>
          </a:p>
        </p:txBody>
      </p:sp>
      <p:sp>
        <p:nvSpPr>
          <p:cNvPr id="18435" name="Rectangle 3"/>
          <p:cNvSpPr>
            <a:spLocks noGrp="1" noRot="1" noChangeArrowheads="1"/>
          </p:cNvSpPr>
          <p:nvPr>
            <p:ph type="body" idx="1"/>
          </p:nvPr>
        </p:nvSpPr>
        <p:spPr>
          <a:xfrm>
            <a:off x="1387966" y="1674253"/>
            <a:ext cx="7561263" cy="4386286"/>
          </a:xfrm>
        </p:spPr>
        <p:txBody>
          <a:bodyPr>
            <a:noAutofit/>
          </a:bodyPr>
          <a:lstStyle/>
          <a:p>
            <a:pPr>
              <a:lnSpc>
                <a:spcPct val="90000"/>
              </a:lnSpc>
              <a:buFont typeface="Wingdings" panose="05000000000000000000" pitchFamily="2" charset="2"/>
              <a:buChar char="q"/>
            </a:pPr>
            <a:r>
              <a:rPr lang="en-US" sz="3200" dirty="0"/>
              <a:t>CXR</a:t>
            </a:r>
          </a:p>
          <a:p>
            <a:pPr>
              <a:lnSpc>
                <a:spcPct val="90000"/>
              </a:lnSpc>
              <a:buFont typeface="Wingdings" panose="05000000000000000000" pitchFamily="2" charset="2"/>
              <a:buChar char="§"/>
            </a:pPr>
            <a:r>
              <a:rPr lang="en-US" sz="3200" dirty="0"/>
              <a:t>Straightening of the left heart border</a:t>
            </a:r>
          </a:p>
          <a:p>
            <a:pPr>
              <a:lnSpc>
                <a:spcPct val="90000"/>
              </a:lnSpc>
              <a:buFont typeface="Wingdings" panose="05000000000000000000" pitchFamily="2" charset="2"/>
              <a:buChar char="§"/>
            </a:pPr>
            <a:r>
              <a:rPr lang="en-US" sz="3200" dirty="0"/>
              <a:t>Double density </a:t>
            </a:r>
          </a:p>
          <a:p>
            <a:pPr>
              <a:lnSpc>
                <a:spcPct val="90000"/>
              </a:lnSpc>
            </a:pPr>
            <a:r>
              <a:rPr lang="en-US" sz="3200" dirty="0" err="1"/>
              <a:t>Kerley</a:t>
            </a:r>
            <a:r>
              <a:rPr lang="en-US" sz="3200" dirty="0"/>
              <a:t> B lines , CA in MV</a:t>
            </a:r>
          </a:p>
          <a:p>
            <a:pPr>
              <a:lnSpc>
                <a:spcPct val="90000"/>
              </a:lnSpc>
              <a:buFont typeface="Wingdings" panose="05000000000000000000" pitchFamily="2" charset="2"/>
              <a:buChar char="q"/>
            </a:pPr>
            <a:r>
              <a:rPr lang="en-US" sz="3200" dirty="0"/>
              <a:t>ECG: LAE, P </a:t>
            </a:r>
            <a:r>
              <a:rPr lang="en-US" sz="3200" dirty="0" err="1"/>
              <a:t>Mitrale</a:t>
            </a:r>
            <a:r>
              <a:rPr lang="en-US" sz="3200" dirty="0"/>
              <a:t> ,RV dominance</a:t>
            </a:r>
          </a:p>
          <a:p>
            <a:pPr>
              <a:lnSpc>
                <a:spcPct val="90000"/>
              </a:lnSpc>
              <a:buFont typeface="Wingdings" panose="05000000000000000000" pitchFamily="2" charset="2"/>
              <a:buChar char="q"/>
            </a:pPr>
            <a:r>
              <a:rPr lang="en-US" sz="3200" dirty="0" err="1"/>
              <a:t>Echodoppler</a:t>
            </a:r>
            <a:r>
              <a:rPr lang="en-US" sz="3200" dirty="0"/>
              <a:t>    </a:t>
            </a:r>
          </a:p>
          <a:p>
            <a:pPr>
              <a:lnSpc>
                <a:spcPct val="90000"/>
              </a:lnSpc>
              <a:buFont typeface="Wingdings" panose="05000000000000000000" pitchFamily="2" charset="2"/>
              <a:buChar char="q"/>
            </a:pPr>
            <a:endParaRPr lang="en-AU" sz="3200" dirty="0"/>
          </a:p>
        </p:txBody>
      </p:sp>
    </p:spTree>
    <p:extLst>
      <p:ext uri="{BB962C8B-B14F-4D97-AF65-F5344CB8AC3E}">
        <p14:creationId xmlns:p14="http://schemas.microsoft.com/office/powerpoint/2010/main" val="346132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478894" y="1941871"/>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1367995" y="700781"/>
            <a:ext cx="6372257" cy="769441"/>
          </a:xfrm>
          <a:prstGeom prst="rect">
            <a:avLst/>
          </a:prstGeom>
          <a:noFill/>
          <a:ln w="9525">
            <a:noFill/>
            <a:miter lim="800000"/>
            <a:headEnd/>
            <a:tailEnd/>
          </a:ln>
          <a:effectLst/>
        </p:spPr>
        <p:txBody>
          <a:bodyPr wrap="none">
            <a:spAutoFit/>
          </a:bodyPr>
          <a:lstStyle/>
          <a:p>
            <a:r>
              <a:rPr lang="en-GB" sz="4400" dirty="0"/>
              <a:t>Echo In Mitral Stenosis</a:t>
            </a:r>
            <a:endParaRPr lang="en-US" sz="4400" dirty="0"/>
          </a:p>
        </p:txBody>
      </p:sp>
    </p:spTree>
    <p:extLst>
      <p:ext uri="{BB962C8B-B14F-4D97-AF65-F5344CB8AC3E}">
        <p14:creationId xmlns:p14="http://schemas.microsoft.com/office/powerpoint/2010/main" val="1835593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173029" y="725395"/>
            <a:ext cx="4918678" cy="884463"/>
          </a:xfrm>
        </p:spPr>
        <p:txBody>
          <a:bodyPr>
            <a:normAutofit fontScale="90000"/>
          </a:bodyPr>
          <a:lstStyle/>
          <a:p>
            <a:r>
              <a:rPr lang="en-GB" sz="4000" dirty="0"/>
              <a:t>Management</a:t>
            </a:r>
            <a:r>
              <a:rPr lang="en-GB" sz="6000" dirty="0"/>
              <a:t>  </a:t>
            </a:r>
          </a:p>
        </p:txBody>
      </p:sp>
      <p:sp>
        <p:nvSpPr>
          <p:cNvPr id="20483" name="Rectangle 3"/>
          <p:cNvSpPr>
            <a:spLocks noGrp="1" noRot="1" noChangeArrowheads="1"/>
          </p:cNvSpPr>
          <p:nvPr>
            <p:ph type="body" idx="1"/>
          </p:nvPr>
        </p:nvSpPr>
        <p:spPr>
          <a:xfrm>
            <a:off x="1500836" y="1609858"/>
            <a:ext cx="6252246" cy="4193103"/>
          </a:xfrm>
        </p:spPr>
        <p:txBody>
          <a:bodyPr/>
          <a:lstStyle/>
          <a:p>
            <a:endParaRPr lang="en-US" b="1" dirty="0"/>
          </a:p>
          <a:p>
            <a:pPr>
              <a:buFont typeface="Wingdings" panose="05000000000000000000" pitchFamily="2" charset="2"/>
              <a:buChar char="q"/>
            </a:pPr>
            <a:r>
              <a:rPr lang="en-US" sz="3200" dirty="0"/>
              <a:t>B-Blockers ,CCB</a:t>
            </a:r>
          </a:p>
          <a:p>
            <a:pPr>
              <a:buFont typeface="Wingdings" panose="05000000000000000000" pitchFamily="2" charset="2"/>
              <a:buChar char="q"/>
            </a:pPr>
            <a:r>
              <a:rPr lang="en-US" sz="3200" dirty="0" err="1"/>
              <a:t>Digoxin</a:t>
            </a:r>
            <a:r>
              <a:rPr lang="en-US" sz="3200" dirty="0"/>
              <a:t> ( AF )</a:t>
            </a:r>
          </a:p>
          <a:p>
            <a:pPr>
              <a:buFont typeface="Wingdings" panose="05000000000000000000" pitchFamily="2" charset="2"/>
              <a:buChar char="q"/>
            </a:pPr>
            <a:r>
              <a:rPr lang="en-US" sz="3200" dirty="0" err="1"/>
              <a:t>Warfarin</a:t>
            </a:r>
            <a:endParaRPr lang="en-US" sz="3200" dirty="0"/>
          </a:p>
          <a:p>
            <a:pPr>
              <a:buFont typeface="Wingdings" panose="05000000000000000000" pitchFamily="2" charset="2"/>
              <a:buChar char="q"/>
            </a:pPr>
            <a:r>
              <a:rPr lang="en-US" sz="3200" dirty="0"/>
              <a:t>Balloon </a:t>
            </a:r>
            <a:r>
              <a:rPr lang="en-US" sz="3200" dirty="0" err="1"/>
              <a:t>Valvuloplasty</a:t>
            </a:r>
            <a:endParaRPr lang="en-US" sz="3200" dirty="0"/>
          </a:p>
          <a:p>
            <a:pPr>
              <a:buFont typeface="Wingdings" panose="05000000000000000000" pitchFamily="2" charset="2"/>
              <a:buChar char="q"/>
            </a:pPr>
            <a:r>
              <a:rPr lang="en-US" sz="3200" dirty="0"/>
              <a:t>Mitral valve replacement</a:t>
            </a:r>
          </a:p>
          <a:p>
            <a:endParaRPr lang="en-AU" b="1" dirty="0"/>
          </a:p>
        </p:txBody>
      </p:sp>
    </p:spTree>
    <p:extLst>
      <p:ext uri="{BB962C8B-B14F-4D97-AF65-F5344CB8AC3E}">
        <p14:creationId xmlns:p14="http://schemas.microsoft.com/office/powerpoint/2010/main" val="3202205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2430099" y="171005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4760130" y="725802"/>
            <a:ext cx="1531188" cy="769441"/>
          </a:xfrm>
          <a:prstGeom prst="rect">
            <a:avLst/>
          </a:prstGeom>
          <a:noFill/>
          <a:ln w="9525">
            <a:noFill/>
            <a:miter lim="800000"/>
            <a:headEnd/>
            <a:tailEnd/>
          </a:ln>
          <a:effectLst/>
        </p:spPr>
        <p:txBody>
          <a:bodyPr wrap="none">
            <a:spAutoFit/>
          </a:bodyPr>
          <a:lstStyle/>
          <a:p>
            <a:r>
              <a:rPr lang="en-GB" sz="4400" dirty="0"/>
              <a:t>BMV</a:t>
            </a:r>
            <a:endParaRPr lang="en-US" sz="4400" dirty="0"/>
          </a:p>
        </p:txBody>
      </p:sp>
    </p:spTree>
    <p:extLst>
      <p:ext uri="{BB962C8B-B14F-4D97-AF65-F5344CB8AC3E}">
        <p14:creationId xmlns:p14="http://schemas.microsoft.com/office/powerpoint/2010/main" val="3370549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154806" y="940158"/>
            <a:ext cx="5709633" cy="689356"/>
          </a:xfrm>
        </p:spPr>
        <p:txBody>
          <a:bodyPr>
            <a:normAutofit/>
          </a:bodyPr>
          <a:lstStyle/>
          <a:p>
            <a:r>
              <a:rPr lang="en-GB" sz="3200" dirty="0"/>
              <a:t>Mitral Regurgitation</a:t>
            </a:r>
          </a:p>
        </p:txBody>
      </p:sp>
      <p:sp>
        <p:nvSpPr>
          <p:cNvPr id="22531" name="Rectangle 3"/>
          <p:cNvSpPr>
            <a:spLocks noGrp="1" noRot="1" noChangeArrowheads="1"/>
          </p:cNvSpPr>
          <p:nvPr>
            <p:ph type="body" idx="1"/>
          </p:nvPr>
        </p:nvSpPr>
        <p:spPr>
          <a:xfrm>
            <a:off x="1578232" y="1867392"/>
            <a:ext cx="7129462" cy="4038600"/>
          </a:xfrm>
        </p:spPr>
        <p:txBody>
          <a:bodyPr/>
          <a:lstStyle/>
          <a:p>
            <a:pPr>
              <a:buFont typeface="Wingdings" panose="05000000000000000000" pitchFamily="2" charset="2"/>
              <a:buChar char="q"/>
            </a:pPr>
            <a:r>
              <a:rPr lang="en-US" sz="3200" dirty="0"/>
              <a:t>Asymptomatic </a:t>
            </a:r>
          </a:p>
          <a:p>
            <a:pPr>
              <a:buFont typeface="Wingdings" panose="05000000000000000000" pitchFamily="2" charset="2"/>
              <a:buChar char="q"/>
            </a:pPr>
            <a:r>
              <a:rPr lang="en-US" sz="3200" dirty="0" err="1"/>
              <a:t>Dyspnea</a:t>
            </a:r>
            <a:r>
              <a:rPr lang="en-US" sz="3200" dirty="0"/>
              <a:t> , </a:t>
            </a:r>
            <a:r>
              <a:rPr lang="en-US" sz="3200" dirty="0" err="1"/>
              <a:t>orthopnea</a:t>
            </a:r>
            <a:r>
              <a:rPr lang="en-US" sz="3200" dirty="0"/>
              <a:t>, PND</a:t>
            </a:r>
          </a:p>
          <a:p>
            <a:pPr>
              <a:buFont typeface="Wingdings" panose="05000000000000000000" pitchFamily="2" charset="2"/>
              <a:buChar char="q"/>
            </a:pPr>
            <a:r>
              <a:rPr lang="en-US" sz="3200" dirty="0"/>
              <a:t>Displaced PMI, Thrill</a:t>
            </a:r>
          </a:p>
          <a:p>
            <a:pPr>
              <a:buFont typeface="Wingdings" panose="05000000000000000000" pitchFamily="2" charset="2"/>
              <a:buChar char="q"/>
            </a:pPr>
            <a:r>
              <a:rPr lang="en-US" sz="3200" dirty="0"/>
              <a:t>Soft S1,  </a:t>
            </a:r>
          </a:p>
          <a:p>
            <a:pPr>
              <a:buFont typeface="Wingdings" panose="05000000000000000000" pitchFamily="2" charset="2"/>
              <a:buChar char="q"/>
            </a:pPr>
            <a:r>
              <a:rPr lang="en-US" sz="3200" dirty="0" err="1"/>
              <a:t>Pansystolic</a:t>
            </a:r>
            <a:r>
              <a:rPr lang="en-US" sz="3200" dirty="0"/>
              <a:t> murmur</a:t>
            </a:r>
          </a:p>
          <a:p>
            <a:pPr>
              <a:buFont typeface="Wingdings" panose="05000000000000000000" pitchFamily="2" charset="2"/>
              <a:buChar char="q"/>
            </a:pPr>
            <a:r>
              <a:rPr lang="en-US" sz="3200" dirty="0"/>
              <a:t>Treatment is surgical</a:t>
            </a:r>
          </a:p>
          <a:p>
            <a:endParaRPr lang="en-AU" dirty="0"/>
          </a:p>
        </p:txBody>
      </p:sp>
    </p:spTree>
    <p:extLst>
      <p:ext uri="{BB962C8B-B14F-4D97-AF65-F5344CB8AC3E}">
        <p14:creationId xmlns:p14="http://schemas.microsoft.com/office/powerpoint/2010/main" val="2419903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2343552" y="1941872"/>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951803" y="640634"/>
            <a:ext cx="1752403" cy="707886"/>
          </a:xfrm>
          <a:prstGeom prst="rect">
            <a:avLst/>
          </a:prstGeom>
          <a:noFill/>
          <a:ln w="9525">
            <a:noFill/>
            <a:miter lim="800000"/>
            <a:headEnd/>
            <a:tailEnd/>
          </a:ln>
          <a:effectLst/>
        </p:spPr>
        <p:txBody>
          <a:bodyPr wrap="none">
            <a:spAutoFit/>
          </a:bodyPr>
          <a:lstStyle/>
          <a:p>
            <a:r>
              <a:rPr lang="en-GB" sz="4000" dirty="0"/>
              <a:t>ECHO</a:t>
            </a:r>
            <a:endParaRPr lang="en-US" sz="4000" dirty="0"/>
          </a:p>
        </p:txBody>
      </p:sp>
    </p:spTree>
    <p:extLst>
      <p:ext uri="{BB962C8B-B14F-4D97-AF65-F5344CB8AC3E}">
        <p14:creationId xmlns:p14="http://schemas.microsoft.com/office/powerpoint/2010/main" val="29134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30051" y="373487"/>
            <a:ext cx="7315458" cy="789801"/>
          </a:xfrm>
        </p:spPr>
        <p:txBody>
          <a:bodyPr>
            <a:normAutofit/>
          </a:bodyPr>
          <a:lstStyle/>
          <a:p>
            <a:r>
              <a:rPr lang="en-GB" sz="4000" dirty="0"/>
              <a:t>Aortic Regurgitation-Signs</a:t>
            </a:r>
          </a:p>
        </p:txBody>
      </p:sp>
      <p:sp>
        <p:nvSpPr>
          <p:cNvPr id="27651" name="Rectangle 3"/>
          <p:cNvSpPr>
            <a:spLocks noGrp="1" noRot="1" noChangeArrowheads="1"/>
          </p:cNvSpPr>
          <p:nvPr>
            <p:ph type="body" idx="1"/>
          </p:nvPr>
        </p:nvSpPr>
        <p:spPr>
          <a:xfrm>
            <a:off x="1591235" y="1702159"/>
            <a:ext cx="6913562" cy="4422775"/>
          </a:xfrm>
        </p:spPr>
        <p:txBody>
          <a:bodyPr>
            <a:noAutofit/>
          </a:bodyPr>
          <a:lstStyle/>
          <a:p>
            <a:pPr>
              <a:buFont typeface="Wingdings" panose="05000000000000000000" pitchFamily="2" charset="2"/>
              <a:buChar char="q"/>
            </a:pPr>
            <a:r>
              <a:rPr lang="en-US" sz="3200" dirty="0"/>
              <a:t>Water-hammer / collapsing pulse</a:t>
            </a:r>
          </a:p>
          <a:p>
            <a:pPr>
              <a:buFont typeface="Wingdings" panose="05000000000000000000" pitchFamily="2" charset="2"/>
              <a:buChar char="q"/>
            </a:pPr>
            <a:r>
              <a:rPr lang="en-US" sz="3200" dirty="0"/>
              <a:t>Wide pulse pressure</a:t>
            </a:r>
          </a:p>
          <a:p>
            <a:pPr>
              <a:buFont typeface="Wingdings" panose="05000000000000000000" pitchFamily="2" charset="2"/>
              <a:buChar char="q"/>
            </a:pPr>
            <a:r>
              <a:rPr lang="en-US" sz="3200" dirty="0"/>
              <a:t>Corrigan’s sign</a:t>
            </a:r>
          </a:p>
          <a:p>
            <a:pPr>
              <a:buFont typeface="Wingdings" panose="05000000000000000000" pitchFamily="2" charset="2"/>
              <a:buChar char="q"/>
            </a:pPr>
            <a:r>
              <a:rPr lang="en-US" sz="3200" dirty="0"/>
              <a:t>De Musset sign</a:t>
            </a:r>
          </a:p>
          <a:p>
            <a:pPr>
              <a:buFont typeface="Wingdings" panose="05000000000000000000" pitchFamily="2" charset="2"/>
              <a:buChar char="q"/>
            </a:pPr>
            <a:r>
              <a:rPr lang="en-US" sz="3200" dirty="0"/>
              <a:t>Muller sign</a:t>
            </a:r>
          </a:p>
          <a:p>
            <a:pPr>
              <a:buFont typeface="Wingdings" panose="05000000000000000000" pitchFamily="2" charset="2"/>
              <a:buChar char="q"/>
            </a:pPr>
            <a:r>
              <a:rPr lang="en-US" sz="3200" dirty="0" err="1"/>
              <a:t>Quincke’s</a:t>
            </a:r>
            <a:r>
              <a:rPr lang="en-US" sz="3200" dirty="0"/>
              <a:t> pulse</a:t>
            </a:r>
          </a:p>
          <a:p>
            <a:pPr>
              <a:buFont typeface="Wingdings" panose="05000000000000000000" pitchFamily="2" charset="2"/>
              <a:buChar char="q"/>
            </a:pPr>
            <a:r>
              <a:rPr lang="en-US" sz="3200" dirty="0"/>
              <a:t>Hill’s sign</a:t>
            </a:r>
          </a:p>
        </p:txBody>
      </p:sp>
    </p:spTree>
    <p:extLst>
      <p:ext uri="{BB962C8B-B14F-4D97-AF65-F5344CB8AC3E}">
        <p14:creationId xmlns:p14="http://schemas.microsoft.com/office/powerpoint/2010/main" val="299711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303856" y="2066412"/>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2725269" y="650473"/>
            <a:ext cx="1752403" cy="707886"/>
          </a:xfrm>
          <a:prstGeom prst="rect">
            <a:avLst/>
          </a:prstGeom>
          <a:noFill/>
          <a:ln w="9525">
            <a:noFill/>
            <a:miter lim="800000"/>
            <a:headEnd/>
            <a:tailEnd/>
          </a:ln>
          <a:effectLst/>
        </p:spPr>
        <p:txBody>
          <a:bodyPr wrap="none">
            <a:spAutoFit/>
          </a:bodyPr>
          <a:lstStyle/>
          <a:p>
            <a:r>
              <a:rPr lang="en-GB" sz="4000" dirty="0"/>
              <a:t>ECHO</a:t>
            </a:r>
            <a:endParaRPr lang="en-US" sz="4000" dirty="0"/>
          </a:p>
        </p:txBody>
      </p:sp>
    </p:spTree>
    <p:extLst>
      <p:ext uri="{BB962C8B-B14F-4D97-AF65-F5344CB8AC3E}">
        <p14:creationId xmlns:p14="http://schemas.microsoft.com/office/powerpoint/2010/main" val="322118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2202848" y="2096418"/>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a:xfrm>
            <a:off x="1081568" y="399246"/>
            <a:ext cx="8500314" cy="944346"/>
          </a:xfrm>
        </p:spPr>
        <p:txBody>
          <a:bodyPr>
            <a:noAutofit/>
          </a:bodyPr>
          <a:lstStyle/>
          <a:p>
            <a:r>
              <a:rPr lang="en-GB" sz="4000" dirty="0"/>
              <a:t>Aortic Stenosis</a:t>
            </a:r>
          </a:p>
        </p:txBody>
      </p:sp>
    </p:spTree>
    <p:extLst>
      <p:ext uri="{BB962C8B-B14F-4D97-AF65-F5344CB8AC3E}">
        <p14:creationId xmlns:p14="http://schemas.microsoft.com/office/powerpoint/2010/main" val="368564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545" y="340003"/>
            <a:ext cx="5898782" cy="819096"/>
          </a:xfrm>
        </p:spPr>
        <p:txBody>
          <a:bodyPr>
            <a:normAutofit/>
          </a:bodyPr>
          <a:lstStyle/>
          <a:p>
            <a:pPr algn="ctr"/>
            <a:r>
              <a:rPr lang="en-US" sz="4000" b="1" dirty="0"/>
              <a:t>Pathologic Lesions</a:t>
            </a:r>
          </a:p>
        </p:txBody>
      </p:sp>
      <p:sp>
        <p:nvSpPr>
          <p:cNvPr id="3" name="Content Placeholder 2"/>
          <p:cNvSpPr>
            <a:spLocks noGrp="1"/>
          </p:cNvSpPr>
          <p:nvPr>
            <p:ph sz="half" idx="1"/>
          </p:nvPr>
        </p:nvSpPr>
        <p:spPr>
          <a:xfrm>
            <a:off x="1004295" y="1635617"/>
            <a:ext cx="4480560" cy="4351337"/>
          </a:xfrm>
        </p:spPr>
        <p:txBody>
          <a:bodyPr/>
          <a:lstStyle/>
          <a:p>
            <a:endParaRPr lang="en-US" dirty="0"/>
          </a:p>
          <a:p>
            <a:pPr>
              <a:buFont typeface="Wingdings" panose="05000000000000000000" pitchFamily="2" charset="2"/>
              <a:buChar char="q"/>
            </a:pPr>
            <a:r>
              <a:rPr lang="en-US" sz="3200" dirty="0" err="1"/>
              <a:t>Ashcoff</a:t>
            </a:r>
            <a:r>
              <a:rPr lang="en-US" sz="3200" dirty="0"/>
              <a:t> nodules</a:t>
            </a:r>
          </a:p>
          <a:p>
            <a:pPr>
              <a:buFont typeface="Wingdings" panose="05000000000000000000" pitchFamily="2" charset="2"/>
              <a:buChar char="q"/>
            </a:pPr>
            <a:r>
              <a:rPr lang="en-US" sz="3200" dirty="0" err="1"/>
              <a:t>Fibrinoid</a:t>
            </a:r>
            <a:r>
              <a:rPr lang="en-US" sz="3200" dirty="0"/>
              <a:t> degeneration of connective tissue, inflammatory cells</a:t>
            </a:r>
          </a:p>
        </p:txBody>
      </p:sp>
      <p:pic>
        <p:nvPicPr>
          <p:cNvPr id="5" name="Picture 5" descr="S01871-012-f024b"/>
          <p:cNvPicPr>
            <a:picLocks noGrp="1" noChangeAspect="1" noChangeArrowheads="1"/>
          </p:cNvPicPr>
          <p:nvPr>
            <p:ph sz="half" idx="2"/>
          </p:nvPr>
        </p:nvPicPr>
        <p:blipFill>
          <a:blip r:embed="rId2" cstate="print"/>
          <a:srcRect/>
          <a:stretch>
            <a:fillRect/>
          </a:stretch>
        </p:blipFill>
        <p:spPr bwMode="auto">
          <a:xfrm>
            <a:off x="5484855" y="2009104"/>
            <a:ext cx="4676577" cy="350915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12476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806397" y="515155"/>
            <a:ext cx="3358031" cy="897341"/>
          </a:xfrm>
        </p:spPr>
        <p:txBody>
          <a:bodyPr>
            <a:normAutofit/>
          </a:bodyPr>
          <a:lstStyle/>
          <a:p>
            <a:r>
              <a:rPr lang="en-US" sz="4000" dirty="0"/>
              <a:t>Symptoms</a:t>
            </a:r>
            <a:endParaRPr lang="en-AU" sz="4000" dirty="0"/>
          </a:p>
        </p:txBody>
      </p:sp>
      <p:sp>
        <p:nvSpPr>
          <p:cNvPr id="6147" name="Rectangle 3"/>
          <p:cNvSpPr>
            <a:spLocks noGrp="1" noRot="1" noChangeArrowheads="1"/>
          </p:cNvSpPr>
          <p:nvPr>
            <p:ph type="body" idx="1"/>
          </p:nvPr>
        </p:nvSpPr>
        <p:spPr>
          <a:xfrm>
            <a:off x="2057423" y="1830948"/>
            <a:ext cx="5688012" cy="3307723"/>
          </a:xfrm>
        </p:spPr>
        <p:txBody>
          <a:bodyPr/>
          <a:lstStyle/>
          <a:p>
            <a:pPr>
              <a:buFont typeface="Wingdings" panose="05000000000000000000" pitchFamily="2" charset="2"/>
              <a:buChar char="q"/>
            </a:pPr>
            <a:r>
              <a:rPr lang="en-US" sz="3200" dirty="0"/>
              <a:t>Angina</a:t>
            </a:r>
          </a:p>
          <a:p>
            <a:pPr>
              <a:buFont typeface="Wingdings" panose="05000000000000000000" pitchFamily="2" charset="2"/>
              <a:buChar char="q"/>
            </a:pPr>
            <a:r>
              <a:rPr lang="en-US" sz="3200" dirty="0"/>
              <a:t>Syncope</a:t>
            </a:r>
          </a:p>
          <a:p>
            <a:pPr>
              <a:buFont typeface="Wingdings" panose="05000000000000000000" pitchFamily="2" charset="2"/>
              <a:buChar char="q"/>
            </a:pPr>
            <a:r>
              <a:rPr lang="en-US" sz="3200" dirty="0" err="1"/>
              <a:t>Dyspnea</a:t>
            </a:r>
            <a:endParaRPr lang="en-US" sz="3200" dirty="0"/>
          </a:p>
          <a:p>
            <a:pPr>
              <a:buFont typeface="Wingdings" panose="05000000000000000000" pitchFamily="2" charset="2"/>
              <a:buChar char="q"/>
            </a:pPr>
            <a:endParaRPr lang="en-AU" sz="4400" b="1" i="1" dirty="0"/>
          </a:p>
        </p:txBody>
      </p:sp>
    </p:spTree>
    <p:extLst>
      <p:ext uri="{BB962C8B-B14F-4D97-AF65-F5344CB8AC3E}">
        <p14:creationId xmlns:p14="http://schemas.microsoft.com/office/powerpoint/2010/main" val="1579756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079590" y="471355"/>
            <a:ext cx="5616575" cy="1149350"/>
          </a:xfrm>
        </p:spPr>
        <p:txBody>
          <a:bodyPr>
            <a:noAutofit/>
          </a:bodyPr>
          <a:lstStyle/>
          <a:p>
            <a:r>
              <a:rPr lang="en-US" sz="8000" b="1" dirty="0"/>
              <a:t> </a:t>
            </a:r>
            <a:r>
              <a:rPr lang="en-US" sz="4000" dirty="0"/>
              <a:t>Signs</a:t>
            </a:r>
            <a:r>
              <a:rPr lang="en-US" sz="8000" b="1" dirty="0"/>
              <a:t> </a:t>
            </a:r>
            <a:endParaRPr lang="en-AU" sz="8000" b="1" dirty="0"/>
          </a:p>
        </p:txBody>
      </p:sp>
      <p:sp>
        <p:nvSpPr>
          <p:cNvPr id="9219" name="Rectangle 3"/>
          <p:cNvSpPr>
            <a:spLocks noGrp="1" noRot="1" noChangeArrowheads="1"/>
          </p:cNvSpPr>
          <p:nvPr>
            <p:ph type="body" idx="1"/>
          </p:nvPr>
        </p:nvSpPr>
        <p:spPr>
          <a:xfrm>
            <a:off x="1870322" y="1869584"/>
            <a:ext cx="7343775" cy="4422775"/>
          </a:xfrm>
        </p:spPr>
        <p:txBody>
          <a:bodyPr/>
          <a:lstStyle/>
          <a:p>
            <a:pPr>
              <a:buFont typeface="Wingdings" panose="05000000000000000000" pitchFamily="2" charset="2"/>
              <a:buChar char="q"/>
            </a:pPr>
            <a:r>
              <a:rPr lang="en-US" sz="3200" dirty="0"/>
              <a:t>Arterial Pulse wave form : Plateau</a:t>
            </a:r>
          </a:p>
          <a:p>
            <a:pPr>
              <a:buFont typeface="Wingdings" panose="05000000000000000000" pitchFamily="2" charset="2"/>
              <a:buChar char="§"/>
            </a:pPr>
            <a:r>
              <a:rPr lang="en-US" sz="3200" dirty="0"/>
              <a:t>Small (</a:t>
            </a:r>
            <a:r>
              <a:rPr lang="en-US" sz="3200" dirty="0" err="1"/>
              <a:t>Parvus</a:t>
            </a:r>
            <a:r>
              <a:rPr lang="en-US" sz="3200" dirty="0"/>
              <a:t>)</a:t>
            </a:r>
          </a:p>
          <a:p>
            <a:pPr>
              <a:buFont typeface="Wingdings" panose="05000000000000000000" pitchFamily="2" charset="2"/>
              <a:buChar char="§"/>
            </a:pPr>
            <a:r>
              <a:rPr lang="en-US" sz="3200" dirty="0"/>
              <a:t>Slow rise (</a:t>
            </a:r>
            <a:r>
              <a:rPr lang="en-US" sz="3200" dirty="0" err="1"/>
              <a:t>Tardus</a:t>
            </a:r>
            <a:r>
              <a:rPr lang="en-US" sz="3200" dirty="0"/>
              <a:t>) </a:t>
            </a:r>
          </a:p>
          <a:p>
            <a:pPr>
              <a:buFont typeface="Wingdings" panose="05000000000000000000" pitchFamily="2" charset="2"/>
              <a:buChar char="q"/>
            </a:pPr>
            <a:r>
              <a:rPr lang="en-US" sz="3200" dirty="0"/>
              <a:t>Sustained not displaced PMI</a:t>
            </a:r>
          </a:p>
          <a:p>
            <a:pPr>
              <a:buFont typeface="Wingdings" panose="05000000000000000000" pitchFamily="2" charset="2"/>
              <a:buChar char="q"/>
            </a:pPr>
            <a:r>
              <a:rPr lang="en-US" sz="3200" dirty="0"/>
              <a:t>Systolic thrill</a:t>
            </a:r>
            <a:endParaRPr lang="en-AU" sz="3200" dirty="0"/>
          </a:p>
          <a:p>
            <a:pPr>
              <a:buFont typeface="Wingdings" panose="05000000000000000000" pitchFamily="2" charset="2"/>
              <a:buChar char="q"/>
            </a:pPr>
            <a:r>
              <a:rPr lang="en-US" sz="3200" dirty="0"/>
              <a:t>S4</a:t>
            </a:r>
            <a:endParaRPr lang="en-AU" sz="3200" dirty="0"/>
          </a:p>
          <a:p>
            <a:endParaRPr lang="en-US" dirty="0"/>
          </a:p>
        </p:txBody>
      </p:sp>
    </p:spTree>
    <p:extLst>
      <p:ext uri="{BB962C8B-B14F-4D97-AF65-F5344CB8AC3E}">
        <p14:creationId xmlns:p14="http://schemas.microsoft.com/office/powerpoint/2010/main" val="1136823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274853" y="619997"/>
            <a:ext cx="5628224" cy="1004888"/>
          </a:xfrm>
        </p:spPr>
        <p:txBody>
          <a:bodyPr>
            <a:noAutofit/>
          </a:bodyPr>
          <a:lstStyle/>
          <a:p>
            <a:r>
              <a:rPr lang="en-AU" sz="4000" dirty="0"/>
              <a:t>Signs</a:t>
            </a:r>
          </a:p>
        </p:txBody>
      </p:sp>
      <p:sp>
        <p:nvSpPr>
          <p:cNvPr id="10243" name="Rectangle 3"/>
          <p:cNvSpPr>
            <a:spLocks noGrp="1" noRot="1" noChangeArrowheads="1"/>
          </p:cNvSpPr>
          <p:nvPr>
            <p:ph type="body" idx="1"/>
          </p:nvPr>
        </p:nvSpPr>
        <p:spPr>
          <a:xfrm>
            <a:off x="1819711" y="1624885"/>
            <a:ext cx="6264275" cy="4422775"/>
          </a:xfrm>
        </p:spPr>
        <p:txBody>
          <a:bodyPr/>
          <a:lstStyle/>
          <a:p>
            <a:endParaRPr lang="en-US" b="1" dirty="0"/>
          </a:p>
          <a:p>
            <a:pPr>
              <a:buFont typeface="Wingdings" panose="05000000000000000000" pitchFamily="2" charset="2"/>
              <a:buChar char="q"/>
            </a:pPr>
            <a:r>
              <a:rPr lang="en-US" sz="3200" dirty="0"/>
              <a:t>Late peaking of murmur</a:t>
            </a:r>
          </a:p>
          <a:p>
            <a:pPr>
              <a:buFont typeface="Wingdings" panose="05000000000000000000" pitchFamily="2" charset="2"/>
              <a:buChar char="q"/>
            </a:pPr>
            <a:r>
              <a:rPr lang="en-US" sz="3200" dirty="0"/>
              <a:t>Single S2 : Soft or absent A2</a:t>
            </a:r>
          </a:p>
          <a:p>
            <a:pPr>
              <a:buFont typeface="Wingdings" panose="05000000000000000000" pitchFamily="2" charset="2"/>
              <a:buChar char="q"/>
            </a:pPr>
            <a:r>
              <a:rPr lang="en-US" sz="3200" dirty="0"/>
              <a:t>Paradoxical splitting of S2</a:t>
            </a:r>
          </a:p>
          <a:p>
            <a:pPr>
              <a:buNone/>
            </a:pPr>
            <a:endParaRPr lang="en-US" sz="3600" b="1" dirty="0"/>
          </a:p>
        </p:txBody>
      </p:sp>
    </p:spTree>
    <p:extLst>
      <p:ext uri="{BB962C8B-B14F-4D97-AF65-F5344CB8AC3E}">
        <p14:creationId xmlns:p14="http://schemas.microsoft.com/office/powerpoint/2010/main" val="280789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4" y="476517"/>
            <a:ext cx="8577587" cy="905711"/>
          </a:xfrm>
        </p:spPr>
        <p:txBody>
          <a:bodyPr>
            <a:normAutofit/>
          </a:bodyPr>
          <a:lstStyle/>
          <a:p>
            <a:r>
              <a:rPr lang="en-GB" sz="4000" dirty="0"/>
              <a:t>Aortic Valve Disease</a:t>
            </a:r>
          </a:p>
        </p:txBody>
      </p:sp>
      <p:sp>
        <p:nvSpPr>
          <p:cNvPr id="3" name="Content Placeholder 2"/>
          <p:cNvSpPr>
            <a:spLocks noGrp="1"/>
          </p:cNvSpPr>
          <p:nvPr>
            <p:ph idx="1"/>
          </p:nvPr>
        </p:nvSpPr>
        <p:spPr>
          <a:xfrm>
            <a:off x="1259410" y="1742470"/>
            <a:ext cx="7767606" cy="4838735"/>
          </a:xfrm>
        </p:spPr>
        <p:txBody>
          <a:bodyPr>
            <a:normAutofit/>
          </a:bodyPr>
          <a:lstStyle/>
          <a:p>
            <a:pPr marL="0" indent="0">
              <a:buNone/>
            </a:pPr>
            <a:r>
              <a:rPr lang="en-GB" sz="3200" dirty="0"/>
              <a:t>Treatment:  </a:t>
            </a:r>
          </a:p>
          <a:p>
            <a:pPr>
              <a:buFont typeface="Wingdings" panose="05000000000000000000" pitchFamily="2" charset="2"/>
              <a:buChar char="q"/>
            </a:pPr>
            <a:r>
              <a:rPr lang="en-GB" sz="3200" dirty="0"/>
              <a:t> Aortic valve Replacement</a:t>
            </a:r>
          </a:p>
          <a:p>
            <a:pPr>
              <a:buFont typeface="Wingdings" panose="05000000000000000000" pitchFamily="2" charset="2"/>
              <a:buChar char="q"/>
            </a:pPr>
            <a:r>
              <a:rPr lang="en-GB" sz="3200" dirty="0" err="1"/>
              <a:t>Transcathter</a:t>
            </a:r>
            <a:r>
              <a:rPr lang="en-GB" sz="3200" dirty="0"/>
              <a:t> Aortic Valve Replacement</a:t>
            </a:r>
          </a:p>
        </p:txBody>
      </p:sp>
    </p:spTree>
    <p:extLst>
      <p:ext uri="{BB962C8B-B14F-4D97-AF65-F5344CB8AC3E}">
        <p14:creationId xmlns:p14="http://schemas.microsoft.com/office/powerpoint/2010/main" val="2941120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1568003" y="601015"/>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a:latin typeface="Arial" pitchFamily="34" charset="0"/>
              </a:rPr>
              <a:t>Secondary Prevention of Rheumatic Fever  (Prevention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extLst>
      <p:ext uri="{BB962C8B-B14F-4D97-AF65-F5344CB8AC3E}">
        <p14:creationId xmlns:p14="http://schemas.microsoft.com/office/powerpoint/2010/main" val="293226600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491802" y="764147"/>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10 y since last episode residual heart disease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ever  is longer), sometimes  					life long prophylaxis				 					   </a:t>
            </a:r>
            <a:r>
              <a:rPr lang="en-US" sz="2000" b="1" dirty="0" err="1">
                <a:latin typeface="Arial" pitchFamily="34" charset="0"/>
              </a:rPr>
              <a:t>Rhumatic</a:t>
            </a:r>
            <a:r>
              <a:rPr lang="en-US" sz="2000" b="1" dirty="0">
                <a:latin typeface="Arial" pitchFamily="34" charset="0"/>
              </a:rPr>
              <a:t> fever with </a:t>
            </a:r>
            <a:r>
              <a:rPr lang="en-US" sz="2000" b="1" dirty="0" err="1">
                <a:latin typeface="Arial" pitchFamily="34" charset="0"/>
              </a:rPr>
              <a:t>carditis</a:t>
            </a:r>
            <a:r>
              <a:rPr lang="en-US" sz="2000" b="1" dirty="0">
                <a:latin typeface="Arial" pitchFamily="34" charset="0"/>
              </a:rPr>
              <a:t>                 10 yrs or until age 21yrs</a:t>
            </a:r>
          </a:p>
          <a:p>
            <a:pPr>
              <a:spcBef>
                <a:spcPts val="500"/>
              </a:spcBef>
              <a:spcAft>
                <a:spcPts val="500"/>
              </a:spcAft>
            </a:pPr>
            <a:r>
              <a:rPr lang="en-US" sz="2000" b="1" dirty="0">
                <a:latin typeface="Arial" pitchFamily="34" charset="0"/>
              </a:rPr>
              <a:t>But no residual  VHD			(whichever is longer)</a:t>
            </a:r>
          </a:p>
          <a:p>
            <a:pPr>
              <a:spcBef>
                <a:spcPts val="500"/>
              </a:spcBef>
              <a:spcAft>
                <a:spcPts val="500"/>
              </a:spcAft>
            </a:pPr>
            <a:r>
              <a:rPr lang="en-US" sz="2000" b="1" dirty="0">
                <a:latin typeface="Arial" pitchFamily="34" charset="0"/>
              </a:rPr>
              <a:t>				       			           Rheumatic fever without carditis	 5 y or until age 21 y,  						( whichever is longer)	</a:t>
            </a:r>
          </a:p>
          <a:p>
            <a:pPr>
              <a:spcBef>
                <a:spcPts val="500"/>
              </a:spcBef>
              <a:spcAft>
                <a:spcPts val="500"/>
              </a:spcAft>
            </a:pPr>
            <a:r>
              <a:rPr lang="en-US" sz="2000" b="1" i="1" dirty="0">
                <a:solidFill>
                  <a:srgbClr val="3BF800"/>
                </a:solidFill>
                <a:latin typeface="Arial" pitchFamily="34" charset="0"/>
              </a:rPr>
              <a:t>*</a:t>
            </a:r>
            <a:endParaRPr lang="en-US" sz="2000" b="1" dirty="0">
              <a:latin typeface="Arial" pitchFamily="34" charset="0"/>
            </a:endParaRPr>
          </a:p>
        </p:txBody>
      </p:sp>
    </p:spTree>
    <p:extLst>
      <p:ext uri="{BB962C8B-B14F-4D97-AF65-F5344CB8AC3E}">
        <p14:creationId xmlns:p14="http://schemas.microsoft.com/office/powerpoint/2010/main" val="20795631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05" y="656822"/>
            <a:ext cx="7251063" cy="764043"/>
          </a:xfrm>
        </p:spPr>
        <p:txBody>
          <a:bodyPr>
            <a:normAutofit/>
          </a:bodyPr>
          <a:lstStyle/>
          <a:p>
            <a:r>
              <a:rPr lang="en-GB" sz="4000" dirty="0"/>
              <a:t>Global Burden of RHD-WHO</a:t>
            </a:r>
          </a:p>
        </p:txBody>
      </p:sp>
      <p:sp>
        <p:nvSpPr>
          <p:cNvPr id="3" name="Content Placeholder 2"/>
          <p:cNvSpPr>
            <a:spLocks noGrp="1"/>
          </p:cNvSpPr>
          <p:nvPr>
            <p:ph idx="1"/>
          </p:nvPr>
        </p:nvSpPr>
        <p:spPr>
          <a:xfrm>
            <a:off x="1236114" y="1738648"/>
            <a:ext cx="8595360" cy="4224271"/>
          </a:xfrm>
        </p:spPr>
        <p:txBody>
          <a:bodyPr>
            <a:noAutofit/>
          </a:bodyPr>
          <a:lstStyle/>
          <a:p>
            <a:pPr>
              <a:buFont typeface="Wingdings" panose="05000000000000000000" pitchFamily="2" charset="2"/>
              <a:buChar char="q"/>
            </a:pPr>
            <a:r>
              <a:rPr lang="en-GB" sz="2800" dirty="0"/>
              <a:t>A leading cause of CV morbidity &amp; mortality in young people</a:t>
            </a:r>
          </a:p>
          <a:p>
            <a:pPr>
              <a:buFont typeface="Wingdings" panose="05000000000000000000" pitchFamily="2" charset="2"/>
              <a:buChar char="q"/>
            </a:pPr>
            <a:r>
              <a:rPr lang="en-GB" sz="2800" dirty="0"/>
              <a:t>Total cases with RHD 15.6 Millions</a:t>
            </a:r>
          </a:p>
          <a:p>
            <a:pPr>
              <a:buFont typeface="Wingdings" panose="05000000000000000000" pitchFamily="2" charset="2"/>
              <a:buChar char="q"/>
            </a:pPr>
            <a:r>
              <a:rPr lang="en-GB" sz="2800" dirty="0"/>
              <a:t>CHF:3Million,valve surgery required in 1Million</a:t>
            </a:r>
          </a:p>
          <a:p>
            <a:pPr>
              <a:buFont typeface="Wingdings" panose="05000000000000000000" pitchFamily="2" charset="2"/>
              <a:buChar char="q"/>
            </a:pPr>
            <a:r>
              <a:rPr lang="en-GB" sz="2800" dirty="0"/>
              <a:t>Annual incidence of RF: 0.5 Million, nearly half develop carditis</a:t>
            </a:r>
          </a:p>
          <a:p>
            <a:pPr>
              <a:buFont typeface="Wingdings" panose="05000000000000000000" pitchFamily="2" charset="2"/>
              <a:buChar char="q"/>
            </a:pPr>
            <a:r>
              <a:rPr lang="en-GB" sz="2800" dirty="0"/>
              <a:t>Estimated deaths from RHD: 250,000/YR</a:t>
            </a:r>
          </a:p>
          <a:p>
            <a:pPr>
              <a:buFont typeface="Wingdings" panose="05000000000000000000" pitchFamily="2" charset="2"/>
              <a:buChar char="q"/>
            </a:pPr>
            <a:r>
              <a:rPr lang="en-US" sz="2800" dirty="0"/>
              <a:t>Imposes a substantial burden on health care systems with limited budgets</a:t>
            </a:r>
          </a:p>
          <a:p>
            <a:endParaRPr lang="en-GB" sz="2800" dirty="0"/>
          </a:p>
        </p:txBody>
      </p:sp>
    </p:spTree>
    <p:extLst>
      <p:ext uri="{BB962C8B-B14F-4D97-AF65-F5344CB8AC3E}">
        <p14:creationId xmlns:p14="http://schemas.microsoft.com/office/powerpoint/2010/main" val="270740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7" y="283053"/>
            <a:ext cx="7539006" cy="1143000"/>
          </a:xfrm>
        </p:spPr>
        <p:txBody>
          <a:bodyPr/>
          <a:lstStyle/>
          <a:p>
            <a:r>
              <a:rPr lang="en-US" dirty="0"/>
              <a:t>Epidemiologic Background</a:t>
            </a:r>
          </a:p>
        </p:txBody>
      </p:sp>
      <p:sp>
        <p:nvSpPr>
          <p:cNvPr id="3" name="Content Placeholder 2"/>
          <p:cNvSpPr>
            <a:spLocks noGrp="1"/>
          </p:cNvSpPr>
          <p:nvPr>
            <p:ph idx="1"/>
          </p:nvPr>
        </p:nvSpPr>
        <p:spPr>
          <a:xfrm>
            <a:off x="1478351" y="1755349"/>
            <a:ext cx="7539006" cy="4838735"/>
          </a:xfrm>
        </p:spPr>
        <p:txBody>
          <a:bodyPr>
            <a:normAutofit/>
          </a:bodyPr>
          <a:lstStyle/>
          <a:p>
            <a:pPr>
              <a:buFont typeface="Wingdings" panose="05000000000000000000" pitchFamily="2" charset="2"/>
              <a:buChar char="q"/>
            </a:pPr>
            <a:r>
              <a:rPr lang="en-US" sz="3200" dirty="0"/>
              <a:t>The incidence of RF and the prevalence of RHD has declined substantially in Europe, North America and other developed nations</a:t>
            </a:r>
          </a:p>
          <a:p>
            <a:pPr>
              <a:buFont typeface="Wingdings" panose="05000000000000000000" pitchFamily="2" charset="2"/>
              <a:buChar char="q"/>
            </a:pPr>
            <a:r>
              <a:rPr lang="en-US" sz="3200" dirty="0"/>
              <a:t> this decline has ben attributed to improved hygiene, reduced household crowding, and improved medical care</a:t>
            </a:r>
          </a:p>
        </p:txBody>
      </p:sp>
    </p:spTree>
    <p:extLst>
      <p:ext uri="{BB962C8B-B14F-4D97-AF65-F5344CB8AC3E}">
        <p14:creationId xmlns:p14="http://schemas.microsoft.com/office/powerpoint/2010/main" val="308630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625" y="321690"/>
            <a:ext cx="7386606" cy="1143000"/>
          </a:xfrm>
        </p:spPr>
        <p:txBody>
          <a:bodyPr/>
          <a:lstStyle/>
          <a:p>
            <a:r>
              <a:rPr lang="en-US" dirty="0"/>
              <a:t>Epidemiologic Background</a:t>
            </a:r>
          </a:p>
        </p:txBody>
      </p:sp>
      <p:sp>
        <p:nvSpPr>
          <p:cNvPr id="3" name="Content Placeholder 2"/>
          <p:cNvSpPr>
            <a:spLocks noGrp="1"/>
          </p:cNvSpPr>
          <p:nvPr>
            <p:ph idx="1"/>
          </p:nvPr>
        </p:nvSpPr>
        <p:spPr>
          <a:xfrm>
            <a:off x="1378039" y="1716712"/>
            <a:ext cx="8451761" cy="4838735"/>
          </a:xfrm>
        </p:spPr>
        <p:txBody>
          <a:bodyPr>
            <a:normAutofit lnSpcReduction="10000"/>
          </a:bodyPr>
          <a:lstStyle/>
          <a:p>
            <a:pPr>
              <a:buFont typeface="Wingdings" panose="05000000000000000000" pitchFamily="2" charset="2"/>
              <a:buChar char="q"/>
            </a:pPr>
            <a:r>
              <a:rPr lang="en-US" sz="3200" dirty="0"/>
              <a:t>The major burden is currently found in low and middle income countries (India, middle east), and in selected indigenous populations of certain developed countries (Australia and </a:t>
            </a:r>
            <a:r>
              <a:rPr lang="en-US" sz="3200" dirty="0" err="1"/>
              <a:t>Newzealand</a:t>
            </a:r>
            <a:r>
              <a:rPr lang="en-US" sz="3200" dirty="0"/>
              <a:t>).</a:t>
            </a:r>
          </a:p>
          <a:p>
            <a:pPr lvl="0">
              <a:buClr>
                <a:srgbClr val="000082"/>
              </a:buClr>
              <a:buFont typeface="Wingdings" panose="05000000000000000000" pitchFamily="2" charset="2"/>
              <a:buChar char="q"/>
            </a:pPr>
            <a:r>
              <a:rPr lang="en-US" sz="3200" dirty="0"/>
              <a:t> </a:t>
            </a:r>
            <a:r>
              <a:rPr lang="en-US" sz="3200" dirty="0">
                <a:solidFill>
                  <a:prstClr val="black"/>
                </a:solidFill>
              </a:rPr>
              <a:t>A disease of poverty and low socioeconomic status </a:t>
            </a:r>
            <a:r>
              <a:rPr lang="en-US" sz="3200" dirty="0"/>
              <a:t> </a:t>
            </a:r>
          </a:p>
          <a:p>
            <a:pPr lvl="0">
              <a:buClr>
                <a:srgbClr val="000082"/>
              </a:buClr>
              <a:buFont typeface="Wingdings" panose="05000000000000000000" pitchFamily="2" charset="2"/>
              <a:buChar char="q"/>
            </a:pPr>
            <a:r>
              <a:rPr lang="en-US" sz="3200" dirty="0"/>
              <a:t>In underdeveloped countries RHD is the leading cause of CV death during the first five decades of life</a:t>
            </a:r>
          </a:p>
        </p:txBody>
      </p:sp>
    </p:spTree>
    <p:extLst>
      <p:ext uri="{BB962C8B-B14F-4D97-AF65-F5344CB8AC3E}">
        <p14:creationId xmlns:p14="http://schemas.microsoft.com/office/powerpoint/2010/main" val="232223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ARF and RHD in Saudi Arabia</a:t>
            </a:r>
          </a:p>
        </p:txBody>
      </p:sp>
      <p:sp>
        <p:nvSpPr>
          <p:cNvPr id="3" name="Content Placeholder 2"/>
          <p:cNvSpPr>
            <a:spLocks noGrp="1"/>
          </p:cNvSpPr>
          <p:nvPr>
            <p:ph idx="1"/>
          </p:nvPr>
        </p:nvSpPr>
        <p:spPr/>
        <p:txBody>
          <a:bodyPr>
            <a:normAutofit lnSpcReduction="10000"/>
          </a:bodyPr>
          <a:lstStyle/>
          <a:p>
            <a:r>
              <a:rPr lang="en-US" sz="2000" b="1" dirty="0"/>
              <a:t>In developed countries the incidence of ARF has declined over past 50 years, incidence ranging 0.2 -0.64/100,000 (USA).</a:t>
            </a:r>
          </a:p>
          <a:p>
            <a:r>
              <a:rPr lang="en-US" sz="2000" b="1" dirty="0"/>
              <a:t>ARF incidence in </a:t>
            </a:r>
            <a:r>
              <a:rPr lang="en-US" sz="2000" b="1" dirty="0" err="1"/>
              <a:t>Eeastern</a:t>
            </a:r>
            <a:r>
              <a:rPr lang="en-US" sz="2000" b="1" dirty="0"/>
              <a:t> province of SA was 22/100,000, age 5-14 years. </a:t>
            </a:r>
          </a:p>
          <a:p>
            <a:r>
              <a:rPr lang="en-US" sz="2000" b="1" dirty="0"/>
              <a:t>ARF incidence in </a:t>
            </a:r>
            <a:r>
              <a:rPr lang="en-US" sz="2000" b="1" dirty="0" err="1"/>
              <a:t>Kwait</a:t>
            </a:r>
            <a:r>
              <a:rPr lang="en-US" sz="2000" b="1" dirty="0"/>
              <a:t> 29/100,000, age 5-14 years </a:t>
            </a:r>
          </a:p>
          <a:p>
            <a:r>
              <a:rPr lang="en-US" sz="2000" b="1" dirty="0"/>
              <a:t>A study from Western province showed a prevalence of RHD 2.4/1000, age 6-15 years. </a:t>
            </a:r>
          </a:p>
          <a:p>
            <a:r>
              <a:rPr lang="en-US" sz="2000" b="1" dirty="0"/>
              <a:t>A large study showed an overall prevalence of ARF and RHD  in SA 3.1/1000 , age 6-15 </a:t>
            </a:r>
          </a:p>
          <a:p>
            <a:r>
              <a:rPr lang="en-US" sz="2000" b="1" dirty="0"/>
              <a:t>In Egypt prevalence of RHD, 5/1000 school-children</a:t>
            </a:r>
          </a:p>
          <a:p>
            <a:r>
              <a:rPr lang="en-US" sz="2000" b="1" dirty="0"/>
              <a:t>In Yemen 36.5/1000 school-children</a:t>
            </a:r>
          </a:p>
        </p:txBody>
      </p:sp>
    </p:spTree>
    <p:extLst>
      <p:ext uri="{BB962C8B-B14F-4D97-AF65-F5344CB8AC3E}">
        <p14:creationId xmlns:p14="http://schemas.microsoft.com/office/powerpoint/2010/main" val="266357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774" y="631064"/>
            <a:ext cx="6777006" cy="807867"/>
          </a:xfrm>
        </p:spPr>
        <p:txBody>
          <a:bodyPr>
            <a:normAutofit/>
          </a:bodyPr>
          <a:lstStyle/>
          <a:p>
            <a:r>
              <a:rPr lang="en-US" sz="4000" dirty="0"/>
              <a:t>Diagnosis of ARF</a:t>
            </a:r>
          </a:p>
        </p:txBody>
      </p:sp>
      <p:sp>
        <p:nvSpPr>
          <p:cNvPr id="3" name="Content Placeholder 2"/>
          <p:cNvSpPr>
            <a:spLocks noGrp="1"/>
          </p:cNvSpPr>
          <p:nvPr>
            <p:ph idx="1"/>
          </p:nvPr>
        </p:nvSpPr>
        <p:spPr>
          <a:xfrm>
            <a:off x="1220774" y="1626559"/>
            <a:ext cx="7767606" cy="4838735"/>
          </a:xfrm>
        </p:spPr>
        <p:txBody>
          <a:bodyPr>
            <a:noAutofit/>
          </a:bodyPr>
          <a:lstStyle/>
          <a:p>
            <a:pPr>
              <a:buFont typeface="Wingdings" panose="05000000000000000000" pitchFamily="2" charset="2"/>
              <a:buChar char="q"/>
            </a:pPr>
            <a:r>
              <a:rPr lang="en-US" sz="2800" dirty="0"/>
              <a:t>No single test to diagnose ARF</a:t>
            </a:r>
          </a:p>
          <a:p>
            <a:pPr>
              <a:buFont typeface="Wingdings" panose="05000000000000000000" pitchFamily="2" charset="2"/>
              <a:buChar char="q"/>
            </a:pPr>
            <a:r>
              <a:rPr lang="en-US" sz="2800" dirty="0"/>
              <a:t>The symptoms and signs are shared by many inflammatory and infectious diseases</a:t>
            </a:r>
          </a:p>
          <a:p>
            <a:pPr>
              <a:buFont typeface="Wingdings" panose="05000000000000000000" pitchFamily="2" charset="2"/>
              <a:buChar char="q"/>
            </a:pPr>
            <a:r>
              <a:rPr lang="en-US" sz="2800" dirty="0"/>
              <a:t>Accurate diagnosis is important</a:t>
            </a:r>
          </a:p>
          <a:p>
            <a:pPr>
              <a:buFont typeface="Wingdings" panose="05000000000000000000" pitchFamily="2" charset="2"/>
              <a:buChar char="q"/>
            </a:pPr>
            <a:r>
              <a:rPr lang="en-US" sz="2800" dirty="0" err="1"/>
              <a:t>Overdiagnosis</a:t>
            </a:r>
            <a:r>
              <a:rPr lang="en-US" sz="2800" dirty="0"/>
              <a:t> will result in individuals receiving treatment unnecessarily</a:t>
            </a:r>
          </a:p>
          <a:p>
            <a:pPr>
              <a:buFont typeface="Wingdings" panose="05000000000000000000" pitchFamily="2" charset="2"/>
              <a:buChar char="q"/>
            </a:pPr>
            <a:r>
              <a:rPr lang="en-US" sz="2800" dirty="0" err="1"/>
              <a:t>Underdiagnosis</a:t>
            </a:r>
            <a:r>
              <a:rPr lang="en-US" sz="2800" dirty="0"/>
              <a:t> may lead to further episodes of ARF causing damage, and the need for valve surgery, and or premature death </a:t>
            </a:r>
          </a:p>
        </p:txBody>
      </p:sp>
    </p:spTree>
    <p:extLst>
      <p:ext uri="{BB962C8B-B14F-4D97-AF65-F5344CB8AC3E}">
        <p14:creationId xmlns:p14="http://schemas.microsoft.com/office/powerpoint/2010/main" val="804739043"/>
      </p:ext>
    </p:extLst>
  </p:cSld>
  <p:clrMapOvr>
    <a:masterClrMapping/>
  </p:clrMapOvr>
</p:sld>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516</TotalTime>
  <Words>1475</Words>
  <Application>Microsoft Office PowerPoint</Application>
  <PresentationFormat>Widescreen</PresentationFormat>
  <Paragraphs>230</Paragraphs>
  <Slides>45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Century Schoolbook</vt:lpstr>
      <vt:lpstr>Wingdings</vt:lpstr>
      <vt:lpstr>Wingdings 2</vt:lpstr>
      <vt:lpstr>View</vt:lpstr>
      <vt:lpstr>Rheumatic Fever And RHD  </vt:lpstr>
      <vt:lpstr>Lecture Outline</vt:lpstr>
      <vt:lpstr>Rhuematic Fever</vt:lpstr>
      <vt:lpstr>Pathologic Lesions</vt:lpstr>
      <vt:lpstr>Global Burden of RHD-WHO</vt:lpstr>
      <vt:lpstr>Epidemiologic Background</vt:lpstr>
      <vt:lpstr>Epidemiologic Background</vt:lpstr>
      <vt:lpstr>ARF and RHD in Saudi Arabia</vt:lpstr>
      <vt:lpstr>Diagnosis of ARF</vt:lpstr>
      <vt:lpstr>Diagnosis of ARF</vt:lpstr>
      <vt:lpstr>1992 Modified Jones Criteria</vt:lpstr>
      <vt:lpstr>Carditis </vt:lpstr>
      <vt:lpstr>Arthritis</vt:lpstr>
      <vt:lpstr>Sydenham Chorea </vt:lpstr>
      <vt:lpstr>Subcutaneous Nodules</vt:lpstr>
      <vt:lpstr>Subcutaneous Nodules</vt:lpstr>
      <vt:lpstr>Erythema Marginatum</vt:lpstr>
      <vt:lpstr>Erythrma Marignatum</vt:lpstr>
      <vt:lpstr>Revised Jones Criteria-2015</vt:lpstr>
      <vt:lpstr>2015 Revised Jones Criteria </vt:lpstr>
      <vt:lpstr>2015 Revised Jones Criteria</vt:lpstr>
      <vt:lpstr>Rheumatic Fever Recurrences</vt:lpstr>
      <vt:lpstr>DDX of ARF</vt:lpstr>
      <vt:lpstr>Investigations</vt:lpstr>
      <vt:lpstr>Treatment of ARF</vt:lpstr>
      <vt:lpstr>Chronic Rheumatic Heart Disease</vt:lpstr>
      <vt:lpstr>Mitral  Stenosis</vt:lpstr>
      <vt:lpstr>Mitral Stenosis</vt:lpstr>
      <vt:lpstr>Clinical Features</vt:lpstr>
      <vt:lpstr>Clinical Features</vt:lpstr>
      <vt:lpstr>Investigations </vt:lpstr>
      <vt:lpstr>PowerPoint Presentation</vt:lpstr>
      <vt:lpstr>Management  </vt:lpstr>
      <vt:lpstr>PowerPoint Presentation</vt:lpstr>
      <vt:lpstr>Mitral Regurgitation</vt:lpstr>
      <vt:lpstr>PowerPoint Presentation</vt:lpstr>
      <vt:lpstr>Aortic Regurgitation-Signs</vt:lpstr>
      <vt:lpstr>PowerPoint Presentation</vt:lpstr>
      <vt:lpstr>Aortic Stenosis</vt:lpstr>
      <vt:lpstr>Symptoms</vt:lpstr>
      <vt:lpstr> Signs </vt:lpstr>
      <vt:lpstr>Signs</vt:lpstr>
      <vt:lpstr>Aortic Valve Disease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AND RHD</dc:title>
  <dc:creator>A Mobeirek</dc:creator>
  <cp:lastModifiedBy>AYMAN AL SALEH</cp:lastModifiedBy>
  <cp:revision>114</cp:revision>
  <dcterms:created xsi:type="dcterms:W3CDTF">2016-10-15T15:58:37Z</dcterms:created>
  <dcterms:modified xsi:type="dcterms:W3CDTF">2019-09-23T19:10:53Z</dcterms:modified>
</cp:coreProperties>
</file>