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0" r:id="rId4"/>
    <p:sldId id="299" r:id="rId5"/>
    <p:sldId id="300" r:id="rId6"/>
    <p:sldId id="273" r:id="rId7"/>
    <p:sldId id="274" r:id="rId8"/>
    <p:sldId id="275" r:id="rId9"/>
    <p:sldId id="276" r:id="rId10"/>
    <p:sldId id="277" r:id="rId11"/>
    <p:sldId id="262" r:id="rId12"/>
    <p:sldId id="257" r:id="rId13"/>
    <p:sldId id="278" r:id="rId14"/>
    <p:sldId id="279" r:id="rId15"/>
    <p:sldId id="280" r:id="rId16"/>
    <p:sldId id="258" r:id="rId17"/>
    <p:sldId id="281" r:id="rId18"/>
    <p:sldId id="282" r:id="rId19"/>
    <p:sldId id="283" r:id="rId20"/>
    <p:sldId id="284" r:id="rId21"/>
    <p:sldId id="286" r:id="rId22"/>
    <p:sldId id="285" r:id="rId23"/>
    <p:sldId id="291" r:id="rId24"/>
    <p:sldId id="298" r:id="rId25"/>
    <p:sldId id="290" r:id="rId26"/>
    <p:sldId id="259" r:id="rId27"/>
    <p:sldId id="288" r:id="rId28"/>
    <p:sldId id="289" r:id="rId29"/>
    <p:sldId id="292" r:id="rId30"/>
    <p:sldId id="293" r:id="rId31"/>
    <p:sldId id="260" r:id="rId32"/>
    <p:sldId id="265" r:id="rId33"/>
    <p:sldId id="294" r:id="rId34"/>
    <p:sldId id="295" r:id="rId35"/>
    <p:sldId id="296" r:id="rId36"/>
    <p:sldId id="261" r:id="rId37"/>
    <p:sldId id="297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254" y="3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E80953-6117-4B18-9E3D-78283FF068D8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F0420-C272-4279-9C9B-674BB0F3744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464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3BD798-C1A7-43E7-9B48-12BB6BE558E0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72CED-2730-44C5-B9DC-99BD2FDC316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48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EFAA3-83C1-4A42-B796-43BFB6841A70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18EA-C35A-4CD5-ADD2-1DA7777723C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18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17468-8F9D-412C-9771-B1848AA4C31F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A1F87-A18D-42C8-9620-A80C6108C9D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51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A084A0-E6EB-4E70-A205-D81444421DD4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5F23-2F5B-4180-9C23-98815FCD384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1772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B8C96-1CBB-432C-B115-E56B64B3A8D7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910C3-BC87-48FE-A19F-D55D0B015D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0226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2FA76-CADB-48D3-B0DB-A128B6B92827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E716B-73B6-4F3D-86C8-7CE0B7A4217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013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451D7-D5DF-4F19-A004-E1F10C836EB7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BC3F-E8E3-4D4D-ACA0-4B527EA311C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4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CF706C-09B8-48F6-BB8A-AE2F071BCCD6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C68DB-14B2-48A4-922E-8BD90F243FC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73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81A87-C6E3-417A-9819-A03C40D8F5AC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6CB7-1819-4406-949E-AFC7FDCDC62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416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34858B-C19F-4D5E-BE5A-C0408DDCE392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9ABB1-3053-4366-8974-514F07DE48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567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E66F39-DA19-40A0-A1A4-1D0258AA1891}" type="datetimeFigureOut">
              <a:rPr lang="en-CA" smtClean="0"/>
              <a:pPr>
                <a:defRPr/>
              </a:pPr>
              <a:t>2019-11-19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4F49-4649-46F0-BA75-F008DA87896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798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93175" y="1122363"/>
            <a:ext cx="10604090" cy="2387600"/>
          </a:xfrm>
        </p:spPr>
        <p:txBody>
          <a:bodyPr>
            <a:noAutofit/>
          </a:bodyPr>
          <a:lstStyle/>
          <a:p>
            <a:r>
              <a:rPr lang="en-CA" sz="7200" b="1" dirty="0" smtClean="0"/>
              <a:t>Radiology &amp; investigation of </a:t>
            </a:r>
            <a:r>
              <a:rPr lang="en-CA" sz="7200" b="1" dirty="0" err="1" smtClean="0"/>
              <a:t>hepatobiliary</a:t>
            </a:r>
            <a:r>
              <a:rPr lang="en-CA" sz="7200" b="1" dirty="0" smtClean="0"/>
              <a:t>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81360"/>
            <a:ext cx="9144000" cy="165576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3500" b="1" dirty="0" err="1" smtClean="0"/>
              <a:t>Dr.Reshaid</a:t>
            </a:r>
            <a:r>
              <a:rPr lang="en-CA" sz="3500" b="1" dirty="0" smtClean="0"/>
              <a:t> </a:t>
            </a:r>
            <a:r>
              <a:rPr lang="en-CA" sz="3500" b="1" dirty="0" err="1" smtClean="0"/>
              <a:t>Aljurayyan</a:t>
            </a:r>
            <a:endParaRPr lang="en-CA" sz="35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Assistant </a:t>
            </a:r>
            <a:r>
              <a:rPr lang="en-CA" dirty="0" smtClean="0"/>
              <a:t>Professor department of radiology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college of medicine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King Saud university</a:t>
            </a:r>
          </a:p>
          <a:p>
            <a:pPr fontAlgn="auto">
              <a:spcAft>
                <a:spcPts val="0"/>
              </a:spcAft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What is X ray?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6974" y="2563044"/>
            <a:ext cx="10515600" cy="2569394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/>
              <a:t>	It </a:t>
            </a:r>
            <a:r>
              <a:rPr lang="en-US" sz="4400" dirty="0" smtClean="0"/>
              <a:t>is energetic form of electromagnetic and </a:t>
            </a:r>
            <a:r>
              <a:rPr lang="en-US" sz="4400" dirty="0" smtClean="0"/>
              <a:t>ionizing radiation </a:t>
            </a:r>
            <a:r>
              <a:rPr lang="en-US" sz="4400" dirty="0" smtClean="0"/>
              <a:t>that can </a:t>
            </a:r>
            <a:r>
              <a:rPr lang="en-US" sz="4400" dirty="0" smtClean="0"/>
              <a:t>penetrate </a:t>
            </a:r>
            <a:r>
              <a:rPr lang="en-US" sz="4400" dirty="0" smtClean="0"/>
              <a:t>solid objects and used to take images of the human body.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b="1" u="sng" dirty="0" smtClean="0"/>
              <a:t>X-Ray language: </a:t>
            </a:r>
            <a:endParaRPr lang="en-CA" sz="6000" b="1" u="sng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2263" y="2506663"/>
            <a:ext cx="10515600" cy="4351337"/>
          </a:xfrm>
        </p:spPr>
        <p:txBody>
          <a:bodyPr/>
          <a:lstStyle/>
          <a:p>
            <a:r>
              <a:rPr lang="en-CA" sz="4800" b="1" smtClean="0"/>
              <a:t>Radio-lucent = black</a:t>
            </a:r>
          </a:p>
          <a:p>
            <a:r>
              <a:rPr lang="en-CA" sz="4800" b="1" smtClean="0"/>
              <a:t>Radio-opaque= white</a:t>
            </a:r>
          </a:p>
          <a:p>
            <a:endParaRPr lang="en-CA" sz="4800" b="1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334963"/>
            <a:ext cx="5551488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61335" y="203611"/>
            <a:ext cx="5412659" cy="1325563"/>
          </a:xfrm>
        </p:spPr>
        <p:txBody>
          <a:bodyPr/>
          <a:lstStyle/>
          <a:p>
            <a:r>
              <a:rPr lang="en-CA" dirty="0" smtClean="0"/>
              <a:t> </a:t>
            </a:r>
            <a:r>
              <a:rPr lang="en-CA" sz="6000" b="1" dirty="0" smtClean="0"/>
              <a:t>X-Ray:</a:t>
            </a:r>
            <a:endParaRPr lang="en-CA" sz="6000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335" y="1743076"/>
            <a:ext cx="6039465" cy="4974814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i="1" u="sng" dirty="0" smtClean="0"/>
              <a:t>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Quick and widely available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Cheap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Can be done bedside (portable)</a:t>
            </a:r>
          </a:p>
          <a:p>
            <a:pPr fontAlgn="auto">
              <a:spcAft>
                <a:spcPts val="0"/>
              </a:spcAft>
              <a:defRPr/>
            </a:pPr>
            <a:endParaRPr lang="en-CA" sz="32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i="1" u="sng" dirty="0" smtClean="0"/>
              <a:t>Disadvantages: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Use ionizing radiation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200" dirty="0" smtClean="0"/>
              <a:t>Very poor in tissue details including HBS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Very limited in detecting gallbladder stones</a:t>
            </a:r>
            <a:endParaRPr lang="en-CA" dirty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19" y="203611"/>
            <a:ext cx="5673981" cy="642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 </a:t>
            </a:r>
          </a:p>
        </p:txBody>
      </p:sp>
      <p:pic>
        <p:nvPicPr>
          <p:cNvPr id="13315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225" y="682625"/>
            <a:ext cx="7567613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 </a:t>
            </a:r>
          </a:p>
        </p:txBody>
      </p:sp>
      <p:pic>
        <p:nvPicPr>
          <p:cNvPr id="14339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0225" y="682625"/>
            <a:ext cx="7567613" cy="5821363"/>
          </a:xfrm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88950" y="2987675"/>
            <a:ext cx="3516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400" b="1"/>
              <a:t>ULTRASOUND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u="sng" dirty="0" smtClean="0"/>
              <a:t>What is US?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98091" y="2275452"/>
            <a:ext cx="10515600" cy="3373180"/>
          </a:xfrm>
        </p:spPr>
        <p:txBody>
          <a:bodyPr/>
          <a:lstStyle/>
          <a:p>
            <a:pPr algn="just"/>
            <a:r>
              <a:rPr lang="en-US" sz="3600" dirty="0" smtClean="0">
                <a:latin typeface="Tahoma" panose="020B0604030504040204" pitchFamily="34" charset="0"/>
              </a:rPr>
              <a:t>A diagnostic technique in which high</a:t>
            </a:r>
            <a:r>
              <a:rPr lang="ar-SA" sz="3600" dirty="0" smtClean="0"/>
              <a:t>-</a:t>
            </a:r>
            <a:r>
              <a:rPr lang="en-US" sz="3600" dirty="0" smtClean="0">
                <a:latin typeface="Tahoma" panose="020B0604030504040204" pitchFamily="34" charset="0"/>
              </a:rPr>
              <a:t>frequency sound waves penetrate the body and produce multiple echo patterns.</a:t>
            </a:r>
            <a:endParaRPr lang="ar-SA" sz="3600" dirty="0" smtClean="0"/>
          </a:p>
          <a:p>
            <a:pPr algn="just"/>
            <a:endParaRPr lang="en-US" sz="3600" dirty="0" smtClean="0">
              <a:latin typeface="Tahoma" panose="020B0604030504040204" pitchFamily="34" charset="0"/>
            </a:endParaRPr>
          </a:p>
          <a:p>
            <a:pPr algn="just"/>
            <a:r>
              <a:rPr lang="en-US" sz="3600" dirty="0" smtClean="0">
                <a:latin typeface="Tahoma" panose="020B0604030504040204" pitchFamily="34" charset="0"/>
              </a:rPr>
              <a:t>Diagnostic </a:t>
            </a:r>
            <a:r>
              <a:rPr lang="en-US" sz="3600" dirty="0" smtClean="0">
                <a:latin typeface="Tahoma" panose="020B0604030504040204" pitchFamily="34" charset="0"/>
              </a:rPr>
              <a:t>Medical applications in use since late 1950</a:t>
            </a:r>
            <a:r>
              <a:rPr lang="en-US" altLang="en-US" sz="3600" dirty="0" smtClean="0"/>
              <a:t>’</a:t>
            </a:r>
            <a:r>
              <a:rPr lang="en-US" altLang="ja-JP" sz="3600" dirty="0" smtClean="0">
                <a:latin typeface="Tahoma" panose="020B0604030504040204" pitchFamily="34" charset="0"/>
              </a:rPr>
              <a:t>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860323" y="155062"/>
            <a:ext cx="4537587" cy="1325563"/>
          </a:xfrm>
        </p:spPr>
        <p:txBody>
          <a:bodyPr>
            <a:normAutofit/>
          </a:bodyPr>
          <a:lstStyle/>
          <a:p>
            <a:r>
              <a:rPr lang="en-CA" sz="5400" b="1" i="1" u="sng" dirty="0" smtClean="0"/>
              <a:t>Ultrasound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007" y="2009979"/>
            <a:ext cx="10515600" cy="43513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300" b="1" i="1" u="sng" dirty="0" smtClean="0"/>
              <a:t>Advantages:</a:t>
            </a:r>
            <a:endParaRPr lang="en-CA" sz="3300" b="1" i="1" u="sng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No </a:t>
            </a:r>
            <a:r>
              <a:rPr lang="en-CA" dirty="0" smtClean="0"/>
              <a:t>radiation.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Widely </a:t>
            </a:r>
            <a:r>
              <a:rPr lang="en-CA" dirty="0" smtClean="0"/>
              <a:t>available.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Relatively </a:t>
            </a:r>
            <a:r>
              <a:rPr lang="en-CA" dirty="0" smtClean="0"/>
              <a:t>cheap.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Very good in evaluating abdomen solid </a:t>
            </a:r>
            <a:r>
              <a:rPr lang="en-CA" dirty="0" smtClean="0"/>
              <a:t>organs.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Can be done bedside (portable</a:t>
            </a:r>
            <a:r>
              <a:rPr lang="en-CA" dirty="0" smtClean="0"/>
              <a:t>).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endParaRPr lang="en-CA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300" b="1" i="1" u="sng" dirty="0" smtClean="0"/>
              <a:t>Disadvantages: 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Operator </a:t>
            </a:r>
            <a:r>
              <a:rPr lang="en-CA" dirty="0" smtClean="0"/>
              <a:t>dependent.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Very limited in evaluating structures with air ( e.g. bowel) or calcification (e.g. bone</a:t>
            </a:r>
            <a:r>
              <a:rPr lang="en-CA" dirty="0" smtClean="0"/>
              <a:t>).</a:t>
            </a:r>
            <a:endParaRPr lang="en-CA" dirty="0"/>
          </a:p>
        </p:txBody>
      </p:sp>
      <p:pic>
        <p:nvPicPr>
          <p:cNvPr id="17412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12061" r="5531" b="9685"/>
          <a:stretch/>
        </p:blipFill>
        <p:spPr bwMode="auto">
          <a:xfrm>
            <a:off x="6664762" y="951271"/>
            <a:ext cx="5856619" cy="423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patterns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6519" y="1825625"/>
            <a:ext cx="5338119" cy="4351338"/>
          </a:xfrm>
        </p:spPr>
        <p:txBody>
          <a:bodyPr>
            <a:normAutofit lnSpcReduction="10000"/>
          </a:bodyPr>
          <a:lstStyle/>
          <a:p>
            <a:pPr rtl="1">
              <a:buFont typeface="Arial" panose="020B0604020202020204" pitchFamily="34" charset="0"/>
              <a:buNone/>
            </a:pPr>
            <a:r>
              <a:rPr lang="en-US" sz="3200" b="1" dirty="0" smtClean="0"/>
              <a:t>Hyper-echoic = White</a:t>
            </a:r>
          </a:p>
          <a:p>
            <a:pPr rtl="1">
              <a:buFont typeface="Arial" panose="020B0604020202020204" pitchFamily="34" charset="0"/>
              <a:buNone/>
            </a:pPr>
            <a:endParaRPr lang="en-US" sz="1400" b="1" dirty="0" smtClean="0"/>
          </a:p>
          <a:p>
            <a:pPr rtl="1">
              <a:buFont typeface="Arial" panose="020B0604020202020204" pitchFamily="34" charset="0"/>
              <a:buNone/>
            </a:pPr>
            <a:r>
              <a:rPr lang="en-US" sz="3200" b="1" dirty="0" smtClean="0"/>
              <a:t>Hypo-echoic = Light Grey</a:t>
            </a:r>
          </a:p>
          <a:p>
            <a:pPr rtl="1">
              <a:buFont typeface="Arial" panose="020B0604020202020204" pitchFamily="34" charset="0"/>
              <a:buNone/>
            </a:pPr>
            <a:endParaRPr lang="en-US" sz="3200" b="1" dirty="0" smtClean="0"/>
          </a:p>
          <a:p>
            <a:pPr rtl="1">
              <a:buNone/>
            </a:pPr>
            <a:r>
              <a:rPr lang="en-US" sz="3200" b="1" dirty="0"/>
              <a:t>An-echoic    = Black </a:t>
            </a:r>
            <a:endParaRPr lang="en-US" sz="3200" b="1" dirty="0" smtClean="0"/>
          </a:p>
          <a:p>
            <a:pPr rtl="1">
              <a:buNone/>
            </a:pPr>
            <a:endParaRPr lang="en-US" sz="3200" b="1" dirty="0" smtClean="0"/>
          </a:p>
          <a:p>
            <a:pPr rtl="1">
              <a:buNone/>
            </a:pPr>
            <a:r>
              <a:rPr lang="en-US" sz="3200" b="1" i="1" u="sng" dirty="0" smtClean="0"/>
              <a:t>Acoustic shadow:</a:t>
            </a:r>
            <a:r>
              <a:rPr lang="en-US" sz="3200" b="1" i="1" u="sng" dirty="0"/>
              <a:t> </a:t>
            </a:r>
            <a:r>
              <a:rPr lang="en-US" sz="3200" dirty="0"/>
              <a:t>black band behind dense object (e.g. stone) </a:t>
            </a:r>
            <a:endParaRPr lang="en-US" sz="3200" dirty="0" smtClean="0"/>
          </a:p>
          <a:p>
            <a:endParaRPr lang="en-US" dirty="0" smtClean="0"/>
          </a:p>
        </p:txBody>
      </p:sp>
      <p:pic>
        <p:nvPicPr>
          <p:cNvPr id="16388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0" t="15097" r="19991" b="15174"/>
          <a:stretch/>
        </p:blipFill>
        <p:spPr bwMode="auto">
          <a:xfrm>
            <a:off x="7512908" y="238898"/>
            <a:ext cx="4464908" cy="369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1"/>
          <a:stretch/>
        </p:blipFill>
        <p:spPr>
          <a:xfrm>
            <a:off x="5553116" y="3061652"/>
            <a:ext cx="4348766" cy="3583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 t="10806" r="12849" b="12098"/>
          <a:stretch/>
        </p:blipFill>
        <p:spPr bwMode="auto">
          <a:xfrm>
            <a:off x="3502884" y="117987"/>
            <a:ext cx="4909620" cy="28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" t="14478" r="7160" b="9754"/>
          <a:stretch/>
        </p:blipFill>
        <p:spPr bwMode="auto">
          <a:xfrm>
            <a:off x="6253316" y="3489619"/>
            <a:ext cx="5343456" cy="29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t="13363" r="7418" b="10006"/>
          <a:stretch/>
        </p:blipFill>
        <p:spPr bwMode="auto">
          <a:xfrm>
            <a:off x="177697" y="3432878"/>
            <a:ext cx="5420034" cy="299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7"/>
          <p:cNvSpPr txBox="1">
            <a:spLocks noChangeArrowheads="1"/>
          </p:cNvSpPr>
          <p:nvPr/>
        </p:nvSpPr>
        <p:spPr bwMode="auto">
          <a:xfrm>
            <a:off x="4126101" y="2887054"/>
            <a:ext cx="3840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ea typeface="MS PGothic" panose="020B0600070205080204" pitchFamily="34" charset="-128"/>
              </a:rPr>
              <a:t>B- </a:t>
            </a:r>
            <a:r>
              <a:rPr lang="en-US" dirty="0" smtClean="0">
                <a:latin typeface="Times New Roman" panose="02020603050405020304" pitchFamily="18" charset="0"/>
                <a:ea typeface="MS PGothic" panose="020B0600070205080204" pitchFamily="34" charset="-128"/>
              </a:rPr>
              <a:t>MODE</a:t>
            </a:r>
            <a:endParaRPr lang="en-US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18438" name="Text Box 18"/>
          <p:cNvSpPr txBox="1">
            <a:spLocks noChangeArrowheads="1"/>
          </p:cNvSpPr>
          <p:nvPr/>
        </p:nvSpPr>
        <p:spPr bwMode="auto">
          <a:xfrm>
            <a:off x="6915355" y="6452130"/>
            <a:ext cx="46085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ea typeface="MS PGothic" panose="020B0600070205080204" pitchFamily="34" charset="-128"/>
              </a:rPr>
              <a:t>COLOR DOPPLER</a:t>
            </a:r>
          </a:p>
        </p:txBody>
      </p:sp>
      <p:sp>
        <p:nvSpPr>
          <p:cNvPr id="18439" name="Text Box 19"/>
          <p:cNvSpPr txBox="1">
            <a:spLocks noChangeArrowheads="1"/>
          </p:cNvSpPr>
          <p:nvPr/>
        </p:nvSpPr>
        <p:spPr bwMode="auto">
          <a:xfrm>
            <a:off x="727127" y="6452130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ea typeface="MS PGothic" panose="020B0600070205080204" pitchFamily="34" charset="-128"/>
              </a:rPr>
              <a:t>DUPLEX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 t="3766" r="316" b="11050"/>
          <a:stretch>
            <a:fillRect/>
          </a:stretch>
        </p:blipFill>
        <p:spPr bwMode="auto">
          <a:xfrm>
            <a:off x="6010698" y="1605065"/>
            <a:ext cx="6027929" cy="341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4" t="8002" r="11876" b="6770"/>
          <a:stretch>
            <a:fillRect/>
          </a:stretch>
        </p:blipFill>
        <p:spPr bwMode="auto">
          <a:xfrm>
            <a:off x="0" y="1428085"/>
            <a:ext cx="5714557" cy="349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8406171" y="5656928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DUPLEX 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450486" y="5656928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anose="02020603050405020304" pitchFamily="18" charset="0"/>
              </a:rPr>
              <a:t>B- MODE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Lecture outline: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98090" y="1891993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What is </a:t>
            </a:r>
            <a:r>
              <a:rPr lang="en-US" sz="3600" dirty="0" smtClean="0"/>
              <a:t>the hepatobiliary </a:t>
            </a:r>
            <a:r>
              <a:rPr lang="en-US" sz="3600" dirty="0" smtClean="0"/>
              <a:t>system </a:t>
            </a:r>
            <a:r>
              <a:rPr lang="en-US" sz="3600" dirty="0" smtClean="0"/>
              <a:t>(HBS)?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b="1" i="1" u="sng" dirty="0" smtClean="0"/>
              <a:t>Radiological modalities </a:t>
            </a:r>
            <a:r>
              <a:rPr lang="en-US" sz="3600" dirty="0" smtClean="0"/>
              <a:t>used in imaging HBS.</a:t>
            </a:r>
          </a:p>
          <a:p>
            <a:pPr>
              <a:lnSpc>
                <a:spcPct val="150000"/>
              </a:lnSpc>
            </a:pPr>
            <a:r>
              <a:rPr lang="en-US" sz="3600" b="1" i="1" u="sng" dirty="0" smtClean="0"/>
              <a:t>Advantages</a:t>
            </a:r>
            <a:r>
              <a:rPr lang="en-US" sz="3600" dirty="0" smtClean="0"/>
              <a:t> and </a:t>
            </a:r>
            <a:r>
              <a:rPr lang="en-US" sz="3600" b="1" i="1" u="sng" dirty="0" smtClean="0"/>
              <a:t>Disadvantages</a:t>
            </a:r>
            <a:r>
              <a:rPr lang="en-US" sz="3600" dirty="0" smtClean="0"/>
              <a:t> </a:t>
            </a:r>
            <a:r>
              <a:rPr lang="en-US" sz="3600" dirty="0" smtClean="0"/>
              <a:t>of each radiology modality.</a:t>
            </a:r>
          </a:p>
          <a:p>
            <a:pPr>
              <a:lnSpc>
                <a:spcPct val="150000"/>
              </a:lnSpc>
            </a:pPr>
            <a:r>
              <a:rPr lang="en-US" sz="3600" b="1" i="1" u="sng" dirty="0" smtClean="0"/>
              <a:t>Indications</a:t>
            </a:r>
            <a:r>
              <a:rPr lang="en-US" sz="3600" dirty="0" smtClean="0"/>
              <a:t> of imaging HBS.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age result for us gallblad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528638"/>
            <a:ext cx="8807450" cy="596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What is this?</a:t>
            </a:r>
          </a:p>
        </p:txBody>
      </p:sp>
      <p:pic>
        <p:nvPicPr>
          <p:cNvPr id="21507" name="Picture 2" descr="C:\Users\medtst\Desktop\liver\_K4811128__1211103113\ser002img0003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9" t="19303" r="10101" b="20122"/>
          <a:stretch/>
        </p:blipFill>
        <p:spPr>
          <a:xfrm>
            <a:off x="5439496" y="505235"/>
            <a:ext cx="6558317" cy="582182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What is this?</a:t>
            </a:r>
          </a:p>
        </p:txBody>
      </p:sp>
      <p:pic>
        <p:nvPicPr>
          <p:cNvPr id="22531" name="Picture 2" descr="C:\Users\medtst\Desktop\liver\_K4811128__1211103113\ser002img000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1"/>
          <a:stretch>
            <a:fillRect/>
          </a:stretch>
        </p:blipFill>
        <p:spPr>
          <a:xfrm>
            <a:off x="6096000" y="1027906"/>
            <a:ext cx="5653088" cy="5286375"/>
          </a:xfrm>
          <a:noFill/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66688" y="2343150"/>
            <a:ext cx="66691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b="1" dirty="0"/>
              <a:t>CT </a:t>
            </a:r>
            <a:r>
              <a:rPr lang="en-US" sz="4000" b="1" dirty="0" smtClean="0"/>
              <a:t>scan = Computed  </a:t>
            </a:r>
            <a:r>
              <a:rPr lang="en-US" sz="4000" b="1" dirty="0"/>
              <a:t>Tomography </a:t>
            </a:r>
          </a:p>
          <a:p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91613" y="23239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is CT scan?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705465" y="180350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 CT scan </a:t>
            </a:r>
            <a:r>
              <a:rPr lang="en-US" sz="3200" dirty="0" smtClean="0"/>
              <a:t>is computer-processing </a:t>
            </a:r>
            <a:r>
              <a:rPr lang="en-US" sz="3200" dirty="0" smtClean="0"/>
              <a:t>of many </a:t>
            </a:r>
            <a:r>
              <a:rPr lang="en-US" sz="3600" b="1" i="1" dirty="0" smtClean="0">
                <a:solidFill>
                  <a:srgbClr val="FF0000"/>
                </a:solidFill>
              </a:rPr>
              <a:t>X-ray</a:t>
            </a:r>
            <a:r>
              <a:rPr lang="en-US" sz="3600" b="1" i="1" dirty="0" smtClean="0">
                <a:solidFill>
                  <a:srgbClr val="FF0000"/>
                </a:solidFill>
              </a:rPr>
              <a:t> images </a:t>
            </a:r>
            <a:r>
              <a:rPr lang="en-US" sz="3200" dirty="0" smtClean="0"/>
              <a:t>taken from different angles to produce cross-sectional </a:t>
            </a:r>
            <a:r>
              <a:rPr lang="en-US" sz="3200" dirty="0" smtClean="0"/>
              <a:t>images.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CT scan can be done with and without intravenous IV contrast.</a:t>
            </a:r>
          </a:p>
          <a:p>
            <a:endParaRPr lang="en-US" sz="3200" dirty="0" smtClean="0"/>
          </a:p>
          <a:p>
            <a:r>
              <a:rPr lang="en-US" sz="3200" dirty="0" smtClean="0"/>
              <a:t>CT scan is </a:t>
            </a:r>
            <a:r>
              <a:rPr lang="en-US" sz="3200" dirty="0" smtClean="0"/>
              <a:t>limited </a:t>
            </a:r>
            <a:r>
              <a:rPr lang="en-US" sz="3200" dirty="0" smtClean="0"/>
              <a:t>in evaluating gallstones, </a:t>
            </a:r>
            <a:r>
              <a:rPr lang="en-US" sz="3200" b="1" i="1" u="sng" dirty="0" smtClean="0"/>
              <a:t>Why?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different between the tow iamges</a:t>
            </a:r>
            <a:r>
              <a:rPr lang="en-US" b="1" smtClean="0"/>
              <a:t>?</a:t>
            </a:r>
            <a:br>
              <a:rPr lang="en-US" b="1" smtClean="0"/>
            </a:br>
            <a:endParaRPr lang="en-US" smtClean="0"/>
          </a:p>
        </p:txBody>
      </p:sp>
      <p:pic>
        <p:nvPicPr>
          <p:cNvPr id="25603" name="Picture 2" descr="C:\Users\medtst\Desktop\liver\_K4811128__1211013252\ser002img00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14577" r="10118" b="17055"/>
          <a:stretch>
            <a:fillRect/>
          </a:stretch>
        </p:blipFill>
        <p:spPr>
          <a:xfrm>
            <a:off x="785813" y="1558925"/>
            <a:ext cx="5113337" cy="4138613"/>
          </a:xfrm>
          <a:noFill/>
        </p:spPr>
      </p:pic>
      <p:pic>
        <p:nvPicPr>
          <p:cNvPr id="25604" name="Picture 3" descr="C:\Users\medtst\Desktop\liver\_K4811128__1211013349\ser003img00021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3734" r="7834" b="16319"/>
          <a:stretch>
            <a:fillRect/>
          </a:stretch>
        </p:blipFill>
        <p:spPr bwMode="auto">
          <a:xfrm>
            <a:off x="6451600" y="1546225"/>
            <a:ext cx="47148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2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different between the tow iamges</a:t>
            </a:r>
            <a:r>
              <a:rPr lang="en-US" b="1" smtClean="0"/>
              <a:t>?</a:t>
            </a:r>
            <a:br>
              <a:rPr lang="en-US" b="1" smtClean="0"/>
            </a:br>
            <a:endParaRPr lang="en-US" smtClean="0"/>
          </a:p>
        </p:txBody>
      </p:sp>
      <p:pic>
        <p:nvPicPr>
          <p:cNvPr id="25603" name="Picture 2" descr="C:\Users\medtst\Desktop\liver\_K4811128__1211013252\ser002img0006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2" t="14577" r="10118" b="17055"/>
          <a:stretch>
            <a:fillRect/>
          </a:stretch>
        </p:blipFill>
        <p:spPr>
          <a:xfrm>
            <a:off x="785813" y="1558925"/>
            <a:ext cx="5113337" cy="4138613"/>
          </a:xfrm>
          <a:noFill/>
        </p:spPr>
      </p:pic>
      <p:pic>
        <p:nvPicPr>
          <p:cNvPr id="25604" name="Picture 3" descr="C:\Users\medtst\Desktop\liver\_K4811128__1211013349\ser003img00021.jpg"/>
          <p:cNvPicPr>
            <a:picLocks noChangeAspect="1" noChangeArrowheads="1"/>
          </p:cNvPicPr>
          <p:nvPr/>
        </p:nvPicPr>
        <p:blipFill>
          <a:blip r:embed="rId3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3" t="13734" r="7834" b="16319"/>
          <a:stretch>
            <a:fillRect/>
          </a:stretch>
        </p:blipFill>
        <p:spPr bwMode="auto">
          <a:xfrm>
            <a:off x="6451600" y="1546225"/>
            <a:ext cx="47148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1300163" y="6040438"/>
            <a:ext cx="381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200" b="1"/>
              <a:t>Without IV contrast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6723063" y="6015038"/>
            <a:ext cx="414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3600" b="1"/>
              <a:t>With IV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8433" y="21408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1" u="sng" dirty="0" smtClean="0"/>
              <a:t>Computed tomography CT </a:t>
            </a:r>
            <a:r>
              <a:rPr lang="en-US" sz="5400" b="1" i="1" u="sng" dirty="0" smtClean="0"/>
              <a:t>scan:</a:t>
            </a:r>
            <a:endParaRPr lang="en-US" sz="5400" b="1" i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110" y="2068973"/>
            <a:ext cx="11213690" cy="435133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i="1" u="sng" dirty="0" smtClean="0"/>
              <a:t>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Very good in evaluating solid </a:t>
            </a:r>
            <a:r>
              <a:rPr lang="en-CA" dirty="0" smtClean="0"/>
              <a:t>organs.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Available more </a:t>
            </a:r>
            <a:r>
              <a:rPr lang="en-CA" dirty="0" smtClean="0"/>
              <a:t>then MRI.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endParaRPr lang="en-CA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200" b="1" i="1" u="sng" dirty="0" smtClean="0"/>
              <a:t>Disadvantages: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Use ionizing </a:t>
            </a:r>
            <a:r>
              <a:rPr lang="en-CA" dirty="0" smtClean="0"/>
              <a:t>radiation.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Less available then x-ray and </a:t>
            </a:r>
            <a:r>
              <a:rPr lang="en-CA" dirty="0" smtClean="0"/>
              <a:t>US.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Relatively </a:t>
            </a:r>
            <a:r>
              <a:rPr lang="en-CA" dirty="0" smtClean="0"/>
              <a:t>expansive.</a:t>
            </a:r>
            <a:endParaRPr lang="en-CA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dirty="0" smtClean="0"/>
              <a:t>Intravenous contrast maybe </a:t>
            </a:r>
            <a:r>
              <a:rPr lang="en-CA" dirty="0" smtClean="0"/>
              <a:t>harmful in patient with impaired renal function..</a:t>
            </a:r>
            <a:endParaRPr lang="en-CA" dirty="0"/>
          </a:p>
        </p:txBody>
      </p:sp>
      <p:pic>
        <p:nvPicPr>
          <p:cNvPr id="27652" name="Picture 2" descr="C:\Users\medtst\Desktop\liver\_K4811128__1211103113\ser002img0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18111" r="10706" b="24318"/>
          <a:stretch>
            <a:fillRect/>
          </a:stretch>
        </p:blipFill>
        <p:spPr bwMode="auto">
          <a:xfrm>
            <a:off x="7603101" y="1775082"/>
            <a:ext cx="435292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CT language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80975" y="2506663"/>
            <a:ext cx="10515600" cy="4351337"/>
          </a:xfrm>
        </p:spPr>
        <p:txBody>
          <a:bodyPr/>
          <a:lstStyle/>
          <a:p>
            <a:r>
              <a:rPr lang="en-US" sz="3600" b="1" smtClean="0"/>
              <a:t>Hyper-dense = white</a:t>
            </a:r>
          </a:p>
          <a:p>
            <a:endParaRPr lang="en-US" sz="3600" b="1" smtClean="0"/>
          </a:p>
          <a:p>
            <a:r>
              <a:rPr lang="en-US" sz="3600" b="1" smtClean="0"/>
              <a:t>Hypo-dense=black to grey</a:t>
            </a:r>
          </a:p>
        </p:txBody>
      </p:sp>
      <p:pic>
        <p:nvPicPr>
          <p:cNvPr id="26628" name="Picture 2" descr="C:\Users\medtst\Desktop\liver\_K4811128__1211103113\ser002img00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2" t="18111" r="10706" b="24318"/>
          <a:stretch>
            <a:fillRect/>
          </a:stretch>
        </p:blipFill>
        <p:spPr bwMode="auto">
          <a:xfrm>
            <a:off x="5743575" y="1095375"/>
            <a:ext cx="5959475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60322" y="379874"/>
            <a:ext cx="10515600" cy="1325563"/>
          </a:xfrm>
        </p:spPr>
        <p:txBody>
          <a:bodyPr>
            <a:normAutofit/>
          </a:bodyPr>
          <a:lstStyle/>
          <a:p>
            <a:r>
              <a:rPr lang="en-US" sz="7200" b="1" i="1" u="sng" dirty="0" smtClean="0"/>
              <a:t>What is this?</a:t>
            </a:r>
          </a:p>
        </p:txBody>
      </p:sp>
      <p:pic>
        <p:nvPicPr>
          <p:cNvPr id="28675" name="Picture 3" descr="C:\Users\medtst\Desktop\liver\_K4811128__1211014305\ser008img000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18659" r="807" b="10983"/>
          <a:stretch/>
        </p:blipFill>
        <p:spPr bwMode="auto">
          <a:xfrm>
            <a:off x="6268066" y="1771804"/>
            <a:ext cx="5810865" cy="4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medtst\Desktop\liver\_K4811128__1211014208\ser007img0001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3" b="6121"/>
          <a:stretch/>
        </p:blipFill>
        <p:spPr bwMode="auto">
          <a:xfrm>
            <a:off x="223530" y="1860986"/>
            <a:ext cx="5267785" cy="425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5"/>
          <p:cNvSpPr>
            <a:spLocks noGrp="1"/>
          </p:cNvSpPr>
          <p:nvPr>
            <p:ph idx="1"/>
          </p:nvPr>
        </p:nvSpPr>
        <p:spPr>
          <a:xfrm>
            <a:off x="858950" y="3042367"/>
            <a:ext cx="6441563" cy="2222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5400" b="1" i="1" u="sng" dirty="0" smtClean="0"/>
              <a:t>Magnetic resonance imaging </a:t>
            </a:r>
            <a:r>
              <a:rPr lang="en-CA" sz="5400" b="1" i="1" u="sng" dirty="0" smtClean="0"/>
              <a:t>(MRI)</a:t>
            </a:r>
            <a:endParaRPr lang="en-US" sz="5400" b="1" i="1" u="sng" dirty="0" smtClean="0"/>
          </a:p>
        </p:txBody>
      </p:sp>
      <p:pic>
        <p:nvPicPr>
          <p:cNvPr id="29700" name="Picture 2" descr="C:\Users\medtst\Desktop\liver\_K4811128__1211014208\ser007img0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4"/>
          <a:stretch>
            <a:fillRect/>
          </a:stretch>
        </p:blipFill>
        <p:spPr bwMode="auto">
          <a:xfrm>
            <a:off x="7300513" y="160286"/>
            <a:ext cx="4252237" cy="384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medtst\Desktop\liver\_K4811128__1211014305\ser008img000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18659" r="807" b="10983"/>
          <a:stretch/>
        </p:blipFill>
        <p:spPr bwMode="auto">
          <a:xfrm>
            <a:off x="7425813" y="3222522"/>
            <a:ext cx="4362911" cy="344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0322" y="3798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7200" b="1" i="1" u="sng" dirty="0" smtClean="0"/>
              <a:t>What is this?</a:t>
            </a:r>
            <a:endParaRPr lang="en-US" sz="7200" b="1" i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43054" y="142472"/>
            <a:ext cx="10515600" cy="1325562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</a:t>
            </a:r>
            <a:r>
              <a:rPr lang="en-US" sz="6000" b="1" dirty="0" smtClean="0"/>
              <a:t>HBS incudes?</a:t>
            </a:r>
            <a:endParaRPr lang="en-US" sz="6000" b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43054" y="2718722"/>
            <a:ext cx="6007407" cy="295940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sz="5400" dirty="0" smtClean="0"/>
              <a:t>It includes </a:t>
            </a:r>
            <a:r>
              <a:rPr lang="en-US" sz="5400" b="1" dirty="0" smtClean="0"/>
              <a:t>liver</a:t>
            </a:r>
            <a:r>
              <a:rPr lang="en-US" sz="5400" dirty="0" smtClean="0"/>
              <a:t>, </a:t>
            </a:r>
            <a:r>
              <a:rPr lang="en-US" sz="5400" b="1" dirty="0" smtClean="0"/>
              <a:t>gallbladder</a:t>
            </a:r>
            <a:r>
              <a:rPr lang="en-US" sz="5400" dirty="0" smtClean="0"/>
              <a:t> and </a:t>
            </a:r>
            <a:r>
              <a:rPr lang="en-US" sz="5400" b="1" dirty="0" smtClean="0"/>
              <a:t>biliary ducts</a:t>
            </a:r>
            <a:r>
              <a:rPr lang="en-US" sz="5400" dirty="0" smtClean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4" r="17928" b="8479"/>
          <a:stretch/>
        </p:blipFill>
        <p:spPr>
          <a:xfrm>
            <a:off x="5862484" y="1884930"/>
            <a:ext cx="6002594" cy="4626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85136" y="490486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b="1" i="1" u="sng" dirty="0"/>
              <a:t>Magnetic resonance imaging (MRI</a:t>
            </a:r>
            <a:r>
              <a:rPr lang="en-CA" sz="5400" b="1" i="1" u="sng" dirty="0" smtClean="0"/>
              <a:t>)</a:t>
            </a:r>
            <a:endParaRPr lang="en-US" sz="54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62232" y="2511425"/>
            <a:ext cx="11747090" cy="3594407"/>
          </a:xfrm>
        </p:spPr>
        <p:txBody>
          <a:bodyPr>
            <a:noAutofit/>
          </a:bodyPr>
          <a:lstStyle/>
          <a:p>
            <a:r>
              <a:rPr lang="en-US" sz="4000" dirty="0" smtClean="0"/>
              <a:t>A medical </a:t>
            </a:r>
            <a:r>
              <a:rPr lang="en-US" sz="4000" dirty="0" smtClean="0"/>
              <a:t>imaging technique using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strong magnetic fields</a:t>
            </a:r>
            <a:r>
              <a:rPr lang="en-US" sz="4000" dirty="0" smtClean="0"/>
              <a:t> and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radio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waves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smtClean="0"/>
              <a:t>to </a:t>
            </a:r>
            <a:r>
              <a:rPr lang="en-US" sz="4000" dirty="0"/>
              <a:t>form pictures of the anatomy.</a:t>
            </a:r>
            <a:endParaRPr lang="en-US" sz="4000" dirty="0" smtClean="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It </a:t>
            </a:r>
            <a:r>
              <a:rPr lang="en-US" sz="4000" dirty="0" smtClean="0"/>
              <a:t>has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no radiation</a:t>
            </a:r>
            <a:r>
              <a:rPr lang="en-US" sz="4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78" y="1810877"/>
            <a:ext cx="11764296" cy="4855394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500" b="1" i="1" u="sng" dirty="0" smtClean="0"/>
              <a:t>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500" dirty="0" smtClean="0"/>
              <a:t>Excellent in </a:t>
            </a:r>
            <a:r>
              <a:rPr lang="en-CA" sz="3500" dirty="0" smtClean="0"/>
              <a:t>showing tissue details.</a:t>
            </a:r>
            <a:endParaRPr lang="en-CA" sz="35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sz="3500" dirty="0" smtClean="0"/>
              <a:t>No ionizing  </a:t>
            </a:r>
            <a:r>
              <a:rPr lang="en-CA" sz="3500" dirty="0" smtClean="0"/>
              <a:t>radiation.</a:t>
            </a:r>
            <a:endParaRPr lang="en-CA" sz="3500" dirty="0" smtClean="0"/>
          </a:p>
          <a:p>
            <a:pPr fontAlgn="auto">
              <a:spcAft>
                <a:spcPts val="0"/>
              </a:spcAft>
              <a:defRPr/>
            </a:pPr>
            <a:endParaRPr lang="en-CA" sz="35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CA" sz="3500" b="1" i="1" u="sng" dirty="0" smtClean="0"/>
              <a:t>Disadvantages:</a:t>
            </a:r>
          </a:p>
          <a:p>
            <a:pPr fontAlgn="auto">
              <a:spcAft>
                <a:spcPts val="0"/>
              </a:spcAft>
              <a:defRPr/>
            </a:pPr>
            <a:r>
              <a:rPr lang="en-CA" sz="3500" dirty="0" smtClean="0"/>
              <a:t>Expensive.</a:t>
            </a:r>
            <a:endParaRPr lang="en-CA" sz="35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sz="3500" dirty="0" smtClean="0"/>
              <a:t>Long scan </a:t>
            </a:r>
            <a:r>
              <a:rPr lang="en-CA" sz="3500" dirty="0" smtClean="0"/>
              <a:t>time.</a:t>
            </a:r>
            <a:endParaRPr lang="en-CA" sz="35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sz="3500" dirty="0" smtClean="0"/>
              <a:t>Less available then other </a:t>
            </a:r>
            <a:r>
              <a:rPr lang="en-CA" sz="3500" dirty="0" smtClean="0"/>
              <a:t>modalities.</a:t>
            </a:r>
            <a:endParaRPr lang="en-CA" sz="35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CA" sz="3500" dirty="0" smtClean="0"/>
              <a:t>Intravenous contrast is not safe with </a:t>
            </a:r>
            <a:r>
              <a:rPr lang="en-CA" sz="3500" dirty="0" smtClean="0"/>
              <a:t>impaired </a:t>
            </a:r>
            <a:r>
              <a:rPr lang="en-CA" sz="3500" dirty="0" smtClean="0"/>
              <a:t>renal function.</a:t>
            </a:r>
          </a:p>
          <a:p>
            <a:pPr fontAlgn="auto">
              <a:spcAft>
                <a:spcPts val="0"/>
              </a:spcAft>
              <a:defRPr/>
            </a:pPr>
            <a:endParaRPr lang="en-CA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136" y="0"/>
            <a:ext cx="10515600" cy="1325563"/>
          </a:xfrm>
        </p:spPr>
        <p:txBody>
          <a:bodyPr>
            <a:normAutofit/>
          </a:bodyPr>
          <a:lstStyle/>
          <a:p>
            <a:r>
              <a:rPr lang="en-CA" sz="5400" b="1" i="1" u="sng" dirty="0"/>
              <a:t>Magnetic resonance imaging (MRI</a:t>
            </a:r>
            <a:r>
              <a:rPr lang="en-CA" sz="5400" b="1" i="1" u="sng" dirty="0" smtClean="0"/>
              <a:t>)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MRI language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46063" y="2506663"/>
            <a:ext cx="10515600" cy="4351337"/>
          </a:xfrm>
        </p:spPr>
        <p:txBody>
          <a:bodyPr/>
          <a:lstStyle/>
          <a:p>
            <a:r>
              <a:rPr lang="en-CA" smtClean="0"/>
              <a:t>Hyper intense signal = more white </a:t>
            </a:r>
          </a:p>
          <a:p>
            <a:r>
              <a:rPr lang="en-CA" smtClean="0"/>
              <a:t>Hypo intense signal = more grey/black</a:t>
            </a:r>
          </a:p>
        </p:txBody>
      </p:sp>
      <p:pic>
        <p:nvPicPr>
          <p:cNvPr id="31748" name="Picture 3" descr="C:\Users\medtst\Desktop\liver\_K4811128__1211014305\ser008img0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4"/>
          <a:stretch>
            <a:fillRect/>
          </a:stretch>
        </p:blipFill>
        <p:spPr bwMode="auto">
          <a:xfrm>
            <a:off x="6761163" y="1468438"/>
            <a:ext cx="4876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this?</a:t>
            </a:r>
          </a:p>
        </p:txBody>
      </p:sp>
      <p:pic>
        <p:nvPicPr>
          <p:cNvPr id="33795" name="Picture 2" descr="C:\Users\medtst\Desktop\liver\_K4811128__1211014919\ser421img0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>
            <a:fillRect/>
          </a:stretch>
        </p:blipFill>
        <p:spPr>
          <a:xfrm>
            <a:off x="4837471" y="551068"/>
            <a:ext cx="7032779" cy="584149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36755" y="313506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i="1" u="sng" dirty="0" smtClean="0"/>
              <a:t>What is this?</a:t>
            </a:r>
          </a:p>
        </p:txBody>
      </p:sp>
      <p:pic>
        <p:nvPicPr>
          <p:cNvPr id="34819" name="Picture 2" descr="C:\Users\medtst\Desktop\liver\_K4811128__1211014919\ser421img00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>
            <a:fillRect/>
          </a:stretch>
        </p:blipFill>
        <p:spPr>
          <a:xfrm>
            <a:off x="4984750" y="438866"/>
            <a:ext cx="7209759" cy="5988501"/>
          </a:xfrm>
          <a:noFill/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336755" y="2818018"/>
            <a:ext cx="428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5400" b="1" dirty="0"/>
              <a:t>Nuclear scan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04019" y="15864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i="1" u="sng" dirty="0" smtClean="0"/>
              <a:t>What is nuclear medicine?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63011" y="2116650"/>
            <a:ext cx="6794091" cy="4287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 smtClean="0"/>
              <a:t> Medical specialty involving the application of radioactive substances in the diagnosis and treatment of disease.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5844" name="Picture 2" descr="C:\Users\medtst\Desktop\liver\_K4811128__1211014919\ser421img00001.jpg"/>
          <p:cNvPicPr>
            <a:picLocks noChangeAspect="1" noChangeArrowheads="1"/>
          </p:cNvPicPr>
          <p:nvPr/>
        </p:nvPicPr>
        <p:blipFill>
          <a:blip r:embed="rId2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/>
          <a:stretch>
            <a:fillRect/>
          </a:stretch>
        </p:blipFill>
        <p:spPr bwMode="auto">
          <a:xfrm>
            <a:off x="6847756" y="2116650"/>
            <a:ext cx="5255344" cy="436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91613" y="84906"/>
            <a:ext cx="10515600" cy="1325563"/>
          </a:xfrm>
        </p:spPr>
        <p:txBody>
          <a:bodyPr>
            <a:normAutofit/>
          </a:bodyPr>
          <a:lstStyle/>
          <a:p>
            <a:r>
              <a:rPr lang="en-CA" sz="6000" b="1" i="1" u="sng" dirty="0" smtClean="0"/>
              <a:t>Nuclear medicine: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88374" y="2120593"/>
            <a:ext cx="10515600" cy="43513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CA" sz="3600" b="1" i="1" u="sng" dirty="0" smtClean="0"/>
              <a:t>Advantages:</a:t>
            </a:r>
          </a:p>
          <a:p>
            <a:r>
              <a:rPr lang="en-CA" sz="3600" dirty="0" smtClean="0"/>
              <a:t>Excellent in evaluating </a:t>
            </a:r>
            <a:r>
              <a:rPr lang="en-CA" sz="3600" dirty="0" err="1" smtClean="0"/>
              <a:t>oragn</a:t>
            </a:r>
            <a:r>
              <a:rPr lang="en-CA" sz="3600" dirty="0" smtClean="0"/>
              <a:t> </a:t>
            </a:r>
            <a:r>
              <a:rPr lang="en-CA" sz="3600" dirty="0" smtClean="0"/>
              <a:t>function/physiology.</a:t>
            </a:r>
            <a:endParaRPr lang="en-CA" sz="3600" dirty="0" smtClean="0"/>
          </a:p>
          <a:p>
            <a:pPr>
              <a:buFont typeface="Arial" panose="020B0604020202020204" pitchFamily="34" charset="0"/>
              <a:buNone/>
            </a:pPr>
            <a:endParaRPr lang="en-CA" sz="3600" dirty="0" smtClean="0"/>
          </a:p>
          <a:p>
            <a:pPr>
              <a:buFont typeface="Arial" panose="020B0604020202020204" pitchFamily="34" charset="0"/>
              <a:buNone/>
            </a:pPr>
            <a:r>
              <a:rPr lang="en-CA" sz="3600" b="1" i="1" u="sng" dirty="0" smtClean="0"/>
              <a:t>Disadvantages:</a:t>
            </a:r>
          </a:p>
          <a:p>
            <a:r>
              <a:rPr lang="en-CA" sz="3600" dirty="0" smtClean="0"/>
              <a:t>Use ionizing </a:t>
            </a:r>
            <a:r>
              <a:rPr lang="en-CA" sz="3600" dirty="0" smtClean="0"/>
              <a:t>radiation.</a:t>
            </a:r>
            <a:endParaRPr lang="en-CA" sz="3600" dirty="0" smtClean="0"/>
          </a:p>
          <a:p>
            <a:r>
              <a:rPr lang="en-CA" sz="3600" dirty="0" smtClean="0"/>
              <a:t>Not widely </a:t>
            </a:r>
            <a:r>
              <a:rPr lang="en-CA" sz="3600" dirty="0" smtClean="0"/>
              <a:t>available.</a:t>
            </a:r>
            <a:endParaRPr lang="en-CA" sz="3600" dirty="0" smtClean="0"/>
          </a:p>
          <a:p>
            <a:r>
              <a:rPr lang="en-CA" sz="3600" dirty="0" smtClean="0"/>
              <a:t>Poor </a:t>
            </a:r>
            <a:r>
              <a:rPr lang="en-CA" sz="3600" dirty="0" smtClean="0"/>
              <a:t>in evaluating </a:t>
            </a:r>
            <a:r>
              <a:rPr lang="en-CA" sz="3600" dirty="0" smtClean="0"/>
              <a:t>anatomy.</a:t>
            </a:r>
            <a:endParaRPr lang="en-CA" sz="3600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91613" y="2614664"/>
            <a:ext cx="10515600" cy="435133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sz="8800" dirty="0" smtClean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68" y="306132"/>
            <a:ext cx="10515600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are </a:t>
            </a:r>
            <a:r>
              <a:rPr lang="en-US" sz="4800" b="1" dirty="0" smtClean="0"/>
              <a:t>Radiological </a:t>
            </a:r>
            <a:r>
              <a:rPr lang="en-US" sz="4800" b="1" dirty="0" smtClean="0"/>
              <a:t>modalities </a:t>
            </a:r>
            <a:r>
              <a:rPr lang="en-US" b="1" dirty="0" smtClean="0"/>
              <a:t>used in imaging HBS 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2211694"/>
            <a:ext cx="10515600" cy="3407441"/>
          </a:xfrm>
        </p:spPr>
        <p:txBody>
          <a:bodyPr/>
          <a:lstStyle/>
          <a:p>
            <a:r>
              <a:rPr lang="en-US" sz="4000" b="1" dirty="0" smtClean="0"/>
              <a:t>X Ray.</a:t>
            </a:r>
          </a:p>
          <a:p>
            <a:r>
              <a:rPr lang="en-US" sz="4000" b="1" dirty="0" smtClean="0"/>
              <a:t>Ultrasound.</a:t>
            </a:r>
          </a:p>
          <a:p>
            <a:r>
              <a:rPr lang="en-US" sz="4000" b="1" dirty="0" smtClean="0"/>
              <a:t>Computed tomography CT scan.</a:t>
            </a:r>
          </a:p>
          <a:p>
            <a:r>
              <a:rPr lang="en-US" sz="4000" b="1" dirty="0" smtClean="0"/>
              <a:t>Magnetic resonance imaging MRI.</a:t>
            </a:r>
          </a:p>
          <a:p>
            <a:r>
              <a:rPr lang="en-US" sz="4000" b="1" dirty="0" smtClean="0"/>
              <a:t>Nuclear scan. </a:t>
            </a:r>
          </a:p>
        </p:txBody>
      </p:sp>
    </p:spTree>
    <p:extLst>
      <p:ext uri="{BB962C8B-B14F-4D97-AF65-F5344CB8AC3E}">
        <p14:creationId xmlns:p14="http://schemas.microsoft.com/office/powerpoint/2010/main" val="16617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968" y="306132"/>
            <a:ext cx="10515600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What are </a:t>
            </a:r>
            <a:r>
              <a:rPr lang="en-US" sz="4800" b="1" dirty="0" smtClean="0"/>
              <a:t>Radiological </a:t>
            </a:r>
            <a:r>
              <a:rPr lang="en-US" sz="4800" b="1" dirty="0" smtClean="0"/>
              <a:t>modalities </a:t>
            </a:r>
            <a:r>
              <a:rPr lang="en-US" b="1" dirty="0" smtClean="0"/>
              <a:t>used in imaging HBS 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838200" y="2211694"/>
            <a:ext cx="10515600" cy="3407441"/>
          </a:xfrm>
        </p:spPr>
        <p:txBody>
          <a:bodyPr/>
          <a:lstStyle/>
          <a:p>
            <a:r>
              <a:rPr lang="en-US" sz="4000" b="1" dirty="0" smtClean="0"/>
              <a:t>X Ray.</a:t>
            </a:r>
          </a:p>
          <a:p>
            <a:r>
              <a:rPr lang="en-US" sz="4000" b="1" dirty="0" smtClean="0"/>
              <a:t>Ultrasound.</a:t>
            </a:r>
          </a:p>
          <a:p>
            <a:r>
              <a:rPr lang="en-US" sz="4000" b="1" dirty="0" smtClean="0"/>
              <a:t>Computed tomography CT scan.</a:t>
            </a:r>
          </a:p>
          <a:p>
            <a:r>
              <a:rPr lang="en-US" sz="4000" b="1" dirty="0" smtClean="0"/>
              <a:t>Magnetic resonance imaging MRI.</a:t>
            </a:r>
          </a:p>
          <a:p>
            <a:r>
              <a:rPr lang="en-US" sz="4000" b="1" dirty="0" smtClean="0"/>
              <a:t>Nuclear scan.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2729" y="5619135"/>
            <a:ext cx="11299722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ALL modalities can be used </a:t>
            </a:r>
            <a:endParaRPr lang="ar-SA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What is this?</a:t>
            </a:r>
          </a:p>
        </p:txBody>
      </p:sp>
      <p:pic>
        <p:nvPicPr>
          <p:cNvPr id="614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575" y="269875"/>
            <a:ext cx="5457825" cy="6181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mtClean="0"/>
              <a:t>What is this?</a:t>
            </a:r>
          </a:p>
        </p:txBody>
      </p:sp>
      <p:pic>
        <p:nvPicPr>
          <p:cNvPr id="7171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575" y="269875"/>
            <a:ext cx="5457825" cy="6181725"/>
          </a:xfrm>
        </p:spPr>
      </p:pic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0" y="2408238"/>
            <a:ext cx="56927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4400" b="1"/>
              <a:t>Abdomen  x-ray </a:t>
            </a:r>
          </a:p>
          <a:p>
            <a:pPr algn="ctr"/>
            <a:r>
              <a:rPr lang="en-US" sz="4400" b="1"/>
              <a:t>OR</a:t>
            </a:r>
          </a:p>
          <a:p>
            <a:pPr algn="ctr"/>
            <a:r>
              <a:rPr lang="en-US" sz="4400" b="1"/>
              <a:t>Abdomen radiography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/>
              <a:t>What is this ????</a:t>
            </a: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1775" y="385763"/>
            <a:ext cx="4932363" cy="6153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75" y="398463"/>
            <a:ext cx="4635500" cy="5784850"/>
          </a:xfrm>
        </p:spPr>
      </p:pic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1223963" y="476250"/>
            <a:ext cx="45450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CA" sz="2400"/>
              <a:t>X ray was first observed and documented in </a:t>
            </a:r>
            <a:r>
              <a:rPr lang="en-CA" sz="2400" b="1"/>
              <a:t>1895</a:t>
            </a:r>
            <a:r>
              <a:rPr lang="en-CA" sz="2400"/>
              <a:t> by </a:t>
            </a:r>
            <a:r>
              <a:rPr lang="en-CA" sz="2400" b="1"/>
              <a:t>Wilhelm Conrad Roentgen</a:t>
            </a:r>
          </a:p>
          <a:p>
            <a:r>
              <a:rPr lang="en-US"/>
              <a:t> 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6991350" y="6180138"/>
            <a:ext cx="444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800" b="1">
                <a:solidFill>
                  <a:srgbClr val="000000"/>
                </a:solidFill>
              </a:rPr>
              <a:t>First x ray taken in history</a:t>
            </a:r>
          </a:p>
        </p:txBody>
      </p:sp>
      <p:pic>
        <p:nvPicPr>
          <p:cNvPr id="922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25" y="2014538"/>
            <a:ext cx="380682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1722</TotalTime>
  <Words>547</Words>
  <Application>Microsoft Office PowerPoint</Application>
  <PresentationFormat>Widescreen</PresentationFormat>
  <Paragraphs>142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MS PGothic</vt:lpstr>
      <vt:lpstr>MS PGothic</vt:lpstr>
      <vt:lpstr>Arial</vt:lpstr>
      <vt:lpstr>Calibri</vt:lpstr>
      <vt:lpstr>Calibri Light</vt:lpstr>
      <vt:lpstr>Tahoma</vt:lpstr>
      <vt:lpstr>Times New Roman</vt:lpstr>
      <vt:lpstr>Office Theme</vt:lpstr>
      <vt:lpstr>Radiology &amp; investigation of hepatobiliary system</vt:lpstr>
      <vt:lpstr>Lecture outline:</vt:lpstr>
      <vt:lpstr>What HBS incudes?</vt:lpstr>
      <vt:lpstr>What are Radiological modalities used in imaging HBS ?</vt:lpstr>
      <vt:lpstr>What are Radiological modalities used in imaging HBS ?</vt:lpstr>
      <vt:lpstr>What is this?</vt:lpstr>
      <vt:lpstr>What is this?</vt:lpstr>
      <vt:lpstr>What is this ????</vt:lpstr>
      <vt:lpstr>PowerPoint Presentation</vt:lpstr>
      <vt:lpstr>What is X ray?</vt:lpstr>
      <vt:lpstr>X-Ray language: </vt:lpstr>
      <vt:lpstr> X-Ray:</vt:lpstr>
      <vt:lpstr>What is this? </vt:lpstr>
      <vt:lpstr>What is this? </vt:lpstr>
      <vt:lpstr>What is US?</vt:lpstr>
      <vt:lpstr>Ultrasound</vt:lpstr>
      <vt:lpstr>Echo patterns</vt:lpstr>
      <vt:lpstr>PowerPoint Presentation</vt:lpstr>
      <vt:lpstr>PowerPoint Presentation</vt:lpstr>
      <vt:lpstr>PowerPoint Presentation</vt:lpstr>
      <vt:lpstr>What is this?</vt:lpstr>
      <vt:lpstr>What is this?</vt:lpstr>
      <vt:lpstr>What is CT scan? </vt:lpstr>
      <vt:lpstr>What is different between the tow iamges? </vt:lpstr>
      <vt:lpstr>What is different between the tow iamges? </vt:lpstr>
      <vt:lpstr>Computed tomography CT scan:</vt:lpstr>
      <vt:lpstr>CT language</vt:lpstr>
      <vt:lpstr>What is this?</vt:lpstr>
      <vt:lpstr>PowerPoint Presentation</vt:lpstr>
      <vt:lpstr>Magnetic resonance imaging (MRI)</vt:lpstr>
      <vt:lpstr>Magnetic resonance imaging (MRI)</vt:lpstr>
      <vt:lpstr>MRI language</vt:lpstr>
      <vt:lpstr>What is this?</vt:lpstr>
      <vt:lpstr>What is this?</vt:lpstr>
      <vt:lpstr>What is nuclear medicine?</vt:lpstr>
      <vt:lpstr>Nuclear medicine: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Reshaid Al Jurayyan</dc:creator>
  <cp:lastModifiedBy>Reshaid Al Jurayyan</cp:lastModifiedBy>
  <cp:revision>26</cp:revision>
  <dcterms:created xsi:type="dcterms:W3CDTF">2016-12-10T07:07:11Z</dcterms:created>
  <dcterms:modified xsi:type="dcterms:W3CDTF">2019-11-19T09:02:06Z</dcterms:modified>
</cp:coreProperties>
</file>