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86" r:id="rId7"/>
    <p:sldId id="262" r:id="rId8"/>
    <p:sldId id="263" r:id="rId9"/>
    <p:sldId id="264" r:id="rId10"/>
    <p:sldId id="265" r:id="rId11"/>
    <p:sldId id="287" r:id="rId12"/>
    <p:sldId id="288" r:id="rId13"/>
    <p:sldId id="266" r:id="rId14"/>
    <p:sldId id="271" r:id="rId15"/>
    <p:sldId id="289" r:id="rId16"/>
    <p:sldId id="290" r:id="rId17"/>
    <p:sldId id="258" r:id="rId18"/>
    <p:sldId id="273" r:id="rId19"/>
    <p:sldId id="291" r:id="rId20"/>
    <p:sldId id="269" r:id="rId21"/>
    <p:sldId id="274" r:id="rId22"/>
    <p:sldId id="268" r:id="rId23"/>
    <p:sldId id="272" r:id="rId24"/>
    <p:sldId id="275" r:id="rId25"/>
    <p:sldId id="270" r:id="rId26"/>
    <p:sldId id="276" r:id="rId27"/>
    <p:sldId id="277" r:id="rId28"/>
    <p:sldId id="278" r:id="rId29"/>
    <p:sldId id="279" r:id="rId30"/>
    <p:sldId id="280" r:id="rId31"/>
    <p:sldId id="292" r:id="rId32"/>
    <p:sldId id="281" r:id="rId33"/>
    <p:sldId id="283" r:id="rId34"/>
    <p:sldId id="282" r:id="rId35"/>
    <p:sldId id="285" r:id="rId36"/>
    <p:sldId id="284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6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2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7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2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0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1957-C9A4-403B-92E1-CAA44FB7E814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Interactive lecture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0638"/>
            <a:ext cx="9144000" cy="1655762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smtClean="0"/>
              <a:t>MOHAMMAD AYESH ZAYED, </a:t>
            </a:r>
            <a:r>
              <a:rPr lang="en-US" dirty="0" smtClean="0"/>
              <a:t>MBBS</a:t>
            </a:r>
          </a:p>
          <a:p>
            <a:r>
              <a:rPr lang="en-US" dirty="0" smtClean="0"/>
              <a:t>CONSULTANT RADIOLOGIST</a:t>
            </a:r>
            <a:endParaRPr lang="en-US" dirty="0" smtClean="0"/>
          </a:p>
          <a:p>
            <a:r>
              <a:rPr lang="en-US" dirty="0" smtClean="0"/>
              <a:t>Radiology and Medical Imaging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6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2eC981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8000" r="33463" b="25850"/>
          <a:stretch/>
        </p:blipFill>
        <p:spPr bwMode="auto">
          <a:xfrm>
            <a:off x="1927068" y="1265989"/>
            <a:ext cx="3024336" cy="43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7425" y="1402800"/>
            <a:ext cx="495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modality?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Barium meal - fluoroscopy</a:t>
            </a:r>
          </a:p>
          <a:p>
            <a:r>
              <a:rPr lang="en-US" sz="3200" dirty="0" smtClean="0"/>
              <a:t>What is the diagnosis?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Hiatus hernia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25" y="622300"/>
            <a:ext cx="5613400" cy="561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825" y="1581150"/>
            <a:ext cx="345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example of hiatus hernia</a:t>
            </a:r>
          </a:p>
        </p:txBody>
      </p:sp>
    </p:spTree>
    <p:extLst>
      <p:ext uri="{BB962C8B-B14F-4D97-AF65-F5344CB8AC3E}">
        <p14:creationId xmlns:p14="http://schemas.microsoft.com/office/powerpoint/2010/main" val="262634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2e1DF0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000" r="27950" b="24800"/>
          <a:stretch/>
        </p:blipFill>
        <p:spPr bwMode="auto">
          <a:xfrm>
            <a:off x="524675" y="304804"/>
            <a:ext cx="3313900" cy="58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2475" y="1952625"/>
            <a:ext cx="6124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the modality?</a:t>
            </a:r>
          </a:p>
          <a:p>
            <a:r>
              <a:rPr lang="en-US" sz="3600" dirty="0" smtClean="0"/>
              <a:t>What is the name of the sign?</a:t>
            </a:r>
          </a:p>
          <a:p>
            <a:r>
              <a:rPr lang="en-US" sz="3600" dirty="0" smtClean="0"/>
              <a:t>What is the diagnosis?</a:t>
            </a:r>
          </a:p>
        </p:txBody>
      </p:sp>
    </p:spTree>
    <p:extLst>
      <p:ext uri="{BB962C8B-B14F-4D97-AF65-F5344CB8AC3E}">
        <p14:creationId xmlns:p14="http://schemas.microsoft.com/office/powerpoint/2010/main" val="42418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2e1DF0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000" r="27950" b="24800"/>
          <a:stretch/>
        </p:blipFill>
        <p:spPr bwMode="auto">
          <a:xfrm>
            <a:off x="524675" y="304804"/>
            <a:ext cx="3313900" cy="58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2950" y="1133475"/>
            <a:ext cx="6429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modality?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Barium enema – fluoroscopy </a:t>
            </a:r>
          </a:p>
          <a:p>
            <a:r>
              <a:rPr lang="en-US" sz="3200" dirty="0" smtClean="0"/>
              <a:t>What is the name of the sign?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Lead pipe sign</a:t>
            </a:r>
          </a:p>
          <a:p>
            <a:r>
              <a:rPr lang="en-US" sz="3200" dirty="0" smtClean="0"/>
              <a:t>What is the diagnosis?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IBD – Ulcerative colitis</a:t>
            </a:r>
          </a:p>
        </p:txBody>
      </p:sp>
    </p:spTree>
    <p:extLst>
      <p:ext uri="{BB962C8B-B14F-4D97-AF65-F5344CB8AC3E}">
        <p14:creationId xmlns:p14="http://schemas.microsoft.com/office/powerpoint/2010/main" val="23708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5" y="146685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 pipe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1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85" y="0"/>
            <a:ext cx="52360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325" y="1352550"/>
            <a:ext cx="381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example of lead pipe colon (featureless colon)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7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1" y="603250"/>
            <a:ext cx="4203483" cy="5670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603249"/>
            <a:ext cx="6985000" cy="3959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5825" y="4562474"/>
            <a:ext cx="698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study?</a:t>
            </a:r>
          </a:p>
          <a:p>
            <a:r>
              <a:rPr lang="en-US" dirty="0" smtClean="0"/>
              <a:t>What is structure labeled on the left image?</a:t>
            </a:r>
          </a:p>
          <a:p>
            <a:r>
              <a:rPr lang="en-US" dirty="0" smtClean="0"/>
              <a:t>What is the diagnosis of the patient on right image?</a:t>
            </a:r>
          </a:p>
          <a:p>
            <a:r>
              <a:rPr lang="en-US" dirty="0" smtClean="0"/>
              <a:t>What is the gold standard image modality for such diagnosis? What is the alternative image modality in pregnant/pediatric patients?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8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1" y="603250"/>
            <a:ext cx="4203483" cy="5670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603249"/>
            <a:ext cx="6985000" cy="3959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5825" y="4562474"/>
            <a:ext cx="698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study? </a:t>
            </a:r>
            <a:r>
              <a:rPr lang="en-US" dirty="0" smtClean="0">
                <a:solidFill>
                  <a:srgbClr val="FF0000"/>
                </a:solidFill>
              </a:rPr>
              <a:t>CT scan</a:t>
            </a:r>
          </a:p>
          <a:p>
            <a:r>
              <a:rPr lang="en-US" dirty="0" smtClean="0"/>
              <a:t>What is structure labeled on the left image? </a:t>
            </a:r>
            <a:r>
              <a:rPr lang="en-US" dirty="0" smtClean="0">
                <a:solidFill>
                  <a:srgbClr val="FF0000"/>
                </a:solidFill>
              </a:rPr>
              <a:t>appendix</a:t>
            </a:r>
          </a:p>
          <a:p>
            <a:r>
              <a:rPr lang="en-US" dirty="0" smtClean="0"/>
              <a:t>What is the diagnosis of the patient on right image? </a:t>
            </a:r>
            <a:r>
              <a:rPr lang="en-US" dirty="0" smtClean="0">
                <a:solidFill>
                  <a:srgbClr val="FF0000"/>
                </a:solidFill>
              </a:rPr>
              <a:t>appendicitis</a:t>
            </a:r>
          </a:p>
          <a:p>
            <a:r>
              <a:rPr lang="en-US" dirty="0" smtClean="0"/>
              <a:t>What is the gold standard image modality for such diagnosis? What is the alternative image modality in pregnant/pediatric patients? </a:t>
            </a:r>
            <a:r>
              <a:rPr lang="en-US" dirty="0" smtClean="0">
                <a:solidFill>
                  <a:srgbClr val="FF0000"/>
                </a:solidFill>
              </a:rPr>
              <a:t>CT scan is the gold standard, U/S is the alternative.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1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2eDA58.tmp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4" t="10547" r="16567" b="23383"/>
          <a:stretch/>
        </p:blipFill>
        <p:spPr bwMode="auto">
          <a:xfrm>
            <a:off x="8188656" y="163773"/>
            <a:ext cx="3862318" cy="233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a2e3ACD.tmp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21651" r="9838" b="35300"/>
          <a:stretch/>
        </p:blipFill>
        <p:spPr bwMode="auto">
          <a:xfrm>
            <a:off x="8188656" y="3067924"/>
            <a:ext cx="352839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2" y="326929"/>
            <a:ext cx="7148952" cy="4217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6300" y="4829175"/>
            <a:ext cx="697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Appendix should not exceed </a:t>
            </a:r>
            <a:r>
              <a:rPr lang="en-US" dirty="0" smtClean="0">
                <a:solidFill>
                  <a:srgbClr val="FF0000"/>
                </a:solidFill>
              </a:rPr>
              <a:t>6 mm </a:t>
            </a:r>
            <a:r>
              <a:rPr lang="en-US" dirty="0" smtClean="0"/>
              <a:t>in diameter.</a:t>
            </a:r>
          </a:p>
          <a:p>
            <a:r>
              <a:rPr lang="en-US" dirty="0" smtClean="0"/>
              <a:t>The surrounding fat should be </a:t>
            </a:r>
            <a:r>
              <a:rPr lang="en-US" dirty="0" smtClean="0">
                <a:solidFill>
                  <a:srgbClr val="FF0000"/>
                </a:solidFill>
              </a:rPr>
              <a:t>clear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Appendix normally is </a:t>
            </a:r>
            <a:r>
              <a:rPr lang="en-US" dirty="0" smtClean="0">
                <a:solidFill>
                  <a:srgbClr val="FF0000"/>
                </a:solidFill>
              </a:rPr>
              <a:t>compressible</a:t>
            </a:r>
            <a:r>
              <a:rPr lang="en-US" dirty="0" smtClean="0"/>
              <a:t> by U/S probe.</a:t>
            </a:r>
          </a:p>
          <a:p>
            <a:r>
              <a:rPr lang="en-US" dirty="0" smtClean="0"/>
              <a:t>Normally, there will be no </a:t>
            </a:r>
            <a:r>
              <a:rPr lang="en-US" dirty="0" err="1" smtClean="0">
                <a:solidFill>
                  <a:srgbClr val="FF0000"/>
                </a:solidFill>
              </a:rPr>
              <a:t>appendiculith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5 radiological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81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0"/>
          <a:stretch/>
        </p:blipFill>
        <p:spPr>
          <a:xfrm>
            <a:off x="577850" y="635000"/>
            <a:ext cx="5622925" cy="574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4175" y="635000"/>
            <a:ext cx="4248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study?</a:t>
            </a:r>
          </a:p>
          <a:p>
            <a:endParaRPr lang="en-US" dirty="0"/>
          </a:p>
          <a:p>
            <a:r>
              <a:rPr lang="en-US" dirty="0" smtClean="0"/>
              <a:t>What is the pertinent sign?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0"/>
          <a:stretch/>
        </p:blipFill>
        <p:spPr>
          <a:xfrm>
            <a:off x="577850" y="635000"/>
            <a:ext cx="5622925" cy="574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4175" y="635000"/>
            <a:ext cx="4248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study?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Barium enema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pertinent sign?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Apple-core sign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Colon cancer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5"/>
          <a:stretch/>
        </p:blipFill>
        <p:spPr>
          <a:xfrm rot="7401224">
            <a:off x="7539819" y="2628711"/>
            <a:ext cx="2273164" cy="31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5B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6401" r="9838" b="22700"/>
          <a:stretch/>
        </p:blipFill>
        <p:spPr bwMode="auto">
          <a:xfrm>
            <a:off x="909117" y="1896269"/>
            <a:ext cx="734481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a2e58B1.tmp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8500" r="51575" b="36350"/>
          <a:stretch/>
        </p:blipFill>
        <p:spPr bwMode="auto">
          <a:xfrm>
            <a:off x="8525997" y="1896269"/>
            <a:ext cx="316835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9117" y="800100"/>
            <a:ext cx="10016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Examples of colon cancer in barium enema and CT scan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23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5" y="920192"/>
            <a:ext cx="6220496" cy="5080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5725" y="933450"/>
            <a:ext cx="4000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modality?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</a:p>
          <a:p>
            <a:endParaRPr lang="en-US" dirty="0"/>
          </a:p>
          <a:p>
            <a:r>
              <a:rPr lang="en-US" dirty="0" smtClean="0"/>
              <a:t>What are the expected symptoms the patient has?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5" y="920192"/>
            <a:ext cx="6220496" cy="5080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3275" y="1936733"/>
            <a:ext cx="4514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name of the modality?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UltraSound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is the diagnosis?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Gallstone with cholecystitis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are the expected symptoms the patient has?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RUQ pain radiating to right shoulder aggravating by fatty meal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" y="928823"/>
            <a:ext cx="5715000" cy="5001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9109" y="1349829"/>
            <a:ext cx="42933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modality?</a:t>
            </a:r>
          </a:p>
          <a:p>
            <a:endParaRPr lang="en-US" dirty="0"/>
          </a:p>
          <a:p>
            <a:r>
              <a:rPr lang="en-US" dirty="0" smtClean="0"/>
              <a:t>What is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</a:p>
          <a:p>
            <a:endParaRPr lang="en-US" dirty="0"/>
          </a:p>
          <a:p>
            <a:r>
              <a:rPr lang="en-US" dirty="0" smtClean="0"/>
              <a:t>What is the important of this disease?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19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" y="928823"/>
            <a:ext cx="5715000" cy="5001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4675" y="1349829"/>
            <a:ext cx="4937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name of the modality?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UltraSound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is the findings?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Hyperechoic lesions within the wall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is the diagnosis?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Gallbladder </a:t>
            </a:r>
            <a:r>
              <a:rPr lang="en-US" sz="2400" dirty="0" err="1" smtClean="0">
                <a:solidFill>
                  <a:srgbClr val="FF0000"/>
                </a:solidFill>
              </a:rPr>
              <a:t>adenomyomatosis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is the important of this disease?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Misdiagnose with stone, benign lesion and can convert to malignant lesions, F/U is needed.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36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"/>
          <a:stretch/>
        </p:blipFill>
        <p:spPr>
          <a:xfrm>
            <a:off x="156754" y="1029788"/>
            <a:ext cx="6778172" cy="4839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6194" y="1271451"/>
            <a:ext cx="4214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20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"/>
          <a:stretch/>
        </p:blipFill>
        <p:spPr>
          <a:xfrm>
            <a:off x="156754" y="1029788"/>
            <a:ext cx="6778172" cy="4839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6194" y="1271451"/>
            <a:ext cx="4214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Ultrasound</a:t>
            </a:r>
          </a:p>
          <a:p>
            <a:r>
              <a:rPr lang="en-US" dirty="0" smtClean="0"/>
              <a:t>What is the findings?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Shrink, nodular surface, hyperechoic texture, ascites.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Liver cirrhosis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8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173479"/>
            <a:ext cx="5889897" cy="4417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4640" y="1173479"/>
            <a:ext cx="4528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endParaRPr lang="en-US" dirty="0"/>
          </a:p>
          <a:p>
            <a:r>
              <a:rPr lang="en-US" dirty="0" smtClean="0"/>
              <a:t>What is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</a:p>
          <a:p>
            <a:endParaRPr lang="en-US" dirty="0"/>
          </a:p>
          <a:p>
            <a:r>
              <a:rPr lang="en-US" dirty="0" smtClean="0"/>
              <a:t>What is other imaging modality to confirm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4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5 radiological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</a:t>
            </a:r>
          </a:p>
          <a:p>
            <a:r>
              <a:rPr lang="en-US" dirty="0" smtClean="0"/>
              <a:t>Fluoroscopy</a:t>
            </a:r>
            <a:endParaRPr lang="en-US" dirty="0" smtClean="0"/>
          </a:p>
          <a:p>
            <a:r>
              <a:rPr lang="en-US" dirty="0" smtClean="0"/>
              <a:t>U/S</a:t>
            </a:r>
          </a:p>
          <a:p>
            <a:r>
              <a:rPr lang="en-US" dirty="0" smtClean="0"/>
              <a:t>MRI</a:t>
            </a:r>
          </a:p>
          <a:p>
            <a:r>
              <a:rPr lang="en-US" dirty="0" smtClean="0"/>
              <a:t>CT scan</a:t>
            </a:r>
          </a:p>
          <a:p>
            <a:r>
              <a:rPr lang="en-US" dirty="0" smtClean="0"/>
              <a:t>Nuclear Medicine</a:t>
            </a:r>
          </a:p>
          <a:p>
            <a:r>
              <a:rPr lang="en-US" dirty="0" smtClean="0"/>
              <a:t>Angiography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99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173479"/>
            <a:ext cx="5889897" cy="4417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4640" y="1173479"/>
            <a:ext cx="4528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U/S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findings?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Hyper-echoic focal hepatic nodule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hemangioma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other imaging modality to confirm the diagnosis?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Triphasic</a:t>
            </a:r>
            <a:r>
              <a:rPr lang="en-US" dirty="0" smtClean="0">
                <a:solidFill>
                  <a:srgbClr val="FF0000"/>
                </a:solidFill>
              </a:rPr>
              <a:t> liver CT scan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MRI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77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895350"/>
            <a:ext cx="3657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895350"/>
            <a:ext cx="36576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0625" y="4524375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 echoic lesions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58075" y="4524375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 echoic lesions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27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8" t="58936" b="1063"/>
          <a:stretch/>
        </p:blipFill>
        <p:spPr>
          <a:xfrm>
            <a:off x="7447388" y="2186734"/>
            <a:ext cx="2915811" cy="2663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8" t="30338" b="41063"/>
          <a:stretch/>
        </p:blipFill>
        <p:spPr>
          <a:xfrm>
            <a:off x="4382679" y="2186733"/>
            <a:ext cx="2915811" cy="2663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1" b="69856"/>
          <a:stretch/>
        </p:blipFill>
        <p:spPr>
          <a:xfrm>
            <a:off x="1317968" y="2186732"/>
            <a:ext cx="2915813" cy="2663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4594" y="1158240"/>
            <a:ext cx="786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Triphasic</a:t>
            </a:r>
            <a:r>
              <a:rPr lang="en-US" sz="3200" dirty="0" smtClean="0"/>
              <a:t> liver CT scan of the same patient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5690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1" t="41421" r="30469" b="17417"/>
          <a:stretch/>
        </p:blipFill>
        <p:spPr>
          <a:xfrm>
            <a:off x="7554122" y="3274424"/>
            <a:ext cx="3006008" cy="2758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42065" r="66103" b="17259"/>
          <a:stretch/>
        </p:blipFill>
        <p:spPr>
          <a:xfrm>
            <a:off x="4492247" y="3274423"/>
            <a:ext cx="3020768" cy="2758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5" t="-1" r="31455" b="60694"/>
          <a:stretch/>
        </p:blipFill>
        <p:spPr>
          <a:xfrm>
            <a:off x="1426350" y="3274423"/>
            <a:ext cx="3028060" cy="2758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960" y="975360"/>
            <a:ext cx="881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endParaRPr lang="en-US" dirty="0"/>
          </a:p>
          <a:p>
            <a:r>
              <a:rPr lang="en-US" dirty="0" smtClean="0"/>
              <a:t>What are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9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1" t="41421" r="30469" b="17417"/>
          <a:stretch/>
        </p:blipFill>
        <p:spPr>
          <a:xfrm>
            <a:off x="7554122" y="3274424"/>
            <a:ext cx="3006008" cy="2758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42065" r="66103" b="17259"/>
          <a:stretch/>
        </p:blipFill>
        <p:spPr>
          <a:xfrm>
            <a:off x="4492247" y="3274423"/>
            <a:ext cx="3020768" cy="2758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5" t="-1" r="31455" b="60694"/>
          <a:stretch/>
        </p:blipFill>
        <p:spPr>
          <a:xfrm>
            <a:off x="1426350" y="3274423"/>
            <a:ext cx="3028060" cy="2758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960" y="975360"/>
            <a:ext cx="8813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Triphasic</a:t>
            </a:r>
            <a:r>
              <a:rPr lang="en-US" dirty="0" smtClean="0">
                <a:solidFill>
                  <a:srgbClr val="FF0000"/>
                </a:solidFill>
              </a:rPr>
              <a:t> liver CT scan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are the findings?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Focal hepatic lesion with fill-in enhancement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HCC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68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8" y="1297576"/>
            <a:ext cx="6520826" cy="4463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0663" y="1402080"/>
            <a:ext cx="3735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endParaRPr lang="en-US" dirty="0"/>
          </a:p>
          <a:p>
            <a:r>
              <a:rPr lang="en-US" dirty="0" smtClean="0"/>
              <a:t>What is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</a:p>
          <a:p>
            <a:endParaRPr lang="en-US" dirty="0"/>
          </a:p>
          <a:p>
            <a:r>
              <a:rPr lang="en-US" dirty="0" smtClean="0"/>
              <a:t>What is the expected symptoms and signs the patient has?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75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8" y="1248000"/>
            <a:ext cx="6520826" cy="4463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4936" y="1402079"/>
            <a:ext cx="50945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modality?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U/S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What is the findings?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Hyperechoic lesion in CBD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What is the diagnosis?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CBD stone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What is the expected symptoms and signs the patient has?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Yellow discoloration. RUQ pain. Hyper-bilirubinemia.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54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652463"/>
            <a:ext cx="6784874" cy="5081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457325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MRCP = </a:t>
            </a:r>
            <a:r>
              <a:rPr lang="en-US" dirty="0" smtClean="0">
                <a:solidFill>
                  <a:srgbClr val="FF0000"/>
                </a:solidFill>
              </a:rPr>
              <a:t>MR</a:t>
            </a:r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holangio-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ancreatico-graphy</a:t>
            </a:r>
          </a:p>
          <a:p>
            <a:endParaRPr lang="en-US" dirty="0"/>
          </a:p>
          <a:p>
            <a:r>
              <a:rPr lang="en-US" dirty="0" smtClean="0"/>
              <a:t>The dark signals in the gallbladder = stones</a:t>
            </a:r>
          </a:p>
          <a:p>
            <a:endParaRPr lang="en-US" dirty="0"/>
          </a:p>
          <a:p>
            <a:r>
              <a:rPr lang="en-US" dirty="0" smtClean="0"/>
              <a:t>The dark signal in the distal CBD is 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36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04850"/>
            <a:ext cx="50673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7750" y="1552575"/>
            <a:ext cx="3981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Triad: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Air in the bile ducts, </a:t>
            </a:r>
            <a:r>
              <a:rPr lang="en-US" dirty="0" err="1" smtClean="0">
                <a:solidFill>
                  <a:srgbClr val="FF0000"/>
                </a:solidFill>
              </a:rPr>
              <a:t>Pneumobilia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Dilatation</a:t>
            </a:r>
            <a:r>
              <a:rPr lang="en-US" dirty="0" smtClean="0"/>
              <a:t>  of the small bowel.</a:t>
            </a:r>
          </a:p>
          <a:p>
            <a:pPr marL="342900" indent="-342900">
              <a:buAutoNum type="arabicPeriod"/>
            </a:pPr>
            <a:r>
              <a:rPr lang="en-US" dirty="0" smtClean="0"/>
              <a:t>Calcified </a:t>
            </a:r>
            <a:r>
              <a:rPr lang="en-US" dirty="0" smtClean="0">
                <a:solidFill>
                  <a:srgbClr val="FF0000"/>
                </a:solidFill>
              </a:rPr>
              <a:t>stone</a:t>
            </a:r>
            <a:r>
              <a:rPr lang="en-US" dirty="0" smtClean="0"/>
              <a:t> in the distal bowel.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Triad of ?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3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676276"/>
            <a:ext cx="5400674" cy="5400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925" y="2038350"/>
            <a:ext cx="3952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Gallstone Ileus</a:t>
            </a:r>
          </a:p>
          <a:p>
            <a:endParaRPr lang="en-US" dirty="0"/>
          </a:p>
          <a:p>
            <a:r>
              <a:rPr lang="en-US" dirty="0" smtClean="0"/>
              <a:t>Diagnosis by </a:t>
            </a:r>
            <a:r>
              <a:rPr lang="en-US" dirty="0" smtClean="0">
                <a:solidFill>
                  <a:srgbClr val="FF0000"/>
                </a:solidFill>
              </a:rPr>
              <a:t>Radiology </a:t>
            </a:r>
          </a:p>
          <a:p>
            <a:endParaRPr lang="en-US" dirty="0"/>
          </a:p>
          <a:p>
            <a:r>
              <a:rPr lang="en-US" dirty="0" smtClean="0"/>
              <a:t>Treatment by </a:t>
            </a:r>
            <a:r>
              <a:rPr lang="en-US" dirty="0" smtClean="0">
                <a:solidFill>
                  <a:srgbClr val="FF0000"/>
                </a:solidFill>
              </a:rPr>
              <a:t>Surgery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3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1A8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10547" r="11493" b="24975"/>
          <a:stretch/>
        </p:blipFill>
        <p:spPr bwMode="auto">
          <a:xfrm>
            <a:off x="1998401" y="329537"/>
            <a:ext cx="7588155" cy="481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9650" y="5486400"/>
            <a:ext cx="987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the modality?</a:t>
            </a:r>
          </a:p>
          <a:p>
            <a:pPr algn="ctr"/>
            <a:r>
              <a:rPr lang="en-US" dirty="0" smtClean="0"/>
              <a:t>Mention 2 abnormalities?</a:t>
            </a:r>
          </a:p>
        </p:txBody>
      </p:sp>
    </p:spTree>
    <p:extLst>
      <p:ext uri="{BB962C8B-B14F-4D97-AF65-F5344CB8AC3E}">
        <p14:creationId xmlns:p14="http://schemas.microsoft.com/office/powerpoint/2010/main" val="3640280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847724"/>
            <a:ext cx="7077075" cy="475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0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1A8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10547" r="11493" b="24975"/>
          <a:stretch/>
        </p:blipFill>
        <p:spPr bwMode="auto">
          <a:xfrm>
            <a:off x="1998401" y="329537"/>
            <a:ext cx="7588155" cy="481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9650" y="5486400"/>
            <a:ext cx="987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the modality? </a:t>
            </a:r>
            <a:r>
              <a:rPr lang="en-US" dirty="0" smtClean="0">
                <a:solidFill>
                  <a:srgbClr val="FF0000"/>
                </a:solidFill>
              </a:rPr>
              <a:t>Plain X-RAYS</a:t>
            </a:r>
          </a:p>
          <a:p>
            <a:pPr algn="ctr"/>
            <a:r>
              <a:rPr lang="en-US" dirty="0" smtClean="0"/>
              <a:t>Mention 2 abnormalities? </a:t>
            </a:r>
            <a:r>
              <a:rPr lang="en-US" dirty="0" smtClean="0">
                <a:solidFill>
                  <a:srgbClr val="FF0000"/>
                </a:solidFill>
              </a:rPr>
              <a:t>Multiple air-Fluid levels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Stack of coins</a:t>
            </a:r>
            <a:r>
              <a:rPr lang="en-US" dirty="0" smtClean="0"/>
              <a:t> signs</a:t>
            </a:r>
          </a:p>
        </p:txBody>
      </p:sp>
    </p:spTree>
    <p:extLst>
      <p:ext uri="{BB962C8B-B14F-4D97-AF65-F5344CB8AC3E}">
        <p14:creationId xmlns:p14="http://schemas.microsoft.com/office/powerpoint/2010/main" val="384763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965200"/>
            <a:ext cx="5613400" cy="481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Stack of Coins</a:t>
            </a:r>
          </a:p>
        </p:txBody>
      </p:sp>
    </p:spTree>
    <p:extLst>
      <p:ext uri="{BB962C8B-B14F-4D97-AF65-F5344CB8AC3E}">
        <p14:creationId xmlns:p14="http://schemas.microsoft.com/office/powerpoint/2010/main" val="267536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r807img00004.jpg"/>
          <p:cNvPicPr>
            <a:picLocks noChangeAspect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04800"/>
            <a:ext cx="5319713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934200" y="57150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7162800" y="38862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8686800" y="2514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8610600" y="1219200"/>
            <a:ext cx="2286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6705600" y="1371600"/>
            <a:ext cx="3048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5257800" y="1752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5029200" y="3200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5867400" y="4724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8</a:t>
            </a: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838200" y="778014"/>
            <a:ext cx="243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l" rtl="0" eaLnBrk="1" hangingPunct="1"/>
            <a:r>
              <a:rPr lang="en-US" altLang="ar-SA" sz="2000" dirty="0" smtClean="0">
                <a:latin typeface="Calibri" panose="020F0502020204030204" pitchFamily="34" charset="0"/>
              </a:rPr>
              <a:t>What is the name of the study?</a:t>
            </a:r>
          </a:p>
          <a:p>
            <a:pPr marL="0" indent="0" algn="l" rtl="0" eaLnBrk="1" hangingPunct="1"/>
            <a:r>
              <a:rPr lang="en-US" altLang="ar-SA" sz="2000" dirty="0" smtClean="0">
                <a:latin typeface="Calibri" panose="020F0502020204030204" pitchFamily="34" charset="0"/>
              </a:rPr>
              <a:t>Name the labelled structures?</a:t>
            </a:r>
            <a:endParaRPr lang="en-US" altLang="ar-SA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r807img00004.jpg"/>
          <p:cNvPicPr>
            <a:picLocks noChangeAspect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04800"/>
            <a:ext cx="5319713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934200" y="57150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7162800" y="38862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8686800" y="2514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8610600" y="1219200"/>
            <a:ext cx="2286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6705600" y="1371600"/>
            <a:ext cx="3048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5257800" y="1752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5029200" y="3200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5867400" y="4724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8</a:t>
            </a: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1181101" y="2398712"/>
            <a:ext cx="2438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Rectum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Sigmoid colon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Descending colon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Splenic flexure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Transverse colon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Hepatic flexure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Ascending colon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cecum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5850" y="1085850"/>
            <a:ext cx="253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barium enema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2eC981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8000" r="33463" b="25850"/>
          <a:stretch/>
        </p:blipFill>
        <p:spPr bwMode="auto">
          <a:xfrm>
            <a:off x="1927068" y="1265989"/>
            <a:ext cx="3024336" cy="43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1333500"/>
            <a:ext cx="474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the modality?</a:t>
            </a:r>
          </a:p>
          <a:p>
            <a:r>
              <a:rPr lang="en-US" sz="3600" dirty="0" smtClean="0"/>
              <a:t>What is the diagnosis?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89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784</Words>
  <Application>Microsoft Office PowerPoint</Application>
  <PresentationFormat>Widescreen</PresentationFormat>
  <Paragraphs>185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Interactive lecture</vt:lpstr>
      <vt:lpstr>Name 5 radiological modalities</vt:lpstr>
      <vt:lpstr>Name 5 radiological modalities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lecture</dc:title>
  <dc:creator>abdulrahman alhawas</dc:creator>
  <cp:lastModifiedBy>medtst medtst</cp:lastModifiedBy>
  <cp:revision>33</cp:revision>
  <dcterms:created xsi:type="dcterms:W3CDTF">2016-12-20T18:19:31Z</dcterms:created>
  <dcterms:modified xsi:type="dcterms:W3CDTF">2019-11-23T10:27:56Z</dcterms:modified>
</cp:coreProperties>
</file>