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30" r:id="rId24"/>
    <p:sldId id="331" r:id="rId25"/>
    <p:sldId id="293" r:id="rId26"/>
    <p:sldId id="294" r:id="rId27"/>
    <p:sldId id="295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8" r:id="rId45"/>
    <p:sldId id="319" r:id="rId46"/>
    <p:sldId id="325" r:id="rId47"/>
    <p:sldId id="326" r:id="rId48"/>
    <p:sldId id="328" r:id="rId49"/>
    <p:sldId id="329" r:id="rId50"/>
    <p:sldId id="321" r:id="rId51"/>
    <p:sldId id="323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15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915A5-98D4-4109-816A-BB77F7DDB42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12988"/>
            <a:ext cx="9648825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UROGENITAL TRACT IMAGING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Interactive session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518636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Dr. Husain </a:t>
            </a:r>
            <a:r>
              <a:rPr lang="en-US" sz="2800" i="1" dirty="0" err="1" smtClean="0">
                <a:solidFill>
                  <a:schemeClr val="accent6">
                    <a:lumMod val="50000"/>
                  </a:schemeClr>
                </a:solidFill>
              </a:rPr>
              <a:t>Alturkistani</a:t>
            </a:r>
            <a:endParaRPr lang="en-US" sz="28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Assistant Professor &amp; Consultant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171450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2871788"/>
            <a:ext cx="3274389" cy="3986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80" y="2761133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191" y="35754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stone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7" y="2900363"/>
            <a:ext cx="3250916" cy="395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44" y="279880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70" y="365109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mass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stone</a:t>
            </a:r>
          </a:p>
          <a:p>
            <a:r>
              <a:rPr lang="en-US" sz="2800" dirty="0"/>
              <a:t>d- Renal hemorrhage </a:t>
            </a:r>
          </a:p>
        </p:txBody>
      </p:sp>
    </p:spTree>
    <p:extLst>
      <p:ext uri="{BB962C8B-B14F-4D97-AF65-F5344CB8AC3E}">
        <p14:creationId xmlns:p14="http://schemas.microsoft.com/office/powerpoint/2010/main" val="257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373" cy="33485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3" y="1783040"/>
            <a:ext cx="4848377" cy="351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30" y="2731441"/>
            <a:ext cx="3668769" cy="41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(4)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</a:t>
            </a:r>
            <a:r>
              <a:rPr lang="en-US" sz="3200" dirty="0" smtClean="0"/>
              <a:t>y/o male presented </a:t>
            </a:r>
            <a:r>
              <a:rPr lang="en-US" sz="3200" dirty="0"/>
              <a:t>to the </a:t>
            </a:r>
            <a:r>
              <a:rPr lang="en-US" sz="3200" dirty="0" smtClean="0"/>
              <a:t>ER c/o </a:t>
            </a:r>
            <a:r>
              <a:rPr lang="en-US" sz="3200" dirty="0"/>
              <a:t>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8" y="3406130"/>
            <a:ext cx="5584949" cy="290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094" y="340613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7576" y="4042739"/>
            <a:ext cx="3911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 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y/o male presented to the ER c/o 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3409952"/>
            <a:ext cx="5584420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600" y="3409952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7370" y="4068109"/>
            <a:ext cx="3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mass 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3590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" y="1073744"/>
            <a:ext cx="5778659" cy="4740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1277" y="3443973"/>
            <a:ext cx="545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SUBCAPSULAR RENAL HAEMATOMA</a:t>
            </a:r>
          </a:p>
        </p:txBody>
      </p:sp>
    </p:spTree>
    <p:extLst>
      <p:ext uri="{BB962C8B-B14F-4D97-AF65-F5344CB8AC3E}">
        <p14:creationId xmlns:p14="http://schemas.microsoft.com/office/powerpoint/2010/main" val="1185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5" y="260899"/>
            <a:ext cx="6758359" cy="630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465" y="260899"/>
            <a:ext cx="624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1               Grade 2                 Grade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116" y="3019245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4                    Grade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181688"/>
            <a:ext cx="8796282" cy="4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(5)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One month old boy with recurrent </a:t>
            </a:r>
            <a:r>
              <a:rPr lang="en-US" sz="3200" dirty="0" smtClean="0"/>
              <a:t>UTI.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741"/>
            <a:ext cx="5795125" cy="354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953" y="2508569"/>
            <a:ext cx="46667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type of imaging is this?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a- Intravenous urography (IVU)</a:t>
            </a:r>
          </a:p>
          <a:p>
            <a:r>
              <a:rPr lang="en-US" sz="2800" dirty="0" smtClean="0"/>
              <a:t>b- CT with IV contrast</a:t>
            </a:r>
          </a:p>
          <a:p>
            <a:r>
              <a:rPr lang="en-US" sz="2800" dirty="0" smtClean="0"/>
              <a:t>c- Voiding </a:t>
            </a:r>
            <a:r>
              <a:rPr lang="en-US" sz="2800" dirty="0" err="1" smtClean="0"/>
              <a:t>cystourethrogram</a:t>
            </a:r>
            <a:endParaRPr lang="en-US" sz="2800" dirty="0" smtClean="0"/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pPr marL="514350" indent="-514350"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32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1576" y="2503347"/>
            <a:ext cx="4669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type of imaging is this?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a- </a:t>
            </a:r>
            <a:r>
              <a:rPr lang="en-US" sz="2800" dirty="0" smtClean="0"/>
              <a:t>Intravenous urography (IVU)</a:t>
            </a:r>
            <a:endParaRPr lang="en-US" sz="2800" dirty="0"/>
          </a:p>
          <a:p>
            <a:r>
              <a:rPr lang="en-US" sz="2800" dirty="0"/>
              <a:t>b- CT with IV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Voiding </a:t>
            </a:r>
            <a:r>
              <a:rPr lang="en-US" sz="2800" dirty="0" err="1">
                <a:solidFill>
                  <a:srgbClr val="C00000"/>
                </a:solidFill>
              </a:rPr>
              <a:t>cystourethrogram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d- </a:t>
            </a:r>
            <a:r>
              <a:rPr lang="en-US" sz="2800" dirty="0" err="1" smtClean="0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9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285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 </a:t>
            </a:r>
            <a:b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526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199" y="3590836"/>
            <a:ext cx="5063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27038"/>
            <a:ext cx="4823513" cy="3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685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4447" y="249685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4446" y="3226081"/>
            <a:ext cx="514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</a:t>
            </a:r>
            <a:r>
              <a:rPr lang="en-US" sz="2800" dirty="0" smtClean="0"/>
              <a:t>fistula</a:t>
            </a:r>
            <a:endParaRPr lang="en-US" sz="2800" dirty="0"/>
          </a:p>
          <a:p>
            <a:r>
              <a:rPr lang="en-US" sz="2800" dirty="0"/>
              <a:t>c- Beaded urethral </a:t>
            </a:r>
            <a:r>
              <a:rPr lang="en-US" sz="2800" dirty="0" smtClean="0"/>
              <a:t>strictures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Vesicoureteric</a:t>
            </a:r>
            <a:r>
              <a:rPr lang="en-US" sz="2800" dirty="0"/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42582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941" y="250334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9941" y="3239061"/>
            <a:ext cx="4721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fistula</a:t>
            </a:r>
          </a:p>
          <a:p>
            <a:r>
              <a:rPr lang="en-US" sz="2800" dirty="0"/>
              <a:t>c- Beaded urethral strictures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d- </a:t>
            </a:r>
            <a:r>
              <a:rPr lang="en-US" sz="2800" dirty="0" err="1">
                <a:solidFill>
                  <a:srgbClr val="C00000"/>
                </a:solidFill>
              </a:rPr>
              <a:t>Vesicoureteric</a:t>
            </a:r>
            <a:r>
              <a:rPr lang="en-US" sz="2800" dirty="0">
                <a:solidFill>
                  <a:srgbClr val="C00000"/>
                </a:solidFill>
              </a:rPr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755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</a:t>
            </a:r>
            <a:r>
              <a:rPr lang="en-US" sz="3200" dirty="0" smtClean="0"/>
              <a:t>female patient </a:t>
            </a:r>
            <a:r>
              <a:rPr lang="en-US" sz="3200" dirty="0" smtClean="0"/>
              <a:t>came to ER with high grade fever, right flank pain and vomiting. In addition, she has urinary frequency since 3 days.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4901"/>
            <a:ext cx="4548188" cy="321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5099"/>
            <a:ext cx="46601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 smtClean="0"/>
              <a:t>a- MRI with contrast</a:t>
            </a:r>
          </a:p>
          <a:p>
            <a:r>
              <a:rPr lang="en-US" sz="2800" dirty="0" smtClean="0"/>
              <a:t>b- MRI without contrast</a:t>
            </a:r>
          </a:p>
          <a:p>
            <a:r>
              <a:rPr lang="en-US" sz="2800" dirty="0" smtClean="0"/>
              <a:t>c- CT </a:t>
            </a:r>
            <a:r>
              <a:rPr lang="en-US" sz="2800" dirty="0"/>
              <a:t>with contrast</a:t>
            </a:r>
            <a:endParaRPr lang="en-US" sz="2800" dirty="0" smtClean="0"/>
          </a:p>
          <a:p>
            <a:r>
              <a:rPr lang="en-US" sz="2800" dirty="0" smtClean="0"/>
              <a:t>d- CT </a:t>
            </a:r>
            <a:r>
              <a:rPr lang="en-US" sz="2800" dirty="0"/>
              <a:t>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37388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</a:t>
            </a:r>
            <a:r>
              <a:rPr lang="en-US" sz="3200" dirty="0" smtClean="0"/>
              <a:t>female patient </a:t>
            </a:r>
            <a:r>
              <a:rPr lang="en-US" sz="3200" dirty="0" smtClean="0"/>
              <a:t>came to ER with high grade fever, right flank pain and vomiting. In addition, she has urinary frequency since 3 days.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7900" y="4001294"/>
            <a:ext cx="61612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</a:t>
            </a:r>
            <a:r>
              <a:rPr lang="en-US" sz="2800" dirty="0" smtClean="0"/>
              <a:t>the most likely clinical diagnosis?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706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</a:t>
            </a:r>
            <a:r>
              <a:rPr lang="en-US" sz="3200" dirty="0" smtClean="0"/>
              <a:t>female patient </a:t>
            </a:r>
            <a:r>
              <a:rPr lang="en-US" sz="3200" dirty="0" smtClean="0"/>
              <a:t>came to ER with high grade fever, right flank pain and vomiting. In addition, she has urinary frequency since 3 days.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7900" y="4001294"/>
            <a:ext cx="61612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</a:t>
            </a:r>
            <a:r>
              <a:rPr lang="en-US" sz="2800" dirty="0" smtClean="0"/>
              <a:t>the most likely clinical diagnosis?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 Pyelonephritis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43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9234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4923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/>
              <a:t>a- MRI with contrast</a:t>
            </a:r>
          </a:p>
          <a:p>
            <a:r>
              <a:rPr lang="en-US" sz="2800" dirty="0"/>
              <a:t>b- MRI without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CT with contrast</a:t>
            </a:r>
          </a:p>
          <a:p>
            <a:r>
              <a:rPr lang="en-US" sz="2800" dirty="0"/>
              <a:t>d- CT 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2248"/>
            <a:ext cx="4637901" cy="328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425" y="3292248"/>
            <a:ext cx="58776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 smtClean="0"/>
              <a:t>A- cortical mass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hypo perfused lesion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hematoma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6487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1700" y="326648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/>
              <a:t>A- cortical mass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hypo perfused lesion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perirenal</a:t>
            </a:r>
            <a:r>
              <a:rPr lang="en-US" sz="2800" dirty="0"/>
              <a:t> hematoma</a:t>
            </a:r>
          </a:p>
        </p:txBody>
      </p:sp>
    </p:spTree>
    <p:extLst>
      <p:ext uri="{BB962C8B-B14F-4D97-AF65-F5344CB8AC3E}">
        <p14:creationId xmlns:p14="http://schemas.microsoft.com/office/powerpoint/2010/main" val="2645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(7)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76 y/o male </a:t>
            </a:r>
            <a:r>
              <a:rPr lang="en-US" sz="3200" dirty="0"/>
              <a:t>patient presented with </a:t>
            </a:r>
            <a:r>
              <a:rPr lang="en-US" sz="3200" dirty="0" smtClean="0"/>
              <a:t>painless hematuria </a:t>
            </a:r>
            <a:r>
              <a:rPr lang="en-US" sz="3200" dirty="0"/>
              <a:t>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606"/>
            <a:ext cx="5276910" cy="345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00" y="2857606"/>
            <a:ext cx="497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lesion?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76 y/o </a:t>
            </a:r>
            <a:r>
              <a:rPr lang="en-US" sz="3200" dirty="0" smtClean="0"/>
              <a:t>smoker male </a:t>
            </a:r>
            <a:r>
              <a:rPr lang="en-US" sz="3200" dirty="0"/>
              <a:t>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064" y="3088257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adenocarcinoma</a:t>
            </a:r>
          </a:p>
          <a:p>
            <a:r>
              <a:rPr lang="en-US" sz="2800" dirty="0" smtClean="0"/>
              <a:t>C- transitional cell carcinoma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01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200" y="36277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3978"/>
            <a:ext cx="4855625" cy="31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76 y/o male 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8309" y="3069422"/>
            <a:ext cx="5612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</a:t>
            </a:r>
            <a:r>
              <a:rPr lang="en-US" sz="2800" dirty="0" smtClean="0">
                <a:solidFill>
                  <a:srgbClr val="C00000"/>
                </a:solidFill>
              </a:rPr>
              <a:t>adenocarcinoma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C- transitional cell carcinoma</a:t>
            </a:r>
          </a:p>
          <a:p>
            <a:r>
              <a:rPr lang="en-US" sz="2800" dirty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9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(8)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81 y/o female diabetic patient came to clinic with general fatigue, itching, loss of appetite and easy bruising. Initial lab works show a creatinine level of 180 </a:t>
            </a:r>
            <a:r>
              <a:rPr lang="en-US" sz="3200" dirty="0" err="1" smtClean="0"/>
              <a:t>Umol</a:t>
            </a:r>
            <a:r>
              <a:rPr lang="en-US" sz="3200" dirty="0" smtClean="0"/>
              <a:t>/L.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5"/>
            <a:ext cx="5076825" cy="3138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9323" y="617696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844" y="3457575"/>
            <a:ext cx="527195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does US show?</a:t>
            </a:r>
          </a:p>
          <a:p>
            <a:endParaRPr lang="en-US" sz="2800" dirty="0"/>
          </a:p>
          <a:p>
            <a:r>
              <a:rPr lang="en-US" sz="2800" dirty="0" smtClean="0"/>
              <a:t>A- normal kidney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hypoechogenic</a:t>
            </a:r>
            <a:r>
              <a:rPr lang="en-US" sz="2800" dirty="0" smtClean="0"/>
              <a:t> kidney</a:t>
            </a:r>
          </a:p>
          <a:p>
            <a:r>
              <a:rPr lang="en-US" sz="2800" dirty="0" smtClean="0"/>
              <a:t>C- atrophic undifferentiated kidney</a:t>
            </a:r>
          </a:p>
          <a:p>
            <a:r>
              <a:rPr lang="en-US" sz="2800" dirty="0" smtClean="0"/>
              <a:t>D- atrophic kidney with normal </a:t>
            </a:r>
          </a:p>
          <a:p>
            <a:r>
              <a:rPr lang="en-US" sz="2800" dirty="0" err="1" smtClean="0"/>
              <a:t>cortico</a:t>
            </a:r>
            <a:r>
              <a:rPr lang="en-US" sz="2800" dirty="0" smtClean="0"/>
              <a:t>-medullary differentiation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7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81 y/o female diabetic patient came to clinic with </a:t>
            </a:r>
            <a:r>
              <a:rPr lang="en-US" sz="3200" dirty="0" smtClean="0"/>
              <a:t>general </a:t>
            </a:r>
            <a:r>
              <a:rPr lang="en-US" sz="3200" dirty="0"/>
              <a:t>fatigue, itching, loss of appetite and easy bruising. Initial lab works show a creatinine level of 180 </a:t>
            </a:r>
            <a:r>
              <a:rPr lang="en-US" sz="3200" dirty="0" err="1"/>
              <a:t>Umol</a:t>
            </a:r>
            <a:r>
              <a:rPr lang="en-US" sz="3200" dirty="0"/>
              <a:t>/L.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0"/>
            <a:ext cx="5063307" cy="316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4861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does US show?</a:t>
            </a:r>
          </a:p>
          <a:p>
            <a:endParaRPr lang="en-US" sz="2800" dirty="0"/>
          </a:p>
          <a:p>
            <a:r>
              <a:rPr lang="en-US" sz="2800" dirty="0"/>
              <a:t>A- normal kidney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hypoechogenic</a:t>
            </a:r>
            <a:r>
              <a:rPr lang="en-US" sz="2800" dirty="0"/>
              <a:t> kidney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atrophic undifferentiated kidney</a:t>
            </a:r>
          </a:p>
          <a:p>
            <a:r>
              <a:rPr lang="en-US" sz="2800" dirty="0"/>
              <a:t>D- atrophic kidney with normal </a:t>
            </a:r>
          </a:p>
          <a:p>
            <a:r>
              <a:rPr lang="en-US" sz="2800" dirty="0" err="1"/>
              <a:t>cortico</a:t>
            </a:r>
            <a:r>
              <a:rPr lang="en-US" sz="2800" dirty="0"/>
              <a:t>-medullary differentiation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684" y="61272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92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2129576"/>
            <a:ext cx="5175849" cy="2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(9)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67 y/o male patient came to ER with worsening hematuria.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2891"/>
            <a:ext cx="2940170" cy="41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933" y="2523966"/>
            <a:ext cx="33121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exam?</a:t>
            </a:r>
          </a:p>
          <a:p>
            <a:endParaRPr lang="en-US" sz="2800" dirty="0"/>
          </a:p>
          <a:p>
            <a:r>
              <a:rPr lang="en-US" sz="2800" dirty="0" smtClean="0"/>
              <a:t>A- KUB</a:t>
            </a:r>
          </a:p>
          <a:p>
            <a:r>
              <a:rPr lang="en-US" sz="2800" dirty="0" smtClean="0"/>
              <a:t>B- IVP</a:t>
            </a:r>
          </a:p>
          <a:p>
            <a:r>
              <a:rPr lang="en-US" sz="2800" dirty="0" smtClean="0"/>
              <a:t>C- CT: coronal section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4159" y="2479626"/>
            <a:ext cx="404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this exam?</a:t>
            </a:r>
          </a:p>
          <a:p>
            <a:endParaRPr lang="en-US" sz="2800" dirty="0"/>
          </a:p>
          <a:p>
            <a:r>
              <a:rPr lang="en-US" sz="2800" dirty="0"/>
              <a:t>A- KUB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IVP</a:t>
            </a:r>
          </a:p>
          <a:p>
            <a:r>
              <a:rPr lang="en-US" sz="2800" dirty="0"/>
              <a:t>C- </a:t>
            </a:r>
            <a:r>
              <a:rPr lang="en-US" sz="2800" dirty="0" smtClean="0"/>
              <a:t>CT: coronal section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5120"/>
            <a:ext cx="2938527" cy="417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713" y="2760453"/>
            <a:ext cx="5073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left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right ureteral dilatation</a:t>
            </a:r>
          </a:p>
          <a:p>
            <a:r>
              <a:rPr lang="en-US" sz="2800" dirty="0" smtClean="0"/>
              <a:t>D- filling defect in urinary bladder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939" y="2662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normal</a:t>
            </a:r>
          </a:p>
          <a:p>
            <a:r>
              <a:rPr lang="en-US" sz="2800" dirty="0"/>
              <a:t>B- left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/>
              <a:t>C- right ureteral </a:t>
            </a:r>
            <a:r>
              <a:rPr lang="en-US" sz="2800" dirty="0" smtClean="0"/>
              <a:t>dilatation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filling defect in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251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35" y="1418743"/>
            <a:ext cx="3761220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(10)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73 y/o female came with painless hematuria &amp; general fatigue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7815"/>
            <a:ext cx="4272335" cy="382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563" y="2662466"/>
            <a:ext cx="4181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Bosniak</a:t>
            </a:r>
            <a:r>
              <a:rPr lang="en-US" sz="2800" dirty="0" smtClean="0"/>
              <a:t> type II renal cyst</a:t>
            </a:r>
          </a:p>
          <a:p>
            <a:r>
              <a:rPr lang="en-US" sz="2800" dirty="0" smtClean="0"/>
              <a:t>B- malignant tumor</a:t>
            </a:r>
          </a:p>
          <a:p>
            <a:r>
              <a:rPr lang="en-US" sz="2800" dirty="0" smtClean="0"/>
              <a:t>C- focus of pyelonephritis</a:t>
            </a:r>
          </a:p>
          <a:p>
            <a:r>
              <a:rPr lang="en-US" sz="2800" dirty="0" smtClean="0"/>
              <a:t>D- normal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2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7563"/>
            <a:ext cx="5088467" cy="350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5463" y="2662466"/>
            <a:ext cx="4895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Bosniak</a:t>
            </a:r>
            <a:r>
              <a:rPr lang="en-US" sz="2800" dirty="0"/>
              <a:t> type II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malignant tumor</a:t>
            </a:r>
          </a:p>
          <a:p>
            <a:r>
              <a:rPr lang="en-US" sz="2800" dirty="0"/>
              <a:t>C- focus of pyelonephritis</a:t>
            </a:r>
          </a:p>
          <a:p>
            <a:r>
              <a:rPr lang="en-US" sz="2800" dirty="0"/>
              <a:t>D- normal</a:t>
            </a:r>
          </a:p>
        </p:txBody>
      </p:sp>
    </p:spTree>
    <p:extLst>
      <p:ext uri="{BB962C8B-B14F-4D97-AF65-F5344CB8AC3E}">
        <p14:creationId xmlns:p14="http://schemas.microsoft.com/office/powerpoint/2010/main" val="345966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95" y="2714626"/>
            <a:ext cx="566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hemorrhage </a:t>
            </a:r>
          </a:p>
          <a:p>
            <a:r>
              <a:rPr lang="en-US" sz="2800" dirty="0" smtClean="0"/>
              <a:t>B- mass effect on pancreas</a:t>
            </a:r>
          </a:p>
          <a:p>
            <a:r>
              <a:rPr lang="en-US" sz="2800" dirty="0" smtClean="0"/>
              <a:t>C- renal vein filling defect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42414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651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713" y="2678239"/>
            <a:ext cx="5681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perirenal</a:t>
            </a:r>
            <a:r>
              <a:rPr lang="en-US" sz="2800" dirty="0"/>
              <a:t> hemorrhage </a:t>
            </a:r>
          </a:p>
          <a:p>
            <a:r>
              <a:rPr lang="en-US" sz="2800" dirty="0"/>
              <a:t>B- mass effect on pancreas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vein filling defect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122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(11)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Middle aged diabetic male patient came to ER with a history </a:t>
            </a:r>
            <a:r>
              <a:rPr lang="en-US" sz="3200" dirty="0"/>
              <a:t>of worsening fever and right abdominal pain since 2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141"/>
            <a:ext cx="5252311" cy="3657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22" y="3200141"/>
            <a:ext cx="51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you describe the lesion in right kidney?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16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</a:t>
            </a:r>
            <a:r>
              <a:rPr lang="en-US" sz="3200" dirty="0" smtClean="0"/>
              <a:t>worsening fever </a:t>
            </a:r>
            <a:r>
              <a:rPr lang="en-US" sz="3200" dirty="0"/>
              <a:t>and right abdominal </a:t>
            </a:r>
            <a:r>
              <a:rPr lang="en-US" sz="3200" dirty="0" smtClean="0"/>
              <a:t>pain since 2 weeks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3675" y="3193986"/>
            <a:ext cx="395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abscess</a:t>
            </a:r>
          </a:p>
          <a:p>
            <a:r>
              <a:rPr lang="en-US" sz="2800" dirty="0" smtClean="0"/>
              <a:t>C- simple cyst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98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worsening fever and right abdominal pain since 2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0286" y="3187572"/>
            <a:ext cx="430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abscess</a:t>
            </a:r>
          </a:p>
          <a:p>
            <a:r>
              <a:rPr lang="en-US" sz="2800" dirty="0"/>
              <a:t>C- simple cyst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806852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Intravenous urography (IVU)</a:t>
            </a:r>
          </a:p>
          <a:p>
            <a:pPr marL="0" indent="0">
              <a:buNone/>
            </a:pPr>
            <a:r>
              <a:rPr lang="en-US" dirty="0" smtClean="0"/>
              <a:t>B- Plain X-ray (KUB)</a:t>
            </a:r>
          </a:p>
          <a:p>
            <a:pPr marL="0" indent="0">
              <a:buNone/>
            </a:pPr>
            <a:r>
              <a:rPr lang="en-US" dirty="0" smtClean="0"/>
              <a:t>C- CT scan</a:t>
            </a:r>
          </a:p>
          <a:p>
            <a:pPr marL="0" indent="0">
              <a:buNone/>
            </a:pPr>
            <a:r>
              <a:rPr lang="en-US" dirty="0" smtClean="0"/>
              <a:t>D-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1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Intravenous urography (IVU)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Plain X-ray (KUB)</a:t>
            </a:r>
          </a:p>
          <a:p>
            <a:pPr marL="0" indent="0">
              <a:buNone/>
            </a:pPr>
            <a:r>
              <a:rPr lang="en-US" dirty="0"/>
              <a:t>C- CT scan</a:t>
            </a:r>
          </a:p>
          <a:p>
            <a:pPr marL="0" indent="0">
              <a:buNone/>
            </a:pPr>
            <a:r>
              <a:rPr lang="en-US" dirty="0"/>
              <a:t>D- ultrasound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proximal ureter</a:t>
            </a:r>
          </a:p>
          <a:p>
            <a:pPr marL="0" indent="0">
              <a:buNone/>
            </a:pPr>
            <a:r>
              <a:rPr lang="en-US" dirty="0" smtClean="0"/>
              <a:t>B- mid ureter</a:t>
            </a:r>
          </a:p>
          <a:p>
            <a:pPr marL="0" indent="0">
              <a:buNone/>
            </a:pPr>
            <a:r>
              <a:rPr lang="en-US" dirty="0" smtClean="0"/>
              <a:t>C- junction of mid-distal ureter</a:t>
            </a:r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vesico</a:t>
            </a:r>
            <a:r>
              <a:rPr lang="en-US" dirty="0" smtClean="0"/>
              <a:t>-ureteric junction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9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proximal ureter</a:t>
            </a:r>
          </a:p>
          <a:p>
            <a:pPr marL="0" indent="0">
              <a:buNone/>
            </a:pPr>
            <a:r>
              <a:rPr lang="en-US" dirty="0"/>
              <a:t>B- mid ureter</a:t>
            </a:r>
          </a:p>
          <a:p>
            <a:pPr marL="0" indent="0">
              <a:buNone/>
            </a:pPr>
            <a:r>
              <a:rPr lang="en-US" dirty="0"/>
              <a:t>C- junction of mid-distal ureter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D- </a:t>
            </a:r>
            <a:r>
              <a:rPr lang="en-US" dirty="0" err="1">
                <a:solidFill>
                  <a:srgbClr val="C00000"/>
                </a:solidFill>
              </a:rPr>
              <a:t>vesico</a:t>
            </a:r>
            <a:r>
              <a:rPr lang="en-US" dirty="0">
                <a:solidFill>
                  <a:srgbClr val="C00000"/>
                </a:solidFill>
              </a:rPr>
              <a:t>-ureteric junction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5084141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intracranial aneurysm clip</a:t>
            </a:r>
          </a:p>
          <a:p>
            <a:pPr marL="0" indent="0">
              <a:buNone/>
            </a:pPr>
            <a:r>
              <a:rPr lang="en-US" dirty="0" smtClean="0"/>
              <a:t>B- renal failure</a:t>
            </a:r>
          </a:p>
          <a:p>
            <a:pPr marL="0" indent="0">
              <a:buNone/>
            </a:pPr>
            <a:r>
              <a:rPr lang="en-US" dirty="0" smtClean="0"/>
              <a:t>C- cardiac pacemaker</a:t>
            </a:r>
          </a:p>
          <a:p>
            <a:pPr marL="0" indent="0">
              <a:buNone/>
            </a:pPr>
            <a:r>
              <a:rPr lang="en-US" dirty="0"/>
              <a:t>D- </a:t>
            </a:r>
            <a:r>
              <a:rPr lang="en-US" dirty="0" smtClean="0"/>
              <a:t>high grade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00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A- intracranial aneurysm clip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renal failure</a:t>
            </a:r>
          </a:p>
          <a:p>
            <a:pPr marL="0" indent="0">
              <a:buNone/>
            </a:pPr>
            <a:r>
              <a:rPr lang="en-US" dirty="0"/>
              <a:t>C- cardiac pacemaker</a:t>
            </a:r>
          </a:p>
          <a:p>
            <a:pPr marL="0" indent="0">
              <a:buNone/>
            </a:pPr>
            <a:r>
              <a:rPr lang="en-US" dirty="0"/>
              <a:t>D- high grade fever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452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04" y="1028700"/>
            <a:ext cx="6777671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36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28" y="876301"/>
            <a:ext cx="7026247" cy="52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73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80" y="1346201"/>
            <a:ext cx="9281970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2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05" y="1282701"/>
            <a:ext cx="5800120" cy="46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3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862" y="1219200"/>
            <a:ext cx="6592313" cy="49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43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569" y="1549400"/>
            <a:ext cx="6124131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8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7" y="971550"/>
            <a:ext cx="8052961" cy="51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70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116044"/>
            <a:ext cx="6619875" cy="45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6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04" y="180691"/>
            <a:ext cx="65537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5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395858"/>
            <a:ext cx="5905500" cy="56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1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59" y="1243014"/>
            <a:ext cx="6383616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6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6" y="1018636"/>
            <a:ext cx="7015162" cy="5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45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276370"/>
            <a:ext cx="6186487" cy="46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4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1130019"/>
            <a:ext cx="6286499" cy="47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58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9" y="347662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73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576262"/>
            <a:ext cx="53244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93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0"/>
            <a:ext cx="10161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208" y="879895"/>
            <a:ext cx="333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92" y="0"/>
            <a:ext cx="5291905" cy="378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0"/>
            <a:ext cx="5576887" cy="380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80" y="3788356"/>
            <a:ext cx="445046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(3)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29 y/o female presented to the ER c/o sudden acute left flank 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2877656"/>
            <a:ext cx="3270006" cy="3980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459" y="2877656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1949" y="36191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</a:t>
            </a:r>
            <a:r>
              <a:rPr lang="en-US" sz="2800" dirty="0" smtClean="0"/>
              <a:t>IVU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smtClean="0"/>
              <a:t>KUB</a:t>
            </a:r>
            <a:endParaRPr lang="en-US" sz="2800" dirty="0"/>
          </a:p>
          <a:p>
            <a:r>
              <a:rPr lang="en-US" sz="2800" dirty="0"/>
              <a:t>c- Double contrast </a:t>
            </a:r>
            <a:r>
              <a:rPr lang="en-US" sz="2800" dirty="0" smtClean="0"/>
              <a:t>exam</a:t>
            </a:r>
            <a:endParaRPr lang="en-US" sz="2800" dirty="0"/>
          </a:p>
          <a:p>
            <a:r>
              <a:rPr lang="en-US" sz="2800" dirty="0"/>
              <a:t>d- Single contrast </a:t>
            </a:r>
            <a:r>
              <a:rPr lang="en-US" sz="2800" dirty="0" smtClean="0"/>
              <a:t>exam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4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5" y="2869601"/>
            <a:ext cx="3276185" cy="3988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78" y="2869601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168" y="3655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IVU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KUB</a:t>
            </a:r>
          </a:p>
          <a:p>
            <a:r>
              <a:rPr lang="en-US" sz="2800" dirty="0"/>
              <a:t>c- Double contrast exam</a:t>
            </a:r>
          </a:p>
          <a:p>
            <a:r>
              <a:rPr lang="en-US" sz="2800" dirty="0"/>
              <a:t>d- Single contrast exam</a:t>
            </a:r>
          </a:p>
        </p:txBody>
      </p:sp>
    </p:spTree>
    <p:extLst>
      <p:ext uri="{BB962C8B-B14F-4D97-AF65-F5344CB8AC3E}">
        <p14:creationId xmlns:p14="http://schemas.microsoft.com/office/powerpoint/2010/main" val="60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1700</Words>
  <Application>Microsoft Office PowerPoint</Application>
  <PresentationFormat>Widescreen</PresentationFormat>
  <Paragraphs>304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Brush Script MT</vt:lpstr>
      <vt:lpstr>Calibri</vt:lpstr>
      <vt:lpstr>Calibri Light</vt:lpstr>
      <vt:lpstr>Office Theme</vt:lpstr>
      <vt:lpstr>UROGENITAL TRACT IMAGING Interactive session</vt:lpstr>
      <vt:lpstr>CASE (1)  </vt:lpstr>
      <vt:lpstr>CASE (1)</vt:lpstr>
      <vt:lpstr>Case (2)</vt:lpstr>
      <vt:lpstr>Case (2)</vt:lpstr>
      <vt:lpstr>PowerPoint Presentation</vt:lpstr>
      <vt:lpstr>PowerPoint Presentation</vt:lpstr>
      <vt:lpstr>Case (3)</vt:lpstr>
      <vt:lpstr>Case (3)</vt:lpstr>
      <vt:lpstr>Case (3)</vt:lpstr>
      <vt:lpstr>Case (3)</vt:lpstr>
      <vt:lpstr>PowerPoint Presentation</vt:lpstr>
      <vt:lpstr>Case (4)</vt:lpstr>
      <vt:lpstr>Case (4)</vt:lpstr>
      <vt:lpstr>PowerPoint Presentation</vt:lpstr>
      <vt:lpstr>PowerPoint Presentation</vt:lpstr>
      <vt:lpstr>PowerPoint Presentation</vt:lpstr>
      <vt:lpstr>Case (5)</vt:lpstr>
      <vt:lpstr>Case (5)</vt:lpstr>
      <vt:lpstr>Case (5)</vt:lpstr>
      <vt:lpstr>Case (5)</vt:lpstr>
      <vt:lpstr>Case (6)</vt:lpstr>
      <vt:lpstr>Case (6)</vt:lpstr>
      <vt:lpstr>Case (6)</vt:lpstr>
      <vt:lpstr>Case (6)</vt:lpstr>
      <vt:lpstr>Case (6)</vt:lpstr>
      <vt:lpstr>Case (6)</vt:lpstr>
      <vt:lpstr>Case (7)</vt:lpstr>
      <vt:lpstr>Case (7)</vt:lpstr>
      <vt:lpstr>Case (7)</vt:lpstr>
      <vt:lpstr>Case (8)</vt:lpstr>
      <vt:lpstr>Case (8)</vt:lpstr>
      <vt:lpstr>PowerPoint Presentation</vt:lpstr>
      <vt:lpstr>Case (9)</vt:lpstr>
      <vt:lpstr>Case (9)</vt:lpstr>
      <vt:lpstr>Case (9)</vt:lpstr>
      <vt:lpstr>Case (9)</vt:lpstr>
      <vt:lpstr>PowerPoint Presentation</vt:lpstr>
      <vt:lpstr>Case (10)</vt:lpstr>
      <vt:lpstr>Case (10)</vt:lpstr>
      <vt:lpstr>Case (10)</vt:lpstr>
      <vt:lpstr>Case (10)</vt:lpstr>
      <vt:lpstr>Case (11)</vt:lpstr>
      <vt:lpstr>Case (11)</vt:lpstr>
      <vt:lpstr>Case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TRACT IMAGING  Interactive session</dc:title>
  <dc:creator>Hussain M. Al Turkistani</dc:creator>
  <cp:lastModifiedBy>medtst medtst</cp:lastModifiedBy>
  <cp:revision>121</cp:revision>
  <dcterms:created xsi:type="dcterms:W3CDTF">2016-11-21T07:59:05Z</dcterms:created>
  <dcterms:modified xsi:type="dcterms:W3CDTF">2019-10-27T16:02:52Z</dcterms:modified>
</cp:coreProperties>
</file>