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6" r:id="rId6"/>
  </p:sldMasterIdLst>
  <p:notesMasterIdLst>
    <p:notesMasterId r:id="rId46"/>
  </p:notesMasterIdLst>
  <p:sldIdLst>
    <p:sldId id="256" r:id="rId7"/>
    <p:sldId id="257" r:id="rId8"/>
    <p:sldId id="258" r:id="rId9"/>
    <p:sldId id="261" r:id="rId10"/>
    <p:sldId id="320" r:id="rId11"/>
    <p:sldId id="262" r:id="rId12"/>
    <p:sldId id="264" r:id="rId13"/>
    <p:sldId id="266" r:id="rId14"/>
    <p:sldId id="263" r:id="rId15"/>
    <p:sldId id="268" r:id="rId16"/>
    <p:sldId id="324" r:id="rId17"/>
    <p:sldId id="265" r:id="rId18"/>
    <p:sldId id="328" r:id="rId19"/>
    <p:sldId id="267" r:id="rId20"/>
    <p:sldId id="269" r:id="rId21"/>
    <p:sldId id="332" r:id="rId22"/>
    <p:sldId id="325" r:id="rId23"/>
    <p:sldId id="326" r:id="rId24"/>
    <p:sldId id="333" r:id="rId25"/>
    <p:sldId id="334" r:id="rId26"/>
    <p:sldId id="335" r:id="rId27"/>
    <p:sldId id="336" r:id="rId28"/>
    <p:sldId id="318" r:id="rId29"/>
    <p:sldId id="329" r:id="rId30"/>
    <p:sldId id="330" r:id="rId31"/>
    <p:sldId id="331" r:id="rId32"/>
    <p:sldId id="321" r:id="rId33"/>
    <p:sldId id="322" r:id="rId34"/>
    <p:sldId id="301" r:id="rId35"/>
    <p:sldId id="302" r:id="rId36"/>
    <p:sldId id="306" r:id="rId37"/>
    <p:sldId id="307" r:id="rId38"/>
    <p:sldId id="308" r:id="rId39"/>
    <p:sldId id="327" r:id="rId40"/>
    <p:sldId id="312" r:id="rId41"/>
    <p:sldId id="303" r:id="rId42"/>
    <p:sldId id="304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D09C-2492-4613-8874-E61E419EF34B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DDB3C-6984-4B47-9E86-CD444EB2D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2A23A-FE6C-4A09-97F5-55014C467759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Z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C08EC-64DF-4957-8BC6-C158632DBBC4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16" y="4342754"/>
            <a:ext cx="5027769" cy="41151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06DF3-7018-4B12-98A7-47BB9B7E1857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8D33E-01FE-4260-A9FA-A67C4DBCC2D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FE25CC-2048-4A4A-9B8F-5DC4FA1ECE0B}" type="slidenum">
              <a:rPr lang="en-US" smtClean="0">
                <a:solidFill>
                  <a:prstClr val="black"/>
                </a:solidFill>
              </a:rPr>
              <a:pPr eaLnBrk="1" hangingPunct="1"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BEE00-CA07-4311-A0FE-A8C5076CE097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Z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C22D0-8296-4CD3-9F94-BA53C44A6D14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Z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2451A-B741-4525-A352-13871B133AFD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Z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EFC23-DAD3-4E3F-A8BE-991D1A5EAF39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C5118-F44C-4ED3-84F5-25B92C0C47D0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CF795-C31C-4CAD-A112-3B3B7E974064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11A64D1-91F3-4895-B82C-94B72AC046F5}" type="slidenum">
              <a:rPr lang="en-US" sz="1200">
                <a:solidFill>
                  <a:prstClr val="black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82321B-B1BE-479B-B759-D33962ECACEE}" type="slidenum">
              <a:rPr lang="en-US" sz="1200">
                <a:solidFill>
                  <a:prstClr val="black"/>
                </a:solidFill>
                <a:latin typeface="Times New Roman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0F517-1A16-4DA3-BD47-AAFB23DEFE20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027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028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1029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1030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1031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032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1033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1450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51" name="Rectangle 103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7EE86D8E-3351-4B14-B8E7-DFEA53101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1E6F-A22D-48CD-877D-FB283C907484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412F-1121-4D92-8DAC-92CB0EBEBAF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9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F1F4-4FC2-4E8D-A49C-2B2D9679F96F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5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DEAC8-DC50-4F09-A250-53E554309AD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EAAF4-AD69-4A11-A47D-E3B7C39D035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13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3DD1-B686-44AC-AF73-A5A40332089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3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298C-543F-47C4-9BAF-625415C53B93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D621-29A0-4137-BA94-B330F40D3626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616E-4617-48C0-B233-A3B4EF3AAEA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084CE-962E-4578-ABC5-6DFD966BB5E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88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3C416349-224F-4E00-8131-16C2889D2832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2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7F7DBB3-80F7-43F3-848B-74C8C12B7528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0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7A11FC7-778E-4DB2-9251-9095530F1742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2323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A676C96-19A5-490F-BDB7-DEA2E3FB5499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436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D4A9519-101D-4F50-B835-9BD0D6A4DF3D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6909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69143AE-E25D-4459-AD7B-6F78CEAC9BE4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5465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E91A69B-E977-4C04-9A90-84463ABB3EE0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7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5B5E22-37C8-4EDC-B107-7FC61B8CC6EA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031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F0C14FD-3A57-4452-9DDA-006BF80340C5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128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27EF557-CB74-4CFE-B98B-7D3E1D70F50A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8059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764D4CE-4FCA-48BD-BCA2-787223C893E5}" type="slidenum">
              <a:rPr lang="en-US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256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49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7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1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3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00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1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65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1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19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6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1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5951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062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68864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6650" y="1647825"/>
            <a:ext cx="3800475" cy="496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525" y="1647825"/>
            <a:ext cx="3800475" cy="496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7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76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2301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942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45530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52442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09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141288"/>
            <a:ext cx="1938337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6650" y="141288"/>
            <a:ext cx="5662613" cy="6470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0378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141288"/>
            <a:ext cx="7289800" cy="652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650" y="1647825"/>
            <a:ext cx="3800475" cy="4964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525" y="1647825"/>
            <a:ext cx="3800475" cy="4964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707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141288"/>
            <a:ext cx="7289800" cy="652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36650" y="1647825"/>
            <a:ext cx="7753350" cy="4964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934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36650" y="141288"/>
            <a:ext cx="7289800" cy="652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36650" y="1647825"/>
            <a:ext cx="3800475" cy="2405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9525" y="1647825"/>
            <a:ext cx="3800475" cy="2405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36650" y="4205288"/>
            <a:ext cx="3800475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525" y="4205288"/>
            <a:ext cx="3800475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315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141288"/>
            <a:ext cx="7289800" cy="652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6650" y="1647825"/>
            <a:ext cx="3800475" cy="4964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9525" y="1647825"/>
            <a:ext cx="3800475" cy="4964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126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1AC8-59EA-4DF1-B354-604DE36B85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61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F602A-476E-4B70-9A33-04D340C640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96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2C0D-9050-4C66-A697-E3A06791B2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49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5AFA4-7FA4-4AFF-B71F-D881E9DD5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36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6BC3-9E09-4466-A7E6-F60851A461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8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D9248-BC92-469D-8859-A8FFCC103D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87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1EC4-98E9-4863-B2BD-9619A0E30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37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A4508-2FD7-4CE1-9A38-7D444F0C71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7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6086A-2E84-425B-B759-29DCC0B6F3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871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9B285-D410-49E6-9EFC-1A466DF38E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1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4A94D-0290-409A-8945-59BB74E714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5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FFC7-E46B-4FB5-BE76-17AD9DBB03E9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F032-6F26-4F3B-86E3-51BFAD906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19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20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21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22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23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24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25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5590947B-5E2D-4921-88EA-97DD55E7DFBF}" type="slidenum">
              <a:rPr lang="en-US">
                <a:solidFill>
                  <a:srgbClr val="FFFFCC"/>
                </a:solidFill>
                <a:latin typeface="Arial" charset="0"/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33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76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652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Arial" charset="0"/>
                <a:cs typeface="Arial" charset="0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771618E1-1F2A-489F-A1EA-F1CF3BFE2D64}" type="slidenum">
              <a:rPr lang="en-US"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50710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FFC7-E46B-4FB5-BE76-17AD9DBB03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F032-6F26-4F3B-86E3-51BFAD9062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Building 1 Slic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"/>
          <a:stretch>
            <a:fillRect/>
          </a:stretch>
        </p:blipFill>
        <p:spPr bwMode="auto">
          <a:xfrm>
            <a:off x="0" y="0"/>
            <a:ext cx="93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36650" y="141288"/>
            <a:ext cx="72898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6650" y="1647825"/>
            <a:ext cx="7753350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59750" name="Picture 6" descr="NIH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135688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000"/>
                  </a:srgbClr>
                </a:solidFill>
              </a14:hiddenFill>
            </a:ext>
          </a:extLst>
        </p:spPr>
      </p:pic>
      <p:pic>
        <p:nvPicPr>
          <p:cNvPr id="159751" name="Picture 7" descr="DHHS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522913"/>
            <a:ext cx="496888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000"/>
                  </a:s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Web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Web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Web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Web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Web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Web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Web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Web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D700"/>
        </a:buClr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D700"/>
        </a:buClr>
        <a:buFont typeface="Myriad Web" pitchFamily="34" charset="0"/>
        <a:buChar char="–"/>
        <a:defRPr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571F5A-4590-48B2-85CC-4C36E17E2448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5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599"/>
            <a:ext cx="8115300" cy="21336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CMED 305  course Orientation 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&amp;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Introduction </a:t>
            </a:r>
            <a:r>
              <a:rPr lang="en-US" sz="4000" b="1" dirty="0">
                <a:solidFill>
                  <a:srgbClr val="C00000"/>
                </a:solidFill>
              </a:rPr>
              <a:t>to </a:t>
            </a:r>
            <a:r>
              <a:rPr lang="en-US" sz="4000" b="1" dirty="0" smtClean="0">
                <a:solidFill>
                  <a:srgbClr val="C00000"/>
                </a:solidFill>
              </a:rPr>
              <a:t>Research 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934200" cy="29718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Dr.Shaik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Shaffi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Ahamed</a:t>
            </a:r>
            <a:r>
              <a:rPr lang="en-US" sz="2800" b="1" dirty="0" smtClean="0">
                <a:solidFill>
                  <a:srgbClr val="0070C0"/>
                </a:solidFill>
              </a:rPr>
              <a:t> Ph.D.,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Professor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Department of Family &amp; Community Medicine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College of Medicine, King Saud University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 September, 2019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List of Potential Departments for Selecting Research Supervisors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Autofit/>
          </a:bodyPr>
          <a:lstStyle/>
          <a:p>
            <a:pPr marL="109538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Anesthesia;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Cardiac Sciences;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Dermatology;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Emergency Medicine;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ENT;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Family &amp; Community Medicine.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Medical Education;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Medicine;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err="1" smtClean="0"/>
              <a:t>Obs</a:t>
            </a:r>
            <a:r>
              <a:rPr lang="en-US" sz="2000" dirty="0" smtClean="0"/>
              <a:t>-Gynecology;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Ophthalmology;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Orthopedics; 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Pediatrics;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Pharmacology;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Psychiatry;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Physiology;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Radiology;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Surgery; </a:t>
            </a:r>
          </a:p>
          <a:p>
            <a:pPr marL="623888" indent="-51435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dirty="0" smtClean="0"/>
              <a:t>Sections  &amp;  Centers of Research at KSU </a:t>
            </a:r>
          </a:p>
          <a:p>
            <a:pPr marL="623888" indent="-514350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Source of data for research study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Preference  should be given for primary data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 -- From Community ( general population)</a:t>
            </a:r>
          </a:p>
          <a:p>
            <a:pPr marL="0" indent="0">
              <a:buNone/>
            </a:pPr>
            <a:r>
              <a:rPr lang="en-US" sz="2400" dirty="0"/>
              <a:t>     -- From outpatients and inpatients of </a:t>
            </a:r>
            <a:r>
              <a:rPr lang="en-US" sz="2400" dirty="0" smtClean="0"/>
              <a:t>any hospital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-- From the </a:t>
            </a:r>
            <a:r>
              <a:rPr lang="en-US" sz="2400" dirty="0" smtClean="0"/>
              <a:t> </a:t>
            </a:r>
            <a:r>
              <a:rPr lang="en-US" sz="2400" dirty="0"/>
              <a:t>schools and  </a:t>
            </a:r>
            <a:r>
              <a:rPr lang="en-US" sz="2400" dirty="0" smtClean="0"/>
              <a:t>colleges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-- From Government organizations and Industries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For secondary data --- ???????????? ( least preferred)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-- From   Medical records,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Registries of Cancer and Diabetes etc.,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3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Read Your Manual Carefully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information in details is present in Manual</a:t>
            </a:r>
          </a:p>
          <a:p>
            <a:r>
              <a:rPr lang="en-US" dirty="0" smtClean="0"/>
              <a:t>Responsibilities of supervisors and students </a:t>
            </a:r>
          </a:p>
          <a:p>
            <a:r>
              <a:rPr lang="en-US" dirty="0" smtClean="0"/>
              <a:t>Guidelines to develop protocol and report</a:t>
            </a:r>
          </a:p>
          <a:p>
            <a:r>
              <a:rPr lang="en-US" dirty="0" smtClean="0"/>
              <a:t>Guidelines for collaboration within and outside KSU </a:t>
            </a:r>
          </a:p>
          <a:p>
            <a:r>
              <a:rPr lang="en-US" dirty="0" smtClean="0"/>
              <a:t>Assessment Methods</a:t>
            </a:r>
          </a:p>
          <a:p>
            <a:r>
              <a:rPr lang="en-US" dirty="0" smtClean="0"/>
              <a:t>Evaluation forms that will be used by supervisors and Ethical Review Committee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172462"/>
              </p:ext>
            </p:extLst>
          </p:nvPr>
        </p:nvGraphicFramePr>
        <p:xfrm>
          <a:off x="381000" y="2438400"/>
          <a:ext cx="7924800" cy="2304288"/>
        </p:xfrm>
        <a:graphic>
          <a:graphicData uri="http://schemas.openxmlformats.org/drawingml/2006/table">
            <a:tbl>
              <a:tblPr firstRow="1" firstCol="1" bandRow="1"/>
              <a:tblGrid>
                <a:gridCol w="6019800"/>
                <a:gridCol w="1905000"/>
              </a:tblGrid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 of document / Form 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Dates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31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Supervisor Agreement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Form &amp; Supervisor’s Research activity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form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September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19, 2019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31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Study title, question, objectives, hypothesis, and study design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September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26, 2019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31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Protocol Submission for Ethical Review Committee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October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31, 2019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31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Evaluation by Supervisor (Form A)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October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31, 2019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31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Final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manuscript submission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March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31, 2020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31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Evaluation by Supervisor (Form B)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</a:pP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March 31, 2020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0600" y="1311449"/>
            <a:ext cx="7696200" cy="96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2352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32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ubmission Dates and Deadlines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Assessment of Students &amp; Marks Distribution</a:t>
            </a:r>
            <a:r>
              <a:rPr lang="en-US" sz="3200" b="1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68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en-US" sz="2600" u="sng" dirty="0" smtClean="0"/>
              <a:t>I. </a:t>
            </a:r>
            <a:r>
              <a:rPr lang="en-US" sz="2600" b="1" u="sng" dirty="0" smtClean="0">
                <a:solidFill>
                  <a:srgbClr val="0070C0"/>
                </a:solidFill>
              </a:rPr>
              <a:t>Examinations  (40%)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1. Midterm:    15%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2. Final exam: 25%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en-US" sz="1600" u="sng" dirty="0" smtClean="0"/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en-US" sz="2600" u="sng" dirty="0" smtClean="0"/>
              <a:t>II. </a:t>
            </a:r>
            <a:r>
              <a:rPr lang="en-US" sz="2600" b="1" u="sng" dirty="0" smtClean="0">
                <a:solidFill>
                  <a:srgbClr val="0070C0"/>
                </a:solidFill>
              </a:rPr>
              <a:t>Continuous Assessment (60%)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en-US" sz="26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600" dirty="0" smtClean="0"/>
              <a:t>1. </a:t>
            </a:r>
            <a:r>
              <a:rPr lang="en-US" sz="2600" u="sng" dirty="0" smtClean="0"/>
              <a:t>Research Project (40%):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For Research protocol by supervisor (10%);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For Research protocol by Ethical Review Committee Clearance (5%);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For Final manuscript by supervisor (10%); &amp; CM unit review committee ( 10%);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For Oral Presentation  by assigned evaluators (5%);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en-US" sz="2600" dirty="0" smtClean="0"/>
              <a:t>    2.  </a:t>
            </a:r>
            <a:r>
              <a:rPr lang="en-US" sz="2600" u="sng" dirty="0" smtClean="0"/>
              <a:t>Other (20%):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Assignments (10%); Quizzes (10%) – in Research methodology &amp; Biostatistics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Introduction to Research 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Why do we need research?</a:t>
            </a:r>
            <a:endParaRPr lang="en-US" sz="3600" b="1" dirty="0" smtClean="0">
              <a:solidFill>
                <a:srgbClr val="C00000"/>
              </a:solidFill>
              <a:latin typeface="Footlight MT Light" pitchFamily="18" charset="0"/>
            </a:endParaRPr>
          </a:p>
        </p:txBody>
      </p:sp>
      <p:sp>
        <p:nvSpPr>
          <p:cNvPr id="5124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9144000" cy="4525963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sz="3200" b="1" dirty="0" smtClean="0"/>
              <a:t>Session Objectives</a:t>
            </a:r>
          </a:p>
          <a:p>
            <a:pPr eaLnBrk="1" hangingPunct="1">
              <a:buNone/>
            </a:pPr>
            <a:endParaRPr lang="en-US" sz="3200" b="1" dirty="0" smtClean="0"/>
          </a:p>
          <a:p>
            <a:pPr eaLnBrk="1" hangingPunct="1"/>
            <a:r>
              <a:rPr lang="en-US" sz="3200" dirty="0" smtClean="0"/>
              <a:t>What is  Research ? </a:t>
            </a:r>
            <a:r>
              <a:rPr lang="en-US" dirty="0"/>
              <a:t>&amp;</a:t>
            </a:r>
            <a:r>
              <a:rPr lang="en-US" sz="3200" dirty="0" smtClean="0"/>
              <a:t> Epidemiological research ?</a:t>
            </a:r>
          </a:p>
          <a:p>
            <a:pPr eaLnBrk="1" hangingPunct="1"/>
            <a:r>
              <a:rPr lang="en-US" sz="3200" dirty="0" smtClean="0"/>
              <a:t>Why is  research important ?</a:t>
            </a:r>
          </a:p>
          <a:p>
            <a:pPr eaLnBrk="1" hangingPunct="1"/>
            <a:r>
              <a:rPr lang="en-US" dirty="0" smtClean="0"/>
              <a:t>How to start a research project ?</a:t>
            </a:r>
          </a:p>
          <a:p>
            <a:pPr eaLnBrk="1" hangingPunct="1"/>
            <a:r>
              <a:rPr lang="en-US" sz="3200" dirty="0" smtClean="0"/>
              <a:t>What is a criteria of a research project ?</a:t>
            </a:r>
          </a:p>
          <a:p>
            <a:pPr eaLnBrk="1" hangingPunct="1"/>
            <a:r>
              <a:rPr lang="en-US" sz="3200" dirty="0" smtClean="0"/>
              <a:t>What is  the </a:t>
            </a:r>
            <a:r>
              <a:rPr lang="en-US" dirty="0"/>
              <a:t>o</a:t>
            </a:r>
            <a:r>
              <a:rPr lang="en-US" sz="3200" dirty="0" smtClean="0"/>
              <a:t>utline of a research protocol  ?</a:t>
            </a:r>
          </a:p>
          <a:p>
            <a:pPr marL="0" indent="0" eaLnBrk="1" hangingPunct="1">
              <a:buNone/>
            </a:pP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067800" cy="5334000"/>
          </a:xfrm>
        </p:spPr>
        <p:txBody>
          <a:bodyPr/>
          <a:lstStyle/>
          <a:p>
            <a:pPr algn="l"/>
            <a:r>
              <a:rPr lang="en-US" altLang="en-US" sz="3200" b="1" dirty="0">
                <a:solidFill>
                  <a:srgbClr val="000066"/>
                </a:solidFill>
                <a:latin typeface="Arial" charset="0"/>
              </a:rPr>
              <a:t>Learning objectives:</a:t>
            </a:r>
            <a:br>
              <a:rPr lang="en-US" altLang="en-US" sz="3200" b="1" dirty="0">
                <a:solidFill>
                  <a:srgbClr val="000066"/>
                </a:solidFill>
                <a:latin typeface="Arial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en-US" sz="28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At the end of this session, students will be able to:</a:t>
            </a:r>
            <a:br>
              <a:rPr lang="en-US" altLang="en-US" sz="28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1. 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Recognize </a:t>
            </a: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benefits of engaging medical </a:t>
            </a:r>
            <a:br>
              <a:rPr lang="en-US" altLang="en-US" sz="28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     students in health research.</a:t>
            </a:r>
            <a:br>
              <a:rPr lang="en-US" altLang="en-US" sz="28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2. 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Define </a:t>
            </a: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what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is ' </a:t>
            </a: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Research'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&amp; ‘Epidemiological      	research’</a:t>
            </a: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en-US" sz="28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3. 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List </a:t>
            </a: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the major characteristics of research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en-US" sz="28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4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 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Describe </a:t>
            </a: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the main components of a  </a:t>
            </a:r>
            <a:br>
              <a:rPr lang="en-US" altLang="en-US" sz="2800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     research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process.</a:t>
            </a: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en-US" sz="2800" b="1" dirty="0">
                <a:solidFill>
                  <a:schemeClr val="tx1"/>
                </a:solidFill>
                <a:latin typeface="Arial" charset="0"/>
              </a:rPr>
            </a:br>
            <a:endParaRPr lang="en-US" alt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What is “Research”</a:t>
            </a:r>
            <a:br>
              <a:rPr lang="en-US" b="1" dirty="0">
                <a:solidFill>
                  <a:srgbClr val="FF0000"/>
                </a:solidFill>
                <a:latin typeface="Times New Roman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Research </a:t>
            </a:r>
            <a:r>
              <a:rPr lang="en-US" dirty="0"/>
              <a:t>is an Endeavour to discover answers to intellectual and practical problems through the application of scientific method. </a:t>
            </a:r>
          </a:p>
          <a:p>
            <a:endParaRPr lang="en-US" dirty="0"/>
          </a:p>
          <a:p>
            <a:r>
              <a:rPr lang="en-US" dirty="0"/>
              <a:t>Research is the systematic process of collecting and analyzing information (data) in order to increase our understanding of the phenomenon about which we are concerned or interested.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22098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Scientific method is the systematic collection of data (facts) and their theoretical treatment through proper observation, experimentation and interpretation.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7086600" cy="1143000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3333FF"/>
                </a:solidFill>
                <a:latin typeface="Arial" charset="0"/>
              </a:rPr>
              <a:t>Epidemiology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>
                <a:cs typeface="Courier New" pitchFamily="49" charset="0"/>
              </a:rPr>
              <a:t>The study of the distribution and determinants of health in humans</a:t>
            </a:r>
            <a:endParaRPr lang="en-GB" altLang="en-US" b="1"/>
          </a:p>
          <a:p>
            <a:endParaRPr lang="en-GB" altLang="en-US" b="1"/>
          </a:p>
          <a:p>
            <a:r>
              <a:rPr lang="en-GB" altLang="en-US" b="1"/>
              <a:t>It is the science of the occurrence of disease in human populations</a:t>
            </a:r>
          </a:p>
        </p:txBody>
      </p:sp>
    </p:spTree>
    <p:extLst>
      <p:ext uri="{BB962C8B-B14F-4D97-AF65-F5344CB8AC3E}">
        <p14:creationId xmlns:p14="http://schemas.microsoft.com/office/powerpoint/2010/main" val="3643525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Introduction to Course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Course Objectives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   The overall objectives of this course are to enable students understand &amp; learn the basic elements of research, its design and conduct an </a:t>
            </a:r>
            <a:r>
              <a:rPr lang="en-US" dirty="0" smtClean="0">
                <a:solidFill>
                  <a:srgbClr val="FF0000"/>
                </a:solidFill>
              </a:rPr>
              <a:t>epidemiological research study </a:t>
            </a:r>
            <a:r>
              <a:rPr lang="en-US" dirty="0" smtClean="0"/>
              <a:t>to answer a specific research question</a:t>
            </a:r>
            <a:r>
              <a:rPr lang="en-US" dirty="0"/>
              <a:t> </a:t>
            </a:r>
            <a:r>
              <a:rPr lang="en-US" dirty="0" smtClean="0"/>
              <a:t>of interest. 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53975"/>
            <a:ext cx="7772400" cy="1143000"/>
          </a:xfrm>
        </p:spPr>
        <p:txBody>
          <a:bodyPr/>
          <a:lstStyle/>
          <a:p>
            <a:pPr algn="ctr"/>
            <a:r>
              <a:rPr lang="en-ZA" altLang="en-US" sz="3600" b="1">
                <a:solidFill>
                  <a:srgbClr val="3333FF"/>
                </a:solidFill>
                <a:latin typeface="Arial" charset="0"/>
                <a:cs typeface="Courier New" pitchFamily="49" charset="0"/>
              </a:rPr>
              <a:t>… </a:t>
            </a:r>
            <a:r>
              <a:rPr lang="en-GB" altLang="en-US" sz="3600" b="1">
                <a:solidFill>
                  <a:srgbClr val="3333FF"/>
                </a:solidFill>
                <a:latin typeface="Arial" charset="0"/>
                <a:cs typeface="Courier New" pitchFamily="49" charset="0"/>
              </a:rPr>
              <a:t>distribution and determinants</a:t>
            </a:r>
            <a:r>
              <a:rPr lang="en-ZA" altLang="en-US" sz="3600" b="1">
                <a:solidFill>
                  <a:srgbClr val="3333FF"/>
                </a:solidFill>
                <a:latin typeface="Arial" charset="0"/>
                <a:cs typeface="Courier New" pitchFamily="49" charset="0"/>
              </a:rPr>
              <a:t>…</a:t>
            </a:r>
            <a:endParaRPr lang="en-GB" altLang="en-US" sz="3600" b="1">
              <a:solidFill>
                <a:srgbClr val="3333FF"/>
              </a:solidFill>
              <a:latin typeface="Arial" charset="0"/>
              <a:cs typeface="Courier New" pitchFamily="49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25600"/>
            <a:ext cx="7772400" cy="4467225"/>
          </a:xfrm>
        </p:spPr>
        <p:txBody>
          <a:bodyPr/>
          <a:lstStyle/>
          <a:p>
            <a:r>
              <a:rPr lang="en-ZA" altLang="en-US" b="1"/>
              <a:t>Distribution</a:t>
            </a:r>
          </a:p>
          <a:p>
            <a:r>
              <a:rPr lang="en-US" altLang="en-US" sz="2400" b="1"/>
              <a:t>‘What’ (the disease), plus ‘when’ + ‘where’ + ‘who’</a:t>
            </a:r>
            <a:endParaRPr lang="en-ZA" altLang="en-US" sz="2400" b="1"/>
          </a:p>
          <a:p>
            <a:pPr>
              <a:buFont typeface="Wingdings" pitchFamily="2" charset="2"/>
              <a:buNone/>
            </a:pPr>
            <a:r>
              <a:rPr lang="en-ZA" altLang="en-US" sz="2800" b="1"/>
              <a:t> or the disease described by TIME + PLACE + POPULATION</a:t>
            </a:r>
          </a:p>
          <a:p>
            <a:pPr>
              <a:buFontTx/>
              <a:buNone/>
            </a:pPr>
            <a:endParaRPr lang="en-ZA" altLang="en-US" b="1"/>
          </a:p>
          <a:p>
            <a:r>
              <a:rPr lang="en-ZA" altLang="en-US" b="1"/>
              <a:t>Determinants</a:t>
            </a:r>
          </a:p>
          <a:p>
            <a:pPr>
              <a:buFont typeface="Wingdings" pitchFamily="2" charset="2"/>
              <a:buNone/>
            </a:pPr>
            <a:r>
              <a:rPr lang="en-GB" altLang="en-US" sz="2400" b="1"/>
              <a:t>The ‘Why’</a:t>
            </a:r>
          </a:p>
          <a:p>
            <a:pPr>
              <a:buFont typeface="Wingdings" pitchFamily="2" charset="2"/>
              <a:buNone/>
            </a:pPr>
            <a:r>
              <a:rPr lang="en-GB" altLang="en-US" sz="2400" b="1"/>
              <a:t>= the ‘causes’, or risk factors</a:t>
            </a:r>
          </a:p>
        </p:txBody>
      </p:sp>
    </p:spTree>
    <p:extLst>
      <p:ext uri="{BB962C8B-B14F-4D97-AF65-F5344CB8AC3E}">
        <p14:creationId xmlns:p14="http://schemas.microsoft.com/office/powerpoint/2010/main" val="21581926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28775"/>
            <a:ext cx="7772400" cy="4392613"/>
          </a:xfrm>
        </p:spPr>
        <p:txBody>
          <a:bodyPr/>
          <a:lstStyle/>
          <a:p>
            <a:r>
              <a:rPr lang="en-ZA" altLang="en-US" b="1"/>
              <a:t>Distribution</a:t>
            </a:r>
          </a:p>
          <a:p>
            <a:pPr>
              <a:buFont typeface="Wingdings" pitchFamily="2" charset="2"/>
              <a:buNone/>
            </a:pPr>
            <a:r>
              <a:rPr lang="en-ZA" altLang="en-US" sz="2800"/>
              <a:t>	What, when, where, who</a:t>
            </a:r>
          </a:p>
          <a:p>
            <a:pPr lvl="2"/>
            <a:r>
              <a:rPr lang="en-ZA" altLang="en-US" sz="2000" b="1">
                <a:solidFill>
                  <a:srgbClr val="FF0000"/>
                </a:solidFill>
              </a:rPr>
              <a:t>Descriptive studies</a:t>
            </a:r>
          </a:p>
          <a:p>
            <a:pPr lvl="2">
              <a:buFontTx/>
              <a:buNone/>
            </a:pPr>
            <a:endParaRPr lang="en-ZA" altLang="en-US" sz="2000" b="1">
              <a:solidFill>
                <a:srgbClr val="FF0000"/>
              </a:solidFill>
            </a:endParaRPr>
          </a:p>
          <a:p>
            <a:r>
              <a:rPr lang="en-ZA" altLang="en-US" b="1"/>
              <a:t>Determinants</a:t>
            </a:r>
          </a:p>
          <a:p>
            <a:pPr>
              <a:buFont typeface="Wingdings" pitchFamily="2" charset="2"/>
              <a:buNone/>
            </a:pPr>
            <a:r>
              <a:rPr lang="en-ZA" altLang="en-US" sz="2800"/>
              <a:t>	‘Why’</a:t>
            </a:r>
          </a:p>
          <a:p>
            <a:pPr>
              <a:buFont typeface="Wingdings" pitchFamily="2" charset="2"/>
              <a:buNone/>
            </a:pPr>
            <a:r>
              <a:rPr lang="en-ZA" altLang="en-US" sz="2800"/>
              <a:t>What is associated with/ caused by</a:t>
            </a:r>
          </a:p>
          <a:p>
            <a:pPr lvl="2"/>
            <a:r>
              <a:rPr lang="en-ZA" altLang="en-US" sz="2000" b="1">
                <a:solidFill>
                  <a:srgbClr val="FF0000"/>
                </a:solidFill>
              </a:rPr>
              <a:t>Analytic studies</a:t>
            </a:r>
          </a:p>
          <a:p>
            <a:pPr lvl="2"/>
            <a:r>
              <a:rPr lang="en-ZA" altLang="en-US" sz="2000" b="1">
                <a:solidFill>
                  <a:srgbClr val="FF0000"/>
                </a:solidFill>
              </a:rPr>
              <a:t>Interventive studies</a:t>
            </a:r>
            <a:endParaRPr lang="en-GB" altLang="en-US" sz="2000" b="1">
              <a:solidFill>
                <a:srgbClr val="FF0000"/>
              </a:solidFill>
            </a:endParaRPr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173163" y="53975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n-ZA" altLang="en-US" sz="3600" b="1">
                <a:solidFill>
                  <a:srgbClr val="3333FF"/>
                </a:solidFill>
                <a:latin typeface="Arial" charset="0"/>
              </a:rPr>
              <a:t>… </a:t>
            </a:r>
            <a:r>
              <a:rPr lang="en-GB" altLang="en-US" sz="3600" b="1">
                <a:solidFill>
                  <a:srgbClr val="3333FF"/>
                </a:solidFill>
                <a:latin typeface="Arial" charset="0"/>
              </a:rPr>
              <a:t>distribution and determinants</a:t>
            </a:r>
            <a:r>
              <a:rPr lang="en-ZA" altLang="en-US" sz="3600" b="1">
                <a:solidFill>
                  <a:srgbClr val="3333FF"/>
                </a:solidFill>
                <a:latin typeface="Arial" charset="0"/>
              </a:rPr>
              <a:t>…</a:t>
            </a:r>
            <a:endParaRPr lang="en-GB" altLang="en-US" sz="3600" b="1">
              <a:solidFill>
                <a:srgbClr val="3333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706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0"/>
            <a:ext cx="6553200" cy="700088"/>
          </a:xfrm>
        </p:spPr>
        <p:txBody>
          <a:bodyPr>
            <a:normAutofit fontScale="90000"/>
          </a:bodyPr>
          <a:lstStyle/>
          <a:p>
            <a:r>
              <a:rPr lang="en-ZA" altLang="en-US" sz="4000" b="1" dirty="0">
                <a:solidFill>
                  <a:srgbClr val="3333FF"/>
                </a:solidFill>
                <a:latin typeface="Arial" charset="0"/>
              </a:rPr>
              <a:t>Population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981075"/>
            <a:ext cx="7731125" cy="3667125"/>
          </a:xfrm>
        </p:spPr>
        <p:txBody>
          <a:bodyPr/>
          <a:lstStyle/>
          <a:p>
            <a:r>
              <a:rPr lang="en-ZA" altLang="en-US" dirty="0"/>
              <a:t>“a group sharing certain common characteristics”</a:t>
            </a:r>
          </a:p>
          <a:p>
            <a:r>
              <a:rPr lang="en-ZA" altLang="en-US" dirty="0"/>
              <a:t>Do not have to be people (most often are</a:t>
            </a:r>
            <a:r>
              <a:rPr lang="en-ZA" altLang="en-US" dirty="0" smtClean="0"/>
              <a:t>)</a:t>
            </a:r>
            <a:endParaRPr lang="en-ZA" altLang="en-US" dirty="0"/>
          </a:p>
          <a:p>
            <a:r>
              <a:rPr lang="en-ZA" altLang="en-US" dirty="0"/>
              <a:t>Does need to be clearly defined and specified</a:t>
            </a:r>
          </a:p>
        </p:txBody>
      </p:sp>
    </p:spTree>
    <p:extLst>
      <p:ext uri="{BB962C8B-B14F-4D97-AF65-F5344CB8AC3E}">
        <p14:creationId xmlns:p14="http://schemas.microsoft.com/office/powerpoint/2010/main" val="100561277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Pace of Change in Medicine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Changing patterns of diseases 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Demographic transition &amp; longevity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Variation in patient population and clinical care in various geographical regions  differs for many reasons </a:t>
            </a:r>
          </a:p>
          <a:p>
            <a:pPr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271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2076450" y="1416050"/>
            <a:ext cx="1371600" cy="48656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65100" y="457200"/>
            <a:ext cx="8978900" cy="695325"/>
          </a:xfrm>
        </p:spPr>
        <p:txBody>
          <a:bodyPr/>
          <a:lstStyle/>
          <a:p>
            <a:pPr algn="ctr"/>
            <a:r>
              <a:rPr lang="en-US" altLang="en-US" dirty="0"/>
              <a:t>GLOBAL Public Health Challenges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17900" y="1614488"/>
            <a:ext cx="4735513" cy="4525962"/>
          </a:xfrm>
        </p:spPr>
        <p:txBody>
          <a:bodyPr/>
          <a:lstStyle/>
          <a:p>
            <a:pPr>
              <a:spcBef>
                <a:spcPct val="205000"/>
              </a:spcBef>
              <a:buFontTx/>
              <a:buNone/>
            </a:pPr>
            <a:r>
              <a:rPr lang="en-US" altLang="en-US" sz="2200" b="1">
                <a:solidFill>
                  <a:srgbClr val="FFCC00"/>
                </a:solidFill>
              </a:rPr>
              <a:t>Acute to Chronic Conditions</a:t>
            </a:r>
          </a:p>
        </p:txBody>
      </p:sp>
      <p:pic>
        <p:nvPicPr>
          <p:cNvPr id="363525" name="Picture 5" descr="11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485900"/>
            <a:ext cx="1258887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6" name="Picture 6" descr="11b alt 2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465388"/>
            <a:ext cx="1258887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7" name="Picture 7" descr="11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427413"/>
            <a:ext cx="1258887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8" name="Picture 8" descr="11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387975"/>
            <a:ext cx="1258887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3500438" y="3641725"/>
            <a:ext cx="53800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Myriad Web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Myriad Web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9pPr>
          </a:lstStyle>
          <a:p>
            <a:pPr fontAlgn="base">
              <a:spcBef>
                <a:spcPct val="205000"/>
              </a:spcBef>
              <a:spcAft>
                <a:spcPct val="0"/>
              </a:spcAft>
            </a:pPr>
            <a:r>
              <a:rPr lang="en-US" altLang="en-US" sz="2200" b="1" smtClean="0">
                <a:solidFill>
                  <a:srgbClr val="FFCC00"/>
                </a:solidFill>
                <a:latin typeface="Arial" charset="0"/>
              </a:rPr>
              <a:t>Health Disparities</a:t>
            </a:r>
          </a:p>
        </p:txBody>
      </p:sp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3462338" y="4538663"/>
            <a:ext cx="56816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Myriad Web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Myriad Web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9pPr>
          </a:lstStyle>
          <a:p>
            <a:pPr fontAlgn="base">
              <a:spcBef>
                <a:spcPct val="205000"/>
              </a:spcBef>
              <a:spcAft>
                <a:spcPct val="0"/>
              </a:spcAft>
            </a:pPr>
            <a:r>
              <a:rPr lang="en-US" altLang="en-US" sz="2200" b="1" smtClean="0">
                <a:solidFill>
                  <a:srgbClr val="FFCC00"/>
                </a:solidFill>
                <a:latin typeface="Arial" charset="0"/>
              </a:rPr>
              <a:t>Emerging and Re-emerging infectious Diseases</a:t>
            </a:r>
          </a:p>
        </p:txBody>
      </p:sp>
      <p:sp>
        <p:nvSpPr>
          <p:cNvPr id="363531" name="Rectangle 11"/>
          <p:cNvSpPr>
            <a:spLocks noChangeArrowheads="1"/>
          </p:cNvSpPr>
          <p:nvPr/>
        </p:nvSpPr>
        <p:spPr bwMode="auto">
          <a:xfrm>
            <a:off x="3500438" y="2628900"/>
            <a:ext cx="538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Myriad Web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Myriad Web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9pPr>
          </a:lstStyle>
          <a:p>
            <a:pPr fontAlgn="base">
              <a:spcBef>
                <a:spcPct val="205000"/>
              </a:spcBef>
              <a:spcAft>
                <a:spcPct val="0"/>
              </a:spcAft>
            </a:pPr>
            <a:r>
              <a:rPr lang="en-US" altLang="en-US" sz="2200" b="1" smtClean="0">
                <a:solidFill>
                  <a:srgbClr val="FFCC00"/>
                </a:solidFill>
                <a:latin typeface="Arial" charset="0"/>
              </a:rPr>
              <a:t>Aging Population</a:t>
            </a:r>
          </a:p>
        </p:txBody>
      </p:sp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3500438" y="5575300"/>
            <a:ext cx="538003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Myriad Web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Myriad Web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Myriad Web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9pPr>
          </a:lstStyle>
          <a:p>
            <a:pPr fontAlgn="base">
              <a:spcBef>
                <a:spcPct val="205000"/>
              </a:spcBef>
              <a:spcAft>
                <a:spcPct val="0"/>
              </a:spcAft>
            </a:pPr>
            <a:r>
              <a:rPr lang="en-US" altLang="en-US" sz="2200" b="1" smtClean="0">
                <a:solidFill>
                  <a:srgbClr val="FFCC00"/>
                </a:solidFill>
                <a:latin typeface="Arial" charset="0"/>
              </a:rPr>
              <a:t>Emerging Non communicable diseases</a:t>
            </a:r>
          </a:p>
        </p:txBody>
      </p:sp>
      <p:pic>
        <p:nvPicPr>
          <p:cNvPr id="363533" name="Picture 13" descr="curricul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36600" r="7088" b="8101"/>
          <a:stretch>
            <a:fillRect/>
          </a:stretch>
        </p:blipFill>
        <p:spPr>
          <a:xfrm>
            <a:off x="2130425" y="4344988"/>
            <a:ext cx="1266825" cy="949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3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1" name="Picture 3" descr="evolution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14300"/>
            <a:ext cx="802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04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77800"/>
            <a:ext cx="7620000" cy="809625"/>
          </a:xfrm>
        </p:spPr>
        <p:txBody>
          <a:bodyPr/>
          <a:lstStyle/>
          <a:p>
            <a:r>
              <a:rPr lang="en-US" altLang="en-US" sz="2800">
                <a:solidFill>
                  <a:srgbClr val="FFCC00"/>
                </a:solidFill>
              </a:rPr>
              <a:t>Obesity: A Worldwide Issue</a:t>
            </a:r>
          </a:p>
        </p:txBody>
      </p:sp>
      <p:sp>
        <p:nvSpPr>
          <p:cNvPr id="440324" name="Oval 4"/>
          <p:cNvSpPr>
            <a:spLocks noChangeArrowheads="1"/>
          </p:cNvSpPr>
          <p:nvPr/>
        </p:nvSpPr>
        <p:spPr bwMode="auto">
          <a:xfrm>
            <a:off x="5041900" y="2933700"/>
            <a:ext cx="1816100" cy="148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5486400" y="3340100"/>
            <a:ext cx="87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5207000" y="3200400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  <a:latin typeface="Arial" charset="0"/>
              </a:rPr>
              <a:t>Obesity Health Risks</a:t>
            </a:r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>
            <a:off x="5397500" y="1625600"/>
            <a:ext cx="1066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Cancer</a:t>
            </a:r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>
            <a:off x="5422900" y="4864100"/>
            <a:ext cx="1041400" cy="952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Diabetes</a:t>
            </a:r>
          </a:p>
        </p:txBody>
      </p:sp>
      <p:sp>
        <p:nvSpPr>
          <p:cNvPr id="440329" name="Oval 9"/>
          <p:cNvSpPr>
            <a:spLocks noChangeArrowheads="1"/>
          </p:cNvSpPr>
          <p:nvPr/>
        </p:nvSpPr>
        <p:spPr bwMode="auto">
          <a:xfrm>
            <a:off x="6832600" y="2019300"/>
            <a:ext cx="1016000" cy="927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Hyper-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tension</a:t>
            </a:r>
          </a:p>
        </p:txBody>
      </p:sp>
      <p:sp>
        <p:nvSpPr>
          <p:cNvPr id="440330" name="Oval 10"/>
          <p:cNvSpPr>
            <a:spLocks noChangeArrowheads="1"/>
          </p:cNvSpPr>
          <p:nvPr/>
        </p:nvSpPr>
        <p:spPr bwMode="auto">
          <a:xfrm>
            <a:off x="3517900" y="3200400"/>
            <a:ext cx="1092200" cy="1003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Gall-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bladder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Disease</a:t>
            </a:r>
          </a:p>
        </p:txBody>
      </p:sp>
      <p:sp>
        <p:nvSpPr>
          <p:cNvPr id="440331" name="Oval 11"/>
          <p:cNvSpPr>
            <a:spLocks noChangeArrowheads="1"/>
          </p:cNvSpPr>
          <p:nvPr/>
        </p:nvSpPr>
        <p:spPr bwMode="auto">
          <a:xfrm>
            <a:off x="7353300" y="3251200"/>
            <a:ext cx="1003300" cy="965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Kidney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Failure</a:t>
            </a:r>
          </a:p>
        </p:txBody>
      </p:sp>
      <p:sp>
        <p:nvSpPr>
          <p:cNvPr id="440332" name="Oval 12"/>
          <p:cNvSpPr>
            <a:spLocks noChangeArrowheads="1"/>
          </p:cNvSpPr>
          <p:nvPr/>
        </p:nvSpPr>
        <p:spPr bwMode="auto">
          <a:xfrm>
            <a:off x="6858000" y="4457700"/>
            <a:ext cx="1003300" cy="93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Stroke</a:t>
            </a:r>
          </a:p>
        </p:txBody>
      </p:sp>
      <p:sp>
        <p:nvSpPr>
          <p:cNvPr id="440333" name="Oval 13"/>
          <p:cNvSpPr>
            <a:spLocks noChangeArrowheads="1"/>
          </p:cNvSpPr>
          <p:nvPr/>
        </p:nvSpPr>
        <p:spPr bwMode="auto">
          <a:xfrm>
            <a:off x="3911600" y="4406900"/>
            <a:ext cx="1079500" cy="965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Heart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Failure</a:t>
            </a:r>
          </a:p>
        </p:txBody>
      </p:sp>
      <p:sp>
        <p:nvSpPr>
          <p:cNvPr id="440334" name="Oval 14"/>
          <p:cNvSpPr>
            <a:spLocks noChangeArrowheads="1"/>
          </p:cNvSpPr>
          <p:nvPr/>
        </p:nvSpPr>
        <p:spPr bwMode="auto">
          <a:xfrm>
            <a:off x="3975100" y="1981200"/>
            <a:ext cx="1028700" cy="965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Athero-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scleroris</a:t>
            </a:r>
          </a:p>
        </p:txBody>
      </p:sp>
      <p:sp>
        <p:nvSpPr>
          <p:cNvPr id="440335" name="Line 15"/>
          <p:cNvSpPr>
            <a:spLocks noChangeShapeType="1"/>
          </p:cNvSpPr>
          <p:nvPr/>
        </p:nvSpPr>
        <p:spPr bwMode="auto">
          <a:xfrm flipH="1" flipV="1">
            <a:off x="5905500" y="2552700"/>
            <a:ext cx="12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36" name="Line 16"/>
          <p:cNvSpPr>
            <a:spLocks noChangeShapeType="1"/>
          </p:cNvSpPr>
          <p:nvPr/>
        </p:nvSpPr>
        <p:spPr bwMode="auto">
          <a:xfrm flipV="1">
            <a:off x="6565900" y="2832100"/>
            <a:ext cx="431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6858000" y="3721100"/>
            <a:ext cx="482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38" name="Line 18"/>
          <p:cNvSpPr>
            <a:spLocks noChangeShapeType="1"/>
          </p:cNvSpPr>
          <p:nvPr/>
        </p:nvSpPr>
        <p:spPr bwMode="auto">
          <a:xfrm>
            <a:off x="6578600" y="4216400"/>
            <a:ext cx="4445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39" name="Line 19"/>
          <p:cNvSpPr>
            <a:spLocks noChangeShapeType="1"/>
          </p:cNvSpPr>
          <p:nvPr/>
        </p:nvSpPr>
        <p:spPr bwMode="auto">
          <a:xfrm>
            <a:off x="5943600" y="443230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40" name="Line 20"/>
          <p:cNvSpPr>
            <a:spLocks noChangeShapeType="1"/>
          </p:cNvSpPr>
          <p:nvPr/>
        </p:nvSpPr>
        <p:spPr bwMode="auto">
          <a:xfrm flipH="1">
            <a:off x="4838700" y="4216400"/>
            <a:ext cx="4572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41" name="Line 21"/>
          <p:cNvSpPr>
            <a:spLocks noChangeShapeType="1"/>
          </p:cNvSpPr>
          <p:nvPr/>
        </p:nvSpPr>
        <p:spPr bwMode="auto">
          <a:xfrm flipH="1">
            <a:off x="4622800" y="373380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 flipV="1">
            <a:off x="4851400" y="2794000"/>
            <a:ext cx="431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69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Bi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0"/>
            <a:ext cx="45783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Bi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650"/>
            <a:ext cx="469741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Bild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2650"/>
            <a:ext cx="45720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Bild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0"/>
            <a:ext cx="457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7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257800" y="1905000"/>
            <a:ext cx="3352800" cy="350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905000" y="1524000"/>
            <a:ext cx="19812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743200" y="685800"/>
            <a:ext cx="19812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1600200" y="2057400"/>
            <a:ext cx="21336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676400" y="3733800"/>
            <a:ext cx="2209800" cy="2362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905000" y="3276600"/>
            <a:ext cx="18288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048000" y="2057400"/>
            <a:ext cx="31242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96000" y="2971800"/>
            <a:ext cx="1784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Policy making,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      planning,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Management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      evaluation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022725" y="3160713"/>
            <a:ext cx="1200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Health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 systems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 research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32125" y="1484313"/>
            <a:ext cx="193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Epidemiological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905000" y="2514600"/>
            <a:ext cx="151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Biomedical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286000" y="33528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Statistical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981200" y="38862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CC"/>
                </a:solidFill>
              </a:rPr>
              <a:t>Behavioral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057400" y="5181600"/>
            <a:ext cx="169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Social &amp;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       economic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88925" y="0"/>
            <a:ext cx="8855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FFFF00"/>
                </a:solidFill>
              </a:rPr>
              <a:t>MODEL OF THE RELATIONSHIP BETWEEN DIFFERENT TYPES OF RESEARCH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Learning Methods for the course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Course  Units: ~ 6 academic credits 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u="sng" dirty="0" smtClean="0"/>
              <a:t>Learning methods over the academic year include  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lectures ( ~ 28 contact hours), 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tutorials (~ 30 contact hours), &amp;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research group works with su</a:t>
            </a:r>
            <a:r>
              <a:rPr lang="en-US" dirty="0" smtClean="0"/>
              <a:t>pervisor </a:t>
            </a:r>
            <a:r>
              <a:rPr lang="en-US" sz="2800" dirty="0" smtClean="0">
                <a:solidFill>
                  <a:schemeClr val="tx1"/>
                </a:solidFill>
              </a:rPr>
              <a:t>( ~ 38  hours). </a:t>
            </a:r>
          </a:p>
          <a:p>
            <a:pPr lvl="1"/>
            <a:endParaRPr lang="en-US" sz="2400" dirty="0" smtClean="0"/>
          </a:p>
          <a:p>
            <a:pPr marL="742950" lvl="2" indent="-342900">
              <a:buFont typeface="Wingdings" pitchFamily="2" charset="2"/>
              <a:buChar char="§"/>
            </a:pPr>
            <a:r>
              <a:rPr lang="en-US" b="1" u="sng" dirty="0"/>
              <a:t>Self</a:t>
            </a:r>
            <a:r>
              <a:rPr lang="en-US" dirty="0"/>
              <a:t> initiative and learning is needed from students for a good outcome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915400" cy="7620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Causal model of risk factors for CVD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743200" y="1600200"/>
            <a:ext cx="3959225" cy="835025"/>
          </a:xfrm>
          <a:prstGeom prst="rect">
            <a:avLst/>
          </a:prstGeom>
          <a:noFill/>
          <a:ln w="12700">
            <a:solidFill>
              <a:srgbClr val="C766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840038" y="1651000"/>
            <a:ext cx="37687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CC00"/>
                </a:solidFill>
                <a:cs typeface="Arial" charset="0"/>
              </a:rPr>
              <a:t>Morbidity and Mortality</a:t>
            </a:r>
            <a:endParaRPr lang="en-US" sz="2800">
              <a:solidFill>
                <a:srgbClr val="220011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CC"/>
                </a:solidFill>
                <a:cs typeface="Arial" charset="0"/>
              </a:rPr>
              <a:t>(Stroke, MI)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76400" y="2819400"/>
            <a:ext cx="6324600" cy="1101725"/>
          </a:xfrm>
          <a:prstGeom prst="rect">
            <a:avLst/>
          </a:prstGeom>
          <a:noFill/>
          <a:ln w="12700">
            <a:solidFill>
              <a:srgbClr val="C766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01838" y="2870200"/>
            <a:ext cx="5597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CC00"/>
                </a:solidFill>
                <a:cs typeface="Arial" charset="0"/>
              </a:rPr>
              <a:t>Biological Risk Factors</a:t>
            </a:r>
            <a:r>
              <a:rPr lang="en-US" sz="2800" b="1">
                <a:solidFill>
                  <a:srgbClr val="FFCC00"/>
                </a:solidFill>
                <a:cs typeface="Arial" charset="0"/>
              </a:rPr>
              <a:t/>
            </a:r>
            <a:br>
              <a:rPr lang="en-US" sz="2800" b="1">
                <a:solidFill>
                  <a:srgbClr val="FFCC00"/>
                </a:solidFill>
                <a:cs typeface="Arial" charset="0"/>
              </a:rPr>
            </a:br>
            <a:endParaRPr lang="en-US" sz="1200">
              <a:solidFill>
                <a:srgbClr val="220011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FFCC"/>
                </a:solidFill>
                <a:cs typeface="Arial" charset="0"/>
              </a:rPr>
              <a:t>(Hypertension, Blood Lipids, Homocysteine)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30188" y="4344988"/>
            <a:ext cx="3959225" cy="758825"/>
          </a:xfrm>
          <a:prstGeom prst="rect">
            <a:avLst/>
          </a:prstGeom>
          <a:noFill/>
          <a:ln w="12700">
            <a:solidFill>
              <a:srgbClr val="C766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25438" y="4394200"/>
            <a:ext cx="3768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CC00"/>
                </a:solidFill>
                <a:cs typeface="Arial" charset="0"/>
              </a:rPr>
              <a:t>Genetic Risk Factors</a:t>
            </a:r>
            <a:endParaRPr lang="en-US" sz="2800">
              <a:solidFill>
                <a:srgbClr val="220011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CC"/>
                </a:solidFill>
                <a:cs typeface="Arial" charset="0"/>
              </a:rPr>
              <a:t>(Family History</a:t>
            </a:r>
            <a:r>
              <a:rPr lang="en-US" sz="2400" b="1">
                <a:solidFill>
                  <a:srgbClr val="FFFFCC"/>
                </a:solidFill>
                <a:cs typeface="Arial" charset="0"/>
              </a:rPr>
              <a:t>)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419600" y="4343400"/>
            <a:ext cx="4264025" cy="758825"/>
          </a:xfrm>
          <a:prstGeom prst="rect">
            <a:avLst/>
          </a:prstGeom>
          <a:noFill/>
          <a:ln w="12700">
            <a:solidFill>
              <a:srgbClr val="C766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516438" y="4394200"/>
            <a:ext cx="4073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CC00"/>
                </a:solidFill>
                <a:cs typeface="Arial" charset="0"/>
              </a:rPr>
              <a:t>Behavioral Risk Factors</a:t>
            </a:r>
            <a:endParaRPr lang="en-US" sz="2800">
              <a:solidFill>
                <a:srgbClr val="220011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CC"/>
                </a:solidFill>
                <a:cs typeface="Arial" charset="0"/>
              </a:rPr>
              <a:t>(Cigarette, Diet, Exercise)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362200" y="5486400"/>
            <a:ext cx="6248400" cy="1063625"/>
          </a:xfrm>
          <a:prstGeom prst="rect">
            <a:avLst/>
          </a:prstGeom>
          <a:noFill/>
          <a:ln w="12700">
            <a:solidFill>
              <a:srgbClr val="C766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667000" y="5562600"/>
            <a:ext cx="59023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CC00"/>
                </a:solidFill>
                <a:cs typeface="Arial" charset="0"/>
              </a:rPr>
              <a:t>Environmental Factors</a:t>
            </a:r>
            <a:endParaRPr lang="en-US" sz="2800">
              <a:solidFill>
                <a:srgbClr val="220011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CC"/>
                </a:solidFill>
                <a:cs typeface="Arial" charset="0"/>
              </a:rPr>
              <a:t>(Socioeconomic Status, Work Environment)</a:t>
            </a:r>
            <a:endParaRPr lang="en-US" sz="22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6402388" y="5259388"/>
            <a:ext cx="225425" cy="225425"/>
          </a:xfrm>
          <a:prstGeom prst="upArrow">
            <a:avLst>
              <a:gd name="adj1" fmla="val 50000"/>
              <a:gd name="adj2" fmla="val 1388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3430588" y="4078288"/>
            <a:ext cx="225425" cy="225425"/>
          </a:xfrm>
          <a:prstGeom prst="upArrow">
            <a:avLst>
              <a:gd name="adj1" fmla="val 50000"/>
              <a:gd name="adj2" fmla="val 2499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5487988" y="4078288"/>
            <a:ext cx="225425" cy="225425"/>
          </a:xfrm>
          <a:prstGeom prst="upArrow">
            <a:avLst>
              <a:gd name="adj1" fmla="val 50000"/>
              <a:gd name="adj2" fmla="val 2499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4497388" y="2592388"/>
            <a:ext cx="225425" cy="225425"/>
          </a:xfrm>
          <a:prstGeom prst="upArrow">
            <a:avLst>
              <a:gd name="adj1" fmla="val 50000"/>
              <a:gd name="adj2" fmla="val 2499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‘How To Do’ Research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with defining the question</a:t>
            </a:r>
            <a:b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down a clear aim</a:t>
            </a:r>
            <a:b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Divide the problem into smaller, answerable questions</a:t>
            </a:r>
          </a:p>
        </p:txBody>
      </p:sp>
      <p:pic>
        <p:nvPicPr>
          <p:cNvPr id="5124" name="Picture 4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1624013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‘How To Do’ Research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 hypotheses</a:t>
            </a:r>
            <a:b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Decide what data is needed to test the hypotheses</a:t>
            </a:r>
            <a:b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Refine the above and check the line of thought</a:t>
            </a:r>
          </a:p>
        </p:txBody>
      </p:sp>
    </p:spTree>
    <p:extLst>
      <p:ext uri="{BB962C8B-B14F-4D97-AF65-F5344CB8AC3E}">
        <p14:creationId xmlns:p14="http://schemas.microsoft.com/office/powerpoint/2010/main" val="4738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Research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both the problem and the answer</a:t>
            </a: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Exactness and precision come from hard work and responsible effort</a:t>
            </a:r>
          </a:p>
          <a:p>
            <a:pPr>
              <a:lnSpc>
                <a:spcPct val="90000"/>
              </a:lnSpc>
            </a:pPr>
            <a:r>
              <a:rPr lang="en-US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repeated will the answer be the same?</a:t>
            </a:r>
          </a:p>
        </p:txBody>
      </p:sp>
    </p:spTree>
    <p:extLst>
      <p:ext uri="{BB962C8B-B14F-4D97-AF65-F5344CB8AC3E}">
        <p14:creationId xmlns:p14="http://schemas.microsoft.com/office/powerpoint/2010/main" val="12132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  <a:t>CRITERIA OF A GOOD RESEARCH</a:t>
            </a:r>
            <a:r>
              <a:rPr lang="en-US" sz="3200" b="1" kern="1200" dirty="0">
                <a:solidFill>
                  <a:srgbClr val="F1FB33"/>
                </a:solidFill>
                <a:effectLst/>
                <a:latin typeface="Times New Roman" charset="0"/>
                <a:ea typeface="+mn-ea"/>
                <a:cs typeface="+mn-cs"/>
              </a:rPr>
              <a:t/>
            </a:r>
            <a:br>
              <a:rPr lang="en-US" sz="3200" b="1" kern="1200" dirty="0">
                <a:solidFill>
                  <a:srgbClr val="F1FB33"/>
                </a:solidFill>
                <a:effectLst/>
                <a:latin typeface="Times New Roman" charset="0"/>
                <a:ea typeface="+mn-ea"/>
                <a:cs typeface="+mn-cs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 clearly defined.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process detailed.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 thoroughly planned.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ethical standards applied.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openly revealed.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Adequate analysis for decision maker’s needs.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Findings presented unambiguously.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Conclusions justified.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9624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 your subject</a:t>
            </a:r>
          </a:p>
          <a:p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Read, Read, Read</a:t>
            </a:r>
          </a:p>
          <a:p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general and then focus</a:t>
            </a:r>
          </a:p>
          <a:p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Begin with the problem</a:t>
            </a:r>
          </a:p>
        </p:txBody>
      </p:sp>
    </p:spTree>
    <p:extLst>
      <p:ext uri="{BB962C8B-B14F-4D97-AF65-F5344CB8AC3E}">
        <p14:creationId xmlns:p14="http://schemas.microsoft.com/office/powerpoint/2010/main" val="31822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33500" y="2133600"/>
            <a:ext cx="1257300" cy="2895600"/>
          </a:xfrm>
          <a:prstGeom prst="rect">
            <a:avLst/>
          </a:prstGeom>
          <a:noFill/>
          <a:ln w="9525">
            <a:solidFill>
              <a:srgbClr val="00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/>
        </p:nvSpPr>
        <p:spPr bwMode="auto">
          <a:xfrm>
            <a:off x="533400" y="1524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>
                <a:solidFill>
                  <a:srgbClr val="F1FB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RESEARCH PROCESS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200" y="2895600"/>
            <a:ext cx="9144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Define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Research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Problem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485900" y="228600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Review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Concepts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theories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485900" y="365760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Review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Previous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Research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findings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09900" y="281940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Formulate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hypothesis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343400" y="2667000"/>
            <a:ext cx="990600" cy="1371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Design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Research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(Including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Sample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Design)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638800" y="2743200"/>
            <a:ext cx="990600" cy="1143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Collect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Data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(Execution)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934200" y="2590800"/>
            <a:ext cx="990600" cy="1524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Analyse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Data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(Test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Hypothesis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if any)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660033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990600" y="31242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990600" y="37338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962400" y="33528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590800" y="37338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8229600" y="2819400"/>
            <a:ext cx="914400" cy="1143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Interpret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33"/>
                </a:solidFill>
              </a:rPr>
              <a:t>report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334000" y="3352800"/>
            <a:ext cx="304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6629400" y="3124200"/>
            <a:ext cx="304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7924800" y="3124200"/>
            <a:ext cx="304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590800" y="32004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0" name="Line 21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1" name="Line 22"/>
          <p:cNvSpPr>
            <a:spLocks noChangeShapeType="1"/>
          </p:cNvSpPr>
          <p:nvPr/>
        </p:nvSpPr>
        <p:spPr bwMode="auto">
          <a:xfrm>
            <a:off x="8686800" y="1447800"/>
            <a:ext cx="0" cy="1371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2" name="Line 23"/>
          <p:cNvSpPr>
            <a:spLocks noChangeShapeType="1"/>
          </p:cNvSpPr>
          <p:nvPr/>
        </p:nvSpPr>
        <p:spPr bwMode="auto">
          <a:xfrm>
            <a:off x="457200" y="4038600"/>
            <a:ext cx="0" cy="1752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3" name="Line 24"/>
          <p:cNvSpPr>
            <a:spLocks noChangeShapeType="1"/>
          </p:cNvSpPr>
          <p:nvPr/>
        </p:nvSpPr>
        <p:spPr bwMode="auto">
          <a:xfrm flipV="1">
            <a:off x="457200" y="5791200"/>
            <a:ext cx="830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4" name="Line 25"/>
          <p:cNvSpPr>
            <a:spLocks noChangeShapeType="1"/>
          </p:cNvSpPr>
          <p:nvPr/>
        </p:nvSpPr>
        <p:spPr bwMode="auto">
          <a:xfrm flipV="1">
            <a:off x="8763000" y="3962400"/>
            <a:ext cx="0" cy="1828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5" name="Line 26"/>
          <p:cNvSpPr>
            <a:spLocks noChangeShapeType="1"/>
          </p:cNvSpPr>
          <p:nvPr/>
        </p:nvSpPr>
        <p:spPr bwMode="auto">
          <a:xfrm flipH="1">
            <a:off x="6629400" y="36576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6" name="Line 27"/>
          <p:cNvSpPr>
            <a:spLocks noChangeShapeType="1"/>
          </p:cNvSpPr>
          <p:nvPr/>
        </p:nvSpPr>
        <p:spPr bwMode="auto">
          <a:xfrm flipH="1">
            <a:off x="7848600" y="36576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7" name="Line 33"/>
          <p:cNvSpPr>
            <a:spLocks noChangeShapeType="1"/>
          </p:cNvSpPr>
          <p:nvPr/>
        </p:nvSpPr>
        <p:spPr bwMode="auto">
          <a:xfrm>
            <a:off x="381000" y="1447800"/>
            <a:ext cx="0" cy="1447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8" name="Rectangle 36"/>
          <p:cNvSpPr>
            <a:spLocks noChangeArrowheads="1"/>
          </p:cNvSpPr>
          <p:nvPr/>
        </p:nvSpPr>
        <p:spPr bwMode="auto">
          <a:xfrm>
            <a:off x="457200" y="4267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20509" name="Rectangle 37"/>
          <p:cNvSpPr>
            <a:spLocks noChangeArrowheads="1"/>
          </p:cNvSpPr>
          <p:nvPr/>
        </p:nvSpPr>
        <p:spPr bwMode="auto">
          <a:xfrm>
            <a:off x="2362200" y="5334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II</a:t>
            </a:r>
          </a:p>
        </p:txBody>
      </p:sp>
      <p:sp>
        <p:nvSpPr>
          <p:cNvPr id="20510" name="Rectangle 38"/>
          <p:cNvSpPr>
            <a:spLocks noChangeArrowheads="1"/>
          </p:cNvSpPr>
          <p:nvPr/>
        </p:nvSpPr>
        <p:spPr bwMode="auto">
          <a:xfrm>
            <a:off x="3200400" y="4267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III</a:t>
            </a:r>
          </a:p>
        </p:txBody>
      </p:sp>
      <p:sp>
        <p:nvSpPr>
          <p:cNvPr id="20511" name="Rectangle 39"/>
          <p:cNvSpPr>
            <a:spLocks noChangeArrowheads="1"/>
          </p:cNvSpPr>
          <p:nvPr/>
        </p:nvSpPr>
        <p:spPr bwMode="auto">
          <a:xfrm>
            <a:off x="4572000" y="4267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IV</a:t>
            </a:r>
          </a:p>
        </p:txBody>
      </p:sp>
      <p:sp>
        <p:nvSpPr>
          <p:cNvPr id="20512" name="Rectangle 40"/>
          <p:cNvSpPr>
            <a:spLocks noChangeArrowheads="1"/>
          </p:cNvSpPr>
          <p:nvPr/>
        </p:nvSpPr>
        <p:spPr bwMode="auto">
          <a:xfrm>
            <a:off x="5867400" y="4267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V</a:t>
            </a:r>
          </a:p>
        </p:txBody>
      </p:sp>
      <p:sp>
        <p:nvSpPr>
          <p:cNvPr id="20513" name="Rectangle 41"/>
          <p:cNvSpPr>
            <a:spLocks noChangeArrowheads="1"/>
          </p:cNvSpPr>
          <p:nvPr/>
        </p:nvSpPr>
        <p:spPr bwMode="auto">
          <a:xfrm>
            <a:off x="7086600" y="4343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VI</a:t>
            </a:r>
          </a:p>
        </p:txBody>
      </p:sp>
      <p:sp>
        <p:nvSpPr>
          <p:cNvPr id="20514" name="Rectangle 42"/>
          <p:cNvSpPr>
            <a:spLocks noChangeArrowheads="1"/>
          </p:cNvSpPr>
          <p:nvPr/>
        </p:nvSpPr>
        <p:spPr bwMode="auto">
          <a:xfrm>
            <a:off x="8153400" y="4343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VII</a:t>
            </a:r>
          </a:p>
        </p:txBody>
      </p:sp>
      <p:sp>
        <p:nvSpPr>
          <p:cNvPr id="20515" name="Rectangle 49"/>
          <p:cNvSpPr>
            <a:spLocks noChangeArrowheads="1"/>
          </p:cNvSpPr>
          <p:nvPr/>
        </p:nvSpPr>
        <p:spPr bwMode="auto">
          <a:xfrm>
            <a:off x="762000" y="152400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Review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36779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chemeClr val="tx2"/>
                </a:solidFill>
              </a:rPr>
              <a:t>  </a:t>
            </a:r>
            <a:r>
              <a:rPr lang="en-US" sz="3600" b="1" smtClean="0">
                <a:solidFill>
                  <a:schemeClr val="tx2"/>
                </a:solidFill>
              </a:rPr>
              <a:t>THERE ARE ONLY A HANDFUL  OF WAYS TO DO A STUDY PROPELY BUT A THOUSAND WAYS TO DO IT WRONG  --- 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chemeClr val="tx2"/>
                </a:solidFill>
              </a:rPr>
              <a:t>       Sackett (1986)</a:t>
            </a:r>
          </a:p>
          <a:p>
            <a:pPr eaLnBrk="1" hangingPunct="1">
              <a:buFontTx/>
              <a:buNone/>
            </a:pPr>
            <a:endParaRPr lang="en-US" sz="36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0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754063" y="161925"/>
            <a:ext cx="75580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76" tIns="49638" rIns="99276" bIns="49638" anchor="b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Protocol Development 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34963" y="1219200"/>
            <a:ext cx="456882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76" tIns="49638" rIns="99276" bIns="49638"/>
          <a:lstStyle/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Research Question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Hypotheses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Objectives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Background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Design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Subjects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Variables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Data Collection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Quality control 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800" b="1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860925" y="1219200"/>
            <a:ext cx="46101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76" tIns="49638" rIns="99276" bIns="49638"/>
          <a:lstStyle/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10. Data Management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11. Sample size 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12. Plan of Analysis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13. Ethical issues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14. Budget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15. Report results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16. Institution capacity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17. Administration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18. Work 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86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Footlight MT Light" pitchFamily="18" charset="0"/>
              </a:rPr>
              <a:t>References </a:t>
            </a:r>
          </a:p>
        </p:txBody>
      </p:sp>
      <p:sp>
        <p:nvSpPr>
          <p:cNvPr id="28676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Stephen B </a:t>
            </a:r>
            <a:r>
              <a:rPr lang="en-US" sz="2400" dirty="0" err="1" smtClean="0">
                <a:solidFill>
                  <a:srgbClr val="000000"/>
                </a:solidFill>
              </a:rPr>
              <a:t>Hulley</a:t>
            </a:r>
            <a:r>
              <a:rPr lang="en-US" sz="2400" dirty="0" smtClean="0">
                <a:solidFill>
                  <a:srgbClr val="000000"/>
                </a:solidFill>
              </a:rPr>
              <a:t>.  Designing Clinical Research.  Chapter 1 . Getting Started: The Anatomy and Physiology of Clinical Research .  Pages 3-15.  3</a:t>
            </a:r>
            <a:r>
              <a:rPr lang="en-US" sz="2400" baseline="30000" dirty="0" smtClean="0">
                <a:solidFill>
                  <a:srgbClr val="000000"/>
                </a:solidFill>
              </a:rPr>
              <a:t>rd</a:t>
            </a:r>
            <a:r>
              <a:rPr lang="en-US" sz="2400" dirty="0" smtClean="0">
                <a:solidFill>
                  <a:srgbClr val="000000"/>
                </a:solidFill>
              </a:rPr>
              <a:t> Edition . </a:t>
            </a:r>
            <a:r>
              <a:rPr lang="en-US" sz="2400" dirty="0" err="1" smtClean="0">
                <a:solidFill>
                  <a:srgbClr val="000000"/>
                </a:solidFill>
              </a:rPr>
              <a:t>Wolters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Kluwer</a:t>
            </a:r>
            <a:r>
              <a:rPr lang="en-US" sz="2400" dirty="0" smtClean="0">
                <a:solidFill>
                  <a:srgbClr val="000000"/>
                </a:solidFill>
              </a:rPr>
              <a:t> Health Lippincott Williams and Wilkins 2007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Daniel P Schuster  &amp; William J Powers.  Translational and Experimental Clinical Research. Introduction: The value of Translational and Experimental Clinical Research. Pages: xv-xxi Lippincott Williams and Wilkins 2005 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Course Concepts taught in lectures &amp; tutorials 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How to formulate a research question and development of a study protocol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Designing of an epidemiological study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Ethics in research and avoiding plagiarism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Biostatistics concepts and skills in data management &amp; analysis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Data interpretation, presentation of study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7543800" cy="3124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Focus on the entire process of concepts taught in lectures &amp; tutorials to link with a </a:t>
            </a:r>
            <a:r>
              <a:rPr lang="en-US" dirty="0" smtClean="0">
                <a:solidFill>
                  <a:srgbClr val="FF0000"/>
                </a:solidFill>
              </a:rPr>
              <a:t>research topic.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Group Meetings with Research Supervisor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21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9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Research Supervisor, who is a faculty or expert in the research &amp; specific topic of interest, will help you to choose research topic,  formulate the research question and also supervising</a:t>
            </a:r>
            <a:r>
              <a:rPr lang="en-US" dirty="0"/>
              <a:t> </a:t>
            </a:r>
            <a:r>
              <a:rPr lang="en-US" dirty="0" smtClean="0"/>
              <a:t>towards: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</a:t>
            </a:r>
            <a:r>
              <a:rPr lang="en-US" sz="3000" dirty="0" smtClean="0"/>
              <a:t>		-the development of protocol, 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/>
              <a:t>   		-monitor the conduct of study, 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/>
              <a:t>   		-using appropriate scientific &amp; ethical methods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Supervisor Selection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498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Based on your topic of interest 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Initiated during the first week of classes &amp; to complete at the most by the end of </a:t>
            </a:r>
            <a:r>
              <a:rPr lang="en-US" sz="2600" dirty="0" smtClean="0">
                <a:solidFill>
                  <a:srgbClr val="FF0000"/>
                </a:solidFill>
              </a:rPr>
              <a:t>first 2 weeks </a:t>
            </a:r>
            <a:r>
              <a:rPr lang="en-US" sz="2600" dirty="0" smtClean="0"/>
              <a:t>of the first semester. 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Important points for selection of supervisor are: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availability,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time commitment,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conforming to schedule, and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communication methods.  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002060"/>
                </a:solidFill>
              </a:rPr>
              <a:t>Change in topic and supervisor is time constrained and usually leads to  incomplete work, missing deadlines which will affect the final grades. </a:t>
            </a:r>
            <a:r>
              <a:rPr lang="en-US" sz="2400" i="1" dirty="0" smtClean="0">
                <a:solidFill>
                  <a:srgbClr val="C00000"/>
                </a:solidFill>
              </a:rPr>
              <a:t>Hence careful selection of topic and supervisor is important.        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Supervisor Agreement Form &amp; </a:t>
            </a:r>
            <a:r>
              <a:rPr lang="en-US" sz="4000" b="1" dirty="0" smtClean="0">
                <a:solidFill>
                  <a:srgbClr val="0070C0"/>
                </a:solidFill>
              </a:rPr>
              <a:t>Supervisor’s research activity form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in your manual;  Copy, fill it as a group, and explore your interest and supervisor</a:t>
            </a:r>
          </a:p>
          <a:p>
            <a:endParaRPr lang="en-US" dirty="0" smtClean="0"/>
          </a:p>
          <a:p>
            <a:r>
              <a:rPr lang="en-US" dirty="0" smtClean="0"/>
              <a:t>Copy it and get it signed and submit at the Support Staff at Department of Family &amp; Community Medicine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Sharmina</a:t>
            </a:r>
            <a:r>
              <a:rPr lang="en-US" dirty="0" smtClean="0"/>
              <a:t> for Female groups</a:t>
            </a:r>
          </a:p>
          <a:p>
            <a:r>
              <a:rPr lang="en-US" dirty="0" smtClean="0"/>
              <a:t>Mr. Bader / Mr. Ali  for Male groups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Formation of Research Group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78438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-6 students per group. </a:t>
            </a:r>
          </a:p>
          <a:p>
            <a:r>
              <a:rPr lang="en-US" dirty="0" smtClean="0"/>
              <a:t>Males and females will make separate groups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The supervisor - supervisee relationship needs to be strengthened with mutually accepted expectations on both sides.  </a:t>
            </a:r>
          </a:p>
          <a:p>
            <a:r>
              <a:rPr lang="en-US" dirty="0" smtClean="0"/>
              <a:t>The supervisor provides quality time, while students are expected to observe discipline, give respect and express maximum learning attitude.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props_slides_RICHARD_033006">
  <a:themeElements>
    <a:clrScheme name="Approps_slides_RICHARD_033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props_slides_RICHARD_033006">
      <a:majorFont>
        <a:latin typeface="Myriad Web"/>
        <a:ea typeface=""/>
        <a:cs typeface=""/>
      </a:majorFont>
      <a:minorFont>
        <a:latin typeface="Myriad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Web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Web" pitchFamily="34" charset="0"/>
          </a:defRPr>
        </a:defPPr>
      </a:lstStyle>
    </a:lnDef>
  </a:objectDefaults>
  <a:extraClrSchemeLst>
    <a:extraClrScheme>
      <a:clrScheme name="Approps_slides_RICHARD_033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props_slides_RICHARD_033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props_slides_RICHARD_033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props_slides_RICHARD_033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props_slides_RICHARD_033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props_slides_RICHARD_033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props_slides_RICHARD_033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props_slides_RICHARD_033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props_slides_RICHARD_033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props_slides_RICHARD_033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props_slides_RICHARD_033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props_slides_RICHARD_033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1485</Words>
  <Application>Microsoft Office PowerPoint</Application>
  <PresentationFormat>On-screen Show (4:3)</PresentationFormat>
  <Paragraphs>328</Paragraphs>
  <Slides>39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Office Theme</vt:lpstr>
      <vt:lpstr>Ribbons</vt:lpstr>
      <vt:lpstr>Training</vt:lpstr>
      <vt:lpstr>2_Office Theme</vt:lpstr>
      <vt:lpstr>Approps_slides_RICHARD_033006</vt:lpstr>
      <vt:lpstr>Blank Presentation</vt:lpstr>
      <vt:lpstr> CMED 305  course Orientation  &amp;  Introduction to Research    </vt:lpstr>
      <vt:lpstr>Introduction to Course</vt:lpstr>
      <vt:lpstr>Learning Methods for the course</vt:lpstr>
      <vt:lpstr>Course Concepts taught in lectures &amp; tutorials  </vt:lpstr>
      <vt:lpstr>PowerPoint Presentation</vt:lpstr>
      <vt:lpstr>Group Meetings with Research Supervisor </vt:lpstr>
      <vt:lpstr>Supervisor Selection </vt:lpstr>
      <vt:lpstr>Supervisor Agreement Form &amp; Supervisor’s research activity form </vt:lpstr>
      <vt:lpstr>Formation of Research Group </vt:lpstr>
      <vt:lpstr>List of Potential Departments for Selecting Research Supervisors </vt:lpstr>
      <vt:lpstr>Source of data for research study</vt:lpstr>
      <vt:lpstr>Read Your Manual Carefully </vt:lpstr>
      <vt:lpstr>PowerPoint Presentation</vt:lpstr>
      <vt:lpstr>Assessment of Students &amp; Marks Distribution  </vt:lpstr>
      <vt:lpstr>Introduction to Research   Why do we need research?</vt:lpstr>
      <vt:lpstr>Learning objectives:  At the end of this session, students will be able to: 1.  Recognize benefits of engaging medical       students in health research. 2.  Define what is ' Research' &amp; ‘Epidemiological       research’ 3.  List the major characteristics of research. 4.  Describe the main components of a        research process. </vt:lpstr>
      <vt:lpstr>What is “Research” </vt:lpstr>
      <vt:lpstr>SCIENTIFIC METHOD</vt:lpstr>
      <vt:lpstr>Epidemiology</vt:lpstr>
      <vt:lpstr>… distribution and determinants…</vt:lpstr>
      <vt:lpstr>… distribution and determinants…</vt:lpstr>
      <vt:lpstr>Population</vt:lpstr>
      <vt:lpstr>Pace of Change in Medicine </vt:lpstr>
      <vt:lpstr>GLOBAL Public Health Challenges</vt:lpstr>
      <vt:lpstr>PowerPoint Presentation</vt:lpstr>
      <vt:lpstr>Obesity: A Worldwide Issue</vt:lpstr>
      <vt:lpstr>PowerPoint Presentation</vt:lpstr>
      <vt:lpstr>PowerPoint Presentation</vt:lpstr>
      <vt:lpstr>PowerPoint Presentation</vt:lpstr>
      <vt:lpstr>Causal model of risk factors for CVD</vt:lpstr>
      <vt:lpstr>‘How To Do’ Research</vt:lpstr>
      <vt:lpstr>‘How To Do’ Research</vt:lpstr>
      <vt:lpstr>Good Research</vt:lpstr>
      <vt:lpstr>CRITERIA OF A GOOD RESEARCH </vt:lpstr>
      <vt:lpstr>Getting Started</vt:lpstr>
      <vt:lpstr>PowerPoint Presentation</vt:lpstr>
      <vt:lpstr>PowerPoint Presentation</vt:lpstr>
      <vt:lpstr>PowerPoint Presentation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CMED 305 Orientation &amp; Introduction to Research methods:  Why do we need research?</dc:title>
  <dc:creator>DR.Shaik Shaffi Ahamed &amp; Dr.Amna</dc:creator>
  <cp:lastModifiedBy>Shaik Shaffi Ahamed</cp:lastModifiedBy>
  <cp:revision>76</cp:revision>
  <dcterms:created xsi:type="dcterms:W3CDTF">2013-08-25T10:10:54Z</dcterms:created>
  <dcterms:modified xsi:type="dcterms:W3CDTF">2019-09-02T13:03:52Z</dcterms:modified>
</cp:coreProperties>
</file>