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3"/>
  </p:notesMasterIdLst>
  <p:handoutMasterIdLst>
    <p:handoutMasterId r:id="rId34"/>
  </p:handoutMasterIdLst>
  <p:sldIdLst>
    <p:sldId id="282" r:id="rId2"/>
    <p:sldId id="300" r:id="rId3"/>
    <p:sldId id="328" r:id="rId4"/>
    <p:sldId id="369" r:id="rId5"/>
    <p:sldId id="370" r:id="rId6"/>
    <p:sldId id="371" r:id="rId7"/>
    <p:sldId id="310" r:id="rId8"/>
    <p:sldId id="319" r:id="rId9"/>
    <p:sldId id="355" r:id="rId10"/>
    <p:sldId id="356" r:id="rId11"/>
    <p:sldId id="360" r:id="rId12"/>
    <p:sldId id="359" r:id="rId13"/>
    <p:sldId id="361" r:id="rId14"/>
    <p:sldId id="365" r:id="rId15"/>
    <p:sldId id="367" r:id="rId16"/>
    <p:sldId id="364" r:id="rId17"/>
    <p:sldId id="363" r:id="rId18"/>
    <p:sldId id="379" r:id="rId19"/>
    <p:sldId id="358" r:id="rId20"/>
    <p:sldId id="357" r:id="rId21"/>
    <p:sldId id="366" r:id="rId22"/>
    <p:sldId id="368" r:id="rId23"/>
    <p:sldId id="372" r:id="rId24"/>
    <p:sldId id="373" r:id="rId25"/>
    <p:sldId id="375" r:id="rId26"/>
    <p:sldId id="374" r:id="rId27"/>
    <p:sldId id="377" r:id="rId28"/>
    <p:sldId id="378" r:id="rId29"/>
    <p:sldId id="381" r:id="rId30"/>
    <p:sldId id="297" r:id="rId31"/>
    <p:sldId id="35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00"/>
            <p14:sldId id="328"/>
            <p14:sldId id="369"/>
            <p14:sldId id="370"/>
            <p14:sldId id="371"/>
            <p14:sldId id="310"/>
            <p14:sldId id="319"/>
            <p14:sldId id="355"/>
            <p14:sldId id="356"/>
            <p14:sldId id="360"/>
            <p14:sldId id="359"/>
            <p14:sldId id="361"/>
            <p14:sldId id="365"/>
            <p14:sldId id="367"/>
            <p14:sldId id="364"/>
            <p14:sldId id="363"/>
            <p14:sldId id="379"/>
            <p14:sldId id="358"/>
            <p14:sldId id="357"/>
            <p14:sldId id="366"/>
            <p14:sldId id="368"/>
            <p14:sldId id="372"/>
            <p14:sldId id="373"/>
            <p14:sldId id="375"/>
            <p14:sldId id="374"/>
            <p14:sldId id="377"/>
            <p14:sldId id="378"/>
            <p14:sldId id="381"/>
            <p14:sldId id="297"/>
            <p14:sldId id="353"/>
          </p14:sldIdLst>
        </p14:section>
      </p14:sectionLst>
    </p:ext>
    <p:ext uri="{EFAFB233-063F-42B5-8137-9DF3F51BA10A}">
      <p15:sldGuideLst xmlns:p15="http://schemas.microsoft.com/office/powerpoint/2012/main" xmlns="">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36"/>
    <a:srgbClr val="FFDF9B"/>
    <a:srgbClr val="112025"/>
    <a:srgbClr val="1C353D"/>
    <a:srgbClr val="193631"/>
    <a:srgbClr val="FFA206"/>
    <a:srgbClr val="FFA542"/>
    <a:srgbClr val="FFBF35"/>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8" autoAdjust="0"/>
    <p:restoredTop sz="81437" autoAdjust="0"/>
  </p:normalViewPr>
  <p:slideViewPr>
    <p:cSldViewPr snapToGrid="0" snapToObjects="1" showGuides="1">
      <p:cViewPr>
        <p:scale>
          <a:sx n="60" d="100"/>
          <a:sy n="60" d="100"/>
        </p:scale>
        <p:origin x="-942" y="-396"/>
      </p:cViewPr>
      <p:guideLst>
        <p:guide orient="horz" pos="3031"/>
        <p:guide orient="horz" pos="708"/>
        <p:guide orient="horz" pos="207"/>
        <p:guide orient="horz" pos="3239"/>
        <p:guide pos="287"/>
        <p:guide pos="5474"/>
        <p:guide pos="288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50454-D2A2-2847-95D1-60105B17D4A6}" type="doc">
      <dgm:prSet loTypeId="urn:microsoft.com/office/officeart/2005/8/layout/process1" loCatId="" qsTypeId="urn:microsoft.com/office/officeart/2005/8/quickstyle/simple2" qsCatId="simple" csTypeId="urn:microsoft.com/office/officeart/2005/8/colors/accent1_1" csCatId="accent1" phldr="1"/>
      <dgm:spPr/>
    </dgm:pt>
    <dgm:pt modelId="{7B907E2A-2432-4847-BEFF-1A6BCDABA661}">
      <dgm:prSet phldrT="[Text]" custT="1"/>
      <dgm:spPr/>
      <dgm:t>
        <a:bodyPr/>
        <a:lstStyle/>
        <a:p>
          <a:pPr rtl="0"/>
          <a:r>
            <a:rPr lang="en-US" sz="1600" b="1" dirty="0"/>
            <a:t>Descriptive</a:t>
          </a:r>
        </a:p>
      </dgm:t>
    </dgm:pt>
    <dgm:pt modelId="{D1A29387-F117-3B45-8A85-5788E60F9163}" type="parTrans" cxnId="{E3E76113-1505-2E41-8FED-42840574FA75}">
      <dgm:prSet/>
      <dgm:spPr/>
      <dgm:t>
        <a:bodyPr/>
        <a:lstStyle/>
        <a:p>
          <a:endParaRPr lang="en-US"/>
        </a:p>
      </dgm:t>
    </dgm:pt>
    <dgm:pt modelId="{B584B83A-846A-CB4D-B748-88D7A27B63B9}" type="sibTrans" cxnId="{E3E76113-1505-2E41-8FED-42840574FA75}">
      <dgm:prSet/>
      <dgm:spPr/>
      <dgm:t>
        <a:bodyPr/>
        <a:lstStyle/>
        <a:p>
          <a:endParaRPr lang="en-US"/>
        </a:p>
      </dgm:t>
    </dgm:pt>
    <dgm:pt modelId="{6EFA7EF4-8677-4E4E-91B4-25B5183C9E4F}">
      <dgm:prSet phldrT="[Text]" custT="1"/>
      <dgm:spPr/>
      <dgm:t>
        <a:bodyPr/>
        <a:lstStyle/>
        <a:p>
          <a:pPr rtl="0"/>
          <a:r>
            <a:rPr lang="en-US" sz="1400" b="1" dirty="0"/>
            <a:t>Analytical – Observational</a:t>
          </a:r>
        </a:p>
        <a:p>
          <a:pPr rtl="0"/>
          <a:r>
            <a:rPr lang="en-US" sz="1400" b="1" dirty="0"/>
            <a:t>CASE-CONTROL</a:t>
          </a:r>
        </a:p>
      </dgm:t>
    </dgm:pt>
    <dgm:pt modelId="{62A43426-0F83-BB47-B7FB-D46C9800A8A1}" type="parTrans" cxnId="{EC60E648-2401-DB41-955B-145FDA633FE2}">
      <dgm:prSet/>
      <dgm:spPr/>
      <dgm:t>
        <a:bodyPr/>
        <a:lstStyle/>
        <a:p>
          <a:endParaRPr lang="en-US"/>
        </a:p>
      </dgm:t>
    </dgm:pt>
    <dgm:pt modelId="{82FA9F8F-8D71-644D-B4A0-B58A7397ABEB}" type="sibTrans" cxnId="{EC60E648-2401-DB41-955B-145FDA633FE2}">
      <dgm:prSet/>
      <dgm:spPr/>
      <dgm:t>
        <a:bodyPr/>
        <a:lstStyle/>
        <a:p>
          <a:endParaRPr lang="en-US"/>
        </a:p>
      </dgm:t>
    </dgm:pt>
    <dgm:pt modelId="{86D7EDDB-D7F0-8F4A-8180-BA57D4A78A4E}">
      <dgm:prSet phldrT="[Text]" custT="1"/>
      <dgm:spPr/>
      <dgm:t>
        <a:bodyPr/>
        <a:lstStyle/>
        <a:p>
          <a:r>
            <a:rPr lang="en-US" sz="1400" b="1" dirty="0"/>
            <a:t>Analytical – Observational</a:t>
          </a:r>
        </a:p>
        <a:p>
          <a:r>
            <a:rPr lang="en-US" sz="1400" b="1" dirty="0"/>
            <a:t>COHORT</a:t>
          </a:r>
        </a:p>
      </dgm:t>
    </dgm:pt>
    <dgm:pt modelId="{C625A3EF-C217-374A-95A4-DAC3CE72244B}" type="parTrans" cxnId="{D0764AE2-273C-FB4F-87C9-11F185F66E8F}">
      <dgm:prSet/>
      <dgm:spPr/>
      <dgm:t>
        <a:bodyPr/>
        <a:lstStyle/>
        <a:p>
          <a:endParaRPr lang="en-US"/>
        </a:p>
      </dgm:t>
    </dgm:pt>
    <dgm:pt modelId="{B905FAE1-4A15-FD45-89E0-11E282784EA0}" type="sibTrans" cxnId="{D0764AE2-273C-FB4F-87C9-11F185F66E8F}">
      <dgm:prSet/>
      <dgm:spPr/>
      <dgm:t>
        <a:bodyPr/>
        <a:lstStyle/>
        <a:p>
          <a:endParaRPr lang="en-US"/>
        </a:p>
      </dgm:t>
    </dgm:pt>
    <dgm:pt modelId="{571C1AA6-DDBB-B54E-AA62-C06689440438}">
      <dgm:prSet phldrT="[Text]" custT="1"/>
      <dgm:spPr/>
      <dgm:t>
        <a:bodyPr/>
        <a:lstStyle/>
        <a:p>
          <a:r>
            <a:rPr lang="en-US" sz="1400" b="1" dirty="0"/>
            <a:t>Analytical – Experimental </a:t>
          </a:r>
        </a:p>
        <a:p>
          <a:r>
            <a:rPr lang="en-US" sz="1400" b="1" dirty="0"/>
            <a:t>RCT </a:t>
          </a:r>
        </a:p>
      </dgm:t>
    </dgm:pt>
    <dgm:pt modelId="{FD345682-D4A8-F54E-8E30-0B72B8D83F96}" type="parTrans" cxnId="{A07C3EE9-B8B1-FC48-B1C7-16DF11760994}">
      <dgm:prSet/>
      <dgm:spPr/>
      <dgm:t>
        <a:bodyPr/>
        <a:lstStyle/>
        <a:p>
          <a:endParaRPr lang="en-US"/>
        </a:p>
      </dgm:t>
    </dgm:pt>
    <dgm:pt modelId="{D51CE867-E16E-CE45-8959-C7F2F10D41C0}" type="sibTrans" cxnId="{A07C3EE9-B8B1-FC48-B1C7-16DF11760994}">
      <dgm:prSet/>
      <dgm:spPr/>
      <dgm:t>
        <a:bodyPr/>
        <a:lstStyle/>
        <a:p>
          <a:endParaRPr lang="en-US"/>
        </a:p>
      </dgm:t>
    </dgm:pt>
    <dgm:pt modelId="{6A455A31-61F5-3646-A8CB-521AC7871835}" type="pres">
      <dgm:prSet presAssocID="{77650454-D2A2-2847-95D1-60105B17D4A6}" presName="Name0" presStyleCnt="0">
        <dgm:presLayoutVars>
          <dgm:dir/>
          <dgm:resizeHandles val="exact"/>
        </dgm:presLayoutVars>
      </dgm:prSet>
      <dgm:spPr/>
    </dgm:pt>
    <dgm:pt modelId="{90DFE0F9-C09A-E847-A6D9-74D3C1022B40}" type="pres">
      <dgm:prSet presAssocID="{7B907E2A-2432-4847-BEFF-1A6BCDABA661}" presName="node" presStyleLbl="node1" presStyleIdx="0" presStyleCnt="4">
        <dgm:presLayoutVars>
          <dgm:bulletEnabled val="1"/>
        </dgm:presLayoutVars>
      </dgm:prSet>
      <dgm:spPr/>
      <dgm:t>
        <a:bodyPr/>
        <a:lstStyle/>
        <a:p>
          <a:endParaRPr lang="en-US"/>
        </a:p>
      </dgm:t>
    </dgm:pt>
    <dgm:pt modelId="{668B2115-9E04-B04B-B623-FCE4833D5F2B}" type="pres">
      <dgm:prSet presAssocID="{B584B83A-846A-CB4D-B748-88D7A27B63B9}" presName="sibTrans" presStyleLbl="sibTrans2D1" presStyleIdx="0" presStyleCnt="3"/>
      <dgm:spPr/>
      <dgm:t>
        <a:bodyPr/>
        <a:lstStyle/>
        <a:p>
          <a:endParaRPr lang="en-US"/>
        </a:p>
      </dgm:t>
    </dgm:pt>
    <dgm:pt modelId="{F74A84E3-BE52-664F-9806-515B6C7CDAD6}" type="pres">
      <dgm:prSet presAssocID="{B584B83A-846A-CB4D-B748-88D7A27B63B9}" presName="connectorText" presStyleLbl="sibTrans2D1" presStyleIdx="0" presStyleCnt="3"/>
      <dgm:spPr/>
      <dgm:t>
        <a:bodyPr/>
        <a:lstStyle/>
        <a:p>
          <a:endParaRPr lang="en-US"/>
        </a:p>
      </dgm:t>
    </dgm:pt>
    <dgm:pt modelId="{98A55FDE-6041-3B4A-A922-044144823C62}" type="pres">
      <dgm:prSet presAssocID="{6EFA7EF4-8677-4E4E-91B4-25B5183C9E4F}" presName="node" presStyleLbl="node1" presStyleIdx="1" presStyleCnt="4">
        <dgm:presLayoutVars>
          <dgm:bulletEnabled val="1"/>
        </dgm:presLayoutVars>
      </dgm:prSet>
      <dgm:spPr/>
      <dgm:t>
        <a:bodyPr/>
        <a:lstStyle/>
        <a:p>
          <a:endParaRPr lang="en-US"/>
        </a:p>
      </dgm:t>
    </dgm:pt>
    <dgm:pt modelId="{358B6EC2-1201-EE49-A04D-EDDF223A40B7}" type="pres">
      <dgm:prSet presAssocID="{82FA9F8F-8D71-644D-B4A0-B58A7397ABEB}" presName="sibTrans" presStyleLbl="sibTrans2D1" presStyleIdx="1" presStyleCnt="3"/>
      <dgm:spPr/>
      <dgm:t>
        <a:bodyPr/>
        <a:lstStyle/>
        <a:p>
          <a:endParaRPr lang="en-US"/>
        </a:p>
      </dgm:t>
    </dgm:pt>
    <dgm:pt modelId="{A3578B9E-226A-B746-8D8F-B5A727A3CBC3}" type="pres">
      <dgm:prSet presAssocID="{82FA9F8F-8D71-644D-B4A0-B58A7397ABEB}" presName="connectorText" presStyleLbl="sibTrans2D1" presStyleIdx="1" presStyleCnt="3"/>
      <dgm:spPr/>
      <dgm:t>
        <a:bodyPr/>
        <a:lstStyle/>
        <a:p>
          <a:endParaRPr lang="en-US"/>
        </a:p>
      </dgm:t>
    </dgm:pt>
    <dgm:pt modelId="{C2861BC6-9437-0E47-9174-176063C47C4F}" type="pres">
      <dgm:prSet presAssocID="{86D7EDDB-D7F0-8F4A-8180-BA57D4A78A4E}" presName="node" presStyleLbl="node1" presStyleIdx="2" presStyleCnt="4">
        <dgm:presLayoutVars>
          <dgm:bulletEnabled val="1"/>
        </dgm:presLayoutVars>
      </dgm:prSet>
      <dgm:spPr/>
      <dgm:t>
        <a:bodyPr/>
        <a:lstStyle/>
        <a:p>
          <a:endParaRPr lang="en-US"/>
        </a:p>
      </dgm:t>
    </dgm:pt>
    <dgm:pt modelId="{1FD9BC68-B669-9A4F-A3EC-6B86A749DF4C}" type="pres">
      <dgm:prSet presAssocID="{B905FAE1-4A15-FD45-89E0-11E282784EA0}" presName="sibTrans" presStyleLbl="sibTrans2D1" presStyleIdx="2" presStyleCnt="3"/>
      <dgm:spPr/>
      <dgm:t>
        <a:bodyPr/>
        <a:lstStyle/>
        <a:p>
          <a:endParaRPr lang="en-US"/>
        </a:p>
      </dgm:t>
    </dgm:pt>
    <dgm:pt modelId="{1E00D500-6529-E647-97A3-430418C7A61D}" type="pres">
      <dgm:prSet presAssocID="{B905FAE1-4A15-FD45-89E0-11E282784EA0}" presName="connectorText" presStyleLbl="sibTrans2D1" presStyleIdx="2" presStyleCnt="3"/>
      <dgm:spPr/>
      <dgm:t>
        <a:bodyPr/>
        <a:lstStyle/>
        <a:p>
          <a:endParaRPr lang="en-US"/>
        </a:p>
      </dgm:t>
    </dgm:pt>
    <dgm:pt modelId="{4D35367B-9B4E-C24B-B1C4-6C499D41B833}" type="pres">
      <dgm:prSet presAssocID="{571C1AA6-DDBB-B54E-AA62-C06689440438}" presName="node" presStyleLbl="node1" presStyleIdx="3" presStyleCnt="4">
        <dgm:presLayoutVars>
          <dgm:bulletEnabled val="1"/>
        </dgm:presLayoutVars>
      </dgm:prSet>
      <dgm:spPr/>
      <dgm:t>
        <a:bodyPr/>
        <a:lstStyle/>
        <a:p>
          <a:endParaRPr lang="en-US"/>
        </a:p>
      </dgm:t>
    </dgm:pt>
  </dgm:ptLst>
  <dgm:cxnLst>
    <dgm:cxn modelId="{D0764AE2-273C-FB4F-87C9-11F185F66E8F}" srcId="{77650454-D2A2-2847-95D1-60105B17D4A6}" destId="{86D7EDDB-D7F0-8F4A-8180-BA57D4A78A4E}" srcOrd="2" destOrd="0" parTransId="{C625A3EF-C217-374A-95A4-DAC3CE72244B}" sibTransId="{B905FAE1-4A15-FD45-89E0-11E282784EA0}"/>
    <dgm:cxn modelId="{1E6E5464-F9D8-E945-98C0-253EB28146B0}" type="presOf" srcId="{7B907E2A-2432-4847-BEFF-1A6BCDABA661}" destId="{90DFE0F9-C09A-E847-A6D9-74D3C1022B40}" srcOrd="0" destOrd="0" presId="urn:microsoft.com/office/officeart/2005/8/layout/process1"/>
    <dgm:cxn modelId="{336DAA30-EB44-AE40-85E3-5C8763D19896}" type="presOf" srcId="{B905FAE1-4A15-FD45-89E0-11E282784EA0}" destId="{1FD9BC68-B669-9A4F-A3EC-6B86A749DF4C}" srcOrd="0" destOrd="0" presId="urn:microsoft.com/office/officeart/2005/8/layout/process1"/>
    <dgm:cxn modelId="{1BD7FB54-ABCB-1840-B433-DA2723567EF7}" type="presOf" srcId="{82FA9F8F-8D71-644D-B4A0-B58A7397ABEB}" destId="{A3578B9E-226A-B746-8D8F-B5A727A3CBC3}" srcOrd="1" destOrd="0" presId="urn:microsoft.com/office/officeart/2005/8/layout/process1"/>
    <dgm:cxn modelId="{A56EB298-4133-2D4E-B50B-77094963E1EC}" type="presOf" srcId="{77650454-D2A2-2847-95D1-60105B17D4A6}" destId="{6A455A31-61F5-3646-A8CB-521AC7871835}" srcOrd="0" destOrd="0" presId="urn:microsoft.com/office/officeart/2005/8/layout/process1"/>
    <dgm:cxn modelId="{2EEDA9EF-8CAF-4644-A3C9-359AF6469FB5}" type="presOf" srcId="{B584B83A-846A-CB4D-B748-88D7A27B63B9}" destId="{F74A84E3-BE52-664F-9806-515B6C7CDAD6}" srcOrd="1" destOrd="0" presId="urn:microsoft.com/office/officeart/2005/8/layout/process1"/>
    <dgm:cxn modelId="{5E79743E-D2A5-4C48-8254-456266BDFD15}" type="presOf" srcId="{6EFA7EF4-8677-4E4E-91B4-25B5183C9E4F}" destId="{98A55FDE-6041-3B4A-A922-044144823C62}" srcOrd="0" destOrd="0" presId="urn:microsoft.com/office/officeart/2005/8/layout/process1"/>
    <dgm:cxn modelId="{83E47EE6-90B4-C949-8908-6A51D1ED5202}" type="presOf" srcId="{86D7EDDB-D7F0-8F4A-8180-BA57D4A78A4E}" destId="{C2861BC6-9437-0E47-9174-176063C47C4F}" srcOrd="0" destOrd="0" presId="urn:microsoft.com/office/officeart/2005/8/layout/process1"/>
    <dgm:cxn modelId="{EC5D9561-A025-2545-A19D-96C5A17D6568}" type="presOf" srcId="{571C1AA6-DDBB-B54E-AA62-C06689440438}" destId="{4D35367B-9B4E-C24B-B1C4-6C499D41B833}" srcOrd="0" destOrd="0" presId="urn:microsoft.com/office/officeart/2005/8/layout/process1"/>
    <dgm:cxn modelId="{56CD23A4-BD34-E243-BF94-7E5F1CCC620F}" type="presOf" srcId="{B584B83A-846A-CB4D-B748-88D7A27B63B9}" destId="{668B2115-9E04-B04B-B623-FCE4833D5F2B}" srcOrd="0" destOrd="0" presId="urn:microsoft.com/office/officeart/2005/8/layout/process1"/>
    <dgm:cxn modelId="{B0ADB5C7-2CC7-D145-A678-DE87C0DCDC26}" type="presOf" srcId="{82FA9F8F-8D71-644D-B4A0-B58A7397ABEB}" destId="{358B6EC2-1201-EE49-A04D-EDDF223A40B7}" srcOrd="0" destOrd="0" presId="urn:microsoft.com/office/officeart/2005/8/layout/process1"/>
    <dgm:cxn modelId="{E3E76113-1505-2E41-8FED-42840574FA75}" srcId="{77650454-D2A2-2847-95D1-60105B17D4A6}" destId="{7B907E2A-2432-4847-BEFF-1A6BCDABA661}" srcOrd="0" destOrd="0" parTransId="{D1A29387-F117-3B45-8A85-5788E60F9163}" sibTransId="{B584B83A-846A-CB4D-B748-88D7A27B63B9}"/>
    <dgm:cxn modelId="{A07C3EE9-B8B1-FC48-B1C7-16DF11760994}" srcId="{77650454-D2A2-2847-95D1-60105B17D4A6}" destId="{571C1AA6-DDBB-B54E-AA62-C06689440438}" srcOrd="3" destOrd="0" parTransId="{FD345682-D4A8-F54E-8E30-0B72B8D83F96}" sibTransId="{D51CE867-E16E-CE45-8959-C7F2F10D41C0}"/>
    <dgm:cxn modelId="{E31F4E67-F7E0-0842-A54B-49374CAB6E66}" type="presOf" srcId="{B905FAE1-4A15-FD45-89E0-11E282784EA0}" destId="{1E00D500-6529-E647-97A3-430418C7A61D}" srcOrd="1" destOrd="0" presId="urn:microsoft.com/office/officeart/2005/8/layout/process1"/>
    <dgm:cxn modelId="{EC60E648-2401-DB41-955B-145FDA633FE2}" srcId="{77650454-D2A2-2847-95D1-60105B17D4A6}" destId="{6EFA7EF4-8677-4E4E-91B4-25B5183C9E4F}" srcOrd="1" destOrd="0" parTransId="{62A43426-0F83-BB47-B7FB-D46C9800A8A1}" sibTransId="{82FA9F8F-8D71-644D-B4A0-B58A7397ABEB}"/>
    <dgm:cxn modelId="{DC677D6C-E990-D34F-AFDF-C5786D4F0A70}" type="presParOf" srcId="{6A455A31-61F5-3646-A8CB-521AC7871835}" destId="{90DFE0F9-C09A-E847-A6D9-74D3C1022B40}" srcOrd="0" destOrd="0" presId="urn:microsoft.com/office/officeart/2005/8/layout/process1"/>
    <dgm:cxn modelId="{D35ECE28-C3A9-F14C-9042-BF5F2F8D6564}" type="presParOf" srcId="{6A455A31-61F5-3646-A8CB-521AC7871835}" destId="{668B2115-9E04-B04B-B623-FCE4833D5F2B}" srcOrd="1" destOrd="0" presId="urn:microsoft.com/office/officeart/2005/8/layout/process1"/>
    <dgm:cxn modelId="{66A39A51-7917-A849-984D-D82EAB29AAF2}" type="presParOf" srcId="{668B2115-9E04-B04B-B623-FCE4833D5F2B}" destId="{F74A84E3-BE52-664F-9806-515B6C7CDAD6}" srcOrd="0" destOrd="0" presId="urn:microsoft.com/office/officeart/2005/8/layout/process1"/>
    <dgm:cxn modelId="{834BB292-0633-7E4D-85B8-3CC3B08D5061}" type="presParOf" srcId="{6A455A31-61F5-3646-A8CB-521AC7871835}" destId="{98A55FDE-6041-3B4A-A922-044144823C62}" srcOrd="2" destOrd="0" presId="urn:microsoft.com/office/officeart/2005/8/layout/process1"/>
    <dgm:cxn modelId="{B922DCD0-DFCC-5042-9241-0EE08634531F}" type="presParOf" srcId="{6A455A31-61F5-3646-A8CB-521AC7871835}" destId="{358B6EC2-1201-EE49-A04D-EDDF223A40B7}" srcOrd="3" destOrd="0" presId="urn:microsoft.com/office/officeart/2005/8/layout/process1"/>
    <dgm:cxn modelId="{26DD4C32-B08F-5941-8103-EDAEF1D01D7E}" type="presParOf" srcId="{358B6EC2-1201-EE49-A04D-EDDF223A40B7}" destId="{A3578B9E-226A-B746-8D8F-B5A727A3CBC3}" srcOrd="0" destOrd="0" presId="urn:microsoft.com/office/officeart/2005/8/layout/process1"/>
    <dgm:cxn modelId="{CE2CA3AD-F1A8-1840-9C50-F34DB1744293}" type="presParOf" srcId="{6A455A31-61F5-3646-A8CB-521AC7871835}" destId="{C2861BC6-9437-0E47-9174-176063C47C4F}" srcOrd="4" destOrd="0" presId="urn:microsoft.com/office/officeart/2005/8/layout/process1"/>
    <dgm:cxn modelId="{5BC7BCBB-41B1-8C44-869A-08DD21C205E7}" type="presParOf" srcId="{6A455A31-61F5-3646-A8CB-521AC7871835}" destId="{1FD9BC68-B669-9A4F-A3EC-6B86A749DF4C}" srcOrd="5" destOrd="0" presId="urn:microsoft.com/office/officeart/2005/8/layout/process1"/>
    <dgm:cxn modelId="{DA017D9B-243B-3A4D-AECD-62B0A12BCD8F}" type="presParOf" srcId="{1FD9BC68-B669-9A4F-A3EC-6B86A749DF4C}" destId="{1E00D500-6529-E647-97A3-430418C7A61D}" srcOrd="0" destOrd="0" presId="urn:microsoft.com/office/officeart/2005/8/layout/process1"/>
    <dgm:cxn modelId="{21078736-CC8E-1548-B46F-147EBFBB89DE}" type="presParOf" srcId="{6A455A31-61F5-3646-A8CB-521AC7871835}" destId="{4D35367B-9B4E-C24B-B1C4-6C499D41B83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50454-D2A2-2847-95D1-60105B17D4A6}" type="doc">
      <dgm:prSet loTypeId="urn:microsoft.com/office/officeart/2005/8/layout/process1" loCatId="" qsTypeId="urn:microsoft.com/office/officeart/2005/8/quickstyle/simple2" qsCatId="simple" csTypeId="urn:microsoft.com/office/officeart/2005/8/colors/accent1_1" csCatId="accent1" phldr="1"/>
      <dgm:spPr/>
    </dgm:pt>
    <dgm:pt modelId="{7B907E2A-2432-4847-BEFF-1A6BCDABA661}">
      <dgm:prSet phldrT="[Text]" custT="1"/>
      <dgm:spPr/>
      <dgm:t>
        <a:bodyPr/>
        <a:lstStyle/>
        <a:p>
          <a:pPr rtl="0"/>
          <a:r>
            <a:rPr lang="en-US" altLang="en-US" sz="1400" dirty="0"/>
            <a:t>Identifying hypotheses to test in analytic studies</a:t>
          </a:r>
          <a:endParaRPr lang="en-US" sz="1400" b="1" dirty="0"/>
        </a:p>
      </dgm:t>
    </dgm:pt>
    <dgm:pt modelId="{D1A29387-F117-3B45-8A85-5788E60F9163}" type="parTrans" cxnId="{E3E76113-1505-2E41-8FED-42840574FA75}">
      <dgm:prSet/>
      <dgm:spPr/>
      <dgm:t>
        <a:bodyPr/>
        <a:lstStyle/>
        <a:p>
          <a:endParaRPr lang="en-US"/>
        </a:p>
      </dgm:t>
    </dgm:pt>
    <dgm:pt modelId="{B584B83A-846A-CB4D-B748-88D7A27B63B9}" type="sibTrans" cxnId="{E3E76113-1505-2E41-8FED-42840574FA75}">
      <dgm:prSet/>
      <dgm:spPr/>
      <dgm:t>
        <a:bodyPr/>
        <a:lstStyle/>
        <a:p>
          <a:endParaRPr lang="en-US"/>
        </a:p>
      </dgm:t>
    </dgm:pt>
    <dgm:pt modelId="{6EFA7EF4-8677-4E4E-91B4-25B5183C9E4F}">
      <dgm:prSet phldrT="[Text]" custT="1"/>
      <dgm:spPr/>
      <dgm:t>
        <a:bodyPr/>
        <a:lstStyle/>
        <a:p>
          <a:pPr rtl="0"/>
          <a:r>
            <a:rPr lang="en-US" altLang="en-US" sz="1400" dirty="0"/>
            <a:t>Evaluate if the hypothesized exposure is related to the outcome of interest</a:t>
          </a:r>
          <a:endParaRPr lang="en-US" sz="1400" b="1" dirty="0"/>
        </a:p>
      </dgm:t>
    </dgm:pt>
    <dgm:pt modelId="{62A43426-0F83-BB47-B7FB-D46C9800A8A1}" type="parTrans" cxnId="{EC60E648-2401-DB41-955B-145FDA633FE2}">
      <dgm:prSet/>
      <dgm:spPr/>
      <dgm:t>
        <a:bodyPr/>
        <a:lstStyle/>
        <a:p>
          <a:endParaRPr lang="en-US"/>
        </a:p>
      </dgm:t>
    </dgm:pt>
    <dgm:pt modelId="{82FA9F8F-8D71-644D-B4A0-B58A7397ABEB}" type="sibTrans" cxnId="{EC60E648-2401-DB41-955B-145FDA633FE2}">
      <dgm:prSet/>
      <dgm:spPr/>
      <dgm:t>
        <a:bodyPr/>
        <a:lstStyle/>
        <a:p>
          <a:endParaRPr lang="en-US"/>
        </a:p>
      </dgm:t>
    </dgm:pt>
    <dgm:pt modelId="{86D7EDDB-D7F0-8F4A-8180-BA57D4A78A4E}">
      <dgm:prSet phldrT="[Text]" custT="1"/>
      <dgm:spPr/>
      <dgm:t>
        <a:bodyPr/>
        <a:lstStyle/>
        <a:p>
          <a:r>
            <a:rPr lang="en-US" altLang="en-US" sz="1400" dirty="0"/>
            <a:t>Further define the importance of exposure for the development of the outcome</a:t>
          </a:r>
          <a:endParaRPr lang="en-US" sz="1400" b="1" dirty="0"/>
        </a:p>
      </dgm:t>
    </dgm:pt>
    <dgm:pt modelId="{C625A3EF-C217-374A-95A4-DAC3CE72244B}" type="parTrans" cxnId="{D0764AE2-273C-FB4F-87C9-11F185F66E8F}">
      <dgm:prSet/>
      <dgm:spPr/>
      <dgm:t>
        <a:bodyPr/>
        <a:lstStyle/>
        <a:p>
          <a:endParaRPr lang="en-US"/>
        </a:p>
      </dgm:t>
    </dgm:pt>
    <dgm:pt modelId="{B905FAE1-4A15-FD45-89E0-11E282784EA0}" type="sibTrans" cxnId="{D0764AE2-273C-FB4F-87C9-11F185F66E8F}">
      <dgm:prSet/>
      <dgm:spPr/>
      <dgm:t>
        <a:bodyPr/>
        <a:lstStyle/>
        <a:p>
          <a:endParaRPr lang="en-US"/>
        </a:p>
      </dgm:t>
    </dgm:pt>
    <dgm:pt modelId="{571C1AA6-DDBB-B54E-AA62-C06689440438}">
      <dgm:prSet phldrT="[Text]" custT="1"/>
      <dgm:spPr/>
      <dgm:t>
        <a:bodyPr/>
        <a:lstStyle/>
        <a:p>
          <a:r>
            <a:rPr lang="en-US" sz="1400" b="0" dirty="0"/>
            <a:t>Test the actual link between exposure and outcome. i.e. Causality</a:t>
          </a:r>
        </a:p>
      </dgm:t>
    </dgm:pt>
    <dgm:pt modelId="{FD345682-D4A8-F54E-8E30-0B72B8D83F96}" type="parTrans" cxnId="{A07C3EE9-B8B1-FC48-B1C7-16DF11760994}">
      <dgm:prSet/>
      <dgm:spPr/>
      <dgm:t>
        <a:bodyPr/>
        <a:lstStyle/>
        <a:p>
          <a:endParaRPr lang="en-US"/>
        </a:p>
      </dgm:t>
    </dgm:pt>
    <dgm:pt modelId="{D51CE867-E16E-CE45-8959-C7F2F10D41C0}" type="sibTrans" cxnId="{A07C3EE9-B8B1-FC48-B1C7-16DF11760994}">
      <dgm:prSet/>
      <dgm:spPr/>
      <dgm:t>
        <a:bodyPr/>
        <a:lstStyle/>
        <a:p>
          <a:endParaRPr lang="en-US"/>
        </a:p>
      </dgm:t>
    </dgm:pt>
    <dgm:pt modelId="{6A455A31-61F5-3646-A8CB-521AC7871835}" type="pres">
      <dgm:prSet presAssocID="{77650454-D2A2-2847-95D1-60105B17D4A6}" presName="Name0" presStyleCnt="0">
        <dgm:presLayoutVars>
          <dgm:dir/>
          <dgm:resizeHandles val="exact"/>
        </dgm:presLayoutVars>
      </dgm:prSet>
      <dgm:spPr/>
    </dgm:pt>
    <dgm:pt modelId="{90DFE0F9-C09A-E847-A6D9-74D3C1022B40}" type="pres">
      <dgm:prSet presAssocID="{7B907E2A-2432-4847-BEFF-1A6BCDABA661}" presName="node" presStyleLbl="node1" presStyleIdx="0" presStyleCnt="4">
        <dgm:presLayoutVars>
          <dgm:bulletEnabled val="1"/>
        </dgm:presLayoutVars>
      </dgm:prSet>
      <dgm:spPr/>
      <dgm:t>
        <a:bodyPr/>
        <a:lstStyle/>
        <a:p>
          <a:endParaRPr lang="en-US"/>
        </a:p>
      </dgm:t>
    </dgm:pt>
    <dgm:pt modelId="{668B2115-9E04-B04B-B623-FCE4833D5F2B}" type="pres">
      <dgm:prSet presAssocID="{B584B83A-846A-CB4D-B748-88D7A27B63B9}" presName="sibTrans" presStyleLbl="sibTrans2D1" presStyleIdx="0" presStyleCnt="3"/>
      <dgm:spPr/>
      <dgm:t>
        <a:bodyPr/>
        <a:lstStyle/>
        <a:p>
          <a:endParaRPr lang="en-US"/>
        </a:p>
      </dgm:t>
    </dgm:pt>
    <dgm:pt modelId="{F74A84E3-BE52-664F-9806-515B6C7CDAD6}" type="pres">
      <dgm:prSet presAssocID="{B584B83A-846A-CB4D-B748-88D7A27B63B9}" presName="connectorText" presStyleLbl="sibTrans2D1" presStyleIdx="0" presStyleCnt="3"/>
      <dgm:spPr/>
      <dgm:t>
        <a:bodyPr/>
        <a:lstStyle/>
        <a:p>
          <a:endParaRPr lang="en-US"/>
        </a:p>
      </dgm:t>
    </dgm:pt>
    <dgm:pt modelId="{98A55FDE-6041-3B4A-A922-044144823C62}" type="pres">
      <dgm:prSet presAssocID="{6EFA7EF4-8677-4E4E-91B4-25B5183C9E4F}" presName="node" presStyleLbl="node1" presStyleIdx="1" presStyleCnt="4">
        <dgm:presLayoutVars>
          <dgm:bulletEnabled val="1"/>
        </dgm:presLayoutVars>
      </dgm:prSet>
      <dgm:spPr/>
      <dgm:t>
        <a:bodyPr/>
        <a:lstStyle/>
        <a:p>
          <a:endParaRPr lang="en-US"/>
        </a:p>
      </dgm:t>
    </dgm:pt>
    <dgm:pt modelId="{358B6EC2-1201-EE49-A04D-EDDF223A40B7}" type="pres">
      <dgm:prSet presAssocID="{82FA9F8F-8D71-644D-B4A0-B58A7397ABEB}" presName="sibTrans" presStyleLbl="sibTrans2D1" presStyleIdx="1" presStyleCnt="3"/>
      <dgm:spPr/>
      <dgm:t>
        <a:bodyPr/>
        <a:lstStyle/>
        <a:p>
          <a:endParaRPr lang="en-US"/>
        </a:p>
      </dgm:t>
    </dgm:pt>
    <dgm:pt modelId="{A3578B9E-226A-B746-8D8F-B5A727A3CBC3}" type="pres">
      <dgm:prSet presAssocID="{82FA9F8F-8D71-644D-B4A0-B58A7397ABEB}" presName="connectorText" presStyleLbl="sibTrans2D1" presStyleIdx="1" presStyleCnt="3"/>
      <dgm:spPr/>
      <dgm:t>
        <a:bodyPr/>
        <a:lstStyle/>
        <a:p>
          <a:endParaRPr lang="en-US"/>
        </a:p>
      </dgm:t>
    </dgm:pt>
    <dgm:pt modelId="{C2861BC6-9437-0E47-9174-176063C47C4F}" type="pres">
      <dgm:prSet presAssocID="{86D7EDDB-D7F0-8F4A-8180-BA57D4A78A4E}" presName="node" presStyleLbl="node1" presStyleIdx="2" presStyleCnt="4">
        <dgm:presLayoutVars>
          <dgm:bulletEnabled val="1"/>
        </dgm:presLayoutVars>
      </dgm:prSet>
      <dgm:spPr/>
      <dgm:t>
        <a:bodyPr/>
        <a:lstStyle/>
        <a:p>
          <a:endParaRPr lang="en-US"/>
        </a:p>
      </dgm:t>
    </dgm:pt>
    <dgm:pt modelId="{1FD9BC68-B669-9A4F-A3EC-6B86A749DF4C}" type="pres">
      <dgm:prSet presAssocID="{B905FAE1-4A15-FD45-89E0-11E282784EA0}" presName="sibTrans" presStyleLbl="sibTrans2D1" presStyleIdx="2" presStyleCnt="3"/>
      <dgm:spPr/>
      <dgm:t>
        <a:bodyPr/>
        <a:lstStyle/>
        <a:p>
          <a:endParaRPr lang="en-US"/>
        </a:p>
      </dgm:t>
    </dgm:pt>
    <dgm:pt modelId="{1E00D500-6529-E647-97A3-430418C7A61D}" type="pres">
      <dgm:prSet presAssocID="{B905FAE1-4A15-FD45-89E0-11E282784EA0}" presName="connectorText" presStyleLbl="sibTrans2D1" presStyleIdx="2" presStyleCnt="3"/>
      <dgm:spPr/>
      <dgm:t>
        <a:bodyPr/>
        <a:lstStyle/>
        <a:p>
          <a:endParaRPr lang="en-US"/>
        </a:p>
      </dgm:t>
    </dgm:pt>
    <dgm:pt modelId="{4D35367B-9B4E-C24B-B1C4-6C499D41B833}" type="pres">
      <dgm:prSet presAssocID="{571C1AA6-DDBB-B54E-AA62-C06689440438}" presName="node" presStyleLbl="node1" presStyleIdx="3" presStyleCnt="4">
        <dgm:presLayoutVars>
          <dgm:bulletEnabled val="1"/>
        </dgm:presLayoutVars>
      </dgm:prSet>
      <dgm:spPr/>
      <dgm:t>
        <a:bodyPr/>
        <a:lstStyle/>
        <a:p>
          <a:endParaRPr lang="en-US"/>
        </a:p>
      </dgm:t>
    </dgm:pt>
  </dgm:ptLst>
  <dgm:cxnLst>
    <dgm:cxn modelId="{D0764AE2-273C-FB4F-87C9-11F185F66E8F}" srcId="{77650454-D2A2-2847-95D1-60105B17D4A6}" destId="{86D7EDDB-D7F0-8F4A-8180-BA57D4A78A4E}" srcOrd="2" destOrd="0" parTransId="{C625A3EF-C217-374A-95A4-DAC3CE72244B}" sibTransId="{B905FAE1-4A15-FD45-89E0-11E282784EA0}"/>
    <dgm:cxn modelId="{1E6E5464-F9D8-E945-98C0-253EB28146B0}" type="presOf" srcId="{7B907E2A-2432-4847-BEFF-1A6BCDABA661}" destId="{90DFE0F9-C09A-E847-A6D9-74D3C1022B40}" srcOrd="0" destOrd="0" presId="urn:microsoft.com/office/officeart/2005/8/layout/process1"/>
    <dgm:cxn modelId="{336DAA30-EB44-AE40-85E3-5C8763D19896}" type="presOf" srcId="{B905FAE1-4A15-FD45-89E0-11E282784EA0}" destId="{1FD9BC68-B669-9A4F-A3EC-6B86A749DF4C}" srcOrd="0" destOrd="0" presId="urn:microsoft.com/office/officeart/2005/8/layout/process1"/>
    <dgm:cxn modelId="{1BD7FB54-ABCB-1840-B433-DA2723567EF7}" type="presOf" srcId="{82FA9F8F-8D71-644D-B4A0-B58A7397ABEB}" destId="{A3578B9E-226A-B746-8D8F-B5A727A3CBC3}" srcOrd="1" destOrd="0" presId="urn:microsoft.com/office/officeart/2005/8/layout/process1"/>
    <dgm:cxn modelId="{A56EB298-4133-2D4E-B50B-77094963E1EC}" type="presOf" srcId="{77650454-D2A2-2847-95D1-60105B17D4A6}" destId="{6A455A31-61F5-3646-A8CB-521AC7871835}" srcOrd="0" destOrd="0" presId="urn:microsoft.com/office/officeart/2005/8/layout/process1"/>
    <dgm:cxn modelId="{2EEDA9EF-8CAF-4644-A3C9-359AF6469FB5}" type="presOf" srcId="{B584B83A-846A-CB4D-B748-88D7A27B63B9}" destId="{F74A84E3-BE52-664F-9806-515B6C7CDAD6}" srcOrd="1" destOrd="0" presId="urn:microsoft.com/office/officeart/2005/8/layout/process1"/>
    <dgm:cxn modelId="{5E79743E-D2A5-4C48-8254-456266BDFD15}" type="presOf" srcId="{6EFA7EF4-8677-4E4E-91B4-25B5183C9E4F}" destId="{98A55FDE-6041-3B4A-A922-044144823C62}" srcOrd="0" destOrd="0" presId="urn:microsoft.com/office/officeart/2005/8/layout/process1"/>
    <dgm:cxn modelId="{83E47EE6-90B4-C949-8908-6A51D1ED5202}" type="presOf" srcId="{86D7EDDB-D7F0-8F4A-8180-BA57D4A78A4E}" destId="{C2861BC6-9437-0E47-9174-176063C47C4F}" srcOrd="0" destOrd="0" presId="urn:microsoft.com/office/officeart/2005/8/layout/process1"/>
    <dgm:cxn modelId="{EC5D9561-A025-2545-A19D-96C5A17D6568}" type="presOf" srcId="{571C1AA6-DDBB-B54E-AA62-C06689440438}" destId="{4D35367B-9B4E-C24B-B1C4-6C499D41B833}" srcOrd="0" destOrd="0" presId="urn:microsoft.com/office/officeart/2005/8/layout/process1"/>
    <dgm:cxn modelId="{56CD23A4-BD34-E243-BF94-7E5F1CCC620F}" type="presOf" srcId="{B584B83A-846A-CB4D-B748-88D7A27B63B9}" destId="{668B2115-9E04-B04B-B623-FCE4833D5F2B}" srcOrd="0" destOrd="0" presId="urn:microsoft.com/office/officeart/2005/8/layout/process1"/>
    <dgm:cxn modelId="{B0ADB5C7-2CC7-D145-A678-DE87C0DCDC26}" type="presOf" srcId="{82FA9F8F-8D71-644D-B4A0-B58A7397ABEB}" destId="{358B6EC2-1201-EE49-A04D-EDDF223A40B7}" srcOrd="0" destOrd="0" presId="urn:microsoft.com/office/officeart/2005/8/layout/process1"/>
    <dgm:cxn modelId="{E3E76113-1505-2E41-8FED-42840574FA75}" srcId="{77650454-D2A2-2847-95D1-60105B17D4A6}" destId="{7B907E2A-2432-4847-BEFF-1A6BCDABA661}" srcOrd="0" destOrd="0" parTransId="{D1A29387-F117-3B45-8A85-5788E60F9163}" sibTransId="{B584B83A-846A-CB4D-B748-88D7A27B63B9}"/>
    <dgm:cxn modelId="{A07C3EE9-B8B1-FC48-B1C7-16DF11760994}" srcId="{77650454-D2A2-2847-95D1-60105B17D4A6}" destId="{571C1AA6-DDBB-B54E-AA62-C06689440438}" srcOrd="3" destOrd="0" parTransId="{FD345682-D4A8-F54E-8E30-0B72B8D83F96}" sibTransId="{D51CE867-E16E-CE45-8959-C7F2F10D41C0}"/>
    <dgm:cxn modelId="{E31F4E67-F7E0-0842-A54B-49374CAB6E66}" type="presOf" srcId="{B905FAE1-4A15-FD45-89E0-11E282784EA0}" destId="{1E00D500-6529-E647-97A3-430418C7A61D}" srcOrd="1" destOrd="0" presId="urn:microsoft.com/office/officeart/2005/8/layout/process1"/>
    <dgm:cxn modelId="{EC60E648-2401-DB41-955B-145FDA633FE2}" srcId="{77650454-D2A2-2847-95D1-60105B17D4A6}" destId="{6EFA7EF4-8677-4E4E-91B4-25B5183C9E4F}" srcOrd="1" destOrd="0" parTransId="{62A43426-0F83-BB47-B7FB-D46C9800A8A1}" sibTransId="{82FA9F8F-8D71-644D-B4A0-B58A7397ABEB}"/>
    <dgm:cxn modelId="{DC677D6C-E990-D34F-AFDF-C5786D4F0A70}" type="presParOf" srcId="{6A455A31-61F5-3646-A8CB-521AC7871835}" destId="{90DFE0F9-C09A-E847-A6D9-74D3C1022B40}" srcOrd="0" destOrd="0" presId="urn:microsoft.com/office/officeart/2005/8/layout/process1"/>
    <dgm:cxn modelId="{D35ECE28-C3A9-F14C-9042-BF5F2F8D6564}" type="presParOf" srcId="{6A455A31-61F5-3646-A8CB-521AC7871835}" destId="{668B2115-9E04-B04B-B623-FCE4833D5F2B}" srcOrd="1" destOrd="0" presId="urn:microsoft.com/office/officeart/2005/8/layout/process1"/>
    <dgm:cxn modelId="{66A39A51-7917-A849-984D-D82EAB29AAF2}" type="presParOf" srcId="{668B2115-9E04-B04B-B623-FCE4833D5F2B}" destId="{F74A84E3-BE52-664F-9806-515B6C7CDAD6}" srcOrd="0" destOrd="0" presId="urn:microsoft.com/office/officeart/2005/8/layout/process1"/>
    <dgm:cxn modelId="{834BB292-0633-7E4D-85B8-3CC3B08D5061}" type="presParOf" srcId="{6A455A31-61F5-3646-A8CB-521AC7871835}" destId="{98A55FDE-6041-3B4A-A922-044144823C62}" srcOrd="2" destOrd="0" presId="urn:microsoft.com/office/officeart/2005/8/layout/process1"/>
    <dgm:cxn modelId="{B922DCD0-DFCC-5042-9241-0EE08634531F}" type="presParOf" srcId="{6A455A31-61F5-3646-A8CB-521AC7871835}" destId="{358B6EC2-1201-EE49-A04D-EDDF223A40B7}" srcOrd="3" destOrd="0" presId="urn:microsoft.com/office/officeart/2005/8/layout/process1"/>
    <dgm:cxn modelId="{26DD4C32-B08F-5941-8103-EDAEF1D01D7E}" type="presParOf" srcId="{358B6EC2-1201-EE49-A04D-EDDF223A40B7}" destId="{A3578B9E-226A-B746-8D8F-B5A727A3CBC3}" srcOrd="0" destOrd="0" presId="urn:microsoft.com/office/officeart/2005/8/layout/process1"/>
    <dgm:cxn modelId="{CE2CA3AD-F1A8-1840-9C50-F34DB1744293}" type="presParOf" srcId="{6A455A31-61F5-3646-A8CB-521AC7871835}" destId="{C2861BC6-9437-0E47-9174-176063C47C4F}" srcOrd="4" destOrd="0" presId="urn:microsoft.com/office/officeart/2005/8/layout/process1"/>
    <dgm:cxn modelId="{5BC7BCBB-41B1-8C44-869A-08DD21C205E7}" type="presParOf" srcId="{6A455A31-61F5-3646-A8CB-521AC7871835}" destId="{1FD9BC68-B669-9A4F-A3EC-6B86A749DF4C}" srcOrd="5" destOrd="0" presId="urn:microsoft.com/office/officeart/2005/8/layout/process1"/>
    <dgm:cxn modelId="{DA017D9B-243B-3A4D-AECD-62B0A12BCD8F}" type="presParOf" srcId="{1FD9BC68-B669-9A4F-A3EC-6B86A749DF4C}" destId="{1E00D500-6529-E647-97A3-430418C7A61D}" srcOrd="0" destOrd="0" presId="urn:microsoft.com/office/officeart/2005/8/layout/process1"/>
    <dgm:cxn modelId="{21078736-CC8E-1548-B46F-147EBFBB89DE}" type="presParOf" srcId="{6A455A31-61F5-3646-A8CB-521AC7871835}" destId="{4D35367B-9B4E-C24B-B1C4-6C499D41B833}"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87997-A779-7947-9170-2F55F809590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CB29CE2-706A-FD4F-818D-0D23366F3A95}">
      <dgm:prSet phldrT="[Text]" custT="1"/>
      <dgm:spPr/>
      <dgm:t>
        <a:bodyPr/>
        <a:lstStyle/>
        <a:p>
          <a:pPr algn="l" rtl="0"/>
          <a:r>
            <a:rPr lang="en-US" sz="2000" dirty="0"/>
            <a:t>Experimental - RCT</a:t>
          </a:r>
        </a:p>
      </dgm:t>
    </dgm:pt>
    <dgm:pt modelId="{FB615670-242D-E145-A487-8345BF8A30DC}" type="parTrans" cxnId="{91A3E199-5E2A-604E-AF74-75DDC0C10E33}">
      <dgm:prSet/>
      <dgm:spPr/>
      <dgm:t>
        <a:bodyPr/>
        <a:lstStyle/>
        <a:p>
          <a:endParaRPr lang="en-US"/>
        </a:p>
      </dgm:t>
    </dgm:pt>
    <dgm:pt modelId="{1ACA9F72-8B6B-A94A-89EE-C87396D19CBA}" type="sibTrans" cxnId="{91A3E199-5E2A-604E-AF74-75DDC0C10E33}">
      <dgm:prSet/>
      <dgm:spPr/>
      <dgm:t>
        <a:bodyPr/>
        <a:lstStyle/>
        <a:p>
          <a:endParaRPr lang="en-US"/>
        </a:p>
      </dgm:t>
    </dgm:pt>
    <dgm:pt modelId="{D368DD2F-3B5E-B64B-87B6-8C72193EF06A}">
      <dgm:prSet phldrT="[Text]"/>
      <dgm:spPr/>
      <dgm:t>
        <a:bodyPr/>
        <a:lstStyle/>
        <a:p>
          <a:pPr rtl="0">
            <a:buNone/>
          </a:pPr>
          <a:r>
            <a:rPr lang="en-US" dirty="0"/>
            <a:t>Study of a new flu vaccine</a:t>
          </a:r>
        </a:p>
      </dgm:t>
    </dgm:pt>
    <dgm:pt modelId="{46091C20-B184-EF46-A179-60B3DBAB2CB9}" type="parTrans" cxnId="{B20D3B13-5745-0F40-93EA-12DFE4EAA878}">
      <dgm:prSet/>
      <dgm:spPr/>
      <dgm:t>
        <a:bodyPr/>
        <a:lstStyle/>
        <a:p>
          <a:endParaRPr lang="en-US"/>
        </a:p>
      </dgm:t>
    </dgm:pt>
    <dgm:pt modelId="{288F10BB-3512-0C48-AA75-413F2DEC68BF}" type="sibTrans" cxnId="{B20D3B13-5745-0F40-93EA-12DFE4EAA878}">
      <dgm:prSet/>
      <dgm:spPr/>
      <dgm:t>
        <a:bodyPr/>
        <a:lstStyle/>
        <a:p>
          <a:endParaRPr lang="en-US"/>
        </a:p>
      </dgm:t>
    </dgm:pt>
    <dgm:pt modelId="{732FC460-A3D2-2448-92F9-9D680DFF6C02}">
      <dgm:prSet phldrT="[Text]" custT="1"/>
      <dgm:spPr/>
      <dgm:t>
        <a:bodyPr/>
        <a:lstStyle/>
        <a:p>
          <a:pPr algn="l" rtl="0"/>
          <a:r>
            <a:rPr lang="en-US" sz="2000" dirty="0"/>
            <a:t>Observational – </a:t>
          </a:r>
        </a:p>
        <a:p>
          <a:pPr algn="l" rtl="0"/>
          <a:r>
            <a:rPr lang="en-US" sz="2000" dirty="0"/>
            <a:t>Ecological</a:t>
          </a:r>
        </a:p>
      </dgm:t>
    </dgm:pt>
    <dgm:pt modelId="{F08A0AAA-A4B8-5C4F-9991-E807970411FE}" type="parTrans" cxnId="{C0C7C9E5-6716-AC45-81F2-0ABB3CECB352}">
      <dgm:prSet/>
      <dgm:spPr/>
      <dgm:t>
        <a:bodyPr/>
        <a:lstStyle/>
        <a:p>
          <a:endParaRPr lang="en-US"/>
        </a:p>
      </dgm:t>
    </dgm:pt>
    <dgm:pt modelId="{BBBD552D-DB78-8248-A369-1301CD914D7E}" type="sibTrans" cxnId="{C0C7C9E5-6716-AC45-81F2-0ABB3CECB352}">
      <dgm:prSet/>
      <dgm:spPr/>
      <dgm:t>
        <a:bodyPr/>
        <a:lstStyle/>
        <a:p>
          <a:endParaRPr lang="en-US"/>
        </a:p>
      </dgm:t>
    </dgm:pt>
    <dgm:pt modelId="{9431D4D3-AB47-2943-B4E5-503DB381931E}">
      <dgm:prSet phldrT="[Text]"/>
      <dgm:spPr/>
      <dgm:t>
        <a:bodyPr/>
        <a:lstStyle/>
        <a:p>
          <a:pPr marL="11113" indent="-11113" rtl="0">
            <a:buNone/>
            <a:tabLst/>
          </a:pPr>
          <a:r>
            <a:rPr lang="en-US" dirty="0"/>
            <a:t>Compares cases of flu and air quality in two countries</a:t>
          </a:r>
        </a:p>
      </dgm:t>
    </dgm:pt>
    <dgm:pt modelId="{676E8295-781D-4E4F-9A31-5103D1DBC00D}" type="parTrans" cxnId="{41A4CA3F-5DDE-5941-BC90-DDD2F2620493}">
      <dgm:prSet/>
      <dgm:spPr/>
      <dgm:t>
        <a:bodyPr/>
        <a:lstStyle/>
        <a:p>
          <a:endParaRPr lang="en-US"/>
        </a:p>
      </dgm:t>
    </dgm:pt>
    <dgm:pt modelId="{4CDABB82-DD83-7343-898B-36DA2D2B4C43}" type="sibTrans" cxnId="{41A4CA3F-5DDE-5941-BC90-DDD2F2620493}">
      <dgm:prSet/>
      <dgm:spPr/>
      <dgm:t>
        <a:bodyPr/>
        <a:lstStyle/>
        <a:p>
          <a:endParaRPr lang="en-US"/>
        </a:p>
      </dgm:t>
    </dgm:pt>
    <dgm:pt modelId="{51C0D633-C2EB-FD4B-9C85-0F9D86F41EA1}">
      <dgm:prSet phldrT="[Text]" custT="1"/>
      <dgm:spPr/>
      <dgm:t>
        <a:bodyPr/>
        <a:lstStyle/>
        <a:p>
          <a:pPr algn="l"/>
          <a:r>
            <a:rPr lang="en-US" sz="2000" dirty="0"/>
            <a:t>Observational – </a:t>
          </a:r>
        </a:p>
        <a:p>
          <a:pPr algn="l"/>
          <a:r>
            <a:rPr lang="en-US" sz="2000" dirty="0"/>
            <a:t>Cohort</a:t>
          </a:r>
        </a:p>
      </dgm:t>
    </dgm:pt>
    <dgm:pt modelId="{1ECBD69B-BC77-FB42-B5A9-30461A683CBD}" type="parTrans" cxnId="{AA5EFCD2-0560-4049-B8CC-F8D645F8C267}">
      <dgm:prSet/>
      <dgm:spPr/>
      <dgm:t>
        <a:bodyPr/>
        <a:lstStyle/>
        <a:p>
          <a:endParaRPr lang="en-US"/>
        </a:p>
      </dgm:t>
    </dgm:pt>
    <dgm:pt modelId="{044C648C-8C27-0043-A5A7-913981E1E2C1}" type="sibTrans" cxnId="{AA5EFCD2-0560-4049-B8CC-F8D645F8C267}">
      <dgm:prSet/>
      <dgm:spPr/>
      <dgm:t>
        <a:bodyPr/>
        <a:lstStyle/>
        <a:p>
          <a:endParaRPr lang="en-US"/>
        </a:p>
      </dgm:t>
    </dgm:pt>
    <dgm:pt modelId="{8B9DD71E-5DF2-8542-B4F9-F1A7F705BFC2}">
      <dgm:prSet phldrT="[Text]"/>
      <dgm:spPr/>
      <dgm:t>
        <a:bodyPr/>
        <a:lstStyle/>
        <a:p>
          <a:pPr marL="11113" indent="-11113" rtl="0">
            <a:buNone/>
            <a:tabLst/>
          </a:pPr>
          <a:r>
            <a:rPr lang="en-US" dirty="0"/>
            <a:t>Study of who have received flu vaccine and did they get ill</a:t>
          </a:r>
        </a:p>
      </dgm:t>
    </dgm:pt>
    <dgm:pt modelId="{4CFE19C4-E170-DF47-9620-190585675250}" type="parTrans" cxnId="{9795A890-2D73-2E43-803D-57B821F3AFC9}">
      <dgm:prSet/>
      <dgm:spPr/>
      <dgm:t>
        <a:bodyPr/>
        <a:lstStyle/>
        <a:p>
          <a:endParaRPr lang="en-US"/>
        </a:p>
      </dgm:t>
    </dgm:pt>
    <dgm:pt modelId="{23F0F271-E708-D147-B3C3-824B293AFDD0}" type="sibTrans" cxnId="{9795A890-2D73-2E43-803D-57B821F3AFC9}">
      <dgm:prSet/>
      <dgm:spPr/>
      <dgm:t>
        <a:bodyPr/>
        <a:lstStyle/>
        <a:p>
          <a:endParaRPr lang="en-US"/>
        </a:p>
      </dgm:t>
    </dgm:pt>
    <dgm:pt modelId="{303050BB-16C7-8649-9B95-D279C73AC94D}">
      <dgm:prSet phldrT="[Text]" custT="1"/>
      <dgm:spPr/>
      <dgm:t>
        <a:bodyPr/>
        <a:lstStyle/>
        <a:p>
          <a:pPr algn="l"/>
          <a:r>
            <a:rPr lang="en-US" sz="2000" dirty="0"/>
            <a:t>Observational – </a:t>
          </a:r>
        </a:p>
        <a:p>
          <a:pPr algn="l"/>
          <a:r>
            <a:rPr lang="en-US" sz="2000" dirty="0"/>
            <a:t>Case-Control</a:t>
          </a:r>
        </a:p>
      </dgm:t>
    </dgm:pt>
    <dgm:pt modelId="{916E21DF-E186-7E42-AB07-E16EED6F44BD}" type="parTrans" cxnId="{D2DF2BF6-D78B-994A-88FC-AE906D452C9D}">
      <dgm:prSet/>
      <dgm:spPr/>
      <dgm:t>
        <a:bodyPr/>
        <a:lstStyle/>
        <a:p>
          <a:endParaRPr lang="en-US"/>
        </a:p>
      </dgm:t>
    </dgm:pt>
    <dgm:pt modelId="{71E365C8-3A04-8646-9413-6E54C91ABE01}" type="sibTrans" cxnId="{D2DF2BF6-D78B-994A-88FC-AE906D452C9D}">
      <dgm:prSet/>
      <dgm:spPr/>
      <dgm:t>
        <a:bodyPr/>
        <a:lstStyle/>
        <a:p>
          <a:endParaRPr lang="en-US"/>
        </a:p>
      </dgm:t>
    </dgm:pt>
    <dgm:pt modelId="{55A1DB8E-9BFB-2C4C-9AD9-E4A6452E8982}">
      <dgm:prSet phldrT="[Text]" custT="1"/>
      <dgm:spPr/>
      <dgm:t>
        <a:bodyPr/>
        <a:lstStyle/>
        <a:p>
          <a:pPr algn="l"/>
          <a:r>
            <a:rPr lang="en-US" sz="2000" dirty="0"/>
            <a:t>Observational – </a:t>
          </a:r>
        </a:p>
        <a:p>
          <a:pPr algn="l"/>
          <a:r>
            <a:rPr lang="en-US" sz="2000" dirty="0"/>
            <a:t>Cross-Sectional</a:t>
          </a:r>
        </a:p>
      </dgm:t>
    </dgm:pt>
    <dgm:pt modelId="{2C93D4F5-79BA-B744-8121-DDE36F0F9BD0}" type="parTrans" cxnId="{A7801551-B3E9-3149-BE90-52D1B5BB6C8A}">
      <dgm:prSet/>
      <dgm:spPr/>
      <dgm:t>
        <a:bodyPr/>
        <a:lstStyle/>
        <a:p>
          <a:endParaRPr lang="en-US"/>
        </a:p>
      </dgm:t>
    </dgm:pt>
    <dgm:pt modelId="{5E72F576-C2D3-AA49-95C8-B3A017B14DE1}" type="sibTrans" cxnId="{A7801551-B3E9-3149-BE90-52D1B5BB6C8A}">
      <dgm:prSet/>
      <dgm:spPr/>
      <dgm:t>
        <a:bodyPr/>
        <a:lstStyle/>
        <a:p>
          <a:endParaRPr lang="en-US"/>
        </a:p>
      </dgm:t>
    </dgm:pt>
    <dgm:pt modelId="{E8CF7869-8B88-3B4A-BEA5-D144CE52C06A}">
      <dgm:prSet phldrT="[Text]"/>
      <dgm:spPr/>
      <dgm:t>
        <a:bodyPr/>
        <a:lstStyle/>
        <a:p>
          <a:pPr marL="11113" indent="-11113" rtl="0">
            <a:buNone/>
            <a:tabLst/>
          </a:pPr>
          <a:r>
            <a:rPr lang="en-US" dirty="0"/>
            <a:t>Study of who has flu and if they were vaccinated</a:t>
          </a:r>
        </a:p>
      </dgm:t>
    </dgm:pt>
    <dgm:pt modelId="{26F139BF-BC37-6244-8DFA-ACA26719C1DA}" type="parTrans" cxnId="{041C7158-8932-5E4F-A84D-9F30690BA299}">
      <dgm:prSet/>
      <dgm:spPr/>
      <dgm:t>
        <a:bodyPr/>
        <a:lstStyle/>
        <a:p>
          <a:endParaRPr lang="en-US"/>
        </a:p>
      </dgm:t>
    </dgm:pt>
    <dgm:pt modelId="{95C66A18-1254-B546-ADC0-5C50C166787B}" type="sibTrans" cxnId="{041C7158-8932-5E4F-A84D-9F30690BA299}">
      <dgm:prSet/>
      <dgm:spPr/>
      <dgm:t>
        <a:bodyPr/>
        <a:lstStyle/>
        <a:p>
          <a:endParaRPr lang="en-US"/>
        </a:p>
      </dgm:t>
    </dgm:pt>
    <dgm:pt modelId="{8013CCA5-58F5-9C40-930D-B62C4B9DDE94}">
      <dgm:prSet phldrT="[Text]" custT="1"/>
      <dgm:spPr/>
      <dgm:t>
        <a:bodyPr/>
        <a:lstStyle/>
        <a:p>
          <a:pPr marL="11113" indent="-11113" algn="l" rtl="0">
            <a:buNone/>
            <a:tabLst/>
          </a:pPr>
          <a:r>
            <a:rPr lang="en-US" sz="1600" dirty="0"/>
            <a:t>Study of how many cases of flu in females and males </a:t>
          </a:r>
        </a:p>
      </dgm:t>
    </dgm:pt>
    <dgm:pt modelId="{E9D7C1FA-D942-2447-9617-20E1ADBDDABF}" type="parTrans" cxnId="{02463E92-A8A3-9444-B89F-45D1958073D6}">
      <dgm:prSet/>
      <dgm:spPr/>
      <dgm:t>
        <a:bodyPr/>
        <a:lstStyle/>
        <a:p>
          <a:endParaRPr lang="en-US"/>
        </a:p>
      </dgm:t>
    </dgm:pt>
    <dgm:pt modelId="{0C65F506-2D70-274A-9EE3-A9E7E0296BB1}" type="sibTrans" cxnId="{02463E92-A8A3-9444-B89F-45D1958073D6}">
      <dgm:prSet/>
      <dgm:spPr/>
      <dgm:t>
        <a:bodyPr/>
        <a:lstStyle/>
        <a:p>
          <a:endParaRPr lang="en-US"/>
        </a:p>
      </dgm:t>
    </dgm:pt>
    <dgm:pt modelId="{038F0954-A1C5-7341-862A-F6E77EB2CD39}" type="pres">
      <dgm:prSet presAssocID="{A7087997-A779-7947-9170-2F55F809590B}" presName="Name0" presStyleCnt="0">
        <dgm:presLayoutVars>
          <dgm:dir/>
          <dgm:animLvl val="lvl"/>
          <dgm:resizeHandles val="exact"/>
        </dgm:presLayoutVars>
      </dgm:prSet>
      <dgm:spPr/>
      <dgm:t>
        <a:bodyPr/>
        <a:lstStyle/>
        <a:p>
          <a:endParaRPr lang="en-US"/>
        </a:p>
      </dgm:t>
    </dgm:pt>
    <dgm:pt modelId="{97B7ECE7-D6E8-F244-9504-858D79869F0E}" type="pres">
      <dgm:prSet presAssocID="{5CB29CE2-706A-FD4F-818D-0D23366F3A95}" presName="linNode" presStyleCnt="0"/>
      <dgm:spPr/>
    </dgm:pt>
    <dgm:pt modelId="{A3F81DBF-38B4-F54F-B3D3-EA2E9D19B2C3}" type="pres">
      <dgm:prSet presAssocID="{5CB29CE2-706A-FD4F-818D-0D23366F3A95}" presName="parentText" presStyleLbl="node1" presStyleIdx="0" presStyleCnt="5">
        <dgm:presLayoutVars>
          <dgm:chMax val="1"/>
          <dgm:bulletEnabled val="1"/>
        </dgm:presLayoutVars>
      </dgm:prSet>
      <dgm:spPr/>
      <dgm:t>
        <a:bodyPr/>
        <a:lstStyle/>
        <a:p>
          <a:endParaRPr lang="en-US"/>
        </a:p>
      </dgm:t>
    </dgm:pt>
    <dgm:pt modelId="{1E032A47-38DE-B243-9236-AEA24F34BA29}" type="pres">
      <dgm:prSet presAssocID="{5CB29CE2-706A-FD4F-818D-0D23366F3A95}" presName="descendantText" presStyleLbl="alignAccFollowNode1" presStyleIdx="0" presStyleCnt="5">
        <dgm:presLayoutVars>
          <dgm:bulletEnabled val="1"/>
        </dgm:presLayoutVars>
      </dgm:prSet>
      <dgm:spPr/>
      <dgm:t>
        <a:bodyPr/>
        <a:lstStyle/>
        <a:p>
          <a:endParaRPr lang="en-US"/>
        </a:p>
      </dgm:t>
    </dgm:pt>
    <dgm:pt modelId="{178188E2-92BB-8143-88F5-A4A9481971CE}" type="pres">
      <dgm:prSet presAssocID="{1ACA9F72-8B6B-A94A-89EE-C87396D19CBA}" presName="sp" presStyleCnt="0"/>
      <dgm:spPr/>
    </dgm:pt>
    <dgm:pt modelId="{9A13CD7C-3F4F-A144-B95E-D051BEEF4683}" type="pres">
      <dgm:prSet presAssocID="{51C0D633-C2EB-FD4B-9C85-0F9D86F41EA1}" presName="linNode" presStyleCnt="0"/>
      <dgm:spPr/>
    </dgm:pt>
    <dgm:pt modelId="{98B876CF-5E9B-204A-89DA-DEED47AF7839}" type="pres">
      <dgm:prSet presAssocID="{51C0D633-C2EB-FD4B-9C85-0F9D86F41EA1}" presName="parentText" presStyleLbl="node1" presStyleIdx="1" presStyleCnt="5">
        <dgm:presLayoutVars>
          <dgm:chMax val="1"/>
          <dgm:bulletEnabled val="1"/>
        </dgm:presLayoutVars>
      </dgm:prSet>
      <dgm:spPr/>
      <dgm:t>
        <a:bodyPr/>
        <a:lstStyle/>
        <a:p>
          <a:endParaRPr lang="en-US"/>
        </a:p>
      </dgm:t>
    </dgm:pt>
    <dgm:pt modelId="{B5D7CEFA-B8EE-D648-82BA-C2FF8760956B}" type="pres">
      <dgm:prSet presAssocID="{51C0D633-C2EB-FD4B-9C85-0F9D86F41EA1}" presName="descendantText" presStyleLbl="alignAccFollowNode1" presStyleIdx="1" presStyleCnt="5">
        <dgm:presLayoutVars>
          <dgm:bulletEnabled val="1"/>
        </dgm:presLayoutVars>
      </dgm:prSet>
      <dgm:spPr/>
      <dgm:t>
        <a:bodyPr/>
        <a:lstStyle/>
        <a:p>
          <a:endParaRPr lang="en-US"/>
        </a:p>
      </dgm:t>
    </dgm:pt>
    <dgm:pt modelId="{473CC032-75D8-054B-9DA0-773DDE643A64}" type="pres">
      <dgm:prSet presAssocID="{044C648C-8C27-0043-A5A7-913981E1E2C1}" presName="sp" presStyleCnt="0"/>
      <dgm:spPr/>
    </dgm:pt>
    <dgm:pt modelId="{E5C30F69-F31C-B44A-9BE2-116C212B7F5F}" type="pres">
      <dgm:prSet presAssocID="{303050BB-16C7-8649-9B95-D279C73AC94D}" presName="linNode" presStyleCnt="0"/>
      <dgm:spPr/>
    </dgm:pt>
    <dgm:pt modelId="{047C2BD7-BF47-094D-B646-6B57651CA3C6}" type="pres">
      <dgm:prSet presAssocID="{303050BB-16C7-8649-9B95-D279C73AC94D}" presName="parentText" presStyleLbl="node1" presStyleIdx="2" presStyleCnt="5">
        <dgm:presLayoutVars>
          <dgm:chMax val="1"/>
          <dgm:bulletEnabled val="1"/>
        </dgm:presLayoutVars>
      </dgm:prSet>
      <dgm:spPr/>
      <dgm:t>
        <a:bodyPr/>
        <a:lstStyle/>
        <a:p>
          <a:endParaRPr lang="en-US"/>
        </a:p>
      </dgm:t>
    </dgm:pt>
    <dgm:pt modelId="{861258D2-D327-FD47-A90C-8BF6ED09FBA3}" type="pres">
      <dgm:prSet presAssocID="{303050BB-16C7-8649-9B95-D279C73AC94D}" presName="descendantText" presStyleLbl="alignAccFollowNode1" presStyleIdx="2" presStyleCnt="5">
        <dgm:presLayoutVars>
          <dgm:bulletEnabled val="1"/>
        </dgm:presLayoutVars>
      </dgm:prSet>
      <dgm:spPr/>
      <dgm:t>
        <a:bodyPr/>
        <a:lstStyle/>
        <a:p>
          <a:endParaRPr lang="en-US"/>
        </a:p>
      </dgm:t>
    </dgm:pt>
    <dgm:pt modelId="{1721C8B8-AF71-E044-BEA0-7CC3583DDA2F}" type="pres">
      <dgm:prSet presAssocID="{71E365C8-3A04-8646-9413-6E54C91ABE01}" presName="sp" presStyleCnt="0"/>
      <dgm:spPr/>
    </dgm:pt>
    <dgm:pt modelId="{8AC9DE87-65B9-984B-BC71-E003696A6811}" type="pres">
      <dgm:prSet presAssocID="{55A1DB8E-9BFB-2C4C-9AD9-E4A6452E8982}" presName="linNode" presStyleCnt="0"/>
      <dgm:spPr/>
    </dgm:pt>
    <dgm:pt modelId="{6A594BFF-34A4-7A4D-B168-4C6746E30A11}" type="pres">
      <dgm:prSet presAssocID="{55A1DB8E-9BFB-2C4C-9AD9-E4A6452E8982}" presName="parentText" presStyleLbl="node1" presStyleIdx="3" presStyleCnt="5">
        <dgm:presLayoutVars>
          <dgm:chMax val="1"/>
          <dgm:bulletEnabled val="1"/>
        </dgm:presLayoutVars>
      </dgm:prSet>
      <dgm:spPr/>
      <dgm:t>
        <a:bodyPr/>
        <a:lstStyle/>
        <a:p>
          <a:endParaRPr lang="en-US"/>
        </a:p>
      </dgm:t>
    </dgm:pt>
    <dgm:pt modelId="{2D017BEE-A0C7-ED4F-976D-E950A24A4C34}" type="pres">
      <dgm:prSet presAssocID="{55A1DB8E-9BFB-2C4C-9AD9-E4A6452E8982}" presName="descendantText" presStyleLbl="alignAccFollowNode1" presStyleIdx="3" presStyleCnt="5">
        <dgm:presLayoutVars>
          <dgm:bulletEnabled val="1"/>
        </dgm:presLayoutVars>
      </dgm:prSet>
      <dgm:spPr/>
      <dgm:t>
        <a:bodyPr/>
        <a:lstStyle/>
        <a:p>
          <a:endParaRPr lang="en-US"/>
        </a:p>
      </dgm:t>
    </dgm:pt>
    <dgm:pt modelId="{6CB5E61A-455B-F944-9AE2-630A9C373AD1}" type="pres">
      <dgm:prSet presAssocID="{5E72F576-C2D3-AA49-95C8-B3A017B14DE1}" presName="sp" presStyleCnt="0"/>
      <dgm:spPr/>
    </dgm:pt>
    <dgm:pt modelId="{8B0E1E37-597F-294F-AD5E-5ECEF3FE459F}" type="pres">
      <dgm:prSet presAssocID="{732FC460-A3D2-2448-92F9-9D680DFF6C02}" presName="linNode" presStyleCnt="0"/>
      <dgm:spPr/>
    </dgm:pt>
    <dgm:pt modelId="{EDACF11B-0CEA-ED4D-9B75-2507A2D54B91}" type="pres">
      <dgm:prSet presAssocID="{732FC460-A3D2-2448-92F9-9D680DFF6C02}" presName="parentText" presStyleLbl="node1" presStyleIdx="4" presStyleCnt="5">
        <dgm:presLayoutVars>
          <dgm:chMax val="1"/>
          <dgm:bulletEnabled val="1"/>
        </dgm:presLayoutVars>
      </dgm:prSet>
      <dgm:spPr/>
      <dgm:t>
        <a:bodyPr/>
        <a:lstStyle/>
        <a:p>
          <a:endParaRPr lang="en-US"/>
        </a:p>
      </dgm:t>
    </dgm:pt>
    <dgm:pt modelId="{32570F23-4A22-6A44-952F-45F4C1B8671E}" type="pres">
      <dgm:prSet presAssocID="{732FC460-A3D2-2448-92F9-9D680DFF6C02}" presName="descendantText" presStyleLbl="alignAccFollowNode1" presStyleIdx="4" presStyleCnt="5">
        <dgm:presLayoutVars>
          <dgm:bulletEnabled val="1"/>
        </dgm:presLayoutVars>
      </dgm:prSet>
      <dgm:spPr/>
      <dgm:t>
        <a:bodyPr/>
        <a:lstStyle/>
        <a:p>
          <a:endParaRPr lang="en-US"/>
        </a:p>
      </dgm:t>
    </dgm:pt>
  </dgm:ptLst>
  <dgm:cxnLst>
    <dgm:cxn modelId="{7CA61878-9E2C-FD49-9214-3A096517F695}" type="presOf" srcId="{9431D4D3-AB47-2943-B4E5-503DB381931E}" destId="{32570F23-4A22-6A44-952F-45F4C1B8671E}" srcOrd="0" destOrd="0" presId="urn:microsoft.com/office/officeart/2005/8/layout/vList5"/>
    <dgm:cxn modelId="{DCA348E4-01A8-C646-AD09-7F2324C968E5}" type="presOf" srcId="{5CB29CE2-706A-FD4F-818D-0D23366F3A95}" destId="{A3F81DBF-38B4-F54F-B3D3-EA2E9D19B2C3}" srcOrd="0" destOrd="0" presId="urn:microsoft.com/office/officeart/2005/8/layout/vList5"/>
    <dgm:cxn modelId="{225E9B00-5DCF-0C4E-907C-A8BB5061AF9A}" type="presOf" srcId="{8B9DD71E-5DF2-8542-B4F9-F1A7F705BFC2}" destId="{B5D7CEFA-B8EE-D648-82BA-C2FF8760956B}" srcOrd="0" destOrd="0" presId="urn:microsoft.com/office/officeart/2005/8/layout/vList5"/>
    <dgm:cxn modelId="{41A4CA3F-5DDE-5941-BC90-DDD2F2620493}" srcId="{732FC460-A3D2-2448-92F9-9D680DFF6C02}" destId="{9431D4D3-AB47-2943-B4E5-503DB381931E}" srcOrd="0" destOrd="0" parTransId="{676E8295-781D-4E4F-9A31-5103D1DBC00D}" sibTransId="{4CDABB82-DD83-7343-898B-36DA2D2B4C43}"/>
    <dgm:cxn modelId="{91A3E199-5E2A-604E-AF74-75DDC0C10E33}" srcId="{A7087997-A779-7947-9170-2F55F809590B}" destId="{5CB29CE2-706A-FD4F-818D-0D23366F3A95}" srcOrd="0" destOrd="0" parTransId="{FB615670-242D-E145-A487-8345BF8A30DC}" sibTransId="{1ACA9F72-8B6B-A94A-89EE-C87396D19CBA}"/>
    <dgm:cxn modelId="{AA5EFCD2-0560-4049-B8CC-F8D645F8C267}" srcId="{A7087997-A779-7947-9170-2F55F809590B}" destId="{51C0D633-C2EB-FD4B-9C85-0F9D86F41EA1}" srcOrd="1" destOrd="0" parTransId="{1ECBD69B-BC77-FB42-B5A9-30461A683CBD}" sibTransId="{044C648C-8C27-0043-A5A7-913981E1E2C1}"/>
    <dgm:cxn modelId="{9795A890-2D73-2E43-803D-57B821F3AFC9}" srcId="{51C0D633-C2EB-FD4B-9C85-0F9D86F41EA1}" destId="{8B9DD71E-5DF2-8542-B4F9-F1A7F705BFC2}" srcOrd="0" destOrd="0" parTransId="{4CFE19C4-E170-DF47-9620-190585675250}" sibTransId="{23F0F271-E708-D147-B3C3-824B293AFDD0}"/>
    <dgm:cxn modelId="{D2DF2BF6-D78B-994A-88FC-AE906D452C9D}" srcId="{A7087997-A779-7947-9170-2F55F809590B}" destId="{303050BB-16C7-8649-9B95-D279C73AC94D}" srcOrd="2" destOrd="0" parTransId="{916E21DF-E186-7E42-AB07-E16EED6F44BD}" sibTransId="{71E365C8-3A04-8646-9413-6E54C91ABE01}"/>
    <dgm:cxn modelId="{02463E92-A8A3-9444-B89F-45D1958073D6}" srcId="{55A1DB8E-9BFB-2C4C-9AD9-E4A6452E8982}" destId="{8013CCA5-58F5-9C40-930D-B62C4B9DDE94}" srcOrd="0" destOrd="0" parTransId="{E9D7C1FA-D942-2447-9617-20E1ADBDDABF}" sibTransId="{0C65F506-2D70-274A-9EE3-A9E7E0296BB1}"/>
    <dgm:cxn modelId="{041C7158-8932-5E4F-A84D-9F30690BA299}" srcId="{303050BB-16C7-8649-9B95-D279C73AC94D}" destId="{E8CF7869-8B88-3B4A-BEA5-D144CE52C06A}" srcOrd="0" destOrd="0" parTransId="{26F139BF-BC37-6244-8DFA-ACA26719C1DA}" sibTransId="{95C66A18-1254-B546-ADC0-5C50C166787B}"/>
    <dgm:cxn modelId="{A67E42A8-DB7A-284F-B27B-D0B39A31D325}" type="presOf" srcId="{D368DD2F-3B5E-B64B-87B6-8C72193EF06A}" destId="{1E032A47-38DE-B243-9236-AEA24F34BA29}" srcOrd="0" destOrd="0" presId="urn:microsoft.com/office/officeart/2005/8/layout/vList5"/>
    <dgm:cxn modelId="{848786AA-3083-5040-91A0-EF3286A3D54E}" type="presOf" srcId="{A7087997-A779-7947-9170-2F55F809590B}" destId="{038F0954-A1C5-7341-862A-F6E77EB2CD39}" srcOrd="0" destOrd="0" presId="urn:microsoft.com/office/officeart/2005/8/layout/vList5"/>
    <dgm:cxn modelId="{A7801551-B3E9-3149-BE90-52D1B5BB6C8A}" srcId="{A7087997-A779-7947-9170-2F55F809590B}" destId="{55A1DB8E-9BFB-2C4C-9AD9-E4A6452E8982}" srcOrd="3" destOrd="0" parTransId="{2C93D4F5-79BA-B744-8121-DDE36F0F9BD0}" sibTransId="{5E72F576-C2D3-AA49-95C8-B3A017B14DE1}"/>
    <dgm:cxn modelId="{D542C05D-68AE-7B41-B021-A0C8FCFEE7FE}" type="presOf" srcId="{51C0D633-C2EB-FD4B-9C85-0F9D86F41EA1}" destId="{98B876CF-5E9B-204A-89DA-DEED47AF7839}" srcOrd="0" destOrd="0" presId="urn:microsoft.com/office/officeart/2005/8/layout/vList5"/>
    <dgm:cxn modelId="{C0C7C9E5-6716-AC45-81F2-0ABB3CECB352}" srcId="{A7087997-A779-7947-9170-2F55F809590B}" destId="{732FC460-A3D2-2448-92F9-9D680DFF6C02}" srcOrd="4" destOrd="0" parTransId="{F08A0AAA-A4B8-5C4F-9991-E807970411FE}" sibTransId="{BBBD552D-DB78-8248-A369-1301CD914D7E}"/>
    <dgm:cxn modelId="{B20D3B13-5745-0F40-93EA-12DFE4EAA878}" srcId="{5CB29CE2-706A-FD4F-818D-0D23366F3A95}" destId="{D368DD2F-3B5E-B64B-87B6-8C72193EF06A}" srcOrd="0" destOrd="0" parTransId="{46091C20-B184-EF46-A179-60B3DBAB2CB9}" sibTransId="{288F10BB-3512-0C48-AA75-413F2DEC68BF}"/>
    <dgm:cxn modelId="{B7853FBF-D5E5-2241-8020-219B122547F6}" type="presOf" srcId="{55A1DB8E-9BFB-2C4C-9AD9-E4A6452E8982}" destId="{6A594BFF-34A4-7A4D-B168-4C6746E30A11}" srcOrd="0" destOrd="0" presId="urn:microsoft.com/office/officeart/2005/8/layout/vList5"/>
    <dgm:cxn modelId="{60BD1D40-2135-E646-8182-9328A805D45A}" type="presOf" srcId="{732FC460-A3D2-2448-92F9-9D680DFF6C02}" destId="{EDACF11B-0CEA-ED4D-9B75-2507A2D54B91}" srcOrd="0" destOrd="0" presId="urn:microsoft.com/office/officeart/2005/8/layout/vList5"/>
    <dgm:cxn modelId="{C2E29CB4-8308-2D46-AC29-8294352C0AE8}" type="presOf" srcId="{303050BB-16C7-8649-9B95-D279C73AC94D}" destId="{047C2BD7-BF47-094D-B646-6B57651CA3C6}" srcOrd="0" destOrd="0" presId="urn:microsoft.com/office/officeart/2005/8/layout/vList5"/>
    <dgm:cxn modelId="{A14232D7-4597-714C-93DA-4E92737DF3A8}" type="presOf" srcId="{8013CCA5-58F5-9C40-930D-B62C4B9DDE94}" destId="{2D017BEE-A0C7-ED4F-976D-E950A24A4C34}" srcOrd="0" destOrd="0" presId="urn:microsoft.com/office/officeart/2005/8/layout/vList5"/>
    <dgm:cxn modelId="{1F2BD315-4CFE-C945-9171-BE6E45FEE08C}" type="presOf" srcId="{E8CF7869-8B88-3B4A-BEA5-D144CE52C06A}" destId="{861258D2-D327-FD47-A90C-8BF6ED09FBA3}" srcOrd="0" destOrd="0" presId="urn:microsoft.com/office/officeart/2005/8/layout/vList5"/>
    <dgm:cxn modelId="{5925C5D2-12BB-614C-969F-326C4FE90C2E}" type="presParOf" srcId="{038F0954-A1C5-7341-862A-F6E77EB2CD39}" destId="{97B7ECE7-D6E8-F244-9504-858D79869F0E}" srcOrd="0" destOrd="0" presId="urn:microsoft.com/office/officeart/2005/8/layout/vList5"/>
    <dgm:cxn modelId="{2615ED70-9510-904A-BF45-3378437AC95A}" type="presParOf" srcId="{97B7ECE7-D6E8-F244-9504-858D79869F0E}" destId="{A3F81DBF-38B4-F54F-B3D3-EA2E9D19B2C3}" srcOrd="0" destOrd="0" presId="urn:microsoft.com/office/officeart/2005/8/layout/vList5"/>
    <dgm:cxn modelId="{2C87A7A0-0056-AE4D-8147-88CEBD489573}" type="presParOf" srcId="{97B7ECE7-D6E8-F244-9504-858D79869F0E}" destId="{1E032A47-38DE-B243-9236-AEA24F34BA29}" srcOrd="1" destOrd="0" presId="urn:microsoft.com/office/officeart/2005/8/layout/vList5"/>
    <dgm:cxn modelId="{AA9BDDB6-97AC-CD42-A8C4-8E3938D1B468}" type="presParOf" srcId="{038F0954-A1C5-7341-862A-F6E77EB2CD39}" destId="{178188E2-92BB-8143-88F5-A4A9481971CE}" srcOrd="1" destOrd="0" presId="urn:microsoft.com/office/officeart/2005/8/layout/vList5"/>
    <dgm:cxn modelId="{A09E9E98-F592-024E-9421-D6089FEB0BFA}" type="presParOf" srcId="{038F0954-A1C5-7341-862A-F6E77EB2CD39}" destId="{9A13CD7C-3F4F-A144-B95E-D051BEEF4683}" srcOrd="2" destOrd="0" presId="urn:microsoft.com/office/officeart/2005/8/layout/vList5"/>
    <dgm:cxn modelId="{C940C3AD-D33B-1B44-BB77-F185984AAAB5}" type="presParOf" srcId="{9A13CD7C-3F4F-A144-B95E-D051BEEF4683}" destId="{98B876CF-5E9B-204A-89DA-DEED47AF7839}" srcOrd="0" destOrd="0" presId="urn:microsoft.com/office/officeart/2005/8/layout/vList5"/>
    <dgm:cxn modelId="{CAC3462D-D15F-F14C-B7B1-C3EE38E25AD9}" type="presParOf" srcId="{9A13CD7C-3F4F-A144-B95E-D051BEEF4683}" destId="{B5D7CEFA-B8EE-D648-82BA-C2FF8760956B}" srcOrd="1" destOrd="0" presId="urn:microsoft.com/office/officeart/2005/8/layout/vList5"/>
    <dgm:cxn modelId="{DC168544-34BB-FF4A-96D1-5F7127DBAE54}" type="presParOf" srcId="{038F0954-A1C5-7341-862A-F6E77EB2CD39}" destId="{473CC032-75D8-054B-9DA0-773DDE643A64}" srcOrd="3" destOrd="0" presId="urn:microsoft.com/office/officeart/2005/8/layout/vList5"/>
    <dgm:cxn modelId="{E7F60B7E-3994-D544-8885-12D9AE237FF7}" type="presParOf" srcId="{038F0954-A1C5-7341-862A-F6E77EB2CD39}" destId="{E5C30F69-F31C-B44A-9BE2-116C212B7F5F}" srcOrd="4" destOrd="0" presId="urn:microsoft.com/office/officeart/2005/8/layout/vList5"/>
    <dgm:cxn modelId="{EA329A49-4542-4A4A-9B53-C7842CA5A70A}" type="presParOf" srcId="{E5C30F69-F31C-B44A-9BE2-116C212B7F5F}" destId="{047C2BD7-BF47-094D-B646-6B57651CA3C6}" srcOrd="0" destOrd="0" presId="urn:microsoft.com/office/officeart/2005/8/layout/vList5"/>
    <dgm:cxn modelId="{E53F61DE-5DF1-9A49-B797-F25CF4064792}" type="presParOf" srcId="{E5C30F69-F31C-B44A-9BE2-116C212B7F5F}" destId="{861258D2-D327-FD47-A90C-8BF6ED09FBA3}" srcOrd="1" destOrd="0" presId="urn:microsoft.com/office/officeart/2005/8/layout/vList5"/>
    <dgm:cxn modelId="{A9A3105A-DC3C-D943-92AF-EE693457CBC8}" type="presParOf" srcId="{038F0954-A1C5-7341-862A-F6E77EB2CD39}" destId="{1721C8B8-AF71-E044-BEA0-7CC3583DDA2F}" srcOrd="5" destOrd="0" presId="urn:microsoft.com/office/officeart/2005/8/layout/vList5"/>
    <dgm:cxn modelId="{67BF8C74-2BB8-7A41-B8EC-10B13E877015}" type="presParOf" srcId="{038F0954-A1C5-7341-862A-F6E77EB2CD39}" destId="{8AC9DE87-65B9-984B-BC71-E003696A6811}" srcOrd="6" destOrd="0" presId="urn:microsoft.com/office/officeart/2005/8/layout/vList5"/>
    <dgm:cxn modelId="{FE3E7896-4E17-F748-B10A-F627D94BEB67}" type="presParOf" srcId="{8AC9DE87-65B9-984B-BC71-E003696A6811}" destId="{6A594BFF-34A4-7A4D-B168-4C6746E30A11}" srcOrd="0" destOrd="0" presId="urn:microsoft.com/office/officeart/2005/8/layout/vList5"/>
    <dgm:cxn modelId="{BE279824-378D-6645-81BE-4DA2310994F7}" type="presParOf" srcId="{8AC9DE87-65B9-984B-BC71-E003696A6811}" destId="{2D017BEE-A0C7-ED4F-976D-E950A24A4C34}" srcOrd="1" destOrd="0" presId="urn:microsoft.com/office/officeart/2005/8/layout/vList5"/>
    <dgm:cxn modelId="{919B51E8-8F86-4E4E-9228-427D897C9583}" type="presParOf" srcId="{038F0954-A1C5-7341-862A-F6E77EB2CD39}" destId="{6CB5E61A-455B-F944-9AE2-630A9C373AD1}" srcOrd="7" destOrd="0" presId="urn:microsoft.com/office/officeart/2005/8/layout/vList5"/>
    <dgm:cxn modelId="{C99DAA72-2111-6F45-84F0-9734DF498BFD}" type="presParOf" srcId="{038F0954-A1C5-7341-862A-F6E77EB2CD39}" destId="{8B0E1E37-597F-294F-AD5E-5ECEF3FE459F}" srcOrd="8" destOrd="0" presId="urn:microsoft.com/office/officeart/2005/8/layout/vList5"/>
    <dgm:cxn modelId="{1D8C6BB1-34A4-3E4B-911F-7471EAA90DAB}" type="presParOf" srcId="{8B0E1E37-597F-294F-AD5E-5ECEF3FE459F}" destId="{EDACF11B-0CEA-ED4D-9B75-2507A2D54B91}" srcOrd="0" destOrd="0" presId="urn:microsoft.com/office/officeart/2005/8/layout/vList5"/>
    <dgm:cxn modelId="{7F2280CF-2C74-C149-8F5B-27FF8DA19B4A}" type="presParOf" srcId="{8B0E1E37-597F-294F-AD5E-5ECEF3FE459F}" destId="{32570F23-4A22-6A44-952F-45F4C1B867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E0F9-C09A-E847-A6D9-74D3C1022B40}">
      <dsp:nvSpPr>
        <dsp:cNvPr id="0" name=""/>
        <dsp:cNvSpPr/>
      </dsp:nvSpPr>
      <dsp:spPr>
        <a:xfrm>
          <a:off x="3270" y="563828"/>
          <a:ext cx="1429830" cy="978540"/>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a:t>Descriptive</a:t>
          </a:r>
        </a:p>
      </dsp:txBody>
      <dsp:txXfrm>
        <a:off x="31930" y="592488"/>
        <a:ext cx="1372510" cy="921220"/>
      </dsp:txXfrm>
    </dsp:sp>
    <dsp:sp modelId="{668B2115-9E04-B04B-B623-FCE4833D5F2B}">
      <dsp:nvSpPr>
        <dsp:cNvPr id="0" name=""/>
        <dsp:cNvSpPr/>
      </dsp:nvSpPr>
      <dsp:spPr>
        <a:xfrm>
          <a:off x="1576083" y="875800"/>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6083" y="946719"/>
        <a:ext cx="212187" cy="212759"/>
      </dsp:txXfrm>
    </dsp:sp>
    <dsp:sp modelId="{98A55FDE-6041-3B4A-A922-044144823C62}">
      <dsp:nvSpPr>
        <dsp:cNvPr id="0" name=""/>
        <dsp:cNvSpPr/>
      </dsp:nvSpPr>
      <dsp:spPr>
        <a:xfrm>
          <a:off x="2005032" y="563828"/>
          <a:ext cx="1429830" cy="978540"/>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a:t>Analytical – Observational</a:t>
          </a:r>
        </a:p>
        <a:p>
          <a:pPr lvl="0" algn="ctr" defTabSz="622300" rtl="0">
            <a:lnSpc>
              <a:spcPct val="90000"/>
            </a:lnSpc>
            <a:spcBef>
              <a:spcPct val="0"/>
            </a:spcBef>
            <a:spcAft>
              <a:spcPct val="35000"/>
            </a:spcAft>
          </a:pPr>
          <a:r>
            <a:rPr lang="en-US" sz="1400" b="1" kern="1200" dirty="0"/>
            <a:t>CASE-CONTROL</a:t>
          </a:r>
        </a:p>
      </dsp:txBody>
      <dsp:txXfrm>
        <a:off x="2033692" y="592488"/>
        <a:ext cx="1372510" cy="921220"/>
      </dsp:txXfrm>
    </dsp:sp>
    <dsp:sp modelId="{358B6EC2-1201-EE49-A04D-EDDF223A40B7}">
      <dsp:nvSpPr>
        <dsp:cNvPr id="0" name=""/>
        <dsp:cNvSpPr/>
      </dsp:nvSpPr>
      <dsp:spPr>
        <a:xfrm>
          <a:off x="3577846" y="875800"/>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77846" y="946719"/>
        <a:ext cx="212187" cy="212759"/>
      </dsp:txXfrm>
    </dsp:sp>
    <dsp:sp modelId="{C2861BC6-9437-0E47-9174-176063C47C4F}">
      <dsp:nvSpPr>
        <dsp:cNvPr id="0" name=""/>
        <dsp:cNvSpPr/>
      </dsp:nvSpPr>
      <dsp:spPr>
        <a:xfrm>
          <a:off x="4006795" y="563828"/>
          <a:ext cx="1429830" cy="978540"/>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Analytical – Observational</a:t>
          </a:r>
        </a:p>
        <a:p>
          <a:pPr lvl="0" algn="ctr" defTabSz="622300">
            <a:lnSpc>
              <a:spcPct val="90000"/>
            </a:lnSpc>
            <a:spcBef>
              <a:spcPct val="0"/>
            </a:spcBef>
            <a:spcAft>
              <a:spcPct val="35000"/>
            </a:spcAft>
          </a:pPr>
          <a:r>
            <a:rPr lang="en-US" sz="1400" b="1" kern="1200" dirty="0"/>
            <a:t>COHORT</a:t>
          </a:r>
        </a:p>
      </dsp:txBody>
      <dsp:txXfrm>
        <a:off x="4035455" y="592488"/>
        <a:ext cx="1372510" cy="921220"/>
      </dsp:txXfrm>
    </dsp:sp>
    <dsp:sp modelId="{1FD9BC68-B669-9A4F-A3EC-6B86A749DF4C}">
      <dsp:nvSpPr>
        <dsp:cNvPr id="0" name=""/>
        <dsp:cNvSpPr/>
      </dsp:nvSpPr>
      <dsp:spPr>
        <a:xfrm>
          <a:off x="5579609" y="875800"/>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579609" y="946719"/>
        <a:ext cx="212187" cy="212759"/>
      </dsp:txXfrm>
    </dsp:sp>
    <dsp:sp modelId="{4D35367B-9B4E-C24B-B1C4-6C499D41B833}">
      <dsp:nvSpPr>
        <dsp:cNvPr id="0" name=""/>
        <dsp:cNvSpPr/>
      </dsp:nvSpPr>
      <dsp:spPr>
        <a:xfrm>
          <a:off x="6008558" y="563828"/>
          <a:ext cx="1429830" cy="978540"/>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Analytical – Experimental </a:t>
          </a:r>
        </a:p>
        <a:p>
          <a:pPr lvl="0" algn="ctr" defTabSz="622300">
            <a:lnSpc>
              <a:spcPct val="90000"/>
            </a:lnSpc>
            <a:spcBef>
              <a:spcPct val="0"/>
            </a:spcBef>
            <a:spcAft>
              <a:spcPct val="35000"/>
            </a:spcAft>
          </a:pPr>
          <a:r>
            <a:rPr lang="en-US" sz="1400" b="1" kern="1200" dirty="0"/>
            <a:t>RCT </a:t>
          </a:r>
        </a:p>
      </dsp:txBody>
      <dsp:txXfrm>
        <a:off x="6037218" y="592488"/>
        <a:ext cx="1372510" cy="921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E0F9-C09A-E847-A6D9-74D3C1022B40}">
      <dsp:nvSpPr>
        <dsp:cNvPr id="0" name=""/>
        <dsp:cNvSpPr/>
      </dsp:nvSpPr>
      <dsp:spPr>
        <a:xfrm>
          <a:off x="3270" y="353282"/>
          <a:ext cx="1429830" cy="1287685"/>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altLang="en-US" sz="1400" kern="1200" dirty="0"/>
            <a:t>Identifying hypotheses to test in analytic studies</a:t>
          </a:r>
          <a:endParaRPr lang="en-US" sz="1400" b="1" kern="1200" dirty="0"/>
        </a:p>
      </dsp:txBody>
      <dsp:txXfrm>
        <a:off x="40985" y="390997"/>
        <a:ext cx="1354400" cy="1212255"/>
      </dsp:txXfrm>
    </dsp:sp>
    <dsp:sp modelId="{668B2115-9E04-B04B-B623-FCE4833D5F2B}">
      <dsp:nvSpPr>
        <dsp:cNvPr id="0" name=""/>
        <dsp:cNvSpPr/>
      </dsp:nvSpPr>
      <dsp:spPr>
        <a:xfrm>
          <a:off x="1576083" y="819826"/>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6083" y="890745"/>
        <a:ext cx="212187" cy="212759"/>
      </dsp:txXfrm>
    </dsp:sp>
    <dsp:sp modelId="{98A55FDE-6041-3B4A-A922-044144823C62}">
      <dsp:nvSpPr>
        <dsp:cNvPr id="0" name=""/>
        <dsp:cNvSpPr/>
      </dsp:nvSpPr>
      <dsp:spPr>
        <a:xfrm>
          <a:off x="2005032" y="353282"/>
          <a:ext cx="1429830" cy="1287685"/>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altLang="en-US" sz="1400" kern="1200" dirty="0"/>
            <a:t>Evaluate if the hypothesized exposure is related to the outcome of interest</a:t>
          </a:r>
          <a:endParaRPr lang="en-US" sz="1400" b="1" kern="1200" dirty="0"/>
        </a:p>
      </dsp:txBody>
      <dsp:txXfrm>
        <a:off x="2042747" y="390997"/>
        <a:ext cx="1354400" cy="1212255"/>
      </dsp:txXfrm>
    </dsp:sp>
    <dsp:sp modelId="{358B6EC2-1201-EE49-A04D-EDDF223A40B7}">
      <dsp:nvSpPr>
        <dsp:cNvPr id="0" name=""/>
        <dsp:cNvSpPr/>
      </dsp:nvSpPr>
      <dsp:spPr>
        <a:xfrm>
          <a:off x="3577846" y="819826"/>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77846" y="890745"/>
        <a:ext cx="212187" cy="212759"/>
      </dsp:txXfrm>
    </dsp:sp>
    <dsp:sp modelId="{C2861BC6-9437-0E47-9174-176063C47C4F}">
      <dsp:nvSpPr>
        <dsp:cNvPr id="0" name=""/>
        <dsp:cNvSpPr/>
      </dsp:nvSpPr>
      <dsp:spPr>
        <a:xfrm>
          <a:off x="4006795" y="353282"/>
          <a:ext cx="1429830" cy="1287685"/>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en-US" sz="1400" kern="1200" dirty="0"/>
            <a:t>Further define the importance of exposure for the development of the outcome</a:t>
          </a:r>
          <a:endParaRPr lang="en-US" sz="1400" b="1" kern="1200" dirty="0"/>
        </a:p>
      </dsp:txBody>
      <dsp:txXfrm>
        <a:off x="4044510" y="390997"/>
        <a:ext cx="1354400" cy="1212255"/>
      </dsp:txXfrm>
    </dsp:sp>
    <dsp:sp modelId="{1FD9BC68-B669-9A4F-A3EC-6B86A749DF4C}">
      <dsp:nvSpPr>
        <dsp:cNvPr id="0" name=""/>
        <dsp:cNvSpPr/>
      </dsp:nvSpPr>
      <dsp:spPr>
        <a:xfrm>
          <a:off x="5579609" y="819826"/>
          <a:ext cx="303124" cy="35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579609" y="890745"/>
        <a:ext cx="212187" cy="212759"/>
      </dsp:txXfrm>
    </dsp:sp>
    <dsp:sp modelId="{4D35367B-9B4E-C24B-B1C4-6C499D41B833}">
      <dsp:nvSpPr>
        <dsp:cNvPr id="0" name=""/>
        <dsp:cNvSpPr/>
      </dsp:nvSpPr>
      <dsp:spPr>
        <a:xfrm>
          <a:off x="6008558" y="353282"/>
          <a:ext cx="1429830" cy="1287685"/>
        </a:xfrm>
        <a:prstGeom prst="roundRect">
          <a:avLst>
            <a:gd name="adj" fmla="val 10000"/>
          </a:avLst>
        </a:prstGeom>
        <a:solidFill>
          <a:schemeClr val="lt1">
            <a:hueOff val="0"/>
            <a:satOff val="0"/>
            <a:lumOff val="0"/>
            <a:alphaOff val="0"/>
          </a:schemeClr>
        </a:solidFill>
        <a:ln w="1714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Test the actual link between exposure and outcome. i.e. Causality</a:t>
          </a:r>
        </a:p>
      </dsp:txBody>
      <dsp:txXfrm>
        <a:off x="6046273" y="390997"/>
        <a:ext cx="1354400" cy="1212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32A47-38DE-B243-9236-AEA24F34BA29}">
      <dsp:nvSpPr>
        <dsp:cNvPr id="0" name=""/>
        <dsp:cNvSpPr/>
      </dsp:nvSpPr>
      <dsp:spPr>
        <a:xfrm rot="5400000">
          <a:off x="4440686" y="-1873169"/>
          <a:ext cx="551666" cy="4439077"/>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Study of a new flu vaccine</a:t>
          </a:r>
        </a:p>
      </dsp:txBody>
      <dsp:txXfrm rot="-5400000">
        <a:off x="2496981" y="97466"/>
        <a:ext cx="4412147" cy="497806"/>
      </dsp:txXfrm>
    </dsp:sp>
    <dsp:sp modelId="{A3F81DBF-38B4-F54F-B3D3-EA2E9D19B2C3}">
      <dsp:nvSpPr>
        <dsp:cNvPr id="0" name=""/>
        <dsp:cNvSpPr/>
      </dsp:nvSpPr>
      <dsp:spPr>
        <a:xfrm>
          <a:off x="0" y="1577"/>
          <a:ext cx="2496981" cy="68958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a:t>Experimental - RCT</a:t>
          </a:r>
        </a:p>
      </dsp:txBody>
      <dsp:txXfrm>
        <a:off x="33663" y="35240"/>
        <a:ext cx="2429655" cy="622257"/>
      </dsp:txXfrm>
    </dsp:sp>
    <dsp:sp modelId="{B5D7CEFA-B8EE-D648-82BA-C2FF8760956B}">
      <dsp:nvSpPr>
        <dsp:cNvPr id="0" name=""/>
        <dsp:cNvSpPr/>
      </dsp:nvSpPr>
      <dsp:spPr>
        <a:xfrm rot="5400000">
          <a:off x="4440686" y="-1149107"/>
          <a:ext cx="551666" cy="4439077"/>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113" lvl="1" indent="-11113" algn="l" defTabSz="711200" rtl="0">
            <a:lnSpc>
              <a:spcPct val="90000"/>
            </a:lnSpc>
            <a:spcBef>
              <a:spcPct val="0"/>
            </a:spcBef>
            <a:spcAft>
              <a:spcPct val="15000"/>
            </a:spcAft>
            <a:buChar char="••"/>
            <a:tabLst/>
          </a:pPr>
          <a:r>
            <a:rPr lang="en-US" sz="1600" kern="1200" dirty="0"/>
            <a:t>Study of who have received flu vaccine and did they get ill</a:t>
          </a:r>
        </a:p>
      </dsp:txBody>
      <dsp:txXfrm rot="-5400000">
        <a:off x="2496981" y="821528"/>
        <a:ext cx="4412147" cy="497806"/>
      </dsp:txXfrm>
    </dsp:sp>
    <dsp:sp modelId="{98B876CF-5E9B-204A-89DA-DEED47AF7839}">
      <dsp:nvSpPr>
        <dsp:cNvPr id="0" name=""/>
        <dsp:cNvSpPr/>
      </dsp:nvSpPr>
      <dsp:spPr>
        <a:xfrm>
          <a:off x="0" y="725639"/>
          <a:ext cx="2496981" cy="68958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kern="1200" dirty="0"/>
            <a:t>Observational – </a:t>
          </a:r>
        </a:p>
        <a:p>
          <a:pPr lvl="0" algn="l" defTabSz="889000">
            <a:lnSpc>
              <a:spcPct val="90000"/>
            </a:lnSpc>
            <a:spcBef>
              <a:spcPct val="0"/>
            </a:spcBef>
            <a:spcAft>
              <a:spcPct val="35000"/>
            </a:spcAft>
          </a:pPr>
          <a:r>
            <a:rPr lang="en-US" sz="2000" kern="1200" dirty="0"/>
            <a:t>Cohort</a:t>
          </a:r>
        </a:p>
      </dsp:txBody>
      <dsp:txXfrm>
        <a:off x="33663" y="759302"/>
        <a:ext cx="2429655" cy="622257"/>
      </dsp:txXfrm>
    </dsp:sp>
    <dsp:sp modelId="{861258D2-D327-FD47-A90C-8BF6ED09FBA3}">
      <dsp:nvSpPr>
        <dsp:cNvPr id="0" name=""/>
        <dsp:cNvSpPr/>
      </dsp:nvSpPr>
      <dsp:spPr>
        <a:xfrm rot="5400000">
          <a:off x="4440686" y="-425044"/>
          <a:ext cx="551666" cy="4439077"/>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113" lvl="1" indent="-11113" algn="l" defTabSz="711200" rtl="0">
            <a:lnSpc>
              <a:spcPct val="90000"/>
            </a:lnSpc>
            <a:spcBef>
              <a:spcPct val="0"/>
            </a:spcBef>
            <a:spcAft>
              <a:spcPct val="15000"/>
            </a:spcAft>
            <a:buChar char="••"/>
            <a:tabLst/>
          </a:pPr>
          <a:r>
            <a:rPr lang="en-US" sz="1600" kern="1200" dirty="0"/>
            <a:t>Study of who has flu and if they were vaccinated</a:t>
          </a:r>
        </a:p>
      </dsp:txBody>
      <dsp:txXfrm rot="-5400000">
        <a:off x="2496981" y="1545591"/>
        <a:ext cx="4412147" cy="497806"/>
      </dsp:txXfrm>
    </dsp:sp>
    <dsp:sp modelId="{047C2BD7-BF47-094D-B646-6B57651CA3C6}">
      <dsp:nvSpPr>
        <dsp:cNvPr id="0" name=""/>
        <dsp:cNvSpPr/>
      </dsp:nvSpPr>
      <dsp:spPr>
        <a:xfrm>
          <a:off x="0" y="1449702"/>
          <a:ext cx="2496981" cy="68958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kern="1200" dirty="0"/>
            <a:t>Observational – </a:t>
          </a:r>
        </a:p>
        <a:p>
          <a:pPr lvl="0" algn="l" defTabSz="889000">
            <a:lnSpc>
              <a:spcPct val="90000"/>
            </a:lnSpc>
            <a:spcBef>
              <a:spcPct val="0"/>
            </a:spcBef>
            <a:spcAft>
              <a:spcPct val="35000"/>
            </a:spcAft>
          </a:pPr>
          <a:r>
            <a:rPr lang="en-US" sz="2000" kern="1200" dirty="0"/>
            <a:t>Case-Control</a:t>
          </a:r>
        </a:p>
      </dsp:txBody>
      <dsp:txXfrm>
        <a:off x="33663" y="1483365"/>
        <a:ext cx="2429655" cy="622257"/>
      </dsp:txXfrm>
    </dsp:sp>
    <dsp:sp modelId="{2D017BEE-A0C7-ED4F-976D-E950A24A4C34}">
      <dsp:nvSpPr>
        <dsp:cNvPr id="0" name=""/>
        <dsp:cNvSpPr/>
      </dsp:nvSpPr>
      <dsp:spPr>
        <a:xfrm rot="5400000">
          <a:off x="4440686" y="299018"/>
          <a:ext cx="551666" cy="4439077"/>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113" lvl="1" indent="-11113" algn="l" defTabSz="711200" rtl="0">
            <a:lnSpc>
              <a:spcPct val="90000"/>
            </a:lnSpc>
            <a:spcBef>
              <a:spcPct val="0"/>
            </a:spcBef>
            <a:spcAft>
              <a:spcPct val="15000"/>
            </a:spcAft>
            <a:buChar char="••"/>
            <a:tabLst/>
          </a:pPr>
          <a:r>
            <a:rPr lang="en-US" sz="1600" kern="1200" dirty="0"/>
            <a:t>Study of how many cases of flu in females and males </a:t>
          </a:r>
        </a:p>
      </dsp:txBody>
      <dsp:txXfrm rot="-5400000">
        <a:off x="2496981" y="2269653"/>
        <a:ext cx="4412147" cy="497806"/>
      </dsp:txXfrm>
    </dsp:sp>
    <dsp:sp modelId="{6A594BFF-34A4-7A4D-B168-4C6746E30A11}">
      <dsp:nvSpPr>
        <dsp:cNvPr id="0" name=""/>
        <dsp:cNvSpPr/>
      </dsp:nvSpPr>
      <dsp:spPr>
        <a:xfrm>
          <a:off x="0" y="2173765"/>
          <a:ext cx="2496981" cy="68958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en-US" sz="2000" kern="1200" dirty="0"/>
            <a:t>Observational – </a:t>
          </a:r>
        </a:p>
        <a:p>
          <a:pPr lvl="0" algn="l" defTabSz="889000">
            <a:lnSpc>
              <a:spcPct val="90000"/>
            </a:lnSpc>
            <a:spcBef>
              <a:spcPct val="0"/>
            </a:spcBef>
            <a:spcAft>
              <a:spcPct val="35000"/>
            </a:spcAft>
          </a:pPr>
          <a:r>
            <a:rPr lang="en-US" sz="2000" kern="1200" dirty="0"/>
            <a:t>Cross-Sectional</a:t>
          </a:r>
        </a:p>
      </dsp:txBody>
      <dsp:txXfrm>
        <a:off x="33663" y="2207428"/>
        <a:ext cx="2429655" cy="622257"/>
      </dsp:txXfrm>
    </dsp:sp>
    <dsp:sp modelId="{32570F23-4A22-6A44-952F-45F4C1B8671E}">
      <dsp:nvSpPr>
        <dsp:cNvPr id="0" name=""/>
        <dsp:cNvSpPr/>
      </dsp:nvSpPr>
      <dsp:spPr>
        <a:xfrm rot="5400000">
          <a:off x="4440686" y="1023081"/>
          <a:ext cx="551666" cy="4439077"/>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113" lvl="1" indent="-11113" algn="l" defTabSz="711200" rtl="0">
            <a:lnSpc>
              <a:spcPct val="90000"/>
            </a:lnSpc>
            <a:spcBef>
              <a:spcPct val="0"/>
            </a:spcBef>
            <a:spcAft>
              <a:spcPct val="15000"/>
            </a:spcAft>
            <a:buChar char="••"/>
            <a:tabLst/>
          </a:pPr>
          <a:r>
            <a:rPr lang="en-US" sz="1600" kern="1200" dirty="0"/>
            <a:t>Compares cases of flu and air quality in two countries</a:t>
          </a:r>
        </a:p>
      </dsp:txBody>
      <dsp:txXfrm rot="-5400000">
        <a:off x="2496981" y="2993716"/>
        <a:ext cx="4412147" cy="497806"/>
      </dsp:txXfrm>
    </dsp:sp>
    <dsp:sp modelId="{EDACF11B-0CEA-ED4D-9B75-2507A2D54B91}">
      <dsp:nvSpPr>
        <dsp:cNvPr id="0" name=""/>
        <dsp:cNvSpPr/>
      </dsp:nvSpPr>
      <dsp:spPr>
        <a:xfrm>
          <a:off x="0" y="2897828"/>
          <a:ext cx="2496981" cy="68958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a:t>Observational – </a:t>
          </a:r>
        </a:p>
        <a:p>
          <a:pPr lvl="0" algn="l" defTabSz="889000" rtl="0">
            <a:lnSpc>
              <a:spcPct val="90000"/>
            </a:lnSpc>
            <a:spcBef>
              <a:spcPct val="0"/>
            </a:spcBef>
            <a:spcAft>
              <a:spcPct val="35000"/>
            </a:spcAft>
          </a:pPr>
          <a:r>
            <a:rPr lang="en-US" sz="2000" kern="1200" dirty="0"/>
            <a:t>Ecological</a:t>
          </a:r>
        </a:p>
      </dsp:txBody>
      <dsp:txXfrm>
        <a:off x="33663" y="2931491"/>
        <a:ext cx="2429655" cy="6222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9/17/2019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9/17/2019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ritannica.com/science/breast-canc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erriam-webster.com/dictionary/consump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a:t>
            </a:fld>
            <a:endParaRPr lang="en-US" dirty="0"/>
          </a:p>
        </p:txBody>
      </p:sp>
    </p:spTree>
    <p:extLst>
      <p:ext uri="{BB962C8B-B14F-4D97-AF65-F5344CB8AC3E}">
        <p14:creationId xmlns:p14="http://schemas.microsoft.com/office/powerpoint/2010/main" val="178082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76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50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91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22</a:t>
            </a:fld>
            <a:endParaRPr lang="en-US" dirty="0"/>
          </a:p>
        </p:txBody>
      </p:sp>
    </p:spTree>
    <p:extLst>
      <p:ext uri="{BB962C8B-B14F-4D97-AF65-F5344CB8AC3E}">
        <p14:creationId xmlns:p14="http://schemas.microsoft.com/office/powerpoint/2010/main" val="250749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27</a:t>
            </a:fld>
            <a:endParaRPr lang="en-US"/>
          </a:p>
        </p:txBody>
      </p:sp>
    </p:spTree>
    <p:extLst>
      <p:ext uri="{BB962C8B-B14F-4D97-AF65-F5344CB8AC3E}">
        <p14:creationId xmlns:p14="http://schemas.microsoft.com/office/powerpoint/2010/main" val="206278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28</a:t>
            </a:fld>
            <a:endParaRPr lang="en-US"/>
          </a:p>
        </p:txBody>
      </p:sp>
    </p:spTree>
    <p:extLst>
      <p:ext uri="{BB962C8B-B14F-4D97-AF65-F5344CB8AC3E}">
        <p14:creationId xmlns:p14="http://schemas.microsoft.com/office/powerpoint/2010/main" val="193226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30</a:t>
            </a:fld>
            <a:endParaRPr lang="en-US"/>
          </a:p>
        </p:txBody>
      </p:sp>
    </p:spTree>
    <p:extLst>
      <p:ext uri="{BB962C8B-B14F-4D97-AF65-F5344CB8AC3E}">
        <p14:creationId xmlns:p14="http://schemas.microsoft.com/office/powerpoint/2010/main" val="58582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designs in epidemiology are classified as either descriptive or analytic. Descriptive epidemiologic studies are used to assess and monitor the health of communities and identify health problems and priorities according to person, place, and time. Descriptive epidemiologic studies also lend support to more definitive evaluation using analytic methods. Analytic epidemiologic study designs employ comparison groups and are used to test one or more predetermined hypotheses about associations between exposure and outcome variables. Analytic epidemiology provides information on how and why a health-related state or event occurred.</a:t>
            </a:r>
          </a:p>
          <a:p>
            <a:endParaRPr lang="en-US" dirty="0"/>
          </a:p>
          <a:p>
            <a:r>
              <a:rPr lang="en-US" sz="1200" kern="1200" dirty="0">
                <a:solidFill>
                  <a:schemeClr val="tx1"/>
                </a:solidFill>
                <a:effectLst/>
                <a:latin typeface="+mn-lt"/>
                <a:ea typeface="+mn-ea"/>
                <a:cs typeface="+mn-cs"/>
              </a:rPr>
              <a:t>We study what, who, where, and when, or in other words, clinical data plus person, place, and time </a:t>
            </a:r>
            <a:r>
              <a:rPr lang="en-US" sz="1200" kern="1200" dirty="0" err="1">
                <a:solidFill>
                  <a:schemeClr val="tx1"/>
                </a:solidFill>
                <a:effectLst/>
                <a:latin typeface="+mn-lt"/>
                <a:ea typeface="+mn-ea"/>
                <a:cs typeface="+mn-cs"/>
              </a:rPr>
              <a:t>informa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through descriptive epidemiology, which investigates the distribution of diseases or conditions. </a:t>
            </a:r>
            <a:endParaRPr lang="en-US" dirty="0"/>
          </a:p>
          <a:p>
            <a:r>
              <a:rPr lang="en-US" sz="1200" kern="1200" dirty="0">
                <a:solidFill>
                  <a:schemeClr val="tx1"/>
                </a:solidFill>
                <a:effectLst/>
                <a:latin typeface="+mn-lt"/>
                <a:ea typeface="+mn-ea"/>
                <a:cs typeface="+mn-cs"/>
              </a:rPr>
              <a:t>We study why and how, or in other words, causes, risk factors, and modes of transmission, through analytic epidemiology, which investigates the determinants of diseases or conditions. </a:t>
            </a:r>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1C12B0C-0C07-E641-8F34-10A0521EE122}" type="slidenum">
              <a:rPr lang="en-US" smtClean="0"/>
              <a:t>6</a:t>
            </a:fld>
            <a:endParaRPr lang="en-US"/>
          </a:p>
        </p:txBody>
      </p:sp>
    </p:spTree>
    <p:extLst>
      <p:ext uri="{BB962C8B-B14F-4D97-AF65-F5344CB8AC3E}">
        <p14:creationId xmlns:p14="http://schemas.microsoft.com/office/powerpoint/2010/main" val="90693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question facilitates study design selection! Remember from our last lecture.</a:t>
            </a:r>
          </a:p>
        </p:txBody>
      </p:sp>
      <p:sp>
        <p:nvSpPr>
          <p:cNvPr id="4" name="Slide Number Placeholder 3"/>
          <p:cNvSpPr>
            <a:spLocks noGrp="1"/>
          </p:cNvSpPr>
          <p:nvPr>
            <p:ph type="sldNum" sz="quarter" idx="5"/>
          </p:nvPr>
        </p:nvSpPr>
        <p:spPr/>
        <p:txBody>
          <a:bodyPr/>
          <a:lstStyle/>
          <a:p>
            <a:fld id="{31C12B0C-0C07-E641-8F34-10A0521EE122}" type="slidenum">
              <a:rPr lang="en-US" smtClean="0"/>
              <a:t>8</a:t>
            </a:fld>
            <a:endParaRPr lang="en-US"/>
          </a:p>
        </p:txBody>
      </p:sp>
    </p:spTree>
    <p:extLst>
      <p:ext uri="{BB962C8B-B14F-4D97-AF65-F5344CB8AC3E}">
        <p14:creationId xmlns:p14="http://schemas.microsoft.com/office/powerpoint/2010/main" val="158370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question facilitates study design selection! Remember from our last lecture.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07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question facilitates study design selection! Remember from our last lecture.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55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further illustrate, if one seeks to identify the etiologic factors (e.g. causal factors) behind an outcome (e.g. an MI), then each step in the epidemiologic framework provides new and important information.</a:t>
            </a:r>
          </a:p>
          <a:p>
            <a:endParaRPr lang="en-US" altLang="en-US" dirty="0"/>
          </a:p>
          <a:p>
            <a:r>
              <a:rPr lang="en-US" altLang="en-US" dirty="0"/>
              <a:t>Descriptive studies are useful for identifying hypotheses to test in analytic studies.  Case-control studies are then usually applied to evaluate if the hypothesized exposure is related to the outcome of interest.  Subsequently, cohort or longitudinal studies are applied to further define the importance of exposure to the causal agent for the development of the outcome.</a:t>
            </a:r>
          </a:p>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13</a:t>
            </a:fld>
            <a:endParaRPr lang="en-US"/>
          </a:p>
        </p:txBody>
      </p:sp>
    </p:spTree>
    <p:extLst>
      <p:ext uri="{BB962C8B-B14F-4D97-AF65-F5344CB8AC3E}">
        <p14:creationId xmlns:p14="http://schemas.microsoft.com/office/powerpoint/2010/main" val="147599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07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16</a:t>
            </a:fld>
            <a:endParaRPr lang="en-US"/>
          </a:p>
        </p:txBody>
      </p:sp>
    </p:spTree>
    <p:extLst>
      <p:ext uri="{BB962C8B-B14F-4D97-AF65-F5344CB8AC3E}">
        <p14:creationId xmlns:p14="http://schemas.microsoft.com/office/powerpoint/2010/main" val="299856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Directionality</a:t>
            </a:r>
            <a:r>
              <a:rPr lang="en-US" sz="1200" dirty="0"/>
              <a:t> = when exposure and outcome assigned or measured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Ecological fallacy:</a:t>
            </a:r>
            <a:r>
              <a:rPr lang="en-US" b="1" dirty="0"/>
              <a:t> </a:t>
            </a:r>
            <a:r>
              <a:rPr lang="en-US" sz="1200" b="0" i="0" u="none" strike="noStrike" kern="1200" dirty="0">
                <a:solidFill>
                  <a:schemeClr val="tx1"/>
                </a:solidFill>
                <a:effectLst/>
                <a:latin typeface="+mn-lt"/>
                <a:ea typeface="+mn-ea"/>
                <a:cs typeface="+mn-cs"/>
              </a:rPr>
              <a:t>refers to drawing inferences incorrectly from data on groups or about individuals in the groups.</a:t>
            </a:r>
            <a:endParaRPr lang="en-US" dirty="0"/>
          </a:p>
          <a:p>
            <a:r>
              <a:rPr lang="en-US" sz="1200" b="0" i="0" u="none" strike="noStrike" kern="1200" dirty="0">
                <a:solidFill>
                  <a:schemeClr val="tx1"/>
                </a:solidFill>
                <a:effectLst/>
                <a:latin typeface="+mn-lt"/>
                <a:ea typeface="+mn-ea"/>
                <a:cs typeface="+mn-cs"/>
              </a:rPr>
              <a:t>In an example, researchers found that death </a:t>
            </a:r>
            <a:r>
              <a:rPr lang="en-US" sz="1200" b="0" i="0" u="none" strike="noStrike" kern="1200" dirty="0">
                <a:solidFill>
                  <a:srgbClr val="112025"/>
                </a:solidFill>
                <a:effectLst/>
                <a:latin typeface="+mn-lt"/>
                <a:ea typeface="+mn-ea"/>
                <a:cs typeface="+mn-cs"/>
              </a:rPr>
              <a:t>rates from </a:t>
            </a:r>
            <a:r>
              <a:rPr lang="en-US" sz="1200" b="0" i="0" u="none" kern="1200" dirty="0">
                <a:solidFill>
                  <a:srgbClr val="112025"/>
                </a:solidFill>
                <a:effectLst/>
                <a:latin typeface="+mn-lt"/>
                <a:ea typeface="+mn-ea"/>
                <a:cs typeface="+mn-cs"/>
                <a:hlinkClick r:id="rId3">
                  <a:extLst>
                    <a:ext uri="{A12FA001-AC4F-418D-AE19-62706E023703}">
                      <ahyp:hlinkClr xmlns:ahyp="http://schemas.microsoft.com/office/drawing/2018/hyperlinkcolor" xmlns="" val="tx"/>
                    </a:ext>
                  </a:extLst>
                </a:hlinkClick>
              </a:rPr>
              <a:t>breast cancer</a:t>
            </a:r>
            <a:r>
              <a:rPr lang="en-US" sz="1200" b="0" i="0" u="none" strike="noStrike" kern="1200" dirty="0">
                <a:solidFill>
                  <a:srgbClr val="112025"/>
                </a:solidFill>
                <a:effectLst/>
                <a:latin typeface="+mn-lt"/>
                <a:ea typeface="+mn-ea"/>
                <a:cs typeface="+mn-cs"/>
              </a:rPr>
              <a:t> were significantly increased in countries where fat </a:t>
            </a:r>
            <a:r>
              <a:rPr lang="en-US" sz="1200" b="0" i="0" u="none" strike="noStrike" kern="1200" dirty="0">
                <a:solidFill>
                  <a:srgbClr val="112025"/>
                </a:solidFill>
                <a:effectLst/>
                <a:latin typeface="+mn-lt"/>
                <a:ea typeface="+mn-ea"/>
                <a:cs typeface="+mn-cs"/>
                <a:hlinkClick r:id="rId4">
                  <a:extLst>
                    <a:ext uri="{A12FA001-AC4F-418D-AE19-62706E023703}">
                      <ahyp:hlinkClr xmlns:ahyp="http://schemas.microsoft.com/office/drawing/2018/hyperlinkcolor" xmlns="" val="tx"/>
                    </a:ext>
                  </a:extLst>
                </a:hlinkClick>
              </a:rPr>
              <a:t>consumption</a:t>
            </a:r>
            <a:r>
              <a:rPr lang="en-US" sz="1200" b="0" i="0" u="none" strike="noStrike" kern="1200" dirty="0">
                <a:solidFill>
                  <a:schemeClr val="tx1"/>
                </a:solidFill>
                <a:effectLst/>
                <a:latin typeface="+mn-lt"/>
                <a:ea typeface="+mn-ea"/>
                <a:cs typeface="+mn-cs"/>
              </a:rPr>
              <a:t> was high when compared with countries where fat consumption was low. This is an association for aggregate data in which the unit of observation is country. Thus, in countries with more fat in the diet and higher rates of breast cancer, women who eat fatty foods are not necessarily more likely to get breast cancer. One cannot be certain that the breast cancer cases had high fat intakes. </a:t>
            </a:r>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17</a:t>
            </a:fld>
            <a:endParaRPr lang="en-US"/>
          </a:p>
        </p:txBody>
      </p:sp>
    </p:spTree>
    <p:extLst>
      <p:ext uri="{BB962C8B-B14F-4D97-AF65-F5344CB8AC3E}">
        <p14:creationId xmlns:p14="http://schemas.microsoft.com/office/powerpoint/2010/main" val="228494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Jd3gFT0-C4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chor="ctr">
            <a:noAutofit/>
          </a:bodyPr>
          <a:lstStyle/>
          <a:p>
            <a:pPr marL="0" indent="0" algn="ctr">
              <a:buNone/>
            </a:pPr>
            <a:r>
              <a:rPr lang="en-US" sz="4400" dirty="0">
                <a:solidFill>
                  <a:srgbClr val="FFBF35"/>
                </a:solidFill>
                <a:latin typeface="Arial"/>
                <a:cs typeface="Arial"/>
              </a:rPr>
              <a:t>Introduction to Study Designs</a:t>
            </a:r>
          </a:p>
        </p:txBody>
      </p:sp>
      <p:pic>
        <p:nvPicPr>
          <p:cNvPr id="3" name="Picture 2">
            <a:extLst>
              <a:ext uri="{FF2B5EF4-FFF2-40B4-BE49-F238E27FC236}">
                <a16:creationId xmlns:a16="http://schemas.microsoft.com/office/drawing/2014/main" xmlns=""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xmlns=""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xmlns=""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xmlns=""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xmlns=""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xmlns=""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xmlns=""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xmlns=""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xmlns=""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xmlns=""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xmlns=""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xmlns=""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xmlns=""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xmlns=""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xmlns=""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xmlns=""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xmlns=""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dirty="0"/>
              <a:t>All Studies</a:t>
            </a:r>
          </a:p>
        </p:txBody>
      </p:sp>
      <p:sp>
        <p:nvSpPr>
          <p:cNvPr id="22" name="Freeform 21">
            <a:extLst>
              <a:ext uri="{FF2B5EF4-FFF2-40B4-BE49-F238E27FC236}">
                <a16:creationId xmlns:a16="http://schemas.microsoft.com/office/drawing/2014/main" xmlns=""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dirty="0"/>
              <a:t>Descriptive (PO)</a:t>
            </a:r>
          </a:p>
        </p:txBody>
      </p:sp>
      <p:sp>
        <p:nvSpPr>
          <p:cNvPr id="23" name="Freeform 22">
            <a:extLst>
              <a:ext uri="{FF2B5EF4-FFF2-40B4-BE49-F238E27FC236}">
                <a16:creationId xmlns:a16="http://schemas.microsoft.com/office/drawing/2014/main" xmlns=""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Case report</a:t>
            </a:r>
          </a:p>
        </p:txBody>
      </p:sp>
      <p:sp>
        <p:nvSpPr>
          <p:cNvPr id="24" name="Freeform 23">
            <a:extLst>
              <a:ext uri="{FF2B5EF4-FFF2-40B4-BE49-F238E27FC236}">
                <a16:creationId xmlns:a16="http://schemas.microsoft.com/office/drawing/2014/main" xmlns=""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Case series</a:t>
            </a:r>
          </a:p>
        </p:txBody>
      </p:sp>
      <p:sp>
        <p:nvSpPr>
          <p:cNvPr id="25" name="Freeform 24">
            <a:extLst>
              <a:ext uri="{FF2B5EF4-FFF2-40B4-BE49-F238E27FC236}">
                <a16:creationId xmlns:a16="http://schemas.microsoft.com/office/drawing/2014/main" xmlns=""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solidFill>
                  <a:srgbClr val="112025"/>
                </a:solidFill>
              </a:rPr>
              <a:t>Cross-sectional (survey)</a:t>
            </a:r>
            <a:endParaRPr lang="en-US" sz="1200" kern="1200" dirty="0">
              <a:solidFill>
                <a:srgbClr val="112025"/>
              </a:solidFill>
            </a:endParaRPr>
          </a:p>
        </p:txBody>
      </p:sp>
      <p:sp>
        <p:nvSpPr>
          <p:cNvPr id="26" name="Freeform 25">
            <a:extLst>
              <a:ext uri="{FF2B5EF4-FFF2-40B4-BE49-F238E27FC236}">
                <a16:creationId xmlns:a16="http://schemas.microsoft.com/office/drawing/2014/main" xmlns=""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Qualitative</a:t>
            </a:r>
          </a:p>
        </p:txBody>
      </p:sp>
      <p:sp>
        <p:nvSpPr>
          <p:cNvPr id="27" name="Freeform 26">
            <a:extLst>
              <a:ext uri="{FF2B5EF4-FFF2-40B4-BE49-F238E27FC236}">
                <a16:creationId xmlns:a16="http://schemas.microsoft.com/office/drawing/2014/main" xmlns=""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dirty="0"/>
              <a:t>Analytical (PICO)</a:t>
            </a:r>
          </a:p>
        </p:txBody>
      </p:sp>
      <p:sp>
        <p:nvSpPr>
          <p:cNvPr id="28" name="Freeform 27">
            <a:extLst>
              <a:ext uri="{FF2B5EF4-FFF2-40B4-BE49-F238E27FC236}">
                <a16:creationId xmlns:a16="http://schemas.microsoft.com/office/drawing/2014/main" xmlns=""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Experimental</a:t>
            </a:r>
          </a:p>
        </p:txBody>
      </p:sp>
      <p:sp>
        <p:nvSpPr>
          <p:cNvPr id="29" name="Freeform 28">
            <a:extLst>
              <a:ext uri="{FF2B5EF4-FFF2-40B4-BE49-F238E27FC236}">
                <a16:creationId xmlns:a16="http://schemas.microsoft.com/office/drawing/2014/main" xmlns=""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Randomized Clinical Trials (RCTs)</a:t>
            </a:r>
          </a:p>
        </p:txBody>
      </p:sp>
      <p:sp>
        <p:nvSpPr>
          <p:cNvPr id="30" name="Freeform 29">
            <a:extLst>
              <a:ext uri="{FF2B5EF4-FFF2-40B4-BE49-F238E27FC236}">
                <a16:creationId xmlns:a16="http://schemas.microsoft.com/office/drawing/2014/main" xmlns=""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Observational </a:t>
            </a:r>
          </a:p>
        </p:txBody>
      </p:sp>
      <p:sp>
        <p:nvSpPr>
          <p:cNvPr id="31" name="Freeform 30">
            <a:extLst>
              <a:ext uri="{FF2B5EF4-FFF2-40B4-BE49-F238E27FC236}">
                <a16:creationId xmlns:a16="http://schemas.microsoft.com/office/drawing/2014/main" xmlns=""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Group data</a:t>
            </a:r>
          </a:p>
        </p:txBody>
      </p:sp>
      <p:sp>
        <p:nvSpPr>
          <p:cNvPr id="32" name="Freeform 31">
            <a:extLst>
              <a:ext uri="{FF2B5EF4-FFF2-40B4-BE49-F238E27FC236}">
                <a16:creationId xmlns:a16="http://schemas.microsoft.com/office/drawing/2014/main" xmlns=""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Ecological  study</a:t>
            </a:r>
          </a:p>
        </p:txBody>
      </p:sp>
      <p:sp>
        <p:nvSpPr>
          <p:cNvPr id="33" name="Freeform 32">
            <a:extLst>
              <a:ext uri="{FF2B5EF4-FFF2-40B4-BE49-F238E27FC236}">
                <a16:creationId xmlns:a16="http://schemas.microsoft.com/office/drawing/2014/main" xmlns=""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solidFill>
                  <a:schemeClr val="bg1"/>
                </a:solidFill>
              </a:rPr>
              <a:t>Individual</a:t>
            </a:r>
            <a:endParaRPr lang="en-US" sz="1200" kern="1200" dirty="0">
              <a:solidFill>
                <a:schemeClr val="bg1"/>
              </a:solidFill>
            </a:endParaRPr>
          </a:p>
        </p:txBody>
      </p:sp>
      <p:sp>
        <p:nvSpPr>
          <p:cNvPr id="34" name="Freeform 33">
            <a:extLst>
              <a:ext uri="{FF2B5EF4-FFF2-40B4-BE49-F238E27FC236}">
                <a16:creationId xmlns:a16="http://schemas.microsoft.com/office/drawing/2014/main" xmlns=""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12025"/>
                </a:solidFill>
              </a:rPr>
              <a:t>Cross-sectional (analytical)</a:t>
            </a:r>
            <a:endParaRPr lang="en-US" sz="1200" kern="1200" dirty="0">
              <a:solidFill>
                <a:schemeClr val="bg1"/>
              </a:solidFill>
            </a:endParaRPr>
          </a:p>
        </p:txBody>
      </p:sp>
      <p:sp>
        <p:nvSpPr>
          <p:cNvPr id="35" name="Freeform 34">
            <a:extLst>
              <a:ext uri="{FF2B5EF4-FFF2-40B4-BE49-F238E27FC236}">
                <a16:creationId xmlns:a16="http://schemas.microsoft.com/office/drawing/2014/main" xmlns=""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solidFill>
                  <a:schemeClr val="bg1"/>
                </a:solidFill>
              </a:rPr>
              <a:t>Cohort</a:t>
            </a:r>
            <a:endParaRPr lang="en-US" sz="1200" kern="1200" dirty="0">
              <a:solidFill>
                <a:schemeClr val="bg1"/>
              </a:solidFill>
            </a:endParaRPr>
          </a:p>
        </p:txBody>
      </p:sp>
      <p:sp>
        <p:nvSpPr>
          <p:cNvPr id="36" name="Freeform 35">
            <a:extLst>
              <a:ext uri="{FF2B5EF4-FFF2-40B4-BE49-F238E27FC236}">
                <a16:creationId xmlns:a16="http://schemas.microsoft.com/office/drawing/2014/main" xmlns=""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solidFill>
                  <a:schemeClr val="bg1"/>
                </a:solidFill>
              </a:rPr>
              <a:t>Case-Control</a:t>
            </a:r>
            <a:endParaRPr lang="en-US" sz="1200" kern="1200" dirty="0">
              <a:solidFill>
                <a:schemeClr val="bg1"/>
              </a:solidFill>
            </a:endParaRPr>
          </a:p>
        </p:txBody>
      </p:sp>
      <p:sp>
        <p:nvSpPr>
          <p:cNvPr id="37" name="TextBox 36">
            <a:extLst>
              <a:ext uri="{FF2B5EF4-FFF2-40B4-BE49-F238E27FC236}">
                <a16:creationId xmlns:a16="http://schemas.microsoft.com/office/drawing/2014/main" xmlns="" id="{465E3FBF-FE3F-124E-B056-2F605E0C09E6}"/>
              </a:ext>
            </a:extLst>
          </p:cNvPr>
          <p:cNvSpPr txBox="1"/>
          <p:nvPr/>
        </p:nvSpPr>
        <p:spPr>
          <a:xfrm>
            <a:off x="6209879" y="252515"/>
            <a:ext cx="2758201" cy="954107"/>
          </a:xfrm>
          <a:prstGeom prst="rect">
            <a:avLst/>
          </a:prstGeom>
          <a:noFill/>
        </p:spPr>
        <p:txBody>
          <a:bodyPr wrap="square" rtlCol="0">
            <a:spAutoFit/>
          </a:bodyPr>
          <a:lstStyle/>
          <a:p>
            <a:pPr algn="ctr"/>
            <a:r>
              <a:rPr lang="en-US" sz="2800" b="1" dirty="0"/>
              <a:t>The study “designs tree”</a:t>
            </a:r>
          </a:p>
        </p:txBody>
      </p:sp>
    </p:spTree>
    <p:extLst>
      <p:ext uri="{BB962C8B-B14F-4D97-AF65-F5344CB8AC3E}">
        <p14:creationId xmlns:p14="http://schemas.microsoft.com/office/powerpoint/2010/main" val="4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89ED7F8-1760-D44D-ACF4-2BE99FD6699B}"/>
              </a:ext>
            </a:extLst>
          </p:cNvPr>
          <p:cNvGrpSpPr/>
          <p:nvPr/>
        </p:nvGrpSpPr>
        <p:grpSpPr>
          <a:xfrm>
            <a:off x="1529524" y="77820"/>
            <a:ext cx="6495795" cy="4898211"/>
            <a:chOff x="663762" y="107003"/>
            <a:chExt cx="6495795" cy="4898211"/>
          </a:xfrm>
        </p:grpSpPr>
        <p:sp>
          <p:nvSpPr>
            <p:cNvPr id="6" name="Freeform 5">
              <a:extLst>
                <a:ext uri="{FF2B5EF4-FFF2-40B4-BE49-F238E27FC236}">
                  <a16:creationId xmlns:a16="http://schemas.microsoft.com/office/drawing/2014/main" xmlns=""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xmlns=""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xmlns=""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xmlns=""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xmlns=""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xmlns=""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xmlns=""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xmlns=""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xmlns=""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xmlns=""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xmlns=""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xmlns=""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xmlns=""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xmlns=""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xmlns=""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xmlns=""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All Studies</a:t>
              </a:r>
            </a:p>
          </p:txBody>
        </p:sp>
        <p:sp>
          <p:nvSpPr>
            <p:cNvPr id="22" name="Freeform 21">
              <a:extLst>
                <a:ext uri="{FF2B5EF4-FFF2-40B4-BE49-F238E27FC236}">
                  <a16:creationId xmlns:a16="http://schemas.microsoft.com/office/drawing/2014/main" xmlns=""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chemeClr val="accent5"/>
                  </a:solidFill>
                  <a:effectLst/>
                  <a:uLnTx/>
                  <a:uFillTx/>
                  <a:latin typeface="Arial"/>
                  <a:ea typeface="+mn-ea"/>
                  <a:cs typeface="+mn-cs"/>
                </a:rPr>
                <a:t>Descriptive (PO)</a:t>
              </a:r>
            </a:p>
          </p:txBody>
        </p:sp>
        <p:sp>
          <p:nvSpPr>
            <p:cNvPr id="23" name="Freeform 22">
              <a:extLst>
                <a:ext uri="{FF2B5EF4-FFF2-40B4-BE49-F238E27FC236}">
                  <a16:creationId xmlns:a16="http://schemas.microsoft.com/office/drawing/2014/main" xmlns=""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report</a:t>
              </a:r>
            </a:p>
          </p:txBody>
        </p:sp>
        <p:sp>
          <p:nvSpPr>
            <p:cNvPr id="24" name="Freeform 23">
              <a:extLst>
                <a:ext uri="{FF2B5EF4-FFF2-40B4-BE49-F238E27FC236}">
                  <a16:creationId xmlns:a16="http://schemas.microsoft.com/office/drawing/2014/main" xmlns=""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series</a:t>
              </a:r>
            </a:p>
          </p:txBody>
        </p:sp>
        <p:sp>
          <p:nvSpPr>
            <p:cNvPr id="25" name="Freeform 24">
              <a:extLst>
                <a:ext uri="{FF2B5EF4-FFF2-40B4-BE49-F238E27FC236}">
                  <a16:creationId xmlns:a16="http://schemas.microsoft.com/office/drawing/2014/main" xmlns=""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(survey)</a:t>
              </a:r>
              <a:endParaRPr kumimoji="0" lang="en-US" sz="1200" b="0" i="0" u="none" strike="noStrike" kern="1200" cap="none" spc="0" normalizeH="0" baseline="0" noProof="0" dirty="0">
                <a:ln>
                  <a:noFill/>
                </a:ln>
                <a:solidFill>
                  <a:srgbClr val="112025"/>
                </a:solidFill>
                <a:effectLst/>
                <a:uLnTx/>
                <a:uFillTx/>
                <a:latin typeface="Arial"/>
                <a:ea typeface="+mn-ea"/>
                <a:cs typeface="+mn-cs"/>
              </a:endParaRPr>
            </a:p>
          </p:txBody>
        </p:sp>
        <p:sp>
          <p:nvSpPr>
            <p:cNvPr id="26" name="Freeform 25">
              <a:extLst>
                <a:ext uri="{FF2B5EF4-FFF2-40B4-BE49-F238E27FC236}">
                  <a16:creationId xmlns:a16="http://schemas.microsoft.com/office/drawing/2014/main" xmlns=""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Qualitative</a:t>
              </a:r>
            </a:p>
          </p:txBody>
        </p:sp>
        <p:sp>
          <p:nvSpPr>
            <p:cNvPr id="27" name="Freeform 26">
              <a:extLst>
                <a:ext uri="{FF2B5EF4-FFF2-40B4-BE49-F238E27FC236}">
                  <a16:creationId xmlns:a16="http://schemas.microsoft.com/office/drawing/2014/main" xmlns=""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chemeClr val="accent5"/>
                  </a:solidFill>
                  <a:effectLst/>
                  <a:uLnTx/>
                  <a:uFillTx/>
                  <a:latin typeface="Arial"/>
                  <a:ea typeface="+mn-ea"/>
                  <a:cs typeface="+mn-cs"/>
                </a:rPr>
                <a:t>Analytical (PICO)</a:t>
              </a:r>
            </a:p>
          </p:txBody>
        </p:sp>
        <p:sp>
          <p:nvSpPr>
            <p:cNvPr id="28" name="Freeform 27">
              <a:extLst>
                <a:ext uri="{FF2B5EF4-FFF2-40B4-BE49-F238E27FC236}">
                  <a16:creationId xmlns:a16="http://schemas.microsoft.com/office/drawing/2014/main" xmlns=""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Experimental</a:t>
              </a:r>
            </a:p>
          </p:txBody>
        </p:sp>
        <p:sp>
          <p:nvSpPr>
            <p:cNvPr id="29" name="Freeform 28">
              <a:extLst>
                <a:ext uri="{FF2B5EF4-FFF2-40B4-BE49-F238E27FC236}">
                  <a16:creationId xmlns:a16="http://schemas.microsoft.com/office/drawing/2014/main" xmlns=""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Randomized Clinical Trials (RCTs)</a:t>
              </a:r>
            </a:p>
          </p:txBody>
        </p:sp>
        <p:sp>
          <p:nvSpPr>
            <p:cNvPr id="30" name="Freeform 29">
              <a:extLst>
                <a:ext uri="{FF2B5EF4-FFF2-40B4-BE49-F238E27FC236}">
                  <a16:creationId xmlns:a16="http://schemas.microsoft.com/office/drawing/2014/main" xmlns=""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Observational </a:t>
              </a:r>
            </a:p>
          </p:txBody>
        </p:sp>
        <p:sp>
          <p:nvSpPr>
            <p:cNvPr id="31" name="Freeform 30">
              <a:extLst>
                <a:ext uri="{FF2B5EF4-FFF2-40B4-BE49-F238E27FC236}">
                  <a16:creationId xmlns:a16="http://schemas.microsoft.com/office/drawing/2014/main" xmlns=""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Group data</a:t>
              </a:r>
            </a:p>
          </p:txBody>
        </p:sp>
        <p:sp>
          <p:nvSpPr>
            <p:cNvPr id="32" name="Freeform 31">
              <a:extLst>
                <a:ext uri="{FF2B5EF4-FFF2-40B4-BE49-F238E27FC236}">
                  <a16:creationId xmlns:a16="http://schemas.microsoft.com/office/drawing/2014/main" xmlns=""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Ecological  study</a:t>
              </a:r>
            </a:p>
          </p:txBody>
        </p:sp>
        <p:sp>
          <p:nvSpPr>
            <p:cNvPr id="33" name="Freeform 32">
              <a:extLst>
                <a:ext uri="{FF2B5EF4-FFF2-40B4-BE49-F238E27FC236}">
                  <a16:creationId xmlns:a16="http://schemas.microsoft.com/office/drawing/2014/main" xmlns=""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Individual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reeform 33">
              <a:extLst>
                <a:ext uri="{FF2B5EF4-FFF2-40B4-BE49-F238E27FC236}">
                  <a16:creationId xmlns:a16="http://schemas.microsoft.com/office/drawing/2014/main" xmlns=""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(analytical)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Freeform 34">
              <a:extLst>
                <a:ext uri="{FF2B5EF4-FFF2-40B4-BE49-F238E27FC236}">
                  <a16:creationId xmlns:a16="http://schemas.microsoft.com/office/drawing/2014/main" xmlns=""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Cohort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35">
              <a:extLst>
                <a:ext uri="{FF2B5EF4-FFF2-40B4-BE49-F238E27FC236}">
                  <a16:creationId xmlns:a16="http://schemas.microsoft.com/office/drawing/2014/main" xmlns=""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Case-Control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 name="Left Brace 2">
            <a:extLst>
              <a:ext uri="{FF2B5EF4-FFF2-40B4-BE49-F238E27FC236}">
                <a16:creationId xmlns:a16="http://schemas.microsoft.com/office/drawing/2014/main" xmlns="" id="{CC2AB15B-B3E1-9644-8633-30C0CC90CA83}"/>
              </a:ext>
            </a:extLst>
          </p:cNvPr>
          <p:cNvSpPr/>
          <p:nvPr/>
        </p:nvSpPr>
        <p:spPr>
          <a:xfrm>
            <a:off x="1128450" y="808435"/>
            <a:ext cx="359923" cy="3653078"/>
          </a:xfrm>
          <a:prstGeom prst="leftBrace">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xmlns="" id="{73A1AD1F-B20B-BB4C-A0D3-0FA3F9988573}"/>
              </a:ext>
            </a:extLst>
          </p:cNvPr>
          <p:cNvSpPr txBox="1"/>
          <p:nvPr/>
        </p:nvSpPr>
        <p:spPr>
          <a:xfrm>
            <a:off x="527112" y="808435"/>
            <a:ext cx="461665" cy="3653078"/>
          </a:xfrm>
          <a:prstGeom prst="rect">
            <a:avLst/>
          </a:prstGeom>
          <a:noFill/>
          <a:ln w="15875">
            <a:solidFill>
              <a:srgbClr val="112025"/>
            </a:solidFill>
          </a:ln>
        </p:spPr>
        <p:txBody>
          <a:bodyPr vert="vert270" wrap="square" rtlCol="0">
            <a:spAutoFit/>
          </a:bodyPr>
          <a:lstStyle/>
          <a:p>
            <a:pPr algn="ctr"/>
            <a:r>
              <a:rPr lang="en-US" b="1" u="sng" dirty="0"/>
              <a:t>Generates</a:t>
            </a:r>
            <a:r>
              <a:rPr lang="en-US" b="1" dirty="0"/>
              <a:t> Hypotheses</a:t>
            </a:r>
          </a:p>
        </p:txBody>
      </p:sp>
      <p:sp>
        <p:nvSpPr>
          <p:cNvPr id="5" name="Right Brace 4">
            <a:extLst>
              <a:ext uri="{FF2B5EF4-FFF2-40B4-BE49-F238E27FC236}">
                <a16:creationId xmlns:a16="http://schemas.microsoft.com/office/drawing/2014/main" xmlns="" id="{A014E009-E3C0-7848-BF67-5EF47E837E58}"/>
              </a:ext>
            </a:extLst>
          </p:cNvPr>
          <p:cNvSpPr/>
          <p:nvPr/>
        </p:nvSpPr>
        <p:spPr>
          <a:xfrm>
            <a:off x="8027310" y="1322953"/>
            <a:ext cx="400151" cy="3725702"/>
          </a:xfrm>
          <a:prstGeom prst="rightBrace">
            <a:avLst>
              <a:gd name="adj1" fmla="val 8333"/>
              <a:gd name="adj2" fmla="val 50436"/>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xmlns="" id="{F7CF76FC-56D1-CB40-80D4-76B167694D05}"/>
              </a:ext>
            </a:extLst>
          </p:cNvPr>
          <p:cNvSpPr txBox="1"/>
          <p:nvPr/>
        </p:nvSpPr>
        <p:spPr>
          <a:xfrm>
            <a:off x="8515323" y="1322953"/>
            <a:ext cx="461665" cy="3653078"/>
          </a:xfrm>
          <a:prstGeom prst="rect">
            <a:avLst/>
          </a:prstGeom>
          <a:noFill/>
          <a:ln w="19050">
            <a:solidFill>
              <a:srgbClr val="112025"/>
            </a:solidFill>
          </a:ln>
        </p:spPr>
        <p:txBody>
          <a:bodyPr vert="vert" wrap="square" rtlCol="0">
            <a:spAutoFit/>
          </a:bodyPr>
          <a:lstStyle/>
          <a:p>
            <a:pPr algn="ctr"/>
            <a:r>
              <a:rPr lang="en-US" b="1" u="sng" dirty="0"/>
              <a:t>Tests</a:t>
            </a:r>
            <a:r>
              <a:rPr lang="en-US" b="1" dirty="0"/>
              <a:t> Hypotheses</a:t>
            </a:r>
          </a:p>
        </p:txBody>
      </p:sp>
    </p:spTree>
    <p:extLst>
      <p:ext uri="{BB962C8B-B14F-4D97-AF65-F5344CB8AC3E}">
        <p14:creationId xmlns:p14="http://schemas.microsoft.com/office/powerpoint/2010/main" val="334375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ADB7A0-38BE-974F-BD0C-EDF153C733C4}"/>
              </a:ext>
            </a:extLst>
          </p:cNvPr>
          <p:cNvSpPr txBox="1"/>
          <p:nvPr/>
        </p:nvSpPr>
        <p:spPr>
          <a:xfrm>
            <a:off x="797668" y="710119"/>
            <a:ext cx="7801583" cy="3539430"/>
          </a:xfrm>
          <a:prstGeom prst="rect">
            <a:avLst/>
          </a:prstGeom>
          <a:noFill/>
        </p:spPr>
        <p:txBody>
          <a:bodyPr wrap="square" rtlCol="0">
            <a:spAutoFit/>
          </a:bodyPr>
          <a:lstStyle/>
          <a:p>
            <a:r>
              <a:rPr lang="en-US" sz="2800" dirty="0">
                <a:solidFill>
                  <a:schemeClr val="bg1"/>
                </a:solidFill>
              </a:rPr>
              <a:t>Whether a study is </a:t>
            </a:r>
            <a:r>
              <a:rPr lang="en-US" sz="2800" b="1" dirty="0">
                <a:solidFill>
                  <a:schemeClr val="accent5"/>
                </a:solidFill>
              </a:rPr>
              <a:t>hypothesis-testing</a:t>
            </a:r>
            <a:r>
              <a:rPr lang="en-US" sz="2800" b="1" dirty="0">
                <a:solidFill>
                  <a:srgbClr val="FFDF9B"/>
                </a:solidFill>
              </a:rPr>
              <a:t> </a:t>
            </a:r>
            <a:r>
              <a:rPr lang="en-US" sz="2800" dirty="0">
                <a:solidFill>
                  <a:schemeClr val="bg1"/>
                </a:solidFill>
              </a:rPr>
              <a:t>or </a:t>
            </a:r>
            <a:r>
              <a:rPr lang="en-US" sz="2800" b="1" dirty="0">
                <a:solidFill>
                  <a:schemeClr val="accent5"/>
                </a:solidFill>
              </a:rPr>
              <a:t>hypothesis-generating</a:t>
            </a:r>
            <a:r>
              <a:rPr lang="en-US" sz="2800" dirty="0">
                <a:solidFill>
                  <a:schemeClr val="bg1"/>
                </a:solidFill>
              </a:rPr>
              <a:t> depends on:</a:t>
            </a:r>
          </a:p>
          <a:p>
            <a:endParaRPr lang="en-US" sz="2800" dirty="0">
              <a:solidFill>
                <a:schemeClr val="bg1"/>
              </a:solidFill>
            </a:endParaRPr>
          </a:p>
          <a:p>
            <a:pPr marL="457200" indent="-457200">
              <a:buFont typeface="+mj-lt"/>
              <a:buAutoNum type="arabicPeriod"/>
            </a:pPr>
            <a:r>
              <a:rPr lang="en-US" sz="2800" dirty="0">
                <a:solidFill>
                  <a:schemeClr val="bg1"/>
                </a:solidFill>
              </a:rPr>
              <a:t>The sequence of past studies; and </a:t>
            </a:r>
          </a:p>
          <a:p>
            <a:pPr marL="457200" indent="-457200">
              <a:buFont typeface="+mj-lt"/>
              <a:buAutoNum type="arabicPeriod"/>
            </a:pPr>
            <a:endParaRPr lang="en-US" sz="2800" dirty="0">
              <a:solidFill>
                <a:schemeClr val="bg1"/>
              </a:solidFill>
            </a:endParaRPr>
          </a:p>
          <a:p>
            <a:pPr marL="457200" indent="-457200">
              <a:buFont typeface="+mj-lt"/>
              <a:buAutoNum type="arabicPeriod"/>
            </a:pPr>
            <a:r>
              <a:rPr lang="en-US" sz="2800" dirty="0">
                <a:solidFill>
                  <a:schemeClr val="bg1"/>
                </a:solidFill>
              </a:rPr>
              <a:t>The present state of knowledge (i.e., whether a hypothesis currently under evaluation was suggested by a previous study). </a:t>
            </a:r>
          </a:p>
        </p:txBody>
      </p:sp>
    </p:spTree>
    <p:extLst>
      <p:ext uri="{BB962C8B-B14F-4D97-AF65-F5344CB8AC3E}">
        <p14:creationId xmlns:p14="http://schemas.microsoft.com/office/powerpoint/2010/main" val="11832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A5A80064-9ABF-1841-9622-FA3AAB639D5D}"/>
              </a:ext>
            </a:extLst>
          </p:cNvPr>
          <p:cNvGraphicFramePr/>
          <p:nvPr>
            <p:extLst>
              <p:ext uri="{D42A27DB-BD31-4B8C-83A1-F6EECF244321}">
                <p14:modId xmlns:p14="http://schemas.microsoft.com/office/powerpoint/2010/main" val="3770464345"/>
              </p:ext>
            </p:extLst>
          </p:nvPr>
        </p:nvGraphicFramePr>
        <p:xfrm>
          <a:off x="700385" y="1168683"/>
          <a:ext cx="7441659" cy="2106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FF2B5EF4-FFF2-40B4-BE49-F238E27FC236}">
                <a16:creationId xmlns:a16="http://schemas.microsoft.com/office/drawing/2014/main" xmlns="" id="{1FBAEB45-12B8-7B48-8741-32E3B4877B73}"/>
              </a:ext>
            </a:extLst>
          </p:cNvPr>
          <p:cNvSpPr/>
          <p:nvPr/>
        </p:nvSpPr>
        <p:spPr>
          <a:xfrm>
            <a:off x="700383" y="922022"/>
            <a:ext cx="7441658" cy="652073"/>
          </a:xfrm>
          <a:prstGeom prst="rightArrow">
            <a:avLst>
              <a:gd name="adj1" fmla="val 60261"/>
              <a:gd name="adj2" fmla="val 51695"/>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600" b="1" dirty="0">
                <a:solidFill>
                  <a:srgbClr val="112025"/>
                </a:solidFill>
              </a:rPr>
              <a:t>Increasing Knowledge of Exposure / Outcome (Strength of Evidence)</a:t>
            </a:r>
            <a:endParaRPr lang="en-US" sz="1600" dirty="0">
              <a:solidFill>
                <a:srgbClr val="112025"/>
              </a:solidFill>
            </a:endParaRPr>
          </a:p>
        </p:txBody>
      </p:sp>
      <p:graphicFrame>
        <p:nvGraphicFramePr>
          <p:cNvPr id="7" name="Diagram 6">
            <a:extLst>
              <a:ext uri="{FF2B5EF4-FFF2-40B4-BE49-F238E27FC236}">
                <a16:creationId xmlns:a16="http://schemas.microsoft.com/office/drawing/2014/main" xmlns="" id="{739AD2A6-F7D5-074B-9C92-E4C90C7BE254}"/>
              </a:ext>
            </a:extLst>
          </p:cNvPr>
          <p:cNvGraphicFramePr/>
          <p:nvPr>
            <p:extLst>
              <p:ext uri="{D42A27DB-BD31-4B8C-83A1-F6EECF244321}">
                <p14:modId xmlns:p14="http://schemas.microsoft.com/office/powerpoint/2010/main" val="3300242048"/>
              </p:ext>
            </p:extLst>
          </p:nvPr>
        </p:nvGraphicFramePr>
        <p:xfrm>
          <a:off x="700387" y="3080976"/>
          <a:ext cx="7441659" cy="19942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Equal 8">
            <a:extLst>
              <a:ext uri="{FF2B5EF4-FFF2-40B4-BE49-F238E27FC236}">
                <a16:creationId xmlns:a16="http://schemas.microsoft.com/office/drawing/2014/main" xmlns="" id="{55878A92-D591-F74A-87E2-F311DD3E2C86}"/>
              </a:ext>
            </a:extLst>
          </p:cNvPr>
          <p:cNvSpPr/>
          <p:nvPr/>
        </p:nvSpPr>
        <p:spPr>
          <a:xfrm>
            <a:off x="3871603" y="2806908"/>
            <a:ext cx="1099225" cy="505839"/>
          </a:xfrm>
          <a:prstGeom prst="mathEqual">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xmlns="" id="{8A467319-BAB1-1042-A4E2-87C762C0A3A4}"/>
              </a:ext>
            </a:extLst>
          </p:cNvPr>
          <p:cNvSpPr/>
          <p:nvPr/>
        </p:nvSpPr>
        <p:spPr>
          <a:xfrm>
            <a:off x="588871" y="275472"/>
            <a:ext cx="4719562" cy="523220"/>
          </a:xfrm>
          <a:prstGeom prst="rect">
            <a:avLst/>
          </a:prstGeom>
        </p:spPr>
        <p:txBody>
          <a:bodyPr wrap="none">
            <a:spAutoFit/>
          </a:bodyPr>
          <a:lstStyle/>
          <a:p>
            <a:pPr algn="ctr"/>
            <a:r>
              <a:rPr lang="en-US" sz="2800" b="1" dirty="0">
                <a:ln w="12700">
                  <a:solidFill>
                    <a:schemeClr val="tx2">
                      <a:lumMod val="75000"/>
                    </a:schemeClr>
                  </a:solidFill>
                  <a:prstDash val="solid"/>
                </a:ln>
                <a:pattFill prst="dkUpDiag">
                  <a:fgClr>
                    <a:schemeClr val="accent3"/>
                  </a:fgClr>
                  <a:bgClr>
                    <a:schemeClr val="tx2">
                      <a:lumMod val="20000"/>
                      <a:lumOff val="80000"/>
                    </a:schemeClr>
                  </a:bgClr>
                </a:pattFill>
                <a:effectLst>
                  <a:outerShdw dist="38100" dir="2640000" algn="bl" rotWithShape="0">
                    <a:schemeClr val="tx2">
                      <a:lumMod val="75000"/>
                    </a:schemeClr>
                  </a:outerShdw>
                </a:effectLst>
              </a:rPr>
              <a:t>Sequence of Study Design</a:t>
            </a:r>
          </a:p>
        </p:txBody>
      </p:sp>
    </p:spTree>
    <p:extLst>
      <p:ext uri="{BB962C8B-B14F-4D97-AF65-F5344CB8AC3E}">
        <p14:creationId xmlns:p14="http://schemas.microsoft.com/office/powerpoint/2010/main" val="25142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0DFE0F9-C09A-E847-A6D9-74D3C1022B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68B2115-9E04-B04B-B623-FCE4833D5F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98A55FDE-6041-3B4A-A922-044144823C6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358B6EC2-1201-EE49-A04D-EDDF223A40B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C2861BC6-9437-0E47-9174-176063C47C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1FD9BC68-B669-9A4F-A3EC-6B86A749DF4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4D35367B-9B4E-C24B-B1C4-6C499D41B83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90DFE0F9-C09A-E847-A6D9-74D3C1022B4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668B2115-9E04-B04B-B623-FCE4833D5F2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98A55FDE-6041-3B4A-A922-044144823C6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358B6EC2-1201-EE49-A04D-EDDF223A40B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C2861BC6-9437-0E47-9174-176063C47C4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1FD9BC68-B669-9A4F-A3EC-6B86A749DF4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4D35367B-9B4E-C24B-B1C4-6C499D41B8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C4DB9132-88D2-9F49-8C83-052A01857B15}"/>
              </a:ext>
            </a:extLst>
          </p:cNvPr>
          <p:cNvSpPr/>
          <p:nvPr/>
        </p:nvSpPr>
        <p:spPr>
          <a:xfrm>
            <a:off x="202466" y="2327270"/>
            <a:ext cx="1100746" cy="963241"/>
          </a:xfrm>
          <a:custGeom>
            <a:avLst/>
            <a:gdLst>
              <a:gd name="connsiteX0" fmla="*/ 0 w 1100746"/>
              <a:gd name="connsiteY0" fmla="*/ 96324 h 963241"/>
              <a:gd name="connsiteX1" fmla="*/ 96324 w 1100746"/>
              <a:gd name="connsiteY1" fmla="*/ 0 h 963241"/>
              <a:gd name="connsiteX2" fmla="*/ 1004422 w 1100746"/>
              <a:gd name="connsiteY2" fmla="*/ 0 h 963241"/>
              <a:gd name="connsiteX3" fmla="*/ 1100746 w 1100746"/>
              <a:gd name="connsiteY3" fmla="*/ 96324 h 963241"/>
              <a:gd name="connsiteX4" fmla="*/ 1100746 w 1100746"/>
              <a:gd name="connsiteY4" fmla="*/ 866917 h 963241"/>
              <a:gd name="connsiteX5" fmla="*/ 1004422 w 1100746"/>
              <a:gd name="connsiteY5" fmla="*/ 963241 h 963241"/>
              <a:gd name="connsiteX6" fmla="*/ 96324 w 1100746"/>
              <a:gd name="connsiteY6" fmla="*/ 963241 h 963241"/>
              <a:gd name="connsiteX7" fmla="*/ 0 w 1100746"/>
              <a:gd name="connsiteY7" fmla="*/ 866917 h 963241"/>
              <a:gd name="connsiteX8" fmla="*/ 0 w 1100746"/>
              <a:gd name="connsiteY8" fmla="*/ 96324 h 9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963241">
                <a:moveTo>
                  <a:pt x="0" y="96324"/>
                </a:moveTo>
                <a:cubicBezTo>
                  <a:pt x="0" y="43126"/>
                  <a:pt x="43126" y="0"/>
                  <a:pt x="96324" y="0"/>
                </a:cubicBezTo>
                <a:lnTo>
                  <a:pt x="1004422" y="0"/>
                </a:lnTo>
                <a:cubicBezTo>
                  <a:pt x="1057620" y="0"/>
                  <a:pt x="1100746" y="43126"/>
                  <a:pt x="1100746" y="96324"/>
                </a:cubicBezTo>
                <a:lnTo>
                  <a:pt x="1100746" y="866917"/>
                </a:lnTo>
                <a:cubicBezTo>
                  <a:pt x="1100746" y="920115"/>
                  <a:pt x="1057620" y="963241"/>
                  <a:pt x="1004422" y="963241"/>
                </a:cubicBezTo>
                <a:lnTo>
                  <a:pt x="96324" y="963241"/>
                </a:lnTo>
                <a:cubicBezTo>
                  <a:pt x="43126" y="963241"/>
                  <a:pt x="0" y="920115"/>
                  <a:pt x="0" y="866917"/>
                </a:cubicBezTo>
                <a:lnTo>
                  <a:pt x="0" y="96324"/>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197" tIns="35197" rIns="35197" bIns="35197"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112025"/>
                </a:solidFill>
              </a:rPr>
              <a:t>Quantification of the relationship</a:t>
            </a:r>
          </a:p>
        </p:txBody>
      </p:sp>
      <p:sp>
        <p:nvSpPr>
          <p:cNvPr id="10" name="Freeform 9">
            <a:extLst>
              <a:ext uri="{FF2B5EF4-FFF2-40B4-BE49-F238E27FC236}">
                <a16:creationId xmlns:a16="http://schemas.microsoft.com/office/drawing/2014/main" xmlns="" id="{C929769C-4EF7-B74F-9201-B61DB386C74B}"/>
              </a:ext>
            </a:extLst>
          </p:cNvPr>
          <p:cNvSpPr/>
          <p:nvPr/>
        </p:nvSpPr>
        <p:spPr>
          <a:xfrm rot="18770822">
            <a:off x="1199634" y="2559853"/>
            <a:ext cx="647456" cy="23378"/>
          </a:xfrm>
          <a:custGeom>
            <a:avLst/>
            <a:gdLst>
              <a:gd name="connsiteX0" fmla="*/ 0 w 647456"/>
              <a:gd name="connsiteY0" fmla="*/ 11689 h 23378"/>
              <a:gd name="connsiteX1" fmla="*/ 647456 w 647456"/>
              <a:gd name="connsiteY1" fmla="*/ 11689 h 23378"/>
            </a:gdLst>
            <a:ahLst/>
            <a:cxnLst>
              <a:cxn ang="0">
                <a:pos x="connsiteX0" y="connsiteY0"/>
              </a:cxn>
              <a:cxn ang="0">
                <a:pos x="connsiteX1" y="connsiteY1"/>
              </a:cxn>
            </a:cxnLst>
            <a:rect l="l" t="t" r="r" b="b"/>
            <a:pathLst>
              <a:path w="647456" h="23378">
                <a:moveTo>
                  <a:pt x="0" y="11689"/>
                </a:moveTo>
                <a:lnTo>
                  <a:pt x="647456" y="116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0242" tIns="-4497" rIns="320241" bIns="-449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10">
            <a:extLst>
              <a:ext uri="{FF2B5EF4-FFF2-40B4-BE49-F238E27FC236}">
                <a16:creationId xmlns:a16="http://schemas.microsoft.com/office/drawing/2014/main" xmlns="" id="{8DAC8AF1-745D-9B42-B416-8FF750475D87}"/>
              </a:ext>
            </a:extLst>
          </p:cNvPr>
          <p:cNvSpPr/>
          <p:nvPr/>
        </p:nvSpPr>
        <p:spPr>
          <a:xfrm>
            <a:off x="1743511" y="2059007"/>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kern="1200" dirty="0"/>
              <a:t>No</a:t>
            </a:r>
          </a:p>
        </p:txBody>
      </p:sp>
      <p:sp>
        <p:nvSpPr>
          <p:cNvPr id="12" name="Freeform 11">
            <a:extLst>
              <a:ext uri="{FF2B5EF4-FFF2-40B4-BE49-F238E27FC236}">
                <a16:creationId xmlns:a16="http://schemas.microsoft.com/office/drawing/2014/main" xmlns="" id="{9F3237B5-BE4B-2240-AF9A-9C9A208EAC89}"/>
              </a:ext>
            </a:extLst>
          </p:cNvPr>
          <p:cNvSpPr/>
          <p:nvPr/>
        </p:nvSpPr>
        <p:spPr>
          <a:xfrm>
            <a:off x="2844258" y="2322505"/>
            <a:ext cx="440298" cy="23378"/>
          </a:xfrm>
          <a:custGeom>
            <a:avLst/>
            <a:gdLst>
              <a:gd name="connsiteX0" fmla="*/ 0 w 440298"/>
              <a:gd name="connsiteY0" fmla="*/ 11689 h 23378"/>
              <a:gd name="connsiteX1" fmla="*/ 440298 w 440298"/>
              <a:gd name="connsiteY1" fmla="*/ 11689 h 23378"/>
            </a:gdLst>
            <a:ahLst/>
            <a:cxnLst>
              <a:cxn ang="0">
                <a:pos x="connsiteX0" y="connsiteY0"/>
              </a:cxn>
              <a:cxn ang="0">
                <a:pos x="connsiteX1" y="connsiteY1"/>
              </a:cxn>
            </a:cxnLst>
            <a:rect l="l" t="t" r="r" b="b"/>
            <a:pathLst>
              <a:path w="440298" h="23378">
                <a:moveTo>
                  <a:pt x="0" y="11689"/>
                </a:moveTo>
                <a:lnTo>
                  <a:pt x="440298"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1842" tIns="682" rIns="221842" bIns="6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12">
            <a:extLst>
              <a:ext uri="{FF2B5EF4-FFF2-40B4-BE49-F238E27FC236}">
                <a16:creationId xmlns:a16="http://schemas.microsoft.com/office/drawing/2014/main" xmlns="" id="{09814A15-4FC9-B249-B862-BB242ED97FE1}"/>
              </a:ext>
            </a:extLst>
          </p:cNvPr>
          <p:cNvSpPr/>
          <p:nvPr/>
        </p:nvSpPr>
        <p:spPr>
          <a:xfrm>
            <a:off x="3284557" y="2059007"/>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0" tIns="23740" rIns="23740" bIns="23740" numCol="1" spcCol="1270" anchor="ctr" anchorCtr="0">
            <a:noAutofit/>
          </a:bodyPr>
          <a:lstStyle/>
          <a:p>
            <a:pPr marL="0" lvl="0" indent="0" algn="ctr" defTabSz="533400" rtl="0">
              <a:lnSpc>
                <a:spcPct val="90000"/>
              </a:lnSpc>
              <a:spcBef>
                <a:spcPct val="0"/>
              </a:spcBef>
              <a:spcAft>
                <a:spcPct val="35000"/>
              </a:spcAft>
              <a:buNone/>
            </a:pPr>
            <a:r>
              <a:rPr lang="en-US" sz="1200" b="1" kern="1200" dirty="0"/>
              <a:t>Descriptive</a:t>
            </a:r>
          </a:p>
        </p:txBody>
      </p:sp>
      <p:sp>
        <p:nvSpPr>
          <p:cNvPr id="14" name="Freeform 13">
            <a:extLst>
              <a:ext uri="{FF2B5EF4-FFF2-40B4-BE49-F238E27FC236}">
                <a16:creationId xmlns:a16="http://schemas.microsoft.com/office/drawing/2014/main" xmlns="" id="{C4604945-F56F-2B45-AE1A-3B7C9F6CD492}"/>
              </a:ext>
            </a:extLst>
          </p:cNvPr>
          <p:cNvSpPr/>
          <p:nvPr/>
        </p:nvSpPr>
        <p:spPr>
          <a:xfrm rot="2829178">
            <a:off x="1199634" y="3034550"/>
            <a:ext cx="647456" cy="23378"/>
          </a:xfrm>
          <a:custGeom>
            <a:avLst/>
            <a:gdLst>
              <a:gd name="connsiteX0" fmla="*/ 0 w 647456"/>
              <a:gd name="connsiteY0" fmla="*/ 11689 h 23378"/>
              <a:gd name="connsiteX1" fmla="*/ 647456 w 647456"/>
              <a:gd name="connsiteY1" fmla="*/ 11689 h 23378"/>
            </a:gdLst>
            <a:ahLst/>
            <a:cxnLst>
              <a:cxn ang="0">
                <a:pos x="connsiteX0" y="connsiteY0"/>
              </a:cxn>
              <a:cxn ang="0">
                <a:pos x="connsiteX1" y="connsiteY1"/>
              </a:cxn>
            </a:cxnLst>
            <a:rect l="l" t="t" r="r" b="b"/>
            <a:pathLst>
              <a:path w="647456" h="23378">
                <a:moveTo>
                  <a:pt x="0" y="11689"/>
                </a:moveTo>
                <a:lnTo>
                  <a:pt x="647456" y="116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0242" tIns="-4498" rIns="320242" bIns="-449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5" name="Freeform 14">
            <a:extLst>
              <a:ext uri="{FF2B5EF4-FFF2-40B4-BE49-F238E27FC236}">
                <a16:creationId xmlns:a16="http://schemas.microsoft.com/office/drawing/2014/main" xmlns="" id="{9B00CB50-C7F5-0D48-B639-47DF2E8C7A17}"/>
              </a:ext>
            </a:extLst>
          </p:cNvPr>
          <p:cNvSpPr/>
          <p:nvPr/>
        </p:nvSpPr>
        <p:spPr>
          <a:xfrm>
            <a:off x="1743511" y="3008402"/>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kern="1200" dirty="0"/>
              <a:t>Yes</a:t>
            </a:r>
          </a:p>
        </p:txBody>
      </p:sp>
      <p:sp>
        <p:nvSpPr>
          <p:cNvPr id="16" name="Freeform 15">
            <a:extLst>
              <a:ext uri="{FF2B5EF4-FFF2-40B4-BE49-F238E27FC236}">
                <a16:creationId xmlns:a16="http://schemas.microsoft.com/office/drawing/2014/main" xmlns="" id="{D9A3C7C9-1BEE-EF4B-9DB5-5E6500F00157}"/>
              </a:ext>
            </a:extLst>
          </p:cNvPr>
          <p:cNvSpPr/>
          <p:nvPr/>
        </p:nvSpPr>
        <p:spPr>
          <a:xfrm>
            <a:off x="2844258" y="3271899"/>
            <a:ext cx="440298" cy="23378"/>
          </a:xfrm>
          <a:custGeom>
            <a:avLst/>
            <a:gdLst>
              <a:gd name="connsiteX0" fmla="*/ 0 w 440298"/>
              <a:gd name="connsiteY0" fmla="*/ 11689 h 23378"/>
              <a:gd name="connsiteX1" fmla="*/ 440298 w 440298"/>
              <a:gd name="connsiteY1" fmla="*/ 11689 h 23378"/>
            </a:gdLst>
            <a:ahLst/>
            <a:cxnLst>
              <a:cxn ang="0">
                <a:pos x="connsiteX0" y="connsiteY0"/>
              </a:cxn>
              <a:cxn ang="0">
                <a:pos x="connsiteX1" y="connsiteY1"/>
              </a:cxn>
            </a:cxnLst>
            <a:rect l="l" t="t" r="r" b="b"/>
            <a:pathLst>
              <a:path w="440298" h="23378">
                <a:moveTo>
                  <a:pt x="0" y="11689"/>
                </a:moveTo>
                <a:lnTo>
                  <a:pt x="440298"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1842" tIns="682" rIns="221842" bIns="6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16">
            <a:extLst>
              <a:ext uri="{FF2B5EF4-FFF2-40B4-BE49-F238E27FC236}">
                <a16:creationId xmlns:a16="http://schemas.microsoft.com/office/drawing/2014/main" xmlns="" id="{2DBA07C3-6C49-9C4C-A4DB-9BDADAF48D57}"/>
              </a:ext>
            </a:extLst>
          </p:cNvPr>
          <p:cNvSpPr/>
          <p:nvPr/>
        </p:nvSpPr>
        <p:spPr>
          <a:xfrm>
            <a:off x="3284557" y="3008402"/>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0" tIns="23740" rIns="23740" bIns="23740" numCol="1" spcCol="1270" anchor="ctr" anchorCtr="0">
            <a:noAutofit/>
          </a:bodyPr>
          <a:lstStyle/>
          <a:p>
            <a:pPr marL="0" lvl="0" indent="0" algn="ctr" defTabSz="533400" rtl="0">
              <a:lnSpc>
                <a:spcPct val="90000"/>
              </a:lnSpc>
              <a:spcBef>
                <a:spcPct val="0"/>
              </a:spcBef>
              <a:spcAft>
                <a:spcPct val="35000"/>
              </a:spcAft>
              <a:buNone/>
            </a:pPr>
            <a:r>
              <a:rPr lang="en-US" sz="1200" b="1" kern="1200" dirty="0"/>
              <a:t>Analytical</a:t>
            </a:r>
          </a:p>
        </p:txBody>
      </p:sp>
      <p:sp>
        <p:nvSpPr>
          <p:cNvPr id="18" name="Freeform 17">
            <a:extLst>
              <a:ext uri="{FF2B5EF4-FFF2-40B4-BE49-F238E27FC236}">
                <a16:creationId xmlns:a16="http://schemas.microsoft.com/office/drawing/2014/main" xmlns="" id="{AED61F04-A711-6E42-A1F2-CF19F184767E}"/>
              </a:ext>
            </a:extLst>
          </p:cNvPr>
          <p:cNvSpPr/>
          <p:nvPr/>
        </p:nvSpPr>
        <p:spPr>
          <a:xfrm>
            <a:off x="4385304" y="3271899"/>
            <a:ext cx="440298" cy="23378"/>
          </a:xfrm>
          <a:custGeom>
            <a:avLst/>
            <a:gdLst>
              <a:gd name="connsiteX0" fmla="*/ 0 w 440298"/>
              <a:gd name="connsiteY0" fmla="*/ 11689 h 23378"/>
              <a:gd name="connsiteX1" fmla="*/ 440298 w 440298"/>
              <a:gd name="connsiteY1" fmla="*/ 11689 h 23378"/>
            </a:gdLst>
            <a:ahLst/>
            <a:cxnLst>
              <a:cxn ang="0">
                <a:pos x="connsiteX0" y="connsiteY0"/>
              </a:cxn>
              <a:cxn ang="0">
                <a:pos x="connsiteX1" y="connsiteY1"/>
              </a:cxn>
            </a:cxnLst>
            <a:rect l="l" t="t" r="r" b="b"/>
            <a:pathLst>
              <a:path w="440298" h="23378">
                <a:moveTo>
                  <a:pt x="0" y="11689"/>
                </a:moveTo>
                <a:lnTo>
                  <a:pt x="440298"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1842" tIns="682" rIns="221842" bIns="6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9" name="Freeform 18">
            <a:extLst>
              <a:ext uri="{FF2B5EF4-FFF2-40B4-BE49-F238E27FC236}">
                <a16:creationId xmlns:a16="http://schemas.microsoft.com/office/drawing/2014/main" xmlns="" id="{D54C4125-890A-A84D-8A9D-A0E72BC66E73}"/>
              </a:ext>
            </a:extLst>
          </p:cNvPr>
          <p:cNvSpPr/>
          <p:nvPr/>
        </p:nvSpPr>
        <p:spPr>
          <a:xfrm>
            <a:off x="4825603" y="2794303"/>
            <a:ext cx="1100746" cy="978569"/>
          </a:xfrm>
          <a:custGeom>
            <a:avLst/>
            <a:gdLst>
              <a:gd name="connsiteX0" fmla="*/ 0 w 1100746"/>
              <a:gd name="connsiteY0" fmla="*/ 97857 h 978569"/>
              <a:gd name="connsiteX1" fmla="*/ 97857 w 1100746"/>
              <a:gd name="connsiteY1" fmla="*/ 0 h 978569"/>
              <a:gd name="connsiteX2" fmla="*/ 1002889 w 1100746"/>
              <a:gd name="connsiteY2" fmla="*/ 0 h 978569"/>
              <a:gd name="connsiteX3" fmla="*/ 1100746 w 1100746"/>
              <a:gd name="connsiteY3" fmla="*/ 97857 h 978569"/>
              <a:gd name="connsiteX4" fmla="*/ 1100746 w 1100746"/>
              <a:gd name="connsiteY4" fmla="*/ 880712 h 978569"/>
              <a:gd name="connsiteX5" fmla="*/ 1002889 w 1100746"/>
              <a:gd name="connsiteY5" fmla="*/ 978569 h 978569"/>
              <a:gd name="connsiteX6" fmla="*/ 97857 w 1100746"/>
              <a:gd name="connsiteY6" fmla="*/ 978569 h 978569"/>
              <a:gd name="connsiteX7" fmla="*/ 0 w 1100746"/>
              <a:gd name="connsiteY7" fmla="*/ 880712 h 978569"/>
              <a:gd name="connsiteX8" fmla="*/ 0 w 1100746"/>
              <a:gd name="connsiteY8" fmla="*/ 97857 h 9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978569">
                <a:moveTo>
                  <a:pt x="0" y="97857"/>
                </a:moveTo>
                <a:cubicBezTo>
                  <a:pt x="0" y="43812"/>
                  <a:pt x="43812" y="0"/>
                  <a:pt x="97857" y="0"/>
                </a:cubicBezTo>
                <a:lnTo>
                  <a:pt x="1002889" y="0"/>
                </a:lnTo>
                <a:cubicBezTo>
                  <a:pt x="1056934" y="0"/>
                  <a:pt x="1100746" y="43812"/>
                  <a:pt x="1100746" y="97857"/>
                </a:cubicBezTo>
                <a:lnTo>
                  <a:pt x="1100746" y="880712"/>
                </a:lnTo>
                <a:cubicBezTo>
                  <a:pt x="1100746" y="934757"/>
                  <a:pt x="1056934" y="978569"/>
                  <a:pt x="1002889" y="978569"/>
                </a:cubicBezTo>
                <a:lnTo>
                  <a:pt x="97857" y="978569"/>
                </a:lnTo>
                <a:cubicBezTo>
                  <a:pt x="43812" y="978569"/>
                  <a:pt x="0" y="934757"/>
                  <a:pt x="0" y="880712"/>
                </a:cubicBezTo>
                <a:lnTo>
                  <a:pt x="0" y="97857"/>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646" tIns="35646" rIns="35646" bIns="35646"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112025"/>
                </a:solidFill>
              </a:rPr>
              <a:t>Assignment of the Exposure by Researcher</a:t>
            </a:r>
          </a:p>
        </p:txBody>
      </p:sp>
      <p:sp>
        <p:nvSpPr>
          <p:cNvPr id="20" name="Freeform 19">
            <a:extLst>
              <a:ext uri="{FF2B5EF4-FFF2-40B4-BE49-F238E27FC236}">
                <a16:creationId xmlns:a16="http://schemas.microsoft.com/office/drawing/2014/main" xmlns="" id="{B08CC3FC-FEE9-4D41-AE1F-3B6837D2073A}"/>
              </a:ext>
            </a:extLst>
          </p:cNvPr>
          <p:cNvSpPr/>
          <p:nvPr/>
        </p:nvSpPr>
        <p:spPr>
          <a:xfrm rot="19457599">
            <a:off x="5875384" y="3113666"/>
            <a:ext cx="542229" cy="23378"/>
          </a:xfrm>
          <a:custGeom>
            <a:avLst/>
            <a:gdLst>
              <a:gd name="connsiteX0" fmla="*/ 0 w 542229"/>
              <a:gd name="connsiteY0" fmla="*/ 11689 h 23378"/>
              <a:gd name="connsiteX1" fmla="*/ 542229 w 542229"/>
              <a:gd name="connsiteY1" fmla="*/ 11689 h 23378"/>
            </a:gdLst>
            <a:ahLst/>
            <a:cxnLst>
              <a:cxn ang="0">
                <a:pos x="connsiteX0" y="connsiteY0"/>
              </a:cxn>
              <a:cxn ang="0">
                <a:pos x="connsiteX1" y="connsiteY1"/>
              </a:cxn>
            </a:cxnLst>
            <a:rect l="l" t="t" r="r" b="b"/>
            <a:pathLst>
              <a:path w="542229" h="23378">
                <a:moveTo>
                  <a:pt x="0" y="11689"/>
                </a:moveTo>
                <a:lnTo>
                  <a:pt x="542229"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259" tIns="-1866" rIns="270258" bIns="-186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1" name="Freeform 20">
            <a:extLst>
              <a:ext uri="{FF2B5EF4-FFF2-40B4-BE49-F238E27FC236}">
                <a16:creationId xmlns:a16="http://schemas.microsoft.com/office/drawing/2014/main" xmlns="" id="{82E348EA-C67D-8548-948D-5B140926C0DD}"/>
              </a:ext>
            </a:extLst>
          </p:cNvPr>
          <p:cNvSpPr/>
          <p:nvPr/>
        </p:nvSpPr>
        <p:spPr>
          <a:xfrm>
            <a:off x="6366649" y="2691937"/>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kern="1200" dirty="0"/>
              <a:t>Yes</a:t>
            </a:r>
          </a:p>
        </p:txBody>
      </p:sp>
      <p:sp>
        <p:nvSpPr>
          <p:cNvPr id="22" name="Freeform 21">
            <a:extLst>
              <a:ext uri="{FF2B5EF4-FFF2-40B4-BE49-F238E27FC236}">
                <a16:creationId xmlns:a16="http://schemas.microsoft.com/office/drawing/2014/main" xmlns="" id="{11CF48EB-2C88-0247-BBA0-47C87386DB4F}"/>
              </a:ext>
            </a:extLst>
          </p:cNvPr>
          <p:cNvSpPr/>
          <p:nvPr/>
        </p:nvSpPr>
        <p:spPr>
          <a:xfrm>
            <a:off x="7467396" y="2955434"/>
            <a:ext cx="440298" cy="23378"/>
          </a:xfrm>
          <a:custGeom>
            <a:avLst/>
            <a:gdLst>
              <a:gd name="connsiteX0" fmla="*/ 0 w 440298"/>
              <a:gd name="connsiteY0" fmla="*/ 11689 h 23378"/>
              <a:gd name="connsiteX1" fmla="*/ 440298 w 440298"/>
              <a:gd name="connsiteY1" fmla="*/ 11689 h 23378"/>
            </a:gdLst>
            <a:ahLst/>
            <a:cxnLst>
              <a:cxn ang="0">
                <a:pos x="connsiteX0" y="connsiteY0"/>
              </a:cxn>
              <a:cxn ang="0">
                <a:pos x="connsiteX1" y="connsiteY1"/>
              </a:cxn>
            </a:cxnLst>
            <a:rect l="l" t="t" r="r" b="b"/>
            <a:pathLst>
              <a:path w="440298" h="23378">
                <a:moveTo>
                  <a:pt x="0" y="11689"/>
                </a:moveTo>
                <a:lnTo>
                  <a:pt x="440298"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1842" tIns="682" rIns="221842" bIns="6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3" name="Freeform 22">
            <a:extLst>
              <a:ext uri="{FF2B5EF4-FFF2-40B4-BE49-F238E27FC236}">
                <a16:creationId xmlns:a16="http://schemas.microsoft.com/office/drawing/2014/main" xmlns="" id="{E1F470BB-EB19-7F47-8DD3-AF8F82E8333C}"/>
              </a:ext>
            </a:extLst>
          </p:cNvPr>
          <p:cNvSpPr/>
          <p:nvPr/>
        </p:nvSpPr>
        <p:spPr>
          <a:xfrm>
            <a:off x="7907694" y="2691937"/>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b="1" kern="1200" dirty="0"/>
              <a:t>Experimental (RCT)</a:t>
            </a:r>
          </a:p>
        </p:txBody>
      </p:sp>
      <p:sp>
        <p:nvSpPr>
          <p:cNvPr id="24" name="Freeform 23">
            <a:extLst>
              <a:ext uri="{FF2B5EF4-FFF2-40B4-BE49-F238E27FC236}">
                <a16:creationId xmlns:a16="http://schemas.microsoft.com/office/drawing/2014/main" xmlns="" id="{EFB2ABDC-19F5-A241-B46D-DEA410FA5215}"/>
              </a:ext>
            </a:extLst>
          </p:cNvPr>
          <p:cNvSpPr/>
          <p:nvPr/>
        </p:nvSpPr>
        <p:spPr>
          <a:xfrm rot="2142401">
            <a:off x="5875384" y="3430131"/>
            <a:ext cx="542229" cy="23378"/>
          </a:xfrm>
          <a:custGeom>
            <a:avLst/>
            <a:gdLst>
              <a:gd name="connsiteX0" fmla="*/ 0 w 542229"/>
              <a:gd name="connsiteY0" fmla="*/ 11689 h 23378"/>
              <a:gd name="connsiteX1" fmla="*/ 542229 w 542229"/>
              <a:gd name="connsiteY1" fmla="*/ 11689 h 23378"/>
            </a:gdLst>
            <a:ahLst/>
            <a:cxnLst>
              <a:cxn ang="0">
                <a:pos x="connsiteX0" y="connsiteY0"/>
              </a:cxn>
              <a:cxn ang="0">
                <a:pos x="connsiteX1" y="connsiteY1"/>
              </a:cxn>
            </a:cxnLst>
            <a:rect l="l" t="t" r="r" b="b"/>
            <a:pathLst>
              <a:path w="542229" h="23378">
                <a:moveTo>
                  <a:pt x="0" y="11689"/>
                </a:moveTo>
                <a:lnTo>
                  <a:pt x="542229"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260" tIns="-1867" rIns="270257" bIns="-186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5" name="Freeform 24">
            <a:extLst>
              <a:ext uri="{FF2B5EF4-FFF2-40B4-BE49-F238E27FC236}">
                <a16:creationId xmlns:a16="http://schemas.microsoft.com/office/drawing/2014/main" xmlns="" id="{81591BAA-724F-B545-9919-605A042C7784}"/>
              </a:ext>
            </a:extLst>
          </p:cNvPr>
          <p:cNvSpPr/>
          <p:nvPr/>
        </p:nvSpPr>
        <p:spPr>
          <a:xfrm>
            <a:off x="6366649" y="3324866"/>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kern="1200" dirty="0"/>
              <a:t>No</a:t>
            </a:r>
          </a:p>
        </p:txBody>
      </p:sp>
      <p:sp>
        <p:nvSpPr>
          <p:cNvPr id="26" name="Freeform 25">
            <a:extLst>
              <a:ext uri="{FF2B5EF4-FFF2-40B4-BE49-F238E27FC236}">
                <a16:creationId xmlns:a16="http://schemas.microsoft.com/office/drawing/2014/main" xmlns="" id="{CC17A263-9E98-8440-B5BB-08BEC22710D8}"/>
              </a:ext>
            </a:extLst>
          </p:cNvPr>
          <p:cNvSpPr/>
          <p:nvPr/>
        </p:nvSpPr>
        <p:spPr>
          <a:xfrm>
            <a:off x="7467396" y="3588364"/>
            <a:ext cx="440298" cy="23378"/>
          </a:xfrm>
          <a:custGeom>
            <a:avLst/>
            <a:gdLst>
              <a:gd name="connsiteX0" fmla="*/ 0 w 440298"/>
              <a:gd name="connsiteY0" fmla="*/ 11689 h 23378"/>
              <a:gd name="connsiteX1" fmla="*/ 440298 w 440298"/>
              <a:gd name="connsiteY1" fmla="*/ 11689 h 23378"/>
            </a:gdLst>
            <a:ahLst/>
            <a:cxnLst>
              <a:cxn ang="0">
                <a:pos x="connsiteX0" y="connsiteY0"/>
              </a:cxn>
              <a:cxn ang="0">
                <a:pos x="connsiteX1" y="connsiteY1"/>
              </a:cxn>
            </a:cxnLst>
            <a:rect l="l" t="t" r="r" b="b"/>
            <a:pathLst>
              <a:path w="440298" h="23378">
                <a:moveTo>
                  <a:pt x="0" y="11689"/>
                </a:moveTo>
                <a:lnTo>
                  <a:pt x="440298" y="116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1842" tIns="682" rIns="221842" bIns="68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7" name="Freeform 26">
            <a:extLst>
              <a:ext uri="{FF2B5EF4-FFF2-40B4-BE49-F238E27FC236}">
                <a16:creationId xmlns:a16="http://schemas.microsoft.com/office/drawing/2014/main" xmlns="" id="{C66F93AB-9BB6-8447-A4B7-745437A62261}"/>
              </a:ext>
            </a:extLst>
          </p:cNvPr>
          <p:cNvSpPr/>
          <p:nvPr/>
        </p:nvSpPr>
        <p:spPr>
          <a:xfrm>
            <a:off x="7907694" y="3324866"/>
            <a:ext cx="1100746" cy="550373"/>
          </a:xfrm>
          <a:custGeom>
            <a:avLst/>
            <a:gdLst>
              <a:gd name="connsiteX0" fmla="*/ 0 w 1100746"/>
              <a:gd name="connsiteY0" fmla="*/ 55037 h 550373"/>
              <a:gd name="connsiteX1" fmla="*/ 55037 w 1100746"/>
              <a:gd name="connsiteY1" fmla="*/ 0 h 550373"/>
              <a:gd name="connsiteX2" fmla="*/ 1045709 w 1100746"/>
              <a:gd name="connsiteY2" fmla="*/ 0 h 550373"/>
              <a:gd name="connsiteX3" fmla="*/ 1100746 w 1100746"/>
              <a:gd name="connsiteY3" fmla="*/ 55037 h 550373"/>
              <a:gd name="connsiteX4" fmla="*/ 1100746 w 1100746"/>
              <a:gd name="connsiteY4" fmla="*/ 495336 h 550373"/>
              <a:gd name="connsiteX5" fmla="*/ 1045709 w 1100746"/>
              <a:gd name="connsiteY5" fmla="*/ 550373 h 550373"/>
              <a:gd name="connsiteX6" fmla="*/ 55037 w 1100746"/>
              <a:gd name="connsiteY6" fmla="*/ 550373 h 550373"/>
              <a:gd name="connsiteX7" fmla="*/ 0 w 1100746"/>
              <a:gd name="connsiteY7" fmla="*/ 495336 h 550373"/>
              <a:gd name="connsiteX8" fmla="*/ 0 w 1100746"/>
              <a:gd name="connsiteY8" fmla="*/ 55037 h 5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46" h="550373">
                <a:moveTo>
                  <a:pt x="0" y="55037"/>
                </a:moveTo>
                <a:cubicBezTo>
                  <a:pt x="0" y="24641"/>
                  <a:pt x="24641" y="0"/>
                  <a:pt x="55037" y="0"/>
                </a:cubicBezTo>
                <a:lnTo>
                  <a:pt x="1045709" y="0"/>
                </a:lnTo>
                <a:cubicBezTo>
                  <a:pt x="1076105" y="0"/>
                  <a:pt x="1100746" y="24641"/>
                  <a:pt x="1100746" y="55037"/>
                </a:cubicBezTo>
                <a:lnTo>
                  <a:pt x="1100746" y="495336"/>
                </a:lnTo>
                <a:cubicBezTo>
                  <a:pt x="1100746" y="525732"/>
                  <a:pt x="1076105" y="550373"/>
                  <a:pt x="1045709" y="550373"/>
                </a:cubicBezTo>
                <a:lnTo>
                  <a:pt x="55037" y="550373"/>
                </a:lnTo>
                <a:cubicBezTo>
                  <a:pt x="24641" y="550373"/>
                  <a:pt x="0" y="525732"/>
                  <a:pt x="0" y="495336"/>
                </a:cubicBezTo>
                <a:lnTo>
                  <a:pt x="0" y="55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05" tIns="23105" rIns="23105" bIns="23105" numCol="1" spcCol="1270" anchor="ctr" anchorCtr="0">
            <a:noAutofit/>
          </a:bodyPr>
          <a:lstStyle/>
          <a:p>
            <a:pPr marL="0" lvl="0" indent="0" algn="ctr" defTabSz="488950" rtl="0">
              <a:lnSpc>
                <a:spcPct val="90000"/>
              </a:lnSpc>
              <a:spcBef>
                <a:spcPct val="0"/>
              </a:spcBef>
              <a:spcAft>
                <a:spcPct val="35000"/>
              </a:spcAft>
              <a:buNone/>
            </a:pPr>
            <a:r>
              <a:rPr lang="en-US" sz="1100" b="1" kern="1200" dirty="0"/>
              <a:t>Observational</a:t>
            </a:r>
          </a:p>
        </p:txBody>
      </p:sp>
      <p:sp>
        <p:nvSpPr>
          <p:cNvPr id="7" name="TextBox 6">
            <a:extLst>
              <a:ext uri="{FF2B5EF4-FFF2-40B4-BE49-F238E27FC236}">
                <a16:creationId xmlns:a16="http://schemas.microsoft.com/office/drawing/2014/main" xmlns="" id="{B643462E-FB26-994E-B4A0-6CF658DF3740}"/>
              </a:ext>
            </a:extLst>
          </p:cNvPr>
          <p:cNvSpPr txBox="1"/>
          <p:nvPr/>
        </p:nvSpPr>
        <p:spPr>
          <a:xfrm>
            <a:off x="696951" y="292692"/>
            <a:ext cx="7817004" cy="1420261"/>
          </a:xfrm>
          <a:prstGeom prst="rect">
            <a:avLst/>
          </a:prstGeom>
          <a:noFill/>
        </p:spPr>
        <p:txBody>
          <a:bodyPr wrap="square" rtlCol="0">
            <a:spAutoFit/>
          </a:bodyPr>
          <a:lstStyle/>
          <a:p>
            <a:pPr>
              <a:lnSpc>
                <a:spcPct val="150000"/>
              </a:lnSpc>
            </a:pPr>
            <a:r>
              <a:rPr lang="en-US" sz="2000" dirty="0"/>
              <a:t>Two </a:t>
            </a:r>
            <a:r>
              <a:rPr lang="en-US" sz="2000" b="1" u="sng" dirty="0"/>
              <a:t>IMPORTANT DISTINCTIVE Factors </a:t>
            </a:r>
            <a:r>
              <a:rPr lang="en-US" sz="2000" dirty="0"/>
              <a:t>in Study Designs:</a:t>
            </a:r>
          </a:p>
          <a:p>
            <a:pPr>
              <a:lnSpc>
                <a:spcPct val="150000"/>
              </a:lnSpc>
            </a:pPr>
            <a:r>
              <a:rPr lang="en-US" sz="2000" dirty="0"/>
              <a:t>1- </a:t>
            </a:r>
            <a:r>
              <a:rPr lang="en-US" sz="2000" dirty="0">
                <a:solidFill>
                  <a:srgbClr val="FF0000"/>
                </a:solidFill>
              </a:rPr>
              <a:t>Quantification of Relationship</a:t>
            </a:r>
            <a:r>
              <a:rPr lang="en-US" sz="2000" dirty="0"/>
              <a:t> between Exposure and Outcome</a:t>
            </a:r>
          </a:p>
          <a:p>
            <a:pPr>
              <a:lnSpc>
                <a:spcPct val="150000"/>
              </a:lnSpc>
            </a:pPr>
            <a:r>
              <a:rPr lang="en-US" sz="2000" dirty="0"/>
              <a:t>2- </a:t>
            </a:r>
            <a:r>
              <a:rPr lang="en-US" sz="2000" dirty="0">
                <a:solidFill>
                  <a:srgbClr val="FF0000"/>
                </a:solidFill>
              </a:rPr>
              <a:t>Researcher Assignment</a:t>
            </a:r>
            <a:r>
              <a:rPr lang="en-US" sz="2000" dirty="0"/>
              <a:t> (Manipulation) </a:t>
            </a:r>
            <a:r>
              <a:rPr lang="en-US" sz="2000" dirty="0">
                <a:solidFill>
                  <a:srgbClr val="FF0000"/>
                </a:solidFill>
              </a:rPr>
              <a:t>of Exposure</a:t>
            </a:r>
          </a:p>
        </p:txBody>
      </p:sp>
    </p:spTree>
    <p:extLst>
      <p:ext uri="{BB962C8B-B14F-4D97-AF65-F5344CB8AC3E}">
        <p14:creationId xmlns:p14="http://schemas.microsoft.com/office/powerpoint/2010/main" val="26686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bg/>
                                          </p:spTgt>
                                        </p:tgtEl>
                                        <p:attrNameLst>
                                          <p:attrName>style.visibility</p:attrName>
                                        </p:attrNameLst>
                                      </p:cBhvr>
                                      <p:to>
                                        <p:strVal val="visible"/>
                                      </p:to>
                                    </p:set>
                                  </p:childTnLst>
                                </p:cTn>
                              </p:par>
                              <p:par>
                                <p:cTn id="49" presetID="1" presetClass="entr" presetSubtype="0" fill="hold" grpId="0" nodeType="with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bg/>
                                          </p:spTgt>
                                        </p:tgtEl>
                                        <p:attrNameLst>
                                          <p:attrName>style.visibility</p:attrName>
                                        </p:attrNameLst>
                                      </p:cBhvr>
                                      <p:to>
                                        <p:strVal val="visible"/>
                                      </p:to>
                                    </p:set>
                                  </p:childTnLst>
                                </p:cTn>
                              </p:par>
                              <p:par>
                                <p:cTn id="61" presetID="1" presetClass="entr" presetSubtype="0" fill="hold" grpId="0" nodeType="withEffect" nodePh="1">
                                  <p:stCondLst>
                                    <p:cond delay="0"/>
                                  </p:stCondLst>
                                  <p:endCondLst>
                                    <p:cond evt="begin" delay="0">
                                      <p:tn val="61"/>
                                    </p:cond>
                                  </p:endCondLst>
                                  <p:childTnLst>
                                    <p:set>
                                      <p:cBhvr>
                                        <p:cTn id="6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bg/>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bg/>
                                          </p:spTgt>
                                        </p:tgtEl>
                                        <p:attrNameLst>
                                          <p:attrName>style.visibility</p:attrName>
                                        </p:attrNameLst>
                                      </p:cBhvr>
                                      <p:to>
                                        <p:strVal val="visible"/>
                                      </p:to>
                                    </p:set>
                                  </p:childTnLst>
                                </p:cTn>
                              </p:par>
                              <p:par>
                                <p:cTn id="73" presetID="1" presetClass="entr" presetSubtype="0" fill="hold" grpId="0" nodeType="withEffect" nodePh="1">
                                  <p:stCondLst>
                                    <p:cond delay="0"/>
                                  </p:stCondLst>
                                  <p:endCondLst>
                                    <p:cond evt="begin" delay="0">
                                      <p:tn val="73"/>
                                    </p:cond>
                                  </p:endCondLst>
                                  <p:childTnLst>
                                    <p:set>
                                      <p:cBhvr>
                                        <p:cTn id="7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bg/>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
                                            <p:bg/>
                                          </p:spTgt>
                                        </p:tgtEl>
                                        <p:attrNameLst>
                                          <p:attrName>style.visibility</p:attrName>
                                        </p:attrNameLst>
                                      </p:cBhvr>
                                      <p:to>
                                        <p:strVal val="visible"/>
                                      </p:to>
                                    </p:set>
                                  </p:childTnLst>
                                </p:cTn>
                              </p:par>
                              <p:par>
                                <p:cTn id="85" presetID="1" presetClass="entr" presetSubtype="0" fill="hold" grpId="0" nodeType="withEffect" nodePh="1">
                                  <p:stCondLst>
                                    <p:cond delay="0"/>
                                  </p:stCondLst>
                                  <p:endCondLst>
                                    <p:cond evt="begin" delay="0">
                                      <p:tn val="85"/>
                                    </p:cond>
                                  </p:endCondLst>
                                  <p:childTnLst>
                                    <p:set>
                                      <p:cBhvr>
                                        <p:cTn id="8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bg/>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bg/>
                                          </p:spTgt>
                                        </p:tgtEl>
                                        <p:attrNameLst>
                                          <p:attrName>style.visibility</p:attrName>
                                        </p:attrNameLst>
                                      </p:cBhvr>
                                      <p:to>
                                        <p:strVal val="visible"/>
                                      </p:to>
                                    </p:set>
                                  </p:childTnLst>
                                </p:cTn>
                              </p:par>
                              <p:par>
                                <p:cTn id="97" presetID="1" presetClass="entr" presetSubtype="0" fill="hold" grpId="0" nodeType="withEffect" nodePh="1">
                                  <p:stCondLst>
                                    <p:cond delay="0"/>
                                  </p:stCondLst>
                                  <p:endCondLst>
                                    <p:cond evt="begin" delay="0">
                                      <p:tn val="97"/>
                                    </p:cond>
                                  </p:endCondLst>
                                  <p:childTnLst>
                                    <p:set>
                                      <p:cBhvr>
                                        <p:cTn id="9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bg/>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6">
                                            <p:bg/>
                                          </p:spTgt>
                                        </p:tgtEl>
                                        <p:attrNameLst>
                                          <p:attrName>style.visibility</p:attrName>
                                        </p:attrNameLst>
                                      </p:cBhvr>
                                      <p:to>
                                        <p:strVal val="visible"/>
                                      </p:to>
                                    </p:set>
                                  </p:childTnLst>
                                </p:cTn>
                              </p:par>
                              <p:par>
                                <p:cTn id="109" presetID="1"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bg/>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P spid="11" grpId="0" build="allAtOnce" animBg="1"/>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P spid="19" grpId="0" build="allAtOnce" animBg="1"/>
      <p:bldP spid="20" grpId="0" build="allAtOnce" animBg="1"/>
      <p:bldP spid="21" grpId="0" build="allAtOnce" animBg="1"/>
      <p:bldP spid="22" grpId="0" build="allAtOnce" animBg="1"/>
      <p:bldP spid="23" grpId="0" build="allAtOnce" animBg="1"/>
      <p:bldP spid="24" grpId="0" build="allAtOnce" animBg="1"/>
      <p:bldP spid="25" grpId="0" build="allAtOnce" animBg="1"/>
      <p:bldP spid="26" grpId="0" build="allAtOnce" animBg="1"/>
      <p:bldP spid="27"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3</a:t>
            </a:r>
          </a:p>
        </p:txBody>
      </p:sp>
      <p:sp>
        <p:nvSpPr>
          <p:cNvPr id="3" name="Text Placeholder 2"/>
          <p:cNvSpPr>
            <a:spLocks noGrp="1"/>
          </p:cNvSpPr>
          <p:nvPr>
            <p:ph type="body" sz="quarter" idx="18"/>
          </p:nvPr>
        </p:nvSpPr>
        <p:spPr>
          <a:xfrm>
            <a:off x="2129934" y="1736587"/>
            <a:ext cx="6528291" cy="1347788"/>
          </a:xfrm>
        </p:spPr>
        <p:txBody>
          <a:bodyPr/>
          <a:lstStyle/>
          <a:p>
            <a:pPr>
              <a:lnSpc>
                <a:spcPct val="120000"/>
              </a:lnSpc>
            </a:pPr>
            <a:r>
              <a:rPr lang="en-US" sz="3200" dirty="0">
                <a:solidFill>
                  <a:schemeClr val="tx1">
                    <a:lumMod val="75000"/>
                  </a:schemeClr>
                </a:solidFill>
                <a:latin typeface="Arial"/>
                <a:cs typeface="Arial"/>
              </a:rPr>
              <a:t>Types of Studies: Uses, Comparisons and Examples</a:t>
            </a:r>
            <a:endParaRPr lang="en-US" sz="2400" dirty="0">
              <a:latin typeface="Microsoft Sans Serif"/>
              <a:cs typeface="Microsoft Sans Serif"/>
            </a:endParaRPr>
          </a:p>
        </p:txBody>
      </p:sp>
    </p:spTree>
    <p:extLst>
      <p:ext uri="{BB962C8B-B14F-4D97-AF65-F5344CB8AC3E}">
        <p14:creationId xmlns:p14="http://schemas.microsoft.com/office/powerpoint/2010/main" val="245550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7794E7AC-D6A5-1C48-B17E-7E5B7E21036A}"/>
              </a:ext>
            </a:extLst>
          </p:cNvPr>
          <p:cNvGraphicFramePr>
            <a:graphicFrameLocks noGrp="1"/>
          </p:cNvGraphicFramePr>
          <p:nvPr>
            <p:extLst>
              <p:ext uri="{D42A27DB-BD31-4B8C-83A1-F6EECF244321}">
                <p14:modId xmlns:p14="http://schemas.microsoft.com/office/powerpoint/2010/main" val="2017972851"/>
              </p:ext>
            </p:extLst>
          </p:nvPr>
        </p:nvGraphicFramePr>
        <p:xfrm>
          <a:off x="89210" y="28429"/>
          <a:ext cx="8976731" cy="5066355"/>
        </p:xfrm>
        <a:graphic>
          <a:graphicData uri="http://schemas.openxmlformats.org/drawingml/2006/table">
            <a:tbl>
              <a:tblPr firstRow="1" bandRow="1">
                <a:tableStyleId>{5C22544A-7EE6-4342-B048-85BDC9FD1C3A}</a:tableStyleId>
              </a:tblPr>
              <a:tblGrid>
                <a:gridCol w="986209">
                  <a:extLst>
                    <a:ext uri="{9D8B030D-6E8A-4147-A177-3AD203B41FA5}">
                      <a16:colId xmlns:a16="http://schemas.microsoft.com/office/drawing/2014/main" xmlns="" val="3094132316"/>
                    </a:ext>
                  </a:extLst>
                </a:gridCol>
                <a:gridCol w="2125112">
                  <a:extLst>
                    <a:ext uri="{9D8B030D-6E8A-4147-A177-3AD203B41FA5}">
                      <a16:colId xmlns:a16="http://schemas.microsoft.com/office/drawing/2014/main" xmlns="" val="84220289"/>
                    </a:ext>
                  </a:extLst>
                </a:gridCol>
                <a:gridCol w="2148122">
                  <a:extLst>
                    <a:ext uri="{9D8B030D-6E8A-4147-A177-3AD203B41FA5}">
                      <a16:colId xmlns:a16="http://schemas.microsoft.com/office/drawing/2014/main" xmlns="" val="3559414441"/>
                    </a:ext>
                  </a:extLst>
                </a:gridCol>
                <a:gridCol w="1927808">
                  <a:extLst>
                    <a:ext uri="{9D8B030D-6E8A-4147-A177-3AD203B41FA5}">
                      <a16:colId xmlns:a16="http://schemas.microsoft.com/office/drawing/2014/main" xmlns="" val="1255511881"/>
                    </a:ext>
                  </a:extLst>
                </a:gridCol>
                <a:gridCol w="1789480">
                  <a:extLst>
                    <a:ext uri="{9D8B030D-6E8A-4147-A177-3AD203B41FA5}">
                      <a16:colId xmlns:a16="http://schemas.microsoft.com/office/drawing/2014/main" xmlns="" val="3772405642"/>
                    </a:ext>
                  </a:extLst>
                </a:gridCol>
              </a:tblGrid>
              <a:tr h="270105">
                <a:tc>
                  <a:txBody>
                    <a:bodyPr/>
                    <a:lstStyle/>
                    <a:p>
                      <a:endParaRPr lang="en-US" sz="1050" dirty="0"/>
                    </a:p>
                  </a:txBody>
                  <a:tcPr/>
                </a:tc>
                <a:tc gridSpan="4">
                  <a:txBody>
                    <a:bodyPr/>
                    <a:lstStyle/>
                    <a:p>
                      <a:pPr algn="ctr"/>
                      <a:r>
                        <a:rPr lang="en-US" sz="1200" dirty="0"/>
                        <a:t>Descriptive Studies</a:t>
                      </a:r>
                    </a:p>
                  </a:txBody>
                  <a:tcPr/>
                </a:tc>
                <a:tc hMerge="1">
                  <a:txBody>
                    <a:bodyPr/>
                    <a:lstStyle/>
                    <a:p>
                      <a:pPr algn="l"/>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756744804"/>
                  </a:ext>
                </a:extLst>
              </a:tr>
              <a:tr h="405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Study Design</a:t>
                      </a:r>
                    </a:p>
                  </a:txBody>
                  <a:tcP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Case Report</a:t>
                      </a:r>
                    </a:p>
                    <a:p>
                      <a:pPr algn="l"/>
                      <a:endParaRPr lang="en-US" sz="1050" b="1" dirty="0"/>
                    </a:p>
                  </a:txBody>
                  <a:tcPr/>
                </a:tc>
                <a:tc>
                  <a:txBody>
                    <a:bodyPr/>
                    <a:lstStyle/>
                    <a:p>
                      <a:r>
                        <a:rPr lang="en-US" sz="1050" b="1" dirty="0"/>
                        <a:t>Case-Series</a:t>
                      </a:r>
                      <a:endParaRPr lang="en-US" sz="1050" dirty="0"/>
                    </a:p>
                  </a:txBody>
                  <a:tcPr/>
                </a:tc>
                <a:tc>
                  <a:txBody>
                    <a:bodyPr/>
                    <a:lstStyle/>
                    <a:p>
                      <a:r>
                        <a:rPr lang="en-US" sz="1050" b="1" dirty="0"/>
                        <a:t>Cross-Sectional (Survey)</a:t>
                      </a:r>
                      <a:endParaRPr lang="en-US" sz="1050" dirty="0"/>
                    </a:p>
                  </a:txBody>
                  <a:tcPr/>
                </a:tc>
                <a:tc>
                  <a:txBody>
                    <a:bodyPr/>
                    <a:lstStyle/>
                    <a:p>
                      <a:r>
                        <a:rPr lang="en-US" sz="1050" b="1" dirty="0"/>
                        <a:t>Qualitative</a:t>
                      </a:r>
                      <a:endParaRPr lang="en-US" sz="1050" dirty="0"/>
                    </a:p>
                  </a:txBody>
                  <a:tcPr/>
                </a:tc>
                <a:extLst>
                  <a:ext uri="{0D108BD9-81ED-4DB2-BD59-A6C34878D82A}">
                    <a16:rowId xmlns:a16="http://schemas.microsoft.com/office/drawing/2014/main" xmlns="" val="3854465055"/>
                  </a:ext>
                </a:extLst>
              </a:tr>
              <a:tr h="1035403">
                <a:tc>
                  <a:txBody>
                    <a:bodyPr/>
                    <a:lstStyle/>
                    <a:p>
                      <a:r>
                        <a:rPr lang="en-US" sz="1050" b="1" dirty="0"/>
                        <a:t>Study Population</a:t>
                      </a:r>
                    </a:p>
                  </a:txBody>
                  <a:tcPr>
                    <a:solidFill>
                      <a:schemeClr val="accent3"/>
                    </a:solidFill>
                  </a:tcPr>
                </a:tc>
                <a:tc>
                  <a:txBody>
                    <a:bodyPr/>
                    <a:lstStyle/>
                    <a:p>
                      <a:r>
                        <a:rPr lang="en-US" sz="1050" dirty="0"/>
                        <a:t>Single case</a:t>
                      </a:r>
                    </a:p>
                  </a:txBody>
                  <a:tcPr/>
                </a:tc>
                <a:tc>
                  <a:txBody>
                    <a:bodyPr/>
                    <a:lstStyle/>
                    <a:p>
                      <a:r>
                        <a:rPr lang="en-US" sz="1050" dirty="0"/>
                        <a:t>Collection of similar cases</a:t>
                      </a:r>
                    </a:p>
                  </a:txBody>
                  <a:tcPr/>
                </a:tc>
                <a:tc>
                  <a:txBody>
                    <a:bodyPr/>
                    <a:lstStyle/>
                    <a:p>
                      <a:r>
                        <a:rPr lang="en-US" sz="1050" dirty="0"/>
                        <a:t>Single sample from larger population – No comparison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solidFill>
                            <a:srgbClr val="112025"/>
                          </a:solidFill>
                        </a:rPr>
                        <a:t>Process of naturalistic inquiry that seeks in-depth understanding of  phenomena within their natural setting (Individual, societies, languages)</a:t>
                      </a:r>
                    </a:p>
                  </a:txBody>
                  <a:tcPr/>
                </a:tc>
                <a:extLst>
                  <a:ext uri="{0D108BD9-81ED-4DB2-BD59-A6C34878D82A}">
                    <a16:rowId xmlns:a16="http://schemas.microsoft.com/office/drawing/2014/main" xmlns="" val="324019758"/>
                  </a:ext>
                </a:extLst>
              </a:tr>
              <a:tr h="15080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14141"/>
                          </a:solidFill>
                          <a:effectLst/>
                          <a:uLnTx/>
                          <a:uFillTx/>
                          <a:latin typeface="+mn-lt"/>
                          <a:ea typeface="+mn-ea"/>
                          <a:cs typeface="+mn-cs"/>
                        </a:rPr>
                        <a:t>Primary Use</a:t>
                      </a:r>
                    </a:p>
                    <a:p>
                      <a:endParaRPr lang="en-US" sz="1050" b="1" dirty="0"/>
                    </a:p>
                  </a:txBody>
                  <a:tcPr>
                    <a:solidFill>
                      <a:schemeClr val="accent3"/>
                    </a:solidFill>
                  </a:tcPr>
                </a:tc>
                <a:tc>
                  <a:txBody>
                    <a:bodyPr/>
                    <a:lstStyle/>
                    <a:p>
                      <a:pPr marL="171450" indent="-171450">
                        <a:buFont typeface="Arial" panose="020B0604020202020204" pitchFamily="34" charset="0"/>
                        <a:buChar char="•"/>
                      </a:pPr>
                      <a:r>
                        <a:rPr lang="en-US" sz="1050" u="none" dirty="0"/>
                        <a:t>Detailed report of the symptoms, signs, diagnosis, treatment, and follow-up of an </a:t>
                      </a:r>
                      <a:r>
                        <a:rPr lang="en-US" sz="1050" u="sng" dirty="0"/>
                        <a:t>individual patient</a:t>
                      </a:r>
                      <a:r>
                        <a:rPr lang="en-US" sz="1050" u="none" dirty="0"/>
                        <a:t>.</a:t>
                      </a:r>
                    </a:p>
                    <a:p>
                      <a:pPr marL="171450" indent="-171450">
                        <a:buFont typeface="Arial" panose="020B0604020202020204" pitchFamily="34" charset="0"/>
                        <a:buChar char="•"/>
                      </a:pPr>
                      <a:r>
                        <a:rPr lang="en-US" sz="1050" u="none" dirty="0"/>
                        <a:t>Typically an </a:t>
                      </a:r>
                      <a:r>
                        <a:rPr lang="en-US" sz="1050" b="0" u="sng" dirty="0"/>
                        <a:t>unusual/novel occurrence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u="none" dirty="0"/>
                        <a:t>Detailed report of the symptoms, signs, diagnosis, treatment, and follow-up of a </a:t>
                      </a:r>
                      <a:r>
                        <a:rPr lang="en-US" sz="1050" u="sng" dirty="0"/>
                        <a:t>group of patients or cases with similar issue</a:t>
                      </a:r>
                      <a:r>
                        <a:rPr lang="en-US" sz="1050"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rgbClr val="112025"/>
                          </a:solidFill>
                        </a:rPr>
                        <a:t>Study </a:t>
                      </a:r>
                      <a:r>
                        <a:rPr lang="en-US" sz="1050" u="sng" dirty="0">
                          <a:solidFill>
                            <a:srgbClr val="112025"/>
                          </a:solidFill>
                        </a:rPr>
                        <a:t>prevalence</a:t>
                      </a:r>
                      <a:r>
                        <a:rPr lang="en-US" sz="1050" dirty="0">
                          <a:solidFill>
                            <a:srgbClr val="112025"/>
                          </a:solidFill>
                        </a:rPr>
                        <a:t> of health related events at a</a:t>
                      </a:r>
                      <a:r>
                        <a:rPr lang="en-US" sz="1050" u="sng" dirty="0">
                          <a:solidFill>
                            <a:srgbClr val="112025"/>
                          </a:solidFill>
                        </a:rPr>
                        <a:t> point in time/snapshot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50" b="0" dirty="0"/>
                        <a:t>Often used to study conditions that are relatively frequent with long duration of expression (nonfatal, chronic conditions)</a:t>
                      </a:r>
                    </a:p>
                  </a:txBody>
                  <a:tcPr/>
                </a:tc>
                <a:tc>
                  <a:txBody>
                    <a:bodyPr/>
                    <a:lstStyle/>
                    <a:p>
                      <a:r>
                        <a:rPr lang="en-US" sz="1050" dirty="0"/>
                        <a:t>Answers the 'why?' questions</a:t>
                      </a:r>
                    </a:p>
                    <a:p>
                      <a:endParaRPr lang="en-US" sz="1050" dirty="0"/>
                    </a:p>
                  </a:txBody>
                  <a:tcPr/>
                </a:tc>
                <a:extLst>
                  <a:ext uri="{0D108BD9-81ED-4DB2-BD59-A6C34878D82A}">
                    <a16:rowId xmlns:a16="http://schemas.microsoft.com/office/drawing/2014/main" xmlns="" val="2964767525"/>
                  </a:ext>
                </a:extLst>
              </a:tr>
              <a:tr h="877842">
                <a:tc>
                  <a:txBody>
                    <a:bodyPr/>
                    <a:lstStyle/>
                    <a:p>
                      <a:r>
                        <a:rPr lang="en-US" sz="1050" b="1" dirty="0"/>
                        <a:t>Advantages</a:t>
                      </a:r>
                    </a:p>
                  </a:txBody>
                  <a:tcPr>
                    <a:solidFill>
                      <a:schemeClr val="accent3"/>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Detecting novelties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Generating hypotheses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Allowing in-depth understanding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Educational value</a:t>
                      </a:r>
                    </a:p>
                  </a:txBody>
                  <a:tcPr/>
                </a:tc>
                <a:tc>
                  <a:txBody>
                    <a:bodyPr/>
                    <a:lstStyle/>
                    <a:p>
                      <a:pPr marL="171450" indent="-171450">
                        <a:buFont typeface="Arial" panose="020B0604020202020204" pitchFamily="34" charset="0"/>
                        <a:buChar char="•"/>
                      </a:pPr>
                      <a:r>
                        <a:rPr lang="en-US" sz="1050" dirty="0"/>
                        <a:t>Useful for hypothesis generation</a:t>
                      </a:r>
                    </a:p>
                    <a:p>
                      <a:pPr marL="171450" indent="-171450">
                        <a:buFont typeface="Arial" panose="020B0604020202020204" pitchFamily="34" charset="0"/>
                        <a:buChar char="•"/>
                      </a:pPr>
                      <a:r>
                        <a:rPr lang="en-US" sz="1050" dirty="0"/>
                        <a:t>Informative for very rare disease with few established risk factors</a:t>
                      </a:r>
                    </a:p>
                  </a:txBody>
                  <a:tcPr/>
                </a:tc>
                <a:tc>
                  <a:txBody>
                    <a:bodyPr/>
                    <a:lstStyle/>
                    <a:p>
                      <a:pPr marL="171450" indent="-171450">
                        <a:buFont typeface="Arial" panose="020B0604020202020204" pitchFamily="34" charset="0"/>
                        <a:buChar char="•"/>
                      </a:pPr>
                      <a:r>
                        <a:rPr lang="en-US" sz="1050" u="none" dirty="0"/>
                        <a:t>Cheap and simple.</a:t>
                      </a:r>
                    </a:p>
                    <a:p>
                      <a:pPr marL="171450" indent="-171450">
                        <a:buFont typeface="Arial" panose="020B0604020202020204" pitchFamily="34" charset="0"/>
                        <a:buChar char="•"/>
                      </a:pPr>
                      <a:r>
                        <a:rPr lang="en-US" sz="1050" u="none" dirty="0"/>
                        <a:t>Ethically safe.</a:t>
                      </a:r>
                    </a:p>
                    <a:p>
                      <a:endParaRPr lang="en-US" sz="1050" u="sng" dirty="0"/>
                    </a:p>
                  </a:txBody>
                  <a:tcPr/>
                </a:tc>
                <a:tc>
                  <a:txBody>
                    <a:bodyPr/>
                    <a:lstStyle/>
                    <a:p>
                      <a:pPr marL="171450" indent="-171450">
                        <a:buFont typeface="Arial" panose="020B0604020202020204" pitchFamily="34" charset="0"/>
                        <a:buChar char="•"/>
                      </a:pPr>
                      <a:r>
                        <a:rPr lang="en-US" sz="1050" dirty="0"/>
                        <a:t>Provides depth and detail </a:t>
                      </a:r>
                    </a:p>
                    <a:p>
                      <a:pPr marL="171450" indent="-171450">
                        <a:buFont typeface="Arial" panose="020B0604020202020204" pitchFamily="34" charset="0"/>
                        <a:buChar char="•"/>
                      </a:pPr>
                      <a:r>
                        <a:rPr lang="en-US" sz="1050" dirty="0"/>
                        <a:t>Creates openness</a:t>
                      </a:r>
                    </a:p>
                    <a:p>
                      <a:pPr marL="171450" indent="-171450">
                        <a:buFont typeface="Arial" panose="020B0604020202020204" pitchFamily="34" charset="0"/>
                        <a:buChar char="•"/>
                      </a:pPr>
                      <a:r>
                        <a:rPr lang="en-US" sz="1050" dirty="0"/>
                        <a:t>Simulates people’s individual experiences</a:t>
                      </a:r>
                    </a:p>
                  </a:txBody>
                  <a:tcPr/>
                </a:tc>
                <a:extLst>
                  <a:ext uri="{0D108BD9-81ED-4DB2-BD59-A6C34878D82A}">
                    <a16:rowId xmlns:a16="http://schemas.microsoft.com/office/drawing/2014/main" xmlns="" val="307672110"/>
                  </a:ext>
                </a:extLst>
              </a:tr>
              <a:tr h="905835">
                <a:tc>
                  <a:txBody>
                    <a:bodyPr/>
                    <a:lstStyle/>
                    <a:p>
                      <a:r>
                        <a:rPr lang="en-US" sz="1050" b="1" dirty="0"/>
                        <a:t>Dis-advantages</a:t>
                      </a:r>
                    </a:p>
                  </a:txBody>
                  <a:tcPr>
                    <a:solidFill>
                      <a:schemeClr val="accent3"/>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Lack of ability to generalize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No possibility to establish cause-effect relationship</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dirty="0"/>
                        <a:t>Publication bias</a:t>
                      </a:r>
                    </a:p>
                  </a:txBody>
                  <a:tcPr/>
                </a:tc>
                <a:tc>
                  <a:txBody>
                    <a:bodyPr/>
                    <a:lstStyle/>
                    <a:p>
                      <a:pPr marL="171450" indent="-171450">
                        <a:buFont typeface="Arial" panose="020B0604020202020204" pitchFamily="34" charset="0"/>
                        <a:buChar char="•"/>
                      </a:pPr>
                      <a:r>
                        <a:rPr lang="en-US" sz="1050" dirty="0"/>
                        <a:t>Cannot study cause and effect relationships</a:t>
                      </a:r>
                    </a:p>
                    <a:p>
                      <a:pPr marL="171450" indent="-171450">
                        <a:buFont typeface="Arial" panose="020B0604020202020204" pitchFamily="34" charset="0"/>
                        <a:buChar char="•"/>
                      </a:pPr>
                      <a:r>
                        <a:rPr lang="en-US" sz="1050" dirty="0"/>
                        <a:t>Cannot assess disease frequency</a:t>
                      </a:r>
                    </a:p>
                  </a:txBody>
                  <a:tcPr/>
                </a:tc>
                <a:tc>
                  <a:txBody>
                    <a:bodyPr/>
                    <a:lstStyle/>
                    <a:p>
                      <a:r>
                        <a:rPr lang="en-US" sz="1050" u="none" dirty="0"/>
                        <a:t>Not suitable for studying </a:t>
                      </a:r>
                      <a:r>
                        <a:rPr lang="en-US" sz="1050" u="sng" dirty="0"/>
                        <a:t>rare</a:t>
                      </a:r>
                      <a:r>
                        <a:rPr lang="en-US" sz="1050" u="none" dirty="0"/>
                        <a:t> or highly fatal diseases or a </a:t>
                      </a:r>
                      <a:r>
                        <a:rPr lang="en-US" sz="1050" u="sng" dirty="0"/>
                        <a:t>disease with short duration</a:t>
                      </a:r>
                    </a:p>
                  </a:txBody>
                  <a:tcPr/>
                </a:tc>
                <a:tc>
                  <a:txBody>
                    <a:bodyPr/>
                    <a:lstStyle/>
                    <a:p>
                      <a:pPr marL="171450" indent="-171450">
                        <a:buFont typeface="Arial" panose="020B0604020202020204" pitchFamily="34" charset="0"/>
                        <a:buChar char="•"/>
                      </a:pPr>
                      <a:r>
                        <a:rPr lang="en-US" sz="1050" u="none" kern="1200" dirty="0">
                          <a:solidFill>
                            <a:schemeClr val="dk1"/>
                          </a:solidFill>
                          <a:latin typeface="+mn-lt"/>
                          <a:ea typeface="+mn-ea"/>
                          <a:cs typeface="+mn-cs"/>
                        </a:rPr>
                        <a:t>Usually fewer people studied</a:t>
                      </a:r>
                    </a:p>
                    <a:p>
                      <a:pPr marL="171450" indent="-171450" algn="l" defTabSz="457200" rtl="0" eaLnBrk="1" latinLnBrk="0" hangingPunct="1">
                        <a:buFont typeface="Arial" panose="020B0604020202020204" pitchFamily="34" charset="0"/>
                        <a:buChar char="•"/>
                      </a:pPr>
                      <a:r>
                        <a:rPr lang="en-US" sz="1050" u="none" kern="1200" dirty="0">
                          <a:solidFill>
                            <a:schemeClr val="dk1"/>
                          </a:solidFill>
                          <a:latin typeface="+mn-lt"/>
                          <a:ea typeface="+mn-ea"/>
                          <a:cs typeface="+mn-cs"/>
                        </a:rPr>
                        <a:t>Less easy to generalize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u="none" kern="1200" dirty="0">
                          <a:solidFill>
                            <a:schemeClr val="dk1"/>
                          </a:solidFill>
                          <a:latin typeface="+mn-lt"/>
                          <a:ea typeface="+mn-ea"/>
                          <a:cs typeface="+mn-cs"/>
                        </a:rPr>
                        <a:t>Dependent on skills of the researcher</a:t>
                      </a:r>
                    </a:p>
                  </a:txBody>
                  <a:tcPr/>
                </a:tc>
                <a:extLst>
                  <a:ext uri="{0D108BD9-81ED-4DB2-BD59-A6C34878D82A}">
                    <a16:rowId xmlns:a16="http://schemas.microsoft.com/office/drawing/2014/main" xmlns="" val="1534982101"/>
                  </a:ext>
                </a:extLst>
              </a:tr>
            </a:tbl>
          </a:graphicData>
        </a:graphic>
      </p:graphicFrame>
      <p:sp>
        <p:nvSpPr>
          <p:cNvPr id="2" name="Rectangle 1">
            <a:extLst>
              <a:ext uri="{FF2B5EF4-FFF2-40B4-BE49-F238E27FC236}">
                <a16:creationId xmlns:a16="http://schemas.microsoft.com/office/drawing/2014/main" xmlns="" id="{5222D610-733E-E845-90DA-A1342E8D4D60}"/>
              </a:ext>
            </a:extLst>
          </p:cNvPr>
          <p:cNvSpPr/>
          <p:nvPr/>
        </p:nvSpPr>
        <p:spPr>
          <a:xfrm>
            <a:off x="3200400" y="724829"/>
            <a:ext cx="2118732" cy="436995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678B51C-0621-5B46-A48F-B8FC7010D893}"/>
              </a:ext>
            </a:extLst>
          </p:cNvPr>
          <p:cNvSpPr/>
          <p:nvPr/>
        </p:nvSpPr>
        <p:spPr>
          <a:xfrm>
            <a:off x="5319132" y="724828"/>
            <a:ext cx="1951463" cy="436995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FF5F6D9-80E7-8044-8466-CBB04158C9AD}"/>
              </a:ext>
            </a:extLst>
          </p:cNvPr>
          <p:cNvSpPr/>
          <p:nvPr/>
        </p:nvSpPr>
        <p:spPr>
          <a:xfrm>
            <a:off x="7270595" y="724827"/>
            <a:ext cx="1795346" cy="436995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0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7794E7AC-D6A5-1C48-B17E-7E5B7E21036A}"/>
              </a:ext>
            </a:extLst>
          </p:cNvPr>
          <p:cNvGraphicFramePr>
            <a:graphicFrameLocks noGrp="1"/>
          </p:cNvGraphicFramePr>
          <p:nvPr>
            <p:extLst>
              <p:ext uri="{D42A27DB-BD31-4B8C-83A1-F6EECF244321}">
                <p14:modId xmlns:p14="http://schemas.microsoft.com/office/powerpoint/2010/main" val="3659514098"/>
              </p:ext>
            </p:extLst>
          </p:nvPr>
        </p:nvGraphicFramePr>
        <p:xfrm>
          <a:off x="914400" y="133815"/>
          <a:ext cx="8051183" cy="4876943"/>
        </p:xfrm>
        <a:graphic>
          <a:graphicData uri="http://schemas.openxmlformats.org/drawingml/2006/table">
            <a:tbl>
              <a:tblPr firstRow="1" bandRow="1">
                <a:tableStyleId>{5C22544A-7EE6-4342-B048-85BDC9FD1C3A}</a:tableStyleId>
              </a:tblPr>
              <a:tblGrid>
                <a:gridCol w="1360146">
                  <a:extLst>
                    <a:ext uri="{9D8B030D-6E8A-4147-A177-3AD203B41FA5}">
                      <a16:colId xmlns:a16="http://schemas.microsoft.com/office/drawing/2014/main" xmlns="" val="3094132316"/>
                    </a:ext>
                  </a:extLst>
                </a:gridCol>
                <a:gridCol w="1837805">
                  <a:extLst>
                    <a:ext uri="{9D8B030D-6E8A-4147-A177-3AD203B41FA5}">
                      <a16:colId xmlns:a16="http://schemas.microsoft.com/office/drawing/2014/main" xmlns="" val="84220289"/>
                    </a:ext>
                  </a:extLst>
                </a:gridCol>
                <a:gridCol w="1213308">
                  <a:extLst>
                    <a:ext uri="{9D8B030D-6E8A-4147-A177-3AD203B41FA5}">
                      <a16:colId xmlns:a16="http://schemas.microsoft.com/office/drawing/2014/main" xmlns="" val="3559414441"/>
                    </a:ext>
                  </a:extLst>
                </a:gridCol>
                <a:gridCol w="1213308">
                  <a:extLst>
                    <a:ext uri="{9D8B030D-6E8A-4147-A177-3AD203B41FA5}">
                      <a16:colId xmlns:a16="http://schemas.microsoft.com/office/drawing/2014/main" xmlns="" val="1255511881"/>
                    </a:ext>
                  </a:extLst>
                </a:gridCol>
                <a:gridCol w="1213308">
                  <a:extLst>
                    <a:ext uri="{9D8B030D-6E8A-4147-A177-3AD203B41FA5}">
                      <a16:colId xmlns:a16="http://schemas.microsoft.com/office/drawing/2014/main" xmlns="" val="3772405642"/>
                    </a:ext>
                  </a:extLst>
                </a:gridCol>
                <a:gridCol w="1213308">
                  <a:extLst>
                    <a:ext uri="{9D8B030D-6E8A-4147-A177-3AD203B41FA5}">
                      <a16:colId xmlns:a16="http://schemas.microsoft.com/office/drawing/2014/main" xmlns="" val="4234719371"/>
                    </a:ext>
                  </a:extLst>
                </a:gridCol>
              </a:tblGrid>
              <a:tr h="286588">
                <a:tc>
                  <a:txBody>
                    <a:bodyPr/>
                    <a:lstStyle/>
                    <a:p>
                      <a:endParaRPr lang="en-US" sz="1400" dirty="0"/>
                    </a:p>
                  </a:txBody>
                  <a:tcPr/>
                </a:tc>
                <a:tc>
                  <a:txBody>
                    <a:bodyPr/>
                    <a:lstStyle/>
                    <a:p>
                      <a:pPr algn="l"/>
                      <a:r>
                        <a:rPr lang="en-US" sz="1200" dirty="0"/>
                        <a:t>Experimental</a:t>
                      </a:r>
                    </a:p>
                  </a:txBody>
                  <a:tcPr/>
                </a:tc>
                <a:tc gridSpan="4">
                  <a:txBody>
                    <a:bodyPr/>
                    <a:lstStyle/>
                    <a:p>
                      <a:pPr algn="l"/>
                      <a:r>
                        <a:rPr lang="en-US" sz="1200" dirty="0"/>
                        <a:t>Observational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756744804"/>
                  </a:ext>
                </a:extLst>
              </a:tr>
              <a:tr h="330200">
                <a:tc>
                  <a:txBody>
                    <a:bodyPr/>
                    <a:lstStyle/>
                    <a:p>
                      <a:r>
                        <a:rPr lang="en-US" sz="1100" b="1" dirty="0"/>
                        <a:t>Data Level</a:t>
                      </a:r>
                    </a:p>
                  </a:txBody>
                  <a:tcPr>
                    <a:solidFill>
                      <a:schemeClr val="accent3"/>
                    </a:solidFill>
                  </a:tcPr>
                </a:tc>
                <a:tc>
                  <a:txBody>
                    <a:bodyPr/>
                    <a:lstStyle/>
                    <a:p>
                      <a:pPr algn="l"/>
                      <a:r>
                        <a:rPr lang="en-US" sz="1100" b="1" dirty="0"/>
                        <a:t>Individual Data</a:t>
                      </a:r>
                    </a:p>
                  </a:txBody>
                  <a:tcPr/>
                </a:tc>
                <a:tc>
                  <a:txBody>
                    <a:bodyPr/>
                    <a:lstStyle/>
                    <a:p>
                      <a:r>
                        <a:rPr lang="en-US" sz="1100" b="1" dirty="0"/>
                        <a:t>Group Data</a:t>
                      </a:r>
                    </a:p>
                  </a:txBody>
                  <a:tcPr/>
                </a:tc>
                <a:tc gridSpan="3">
                  <a:txBody>
                    <a:bodyPr/>
                    <a:lstStyle/>
                    <a:p>
                      <a:r>
                        <a:rPr lang="en-US" sz="1100" b="1" dirty="0"/>
                        <a:t>Individual Data</a:t>
                      </a:r>
                    </a:p>
                  </a:txBody>
                  <a:tcPr/>
                </a:tc>
                <a:tc hMerge="1">
                  <a:txBody>
                    <a:bodyPr/>
                    <a:lstStyle/>
                    <a:p>
                      <a:endParaRPr lang="en-US" sz="1400" b="1" dirty="0"/>
                    </a:p>
                  </a:txBody>
                  <a:tcPr/>
                </a:tc>
                <a:tc hMerge="1">
                  <a:txBody>
                    <a:bodyPr/>
                    <a:lstStyle/>
                    <a:p>
                      <a:endParaRPr lang="en-US" sz="1400" b="1" dirty="0"/>
                    </a:p>
                  </a:txBody>
                  <a:tcPr/>
                </a:tc>
                <a:extLst>
                  <a:ext uri="{0D108BD9-81ED-4DB2-BD59-A6C34878D82A}">
                    <a16:rowId xmlns:a16="http://schemas.microsoft.com/office/drawing/2014/main" xmlns="" val="1775947826"/>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t>Study Design</a:t>
                      </a:r>
                    </a:p>
                  </a:txBody>
                  <a:tcP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t>RCT</a:t>
                      </a:r>
                    </a:p>
                    <a:p>
                      <a:pPr algn="l"/>
                      <a:endParaRPr lang="en-US" sz="1100" b="1" dirty="0"/>
                    </a:p>
                  </a:txBody>
                  <a:tcPr/>
                </a:tc>
                <a:tc>
                  <a:txBody>
                    <a:bodyPr/>
                    <a:lstStyle/>
                    <a:p>
                      <a:r>
                        <a:rPr lang="en-US" sz="1100" b="1"/>
                        <a:t>Ecological</a:t>
                      </a:r>
                      <a:endParaRPr lang="en-US"/>
                    </a:p>
                  </a:txBody>
                  <a:tcPr/>
                </a:tc>
                <a:tc>
                  <a:txBody>
                    <a:bodyPr/>
                    <a:lstStyle/>
                    <a:p>
                      <a:r>
                        <a:rPr lang="en-US" sz="1100" b="1"/>
                        <a:t>Cross-Sectional</a:t>
                      </a:r>
                      <a:endParaRPr lang="en-US"/>
                    </a:p>
                  </a:txBody>
                  <a:tcPr/>
                </a:tc>
                <a:tc>
                  <a:txBody>
                    <a:bodyPr/>
                    <a:lstStyle/>
                    <a:p>
                      <a:r>
                        <a:rPr lang="en-US" sz="1100" b="1"/>
                        <a:t>Cohort</a:t>
                      </a:r>
                      <a:endParaRPr lang="en-US"/>
                    </a:p>
                  </a:txBody>
                  <a:tcPr/>
                </a:tc>
                <a:tc>
                  <a:txBody>
                    <a:bodyPr/>
                    <a:lstStyle/>
                    <a:p>
                      <a:r>
                        <a:rPr lang="en-US" sz="1100" b="1" dirty="0"/>
                        <a:t>Case-Control</a:t>
                      </a:r>
                      <a:endParaRPr lang="en-US" dirty="0"/>
                    </a:p>
                  </a:txBody>
                  <a:tcPr/>
                </a:tc>
                <a:extLst>
                  <a:ext uri="{0D108BD9-81ED-4DB2-BD59-A6C34878D82A}">
                    <a16:rowId xmlns:a16="http://schemas.microsoft.com/office/drawing/2014/main" xmlns="" val="3854465055"/>
                  </a:ext>
                </a:extLst>
              </a:tr>
              <a:tr h="1576236">
                <a:tc>
                  <a:txBody>
                    <a:bodyPr/>
                    <a:lstStyle/>
                    <a:p>
                      <a:r>
                        <a:rPr lang="en-US" sz="1100" b="1" dirty="0"/>
                        <a:t>Study Population</a:t>
                      </a:r>
                    </a:p>
                  </a:txBody>
                  <a:tcPr>
                    <a:solidFill>
                      <a:schemeClr val="accent3"/>
                    </a:solidFill>
                  </a:tcPr>
                </a:tc>
                <a:tc>
                  <a:txBody>
                    <a:bodyPr/>
                    <a:lstStyle/>
                    <a:p>
                      <a:r>
                        <a:rPr lang="en-US" sz="1100" dirty="0"/>
                        <a:t>Highly selected population, Highly controlled environment. </a:t>
                      </a:r>
                      <a:r>
                        <a:rPr lang="en-US" sz="1100" b="0" i="0" u="none" strike="noStrike" kern="1200" dirty="0">
                          <a:solidFill>
                            <a:srgbClr val="FF0000"/>
                          </a:solidFill>
                          <a:effectLst/>
                          <a:latin typeface="+mn-lt"/>
                          <a:ea typeface="+mn-ea"/>
                          <a:cs typeface="+mn-cs"/>
                        </a:rPr>
                        <a:t>Allocation of exposure is made by the researcher.</a:t>
                      </a:r>
                      <a:endParaRPr lang="en-US" sz="1100" dirty="0"/>
                    </a:p>
                  </a:txBody>
                  <a:tcPr/>
                </a:tc>
                <a:tc>
                  <a:txBody>
                    <a:bodyPr/>
                    <a:lstStyle/>
                    <a:p>
                      <a:r>
                        <a:rPr lang="en-US" sz="1100" dirty="0"/>
                        <a:t>Population based study (city, country, geographic area). Usually using secondary data. </a:t>
                      </a:r>
                    </a:p>
                  </a:txBody>
                  <a:tcPr/>
                </a:tc>
                <a:tc>
                  <a:txBody>
                    <a:bodyPr/>
                    <a:lstStyle/>
                    <a:p>
                      <a:r>
                        <a:rPr lang="en-US" sz="1100" dirty="0"/>
                        <a:t>Single sample from larger population – compares two groups in the sample</a:t>
                      </a:r>
                    </a:p>
                  </a:txBody>
                  <a:tcPr/>
                </a:tc>
                <a:tc>
                  <a:txBody>
                    <a:bodyPr/>
                    <a:lstStyle/>
                    <a:p>
                      <a:r>
                        <a:rPr lang="en-US" sz="1100" dirty="0"/>
                        <a:t>Two samples – </a:t>
                      </a:r>
                      <a:r>
                        <a:rPr lang="en-US" sz="1100" u="sng" dirty="0"/>
                        <a:t>Exposed</a:t>
                      </a:r>
                      <a:r>
                        <a:rPr lang="en-US" sz="1100" dirty="0"/>
                        <a:t> group and </a:t>
                      </a:r>
                      <a:r>
                        <a:rPr lang="en-US" sz="1100" u="sng" dirty="0"/>
                        <a:t>Not Exposed</a:t>
                      </a:r>
                      <a:r>
                        <a:rPr lang="en-US" sz="1100" dirty="0"/>
                        <a:t>. </a:t>
                      </a:r>
                      <a:r>
                        <a:rPr lang="en-US" sz="1100" b="0" i="0" u="sng" strike="noStrike" kern="1200" dirty="0">
                          <a:solidFill>
                            <a:srgbClr val="FF0000"/>
                          </a:solidFill>
                          <a:effectLst/>
                          <a:latin typeface="+mn-lt"/>
                          <a:ea typeface="+mn-ea"/>
                          <a:cs typeface="+mn-cs"/>
                        </a:rPr>
                        <a:t>NO</a:t>
                      </a:r>
                      <a:r>
                        <a:rPr lang="en-US" sz="1100" b="0" i="0" u="none" strike="noStrike" kern="1200" dirty="0">
                          <a:solidFill>
                            <a:srgbClr val="FF0000"/>
                          </a:solidFill>
                          <a:effectLst/>
                          <a:latin typeface="+mn-lt"/>
                          <a:ea typeface="+mn-ea"/>
                          <a:cs typeface="+mn-cs"/>
                        </a:rPr>
                        <a:t> allocation of exposure is made by the researcher</a:t>
                      </a:r>
                      <a:endParaRPr lang="en-US" sz="1100" dirty="0">
                        <a:solidFill>
                          <a:srgbClr val="FF0000"/>
                        </a:solidFill>
                      </a:endParaRPr>
                    </a:p>
                  </a:txBody>
                  <a:tcPr/>
                </a:tc>
                <a:tc>
                  <a:txBody>
                    <a:bodyPr/>
                    <a:lstStyle/>
                    <a:p>
                      <a:r>
                        <a:rPr lang="en-US" sz="1100" dirty="0"/>
                        <a:t>Two samples – group </a:t>
                      </a:r>
                      <a:r>
                        <a:rPr lang="en-US" sz="1100" u="sng" dirty="0"/>
                        <a:t>With Outcome </a:t>
                      </a:r>
                      <a:r>
                        <a:rPr lang="en-US" sz="1100" dirty="0"/>
                        <a:t>(DISEASE) and group </a:t>
                      </a:r>
                      <a:r>
                        <a:rPr lang="en-US" sz="1100" u="sng" dirty="0"/>
                        <a:t>Without Outcome </a:t>
                      </a:r>
                      <a:r>
                        <a:rPr lang="en-US" sz="1100" dirty="0"/>
                        <a:t>(NO DISEASE)</a:t>
                      </a:r>
                    </a:p>
                  </a:txBody>
                  <a:tcPr/>
                </a:tc>
                <a:extLst>
                  <a:ext uri="{0D108BD9-81ED-4DB2-BD59-A6C34878D82A}">
                    <a16:rowId xmlns:a16="http://schemas.microsoft.com/office/drawing/2014/main" xmlns="" val="324019758"/>
                  </a:ext>
                </a:extLst>
              </a:tr>
              <a:tr h="1141707">
                <a:tc>
                  <a:txBody>
                    <a:bodyPr/>
                    <a:lstStyle/>
                    <a:p>
                      <a:r>
                        <a:rPr lang="en-US" sz="1100" b="1" dirty="0"/>
                        <a:t>Directionality </a:t>
                      </a:r>
                    </a:p>
                  </a:txBody>
                  <a:tcPr>
                    <a:solidFill>
                      <a:schemeClr val="accent3"/>
                    </a:solidFill>
                  </a:tcPr>
                </a:tc>
                <a:tc>
                  <a:txBody>
                    <a:bodyPr/>
                    <a:lstStyle/>
                    <a:p>
                      <a:r>
                        <a:rPr lang="en-US" sz="1100" dirty="0"/>
                        <a:t>Exposure is </a:t>
                      </a:r>
                      <a:r>
                        <a:rPr lang="en-US" sz="1100" u="sng" dirty="0"/>
                        <a:t>assigned</a:t>
                      </a:r>
                      <a:r>
                        <a:rPr lang="en-US" sz="1100" dirty="0"/>
                        <a:t> </a:t>
                      </a:r>
                      <a:r>
                        <a:rPr lang="en-US" sz="1100" dirty="0">
                          <a:solidFill>
                            <a:srgbClr val="FF0000"/>
                          </a:solidFill>
                        </a:rPr>
                        <a:t>BEFORE </a:t>
                      </a:r>
                      <a:r>
                        <a:rPr lang="en-US" sz="1100" dirty="0"/>
                        <a:t>Outcome is </a:t>
                      </a:r>
                      <a:r>
                        <a:rPr lang="en-US" sz="1100" u="sng" dirty="0"/>
                        <a:t>measured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Exposure and Outcome BOTH </a:t>
                      </a:r>
                      <a:r>
                        <a:rPr lang="en-US" sz="1100" u="sng" dirty="0"/>
                        <a:t>measured</a:t>
                      </a:r>
                      <a:r>
                        <a:rPr lang="en-US" sz="1100" dirty="0"/>
                        <a:t> at the </a:t>
                      </a:r>
                      <a:r>
                        <a:rPr lang="en-US" sz="1100" dirty="0">
                          <a:solidFill>
                            <a:srgbClr val="FF0000"/>
                          </a:solidFill>
                        </a:rPr>
                        <a:t>SAME TIME at POPULATION level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Exposure and Outcome BOTH </a:t>
                      </a:r>
                      <a:r>
                        <a:rPr lang="en-US" sz="1100" u="sng" dirty="0"/>
                        <a:t>measured</a:t>
                      </a:r>
                      <a:r>
                        <a:rPr lang="en-US" sz="1100" dirty="0"/>
                        <a:t> at the </a:t>
                      </a:r>
                      <a:r>
                        <a:rPr lang="en-US" sz="1100" dirty="0">
                          <a:solidFill>
                            <a:srgbClr val="FF0000"/>
                          </a:solidFill>
                        </a:rPr>
                        <a:t>SAME TIME at INDIVIDUAL level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Exposure is </a:t>
                      </a:r>
                      <a:r>
                        <a:rPr lang="en-US" sz="1100" u="sng" dirty="0"/>
                        <a:t>measured</a:t>
                      </a:r>
                      <a:r>
                        <a:rPr lang="en-US" sz="1100" dirty="0"/>
                        <a:t> </a:t>
                      </a:r>
                      <a:r>
                        <a:rPr lang="en-US" sz="1100" dirty="0">
                          <a:solidFill>
                            <a:srgbClr val="FF0000"/>
                          </a:solidFill>
                        </a:rPr>
                        <a:t>BEFORE </a:t>
                      </a:r>
                      <a:r>
                        <a:rPr lang="en-US" sz="1100" dirty="0"/>
                        <a:t>Outcome is </a:t>
                      </a:r>
                      <a:r>
                        <a:rPr lang="en-US" sz="1100" u="sng" dirty="0"/>
                        <a:t>measured</a:t>
                      </a:r>
                    </a:p>
                    <a:p>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Outcome is </a:t>
                      </a:r>
                      <a:r>
                        <a:rPr lang="en-US" sz="1100" u="sng" dirty="0"/>
                        <a:t>measured</a:t>
                      </a:r>
                      <a:r>
                        <a:rPr lang="en-US" sz="1100" dirty="0"/>
                        <a:t> </a:t>
                      </a:r>
                      <a:r>
                        <a:rPr lang="en-US" sz="1100" dirty="0">
                          <a:solidFill>
                            <a:srgbClr val="FF0000"/>
                          </a:solidFill>
                        </a:rPr>
                        <a:t>BEFORE </a:t>
                      </a:r>
                      <a:r>
                        <a:rPr lang="en-US" sz="1100" dirty="0"/>
                        <a:t>Exposure is </a:t>
                      </a:r>
                      <a:r>
                        <a:rPr lang="en-US" sz="1100" u="sng" dirty="0"/>
                        <a:t>measured</a:t>
                      </a:r>
                    </a:p>
                    <a:p>
                      <a:endParaRPr lang="en-US" sz="1100" dirty="0"/>
                    </a:p>
                  </a:txBody>
                  <a:tcPr/>
                </a:tc>
                <a:extLst>
                  <a:ext uri="{0D108BD9-81ED-4DB2-BD59-A6C34878D82A}">
                    <a16:rowId xmlns:a16="http://schemas.microsoft.com/office/drawing/2014/main" xmlns="" val="2964767525"/>
                  </a:ext>
                </a:extLst>
              </a:tr>
              <a:tr h="1074706">
                <a:tc>
                  <a:txBody>
                    <a:bodyPr/>
                    <a:lstStyle/>
                    <a:p>
                      <a:r>
                        <a:rPr lang="en-US" sz="1100" b="1" dirty="0"/>
                        <a:t>Primary Use</a:t>
                      </a:r>
                    </a:p>
                  </a:txBody>
                  <a:tcPr>
                    <a:solidFill>
                      <a:schemeClr val="accent3"/>
                    </a:solidFill>
                  </a:tcPr>
                </a:tc>
                <a:tc>
                  <a:txBody>
                    <a:bodyPr/>
                    <a:lstStyle/>
                    <a:p>
                      <a:r>
                        <a:rPr lang="en-US" sz="1100" dirty="0"/>
                        <a:t>Efficacy of an intervention / </a:t>
                      </a:r>
                      <a:r>
                        <a:rPr lang="en-US" sz="1100" u="sng" dirty="0"/>
                        <a:t>Causality</a:t>
                      </a:r>
                    </a:p>
                  </a:txBody>
                  <a:tcPr/>
                </a:tc>
                <a:tc>
                  <a:txBody>
                    <a:bodyPr/>
                    <a:lstStyle/>
                    <a:p>
                      <a:r>
                        <a:rPr lang="en-US" sz="1100" dirty="0"/>
                        <a:t>Screening hypotheses at population level</a:t>
                      </a:r>
                    </a:p>
                    <a:p>
                      <a:r>
                        <a:rPr lang="en-US" sz="1100" dirty="0">
                          <a:solidFill>
                            <a:srgbClr val="FF0000"/>
                          </a:solidFill>
                        </a:rPr>
                        <a:t>(BE AWARE of Ecological Fallacy)</a:t>
                      </a:r>
                    </a:p>
                  </a:txBody>
                  <a:tcPr/>
                </a:tc>
                <a:tc>
                  <a:txBody>
                    <a:bodyPr/>
                    <a:lstStyle/>
                    <a:p>
                      <a:r>
                        <a:rPr lang="en-US" sz="1100" dirty="0"/>
                        <a:t>Screening hypotheses at individual level, </a:t>
                      </a:r>
                      <a:r>
                        <a:rPr lang="en-US" sz="1100" u="sng" dirty="0"/>
                        <a:t>Prevalence studies</a:t>
                      </a:r>
                    </a:p>
                  </a:txBody>
                  <a:tcPr/>
                </a:tc>
                <a:tc>
                  <a:txBody>
                    <a:bodyPr/>
                    <a:lstStyle/>
                    <a:p>
                      <a:r>
                        <a:rPr lang="en-US" sz="1100" dirty="0"/>
                        <a:t>Assessing associations between exposures and </a:t>
                      </a:r>
                      <a:r>
                        <a:rPr lang="en-US" sz="1100" u="none" dirty="0"/>
                        <a:t>outcomes</a:t>
                      </a:r>
                      <a:r>
                        <a:rPr lang="en-US" sz="1100" u="sng" dirty="0"/>
                        <a:t> over time</a:t>
                      </a:r>
                      <a:endParaRPr lang="en-US" sz="1100" dirty="0"/>
                    </a:p>
                  </a:txBody>
                  <a:tcPr/>
                </a:tc>
                <a:tc>
                  <a:txBody>
                    <a:bodyPr/>
                    <a:lstStyle/>
                    <a:p>
                      <a:r>
                        <a:rPr lang="en-US" sz="1100" dirty="0"/>
                        <a:t>Assessing associations between exposures and </a:t>
                      </a:r>
                      <a:r>
                        <a:rPr lang="en-US" sz="1100" u="sng" dirty="0"/>
                        <a:t>rare outcomes (rare diseases)</a:t>
                      </a:r>
                      <a:endParaRPr lang="en-US" sz="1100" dirty="0"/>
                    </a:p>
                  </a:txBody>
                  <a:tcPr/>
                </a:tc>
                <a:extLst>
                  <a:ext uri="{0D108BD9-81ED-4DB2-BD59-A6C34878D82A}">
                    <a16:rowId xmlns:a16="http://schemas.microsoft.com/office/drawing/2014/main" xmlns="" val="307672110"/>
                  </a:ext>
                </a:extLst>
              </a:tr>
            </a:tbl>
          </a:graphicData>
        </a:graphic>
      </p:graphicFrame>
      <p:sp>
        <p:nvSpPr>
          <p:cNvPr id="5" name="TextBox 4">
            <a:extLst>
              <a:ext uri="{FF2B5EF4-FFF2-40B4-BE49-F238E27FC236}">
                <a16:creationId xmlns:a16="http://schemas.microsoft.com/office/drawing/2014/main" xmlns="" id="{338E5E44-BE3C-2B48-8265-1A5520CA7645}"/>
              </a:ext>
            </a:extLst>
          </p:cNvPr>
          <p:cNvSpPr txBox="1"/>
          <p:nvPr/>
        </p:nvSpPr>
        <p:spPr>
          <a:xfrm>
            <a:off x="234176" y="133815"/>
            <a:ext cx="461665" cy="4876943"/>
          </a:xfrm>
          <a:prstGeom prst="rect">
            <a:avLst/>
          </a:prstGeom>
          <a:solidFill>
            <a:srgbClr val="1C353D"/>
          </a:solidFill>
        </p:spPr>
        <p:txBody>
          <a:bodyPr vert="vert270" wrap="square" rtlCol="0">
            <a:spAutoFit/>
          </a:bodyPr>
          <a:lstStyle/>
          <a:p>
            <a:pPr algn="ctr"/>
            <a:r>
              <a:rPr lang="en-US" b="1" dirty="0">
                <a:solidFill>
                  <a:schemeClr val="accent2"/>
                </a:solidFill>
              </a:rPr>
              <a:t>Analytical Studies</a:t>
            </a:r>
          </a:p>
        </p:txBody>
      </p:sp>
      <p:sp>
        <p:nvSpPr>
          <p:cNvPr id="6" name="Rectangle 5">
            <a:extLst>
              <a:ext uri="{FF2B5EF4-FFF2-40B4-BE49-F238E27FC236}">
                <a16:creationId xmlns:a16="http://schemas.microsoft.com/office/drawing/2014/main" xmlns="" id="{6338898F-2464-9649-82BF-77926D632742}"/>
              </a:ext>
            </a:extLst>
          </p:cNvPr>
          <p:cNvSpPr/>
          <p:nvPr/>
        </p:nvSpPr>
        <p:spPr>
          <a:xfrm>
            <a:off x="4103649" y="758283"/>
            <a:ext cx="1226634" cy="425247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2F12F6E-3C24-A846-8C74-29D790F29A51}"/>
              </a:ext>
            </a:extLst>
          </p:cNvPr>
          <p:cNvSpPr/>
          <p:nvPr/>
        </p:nvSpPr>
        <p:spPr>
          <a:xfrm>
            <a:off x="5330282" y="758282"/>
            <a:ext cx="1204333" cy="425247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FFBE92E-0AC9-1C4F-83BF-6CE0BD8DA40D}"/>
              </a:ext>
            </a:extLst>
          </p:cNvPr>
          <p:cNvSpPr/>
          <p:nvPr/>
        </p:nvSpPr>
        <p:spPr>
          <a:xfrm>
            <a:off x="6534615" y="758281"/>
            <a:ext cx="1204333" cy="425247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11EFC94-1E76-284A-B855-E2152C66A20D}"/>
              </a:ext>
            </a:extLst>
          </p:cNvPr>
          <p:cNvSpPr/>
          <p:nvPr/>
        </p:nvSpPr>
        <p:spPr>
          <a:xfrm>
            <a:off x="7738947" y="758281"/>
            <a:ext cx="1204333" cy="425247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0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376D03ED-F8C2-B24B-BF45-5640C56702DF}"/>
              </a:ext>
            </a:extLst>
          </p:cNvPr>
          <p:cNvGraphicFramePr/>
          <p:nvPr>
            <p:extLst>
              <p:ext uri="{D42A27DB-BD31-4B8C-83A1-F6EECF244321}">
                <p14:modId xmlns:p14="http://schemas.microsoft.com/office/powerpoint/2010/main" val="1414025967"/>
              </p:ext>
            </p:extLst>
          </p:nvPr>
        </p:nvGraphicFramePr>
        <p:xfrm>
          <a:off x="1839951" y="1003609"/>
          <a:ext cx="6936059" cy="358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21446D34-8869-C243-AFE9-7D50C75A8023}"/>
              </a:ext>
            </a:extLst>
          </p:cNvPr>
          <p:cNvSpPr txBox="1"/>
          <p:nvPr/>
        </p:nvSpPr>
        <p:spPr>
          <a:xfrm>
            <a:off x="546410" y="367990"/>
            <a:ext cx="8051180" cy="400110"/>
          </a:xfrm>
          <a:prstGeom prst="rect">
            <a:avLst/>
          </a:prstGeom>
          <a:noFill/>
        </p:spPr>
        <p:txBody>
          <a:bodyPr wrap="square" rtlCol="0">
            <a:spAutoFit/>
          </a:bodyPr>
          <a:lstStyle/>
          <a:p>
            <a:pPr algn="ctr"/>
            <a:r>
              <a:rPr lang="en-US" sz="2000" b="1" u="sng" dirty="0"/>
              <a:t>Examples of Analytical Studies </a:t>
            </a:r>
          </a:p>
        </p:txBody>
      </p:sp>
      <p:sp>
        <p:nvSpPr>
          <p:cNvPr id="8" name="TextBox 7">
            <a:extLst>
              <a:ext uri="{FF2B5EF4-FFF2-40B4-BE49-F238E27FC236}">
                <a16:creationId xmlns:a16="http://schemas.microsoft.com/office/drawing/2014/main" xmlns="" id="{2C957A21-6538-8349-8D9A-B577EF56CE40}"/>
              </a:ext>
            </a:extLst>
          </p:cNvPr>
          <p:cNvSpPr txBox="1"/>
          <p:nvPr/>
        </p:nvSpPr>
        <p:spPr>
          <a:xfrm>
            <a:off x="370774" y="1253867"/>
            <a:ext cx="1304693" cy="1477328"/>
          </a:xfrm>
          <a:prstGeom prst="rect">
            <a:avLst/>
          </a:prstGeom>
          <a:noFill/>
        </p:spPr>
        <p:txBody>
          <a:bodyPr wrap="square" rtlCol="0">
            <a:spAutoFit/>
          </a:bodyPr>
          <a:lstStyle/>
          <a:p>
            <a:r>
              <a:rPr lang="en-US" b="1" dirty="0">
                <a:solidFill>
                  <a:srgbClr val="FF0000"/>
                </a:solidFill>
              </a:rPr>
              <a:t>Exposure:</a:t>
            </a:r>
            <a:r>
              <a:rPr lang="en-US" b="1" dirty="0"/>
              <a:t> Flu Vaccine</a:t>
            </a:r>
          </a:p>
          <a:p>
            <a:endParaRPr lang="en-US" b="1" dirty="0"/>
          </a:p>
          <a:p>
            <a:endParaRPr lang="en-US" b="1" dirty="0"/>
          </a:p>
        </p:txBody>
      </p:sp>
      <p:sp>
        <p:nvSpPr>
          <p:cNvPr id="28" name="Down Arrow 27">
            <a:extLst>
              <a:ext uri="{FF2B5EF4-FFF2-40B4-BE49-F238E27FC236}">
                <a16:creationId xmlns:a16="http://schemas.microsoft.com/office/drawing/2014/main" xmlns="" id="{27E70152-A286-DE43-8AB8-DAF084A6E9C6}"/>
              </a:ext>
            </a:extLst>
          </p:cNvPr>
          <p:cNvSpPr/>
          <p:nvPr/>
        </p:nvSpPr>
        <p:spPr>
          <a:xfrm>
            <a:off x="903243" y="2437665"/>
            <a:ext cx="239753" cy="10482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AA2C7CE8-666E-6341-80B4-C96E77010E89}"/>
              </a:ext>
            </a:extLst>
          </p:cNvPr>
          <p:cNvSpPr txBox="1"/>
          <p:nvPr/>
        </p:nvSpPr>
        <p:spPr>
          <a:xfrm>
            <a:off x="370774" y="3669666"/>
            <a:ext cx="1304693" cy="1200329"/>
          </a:xfrm>
          <a:prstGeom prst="rect">
            <a:avLst/>
          </a:prstGeom>
          <a:noFill/>
        </p:spPr>
        <p:txBody>
          <a:bodyPr wrap="square" rtlCol="0">
            <a:spAutoFit/>
          </a:bodyPr>
          <a:lstStyle/>
          <a:p>
            <a:r>
              <a:rPr lang="en-US" b="1" dirty="0">
                <a:solidFill>
                  <a:srgbClr val="FF0000"/>
                </a:solidFill>
              </a:rPr>
              <a:t>Outcome:</a:t>
            </a:r>
            <a:r>
              <a:rPr lang="en-US" b="1" dirty="0"/>
              <a:t> Flu</a:t>
            </a:r>
          </a:p>
          <a:p>
            <a:endParaRPr lang="en-US" b="1" dirty="0"/>
          </a:p>
          <a:p>
            <a:endParaRPr lang="en-US" b="1" dirty="0"/>
          </a:p>
        </p:txBody>
      </p:sp>
    </p:spTree>
    <p:extLst>
      <p:ext uri="{BB962C8B-B14F-4D97-AF65-F5344CB8AC3E}">
        <p14:creationId xmlns:p14="http://schemas.microsoft.com/office/powerpoint/2010/main" val="64834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3</a:t>
            </a:r>
          </a:p>
        </p:txBody>
      </p:sp>
      <p:sp>
        <p:nvSpPr>
          <p:cNvPr id="3" name="Text Placeholder 2"/>
          <p:cNvSpPr>
            <a:spLocks noGrp="1"/>
          </p:cNvSpPr>
          <p:nvPr>
            <p:ph type="body" sz="quarter" idx="18"/>
          </p:nvPr>
        </p:nvSpPr>
        <p:spPr>
          <a:xfrm>
            <a:off x="2129934" y="1736587"/>
            <a:ext cx="6528291" cy="1347788"/>
          </a:xfrm>
        </p:spPr>
        <p:txBody>
          <a:bodyPr/>
          <a:lstStyle/>
          <a:p>
            <a:pPr>
              <a:lnSpc>
                <a:spcPct val="120000"/>
              </a:lnSpc>
            </a:pPr>
            <a:r>
              <a:rPr lang="en-US" sz="3200" dirty="0">
                <a:solidFill>
                  <a:schemeClr val="tx1">
                    <a:lumMod val="75000"/>
                  </a:schemeClr>
                </a:solidFill>
                <a:latin typeface="Arial"/>
                <a:cs typeface="Arial"/>
              </a:rPr>
              <a:t>Spotting the Study Design</a:t>
            </a:r>
            <a:endParaRPr lang="en-US" sz="2400" dirty="0">
              <a:latin typeface="Microsoft Sans Serif"/>
              <a:cs typeface="Microsoft Sans Serif"/>
            </a:endParaRPr>
          </a:p>
        </p:txBody>
      </p:sp>
    </p:spTree>
    <p:extLst>
      <p:ext uri="{BB962C8B-B14F-4D97-AF65-F5344CB8AC3E}">
        <p14:creationId xmlns:p14="http://schemas.microsoft.com/office/powerpoint/2010/main" val="65623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2" name="Text Placeholder 1"/>
          <p:cNvSpPr>
            <a:spLocks noGrp="1"/>
          </p:cNvSpPr>
          <p:nvPr>
            <p:ph type="body" sz="quarter" idx="13"/>
          </p:nvPr>
        </p:nvSpPr>
        <p:spPr>
          <a:xfrm>
            <a:off x="400002" y="337326"/>
            <a:ext cx="8231186" cy="906189"/>
          </a:xfrm>
        </p:spPr>
        <p:txBody>
          <a:bodyPr/>
          <a:lstStyle/>
          <a:p>
            <a:pPr>
              <a:lnSpc>
                <a:spcPct val="100000"/>
              </a:lnSpc>
            </a:pPr>
            <a:r>
              <a:rPr lang="en-US" sz="2400" b="1" u="sng" dirty="0">
                <a:solidFill>
                  <a:schemeClr val="tx1">
                    <a:lumMod val="75000"/>
                  </a:schemeClr>
                </a:solidFill>
                <a:latin typeface="Arial"/>
                <a:cs typeface="Arial"/>
              </a:rPr>
              <a:t>Learning Objectives: </a:t>
            </a:r>
            <a:r>
              <a:rPr lang="en-US" sz="2400" dirty="0">
                <a:solidFill>
                  <a:schemeClr val="tx1">
                    <a:lumMod val="75000"/>
                  </a:schemeClr>
                </a:solidFill>
                <a:latin typeface="Arial"/>
                <a:cs typeface="Arial"/>
              </a:rPr>
              <a:t>By end of this session students will be able to: </a:t>
            </a:r>
          </a:p>
        </p:txBody>
      </p:sp>
      <p:sp>
        <p:nvSpPr>
          <p:cNvPr id="6" name="Oval 5"/>
          <p:cNvSpPr/>
          <p:nvPr/>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nvGrpSpPr>
          <p:cNvPr id="4" name="Group 3"/>
          <p:cNvGrpSpPr/>
          <p:nvPr/>
        </p:nvGrpSpPr>
        <p:grpSpPr>
          <a:xfrm>
            <a:off x="0" y="3811933"/>
            <a:ext cx="9144000" cy="884478"/>
            <a:chOff x="0" y="2564348"/>
            <a:chExt cx="9144000" cy="884478"/>
          </a:xfrm>
        </p:grpSpPr>
        <p:sp>
          <p:nvSpPr>
            <p:cNvPr id="7" name="Rectangle 6"/>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9" name="Oval 8"/>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grpSp>
        <p:nvGrpSpPr>
          <p:cNvPr id="13" name="Group 12"/>
          <p:cNvGrpSpPr/>
          <p:nvPr/>
        </p:nvGrpSpPr>
        <p:grpSpPr>
          <a:xfrm>
            <a:off x="0" y="2562117"/>
            <a:ext cx="9144000" cy="884478"/>
            <a:chOff x="0" y="2564348"/>
            <a:chExt cx="9144000" cy="884478"/>
          </a:xfrm>
        </p:grpSpPr>
        <p:sp>
          <p:nvSpPr>
            <p:cNvPr id="14" name="Rectangle 13"/>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16" name="Oval 15"/>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sp>
        <p:nvSpPr>
          <p:cNvPr id="3" name="Text Placeholder 2"/>
          <p:cNvSpPr>
            <a:spLocks noGrp="1"/>
          </p:cNvSpPr>
          <p:nvPr>
            <p:ph type="body" sz="quarter" idx="14"/>
          </p:nvPr>
        </p:nvSpPr>
        <p:spPr>
          <a:xfrm>
            <a:off x="809110" y="1398825"/>
            <a:ext cx="7412970" cy="3647208"/>
          </a:xfrm>
        </p:spPr>
        <p:txBody>
          <a:bodyPr>
            <a:normAutofit/>
          </a:bodyPr>
          <a:lstStyle/>
          <a:p>
            <a:pPr>
              <a:buClr>
                <a:srgbClr val="1C353D"/>
              </a:buClr>
              <a:buSzPct val="125000"/>
            </a:pPr>
            <a:r>
              <a:rPr lang="en-US" dirty="0">
                <a:solidFill>
                  <a:schemeClr val="tx1">
                    <a:lumMod val="75000"/>
                  </a:schemeClr>
                </a:solidFill>
                <a:latin typeface="Arial"/>
                <a:cs typeface="Arial"/>
              </a:rPr>
              <a:t> </a:t>
            </a:r>
            <a:r>
              <a:rPr lang="en-US" sz="1800" dirty="0">
                <a:solidFill>
                  <a:schemeClr val="tx1">
                    <a:lumMod val="75000"/>
                  </a:schemeClr>
                </a:solidFill>
                <a:latin typeface="Arial"/>
                <a:cs typeface="Arial"/>
              </a:rPr>
              <a:t>List differences between descriptive and analytical study designs </a:t>
            </a:r>
            <a:endParaRPr lang="en-US" dirty="0">
              <a:solidFill>
                <a:schemeClr val="tx1">
                  <a:lumMod val="75000"/>
                </a:schemeClr>
              </a:solidFill>
              <a:latin typeface="Arial"/>
              <a:cs typeface="Arial"/>
            </a:endParaRP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a:t>
            </a:r>
            <a:r>
              <a:rPr lang="en-US" sz="1800" dirty="0">
                <a:solidFill>
                  <a:schemeClr val="tx1">
                    <a:lumMod val="75000"/>
                  </a:schemeClr>
                </a:solidFill>
                <a:latin typeface="Arial"/>
                <a:cs typeface="Arial"/>
              </a:rPr>
              <a:t>Describe main types of study designs and their uses</a:t>
            </a:r>
            <a:endParaRPr lang="en-US" dirty="0">
              <a:solidFill>
                <a:schemeClr val="tx1">
                  <a:lumMod val="75000"/>
                </a:schemeClr>
              </a:solidFill>
              <a:latin typeface="Arial"/>
              <a:cs typeface="Arial"/>
            </a:endParaRP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a:t>
            </a:r>
            <a:r>
              <a:rPr lang="en-US" sz="2000" dirty="0">
                <a:solidFill>
                  <a:schemeClr val="tx1">
                    <a:lumMod val="75000"/>
                  </a:schemeClr>
                </a:solidFill>
                <a:latin typeface="Arial"/>
                <a:cs typeface="Arial"/>
              </a:rPr>
              <a:t>Identify different study designs with examples</a:t>
            </a:r>
            <a:endParaRPr lang="en-US" dirty="0">
              <a:solidFill>
                <a:schemeClr val="tx1">
                  <a:lumMod val="75000"/>
                </a:schemeClr>
              </a:solidFill>
              <a:latin typeface="Arial"/>
              <a:cs typeface="Arial"/>
            </a:endParaRPr>
          </a:p>
        </p:txBody>
      </p:sp>
    </p:spTree>
    <p:extLst>
      <p:ext uri="{BB962C8B-B14F-4D97-AF65-F5344CB8AC3E}">
        <p14:creationId xmlns:p14="http://schemas.microsoft.com/office/powerpoint/2010/main" val="69535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89ED7F8-1760-D44D-ACF4-2BE99FD6699B}"/>
              </a:ext>
            </a:extLst>
          </p:cNvPr>
          <p:cNvGrpSpPr/>
          <p:nvPr/>
        </p:nvGrpSpPr>
        <p:grpSpPr>
          <a:xfrm>
            <a:off x="663762" y="107003"/>
            <a:ext cx="6495795" cy="4898211"/>
            <a:chOff x="663762" y="107003"/>
            <a:chExt cx="6495795" cy="4898211"/>
          </a:xfrm>
        </p:grpSpPr>
        <p:sp>
          <p:nvSpPr>
            <p:cNvPr id="6" name="Freeform 5">
              <a:extLst>
                <a:ext uri="{FF2B5EF4-FFF2-40B4-BE49-F238E27FC236}">
                  <a16:creationId xmlns:a16="http://schemas.microsoft.com/office/drawing/2014/main" xmlns=""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xmlns=""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xmlns=""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xmlns=""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xmlns=""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xmlns=""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xmlns=""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xmlns=""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xmlns=""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xmlns=""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xmlns=""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xmlns=""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xmlns=""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xmlns=""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xmlns=""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xmlns=""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All Studies</a:t>
              </a:r>
            </a:p>
          </p:txBody>
        </p:sp>
        <p:sp>
          <p:nvSpPr>
            <p:cNvPr id="22" name="Freeform 21">
              <a:extLst>
                <a:ext uri="{FF2B5EF4-FFF2-40B4-BE49-F238E27FC236}">
                  <a16:creationId xmlns:a16="http://schemas.microsoft.com/office/drawing/2014/main" xmlns=""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Descriptive (PO)</a:t>
              </a:r>
            </a:p>
          </p:txBody>
        </p:sp>
        <p:sp>
          <p:nvSpPr>
            <p:cNvPr id="23" name="Freeform 22">
              <a:extLst>
                <a:ext uri="{FF2B5EF4-FFF2-40B4-BE49-F238E27FC236}">
                  <a16:creationId xmlns:a16="http://schemas.microsoft.com/office/drawing/2014/main" xmlns=""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report</a:t>
              </a:r>
            </a:p>
          </p:txBody>
        </p:sp>
        <p:sp>
          <p:nvSpPr>
            <p:cNvPr id="24" name="Freeform 23">
              <a:extLst>
                <a:ext uri="{FF2B5EF4-FFF2-40B4-BE49-F238E27FC236}">
                  <a16:creationId xmlns:a16="http://schemas.microsoft.com/office/drawing/2014/main" xmlns=""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series</a:t>
              </a:r>
            </a:p>
          </p:txBody>
        </p:sp>
        <p:sp>
          <p:nvSpPr>
            <p:cNvPr id="25" name="Freeform 24">
              <a:extLst>
                <a:ext uri="{FF2B5EF4-FFF2-40B4-BE49-F238E27FC236}">
                  <a16:creationId xmlns:a16="http://schemas.microsoft.com/office/drawing/2014/main" xmlns=""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(survey)</a:t>
              </a:r>
              <a:endParaRPr kumimoji="0" lang="en-US" sz="1200" b="0" i="0" u="none" strike="noStrike" kern="1200" cap="none" spc="0" normalizeH="0" baseline="0" noProof="0" dirty="0">
                <a:ln>
                  <a:noFill/>
                </a:ln>
                <a:solidFill>
                  <a:srgbClr val="112025"/>
                </a:solidFill>
                <a:effectLst/>
                <a:uLnTx/>
                <a:uFillTx/>
                <a:latin typeface="Arial"/>
                <a:ea typeface="+mn-ea"/>
                <a:cs typeface="+mn-cs"/>
              </a:endParaRPr>
            </a:p>
          </p:txBody>
        </p:sp>
        <p:sp>
          <p:nvSpPr>
            <p:cNvPr id="26" name="Freeform 25">
              <a:extLst>
                <a:ext uri="{FF2B5EF4-FFF2-40B4-BE49-F238E27FC236}">
                  <a16:creationId xmlns:a16="http://schemas.microsoft.com/office/drawing/2014/main" xmlns=""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Qualitative</a:t>
              </a:r>
            </a:p>
          </p:txBody>
        </p:sp>
        <p:sp>
          <p:nvSpPr>
            <p:cNvPr id="27" name="Freeform 26">
              <a:extLst>
                <a:ext uri="{FF2B5EF4-FFF2-40B4-BE49-F238E27FC236}">
                  <a16:creationId xmlns:a16="http://schemas.microsoft.com/office/drawing/2014/main" xmlns=""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Analytical (PICO)</a:t>
              </a:r>
            </a:p>
          </p:txBody>
        </p:sp>
        <p:sp>
          <p:nvSpPr>
            <p:cNvPr id="28" name="Freeform 27">
              <a:extLst>
                <a:ext uri="{FF2B5EF4-FFF2-40B4-BE49-F238E27FC236}">
                  <a16:creationId xmlns:a16="http://schemas.microsoft.com/office/drawing/2014/main" xmlns=""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Experimental</a:t>
              </a:r>
            </a:p>
          </p:txBody>
        </p:sp>
        <p:sp>
          <p:nvSpPr>
            <p:cNvPr id="29" name="Freeform 28">
              <a:extLst>
                <a:ext uri="{FF2B5EF4-FFF2-40B4-BE49-F238E27FC236}">
                  <a16:creationId xmlns:a16="http://schemas.microsoft.com/office/drawing/2014/main" xmlns=""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Randomized Clinical Trials (RCTs)</a:t>
              </a:r>
            </a:p>
          </p:txBody>
        </p:sp>
        <p:sp>
          <p:nvSpPr>
            <p:cNvPr id="30" name="Freeform 29">
              <a:extLst>
                <a:ext uri="{FF2B5EF4-FFF2-40B4-BE49-F238E27FC236}">
                  <a16:creationId xmlns:a16="http://schemas.microsoft.com/office/drawing/2014/main" xmlns=""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Observational </a:t>
              </a:r>
            </a:p>
          </p:txBody>
        </p:sp>
        <p:sp>
          <p:nvSpPr>
            <p:cNvPr id="31" name="Freeform 30">
              <a:extLst>
                <a:ext uri="{FF2B5EF4-FFF2-40B4-BE49-F238E27FC236}">
                  <a16:creationId xmlns:a16="http://schemas.microsoft.com/office/drawing/2014/main" xmlns=""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Group data</a:t>
              </a:r>
            </a:p>
          </p:txBody>
        </p:sp>
        <p:sp>
          <p:nvSpPr>
            <p:cNvPr id="32" name="Freeform 31">
              <a:extLst>
                <a:ext uri="{FF2B5EF4-FFF2-40B4-BE49-F238E27FC236}">
                  <a16:creationId xmlns:a16="http://schemas.microsoft.com/office/drawing/2014/main" xmlns=""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Ecological  study</a:t>
              </a:r>
            </a:p>
          </p:txBody>
        </p:sp>
        <p:sp>
          <p:nvSpPr>
            <p:cNvPr id="33" name="Freeform 32">
              <a:extLst>
                <a:ext uri="{FF2B5EF4-FFF2-40B4-BE49-F238E27FC236}">
                  <a16:creationId xmlns:a16="http://schemas.microsoft.com/office/drawing/2014/main" xmlns=""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Individual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reeform 33">
              <a:extLst>
                <a:ext uri="{FF2B5EF4-FFF2-40B4-BE49-F238E27FC236}">
                  <a16:creationId xmlns:a16="http://schemas.microsoft.com/office/drawing/2014/main" xmlns=""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(analytical)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Freeform 34">
              <a:extLst>
                <a:ext uri="{FF2B5EF4-FFF2-40B4-BE49-F238E27FC236}">
                  <a16:creationId xmlns:a16="http://schemas.microsoft.com/office/drawing/2014/main" xmlns=""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Cohort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35">
              <a:extLst>
                <a:ext uri="{FF2B5EF4-FFF2-40B4-BE49-F238E27FC236}">
                  <a16:creationId xmlns:a16="http://schemas.microsoft.com/office/drawing/2014/main" xmlns=""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Case-Control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8" name="Rectangle 37">
            <a:extLst>
              <a:ext uri="{FF2B5EF4-FFF2-40B4-BE49-F238E27FC236}">
                <a16:creationId xmlns:a16="http://schemas.microsoft.com/office/drawing/2014/main" xmlns="" id="{C53A2534-A692-6D4B-9771-EC921F48104C}"/>
              </a:ext>
            </a:extLst>
          </p:cNvPr>
          <p:cNvSpPr/>
          <p:nvPr/>
        </p:nvSpPr>
        <p:spPr>
          <a:xfrm>
            <a:off x="2017853" y="767360"/>
            <a:ext cx="1700556" cy="584775"/>
          </a:xfrm>
          <a:prstGeom prst="rect">
            <a:avLst/>
          </a:prstGeom>
          <a:noFill/>
        </p:spPr>
        <p:txBody>
          <a:bodyPr wrap="square" lIns="91440" tIns="45720" rIns="91440" bIns="45720">
            <a:spAutoFit/>
          </a:bodyPr>
          <a:lstStyle/>
          <a:p>
            <a:pPr algn="ctr"/>
            <a:r>
              <a:rPr lang="en-US" sz="3200" b="1" cap="none" spc="0" dirty="0">
                <a:ln w="12700">
                  <a:solidFill>
                    <a:schemeClr val="tx2">
                      <a:lumMod val="75000"/>
                    </a:schemeClr>
                  </a:solidFill>
                  <a:prstDash val="solid"/>
                </a:ln>
                <a:pattFill prst="dkUpDiag">
                  <a:fgClr>
                    <a:srgbClr val="FF0000"/>
                  </a:fgClr>
                  <a:bgClr>
                    <a:schemeClr val="tx2">
                      <a:lumMod val="20000"/>
                      <a:lumOff val="80000"/>
                    </a:schemeClr>
                  </a:bgClr>
                </a:pattFill>
                <a:effectLst>
                  <a:outerShdw dist="38100" dir="2640000" algn="bl" rotWithShape="0">
                    <a:schemeClr val="tx2">
                      <a:lumMod val="75000"/>
                    </a:schemeClr>
                  </a:outerShdw>
                </a:effectLst>
              </a:rPr>
              <a:t>Q1</a:t>
            </a:r>
          </a:p>
        </p:txBody>
      </p:sp>
      <p:sp>
        <p:nvSpPr>
          <p:cNvPr id="39" name="Rectangle 38">
            <a:extLst>
              <a:ext uri="{FF2B5EF4-FFF2-40B4-BE49-F238E27FC236}">
                <a16:creationId xmlns:a16="http://schemas.microsoft.com/office/drawing/2014/main" xmlns="" id="{DA178C5D-EBBA-544A-9A0A-1B860B3F7BBF}"/>
              </a:ext>
            </a:extLst>
          </p:cNvPr>
          <p:cNvSpPr/>
          <p:nvPr/>
        </p:nvSpPr>
        <p:spPr>
          <a:xfrm>
            <a:off x="3227260" y="1553925"/>
            <a:ext cx="1700556" cy="584775"/>
          </a:xfrm>
          <a:prstGeom prst="rect">
            <a:avLst/>
          </a:prstGeom>
          <a:noFill/>
        </p:spPr>
        <p:txBody>
          <a:bodyPr wrap="square" lIns="91440" tIns="45720" rIns="91440" bIns="45720">
            <a:spAutoFit/>
          </a:bodyPr>
          <a:lstStyle/>
          <a:p>
            <a:pPr algn="ctr"/>
            <a:r>
              <a:rPr lang="en-US" sz="3200" b="1" cap="none" spc="0" dirty="0">
                <a:ln w="12700">
                  <a:solidFill>
                    <a:schemeClr val="tx2">
                      <a:lumMod val="75000"/>
                    </a:schemeClr>
                  </a:solidFill>
                  <a:prstDash val="solid"/>
                </a:ln>
                <a:pattFill prst="dkUpDiag">
                  <a:fgClr>
                    <a:srgbClr val="FF0000"/>
                  </a:fgClr>
                  <a:bgClr>
                    <a:schemeClr val="tx2">
                      <a:lumMod val="20000"/>
                      <a:lumOff val="80000"/>
                    </a:schemeClr>
                  </a:bgClr>
                </a:pattFill>
                <a:effectLst>
                  <a:outerShdw dist="38100" dir="2640000" algn="bl" rotWithShape="0">
                    <a:schemeClr val="tx2">
                      <a:lumMod val="75000"/>
                    </a:schemeClr>
                  </a:outerShdw>
                </a:effectLst>
              </a:rPr>
              <a:t>Q2</a:t>
            </a:r>
          </a:p>
        </p:txBody>
      </p:sp>
      <p:sp>
        <p:nvSpPr>
          <p:cNvPr id="40" name="Rectangle 39">
            <a:extLst>
              <a:ext uri="{FF2B5EF4-FFF2-40B4-BE49-F238E27FC236}">
                <a16:creationId xmlns:a16="http://schemas.microsoft.com/office/drawing/2014/main" xmlns="" id="{8B240801-B790-784B-B0D4-5F403AA410BD}"/>
              </a:ext>
            </a:extLst>
          </p:cNvPr>
          <p:cNvSpPr/>
          <p:nvPr/>
        </p:nvSpPr>
        <p:spPr>
          <a:xfrm>
            <a:off x="6405906" y="2223110"/>
            <a:ext cx="1700556" cy="584775"/>
          </a:xfrm>
          <a:prstGeom prst="rect">
            <a:avLst/>
          </a:prstGeom>
          <a:noFill/>
        </p:spPr>
        <p:txBody>
          <a:bodyPr wrap="square" lIns="91440" tIns="45720" rIns="91440" bIns="45720">
            <a:spAutoFit/>
          </a:bodyPr>
          <a:lstStyle/>
          <a:p>
            <a:pPr algn="ctr"/>
            <a:r>
              <a:rPr lang="en-US" sz="3200" b="1" cap="none" spc="0" dirty="0">
                <a:ln w="12700">
                  <a:solidFill>
                    <a:schemeClr val="tx2">
                      <a:lumMod val="75000"/>
                    </a:schemeClr>
                  </a:solidFill>
                  <a:prstDash val="solid"/>
                </a:ln>
                <a:pattFill prst="dkUpDiag">
                  <a:fgClr>
                    <a:srgbClr val="FF0000"/>
                  </a:fgClr>
                  <a:bgClr>
                    <a:schemeClr val="tx2">
                      <a:lumMod val="20000"/>
                      <a:lumOff val="80000"/>
                    </a:schemeClr>
                  </a:bgClr>
                </a:pattFill>
                <a:effectLst>
                  <a:outerShdw dist="38100" dir="2640000" algn="bl" rotWithShape="0">
                    <a:schemeClr val="tx2">
                      <a:lumMod val="75000"/>
                    </a:schemeClr>
                  </a:outerShdw>
                </a:effectLst>
              </a:rPr>
              <a:t>Q3</a:t>
            </a:r>
          </a:p>
        </p:txBody>
      </p:sp>
      <p:sp>
        <p:nvSpPr>
          <p:cNvPr id="41" name="Rectangle 40">
            <a:extLst>
              <a:ext uri="{FF2B5EF4-FFF2-40B4-BE49-F238E27FC236}">
                <a16:creationId xmlns:a16="http://schemas.microsoft.com/office/drawing/2014/main" xmlns="" id="{9DD2B782-3964-D146-B909-5A78B34AB02B}"/>
              </a:ext>
            </a:extLst>
          </p:cNvPr>
          <p:cNvSpPr/>
          <p:nvPr/>
        </p:nvSpPr>
        <p:spPr>
          <a:xfrm>
            <a:off x="5979312" y="316807"/>
            <a:ext cx="2875039" cy="954107"/>
          </a:xfrm>
          <a:prstGeom prst="rect">
            <a:avLst/>
          </a:prstGeom>
          <a:noFill/>
        </p:spPr>
        <p:txBody>
          <a:bodyPr wrap="square" lIns="91440" tIns="45720" rIns="91440" bIns="45720">
            <a:spAutoFit/>
          </a:bodyPr>
          <a:lstStyle/>
          <a:p>
            <a:pPr algn="ctr"/>
            <a:r>
              <a:rPr lang="en-US" sz="2800" b="1" dirty="0">
                <a:ln w="12700">
                  <a:solidFill>
                    <a:schemeClr val="tx2">
                      <a:lumMod val="75000"/>
                    </a:schemeClr>
                  </a:solidFill>
                  <a:prstDash val="solid"/>
                </a:ln>
                <a:pattFill prst="dkUpDiag">
                  <a:fgClr>
                    <a:srgbClr val="FF0000"/>
                  </a:fgClr>
                  <a:bgClr>
                    <a:schemeClr val="tx2">
                      <a:lumMod val="20000"/>
                      <a:lumOff val="80000"/>
                    </a:schemeClr>
                  </a:bgClr>
                </a:pattFill>
                <a:effectLst>
                  <a:outerShdw dist="38100" dir="2640000" algn="bl" rotWithShape="0">
                    <a:schemeClr val="tx2">
                      <a:lumMod val="75000"/>
                    </a:schemeClr>
                  </a:outerShdw>
                </a:effectLst>
              </a:rPr>
              <a:t>Spotting the Study Design</a:t>
            </a:r>
            <a:endParaRPr lang="en-US" sz="2800" b="1" cap="none" spc="0" dirty="0">
              <a:ln w="12700">
                <a:solidFill>
                  <a:schemeClr val="tx2">
                    <a:lumMod val="75000"/>
                  </a:schemeClr>
                </a:solidFill>
                <a:prstDash val="solid"/>
              </a:ln>
              <a:pattFill prst="dkUpDiag">
                <a:fgClr>
                  <a:srgbClr val="FF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9792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BDC8F8-EFD6-6B43-B582-151A14ACA02D}"/>
              </a:ext>
            </a:extLst>
          </p:cNvPr>
          <p:cNvSpPr txBox="1"/>
          <p:nvPr/>
        </p:nvSpPr>
        <p:spPr>
          <a:xfrm>
            <a:off x="367990" y="133815"/>
            <a:ext cx="8474927" cy="5632311"/>
          </a:xfrm>
          <a:prstGeom prst="rect">
            <a:avLst/>
          </a:prstGeom>
          <a:noFill/>
        </p:spPr>
        <p:txBody>
          <a:bodyPr wrap="square" rtlCol="0">
            <a:spAutoFit/>
          </a:bodyPr>
          <a:lstStyle/>
          <a:p>
            <a:r>
              <a:rPr lang="en-US" dirty="0"/>
              <a:t>The type of study </a:t>
            </a:r>
            <a:r>
              <a:rPr lang="en-US" dirty="0" err="1"/>
              <a:t>canbe</a:t>
            </a:r>
            <a:r>
              <a:rPr lang="en-US" dirty="0"/>
              <a:t> spotted by looking at </a:t>
            </a:r>
            <a:r>
              <a:rPr lang="en-US" b="1" u="sng" dirty="0"/>
              <a:t>three issues </a:t>
            </a:r>
            <a:r>
              <a:rPr lang="en-US" dirty="0"/>
              <a:t>as per the “Design Tree”:</a:t>
            </a:r>
          </a:p>
          <a:p>
            <a:endParaRPr lang="en-US" dirty="0"/>
          </a:p>
          <a:p>
            <a:r>
              <a:rPr lang="en-US" b="1" dirty="0">
                <a:solidFill>
                  <a:srgbClr val="FF0000"/>
                </a:solidFill>
              </a:rPr>
              <a:t>Q1.</a:t>
            </a:r>
            <a:r>
              <a:rPr lang="en-US" b="1" dirty="0">
                <a:solidFill>
                  <a:srgbClr val="1C353D"/>
                </a:solidFill>
              </a:rPr>
              <a:t> What was the aim of the study?</a:t>
            </a:r>
          </a:p>
          <a:p>
            <a:pPr marL="800100" lvl="1" indent="-342900">
              <a:buFont typeface="+mj-lt"/>
              <a:buAutoNum type="arabicPeriod"/>
            </a:pPr>
            <a:r>
              <a:rPr lang="en-US" dirty="0"/>
              <a:t>To simply describe a population (PO questions) </a:t>
            </a:r>
            <a:r>
              <a:rPr lang="en-US" dirty="0">
                <a:sym typeface="Wingdings" pitchFamily="2" charset="2"/>
              </a:rPr>
              <a:t> Descriptive</a:t>
            </a:r>
          </a:p>
          <a:p>
            <a:pPr marL="800100" lvl="1" indent="-342900">
              <a:buFont typeface="+mj-lt"/>
              <a:buAutoNum type="arabicPeriod"/>
            </a:pPr>
            <a:r>
              <a:rPr lang="en-US" dirty="0"/>
              <a:t>To quantify the relationship between exposure &amp;  outcome (PICO questions) </a:t>
            </a:r>
            <a:r>
              <a:rPr lang="en-US" dirty="0">
                <a:sym typeface="Wingdings" pitchFamily="2" charset="2"/>
              </a:rPr>
              <a:t> Analytic</a:t>
            </a:r>
          </a:p>
          <a:p>
            <a:pPr lvl="1"/>
            <a:endParaRPr lang="en-US" b="1" dirty="0">
              <a:sym typeface="Wingdings" pitchFamily="2" charset="2"/>
            </a:endParaRPr>
          </a:p>
          <a:p>
            <a:pPr fontAlgn="base"/>
            <a:r>
              <a:rPr lang="en-US" b="1" dirty="0">
                <a:solidFill>
                  <a:srgbClr val="FF0000"/>
                </a:solidFill>
              </a:rPr>
              <a:t>Q2.</a:t>
            </a:r>
            <a:r>
              <a:rPr lang="en-US" b="1" dirty="0"/>
              <a:t> If analytic, was the intervention randomly allocated (assigned by the researcher)?</a:t>
            </a:r>
          </a:p>
          <a:p>
            <a:pPr marL="800100" lvl="1" indent="-342900" fontAlgn="base">
              <a:buFont typeface="+mj-lt"/>
              <a:buAutoNum type="arabicPeriod"/>
            </a:pPr>
            <a:r>
              <a:rPr lang="en-US" dirty="0"/>
              <a:t>Yes </a:t>
            </a:r>
            <a:r>
              <a:rPr lang="en-US" dirty="0">
                <a:sym typeface="Wingdings" pitchFamily="2" charset="2"/>
              </a:rPr>
              <a:t> RCT</a:t>
            </a:r>
          </a:p>
          <a:p>
            <a:pPr marL="800100" lvl="1" indent="-342900" fontAlgn="base">
              <a:buFont typeface="+mj-lt"/>
              <a:buAutoNum type="arabicPeriod"/>
            </a:pPr>
            <a:r>
              <a:rPr lang="en-US" dirty="0">
                <a:sym typeface="Wingdings" pitchFamily="2" charset="2"/>
              </a:rPr>
              <a:t>No  Observational</a:t>
            </a:r>
          </a:p>
          <a:p>
            <a:pPr marL="800100" lvl="1" indent="-342900" fontAlgn="base">
              <a:buFont typeface="+mj-lt"/>
              <a:buAutoNum type="arabicPeriod"/>
            </a:pPr>
            <a:endParaRPr lang="en-US" b="1" dirty="0">
              <a:sym typeface="Wingdings" pitchFamily="2" charset="2"/>
            </a:endParaRPr>
          </a:p>
          <a:p>
            <a:pPr marL="0" lvl="1" fontAlgn="base"/>
            <a:r>
              <a:rPr lang="en-US" b="1" dirty="0">
                <a:solidFill>
                  <a:srgbClr val="FF0000"/>
                </a:solidFill>
              </a:rPr>
              <a:t>Q3.</a:t>
            </a:r>
            <a:r>
              <a:rPr lang="en-US" b="1" dirty="0"/>
              <a:t> If Observational, When were the outcomes determined (measured)?</a:t>
            </a:r>
          </a:p>
          <a:p>
            <a:pPr marL="800100" lvl="2" indent="-342900" fontAlgn="base">
              <a:buFont typeface="+mj-lt"/>
              <a:buAutoNum type="arabicPeriod"/>
            </a:pPr>
            <a:r>
              <a:rPr lang="en-US" dirty="0"/>
              <a:t>Some time </a:t>
            </a:r>
            <a:r>
              <a:rPr lang="en-US" u="sng" dirty="0"/>
              <a:t>after</a:t>
            </a:r>
            <a:r>
              <a:rPr lang="en-US" dirty="0"/>
              <a:t> the exposure (intervention) </a:t>
            </a:r>
            <a:r>
              <a:rPr lang="en-US" dirty="0">
                <a:sym typeface="Wingdings" pitchFamily="2" charset="2"/>
              </a:rPr>
              <a:t> Cohort study</a:t>
            </a:r>
          </a:p>
          <a:p>
            <a:pPr marL="800100" lvl="2" indent="-342900" fontAlgn="base">
              <a:buFont typeface="+mj-lt"/>
              <a:buAutoNum type="arabicPeriod"/>
            </a:pPr>
            <a:r>
              <a:rPr lang="en-US" dirty="0"/>
              <a:t>At the </a:t>
            </a:r>
            <a:r>
              <a:rPr lang="en-US" u="sng" dirty="0"/>
              <a:t>same time </a:t>
            </a:r>
            <a:r>
              <a:rPr lang="en-US" dirty="0"/>
              <a:t>as the exposure (intervention) </a:t>
            </a:r>
            <a:r>
              <a:rPr lang="en-US" dirty="0">
                <a:sym typeface="Wingdings" pitchFamily="2" charset="2"/>
              </a:rPr>
              <a:t> Cross-sectional</a:t>
            </a:r>
          </a:p>
          <a:p>
            <a:pPr marL="800100" lvl="2" indent="-342900" fontAlgn="base">
              <a:buFont typeface="+mj-lt"/>
              <a:buAutoNum type="arabicPeriod"/>
            </a:pPr>
            <a:r>
              <a:rPr lang="en-US" u="sng" dirty="0"/>
              <a:t>Before</a:t>
            </a:r>
            <a:r>
              <a:rPr lang="en-US" dirty="0"/>
              <a:t> the exposure was measured </a:t>
            </a:r>
            <a:r>
              <a:rPr lang="en-US" dirty="0">
                <a:sym typeface="Wingdings" pitchFamily="2" charset="2"/>
              </a:rPr>
              <a:t> Case-Control</a:t>
            </a:r>
          </a:p>
          <a:p>
            <a:pPr marL="800100" lvl="2" indent="-342900" fontAlgn="base">
              <a:buFont typeface="+mj-lt"/>
              <a:buAutoNum type="arabicPeriod"/>
            </a:pPr>
            <a:endParaRPr lang="en-US" b="1" dirty="0"/>
          </a:p>
          <a:p>
            <a:pPr marL="800100" lvl="1" indent="-342900" fontAlgn="base">
              <a:buFont typeface="+mj-lt"/>
              <a:buAutoNum type="arabicPeriod"/>
            </a:pPr>
            <a:endParaRPr lang="en-US" b="1" dirty="0"/>
          </a:p>
          <a:p>
            <a:pPr lvl="1"/>
            <a:endParaRPr lang="en-US" b="1" dirty="0"/>
          </a:p>
        </p:txBody>
      </p:sp>
    </p:spTree>
    <p:extLst>
      <p:ext uri="{BB962C8B-B14F-4D97-AF65-F5344CB8AC3E}">
        <p14:creationId xmlns:p14="http://schemas.microsoft.com/office/powerpoint/2010/main" val="29688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854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90292" y="371154"/>
            <a:ext cx="8341113" cy="1754326"/>
          </a:xfrm>
          <a:prstGeom prst="rect">
            <a:avLst/>
          </a:prstGeom>
        </p:spPr>
        <p:txBody>
          <a:bodyPr wrap="square">
            <a:spAutoFit/>
          </a:bodyPr>
          <a:lstStyle/>
          <a:p>
            <a:r>
              <a:rPr lang="en-US" dirty="0">
                <a:solidFill>
                  <a:srgbClr val="333333"/>
                </a:solidFill>
              </a:rPr>
              <a:t>“Primary spontaneous pneumothorax is a common disorder occurring in young adults without underlying lung disease. Although tobacco smoking is a well-documented risk factor for spontaneous pneumothorax, an association between electronic cigarette use (that is, vaping) and spontaneous pneumothorax has not been noted. We report a case of spontaneous </a:t>
            </a:r>
            <a:r>
              <a:rPr lang="en-US" dirty="0" err="1">
                <a:solidFill>
                  <a:srgbClr val="333333"/>
                </a:solidFill>
              </a:rPr>
              <a:t>pneumothoraces</a:t>
            </a:r>
            <a:r>
              <a:rPr lang="en-US" dirty="0">
                <a:solidFill>
                  <a:srgbClr val="333333"/>
                </a:solidFill>
              </a:rPr>
              <a:t> correlated with vaping”</a:t>
            </a:r>
            <a:endParaRPr lang="en-US" dirty="0"/>
          </a:p>
        </p:txBody>
      </p:sp>
      <p:sp>
        <p:nvSpPr>
          <p:cNvPr id="4" name="TextBox 3">
            <a:extLst>
              <a:ext uri="{FF2B5EF4-FFF2-40B4-BE49-F238E27FC236}">
                <a16:creationId xmlns:a16="http://schemas.microsoft.com/office/drawing/2014/main" xmlns="" id="{E0F4E38D-5E9E-4945-A31B-BAA7AEA88D88}"/>
              </a:ext>
            </a:extLst>
          </p:cNvPr>
          <p:cNvSpPr txBox="1"/>
          <p:nvPr/>
        </p:nvSpPr>
        <p:spPr>
          <a:xfrm>
            <a:off x="1918009" y="4293220"/>
            <a:ext cx="7058722" cy="553998"/>
          </a:xfrm>
          <a:prstGeom prst="rect">
            <a:avLst/>
          </a:prstGeom>
          <a:noFill/>
        </p:spPr>
        <p:txBody>
          <a:bodyPr wrap="square" rtlCol="0">
            <a:spAutoFit/>
          </a:bodyPr>
          <a:lstStyle/>
          <a:p>
            <a:r>
              <a:rPr lang="en-US" sz="1000" dirty="0"/>
              <a:t>Bonilla, Alex, Alexander J. Blair, Suliman M. </a:t>
            </a:r>
            <a:r>
              <a:rPr lang="en-US" sz="1000" dirty="0" err="1"/>
              <a:t>Alamro</a:t>
            </a:r>
            <a:r>
              <a:rPr lang="en-US" sz="1000" dirty="0"/>
              <a:t>, Rebecca A. Ward, Michael B. Feldman, Richard A. </a:t>
            </a:r>
            <a:r>
              <a:rPr lang="en-US" sz="1000" dirty="0" err="1"/>
              <a:t>Dutko</a:t>
            </a:r>
            <a:r>
              <a:rPr lang="en-US" sz="1000" dirty="0"/>
              <a:t>, Theodora K. </a:t>
            </a:r>
            <a:r>
              <a:rPr lang="en-US" sz="1000" dirty="0" err="1"/>
              <a:t>Karagounis</a:t>
            </a:r>
            <a:r>
              <a:rPr lang="en-US" sz="1000" dirty="0"/>
              <a:t>, Adam L. Johnson, Erik E. </a:t>
            </a:r>
            <a:r>
              <a:rPr lang="en-US" sz="1000" dirty="0" err="1"/>
              <a:t>Folch</a:t>
            </a:r>
            <a:r>
              <a:rPr lang="en-US" sz="1000" dirty="0"/>
              <a:t>, and </a:t>
            </a:r>
            <a:r>
              <a:rPr lang="en-US" sz="1000" dirty="0" err="1"/>
              <a:t>Jatin</a:t>
            </a:r>
            <a:r>
              <a:rPr lang="en-US" sz="1000" dirty="0"/>
              <a:t> M. Vyas. "Recurrent spontaneous </a:t>
            </a:r>
            <a:r>
              <a:rPr lang="en-US" sz="1000" dirty="0" err="1"/>
              <a:t>pneumothoraces</a:t>
            </a:r>
            <a:r>
              <a:rPr lang="en-US" sz="1000" dirty="0"/>
              <a:t> and vaping in an 18-year-old man: a case report and review of the literature." </a:t>
            </a:r>
            <a:r>
              <a:rPr lang="en-US" sz="1000" i="1" dirty="0"/>
              <a:t>Journal of Medical Case Reports</a:t>
            </a:r>
            <a:r>
              <a:rPr lang="en-US" sz="1000" dirty="0"/>
              <a:t> 13, no. 1 (2019): 1-6.</a:t>
            </a:r>
          </a:p>
        </p:txBody>
      </p:sp>
      <p:sp>
        <p:nvSpPr>
          <p:cNvPr id="5" name="TextBox 4">
            <a:extLst>
              <a:ext uri="{FF2B5EF4-FFF2-40B4-BE49-F238E27FC236}">
                <a16:creationId xmlns:a16="http://schemas.microsoft.com/office/drawing/2014/main" xmlns="" id="{032C4CD0-0943-644B-9D3A-421F88BF3A6A}"/>
              </a:ext>
            </a:extLst>
          </p:cNvPr>
          <p:cNvSpPr txBox="1"/>
          <p:nvPr/>
        </p:nvSpPr>
        <p:spPr>
          <a:xfrm>
            <a:off x="3401122" y="2516853"/>
            <a:ext cx="6913756" cy="369332"/>
          </a:xfrm>
          <a:prstGeom prst="rect">
            <a:avLst/>
          </a:prstGeom>
          <a:noFill/>
        </p:spPr>
        <p:txBody>
          <a:bodyPr wrap="square" rtlCol="0">
            <a:spAutoFit/>
          </a:bodyPr>
          <a:lstStyle/>
          <a:p>
            <a:r>
              <a:rPr lang="en-US" dirty="0">
                <a:solidFill>
                  <a:srgbClr val="FF0000"/>
                </a:solidFill>
              </a:rPr>
              <a:t>Study design: Descriptive – Case Report</a:t>
            </a:r>
          </a:p>
        </p:txBody>
      </p:sp>
    </p:spTree>
    <p:extLst>
      <p:ext uri="{BB962C8B-B14F-4D97-AF65-F5344CB8AC3E}">
        <p14:creationId xmlns:p14="http://schemas.microsoft.com/office/powerpoint/2010/main" val="6241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90292" y="371154"/>
            <a:ext cx="8341113" cy="1754326"/>
          </a:xfrm>
          <a:prstGeom prst="rect">
            <a:avLst/>
          </a:prstGeom>
        </p:spPr>
        <p:txBody>
          <a:bodyPr wrap="square">
            <a:spAutoFit/>
          </a:bodyPr>
          <a:lstStyle/>
          <a:p>
            <a:r>
              <a:rPr lang="en-US" dirty="0"/>
              <a:t>“Fourteen patients were treated for electronic cigarette burns between 2012 and 2016. Burn size ranged from &lt;1% to 6% total body surface area. Most patients suffered burns to their thighs because the battery or device exploded in their pocket. The majority suffered partial thickness burns while four patients had full thickness burns. Three patients required excision and autografting, all of which were full thickness burns. The average time to recovery was 24.5 days”</a:t>
            </a:r>
          </a:p>
        </p:txBody>
      </p:sp>
      <p:sp>
        <p:nvSpPr>
          <p:cNvPr id="4" name="TextBox 3">
            <a:extLst>
              <a:ext uri="{FF2B5EF4-FFF2-40B4-BE49-F238E27FC236}">
                <a16:creationId xmlns:a16="http://schemas.microsoft.com/office/drawing/2014/main" xmlns="" id="{E0F4E38D-5E9E-4945-A31B-BAA7AEA88D88}"/>
              </a:ext>
            </a:extLst>
          </p:cNvPr>
          <p:cNvSpPr txBox="1"/>
          <p:nvPr/>
        </p:nvSpPr>
        <p:spPr>
          <a:xfrm>
            <a:off x="1929160" y="4393581"/>
            <a:ext cx="7058722" cy="400110"/>
          </a:xfrm>
          <a:prstGeom prst="rect">
            <a:avLst/>
          </a:prstGeom>
          <a:noFill/>
        </p:spPr>
        <p:txBody>
          <a:bodyPr wrap="square" rtlCol="0">
            <a:spAutoFit/>
          </a:bodyPr>
          <a:lstStyle/>
          <a:p>
            <a:r>
              <a:rPr lang="en-US" sz="1000" dirty="0"/>
              <a:t>Gibson, Cameron JS, </a:t>
            </a:r>
            <a:r>
              <a:rPr lang="en-US" sz="1000" dirty="0" err="1"/>
              <a:t>Niknam</a:t>
            </a:r>
            <a:r>
              <a:rPr lang="en-US" sz="1000" dirty="0"/>
              <a:t> </a:t>
            </a:r>
            <a:r>
              <a:rPr lang="en-US" sz="1000" dirty="0" err="1"/>
              <a:t>Eshraghi</a:t>
            </a:r>
            <a:r>
              <a:rPr lang="en-US" sz="1000" dirty="0"/>
              <a:t>, Nathan A. </a:t>
            </a:r>
            <a:r>
              <a:rPr lang="en-US" sz="1000" dirty="0" err="1"/>
              <a:t>Kemalyan</a:t>
            </a:r>
            <a:r>
              <a:rPr lang="en-US" sz="1000" dirty="0"/>
              <a:t>, and Charles Mueller. "Electronic cigarette burns: A case series." Trauma 21, no. 2 (2019): 103-106.</a:t>
            </a:r>
          </a:p>
        </p:txBody>
      </p:sp>
      <p:sp>
        <p:nvSpPr>
          <p:cNvPr id="5" name="TextBox 4">
            <a:extLst>
              <a:ext uri="{FF2B5EF4-FFF2-40B4-BE49-F238E27FC236}">
                <a16:creationId xmlns:a16="http://schemas.microsoft.com/office/drawing/2014/main" xmlns="" id="{032C4CD0-0943-644B-9D3A-421F88BF3A6A}"/>
              </a:ext>
            </a:extLst>
          </p:cNvPr>
          <p:cNvSpPr txBox="1"/>
          <p:nvPr/>
        </p:nvSpPr>
        <p:spPr>
          <a:xfrm>
            <a:off x="3412273" y="2890198"/>
            <a:ext cx="6913756" cy="369332"/>
          </a:xfrm>
          <a:prstGeom prst="rect">
            <a:avLst/>
          </a:prstGeom>
          <a:noFill/>
        </p:spPr>
        <p:txBody>
          <a:bodyPr wrap="square" rtlCol="0">
            <a:spAutoFit/>
          </a:bodyPr>
          <a:lstStyle/>
          <a:p>
            <a:r>
              <a:rPr lang="en-US" dirty="0">
                <a:solidFill>
                  <a:srgbClr val="FF0000"/>
                </a:solidFill>
              </a:rPr>
              <a:t>Study design: Descriptive – Case Series</a:t>
            </a:r>
          </a:p>
        </p:txBody>
      </p:sp>
    </p:spTree>
    <p:extLst>
      <p:ext uri="{BB962C8B-B14F-4D97-AF65-F5344CB8AC3E}">
        <p14:creationId xmlns:p14="http://schemas.microsoft.com/office/powerpoint/2010/main" val="25990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90292" y="371154"/>
            <a:ext cx="8341113" cy="1754326"/>
          </a:xfrm>
          <a:prstGeom prst="rect">
            <a:avLst/>
          </a:prstGeom>
        </p:spPr>
        <p:txBody>
          <a:bodyPr wrap="square">
            <a:spAutoFit/>
          </a:bodyPr>
          <a:lstStyle/>
          <a:p>
            <a:r>
              <a:rPr lang="en-US" dirty="0"/>
              <a:t>“We conducted 12 focus groups and two individual interviews with young adult nonusers, e-cigarette vapers, cigarette smokers, and dual users to assess beliefs about the effects of e-cigarettes. After a series of open-ended questions, follow-up questions assessed reactions to domains previously examined in expectancy measures for cigarette smoking and e-cigarette vaping. The constant comparative method was used to derive themes from transcripts”</a:t>
            </a:r>
          </a:p>
        </p:txBody>
      </p:sp>
      <p:sp>
        <p:nvSpPr>
          <p:cNvPr id="5" name="TextBox 4">
            <a:extLst>
              <a:ext uri="{FF2B5EF4-FFF2-40B4-BE49-F238E27FC236}">
                <a16:creationId xmlns:a16="http://schemas.microsoft.com/office/drawing/2014/main" xmlns="" id="{032C4CD0-0943-644B-9D3A-421F88BF3A6A}"/>
              </a:ext>
            </a:extLst>
          </p:cNvPr>
          <p:cNvSpPr txBox="1"/>
          <p:nvPr/>
        </p:nvSpPr>
        <p:spPr>
          <a:xfrm>
            <a:off x="3412273" y="2890198"/>
            <a:ext cx="6913756" cy="369332"/>
          </a:xfrm>
          <a:prstGeom prst="rect">
            <a:avLst/>
          </a:prstGeom>
          <a:noFill/>
        </p:spPr>
        <p:txBody>
          <a:bodyPr wrap="square" rtlCol="0">
            <a:spAutoFit/>
          </a:bodyPr>
          <a:lstStyle/>
          <a:p>
            <a:r>
              <a:rPr lang="en-US" dirty="0">
                <a:solidFill>
                  <a:srgbClr val="FF0000"/>
                </a:solidFill>
              </a:rPr>
              <a:t>Study design: Descriptive – Qualitative</a:t>
            </a:r>
          </a:p>
        </p:txBody>
      </p:sp>
      <p:sp>
        <p:nvSpPr>
          <p:cNvPr id="6" name="TextBox 5">
            <a:extLst>
              <a:ext uri="{FF2B5EF4-FFF2-40B4-BE49-F238E27FC236}">
                <a16:creationId xmlns:a16="http://schemas.microsoft.com/office/drawing/2014/main" xmlns="" id="{CE33596A-83EA-114F-97CF-4FAA80882F90}"/>
              </a:ext>
            </a:extLst>
          </p:cNvPr>
          <p:cNvSpPr txBox="1"/>
          <p:nvPr/>
        </p:nvSpPr>
        <p:spPr>
          <a:xfrm>
            <a:off x="2085278" y="4285632"/>
            <a:ext cx="7058722" cy="553998"/>
          </a:xfrm>
          <a:prstGeom prst="rect">
            <a:avLst/>
          </a:prstGeom>
          <a:noFill/>
        </p:spPr>
        <p:txBody>
          <a:bodyPr wrap="square" rtlCol="0">
            <a:spAutoFit/>
          </a:bodyPr>
          <a:lstStyle/>
          <a:p>
            <a:r>
              <a:rPr lang="en-US" sz="1000" dirty="0"/>
              <a:t>Harrell, Paul T., Thomas H. Brandon, Kelli J. England, Tracey E. Barnett, Laurel O. </a:t>
            </a:r>
            <a:r>
              <a:rPr lang="en-US" sz="1000" dirty="0" err="1"/>
              <a:t>Brockenberry</a:t>
            </a:r>
            <a:r>
              <a:rPr lang="en-US" sz="1000" dirty="0"/>
              <a:t>, Vani N. Simmons, and Gwendolyn P. Quinn. "Vaping Expectancies: A Qualitative Study among Young Adult Nonusers, Smokers, Vapers, and Dual Users." </a:t>
            </a:r>
            <a:r>
              <a:rPr lang="en-US" sz="1000" i="1" dirty="0"/>
              <a:t>Substance abuse: research and treatment</a:t>
            </a:r>
            <a:r>
              <a:rPr lang="en-US" sz="1000" dirty="0"/>
              <a:t> 13 (2019): 1178221819866210.</a:t>
            </a:r>
            <a:endParaRPr lang="en-US" sz="400" dirty="0"/>
          </a:p>
        </p:txBody>
      </p:sp>
    </p:spTree>
    <p:extLst>
      <p:ext uri="{BB962C8B-B14F-4D97-AF65-F5344CB8AC3E}">
        <p14:creationId xmlns:p14="http://schemas.microsoft.com/office/powerpoint/2010/main" val="33421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90292" y="371154"/>
            <a:ext cx="8341113" cy="1754326"/>
          </a:xfrm>
          <a:prstGeom prst="rect">
            <a:avLst/>
          </a:prstGeom>
        </p:spPr>
        <p:txBody>
          <a:bodyPr wrap="square">
            <a:spAutoFit/>
          </a:bodyPr>
          <a:lstStyle/>
          <a:p>
            <a:pPr fontAlgn="base"/>
            <a:r>
              <a:rPr lang="en-US" dirty="0"/>
              <a:t>“A survey of 6902 German students (mean age 13.1 years, 51.3% male) recruited in six German states was performed. Exposure to e-cigarette advertisements was measured with self-rated contact frequency to three advertising images. Multilevel mixed-effect logistic regression models were used to assess associations between exposure to e-cigarette advertisement and use of e-cigarettes, combustible cigarettes and hookahs (ever and past 30 days)”</a:t>
            </a:r>
          </a:p>
        </p:txBody>
      </p:sp>
      <p:sp>
        <p:nvSpPr>
          <p:cNvPr id="4" name="TextBox 3">
            <a:extLst>
              <a:ext uri="{FF2B5EF4-FFF2-40B4-BE49-F238E27FC236}">
                <a16:creationId xmlns:a16="http://schemas.microsoft.com/office/drawing/2014/main" xmlns="" id="{E0F4E38D-5E9E-4945-A31B-BAA7AEA88D88}"/>
              </a:ext>
            </a:extLst>
          </p:cNvPr>
          <p:cNvSpPr txBox="1"/>
          <p:nvPr/>
        </p:nvSpPr>
        <p:spPr>
          <a:xfrm>
            <a:off x="1918008" y="4393580"/>
            <a:ext cx="7058722" cy="430887"/>
          </a:xfrm>
          <a:prstGeom prst="rect">
            <a:avLst/>
          </a:prstGeom>
          <a:noFill/>
        </p:spPr>
        <p:txBody>
          <a:bodyPr wrap="square" rtlCol="0">
            <a:spAutoFit/>
          </a:bodyPr>
          <a:lstStyle/>
          <a:p>
            <a:r>
              <a:rPr lang="en-US" sz="1100" dirty="0"/>
              <a:t>Hansen, Julia, Reiner </a:t>
            </a:r>
            <a:r>
              <a:rPr lang="en-US" sz="1100" dirty="0" err="1"/>
              <a:t>Hanewinkel</a:t>
            </a:r>
            <a:r>
              <a:rPr lang="en-US" sz="1100" dirty="0"/>
              <a:t>, and </a:t>
            </a:r>
            <a:r>
              <a:rPr lang="en-US" sz="1100" dirty="0" err="1"/>
              <a:t>Matthis</a:t>
            </a:r>
            <a:r>
              <a:rPr lang="en-US" sz="1100" dirty="0"/>
              <a:t> Morgenstern. "Electronic cigarette marketing and smoking </a:t>
            </a:r>
            <a:r>
              <a:rPr lang="en-US" sz="1100" dirty="0" err="1"/>
              <a:t>behaviour</a:t>
            </a:r>
            <a:r>
              <a:rPr lang="en-US" sz="1100" dirty="0"/>
              <a:t> in adolescence: a cross-sectional study." </a:t>
            </a:r>
            <a:r>
              <a:rPr lang="en-US" sz="1100" i="1" dirty="0"/>
              <a:t>ERJ open research</a:t>
            </a:r>
            <a:r>
              <a:rPr lang="en-US" sz="1100" dirty="0"/>
              <a:t> 4, no. 4 (2018): 00155-2018.</a:t>
            </a:r>
            <a:endParaRPr lang="en-US" sz="100" dirty="0"/>
          </a:p>
        </p:txBody>
      </p:sp>
      <p:sp>
        <p:nvSpPr>
          <p:cNvPr id="5" name="TextBox 4">
            <a:extLst>
              <a:ext uri="{FF2B5EF4-FFF2-40B4-BE49-F238E27FC236}">
                <a16:creationId xmlns:a16="http://schemas.microsoft.com/office/drawing/2014/main" xmlns="" id="{032C4CD0-0943-644B-9D3A-421F88BF3A6A}"/>
              </a:ext>
            </a:extLst>
          </p:cNvPr>
          <p:cNvSpPr txBox="1"/>
          <p:nvPr/>
        </p:nvSpPr>
        <p:spPr>
          <a:xfrm>
            <a:off x="1103970" y="2388393"/>
            <a:ext cx="6913756" cy="1477328"/>
          </a:xfrm>
          <a:prstGeom prst="rect">
            <a:avLst/>
          </a:prstGeom>
          <a:noFill/>
        </p:spPr>
        <p:txBody>
          <a:bodyPr wrap="square" rtlCol="0">
            <a:spAutoFit/>
          </a:bodyPr>
          <a:lstStyle/>
          <a:p>
            <a:r>
              <a:rPr lang="en-US" dirty="0">
                <a:solidFill>
                  <a:srgbClr val="FF0000"/>
                </a:solidFill>
              </a:rPr>
              <a:t>Spot the design! Three questions:</a:t>
            </a:r>
          </a:p>
          <a:p>
            <a:endParaRPr lang="en-US" dirty="0">
              <a:solidFill>
                <a:srgbClr val="FF0000"/>
              </a:solidFill>
            </a:endParaRPr>
          </a:p>
          <a:p>
            <a:r>
              <a:rPr lang="en-US" dirty="0">
                <a:solidFill>
                  <a:srgbClr val="FF0000"/>
                </a:solidFill>
              </a:rPr>
              <a:t>Q1: Analytical (association)</a:t>
            </a:r>
          </a:p>
          <a:p>
            <a:r>
              <a:rPr lang="en-US" dirty="0">
                <a:solidFill>
                  <a:srgbClr val="FF0000"/>
                </a:solidFill>
              </a:rPr>
              <a:t>Q2: Observational (exposure was not randomly allocated)</a:t>
            </a:r>
          </a:p>
          <a:p>
            <a:r>
              <a:rPr lang="en-US" dirty="0">
                <a:solidFill>
                  <a:srgbClr val="FF0000"/>
                </a:solidFill>
              </a:rPr>
              <a:t>Q3: Cross-sectional (Exposure &amp; Outcome at the same time)</a:t>
            </a:r>
          </a:p>
        </p:txBody>
      </p:sp>
    </p:spTree>
    <p:extLst>
      <p:ext uri="{BB962C8B-B14F-4D97-AF65-F5344CB8AC3E}">
        <p14:creationId xmlns:p14="http://schemas.microsoft.com/office/powerpoint/2010/main" val="30392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90291" y="281944"/>
            <a:ext cx="8586439" cy="2585323"/>
          </a:xfrm>
          <a:prstGeom prst="rect">
            <a:avLst/>
          </a:prstGeom>
        </p:spPr>
        <p:txBody>
          <a:bodyPr wrap="square">
            <a:spAutoFit/>
          </a:bodyPr>
          <a:lstStyle/>
          <a:p>
            <a:pPr fontAlgn="base"/>
            <a:r>
              <a:rPr lang="en-US" dirty="0"/>
              <a:t>“Adult smokers (≥18 years old) making their first purchase at local participating vape shops were asked by professional retail staff to complete a form with their basic demographic and smoking history details together with scoring of their level of nicotine dependence by a questionnaire. Participants were instructed how to charge, fill, activate and use their e-cigs. Key troubleshooting was addressed and phone numbers were supplied for technical assistance. Participants were encouraged to use these products in the anticipation of reducing the number of cig/day smoked. Their cigarette consumption was followed-up at 6 and 12 months”</a:t>
            </a:r>
          </a:p>
          <a:p>
            <a:pPr fontAlgn="base"/>
            <a:endParaRPr lang="en-US" dirty="0"/>
          </a:p>
        </p:txBody>
      </p:sp>
      <p:sp>
        <p:nvSpPr>
          <p:cNvPr id="4" name="TextBox 3">
            <a:extLst>
              <a:ext uri="{FF2B5EF4-FFF2-40B4-BE49-F238E27FC236}">
                <a16:creationId xmlns:a16="http://schemas.microsoft.com/office/drawing/2014/main" xmlns="" id="{E0F4E38D-5E9E-4945-A31B-BAA7AEA88D88}"/>
              </a:ext>
            </a:extLst>
          </p:cNvPr>
          <p:cNvSpPr txBox="1"/>
          <p:nvPr/>
        </p:nvSpPr>
        <p:spPr>
          <a:xfrm>
            <a:off x="2386359" y="4393580"/>
            <a:ext cx="7058722" cy="553998"/>
          </a:xfrm>
          <a:prstGeom prst="rect">
            <a:avLst/>
          </a:prstGeom>
          <a:noFill/>
        </p:spPr>
        <p:txBody>
          <a:bodyPr wrap="square" rtlCol="0">
            <a:spAutoFit/>
          </a:bodyPr>
          <a:lstStyle/>
          <a:p>
            <a:r>
              <a:rPr lang="en-US" sz="1000" dirty="0" err="1"/>
              <a:t>Polosa</a:t>
            </a:r>
            <a:r>
              <a:rPr lang="en-US" sz="1000" dirty="0"/>
              <a:t>, Riccardo, Pasquale </a:t>
            </a:r>
            <a:r>
              <a:rPr lang="en-US" sz="1000" dirty="0" err="1"/>
              <a:t>Caponnetto</a:t>
            </a:r>
            <a:r>
              <a:rPr lang="en-US" sz="1000" dirty="0"/>
              <a:t>, Fabio </a:t>
            </a:r>
            <a:r>
              <a:rPr lang="en-US" sz="1000" dirty="0" err="1"/>
              <a:t>Cibella</a:t>
            </a:r>
            <a:r>
              <a:rPr lang="en-US" sz="1000" dirty="0"/>
              <a:t>, and Jacques Le-</a:t>
            </a:r>
            <a:r>
              <a:rPr lang="en-US" sz="1000" dirty="0" err="1"/>
              <a:t>Houezec</a:t>
            </a:r>
            <a:r>
              <a:rPr lang="en-US" sz="1000" dirty="0"/>
              <a:t>. "Quit and smoking reduction rates in vape shop consumers: a prospective 12-month survey." </a:t>
            </a:r>
            <a:r>
              <a:rPr lang="en-US" sz="1000" i="1" dirty="0"/>
              <a:t>International journal of environmental research and public health</a:t>
            </a:r>
            <a:r>
              <a:rPr lang="en-US" sz="1000" dirty="0"/>
              <a:t> 12, no. 4 (2015): 3428-3438.</a:t>
            </a:r>
            <a:endParaRPr lang="en-US" sz="100" dirty="0"/>
          </a:p>
        </p:txBody>
      </p:sp>
      <p:sp>
        <p:nvSpPr>
          <p:cNvPr id="5" name="TextBox 4">
            <a:extLst>
              <a:ext uri="{FF2B5EF4-FFF2-40B4-BE49-F238E27FC236}">
                <a16:creationId xmlns:a16="http://schemas.microsoft.com/office/drawing/2014/main" xmlns="" id="{032C4CD0-0943-644B-9D3A-421F88BF3A6A}"/>
              </a:ext>
            </a:extLst>
          </p:cNvPr>
          <p:cNvSpPr txBox="1"/>
          <p:nvPr/>
        </p:nvSpPr>
        <p:spPr>
          <a:xfrm>
            <a:off x="1059364" y="2639254"/>
            <a:ext cx="6913756" cy="1754326"/>
          </a:xfrm>
          <a:prstGeom prst="rect">
            <a:avLst/>
          </a:prstGeom>
          <a:noFill/>
        </p:spPr>
        <p:txBody>
          <a:bodyPr wrap="square" rtlCol="0">
            <a:spAutoFit/>
          </a:bodyPr>
          <a:lstStyle/>
          <a:p>
            <a:r>
              <a:rPr lang="en-US" dirty="0">
                <a:solidFill>
                  <a:srgbClr val="FF0000"/>
                </a:solidFill>
              </a:rPr>
              <a:t>Spot the design! Three questions:</a:t>
            </a:r>
          </a:p>
          <a:p>
            <a:endParaRPr lang="en-US" dirty="0">
              <a:solidFill>
                <a:srgbClr val="FF0000"/>
              </a:solidFill>
            </a:endParaRPr>
          </a:p>
          <a:p>
            <a:r>
              <a:rPr lang="en-US" dirty="0">
                <a:solidFill>
                  <a:srgbClr val="FF0000"/>
                </a:solidFill>
              </a:rPr>
              <a:t>Q1: Analytical (association)</a:t>
            </a:r>
          </a:p>
          <a:p>
            <a:r>
              <a:rPr lang="en-US" dirty="0">
                <a:solidFill>
                  <a:srgbClr val="FF0000"/>
                </a:solidFill>
              </a:rPr>
              <a:t>Q2: Observational (exposure was not randomly allocated)</a:t>
            </a:r>
          </a:p>
          <a:p>
            <a:r>
              <a:rPr lang="en-US" dirty="0">
                <a:solidFill>
                  <a:srgbClr val="FF0000"/>
                </a:solidFill>
              </a:rPr>
              <a:t>Q3: Cohort study (Exposure is measured BEFORE Outcome is measured)</a:t>
            </a:r>
          </a:p>
        </p:txBody>
      </p:sp>
    </p:spTree>
    <p:extLst>
      <p:ext uri="{BB962C8B-B14F-4D97-AF65-F5344CB8AC3E}">
        <p14:creationId xmlns:p14="http://schemas.microsoft.com/office/powerpoint/2010/main" val="7210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E49BD8-AF59-9E4D-9523-85F8137013C4}"/>
              </a:ext>
            </a:extLst>
          </p:cNvPr>
          <p:cNvSpPr/>
          <p:nvPr/>
        </p:nvSpPr>
        <p:spPr>
          <a:xfrm>
            <a:off x="367989" y="415759"/>
            <a:ext cx="8586439" cy="1754326"/>
          </a:xfrm>
          <a:prstGeom prst="rect">
            <a:avLst/>
          </a:prstGeom>
        </p:spPr>
        <p:txBody>
          <a:bodyPr wrap="square">
            <a:spAutoFit/>
          </a:bodyPr>
          <a:lstStyle/>
          <a:p>
            <a:pPr fontAlgn="base"/>
            <a:r>
              <a:rPr lang="en-US" dirty="0"/>
              <a:t>“We randomly assigned adults attending U.K. National Health Service stop-smoking services to either nicotine-replacement products of their choice or an e-cigarette starter pack with a recommendation to purchase further e-liquids of the flavor and strength of their choice. Treatment included weekly behavioral support for at least 4 weeks. The primary outcome was sustained abstinence for 1 year, which was validated biochemically at the final visit”</a:t>
            </a:r>
          </a:p>
        </p:txBody>
      </p:sp>
      <p:sp>
        <p:nvSpPr>
          <p:cNvPr id="4" name="TextBox 3">
            <a:extLst>
              <a:ext uri="{FF2B5EF4-FFF2-40B4-BE49-F238E27FC236}">
                <a16:creationId xmlns:a16="http://schemas.microsoft.com/office/drawing/2014/main" xmlns="" id="{E0F4E38D-5E9E-4945-A31B-BAA7AEA88D88}"/>
              </a:ext>
            </a:extLst>
          </p:cNvPr>
          <p:cNvSpPr txBox="1"/>
          <p:nvPr/>
        </p:nvSpPr>
        <p:spPr>
          <a:xfrm>
            <a:off x="2219091" y="4304370"/>
            <a:ext cx="7058722" cy="553998"/>
          </a:xfrm>
          <a:prstGeom prst="rect">
            <a:avLst/>
          </a:prstGeom>
          <a:noFill/>
        </p:spPr>
        <p:txBody>
          <a:bodyPr wrap="square" rtlCol="0">
            <a:spAutoFit/>
          </a:bodyPr>
          <a:lstStyle/>
          <a:p>
            <a:r>
              <a:rPr lang="en-US" sz="1000" dirty="0" err="1"/>
              <a:t>Polosa</a:t>
            </a:r>
            <a:r>
              <a:rPr lang="en-US" sz="1000" dirty="0"/>
              <a:t>, Riccardo, Pasquale </a:t>
            </a:r>
            <a:r>
              <a:rPr lang="en-US" sz="1000" dirty="0" err="1"/>
              <a:t>Caponnetto</a:t>
            </a:r>
            <a:r>
              <a:rPr lang="en-US" sz="1000" dirty="0"/>
              <a:t>, Fabio </a:t>
            </a:r>
            <a:r>
              <a:rPr lang="en-US" sz="1000" dirty="0" err="1"/>
              <a:t>Cibella</a:t>
            </a:r>
            <a:r>
              <a:rPr lang="en-US" sz="1000" dirty="0"/>
              <a:t>, and Jacques Le-</a:t>
            </a:r>
            <a:r>
              <a:rPr lang="en-US" sz="1000" dirty="0" err="1"/>
              <a:t>Houezec</a:t>
            </a:r>
            <a:r>
              <a:rPr lang="en-US" sz="1000" dirty="0"/>
              <a:t>. "Quit and smoking reduction rates in vape shop consumers: a prospective 12-month survey." </a:t>
            </a:r>
            <a:r>
              <a:rPr lang="en-US" sz="1000" i="1" dirty="0"/>
              <a:t>International journal of environmental research and public health</a:t>
            </a:r>
            <a:r>
              <a:rPr lang="en-US" sz="1000" dirty="0"/>
              <a:t> 12, no. 4 (2015): 3428-3438.</a:t>
            </a:r>
            <a:endParaRPr lang="en-US" sz="100" dirty="0"/>
          </a:p>
        </p:txBody>
      </p:sp>
      <p:sp>
        <p:nvSpPr>
          <p:cNvPr id="5" name="TextBox 4">
            <a:extLst>
              <a:ext uri="{FF2B5EF4-FFF2-40B4-BE49-F238E27FC236}">
                <a16:creationId xmlns:a16="http://schemas.microsoft.com/office/drawing/2014/main" xmlns="" id="{032C4CD0-0943-644B-9D3A-421F88BF3A6A}"/>
              </a:ext>
            </a:extLst>
          </p:cNvPr>
          <p:cNvSpPr txBox="1"/>
          <p:nvPr/>
        </p:nvSpPr>
        <p:spPr>
          <a:xfrm>
            <a:off x="1059364" y="2405078"/>
            <a:ext cx="6913756" cy="1477328"/>
          </a:xfrm>
          <a:prstGeom prst="rect">
            <a:avLst/>
          </a:prstGeom>
          <a:noFill/>
        </p:spPr>
        <p:txBody>
          <a:bodyPr wrap="square" rtlCol="0">
            <a:spAutoFit/>
          </a:bodyPr>
          <a:lstStyle/>
          <a:p>
            <a:r>
              <a:rPr lang="en-US" dirty="0">
                <a:solidFill>
                  <a:srgbClr val="FF0000"/>
                </a:solidFill>
              </a:rPr>
              <a:t>Spot the design! Three questions:</a:t>
            </a:r>
          </a:p>
          <a:p>
            <a:endParaRPr lang="en-US" dirty="0">
              <a:solidFill>
                <a:srgbClr val="FF0000"/>
              </a:solidFill>
            </a:endParaRPr>
          </a:p>
          <a:p>
            <a:r>
              <a:rPr lang="en-US" dirty="0">
                <a:solidFill>
                  <a:srgbClr val="FF0000"/>
                </a:solidFill>
              </a:rPr>
              <a:t>Q1: Analytical (association)</a:t>
            </a:r>
          </a:p>
          <a:p>
            <a:r>
              <a:rPr lang="en-US" dirty="0">
                <a:solidFill>
                  <a:srgbClr val="FF0000"/>
                </a:solidFill>
              </a:rPr>
              <a:t>Q2: Experimental (exposure was randomly allocated) - RCT</a:t>
            </a:r>
          </a:p>
          <a:p>
            <a:r>
              <a:rPr lang="en-US" dirty="0">
                <a:solidFill>
                  <a:srgbClr val="FF0000"/>
                </a:solidFill>
              </a:rPr>
              <a:t>Q3: Not Applicable</a:t>
            </a:r>
          </a:p>
        </p:txBody>
      </p:sp>
    </p:spTree>
    <p:extLst>
      <p:ext uri="{BB962C8B-B14F-4D97-AF65-F5344CB8AC3E}">
        <p14:creationId xmlns:p14="http://schemas.microsoft.com/office/powerpoint/2010/main" val="26545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0056FA7-7FBA-A344-A8A9-5083AC9BF40A}"/>
              </a:ext>
            </a:extLst>
          </p:cNvPr>
          <p:cNvSpPr/>
          <p:nvPr/>
        </p:nvSpPr>
        <p:spPr>
          <a:xfrm>
            <a:off x="853470" y="1837948"/>
            <a:ext cx="728949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Check the Video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rId2"/>
              </a:rPr>
              <a:t>Here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7593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653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35556"/>
          </a:xfrm>
        </p:spPr>
        <p:txBody>
          <a:bodyPr>
            <a:normAutofit fontScale="85000" lnSpcReduction="20000"/>
          </a:bodyPr>
          <a:lstStyle/>
          <a:p>
            <a:r>
              <a:rPr lang="en-US" b="1">
                <a:solidFill>
                  <a:schemeClr val="accent4">
                    <a:lumMod val="60000"/>
                    <a:lumOff val="40000"/>
                  </a:schemeClr>
                </a:solidFill>
                <a:latin typeface="Arial"/>
                <a:cs typeface="Arial"/>
              </a:rPr>
              <a:t>Office Hours (by appointment via email): </a:t>
            </a:r>
          </a:p>
          <a:p>
            <a:r>
              <a:rPr lang="en-US">
                <a:latin typeface="Arial"/>
                <a:cs typeface="Arial"/>
              </a:rPr>
              <a:t>Mondays &amp; Wednesdays</a:t>
            </a:r>
          </a:p>
          <a:p>
            <a:r>
              <a:rPr lang="en-US">
                <a:latin typeface="Arial"/>
                <a:cs typeface="Arial"/>
              </a:rPr>
              <a:t>11 AM – 1 PM</a:t>
            </a:r>
          </a:p>
          <a:p>
            <a:r>
              <a:rPr lang="en-US">
                <a:latin typeface="Arial"/>
                <a:cs typeface="Arial"/>
              </a:rPr>
              <a:t>West Building </a:t>
            </a:r>
          </a:p>
          <a:p>
            <a:r>
              <a:rPr lang="en-US">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spTree>
    <p:extLst>
      <p:ext uri="{BB962C8B-B14F-4D97-AF65-F5344CB8AC3E}">
        <p14:creationId xmlns:p14="http://schemas.microsoft.com/office/powerpoint/2010/main" val="59710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99FCDCD-B40C-5447-BE01-2FD6A6EBBCE4}"/>
              </a:ext>
            </a:extLst>
          </p:cNvPr>
          <p:cNvSpPr>
            <a:spLocks noGrp="1"/>
          </p:cNvSpPr>
          <p:nvPr>
            <p:ph type="body" sz="quarter" idx="10"/>
          </p:nvPr>
        </p:nvSpPr>
        <p:spPr>
          <a:xfrm>
            <a:off x="301811" y="815736"/>
            <a:ext cx="8548935" cy="4012029"/>
          </a:xfrm>
        </p:spPr>
        <p:txBody>
          <a:bodyPr>
            <a:normAutofit fontScale="77500" lnSpcReduction="20000"/>
          </a:bodyPr>
          <a:lstStyle/>
          <a:p>
            <a:pPr algn="l"/>
            <a:r>
              <a:rPr lang="en-US" sz="2600" b="1" u="sng" dirty="0">
                <a:solidFill>
                  <a:schemeClr val="tx1"/>
                </a:solidFill>
              </a:rPr>
              <a:t>References:</a:t>
            </a:r>
          </a:p>
          <a:p>
            <a:pPr marL="457200" indent="-457200" algn="l">
              <a:buFont typeface="Arial" panose="020B0604020202020204" pitchFamily="34" charset="0"/>
              <a:buChar char="•"/>
            </a:pPr>
            <a:r>
              <a:rPr lang="en-US" sz="2600" dirty="0">
                <a:solidFill>
                  <a:schemeClr val="tx1"/>
                </a:solidFill>
              </a:rPr>
              <a:t>Celentano, David D., and </a:t>
            </a:r>
            <a:r>
              <a:rPr lang="en-US" sz="2600" dirty="0" err="1">
                <a:solidFill>
                  <a:schemeClr val="tx1"/>
                </a:solidFill>
              </a:rPr>
              <a:t>Scd</a:t>
            </a:r>
            <a:r>
              <a:rPr lang="en-US" sz="2600" dirty="0">
                <a:solidFill>
                  <a:schemeClr val="tx1"/>
                </a:solidFill>
              </a:rPr>
              <a:t> </a:t>
            </a:r>
            <a:r>
              <a:rPr lang="en-US" sz="2600" dirty="0" err="1">
                <a:solidFill>
                  <a:schemeClr val="tx1"/>
                </a:solidFill>
              </a:rPr>
              <a:t>Mhs</a:t>
            </a:r>
            <a:r>
              <a:rPr lang="en-US" sz="2600" dirty="0">
                <a:solidFill>
                  <a:schemeClr val="tx1"/>
                </a:solidFill>
              </a:rPr>
              <a:t>. </a:t>
            </a:r>
            <a:r>
              <a:rPr lang="en-US" sz="2600" dirty="0" err="1">
                <a:solidFill>
                  <a:schemeClr val="tx1"/>
                </a:solidFill>
              </a:rPr>
              <a:t>Gordis</a:t>
            </a:r>
            <a:r>
              <a:rPr lang="en-US" sz="2600" dirty="0">
                <a:solidFill>
                  <a:schemeClr val="tx1"/>
                </a:solidFill>
              </a:rPr>
              <a:t> Epidemiology. Elsevier, 2018.</a:t>
            </a:r>
          </a:p>
          <a:p>
            <a:pPr marL="457200" indent="-457200" algn="l">
              <a:buFont typeface="Arial" panose="020B0604020202020204" pitchFamily="34" charset="0"/>
              <a:buChar char="•"/>
            </a:pPr>
            <a:r>
              <a:rPr lang="en-US" sz="2600" dirty="0" err="1">
                <a:solidFill>
                  <a:schemeClr val="tx1"/>
                </a:solidFill>
              </a:rPr>
              <a:t>Hulley</a:t>
            </a:r>
            <a:r>
              <a:rPr lang="en-US" sz="2600" dirty="0">
                <a:solidFill>
                  <a:schemeClr val="tx1"/>
                </a:solidFill>
              </a:rPr>
              <a:t>, Stephen B., ed. Designing clinical research. Lippincott Williams &amp; Wilkins, 2007.</a:t>
            </a:r>
          </a:p>
          <a:p>
            <a:pPr marL="457200" indent="-457200" algn="l">
              <a:buFont typeface="Arial" panose="020B0604020202020204" pitchFamily="34" charset="0"/>
              <a:buChar char="•"/>
            </a:pPr>
            <a:r>
              <a:rPr lang="en-US" sz="2600" dirty="0">
                <a:solidFill>
                  <a:schemeClr val="tx1"/>
                </a:solidFill>
              </a:rPr>
              <a:t>Haynes, R. Brian. Clinical epidemiology: how to do clinical practice research. Lippincott </a:t>
            </a:r>
            <a:r>
              <a:rPr lang="en-US" sz="2600" dirty="0" err="1">
                <a:solidFill>
                  <a:schemeClr val="tx1"/>
                </a:solidFill>
              </a:rPr>
              <a:t>williams</a:t>
            </a:r>
            <a:r>
              <a:rPr lang="en-US" sz="2600" dirty="0">
                <a:solidFill>
                  <a:schemeClr val="tx1"/>
                </a:solidFill>
              </a:rPr>
              <a:t> &amp; </a:t>
            </a:r>
            <a:r>
              <a:rPr lang="en-US" sz="2600" dirty="0" err="1">
                <a:solidFill>
                  <a:schemeClr val="tx1"/>
                </a:solidFill>
              </a:rPr>
              <a:t>wilkins</a:t>
            </a:r>
            <a:r>
              <a:rPr lang="en-US" sz="2600" dirty="0">
                <a:solidFill>
                  <a:schemeClr val="tx1"/>
                </a:solidFill>
              </a:rPr>
              <a:t>, 2012.</a:t>
            </a:r>
          </a:p>
          <a:p>
            <a:pPr marL="457200" indent="-457200" algn="l">
              <a:buFont typeface="Arial" panose="020B0604020202020204" pitchFamily="34" charset="0"/>
              <a:buChar char="•"/>
            </a:pPr>
            <a:r>
              <a:rPr lang="en-US" sz="2600" dirty="0">
                <a:solidFill>
                  <a:schemeClr val="tx1"/>
                </a:solidFill>
              </a:rPr>
              <a:t>Carlson, Melissa DA, and R. Sean Morrison. "Study design, precision, and validity in observational studies." Journal of palliative medicine 12.1 (2009): 77-82.</a:t>
            </a:r>
          </a:p>
          <a:p>
            <a:pPr marL="457200" indent="-457200" algn="l">
              <a:buFont typeface="Arial" panose="020B0604020202020204" pitchFamily="34" charset="0"/>
              <a:buChar char="•"/>
            </a:pPr>
            <a:r>
              <a:rPr lang="en-US" sz="2600" dirty="0">
                <a:solidFill>
                  <a:schemeClr val="tx1"/>
                </a:solidFill>
              </a:rPr>
              <a:t>The Centre for Evidence-Based Medicine develops, promotes and disseminates better evidence for healthcare. Study Design. NA. Accessed September 13, 2019: https://www.cebm.net/2014/04/study-designs/</a:t>
            </a:r>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3650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Study Design: Definition &amp; The Five </a:t>
            </a:r>
            <a:r>
              <a:rPr lang="en-US" dirty="0" err="1">
                <a:solidFill>
                  <a:schemeClr val="tx1">
                    <a:lumMod val="75000"/>
                  </a:schemeClr>
                </a:solidFill>
                <a:latin typeface="Arial"/>
                <a:cs typeface="Arial"/>
              </a:rPr>
              <a:t>Ws</a:t>
            </a:r>
            <a:endParaRPr lang="en-US" sz="2800" dirty="0">
              <a:latin typeface="Microsoft Sans Serif"/>
              <a:cs typeface="Microsoft Sans Serif"/>
            </a:endParaRPr>
          </a:p>
        </p:txBody>
      </p:sp>
    </p:spTree>
    <p:extLst>
      <p:ext uri="{BB962C8B-B14F-4D97-AF65-F5344CB8AC3E}">
        <p14:creationId xmlns:p14="http://schemas.microsoft.com/office/powerpoint/2010/main" val="412253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B069D07-B29E-6844-9AD4-3DD5DBC7A810}"/>
              </a:ext>
            </a:extLst>
          </p:cNvPr>
          <p:cNvSpPr>
            <a:spLocks noGrp="1"/>
          </p:cNvSpPr>
          <p:nvPr>
            <p:ph type="body" sz="quarter" idx="10"/>
          </p:nvPr>
        </p:nvSpPr>
        <p:spPr>
          <a:xfrm>
            <a:off x="966585" y="1337062"/>
            <a:ext cx="7397555" cy="1116013"/>
          </a:xfrm>
        </p:spPr>
        <p:txBody>
          <a:bodyPr/>
          <a:lstStyle/>
          <a:p>
            <a:r>
              <a:rPr lang="en-US" sz="3200" dirty="0"/>
              <a:t>A study design is a detailed plan or approach for systematically collecting, analyzing, and interpreting data; it is a formal approach of scientific investigation.</a:t>
            </a:r>
          </a:p>
        </p:txBody>
      </p:sp>
    </p:spTree>
    <p:extLst>
      <p:ext uri="{BB962C8B-B14F-4D97-AF65-F5344CB8AC3E}">
        <p14:creationId xmlns:p14="http://schemas.microsoft.com/office/powerpoint/2010/main" val="247776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4731689-A7F7-9C4D-83D2-B70B56254E5F}"/>
              </a:ext>
            </a:extLst>
          </p:cNvPr>
          <p:cNvSpPr txBox="1"/>
          <p:nvPr/>
        </p:nvSpPr>
        <p:spPr>
          <a:xfrm>
            <a:off x="747132" y="356839"/>
            <a:ext cx="7817005" cy="461665"/>
          </a:xfrm>
          <a:prstGeom prst="rect">
            <a:avLst/>
          </a:prstGeom>
          <a:noFill/>
        </p:spPr>
        <p:txBody>
          <a:bodyPr wrap="square" rtlCol="0">
            <a:spAutoFit/>
          </a:bodyPr>
          <a:lstStyle/>
          <a:p>
            <a:pPr algn="ctr"/>
            <a:r>
              <a:rPr lang="en-US" sz="2400" b="1" u="sng" dirty="0"/>
              <a:t>The Five </a:t>
            </a:r>
            <a:r>
              <a:rPr lang="en-US" sz="2400" b="1" u="sng" dirty="0" err="1"/>
              <a:t>Ws</a:t>
            </a:r>
            <a:r>
              <a:rPr lang="en-US" sz="2400" b="1" u="sng" dirty="0"/>
              <a:t> of Epidemiological Studies</a:t>
            </a:r>
          </a:p>
        </p:txBody>
      </p:sp>
      <p:sp>
        <p:nvSpPr>
          <p:cNvPr id="5" name="TextBox 4">
            <a:extLst>
              <a:ext uri="{FF2B5EF4-FFF2-40B4-BE49-F238E27FC236}">
                <a16:creationId xmlns:a16="http://schemas.microsoft.com/office/drawing/2014/main" xmlns="" id="{B606639C-A1B9-0B4C-BFAE-47844147D3C8}"/>
              </a:ext>
            </a:extLst>
          </p:cNvPr>
          <p:cNvSpPr txBox="1"/>
          <p:nvPr/>
        </p:nvSpPr>
        <p:spPr>
          <a:xfrm>
            <a:off x="568712" y="1037064"/>
            <a:ext cx="7995425" cy="341632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What				= Diagnosis or Clinical Information</a:t>
            </a:r>
          </a:p>
          <a:p>
            <a:pPr marL="285750" indent="-285750">
              <a:lnSpc>
                <a:spcPct val="200000"/>
              </a:lnSpc>
              <a:buFont typeface="Arial" panose="020B0604020202020204" pitchFamily="34" charset="0"/>
              <a:buChar char="•"/>
            </a:pPr>
            <a:r>
              <a:rPr lang="en-US" dirty="0"/>
              <a:t>Who				= Person</a:t>
            </a:r>
          </a:p>
          <a:p>
            <a:pPr marL="285750" indent="-285750">
              <a:lnSpc>
                <a:spcPct val="200000"/>
              </a:lnSpc>
              <a:buFont typeface="Arial" panose="020B0604020202020204" pitchFamily="34" charset="0"/>
              <a:buChar char="•"/>
            </a:pPr>
            <a:r>
              <a:rPr lang="en-US" dirty="0"/>
              <a:t>Where			= Place</a:t>
            </a:r>
          </a:p>
          <a:p>
            <a:pPr marL="285750" indent="-285750">
              <a:lnSpc>
                <a:spcPct val="200000"/>
              </a:lnSpc>
              <a:buFont typeface="Arial" panose="020B0604020202020204" pitchFamily="34" charset="0"/>
              <a:buChar char="•"/>
            </a:pPr>
            <a:r>
              <a:rPr lang="en-US" dirty="0"/>
              <a:t>When				= Time</a:t>
            </a:r>
          </a:p>
          <a:p>
            <a:pPr marL="285750" indent="-285750">
              <a:lnSpc>
                <a:spcPct val="200000"/>
              </a:lnSpc>
              <a:buFont typeface="Arial" panose="020B0604020202020204" pitchFamily="34" charset="0"/>
              <a:buChar char="•"/>
            </a:pPr>
            <a:endParaRPr lang="en-US" dirty="0"/>
          </a:p>
          <a:p>
            <a:pPr marL="285750" indent="-285750">
              <a:buFont typeface="Arial" panose="020B0604020202020204" pitchFamily="34" charset="0"/>
              <a:buChar char="•"/>
            </a:pPr>
            <a:r>
              <a:rPr lang="en-US" dirty="0"/>
              <a:t>Why / How		= Causes / Risk Factors / </a:t>
            </a:r>
          </a:p>
          <a:p>
            <a:r>
              <a:rPr lang="en-US" dirty="0"/>
              <a:t>					Mode of Transmission</a:t>
            </a:r>
          </a:p>
        </p:txBody>
      </p:sp>
      <p:sp>
        <p:nvSpPr>
          <p:cNvPr id="6" name="Right Brace 5">
            <a:extLst>
              <a:ext uri="{FF2B5EF4-FFF2-40B4-BE49-F238E27FC236}">
                <a16:creationId xmlns:a16="http://schemas.microsoft.com/office/drawing/2014/main" xmlns="" id="{AE364DD5-4CAB-8D4F-8DB6-2ECDD95C4AC2}"/>
              </a:ext>
            </a:extLst>
          </p:cNvPr>
          <p:cNvSpPr/>
          <p:nvPr/>
        </p:nvSpPr>
        <p:spPr>
          <a:xfrm>
            <a:off x="6724185" y="1126272"/>
            <a:ext cx="546410" cy="2074128"/>
          </a:xfrm>
          <a:prstGeom prst="righ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xmlns="" id="{4E74B194-9A8B-7240-8800-70FDF237FB94}"/>
              </a:ext>
            </a:extLst>
          </p:cNvPr>
          <p:cNvSpPr/>
          <p:nvPr/>
        </p:nvSpPr>
        <p:spPr>
          <a:xfrm>
            <a:off x="6724185" y="3691054"/>
            <a:ext cx="546410" cy="762330"/>
          </a:xfrm>
          <a:prstGeom prst="righ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xmlns="" id="{1E05E2C8-5F8A-1A4E-8526-5A77D9F9F1C1}"/>
              </a:ext>
            </a:extLst>
          </p:cNvPr>
          <p:cNvSpPr txBox="1"/>
          <p:nvPr/>
        </p:nvSpPr>
        <p:spPr>
          <a:xfrm>
            <a:off x="7460166" y="1840170"/>
            <a:ext cx="1405054" cy="646331"/>
          </a:xfrm>
          <a:prstGeom prst="rect">
            <a:avLst/>
          </a:prstGeom>
          <a:noFill/>
        </p:spPr>
        <p:txBody>
          <a:bodyPr wrap="square" rtlCol="0">
            <a:spAutoFit/>
          </a:bodyPr>
          <a:lstStyle/>
          <a:p>
            <a:r>
              <a:rPr lang="en-US" dirty="0"/>
              <a:t>Descriptive Studies</a:t>
            </a:r>
          </a:p>
        </p:txBody>
      </p:sp>
      <p:sp>
        <p:nvSpPr>
          <p:cNvPr id="9" name="TextBox 8">
            <a:extLst>
              <a:ext uri="{FF2B5EF4-FFF2-40B4-BE49-F238E27FC236}">
                <a16:creationId xmlns:a16="http://schemas.microsoft.com/office/drawing/2014/main" xmlns="" id="{27FE99CB-100F-5B47-835B-CE2B26D56095}"/>
              </a:ext>
            </a:extLst>
          </p:cNvPr>
          <p:cNvSpPr txBox="1"/>
          <p:nvPr/>
        </p:nvSpPr>
        <p:spPr>
          <a:xfrm>
            <a:off x="7460166" y="3691054"/>
            <a:ext cx="1405054" cy="646331"/>
          </a:xfrm>
          <a:prstGeom prst="rect">
            <a:avLst/>
          </a:prstGeom>
          <a:noFill/>
        </p:spPr>
        <p:txBody>
          <a:bodyPr wrap="square" rtlCol="0">
            <a:spAutoFit/>
          </a:bodyPr>
          <a:lstStyle/>
          <a:p>
            <a:r>
              <a:rPr lang="en-US" dirty="0"/>
              <a:t>Analytical Studies</a:t>
            </a:r>
          </a:p>
        </p:txBody>
      </p:sp>
      <p:cxnSp>
        <p:nvCxnSpPr>
          <p:cNvPr id="11" name="Straight Connector 10">
            <a:extLst>
              <a:ext uri="{FF2B5EF4-FFF2-40B4-BE49-F238E27FC236}">
                <a16:creationId xmlns:a16="http://schemas.microsoft.com/office/drawing/2014/main" xmlns="" id="{B2931B7E-70A3-9747-B9FA-CCA1E8FBAAAA}"/>
              </a:ext>
            </a:extLst>
          </p:cNvPr>
          <p:cNvCxnSpPr>
            <a:cxnSpLocks/>
          </p:cNvCxnSpPr>
          <p:nvPr/>
        </p:nvCxnSpPr>
        <p:spPr>
          <a:xfrm>
            <a:off x="680224" y="3534937"/>
            <a:ext cx="5898996" cy="0"/>
          </a:xfrm>
          <a:prstGeom prst="line">
            <a:avLst/>
          </a:prstGeom>
          <a:ln w="222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54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2</a:t>
            </a:r>
          </a:p>
        </p:txBody>
      </p:sp>
      <p:sp>
        <p:nvSpPr>
          <p:cNvPr id="3" name="Text Placeholder 2"/>
          <p:cNvSpPr>
            <a:spLocks noGrp="1"/>
          </p:cNvSpPr>
          <p:nvPr>
            <p:ph type="body" sz="quarter" idx="18"/>
          </p:nvPr>
        </p:nvSpPr>
        <p:spPr>
          <a:xfrm>
            <a:off x="2129934" y="1736587"/>
            <a:ext cx="6528291" cy="1347788"/>
          </a:xfrm>
        </p:spPr>
        <p:txBody>
          <a:bodyPr/>
          <a:lstStyle/>
          <a:p>
            <a:pPr>
              <a:lnSpc>
                <a:spcPct val="120000"/>
              </a:lnSpc>
            </a:pPr>
            <a:r>
              <a:rPr lang="en-US" sz="3200" dirty="0">
                <a:solidFill>
                  <a:schemeClr val="tx1">
                    <a:lumMod val="75000"/>
                  </a:schemeClr>
                </a:solidFill>
                <a:latin typeface="Arial"/>
                <a:cs typeface="Arial"/>
              </a:rPr>
              <a:t>The Study “Design Tree”</a:t>
            </a:r>
            <a:endParaRPr lang="en-US" sz="2400" dirty="0">
              <a:latin typeface="Microsoft Sans Serif"/>
              <a:cs typeface="Microsoft Sans Serif"/>
            </a:endParaRPr>
          </a:p>
        </p:txBody>
      </p:sp>
    </p:spTree>
    <p:extLst>
      <p:ext uri="{BB962C8B-B14F-4D97-AF65-F5344CB8AC3E}">
        <p14:creationId xmlns:p14="http://schemas.microsoft.com/office/powerpoint/2010/main" val="39395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B67747-0D7B-C74E-926D-9D62DC2ED79D}"/>
              </a:ext>
            </a:extLst>
          </p:cNvPr>
          <p:cNvSpPr txBox="1"/>
          <p:nvPr/>
        </p:nvSpPr>
        <p:spPr>
          <a:xfrm>
            <a:off x="457200" y="352425"/>
            <a:ext cx="8105775" cy="769441"/>
          </a:xfrm>
          <a:prstGeom prst="rect">
            <a:avLst/>
          </a:prstGeom>
          <a:noFill/>
        </p:spPr>
        <p:txBody>
          <a:bodyPr wrap="square" rtlCol="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Remember PICOT ?</a:t>
            </a:r>
          </a:p>
        </p:txBody>
      </p:sp>
      <p:sp>
        <p:nvSpPr>
          <p:cNvPr id="4" name="TextBox 3">
            <a:extLst>
              <a:ext uri="{FF2B5EF4-FFF2-40B4-BE49-F238E27FC236}">
                <a16:creationId xmlns:a16="http://schemas.microsoft.com/office/drawing/2014/main" xmlns="" id="{D8DD674C-5A53-4341-AD03-745191AEF9BB}"/>
              </a:ext>
            </a:extLst>
          </p:cNvPr>
          <p:cNvSpPr txBox="1"/>
          <p:nvPr/>
        </p:nvSpPr>
        <p:spPr>
          <a:xfrm>
            <a:off x="583660" y="1162253"/>
            <a:ext cx="8177111" cy="3416320"/>
          </a:xfrm>
          <a:prstGeom prst="rect">
            <a:avLst/>
          </a:prstGeom>
          <a:noFill/>
          <a:ln w="41275">
            <a:solidFill>
              <a:schemeClr val="accent1">
                <a:shade val="50000"/>
              </a:schemeClr>
            </a:solidFill>
          </a:ln>
        </p:spPr>
        <p:txBody>
          <a:bodyPr wrap="square" rtlCol="0">
            <a:spAutoFit/>
          </a:bodyPr>
          <a:lstStyle/>
          <a:p>
            <a:pPr fontAlgn="base"/>
            <a:endParaRPr lang="en-US" b="1" u="sng" dirty="0">
              <a:solidFill>
                <a:srgbClr val="FF0000"/>
              </a:solidFill>
            </a:endParaRPr>
          </a:p>
          <a:p>
            <a:pPr fontAlgn="base"/>
            <a:r>
              <a:rPr lang="en-US" b="1" u="sng" dirty="0">
                <a:solidFill>
                  <a:srgbClr val="FF0000"/>
                </a:solidFill>
              </a:rPr>
              <a:t>ALL</a:t>
            </a:r>
            <a:r>
              <a:rPr lang="en-US" dirty="0"/>
              <a:t> research questions </a:t>
            </a:r>
            <a:r>
              <a:rPr lang="en-US" b="1" u="sng" dirty="0">
                <a:solidFill>
                  <a:srgbClr val="FF0000"/>
                </a:solidFill>
              </a:rPr>
              <a:t>(Descriptive AND Analytical) </a:t>
            </a:r>
            <a:r>
              <a:rPr lang="en-US" dirty="0"/>
              <a:t>have the below similar components:</a:t>
            </a:r>
          </a:p>
          <a:p>
            <a:pPr marL="285750" indent="-285750" fontAlgn="base">
              <a:buFont typeface="Arial" panose="020B0604020202020204" pitchFamily="34" charset="0"/>
              <a:buChar char="•"/>
            </a:pPr>
            <a:r>
              <a:rPr lang="en-US" dirty="0"/>
              <a:t>A </a:t>
            </a:r>
            <a:r>
              <a:rPr lang="en-US" b="1" u="sng" dirty="0"/>
              <a:t>defined population (P) </a:t>
            </a:r>
            <a:r>
              <a:rPr lang="en-US" dirty="0"/>
              <a:t>from which groups of subjects are studied</a:t>
            </a:r>
          </a:p>
          <a:p>
            <a:pPr marL="285750" indent="-285750" fontAlgn="base">
              <a:buFont typeface="Arial" panose="020B0604020202020204" pitchFamily="34" charset="0"/>
              <a:buChar char="•"/>
            </a:pPr>
            <a:r>
              <a:rPr lang="en-US" b="1" u="sng" dirty="0"/>
              <a:t>Outcomes (O)</a:t>
            </a:r>
            <a:r>
              <a:rPr lang="en-US" b="1" dirty="0"/>
              <a:t> </a:t>
            </a:r>
            <a:r>
              <a:rPr lang="en-US" dirty="0"/>
              <a:t>that are measured</a:t>
            </a:r>
          </a:p>
          <a:p>
            <a:pPr marL="285750" indent="-285750" fontAlgn="base">
              <a:buFont typeface="Arial" panose="020B0604020202020204" pitchFamily="34" charset="0"/>
              <a:buChar char="•"/>
            </a:pPr>
            <a:r>
              <a:rPr lang="en-US" b="1" u="sng" dirty="0"/>
              <a:t>Time (T)</a:t>
            </a:r>
            <a:r>
              <a:rPr lang="en-US" dirty="0"/>
              <a:t> frame</a:t>
            </a:r>
          </a:p>
          <a:p>
            <a:pPr fontAlgn="base"/>
            <a:endParaRPr lang="en-US" dirty="0"/>
          </a:p>
          <a:p>
            <a:pPr fontAlgn="base"/>
            <a:endParaRPr lang="en-US" dirty="0"/>
          </a:p>
          <a:p>
            <a:pPr fontAlgn="base"/>
            <a:r>
              <a:rPr lang="en-US" b="1" u="sng" dirty="0">
                <a:solidFill>
                  <a:srgbClr val="FF0000"/>
                </a:solidFill>
              </a:rPr>
              <a:t>ANALYTICAL </a:t>
            </a:r>
            <a:r>
              <a:rPr lang="en-US" dirty="0"/>
              <a:t>research questions have </a:t>
            </a:r>
            <a:r>
              <a:rPr lang="en-US" u="sng" dirty="0"/>
              <a:t>the additional two</a:t>
            </a:r>
            <a:r>
              <a:rPr lang="en-US" dirty="0"/>
              <a:t> components:</a:t>
            </a:r>
          </a:p>
          <a:p>
            <a:pPr marL="285750" indent="-285750" fontAlgn="base">
              <a:buFont typeface="Arial" panose="020B0604020202020204" pitchFamily="34" charset="0"/>
              <a:buChar char="•"/>
            </a:pPr>
            <a:r>
              <a:rPr lang="en-US" b="1" u="sng" dirty="0"/>
              <a:t>Intervention (I)</a:t>
            </a:r>
            <a:r>
              <a:rPr lang="en-US" dirty="0"/>
              <a:t> that is applied to a groups of subjects</a:t>
            </a:r>
          </a:p>
          <a:p>
            <a:pPr marL="285750" indent="-285750" fontAlgn="base">
              <a:buFont typeface="Arial" panose="020B0604020202020204" pitchFamily="34" charset="0"/>
              <a:buChar char="•"/>
            </a:pPr>
            <a:r>
              <a:rPr lang="en-US" b="1" u="sng" dirty="0"/>
              <a:t>Comparison (C)</a:t>
            </a:r>
            <a:r>
              <a:rPr lang="en-US" dirty="0"/>
              <a:t> group without the intervention </a:t>
            </a:r>
          </a:p>
          <a:p>
            <a:endParaRPr lang="en-US" dirty="0"/>
          </a:p>
        </p:txBody>
      </p:sp>
    </p:spTree>
    <p:extLst>
      <p:ext uri="{BB962C8B-B14F-4D97-AF65-F5344CB8AC3E}">
        <p14:creationId xmlns:p14="http://schemas.microsoft.com/office/powerpoint/2010/main" val="273505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2789A52-D3FD-B247-9DDD-F03DA434A334}"/>
              </a:ext>
            </a:extLst>
          </p:cNvPr>
          <p:cNvSpPr>
            <a:spLocks noGrp="1"/>
          </p:cNvSpPr>
          <p:nvPr>
            <p:ph type="body" sz="quarter" idx="10"/>
          </p:nvPr>
        </p:nvSpPr>
        <p:spPr>
          <a:xfrm>
            <a:off x="204280" y="1750844"/>
            <a:ext cx="8677073" cy="1116013"/>
          </a:xfrm>
        </p:spPr>
        <p:txBody>
          <a:bodyPr/>
          <a:lstStyle/>
          <a:p>
            <a:pPr algn="ctr"/>
            <a:r>
              <a:rPr lang="en-US" sz="3600" dirty="0"/>
              <a:t>clear research question facilitates choosing the optimal </a:t>
            </a:r>
            <a:r>
              <a:rPr lang="en-US" sz="3600" b="1" u="sng" dirty="0"/>
              <a:t>study design </a:t>
            </a:r>
          </a:p>
        </p:txBody>
      </p:sp>
      <p:sp>
        <p:nvSpPr>
          <p:cNvPr id="3" name="Rectangle 2">
            <a:extLst>
              <a:ext uri="{FF2B5EF4-FFF2-40B4-BE49-F238E27FC236}">
                <a16:creationId xmlns:a16="http://schemas.microsoft.com/office/drawing/2014/main" xmlns="" id="{50056FA7-7FBA-A344-A8A9-5083AC9BF40A}"/>
              </a:ext>
            </a:extLst>
          </p:cNvPr>
          <p:cNvSpPr/>
          <p:nvPr/>
        </p:nvSpPr>
        <p:spPr>
          <a:xfrm>
            <a:off x="2238338" y="388290"/>
            <a:ext cx="460895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Remember??</a:t>
            </a:r>
          </a:p>
        </p:txBody>
      </p:sp>
    </p:spTree>
    <p:extLst>
      <p:ext uri="{BB962C8B-B14F-4D97-AF65-F5344CB8AC3E}">
        <p14:creationId xmlns:p14="http://schemas.microsoft.com/office/powerpoint/2010/main" val="1255077205"/>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57272</TotalTime>
  <Words>2210</Words>
  <Application>Microsoft Office PowerPoint</Application>
  <PresentationFormat>On-screen Show (16:9)</PresentationFormat>
  <Paragraphs>308</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Volpe</dc:creator>
  <cp:lastModifiedBy>3422</cp:lastModifiedBy>
  <cp:revision>561</cp:revision>
  <cp:lastPrinted>2019-08-27T01:01:50Z</cp:lastPrinted>
  <dcterms:created xsi:type="dcterms:W3CDTF">2013-04-17T22:01:51Z</dcterms:created>
  <dcterms:modified xsi:type="dcterms:W3CDTF">2019-09-17T11:52:24Z</dcterms:modified>
</cp:coreProperties>
</file>