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21" r:id="rId1"/>
  </p:sldMasterIdLst>
  <p:notesMasterIdLst>
    <p:notesMasterId r:id="rId40"/>
  </p:notesMasterIdLst>
  <p:sldIdLst>
    <p:sldId id="256" r:id="rId2"/>
    <p:sldId id="258" r:id="rId3"/>
    <p:sldId id="259" r:id="rId4"/>
    <p:sldId id="264" r:id="rId5"/>
    <p:sldId id="317" r:id="rId6"/>
    <p:sldId id="263" r:id="rId7"/>
    <p:sldId id="319" r:id="rId8"/>
    <p:sldId id="320" r:id="rId9"/>
    <p:sldId id="321" r:id="rId10"/>
    <p:sldId id="322" r:id="rId11"/>
    <p:sldId id="323" r:id="rId12"/>
    <p:sldId id="324" r:id="rId13"/>
    <p:sldId id="266" r:id="rId14"/>
    <p:sldId id="265" r:id="rId15"/>
    <p:sldId id="334" r:id="rId16"/>
    <p:sldId id="335" r:id="rId17"/>
    <p:sldId id="338" r:id="rId18"/>
    <p:sldId id="339" r:id="rId19"/>
    <p:sldId id="267" r:id="rId20"/>
    <p:sldId id="342" r:id="rId21"/>
    <p:sldId id="346" r:id="rId22"/>
    <p:sldId id="345" r:id="rId23"/>
    <p:sldId id="269" r:id="rId24"/>
    <p:sldId id="270" r:id="rId25"/>
    <p:sldId id="286" r:id="rId26"/>
    <p:sldId id="289" r:id="rId27"/>
    <p:sldId id="290" r:id="rId28"/>
    <p:sldId id="291" r:id="rId29"/>
    <p:sldId id="293" r:id="rId30"/>
    <p:sldId id="295" r:id="rId31"/>
    <p:sldId id="298" r:id="rId32"/>
    <p:sldId id="300" r:id="rId33"/>
    <p:sldId id="301" r:id="rId34"/>
    <p:sldId id="302" r:id="rId35"/>
    <p:sldId id="275" r:id="rId36"/>
    <p:sldId id="271" r:id="rId37"/>
    <p:sldId id="281" r:id="rId38"/>
    <p:sldId id="351"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8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8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8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8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p:restoredTop sz="94671"/>
  </p:normalViewPr>
  <p:slideViewPr>
    <p:cSldViewPr>
      <p:cViewPr varScale="1">
        <p:scale>
          <a:sx n="104" d="100"/>
          <a:sy n="104" d="100"/>
        </p:scale>
        <p:origin x="180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 charset="-128"/>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23B39103-FEBF-4A54-951B-686B31E9A793}" type="slidenum">
              <a:rPr lang="en-US"/>
              <a:pPr/>
              <a:t>‹#›</a:t>
            </a:fld>
            <a:endParaRPr lang="en-US"/>
          </a:p>
        </p:txBody>
      </p:sp>
    </p:spTree>
    <p:extLst>
      <p:ext uri="{BB962C8B-B14F-4D97-AF65-F5344CB8AC3E}">
        <p14:creationId xmlns:p14="http://schemas.microsoft.com/office/powerpoint/2010/main" val="1705886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ECA120DC-928F-4852-BA66-799B72B3DF9A}" type="slidenum">
              <a:rPr lang="en-US"/>
              <a:pPr/>
              <a:t>25</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r>
              <a:rPr lang="en-US">
                <a:latin typeface="Arial" pitchFamily="34" charset="0"/>
                <a:ea typeface="ＭＳ Ｐゴシック" pitchFamily="-84" charset="-128"/>
              </a:rPr>
              <a:t>Surgical sites are considered infected when there are signs of systemic and local inflammation and bacterial counts are 10</a:t>
            </a:r>
            <a:r>
              <a:rPr lang="en-US" baseline="30000">
                <a:latin typeface="Arial" pitchFamily="34" charset="0"/>
                <a:ea typeface="ＭＳ Ｐゴシック" pitchFamily="-84" charset="-128"/>
              </a:rPr>
              <a:t>5 </a:t>
            </a:r>
            <a:r>
              <a:rPr lang="en-US">
                <a:latin typeface="Arial" pitchFamily="34" charset="0"/>
                <a:ea typeface="ＭＳ Ｐゴシック" pitchFamily="-84" charset="-128"/>
              </a:rPr>
              <a:t>cfu/mL or higher. </a:t>
            </a:r>
            <a:br>
              <a:rPr lang="en-US">
                <a:latin typeface="Arial" pitchFamily="34" charset="0"/>
                <a:ea typeface="ＭＳ Ｐゴシック" pitchFamily="-84" charset="-128"/>
              </a:rPr>
            </a:br>
            <a:r>
              <a:rPr lang="en-US">
                <a:latin typeface="Arial" pitchFamily="34" charset="0"/>
                <a:ea typeface="ＭＳ Ｐゴシック" pitchFamily="-84" charset="-128"/>
              </a:rPr>
              <a:t>Infections are also differentiated by purulence or nonpurulence. </a:t>
            </a:r>
          </a:p>
          <a:p>
            <a:r>
              <a:rPr lang="en-US">
                <a:latin typeface="Arial" pitchFamily="34" charset="0"/>
                <a:ea typeface="ＭＳ Ｐゴシック" pitchFamily="-84" charset="-128"/>
              </a:rPr>
              <a:t>The length of stay for the patient and economic effects of the hospital stay are important factors to consider in SSIs. </a:t>
            </a:r>
          </a:p>
          <a:p>
            <a:r>
              <a:rPr lang="en-US">
                <a:latin typeface="Arial" pitchFamily="34" charset="0"/>
                <a:ea typeface="ＭＳ Ｐゴシック" pitchFamily="-84" charset="-128"/>
              </a:rPr>
              <a:t>It is important to note is that a surgical wound infection is a surgical site infection. </a:t>
            </a:r>
            <a:endParaRPr lang="en-US" baseline="30000">
              <a:latin typeface="Arial" pitchFamily="34" charset="0"/>
              <a:ea typeface="ＭＳ Ｐゴシック" pitchFamily="-84" charset="-128"/>
            </a:endParaRPr>
          </a:p>
          <a:p>
            <a:endParaRPr lang="en-US">
              <a:latin typeface="Arial" pitchFamily="34" charset="0"/>
              <a:ea typeface="ＭＳ Ｐゴシック" pitchFamily="-84" charset="-128"/>
            </a:endParaRPr>
          </a:p>
        </p:txBody>
      </p:sp>
    </p:spTree>
    <p:extLst>
      <p:ext uri="{BB962C8B-B14F-4D97-AF65-F5344CB8AC3E}">
        <p14:creationId xmlns:p14="http://schemas.microsoft.com/office/powerpoint/2010/main" val="2025121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5E9DEF2D-83DE-4ABE-8A08-0387B1609CCD}" type="slidenum">
              <a:rPr lang="en-US"/>
              <a:pPr/>
              <a:t>34</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latin typeface="Arial" pitchFamily="34" charset="0"/>
              <a:ea typeface="ＭＳ Ｐゴシック" pitchFamily="-84" charset="-128"/>
            </a:endParaRPr>
          </a:p>
        </p:txBody>
      </p:sp>
    </p:spTree>
    <p:extLst>
      <p:ext uri="{BB962C8B-B14F-4D97-AF65-F5344CB8AC3E}">
        <p14:creationId xmlns:p14="http://schemas.microsoft.com/office/powerpoint/2010/main" val="2693838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134674CA-58AA-47EF-B86C-550AE57F07D6}" type="slidenum">
              <a:rPr lang="en-US"/>
              <a:pPr/>
              <a:t>37</a:t>
            </a:fld>
            <a:endParaRPr lang="en-US"/>
          </a:p>
        </p:txBody>
      </p:sp>
      <p:sp>
        <p:nvSpPr>
          <p:cNvPr id="106498" name="Rectangle 2"/>
          <p:cNvSpPr>
            <a:spLocks noGrp="1" noRot="1" noChangeAspect="1" noChangeArrowheads="1" noTextEdit="1"/>
          </p:cNvSpPr>
          <p:nvPr>
            <p:ph type="sldImg"/>
          </p:nvPr>
        </p:nvSpPr>
        <p:spPr>
          <a:solidFill>
            <a:srgbClr val="FFFFFF"/>
          </a:solidFill>
          <a:ln/>
        </p:spPr>
      </p:sp>
      <p:sp>
        <p:nvSpPr>
          <p:cNvPr id="1064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34" charset="0"/>
              <a:ea typeface="ＭＳ Ｐゴシック" pitchFamily="-84" charset="-128"/>
            </a:endParaRPr>
          </a:p>
        </p:txBody>
      </p:sp>
    </p:spTree>
    <p:extLst>
      <p:ext uri="{BB962C8B-B14F-4D97-AF65-F5344CB8AC3E}">
        <p14:creationId xmlns:p14="http://schemas.microsoft.com/office/powerpoint/2010/main" val="3867154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CD03450E-38A5-496D-A6F9-C9150844B292}" type="slidenum">
              <a:rPr lang="en-US"/>
              <a:pPr/>
              <a:t>26</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866775" y="4346575"/>
            <a:ext cx="4899025" cy="4300538"/>
          </a:xfrm>
          <a:noFill/>
          <a:ln/>
        </p:spPr>
        <p:txBody>
          <a:bodyPr/>
          <a:lstStyle/>
          <a:p>
            <a:r>
              <a:rPr lang="en-US">
                <a:latin typeface="Arial" pitchFamily="34" charset="0"/>
                <a:ea typeface="ＭＳ Ｐゴシック" pitchFamily="-84" charset="-128"/>
              </a:rPr>
              <a:t>The most extensive of these surgical infections involves the organs and the space surrounding the organs. These infections can occur within 30 days post-op if no implant is left in place or within 1 year if an implant is in place and the infection appears to be related to the operation and the infection involves any part of the anatomy, other than the incision, which was opened or manipulated during the operation.</a:t>
            </a:r>
          </a:p>
        </p:txBody>
      </p:sp>
    </p:spTree>
    <p:extLst>
      <p:ext uri="{BB962C8B-B14F-4D97-AF65-F5344CB8AC3E}">
        <p14:creationId xmlns:p14="http://schemas.microsoft.com/office/powerpoint/2010/main" val="2741562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7D455468-D3CE-4A8C-A666-CC9746F931BD}" type="slidenum">
              <a:rPr lang="en-US"/>
              <a:pPr/>
              <a:t>27</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a:spcBef>
                <a:spcPct val="50000"/>
              </a:spcBef>
            </a:pPr>
            <a:r>
              <a:rPr lang="en-US">
                <a:latin typeface="Arial" pitchFamily="34" charset="0"/>
                <a:ea typeface="ＭＳ Ｐゴシック" pitchFamily="-84" charset="-128"/>
              </a:rPr>
              <a:t>Both operation factors and patient characteristics may influence the risk of surgical site infection. </a:t>
            </a:r>
          </a:p>
          <a:p>
            <a:r>
              <a:rPr lang="en-US">
                <a:latin typeface="Arial" pitchFamily="34" charset="0"/>
                <a:ea typeface="ＭＳ Ｐゴシック" pitchFamily="-84" charset="-128"/>
              </a:rPr>
              <a:t>Depending on the conditions of the operation a patient can be at an even greater risk of infection. These factors can include duration of surgical scrub, maintenance of body temperature, the use of skin antisepsis, preoperative shaving, duration of the operation, antimicrobial prophylaxis, ventilation of the operating room, inadequate sterilization of instruments, the presence of foreign material at the surgical site, surgical drains, and surgical technique. Poor surgical technique includes</a:t>
            </a:r>
            <a:r>
              <a:rPr lang="en-US" b="1">
                <a:latin typeface="Arial" pitchFamily="34" charset="0"/>
                <a:ea typeface="ＭＳ Ｐゴシック" pitchFamily="-84" charset="-128"/>
              </a:rPr>
              <a:t> </a:t>
            </a:r>
            <a:r>
              <a:rPr lang="en-US">
                <a:latin typeface="Arial" pitchFamily="34" charset="0"/>
                <a:ea typeface="ＭＳ Ｐゴシック" pitchFamily="-84" charset="-128"/>
              </a:rPr>
              <a:t>poor hemostasis, failure to obliterate dead space, and tissue trauma. </a:t>
            </a:r>
          </a:p>
          <a:p>
            <a:endParaRPr lang="en-US">
              <a:latin typeface="Arial" pitchFamily="34" charset="0"/>
              <a:ea typeface="ＭＳ Ｐゴシック" pitchFamily="-84" charset="-128"/>
            </a:endParaRPr>
          </a:p>
        </p:txBody>
      </p:sp>
    </p:spTree>
    <p:extLst>
      <p:ext uri="{BB962C8B-B14F-4D97-AF65-F5344CB8AC3E}">
        <p14:creationId xmlns:p14="http://schemas.microsoft.com/office/powerpoint/2010/main" val="395795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3905D079-91AB-48EE-A19F-8341F3113255}" type="slidenum">
              <a:rPr lang="en-US"/>
              <a:pPr/>
              <a:t>28</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715963" y="4346575"/>
            <a:ext cx="5486400" cy="4114800"/>
          </a:xfrm>
          <a:noFill/>
          <a:ln/>
        </p:spPr>
        <p:txBody>
          <a:bodyPr/>
          <a:lstStyle/>
          <a:p>
            <a:r>
              <a:rPr lang="en-US">
                <a:latin typeface="Arial" pitchFamily="34" charset="0"/>
                <a:ea typeface="ＭＳ Ｐゴシック" pitchFamily="-84" charset="-128"/>
              </a:rPr>
              <a:t>This slide shows risk factors for patients who are considered to be at a higher risk for surgical site infection. </a:t>
            </a:r>
          </a:p>
          <a:p>
            <a:r>
              <a:rPr lang="en-US">
                <a:latin typeface="Arial" pitchFamily="34" charset="0"/>
                <a:ea typeface="ＭＳ Ｐゴシック" pitchFamily="-84" charset="-128"/>
              </a:rPr>
              <a:t>High-risk characteristics include advanced age, diabetes, smoking, poor nutritional status, obesity, coexisting infections at a particular body site, and altered immune response, among other factors. </a:t>
            </a:r>
          </a:p>
          <a:p>
            <a:r>
              <a:rPr lang="en-US">
                <a:latin typeface="Arial" pitchFamily="34" charset="0"/>
                <a:ea typeface="ＭＳ Ｐゴシック" pitchFamily="-84" charset="-128"/>
              </a:rPr>
              <a:t>Prolonged preoperative stay is also a risk, depending on the severity of illness and comorbid conditions. There is also a significant association between preoperative nares colonization with </a:t>
            </a:r>
            <a:r>
              <a:rPr lang="en-US" i="1">
                <a:latin typeface="Arial" pitchFamily="34" charset="0"/>
                <a:ea typeface="ＭＳ Ｐゴシック" pitchFamily="-84" charset="-128"/>
              </a:rPr>
              <a:t>Staphylococcus aureus </a:t>
            </a:r>
            <a:r>
              <a:rPr lang="en-US">
                <a:latin typeface="Arial" pitchFamily="34" charset="0"/>
                <a:ea typeface="ＭＳ Ｐゴシック" pitchFamily="-84" charset="-128"/>
              </a:rPr>
              <a:t>and surgical site infection. Perioperative transfusion remains a controversial issue.</a:t>
            </a:r>
          </a:p>
        </p:txBody>
      </p:sp>
    </p:spTree>
    <p:extLst>
      <p:ext uri="{BB962C8B-B14F-4D97-AF65-F5344CB8AC3E}">
        <p14:creationId xmlns:p14="http://schemas.microsoft.com/office/powerpoint/2010/main" val="3194926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815937A6-808B-40A8-A528-A94F0FEC1966}" type="slidenum">
              <a:rPr lang="en-US"/>
              <a:pPr/>
              <a:t>29</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a:latin typeface="Arial" pitchFamily="34" charset="0"/>
              <a:ea typeface="ＭＳ Ｐゴシック" pitchFamily="-84" charset="-128"/>
            </a:endParaRPr>
          </a:p>
        </p:txBody>
      </p:sp>
    </p:spTree>
    <p:extLst>
      <p:ext uri="{BB962C8B-B14F-4D97-AF65-F5344CB8AC3E}">
        <p14:creationId xmlns:p14="http://schemas.microsoft.com/office/powerpoint/2010/main" val="1801422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3F78BF51-83FB-43EB-9132-E28CDB4DEC4B}" type="slidenum">
              <a:rPr lang="en-US"/>
              <a:pPr/>
              <a:t>30</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a:latin typeface="Arial" pitchFamily="34" charset="0"/>
              <a:ea typeface="ＭＳ Ｐゴシック" pitchFamily="-84" charset="-128"/>
            </a:endParaRPr>
          </a:p>
        </p:txBody>
      </p:sp>
    </p:spTree>
    <p:extLst>
      <p:ext uri="{BB962C8B-B14F-4D97-AF65-F5344CB8AC3E}">
        <p14:creationId xmlns:p14="http://schemas.microsoft.com/office/powerpoint/2010/main" val="2474844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CC434369-1F4F-4D8D-90F8-42F1EC1F098C}" type="slidenum">
              <a:rPr lang="en-US"/>
              <a:pPr/>
              <a:t>31</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a:latin typeface="Arial" pitchFamily="34" charset="0"/>
              <a:ea typeface="ＭＳ Ｐゴシック" pitchFamily="-84" charset="-128"/>
            </a:endParaRPr>
          </a:p>
        </p:txBody>
      </p:sp>
    </p:spTree>
    <p:extLst>
      <p:ext uri="{BB962C8B-B14F-4D97-AF65-F5344CB8AC3E}">
        <p14:creationId xmlns:p14="http://schemas.microsoft.com/office/powerpoint/2010/main" val="1647820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EB40723D-9BB8-4793-AE02-13DC09FCFC81}" type="slidenum">
              <a:rPr lang="en-US"/>
              <a:pPr/>
              <a:t>32</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a:latin typeface="Arial" pitchFamily="34" charset="0"/>
              <a:ea typeface="ＭＳ Ｐゴシック" pitchFamily="-84" charset="-128"/>
            </a:endParaRPr>
          </a:p>
        </p:txBody>
      </p:sp>
    </p:spTree>
    <p:extLst>
      <p:ext uri="{BB962C8B-B14F-4D97-AF65-F5344CB8AC3E}">
        <p14:creationId xmlns:p14="http://schemas.microsoft.com/office/powerpoint/2010/main" val="2529879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593978D1-7FD1-4F21-AE6E-A23C38E44E0A}" type="slidenum">
              <a:rPr lang="en-US"/>
              <a:pPr/>
              <a:t>33</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a:latin typeface="Arial" pitchFamily="34" charset="0"/>
              <a:ea typeface="ＭＳ Ｐゴシック" pitchFamily="-84" charset="-128"/>
            </a:endParaRPr>
          </a:p>
        </p:txBody>
      </p:sp>
    </p:spTree>
    <p:extLst>
      <p:ext uri="{BB962C8B-B14F-4D97-AF65-F5344CB8AC3E}">
        <p14:creationId xmlns:p14="http://schemas.microsoft.com/office/powerpoint/2010/main" val="3293773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CA"/>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CA"/>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54FAFC7-E0EC-4267-B519-F3CDC8F703F7}"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EFE0F198-C918-4D10-919B-6793DEB8966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34D2B992-EA3C-4C0C-89A6-FA9FC1393F8D}"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CA"/>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65317225-791A-4908-A872-51432046A8E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CA"/>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CA"/>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fld id="{8068E7C1-3744-494E-BC6A-72F185E8C770}" type="slidenum">
              <a:rPr lang="en-US"/>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a:lstStyle>
            <a:lvl1pPr>
              <a:defRPr/>
            </a:lvl1pPr>
          </a:lstStyle>
          <a:p>
            <a:fld id="{4575A77E-51EA-4BA2-A1D0-B3184078DA62}" type="slidenum">
              <a:rPr lang="en-US"/>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CA"/>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CA"/>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CA"/>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a:lstStyle>
            <a:lvl1pPr>
              <a:defRPr/>
            </a:lvl1pPr>
          </a:lstStyle>
          <a:p>
            <a:fld id="{112EB1EF-AB93-49C5-9158-1892578907FF}" type="slidenum">
              <a:rPr lang="en-US"/>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4B946C81-E480-4261-88D6-B8C6FBA1C8F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B261D72-C9CB-4F44-993C-30519B4C8AC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CA"/>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CA"/>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9EF3B063-7754-4024-8B27-18261E7623E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CA"/>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CA"/>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CA" noProof="0"/>
              <a:t>Drag picture to placeholder or click icon to add</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fld id="{655FC9F9-C69C-49F6-AB76-55159D183DF8}" type="slidenum">
              <a:rPr lang="en-US"/>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a:t>Click to edit Master title style</a:t>
            </a:r>
            <a:endParaRPr lang="en-US"/>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ea typeface="ＭＳ Ｐゴシック" charset="0"/>
                <a:cs typeface="ＭＳ Ｐゴシック" charset="0"/>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defRPr>
            </a:lvl1pPr>
          </a:lstStyle>
          <a:p>
            <a:fld id="{5B46AC2D-0AE0-450E-B71D-7A740F446FF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16" r:id="rId1"/>
    <p:sldLayoutId id="2147483912" r:id="rId2"/>
    <p:sldLayoutId id="2147483917" r:id="rId3"/>
    <p:sldLayoutId id="2147483918" r:id="rId4"/>
    <p:sldLayoutId id="2147483919" r:id="rId5"/>
    <p:sldLayoutId id="2147483913" r:id="rId6"/>
    <p:sldLayoutId id="2147483920" r:id="rId7"/>
    <p:sldLayoutId id="2147483914" r:id="rId8"/>
    <p:sldLayoutId id="2147483921" r:id="rId9"/>
    <p:sldLayoutId id="2147483915" r:id="rId10"/>
    <p:sldLayoutId id="2147483922" r:id="rId11"/>
  </p:sldLayoutIdLst>
  <p:txStyles>
    <p:titleStyle>
      <a:lvl1pPr algn="l"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charset="0"/>
          <a:ea typeface="ＭＳ Ｐゴシック" charset="0"/>
          <a:cs typeface="ＭＳ Ｐゴシック" charset="0"/>
        </a:defRPr>
      </a:lvl6pPr>
      <a:lvl7pPr marL="914400" algn="l" rtl="0" fontAlgn="base">
        <a:spcBef>
          <a:spcPct val="0"/>
        </a:spcBef>
        <a:spcAft>
          <a:spcPct val="0"/>
        </a:spcAft>
        <a:defRPr sz="4400">
          <a:solidFill>
            <a:schemeClr val="tx2"/>
          </a:solidFill>
          <a:latin typeface="Tw Cen MT" charset="0"/>
          <a:ea typeface="ＭＳ Ｐゴシック" charset="0"/>
          <a:cs typeface="ＭＳ Ｐゴシック" charset="0"/>
        </a:defRPr>
      </a:lvl7pPr>
      <a:lvl8pPr marL="1371600" algn="l" rtl="0" fontAlgn="base">
        <a:spcBef>
          <a:spcPct val="0"/>
        </a:spcBef>
        <a:spcAft>
          <a:spcPct val="0"/>
        </a:spcAft>
        <a:defRPr sz="4400">
          <a:solidFill>
            <a:schemeClr val="tx2"/>
          </a:solidFill>
          <a:latin typeface="Tw Cen MT" charset="0"/>
          <a:ea typeface="ＭＳ Ｐゴシック" charset="0"/>
          <a:cs typeface="ＭＳ Ｐゴシック" charset="0"/>
        </a:defRPr>
      </a:lvl8pPr>
      <a:lvl9pPr marL="1828800" algn="l" rtl="0" fontAlgn="base">
        <a:spcBef>
          <a:spcPct val="0"/>
        </a:spcBef>
        <a:spcAft>
          <a:spcPct val="0"/>
        </a:spcAft>
        <a:defRPr sz="4400">
          <a:solidFill>
            <a:schemeClr val="tx2"/>
          </a:solidFill>
          <a:latin typeface="Tw Cen MT" charset="0"/>
          <a:ea typeface="ＭＳ Ｐゴシック" charset="0"/>
          <a:cs typeface="ＭＳ Ｐゴシック"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9" Type="http://schemas.openxmlformats.org/officeDocument/2006/relationships/image" Target="../media/image2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772400" cy="1371600"/>
          </a:xfrm>
        </p:spPr>
        <p:txBody>
          <a:bodyPr>
            <a:normAutofit/>
          </a:bodyPr>
          <a:lstStyle/>
          <a:p>
            <a:pPr eaLnBrk="1" fontAlgn="auto" hangingPunct="1">
              <a:spcAft>
                <a:spcPts val="0"/>
              </a:spcAft>
              <a:defRPr/>
            </a:pPr>
            <a:r>
              <a:rPr lang="en-US" sz="4800" b="1" dirty="0">
                <a:effectLst>
                  <a:outerShdw blurRad="38100" dist="38100" dir="2700000" algn="tl">
                    <a:srgbClr val="000000"/>
                  </a:outerShdw>
                </a:effectLst>
                <a:ea typeface="+mj-ea"/>
                <a:cs typeface="+mj-cs"/>
              </a:rPr>
              <a:t>Surgical Infections</a:t>
            </a:r>
            <a:endParaRPr lang="en-US" dirty="0">
              <a:ea typeface="+mj-ea"/>
              <a:cs typeface="+mj-cs"/>
            </a:endParaRPr>
          </a:p>
        </p:txBody>
      </p:sp>
      <p:sp>
        <p:nvSpPr>
          <p:cNvPr id="2051" name="Rectangle 3"/>
          <p:cNvSpPr>
            <a:spLocks noGrp="1" noChangeArrowheads="1"/>
          </p:cNvSpPr>
          <p:nvPr>
            <p:ph type="subTitle" idx="1"/>
          </p:nvPr>
        </p:nvSpPr>
        <p:spPr>
          <a:xfrm>
            <a:off x="533400" y="2971800"/>
            <a:ext cx="8229600" cy="2819400"/>
          </a:xfrm>
        </p:spPr>
        <p:txBody>
          <a:bodyPr/>
          <a:lstStyle/>
          <a:p>
            <a:pPr algn="ctr" eaLnBrk="1" fontAlgn="auto" hangingPunct="1">
              <a:spcAft>
                <a:spcPts val="0"/>
              </a:spcAft>
              <a:buFont typeface="Wingdings"/>
              <a:buNone/>
              <a:defRPr/>
            </a:pPr>
            <a:r>
              <a:rPr lang="en-US" b="1" dirty="0">
                <a:effectLst>
                  <a:outerShdw blurRad="38100" dist="38100" dir="2700000" algn="tl">
                    <a:srgbClr val="000000"/>
                  </a:outerShdw>
                </a:effectLst>
                <a:latin typeface="Times New Roman" pitchFamily="1" charset="0"/>
                <a:ea typeface="+mn-ea"/>
                <a:cs typeface="+mn-cs"/>
              </a:rPr>
              <a:t>Dr. </a:t>
            </a:r>
            <a:r>
              <a:rPr lang="en-US" b="1" dirty="0" err="1">
                <a:effectLst>
                  <a:outerShdw blurRad="38100" dist="38100" dir="2700000" algn="tl">
                    <a:srgbClr val="000000"/>
                  </a:outerShdw>
                </a:effectLst>
                <a:latin typeface="Times New Roman" pitchFamily="1" charset="0"/>
                <a:ea typeface="+mn-ea"/>
                <a:cs typeface="+mn-cs"/>
              </a:rPr>
              <a:t>Nuha</a:t>
            </a:r>
            <a:r>
              <a:rPr lang="en-US" b="1" dirty="0">
                <a:effectLst>
                  <a:outerShdw blurRad="38100" dist="38100" dir="2700000" algn="tl">
                    <a:srgbClr val="000000"/>
                  </a:outerShdw>
                </a:effectLst>
                <a:latin typeface="Times New Roman" pitchFamily="1" charset="0"/>
                <a:ea typeface="+mn-ea"/>
                <a:cs typeface="+mn-cs"/>
              </a:rPr>
              <a:t> </a:t>
            </a:r>
            <a:r>
              <a:rPr lang="en-US" b="1" dirty="0" err="1">
                <a:effectLst>
                  <a:outerShdw blurRad="38100" dist="38100" dir="2700000" algn="tl">
                    <a:srgbClr val="000000"/>
                  </a:outerShdw>
                </a:effectLst>
                <a:latin typeface="Times New Roman" pitchFamily="1" charset="0"/>
                <a:ea typeface="+mn-ea"/>
                <a:cs typeface="+mn-cs"/>
              </a:rPr>
              <a:t>Alsaleh</a:t>
            </a:r>
            <a:endParaRPr lang="en-US" b="1" dirty="0">
              <a:effectLst>
                <a:outerShdw blurRad="38100" dist="38100" dir="2700000" algn="tl">
                  <a:srgbClr val="000000"/>
                </a:outerShdw>
              </a:effectLst>
              <a:latin typeface="Times New Roman" pitchFamily="1" charset="0"/>
              <a:ea typeface="+mn-ea"/>
              <a:cs typeface="+mn-cs"/>
            </a:endParaRPr>
          </a:p>
          <a:p>
            <a:pPr eaLnBrk="1" fontAlgn="auto" hangingPunct="1">
              <a:spcAft>
                <a:spcPts val="0"/>
              </a:spcAft>
              <a:buFont typeface="Wingdings"/>
              <a:buNone/>
              <a:defRPr/>
            </a:pPr>
            <a:endParaRPr lang="en-US" b="1" dirty="0">
              <a:effectLst>
                <a:outerShdw blurRad="38100" dist="38100" dir="2700000" algn="tl">
                  <a:srgbClr val="000000"/>
                </a:outerShdw>
              </a:effectLst>
              <a:latin typeface="Times New Roman" pitchFamily="1" charset="0"/>
              <a:ea typeface="+mn-ea"/>
              <a:cs typeface="+mn-cs"/>
            </a:endParaRPr>
          </a:p>
          <a:p>
            <a:pPr algn="ctr" eaLnBrk="1" fontAlgn="auto" hangingPunct="1">
              <a:spcAft>
                <a:spcPts val="0"/>
              </a:spcAft>
              <a:buFont typeface="Wingdings"/>
              <a:buNone/>
              <a:defRPr/>
            </a:pPr>
            <a:r>
              <a:rPr lang="en-US" b="1" dirty="0">
                <a:effectLst>
                  <a:outerShdw blurRad="38100" dist="38100" dir="2700000" algn="tl">
                    <a:srgbClr val="000000"/>
                  </a:outerShdw>
                </a:effectLst>
                <a:latin typeface="Times New Roman" pitchFamily="1" charset="0"/>
                <a:ea typeface="+mn-ea"/>
                <a:cs typeface="+mn-cs"/>
              </a:rPr>
              <a:t> </a:t>
            </a:r>
            <a:r>
              <a:rPr lang="en-US" sz="2000" b="1" dirty="0" err="1">
                <a:effectLst>
                  <a:outerShdw blurRad="38100" dist="38100" dir="2700000" algn="tl">
                    <a:srgbClr val="000000"/>
                  </a:outerShdw>
                </a:effectLst>
                <a:latin typeface="Times New Roman" pitchFamily="1" charset="0"/>
                <a:ea typeface="+mn-ea"/>
                <a:cs typeface="+mn-cs"/>
              </a:rPr>
              <a:t>MD,MSc,FRCSC</a:t>
            </a:r>
            <a:endParaRPr lang="en-US" sz="2000" b="1" dirty="0">
              <a:effectLst>
                <a:outerShdw blurRad="38100" dist="38100" dir="2700000" algn="tl">
                  <a:srgbClr val="000000"/>
                </a:outerShdw>
              </a:effectLst>
              <a:latin typeface="Times New Roman" pitchFamily="1" charset="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12775" y="228600"/>
            <a:ext cx="8153400" cy="990600"/>
          </a:xfrm>
        </p:spPr>
        <p:txBody>
          <a:bodyPr/>
          <a:lstStyle/>
          <a:p>
            <a:pPr eaLnBrk="1" hangingPunct="1"/>
            <a:r>
              <a:rPr lang="en-US">
                <a:latin typeface="Arial" pitchFamily="34" charset="0"/>
                <a:ea typeface="ＭＳ Ｐゴシック" pitchFamily="-84" charset="-128"/>
              </a:rPr>
              <a:t>HIDRADENITIS</a:t>
            </a:r>
          </a:p>
        </p:txBody>
      </p:sp>
      <p:sp>
        <p:nvSpPr>
          <p:cNvPr id="35842" name="Content Placeholder 2"/>
          <p:cNvSpPr>
            <a:spLocks noGrp="1"/>
          </p:cNvSpPr>
          <p:nvPr>
            <p:ph sz="quarter" idx="1"/>
          </p:nvPr>
        </p:nvSpPr>
        <p:spPr>
          <a:xfrm>
            <a:off x="612775" y="1600200"/>
            <a:ext cx="8153400" cy="4495800"/>
          </a:xfrm>
        </p:spPr>
        <p:txBody>
          <a:bodyPr/>
          <a:lstStyle/>
          <a:p>
            <a:pPr eaLnBrk="1" hangingPunct="1"/>
            <a:r>
              <a:rPr lang="en-US">
                <a:latin typeface="Arial" pitchFamily="34" charset="0"/>
                <a:ea typeface="ＭＳ Ｐゴシック" pitchFamily="-84" charset="-128"/>
                <a:cs typeface="Arial" pitchFamily="34" charset="0"/>
              </a:rPr>
              <a:t>Serious skin infection of the axillae or groin Consisting of multiple abscesses of the apocrine sweat glands. </a:t>
            </a:r>
          </a:p>
          <a:p>
            <a:pPr eaLnBrk="1" hangingPunct="1"/>
            <a:r>
              <a:rPr lang="en-US">
                <a:latin typeface="Arial" pitchFamily="34" charset="0"/>
                <a:ea typeface="ＭＳ Ｐゴシック" pitchFamily="-84" charset="-128"/>
                <a:cs typeface="Arial" pitchFamily="34" charset="0"/>
              </a:rPr>
              <a:t>The condition often becomes chronic </a:t>
            </a:r>
          </a:p>
          <a:p>
            <a:pPr eaLnBrk="1" hangingPunct="1"/>
            <a:r>
              <a:rPr lang="en-US">
                <a:latin typeface="Arial" pitchFamily="34" charset="0"/>
                <a:ea typeface="ＭＳ Ｐゴシック" pitchFamily="-84" charset="-128"/>
                <a:cs typeface="Arial" pitchFamily="34" charset="0"/>
              </a:rPr>
              <a:t>The cause is unknown but may involve a defect of terminal follicular epithelium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12775" y="228600"/>
            <a:ext cx="8153400" cy="990600"/>
          </a:xfrm>
        </p:spPr>
        <p:txBody>
          <a:bodyPr/>
          <a:lstStyle/>
          <a:p>
            <a:pPr eaLnBrk="1" hangingPunct="1"/>
            <a:r>
              <a:rPr lang="en-US">
                <a:latin typeface="Arial" pitchFamily="34" charset="0"/>
                <a:ea typeface="ＭＳ Ｐゴシック" pitchFamily="-84" charset="-128"/>
              </a:rPr>
              <a:t>Hiradenitis</a:t>
            </a:r>
          </a:p>
        </p:txBody>
      </p:sp>
      <p:pic>
        <p:nvPicPr>
          <p:cNvPr id="36866" name="Content Placeholder 3" descr="slide-20-728.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12775" y="228600"/>
            <a:ext cx="8153400" cy="990600"/>
          </a:xfrm>
        </p:spPr>
        <p:txBody>
          <a:bodyPr/>
          <a:lstStyle/>
          <a:p>
            <a:pPr eaLnBrk="1" hangingPunct="1"/>
            <a:r>
              <a:rPr lang="en-US">
                <a:latin typeface="Arial" pitchFamily="34" charset="0"/>
                <a:ea typeface="ＭＳ Ｐゴシック" pitchFamily="-84" charset="-128"/>
              </a:rPr>
              <a:t> TREATMENT </a:t>
            </a:r>
          </a:p>
        </p:txBody>
      </p:sp>
      <p:sp>
        <p:nvSpPr>
          <p:cNvPr id="37890" name="Content Placeholder 2"/>
          <p:cNvSpPr>
            <a:spLocks noGrp="1"/>
          </p:cNvSpPr>
          <p:nvPr>
            <p:ph sz="quarter" idx="1"/>
          </p:nvPr>
        </p:nvSpPr>
        <p:spPr>
          <a:xfrm>
            <a:off x="1016000" y="1905000"/>
            <a:ext cx="8153400" cy="4495800"/>
          </a:xfrm>
        </p:spPr>
        <p:txBody>
          <a:bodyPr/>
          <a:lstStyle/>
          <a:p>
            <a:pPr eaLnBrk="1" hangingPunct="1"/>
            <a:r>
              <a:rPr lang="en-US">
                <a:latin typeface="Arial" pitchFamily="34" charset="0"/>
                <a:ea typeface="ＭＳ Ｐゴシック" pitchFamily="-84" charset="-128"/>
              </a:rPr>
              <a:t>The classic therapy of furuncle is drainage, not antibiotics.</a:t>
            </a:r>
          </a:p>
          <a:p>
            <a:pPr eaLnBrk="1" hangingPunct="1"/>
            <a:r>
              <a:rPr lang="en-US">
                <a:latin typeface="Arial" pitchFamily="34" charset="0"/>
                <a:ea typeface="ＭＳ Ｐゴシック" pitchFamily="-84" charset="-128"/>
              </a:rPr>
              <a:t> Invasive carbuncles must be treated by excision and antibiotics.</a:t>
            </a:r>
          </a:p>
          <a:p>
            <a:pPr eaLnBrk="1" hangingPunct="1"/>
            <a:r>
              <a:rPr lang="en-US">
                <a:latin typeface="Arial" pitchFamily="34" charset="0"/>
                <a:ea typeface="ＭＳ Ｐゴシック" pitchFamily="-84" charset="-128"/>
              </a:rPr>
              <a:t> Hidradenitis is usually treated by drainage of the individual abscess and followed by careful hygeine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143000"/>
          </a:xfrm>
        </p:spPr>
        <p:txBody>
          <a:bodyPr>
            <a:normAutofit/>
          </a:bodyPr>
          <a:lstStyle/>
          <a:p>
            <a:pPr eaLnBrk="1" fontAlgn="auto" hangingPunct="1">
              <a:spcAft>
                <a:spcPts val="0"/>
              </a:spcAft>
              <a:defRPr/>
            </a:pPr>
            <a:r>
              <a:rPr lang="en-US" sz="4800" b="1">
                <a:effectLst>
                  <a:outerShdw blurRad="38100" dist="38100" dir="2700000" algn="tl">
                    <a:srgbClr val="000000"/>
                  </a:outerShdw>
                </a:effectLst>
                <a:ea typeface="+mj-ea"/>
                <a:cs typeface="+mj-cs"/>
              </a:rPr>
              <a:t>Abscess</a:t>
            </a:r>
            <a:endParaRPr lang="en-US">
              <a:ea typeface="+mj-ea"/>
              <a:cs typeface="+mj-cs"/>
            </a:endParaRPr>
          </a:p>
        </p:txBody>
      </p:sp>
      <p:sp>
        <p:nvSpPr>
          <p:cNvPr id="43010" name="Rectangle 3"/>
          <p:cNvSpPr>
            <a:spLocks noGrp="1" noChangeArrowheads="1"/>
          </p:cNvSpPr>
          <p:nvPr>
            <p:ph sz="quarter" idx="1"/>
          </p:nvPr>
        </p:nvSpPr>
        <p:spPr>
          <a:xfrm>
            <a:off x="612775" y="1600200"/>
            <a:ext cx="8153400" cy="4495800"/>
          </a:xfrm>
        </p:spPr>
        <p:txBody>
          <a:bodyPr/>
          <a:lstStyle/>
          <a:p>
            <a:pPr eaLnBrk="1" hangingPunct="1"/>
            <a:endParaRPr lang="en-US">
              <a:latin typeface="Arial" pitchFamily="34" charset="0"/>
              <a:ea typeface="ＭＳ Ｐゴシック" pitchFamily="-84" charset="-128"/>
            </a:endParaRPr>
          </a:p>
        </p:txBody>
      </p:sp>
      <p:pic>
        <p:nvPicPr>
          <p:cNvPr id="43011" name="Picture 5" descr="Cutaneous_abscess_MRSA_staphylococcus_aureus_7826_lores"/>
          <p:cNvPicPr>
            <a:picLocks noChangeAspect="1" noChangeArrowheads="1"/>
          </p:cNvPicPr>
          <p:nvPr/>
        </p:nvPicPr>
        <p:blipFill>
          <a:blip r:embed="rId2" cstate="print"/>
          <a:srcRect r="11111"/>
          <a:stretch>
            <a:fillRect/>
          </a:stretch>
        </p:blipFill>
        <p:spPr bwMode="auto">
          <a:xfrm>
            <a:off x="3962400" y="3009900"/>
            <a:ext cx="5181600" cy="3848100"/>
          </a:xfrm>
          <a:prstGeom prst="rect">
            <a:avLst/>
          </a:prstGeom>
          <a:noFill/>
          <a:ln w="9525">
            <a:noFill/>
            <a:miter lim="800000"/>
            <a:headEnd/>
            <a:tailEnd/>
          </a:ln>
        </p:spPr>
      </p:pic>
      <p:pic>
        <p:nvPicPr>
          <p:cNvPr id="43012" name="Picture 4" descr="abscess_43276_lg"/>
          <p:cNvPicPr>
            <a:picLocks noChangeAspect="1" noChangeArrowheads="1"/>
          </p:cNvPicPr>
          <p:nvPr/>
        </p:nvPicPr>
        <p:blipFill>
          <a:blip r:embed="rId3" cstate="print"/>
          <a:srcRect/>
          <a:stretch>
            <a:fillRect/>
          </a:stretch>
        </p:blipFill>
        <p:spPr bwMode="auto">
          <a:xfrm>
            <a:off x="0" y="1600200"/>
            <a:ext cx="4724400" cy="35544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a:effectLst>
                  <a:outerShdw blurRad="38100" dist="38100" dir="2700000" algn="tl">
                    <a:srgbClr val="000000"/>
                  </a:outerShdw>
                </a:effectLst>
                <a:ea typeface="+mj-ea"/>
                <a:cs typeface="+mj-cs"/>
              </a:rPr>
              <a:t>Abscess</a:t>
            </a:r>
            <a:endParaRPr lang="en-US">
              <a:ea typeface="+mj-ea"/>
              <a:cs typeface="+mj-cs"/>
            </a:endParaRPr>
          </a:p>
        </p:txBody>
      </p:sp>
      <p:sp>
        <p:nvSpPr>
          <p:cNvPr id="11267" name="Rectangle 3"/>
          <p:cNvSpPr>
            <a:spLocks noGrp="1" noChangeArrowheads="1"/>
          </p:cNvSpPr>
          <p:nvPr>
            <p:ph sz="quarter" idx="1"/>
          </p:nvPr>
        </p:nvSpPr>
        <p:spPr>
          <a:xfrm>
            <a:off x="612775" y="1600200"/>
            <a:ext cx="8153400" cy="4495800"/>
          </a:xfrm>
        </p:spPr>
        <p:txBody>
          <a:bodyPr>
            <a:normAutofit/>
          </a:bodyPr>
          <a:lstStyle/>
          <a:p>
            <a:pPr marL="320040" indent="-320040" eaLnBrk="1" fontAlgn="auto" hangingPunct="1">
              <a:lnSpc>
                <a:spcPct val="90000"/>
              </a:lnSpc>
              <a:spcAft>
                <a:spcPts val="0"/>
              </a:spcAft>
              <a:buFontTx/>
              <a:buNone/>
              <a:defRPr/>
            </a:pPr>
            <a:r>
              <a:rPr lang="en-US" b="1">
                <a:effectLst>
                  <a:outerShdw blurRad="38100" dist="38100" dir="2700000" algn="tl">
                    <a:srgbClr val="000000"/>
                  </a:outerShdw>
                </a:effectLst>
                <a:latin typeface="Times New Roman" pitchFamily="1" charset="0"/>
                <a:ea typeface="+mn-ea"/>
                <a:cs typeface="+mn-cs"/>
              </a:rPr>
              <a:t>Definition:  Infectious accumulation of purulent material (Neutrophils) in a closed cavity</a:t>
            </a:r>
          </a:p>
          <a:p>
            <a:pPr marL="320040" indent="-320040" eaLnBrk="1" fontAlgn="auto" hangingPunct="1">
              <a:lnSpc>
                <a:spcPct val="90000"/>
              </a:lnSpc>
              <a:spcAft>
                <a:spcPts val="0"/>
              </a:spcAft>
              <a:buFont typeface="Wingdings"/>
              <a:buChar char=""/>
              <a:defRPr/>
            </a:pPr>
            <a:endParaRPr lang="en-US" b="1">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a:effectLst>
                  <a:outerShdw blurRad="38100" dist="38100" dir="2700000" algn="tl">
                    <a:srgbClr val="000000"/>
                  </a:outerShdw>
                </a:effectLst>
                <a:latin typeface="Times New Roman" pitchFamily="1" charset="0"/>
                <a:ea typeface="+mn-ea"/>
                <a:cs typeface="+mn-cs"/>
              </a:rPr>
              <a:t>Diagnosis:  Fluctuant: Moveable and compressible</a:t>
            </a:r>
          </a:p>
          <a:p>
            <a:pPr marL="320040" indent="-320040" eaLnBrk="1" fontAlgn="auto" hangingPunct="1">
              <a:lnSpc>
                <a:spcPct val="90000"/>
              </a:lnSpc>
              <a:spcAft>
                <a:spcPts val="0"/>
              </a:spcAft>
              <a:buFontTx/>
              <a:buNone/>
              <a:defRPr/>
            </a:pPr>
            <a:endParaRPr lang="en-US" b="1">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a:effectLst>
                  <a:outerShdw blurRad="38100" dist="38100" dir="2700000" algn="tl">
                    <a:srgbClr val="000000"/>
                  </a:outerShdw>
                </a:effectLst>
                <a:latin typeface="Times New Roman" pitchFamily="1" charset="0"/>
                <a:ea typeface="+mn-ea"/>
                <a:cs typeface="+mn-cs"/>
              </a:rPr>
              <a:t>Treatment: Drainage</a:t>
            </a:r>
            <a:endParaRPr lang="en-US" sz="2800">
              <a:ea typeface="+mn-ea"/>
              <a:cs typeface="+mn-cs"/>
            </a:endParaRPr>
          </a:p>
          <a:p>
            <a:pPr marL="320040" indent="-320040" eaLnBrk="1" fontAlgn="auto" hangingPunct="1">
              <a:lnSpc>
                <a:spcPct val="90000"/>
              </a:lnSpc>
              <a:spcAft>
                <a:spcPts val="0"/>
              </a:spcAft>
              <a:buFont typeface="Wingdings"/>
              <a:buChar char=""/>
              <a:defRPr/>
            </a:pPr>
            <a:endParaRPr lang="en-US" sz="2800">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3600" dirty="0">
                <a:latin typeface="Arial" charset="0"/>
                <a:cs typeface="+mj-cs"/>
              </a:rPr>
              <a:t>DIFFUSE NECROTIZING INFECTIONS</a:t>
            </a:r>
            <a:br>
              <a:rPr lang="en-US" sz="3600" dirty="0">
                <a:latin typeface="Arial" charset="0"/>
                <a:cs typeface="+mj-cs"/>
              </a:rPr>
            </a:br>
            <a:endParaRPr lang="en-US" sz="3600" dirty="0">
              <a:latin typeface="Arial" charset="0"/>
              <a:cs typeface="+mj-cs"/>
            </a:endParaRPr>
          </a:p>
        </p:txBody>
      </p:sp>
      <p:sp>
        <p:nvSpPr>
          <p:cNvPr id="105474" name="Content Placeholder 2"/>
          <p:cNvSpPr>
            <a:spLocks noGrp="1"/>
          </p:cNvSpPr>
          <p:nvPr>
            <p:ph sz="quarter" idx="1"/>
          </p:nvPr>
        </p:nvSpPr>
        <p:spPr>
          <a:xfrm>
            <a:off x="685800" y="2514600"/>
            <a:ext cx="7772400" cy="3581400"/>
          </a:xfrm>
        </p:spPr>
        <p:txBody>
          <a:bodyPr>
            <a:normAutofit/>
          </a:bodyPr>
          <a:lstStyle/>
          <a:p>
            <a:pPr marL="320040" indent="-320040" eaLnBrk="1" fontAlgn="auto" hangingPunct="1">
              <a:spcAft>
                <a:spcPts val="0"/>
              </a:spcAft>
              <a:buFont typeface="Wingdings"/>
              <a:buChar char=""/>
              <a:defRPr/>
            </a:pPr>
            <a:r>
              <a:rPr lang="en-US" dirty="0">
                <a:latin typeface="Arial" charset="0"/>
                <a:cs typeface="+mn-cs"/>
              </a:rPr>
              <a:t>Particular dangerous</a:t>
            </a:r>
          </a:p>
          <a:p>
            <a:pPr marL="320040" indent="-320040" eaLnBrk="1" fontAlgn="auto" hangingPunct="1">
              <a:spcAft>
                <a:spcPts val="0"/>
              </a:spcAft>
              <a:buFont typeface="Wingdings"/>
              <a:buChar char=""/>
              <a:defRPr/>
            </a:pPr>
            <a:r>
              <a:rPr lang="en-US" dirty="0">
                <a:latin typeface="Arial" charset="0"/>
                <a:cs typeface="+mn-cs"/>
              </a:rPr>
              <a:t> Difficult to diagnose, extremely toxic, spread rapidly, often leading to limb amputation</a:t>
            </a:r>
          </a:p>
          <a:p>
            <a:pPr marL="0" indent="0" eaLnBrk="1" fontAlgn="auto" hangingPunct="1">
              <a:spcAft>
                <a:spcPts val="0"/>
              </a:spcAft>
              <a:buFont typeface="Wingdings"/>
              <a:buNone/>
              <a:defRPr/>
            </a:pPr>
            <a:endParaRPr lang="en-US" dirty="0">
              <a:latin typeface="Arial" charset="0"/>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12775" y="228600"/>
            <a:ext cx="8153400" cy="990600"/>
          </a:xfrm>
        </p:spPr>
        <p:txBody>
          <a:bodyPr/>
          <a:lstStyle/>
          <a:p>
            <a:pPr eaLnBrk="1" hangingPunct="1"/>
            <a:r>
              <a:rPr lang="en-US">
                <a:latin typeface="Arial" pitchFamily="34" charset="0"/>
                <a:ea typeface="ＭＳ Ｐゴシック" pitchFamily="-84" charset="-128"/>
              </a:rPr>
              <a:t>Pathogenic factors </a:t>
            </a:r>
          </a:p>
        </p:txBody>
      </p:sp>
      <p:sp>
        <p:nvSpPr>
          <p:cNvPr id="52226" name="Content Placeholder 2"/>
          <p:cNvSpPr>
            <a:spLocks noGrp="1"/>
          </p:cNvSpPr>
          <p:nvPr>
            <p:ph sz="quarter" idx="1"/>
          </p:nvPr>
        </p:nvSpPr>
        <p:spPr>
          <a:xfrm>
            <a:off x="612775" y="1600200"/>
            <a:ext cx="8153400" cy="4495800"/>
          </a:xfrm>
        </p:spPr>
        <p:txBody>
          <a:bodyPr/>
          <a:lstStyle/>
          <a:p>
            <a:pPr eaLnBrk="1" hangingPunct="1"/>
            <a:r>
              <a:rPr lang="en-US">
                <a:latin typeface="Arial" pitchFamily="34" charset="0"/>
                <a:ea typeface="ＭＳ Ｐゴシック" pitchFamily="-84" charset="-128"/>
              </a:rPr>
              <a:t>Anaerobic </a:t>
            </a:r>
          </a:p>
          <a:p>
            <a:pPr eaLnBrk="1" hangingPunct="1"/>
            <a:r>
              <a:rPr lang="en-US">
                <a:latin typeface="Arial" pitchFamily="34" charset="0"/>
                <a:ea typeface="ＭＳ Ｐゴシック" pitchFamily="-84" charset="-128"/>
              </a:rPr>
              <a:t>wound Bacterial exotoxins</a:t>
            </a:r>
          </a:p>
          <a:p>
            <a:pPr eaLnBrk="1" hangingPunct="1"/>
            <a:r>
              <a:rPr lang="en-US">
                <a:latin typeface="Arial" pitchFamily="34" charset="0"/>
                <a:ea typeface="ＭＳ Ｐゴシック" pitchFamily="-84" charset="-128"/>
              </a:rPr>
              <a:t> Bacterial synergy </a:t>
            </a:r>
          </a:p>
          <a:p>
            <a:pPr eaLnBrk="1" hangingPunct="1"/>
            <a:r>
              <a:rPr lang="en-US">
                <a:latin typeface="Arial" pitchFamily="34" charset="0"/>
                <a:ea typeface="ＭＳ Ｐゴシック" pitchFamily="-84" charset="-128"/>
              </a:rPr>
              <a:t>Thrombosis of nutrient bridging vessels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612775" y="228600"/>
            <a:ext cx="8153400" cy="990600"/>
          </a:xfrm>
        </p:spPr>
        <p:txBody>
          <a:bodyPr/>
          <a:lstStyle/>
          <a:p>
            <a:pPr eaLnBrk="1" hangingPunct="1"/>
            <a:r>
              <a:rPr lang="en-US">
                <a:latin typeface="Arial" pitchFamily="34" charset="0"/>
                <a:ea typeface="ＭＳ Ｐゴシック" pitchFamily="-84" charset="-128"/>
              </a:rPr>
              <a:t>Clinical Findings </a:t>
            </a:r>
          </a:p>
        </p:txBody>
      </p:sp>
      <p:sp>
        <p:nvSpPr>
          <p:cNvPr id="55298" name="Content Placeholder 2"/>
          <p:cNvSpPr>
            <a:spLocks noGrp="1"/>
          </p:cNvSpPr>
          <p:nvPr>
            <p:ph sz="quarter" idx="1"/>
          </p:nvPr>
        </p:nvSpPr>
        <p:spPr>
          <a:xfrm>
            <a:off x="612775" y="1600200"/>
            <a:ext cx="8153400" cy="4495800"/>
          </a:xfrm>
        </p:spPr>
        <p:txBody>
          <a:bodyPr/>
          <a:lstStyle/>
          <a:p>
            <a:pPr eaLnBrk="1" hangingPunct="1"/>
            <a:r>
              <a:rPr lang="en-US">
                <a:latin typeface="Arial" pitchFamily="34" charset="0"/>
                <a:ea typeface="ＭＳ Ｐゴシック" pitchFamily="-84" charset="-128"/>
              </a:rPr>
              <a:t>Crepitant abscess or cellulitis </a:t>
            </a:r>
          </a:p>
          <a:p>
            <a:pPr eaLnBrk="1" hangingPunct="1"/>
            <a:r>
              <a:rPr lang="en-US">
                <a:latin typeface="Arial" pitchFamily="34" charset="0"/>
                <a:ea typeface="ＭＳ Ｐゴシック" pitchFamily="-84" charset="-128"/>
              </a:rPr>
              <a:t>Invasion is usually superficial to the deep fascia and may spread very quickly, producing discoloration.</a:t>
            </a:r>
          </a:p>
          <a:p>
            <a:pPr eaLnBrk="1" hangingPunct="1"/>
            <a:r>
              <a:rPr lang="en-US">
                <a:latin typeface="Arial" pitchFamily="34" charset="0"/>
                <a:ea typeface="ＭＳ Ｐゴシック" pitchFamily="-84" charset="-128"/>
              </a:rPr>
              <a:t> Delayed debridement of injured tissue after devascularizing injury is the common setting.</a:t>
            </a:r>
          </a:p>
          <a:p>
            <a:pPr eaLnBrk="1" hangingPunct="1"/>
            <a:endParaRPr lang="en-US">
              <a:latin typeface="Arial" pitchFamily="34" charset="0"/>
              <a:ea typeface="ＭＳ Ｐゴシック" pitchFamily="-8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612775" y="228600"/>
            <a:ext cx="8153400" cy="990600"/>
          </a:xfrm>
        </p:spPr>
        <p:txBody>
          <a:bodyPr/>
          <a:lstStyle/>
          <a:p>
            <a:pPr eaLnBrk="1" hangingPunct="1"/>
            <a:r>
              <a:rPr lang="en-US">
                <a:latin typeface="Arial" pitchFamily="34" charset="0"/>
                <a:ea typeface="ＭＳ Ｐゴシック" pitchFamily="-84" charset="-128"/>
              </a:rPr>
              <a:t>Gas Gangrene</a:t>
            </a:r>
          </a:p>
        </p:txBody>
      </p:sp>
      <p:pic>
        <p:nvPicPr>
          <p:cNvPr id="56322" name="Content Placeholder 3" descr="slide-37-728.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143000"/>
          </a:xfrm>
        </p:spPr>
        <p:txBody>
          <a:bodyPr>
            <a:normAutofit fontScale="90000"/>
          </a:bodyPr>
          <a:lstStyle/>
          <a:p>
            <a:pPr eaLnBrk="1" fontAlgn="auto" hangingPunct="1">
              <a:spcAft>
                <a:spcPts val="0"/>
              </a:spcAft>
              <a:defRPr/>
            </a:pPr>
            <a:r>
              <a:rPr lang="en-US" sz="4800" b="1">
                <a:effectLst>
                  <a:outerShdw blurRad="38100" dist="38100" dir="2700000" algn="tl">
                    <a:srgbClr val="000000"/>
                  </a:outerShdw>
                </a:effectLst>
                <a:ea typeface="+mj-ea"/>
                <a:cs typeface="+mj-cs"/>
              </a:rPr>
              <a:t>Necrotizing Soft Tissue Infection</a:t>
            </a:r>
            <a:endParaRPr lang="en-US">
              <a:ea typeface="+mj-ea"/>
              <a:cs typeface="+mj-cs"/>
            </a:endParaRPr>
          </a:p>
        </p:txBody>
      </p:sp>
      <p:pic>
        <p:nvPicPr>
          <p:cNvPr id="59394" name="Picture 5" descr="necrotizing-fasciitis"/>
          <p:cNvPicPr>
            <a:picLocks noChangeAspect="1" noChangeArrowheads="1"/>
          </p:cNvPicPr>
          <p:nvPr/>
        </p:nvPicPr>
        <p:blipFill>
          <a:blip r:embed="rId2" cstate="print"/>
          <a:srcRect/>
          <a:stretch>
            <a:fillRect/>
          </a:stretch>
        </p:blipFill>
        <p:spPr bwMode="auto">
          <a:xfrm>
            <a:off x="0" y="1752600"/>
            <a:ext cx="7188200" cy="4124325"/>
          </a:xfrm>
          <a:prstGeom prst="rect">
            <a:avLst/>
          </a:prstGeom>
          <a:noFill/>
          <a:ln w="9525">
            <a:noFill/>
            <a:miter lim="800000"/>
            <a:headEnd/>
            <a:tailEnd/>
          </a:ln>
        </p:spPr>
      </p:pic>
      <p:pic>
        <p:nvPicPr>
          <p:cNvPr id="59395" name="Picture 4" descr="necfasc"/>
          <p:cNvPicPr>
            <a:picLocks noChangeAspect="1" noChangeArrowheads="1"/>
          </p:cNvPicPr>
          <p:nvPr/>
        </p:nvPicPr>
        <p:blipFill>
          <a:blip r:embed="rId3" cstate="print"/>
          <a:srcRect r="8200" b="20750"/>
          <a:stretch>
            <a:fillRect/>
          </a:stretch>
        </p:blipFill>
        <p:spPr bwMode="auto">
          <a:xfrm>
            <a:off x="5127625" y="4171950"/>
            <a:ext cx="4016375" cy="26860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612775" y="228600"/>
            <a:ext cx="8153400" cy="990600"/>
          </a:xfrm>
        </p:spPr>
        <p:txBody>
          <a:bodyPr/>
          <a:lstStyle/>
          <a:p>
            <a:pPr eaLnBrk="1" hangingPunct="1"/>
            <a:r>
              <a:rPr lang="en-US" sz="4800">
                <a:latin typeface="Arial" pitchFamily="34" charset="0"/>
                <a:ea typeface="ＭＳ Ｐゴシック" pitchFamily="-84" charset="-128"/>
              </a:rPr>
              <a:t>Infection</a:t>
            </a:r>
            <a:endParaRPr lang="en-US">
              <a:latin typeface="Arial" pitchFamily="34" charset="0"/>
              <a:ea typeface="ＭＳ Ｐゴシック" pitchFamily="-84" charset="-128"/>
            </a:endParaRPr>
          </a:p>
        </p:txBody>
      </p:sp>
      <p:sp>
        <p:nvSpPr>
          <p:cNvPr id="5123" name="Rectangle 3"/>
          <p:cNvSpPr>
            <a:spLocks noGrp="1" noChangeArrowheads="1"/>
          </p:cNvSpPr>
          <p:nvPr>
            <p:ph sz="quarter" idx="1"/>
          </p:nvPr>
        </p:nvSpPr>
        <p:spPr>
          <a:xfrm>
            <a:off x="612775" y="1600200"/>
            <a:ext cx="8153400" cy="4495800"/>
          </a:xfrm>
        </p:spPr>
        <p:txBody>
          <a:bodyPr>
            <a:normAutofit/>
          </a:bodyPr>
          <a:lstStyle/>
          <a:p>
            <a:pPr marL="609600" indent="-609600" eaLnBrk="1" fontAlgn="auto" hangingPunct="1">
              <a:spcAft>
                <a:spcPts val="0"/>
              </a:spcAft>
              <a:buFontTx/>
              <a:buNone/>
              <a:defRPr/>
            </a:pPr>
            <a:r>
              <a:rPr lang="en-US" sz="3600" b="1">
                <a:effectLst>
                  <a:outerShdw blurRad="38100" dist="38100" dir="2700000" algn="tl">
                    <a:srgbClr val="000000"/>
                  </a:outerShdw>
                </a:effectLst>
                <a:latin typeface="Times New Roman" pitchFamily="1" charset="0"/>
                <a:ea typeface="+mn-ea"/>
                <a:cs typeface="+mn-cs"/>
              </a:rPr>
              <a:t>Infection is defined by:</a:t>
            </a:r>
          </a:p>
          <a:p>
            <a:pPr marL="609600" indent="-609600" eaLnBrk="1" fontAlgn="auto" hangingPunct="1">
              <a:spcAft>
                <a:spcPts val="0"/>
              </a:spcAft>
              <a:buFontTx/>
              <a:buNone/>
              <a:defRPr/>
            </a:pPr>
            <a:r>
              <a:rPr lang="en-US" b="1">
                <a:effectLst>
                  <a:outerShdw blurRad="38100" dist="38100" dir="2700000" algn="tl">
                    <a:srgbClr val="000000"/>
                  </a:outerShdw>
                </a:effectLst>
                <a:latin typeface="Times New Roman" pitchFamily="1" charset="0"/>
                <a:ea typeface="+mn-ea"/>
                <a:cs typeface="+mn-cs"/>
              </a:rPr>
              <a:t> </a:t>
            </a:r>
          </a:p>
          <a:p>
            <a:pPr marL="990600" lvl="1" indent="-533400" eaLnBrk="1" fontAlgn="auto" hangingPunct="1">
              <a:spcAft>
                <a:spcPts val="0"/>
              </a:spcAft>
              <a:buFontTx/>
              <a:buAutoNum type="arabicPeriod"/>
              <a:defRPr/>
            </a:pPr>
            <a:r>
              <a:rPr lang="en-US" sz="3600" b="1">
                <a:effectLst>
                  <a:outerShdw blurRad="38100" dist="38100" dir="2700000" algn="tl">
                    <a:srgbClr val="000000"/>
                  </a:outerShdw>
                </a:effectLst>
                <a:latin typeface="Times New Roman" pitchFamily="1" charset="0"/>
                <a:ea typeface="+mn-ea"/>
              </a:rPr>
              <a:t>Microorganisms in host tissue or the bloodstream </a:t>
            </a:r>
          </a:p>
          <a:p>
            <a:pPr marL="990600" lvl="1" indent="-533400" eaLnBrk="1" fontAlgn="auto" hangingPunct="1">
              <a:spcAft>
                <a:spcPts val="0"/>
              </a:spcAft>
              <a:buFontTx/>
              <a:buAutoNum type="arabicPeriod"/>
              <a:defRPr/>
            </a:pPr>
            <a:r>
              <a:rPr lang="en-US" sz="3600" b="1">
                <a:effectLst>
                  <a:outerShdw blurRad="38100" dist="38100" dir="2700000" algn="tl">
                    <a:srgbClr val="000000"/>
                  </a:outerShdw>
                </a:effectLst>
                <a:latin typeface="Times New Roman" pitchFamily="1" charset="0"/>
                <a:ea typeface="+mn-ea"/>
              </a:rPr>
              <a:t>Inflammatory response to their presence.</a:t>
            </a:r>
            <a:endParaRPr lang="en-US">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612775" y="228600"/>
            <a:ext cx="8153400" cy="990600"/>
          </a:xfrm>
        </p:spPr>
        <p:txBody>
          <a:bodyPr/>
          <a:lstStyle/>
          <a:p>
            <a:pPr eaLnBrk="1" hangingPunct="1"/>
            <a:r>
              <a:rPr lang="en-US">
                <a:latin typeface="Arial" pitchFamily="34" charset="0"/>
                <a:ea typeface="ＭＳ Ｐゴシック" pitchFamily="-84" charset="-128"/>
              </a:rPr>
              <a:t>Necrotizing</a:t>
            </a:r>
          </a:p>
        </p:txBody>
      </p:sp>
      <p:pic>
        <p:nvPicPr>
          <p:cNvPr id="60418" name="Content Placeholder 5" descr="slide-40-728.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612775" y="228600"/>
            <a:ext cx="8153400" cy="990600"/>
          </a:xfrm>
        </p:spPr>
        <p:txBody>
          <a:bodyPr/>
          <a:lstStyle/>
          <a:p>
            <a:pPr eaLnBrk="1" hangingPunct="1"/>
            <a:r>
              <a:rPr lang="en-US">
                <a:latin typeface="Arial" pitchFamily="34" charset="0"/>
                <a:ea typeface="ＭＳ Ｐゴシック" pitchFamily="-84" charset="-128"/>
              </a:rPr>
              <a:t>TREATMENT</a:t>
            </a:r>
          </a:p>
        </p:txBody>
      </p:sp>
      <p:sp>
        <p:nvSpPr>
          <p:cNvPr id="64514" name="Content Placeholder 2"/>
          <p:cNvSpPr>
            <a:spLocks noGrp="1"/>
          </p:cNvSpPr>
          <p:nvPr>
            <p:ph sz="quarter" idx="1"/>
          </p:nvPr>
        </p:nvSpPr>
        <p:spPr>
          <a:xfrm>
            <a:off x="612775" y="1600200"/>
            <a:ext cx="8153400" cy="4495800"/>
          </a:xfrm>
        </p:spPr>
        <p:txBody>
          <a:bodyPr/>
          <a:lstStyle/>
          <a:p>
            <a:pPr eaLnBrk="1" hangingPunct="1"/>
            <a:r>
              <a:rPr lang="en-US">
                <a:latin typeface="Arial" pitchFamily="34" charset="0"/>
                <a:ea typeface="ＭＳ Ｐゴシック" pitchFamily="-84" charset="-128"/>
              </a:rPr>
              <a:t>Broad-spectrum antibiotic therapy </a:t>
            </a:r>
          </a:p>
          <a:p>
            <a:pPr eaLnBrk="1" hangingPunct="1"/>
            <a:r>
              <a:rPr lang="en-US">
                <a:latin typeface="Arial" pitchFamily="34" charset="0"/>
                <a:ea typeface="ＭＳ Ｐゴシック" pitchFamily="-84" charset="-128"/>
              </a:rPr>
              <a:t>Resuscitative therapy </a:t>
            </a:r>
          </a:p>
          <a:p>
            <a:pPr eaLnBrk="1" hangingPunct="1"/>
            <a:r>
              <a:rPr lang="en-US">
                <a:latin typeface="Arial" pitchFamily="34" charset="0"/>
                <a:ea typeface="ＭＳ Ｐゴシック" pitchFamily="-84" charset="-128"/>
              </a:rPr>
              <a:t>Treat diabetes mellitus aggressively </a:t>
            </a:r>
          </a:p>
          <a:p>
            <a:pPr eaLnBrk="1" hangingPunct="1"/>
            <a:r>
              <a:rPr lang="en-US">
                <a:latin typeface="Arial" pitchFamily="34" charset="0"/>
                <a:ea typeface="ＭＳ Ｐゴシック" pitchFamily="-84" charset="-128"/>
              </a:rPr>
              <a:t>Hyperbaric oxygenation inhibit bacterial invasion but does not eliminate the focus of infection.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612775" y="228600"/>
            <a:ext cx="8153400" cy="990600"/>
          </a:xfrm>
        </p:spPr>
        <p:txBody>
          <a:bodyPr/>
          <a:lstStyle/>
          <a:p>
            <a:pPr eaLnBrk="1" hangingPunct="1"/>
            <a:r>
              <a:rPr lang="en-US">
                <a:latin typeface="Arial" pitchFamily="34" charset="0"/>
                <a:ea typeface="ＭＳ Ｐゴシック" pitchFamily="-84" charset="-128"/>
              </a:rPr>
              <a:t>TREATMENT</a:t>
            </a:r>
          </a:p>
        </p:txBody>
      </p:sp>
      <p:sp>
        <p:nvSpPr>
          <p:cNvPr id="63490" name="Content Placeholder 2"/>
          <p:cNvSpPr>
            <a:spLocks noGrp="1"/>
          </p:cNvSpPr>
          <p:nvPr>
            <p:ph sz="quarter" idx="1"/>
          </p:nvPr>
        </p:nvSpPr>
        <p:spPr>
          <a:xfrm>
            <a:off x="685800" y="2590800"/>
            <a:ext cx="7772400" cy="3505200"/>
          </a:xfrm>
        </p:spPr>
        <p:txBody>
          <a:bodyPr/>
          <a:lstStyle/>
          <a:p>
            <a:pPr eaLnBrk="1" hangingPunct="1"/>
            <a:r>
              <a:rPr lang="en-US">
                <a:latin typeface="Arial" pitchFamily="34" charset="0"/>
                <a:ea typeface="ＭＳ Ｐゴシック" pitchFamily="-84" charset="-128"/>
              </a:rPr>
              <a:t>Complete debridement and depress tight fascial compartment. Amputation.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a:effectLst>
                  <a:outerShdw blurRad="38100" dist="38100" dir="2700000" algn="tl">
                    <a:srgbClr val="000000"/>
                  </a:outerShdw>
                </a:effectLst>
                <a:ea typeface="+mj-ea"/>
                <a:cs typeface="+mj-cs"/>
              </a:rPr>
              <a:t>Post-Operative Infections</a:t>
            </a:r>
            <a:endParaRPr lang="en-US">
              <a:ea typeface="+mj-ea"/>
              <a:cs typeface="+mj-cs"/>
            </a:endParaRPr>
          </a:p>
        </p:txBody>
      </p:sp>
      <p:sp>
        <p:nvSpPr>
          <p:cNvPr id="15363" name="Rectangle 3"/>
          <p:cNvSpPr>
            <a:spLocks noGrp="1" noChangeArrowheads="1"/>
          </p:cNvSpPr>
          <p:nvPr>
            <p:ph sz="quarter" idx="1"/>
          </p:nvPr>
        </p:nvSpPr>
        <p:spPr>
          <a:xfrm>
            <a:off x="612775" y="1600200"/>
            <a:ext cx="8153400" cy="4495800"/>
          </a:xfrm>
        </p:spPr>
        <p:txBody>
          <a:bodyPr>
            <a:normAutofit/>
          </a:bodyPr>
          <a:lstStyle/>
          <a:p>
            <a:pPr eaLnBrk="1" hangingPunct="1"/>
            <a:r>
              <a:rPr lang="en-US" b="1">
                <a:effectLst>
                  <a:outerShdw blurRad="38100" dist="38100" dir="2700000" algn="tl">
                    <a:srgbClr val="C0C0C0"/>
                  </a:outerShdw>
                </a:effectLst>
                <a:latin typeface="Times New Roman" pitchFamily="18" charset="0"/>
                <a:ea typeface="ＭＳ Ｐゴシック" pitchFamily="-84" charset="-128"/>
              </a:rPr>
              <a:t>Fever After Surgery</a:t>
            </a:r>
          </a:p>
          <a:p>
            <a:pPr eaLnBrk="1" hangingPunct="1"/>
            <a:r>
              <a:rPr lang="en-US" b="1">
                <a:effectLst>
                  <a:outerShdw blurRad="38100" dist="38100" dir="2700000" algn="tl">
                    <a:srgbClr val="C0C0C0"/>
                  </a:outerShdw>
                </a:effectLst>
                <a:latin typeface="Times New Roman" pitchFamily="18" charset="0"/>
                <a:ea typeface="ＭＳ Ｐゴシック" pitchFamily="-84" charset="-128"/>
              </a:rPr>
              <a:t>The </a:t>
            </a:r>
            <a:r>
              <a:rPr lang="ja-JP" altLang="en-US" b="1">
                <a:effectLst>
                  <a:outerShdw blurRad="38100" dist="38100" dir="2700000" algn="tl">
                    <a:srgbClr val="C0C0C0"/>
                  </a:outerShdw>
                </a:effectLst>
                <a:latin typeface="Times New Roman" pitchFamily="18" charset="0"/>
                <a:ea typeface="ＭＳ Ｐゴシック" pitchFamily="-84" charset="-128"/>
              </a:rPr>
              <a:t>“</a:t>
            </a:r>
            <a:r>
              <a:rPr lang="en-US" altLang="ja-JP" b="1">
                <a:effectLst>
                  <a:outerShdw blurRad="38100" dist="38100" dir="2700000" algn="tl">
                    <a:srgbClr val="C0C0C0"/>
                  </a:outerShdw>
                </a:effectLst>
                <a:latin typeface="Times New Roman" pitchFamily="18" charset="0"/>
                <a:ea typeface="ＭＳ Ｐゴシック" pitchFamily="-84" charset="-128"/>
              </a:rPr>
              <a:t>Five W</a:t>
            </a:r>
            <a:r>
              <a:rPr lang="ja-JP" altLang="en-US" b="1">
                <a:effectLst>
                  <a:outerShdw blurRad="38100" dist="38100" dir="2700000" algn="tl">
                    <a:srgbClr val="C0C0C0"/>
                  </a:outerShdw>
                </a:effectLst>
                <a:latin typeface="Times New Roman" pitchFamily="18" charset="0"/>
                <a:ea typeface="ＭＳ Ｐゴシック" pitchFamily="-84" charset="-128"/>
              </a:rPr>
              <a:t>’</a:t>
            </a:r>
            <a:r>
              <a:rPr lang="en-US" altLang="ja-JP" b="1">
                <a:effectLst>
                  <a:outerShdw blurRad="38100" dist="38100" dir="2700000" algn="tl">
                    <a:srgbClr val="C0C0C0"/>
                  </a:outerShdw>
                </a:effectLst>
                <a:latin typeface="Times New Roman" pitchFamily="18" charset="0"/>
                <a:ea typeface="ＭＳ Ｐゴシック" pitchFamily="-84" charset="-128"/>
              </a:rPr>
              <a:t>s</a:t>
            </a:r>
            <a:r>
              <a:rPr lang="ja-JP" altLang="en-US" b="1">
                <a:effectLst>
                  <a:outerShdw blurRad="38100" dist="38100" dir="2700000" algn="tl">
                    <a:srgbClr val="C0C0C0"/>
                  </a:outerShdw>
                </a:effectLst>
                <a:latin typeface="Times New Roman" pitchFamily="18" charset="0"/>
                <a:ea typeface="ＭＳ Ｐゴシック" pitchFamily="-84" charset="-128"/>
              </a:rPr>
              <a:t>”</a:t>
            </a:r>
            <a:endParaRPr lang="en-US" altLang="ja-JP" b="1">
              <a:effectLst>
                <a:outerShdw blurRad="38100" dist="38100" dir="2700000" algn="tl">
                  <a:srgbClr val="C0C0C0"/>
                </a:outerShdw>
              </a:effectLst>
              <a:latin typeface="Times New Roman" pitchFamily="18" charset="0"/>
              <a:ea typeface="ＭＳ Ｐゴシック" pitchFamily="-84" charset="-128"/>
            </a:endParaRPr>
          </a:p>
          <a:p>
            <a:pPr lvl="1" eaLnBrk="1" hangingPunct="1"/>
            <a:r>
              <a:rPr lang="en-US" b="1">
                <a:effectLst>
                  <a:outerShdw blurRad="38100" dist="38100" dir="2700000" algn="tl">
                    <a:srgbClr val="C0C0C0"/>
                  </a:outerShdw>
                </a:effectLst>
                <a:latin typeface="Times New Roman" pitchFamily="18" charset="0"/>
                <a:ea typeface="ＭＳ Ｐゴシック" pitchFamily="-84" charset="-128"/>
              </a:rPr>
              <a:t>Wind: Atelectisis</a:t>
            </a:r>
          </a:p>
          <a:p>
            <a:pPr lvl="1" eaLnBrk="1" hangingPunct="1"/>
            <a:r>
              <a:rPr lang="en-US" b="1">
                <a:effectLst>
                  <a:outerShdw blurRad="38100" dist="38100" dir="2700000" algn="tl">
                    <a:srgbClr val="C0C0C0"/>
                  </a:outerShdw>
                </a:effectLst>
                <a:latin typeface="Times New Roman" pitchFamily="18" charset="0"/>
                <a:ea typeface="ＭＳ Ｐゴシック" pitchFamily="-84" charset="-128"/>
              </a:rPr>
              <a:t>Water: UTI</a:t>
            </a:r>
          </a:p>
          <a:p>
            <a:pPr lvl="1" eaLnBrk="1" hangingPunct="1"/>
            <a:r>
              <a:rPr lang="en-US" b="1">
                <a:effectLst>
                  <a:outerShdw blurRad="38100" dist="38100" dir="2700000" algn="tl">
                    <a:srgbClr val="C0C0C0"/>
                  </a:outerShdw>
                </a:effectLst>
                <a:latin typeface="Times New Roman" pitchFamily="18" charset="0"/>
                <a:ea typeface="ＭＳ Ｐゴシック" pitchFamily="-84" charset="-128"/>
              </a:rPr>
              <a:t>Walking: DVT</a:t>
            </a:r>
          </a:p>
          <a:p>
            <a:pPr lvl="1" eaLnBrk="1" hangingPunct="1"/>
            <a:r>
              <a:rPr lang="en-US" b="1">
                <a:effectLst>
                  <a:outerShdw blurRad="38100" dist="38100" dir="2700000" algn="tl">
                    <a:srgbClr val="C0C0C0"/>
                  </a:outerShdw>
                </a:effectLst>
                <a:latin typeface="Times New Roman" pitchFamily="18" charset="0"/>
                <a:ea typeface="ＭＳ Ｐゴシック" pitchFamily="-84" charset="-128"/>
              </a:rPr>
              <a:t>Wonder Drug: Medication Induced </a:t>
            </a:r>
          </a:p>
          <a:p>
            <a:pPr lvl="1" eaLnBrk="1" hangingPunct="1"/>
            <a:r>
              <a:rPr lang="en-US" b="1">
                <a:effectLst>
                  <a:outerShdw blurRad="38100" dist="38100" dir="2700000" algn="tl">
                    <a:srgbClr val="C0C0C0"/>
                  </a:outerShdw>
                </a:effectLst>
                <a:latin typeface="Times New Roman" pitchFamily="18" charset="0"/>
                <a:ea typeface="ＭＳ Ｐゴシック" pitchFamily="-84" charset="-128"/>
              </a:rPr>
              <a:t>Wound: Surgical Site Infection</a:t>
            </a:r>
            <a:endParaRPr lang="en-US">
              <a:latin typeface="Arial" pitchFamily="34" charset="0"/>
              <a:ea typeface="ＭＳ Ｐゴシック" pitchFamily="-8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a:effectLst>
                  <a:outerShdw blurRad="38100" dist="38100" dir="2700000" algn="tl">
                    <a:srgbClr val="000000"/>
                  </a:outerShdw>
                </a:effectLst>
                <a:ea typeface="+mj-ea"/>
                <a:cs typeface="+mj-cs"/>
              </a:rPr>
              <a:t>Surgical Site Infections</a:t>
            </a:r>
            <a:endParaRPr lang="en-US">
              <a:ea typeface="+mj-ea"/>
              <a:cs typeface="+mj-cs"/>
            </a:endParaRPr>
          </a:p>
        </p:txBody>
      </p:sp>
      <p:sp>
        <p:nvSpPr>
          <p:cNvPr id="16387" name="Rectangle 3"/>
          <p:cNvSpPr>
            <a:spLocks noGrp="1" noChangeArrowheads="1"/>
          </p:cNvSpPr>
          <p:nvPr>
            <p:ph sz="quarter"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r>
              <a:rPr lang="en-US" b="1">
                <a:effectLst>
                  <a:outerShdw blurRad="38100" dist="38100" dir="2700000" algn="tl">
                    <a:srgbClr val="000000"/>
                  </a:outerShdw>
                </a:effectLst>
                <a:latin typeface="Times New Roman" pitchFamily="1" charset="0"/>
                <a:ea typeface="+mn-ea"/>
                <a:cs typeface="+mn-cs"/>
              </a:rPr>
              <a:t>3rd most common hospital infection</a:t>
            </a:r>
          </a:p>
          <a:p>
            <a:pPr marL="320040" indent="-320040" eaLnBrk="1" fontAlgn="auto" hangingPunct="1">
              <a:spcAft>
                <a:spcPts val="0"/>
              </a:spcAft>
              <a:buFont typeface="Wingdings"/>
              <a:buChar char=""/>
              <a:defRPr/>
            </a:pPr>
            <a:r>
              <a:rPr lang="en-US" b="1">
                <a:effectLst>
                  <a:outerShdw blurRad="38100" dist="38100" dir="2700000" algn="tl">
                    <a:srgbClr val="000000"/>
                  </a:outerShdw>
                </a:effectLst>
                <a:latin typeface="Times New Roman" pitchFamily="1" charset="0"/>
                <a:ea typeface="+mn-ea"/>
                <a:cs typeface="+mn-cs"/>
              </a:rPr>
              <a:t>Incisional </a:t>
            </a:r>
          </a:p>
          <a:p>
            <a:pPr marL="640080" lvl="1" indent="-274320" eaLnBrk="1" fontAlgn="auto" hangingPunct="1">
              <a:spcAft>
                <a:spcPts val="0"/>
              </a:spcAft>
              <a:buFont typeface="Wingdings 2"/>
              <a:buChar char=""/>
              <a:defRPr/>
            </a:pPr>
            <a:r>
              <a:rPr lang="en-US" sz="3200" b="1">
                <a:effectLst>
                  <a:outerShdw blurRad="38100" dist="38100" dir="2700000" algn="tl">
                    <a:srgbClr val="000000"/>
                  </a:outerShdw>
                </a:effectLst>
                <a:latin typeface="Times New Roman" pitchFamily="1" charset="0"/>
                <a:ea typeface="+mn-ea"/>
              </a:rPr>
              <a:t>Superficial</a:t>
            </a:r>
          </a:p>
          <a:p>
            <a:pPr marL="640080" lvl="1" indent="-274320" eaLnBrk="1" fontAlgn="auto" hangingPunct="1">
              <a:spcAft>
                <a:spcPts val="0"/>
              </a:spcAft>
              <a:buFont typeface="Wingdings 2"/>
              <a:buChar char=""/>
              <a:defRPr/>
            </a:pPr>
            <a:r>
              <a:rPr lang="en-US" sz="3200" b="1">
                <a:effectLst>
                  <a:outerShdw blurRad="38100" dist="38100" dir="2700000" algn="tl">
                    <a:srgbClr val="000000"/>
                  </a:outerShdw>
                </a:effectLst>
                <a:latin typeface="Times New Roman" pitchFamily="1" charset="0"/>
                <a:ea typeface="+mn-ea"/>
              </a:rPr>
              <a:t>Deep</a:t>
            </a:r>
          </a:p>
          <a:p>
            <a:pPr marL="320040" indent="-320040" eaLnBrk="1" fontAlgn="auto" hangingPunct="1">
              <a:spcAft>
                <a:spcPts val="0"/>
              </a:spcAft>
              <a:buFont typeface="Wingdings"/>
              <a:buChar char=""/>
              <a:defRPr/>
            </a:pPr>
            <a:r>
              <a:rPr lang="en-US" b="1">
                <a:effectLst>
                  <a:outerShdw blurRad="38100" dist="38100" dir="2700000" algn="tl">
                    <a:srgbClr val="000000"/>
                  </a:outerShdw>
                </a:effectLst>
                <a:latin typeface="Times New Roman" pitchFamily="1" charset="0"/>
                <a:ea typeface="+mn-ea"/>
                <a:cs typeface="+mn-cs"/>
              </a:rPr>
              <a:t>Organ Space</a:t>
            </a:r>
          </a:p>
          <a:p>
            <a:pPr marL="640080" lvl="1" indent="-274320" eaLnBrk="1" fontAlgn="auto" hangingPunct="1">
              <a:spcAft>
                <a:spcPts val="0"/>
              </a:spcAft>
              <a:buFont typeface="Wingdings 2"/>
              <a:buChar char=""/>
              <a:defRPr/>
            </a:pPr>
            <a:r>
              <a:rPr lang="en-US" sz="3200" b="1">
                <a:effectLst>
                  <a:outerShdw blurRad="38100" dist="38100" dir="2700000" algn="tl">
                    <a:srgbClr val="000000"/>
                  </a:outerShdw>
                </a:effectLst>
                <a:latin typeface="Times New Roman" pitchFamily="1" charset="0"/>
                <a:ea typeface="+mn-ea"/>
              </a:rPr>
              <a:t>Generalized (peritonitis)</a:t>
            </a:r>
          </a:p>
          <a:p>
            <a:pPr marL="640080" lvl="1" indent="-274320" eaLnBrk="1" fontAlgn="auto" hangingPunct="1">
              <a:spcAft>
                <a:spcPts val="0"/>
              </a:spcAft>
              <a:buFont typeface="Wingdings 2"/>
              <a:buChar char=""/>
              <a:defRPr/>
            </a:pPr>
            <a:r>
              <a:rPr lang="en-US" sz="3200" b="1">
                <a:effectLst>
                  <a:outerShdw blurRad="38100" dist="38100" dir="2700000" algn="tl">
                    <a:srgbClr val="000000"/>
                  </a:outerShdw>
                </a:effectLst>
                <a:latin typeface="Times New Roman" pitchFamily="1" charset="0"/>
                <a:ea typeface="+mn-ea"/>
              </a:rPr>
              <a:t>Abscess</a:t>
            </a:r>
            <a:endParaRPr lang="en-US">
              <a:ea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12775" y="228600"/>
            <a:ext cx="8153400" cy="990600"/>
          </a:xfrm>
        </p:spPr>
        <p:txBody>
          <a:bodyPr/>
          <a:lstStyle/>
          <a:p>
            <a:pPr eaLnBrk="1" hangingPunct="1"/>
            <a:r>
              <a:rPr lang="en-US">
                <a:latin typeface="Arial" pitchFamily="34" charset="0"/>
                <a:ea typeface="ＭＳ Ｐゴシック" pitchFamily="-84" charset="-128"/>
              </a:rPr>
              <a:t>SSI – Definitions</a:t>
            </a:r>
          </a:p>
        </p:txBody>
      </p:sp>
      <p:sp>
        <p:nvSpPr>
          <p:cNvPr id="584707" name="Rectangle 3"/>
          <p:cNvSpPr>
            <a:spLocks noGrp="1" noChangeArrowheads="1"/>
          </p:cNvSpPr>
          <p:nvPr>
            <p:ph sz="quarter" idx="1"/>
          </p:nvPr>
        </p:nvSpPr>
        <p:spPr>
          <a:xfrm>
            <a:off x="612775" y="1600200"/>
            <a:ext cx="8153400" cy="4495800"/>
          </a:xfrm>
        </p:spPr>
        <p:txBody>
          <a:bodyPr/>
          <a:lstStyle/>
          <a:p>
            <a:pPr eaLnBrk="1" hangingPunct="1"/>
            <a:r>
              <a:rPr lang="en-US" altLang="ja-JP">
                <a:latin typeface="Arial" pitchFamily="34" charset="0"/>
                <a:ea typeface="ＭＳ Ｐゴシック" pitchFamily="-84" charset="-128"/>
              </a:rPr>
              <a:t>Infection</a:t>
            </a:r>
          </a:p>
          <a:p>
            <a:pPr lvl="1" eaLnBrk="1" hangingPunct="1"/>
            <a:r>
              <a:rPr lang="en-US" altLang="ja-JP">
                <a:latin typeface="Arial" pitchFamily="34" charset="0"/>
                <a:ea typeface="ＭＳ Ｐゴシック" pitchFamily="-84" charset="-128"/>
              </a:rPr>
              <a:t>Systemic and local signs of inflammation</a:t>
            </a:r>
          </a:p>
          <a:p>
            <a:pPr lvl="1" eaLnBrk="1" hangingPunct="1"/>
            <a:r>
              <a:rPr lang="en-US" altLang="ja-JP">
                <a:latin typeface="Arial" pitchFamily="34" charset="0"/>
                <a:ea typeface="ＭＳ Ｐゴシック" pitchFamily="-84" charset="-128"/>
              </a:rPr>
              <a:t>Bacterial counts </a:t>
            </a:r>
            <a:r>
              <a:rPr lang="en-US" altLang="ja-JP">
                <a:latin typeface="Arial" pitchFamily="34" charset="0"/>
                <a:ea typeface="ＭＳ Ｐゴシック" pitchFamily="-84" charset="-128"/>
                <a:cs typeface="Times New Roman" pitchFamily="18" charset="0"/>
              </a:rPr>
              <a:t>≥</a:t>
            </a:r>
            <a:r>
              <a:rPr lang="en-US" altLang="ja-JP">
                <a:latin typeface="Arial" pitchFamily="34" charset="0"/>
                <a:ea typeface="ＭＳ Ｐゴシック" pitchFamily="-84" charset="-128"/>
              </a:rPr>
              <a:t> 10</a:t>
            </a:r>
            <a:r>
              <a:rPr lang="en-US" altLang="ja-JP" baseline="30000">
                <a:latin typeface="Arial" pitchFamily="34" charset="0"/>
                <a:ea typeface="ＭＳ Ｐゴシック" pitchFamily="-84" charset="-128"/>
              </a:rPr>
              <a:t>5</a:t>
            </a:r>
            <a:r>
              <a:rPr lang="en-US" altLang="ja-JP">
                <a:latin typeface="Arial" pitchFamily="34" charset="0"/>
                <a:ea typeface="ＭＳ Ｐゴシック" pitchFamily="-84" charset="-128"/>
              </a:rPr>
              <a:t> cfu/mL</a:t>
            </a:r>
          </a:p>
          <a:p>
            <a:pPr lvl="1" eaLnBrk="1" hangingPunct="1"/>
            <a:r>
              <a:rPr lang="en-US" altLang="ja-JP">
                <a:latin typeface="Arial" pitchFamily="34" charset="0"/>
                <a:ea typeface="ＭＳ Ｐゴシック" pitchFamily="-84" charset="-128"/>
              </a:rPr>
              <a:t>Purulent versus nonpurulent</a:t>
            </a:r>
          </a:p>
          <a:p>
            <a:pPr lvl="1" eaLnBrk="1" hangingPunct="1"/>
            <a:r>
              <a:rPr lang="en-US" altLang="ja-JP">
                <a:latin typeface="Arial" pitchFamily="34" charset="0"/>
                <a:ea typeface="ＭＳ Ｐゴシック" pitchFamily="-84" charset="-128"/>
              </a:rPr>
              <a:t>LOS effect</a:t>
            </a:r>
          </a:p>
          <a:p>
            <a:pPr lvl="1" eaLnBrk="1" hangingPunct="1"/>
            <a:r>
              <a:rPr lang="en-US" altLang="ja-JP">
                <a:latin typeface="Arial" pitchFamily="34" charset="0"/>
                <a:ea typeface="ＭＳ Ｐゴシック" pitchFamily="-84" charset="-128"/>
              </a:rPr>
              <a:t>Economic effect</a:t>
            </a:r>
            <a:endParaRPr lang="en-US">
              <a:latin typeface="Arial" pitchFamily="34" charset="0"/>
              <a:ea typeface="ＭＳ Ｐゴシック" pitchFamily="-84" charset="-128"/>
            </a:endParaRPr>
          </a:p>
          <a:p>
            <a:pPr eaLnBrk="1" hangingPunct="1"/>
            <a:r>
              <a:rPr lang="en-US">
                <a:latin typeface="Arial" pitchFamily="34" charset="0"/>
                <a:ea typeface="ＭＳ Ｐゴシック" pitchFamily="-84" charset="-128"/>
              </a:rPr>
              <a:t>Surgical wound infection is SSI</a:t>
            </a:r>
            <a:r>
              <a:rPr lang="en-US" altLang="ja-JP">
                <a:latin typeface="Arial" pitchFamily="34" charset="0"/>
                <a:ea typeface="ＭＳ Ｐゴシック" pitchFamily="-84" charset="-128"/>
              </a:rPr>
              <a:t>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84707">
                                            <p:txEl>
                                              <p:pRg st="0" end="0"/>
                                            </p:txEl>
                                          </p:spTgt>
                                        </p:tgtEl>
                                        <p:attrNameLst>
                                          <p:attrName>style.visibility</p:attrName>
                                        </p:attrNameLst>
                                      </p:cBhvr>
                                      <p:to>
                                        <p:strVal val="visible"/>
                                      </p:to>
                                    </p:set>
                                    <p:animEffect transition="in" filter="strips(downRight)">
                                      <p:cBhvr>
                                        <p:cTn id="7" dur="500"/>
                                        <p:tgtEl>
                                          <p:spTgt spid="584707">
                                            <p:txEl>
                                              <p:pRg st="0" end="0"/>
                                            </p:txEl>
                                          </p:spTgt>
                                        </p:tgtEl>
                                      </p:cBhvr>
                                    </p:animEffect>
                                  </p:childTnLst>
                                  <p:subTnLst>
                                    <p:animClr clrSpc="rgb" dir="cw">
                                      <p:cBhvr override="childStyle">
                                        <p:cTn dur="1" fill="hold" display="0" masterRel="nextClick" afterEffect="1"/>
                                        <p:tgtEl>
                                          <p:spTgt spid="584707">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84707">
                                            <p:txEl>
                                              <p:pRg st="1" end="1"/>
                                            </p:txEl>
                                          </p:spTgt>
                                        </p:tgtEl>
                                        <p:attrNameLst>
                                          <p:attrName>style.visibility</p:attrName>
                                        </p:attrNameLst>
                                      </p:cBhvr>
                                      <p:to>
                                        <p:strVal val="visible"/>
                                      </p:to>
                                    </p:set>
                                    <p:animEffect transition="in" filter="strips(downRight)">
                                      <p:cBhvr>
                                        <p:cTn id="12" dur="500"/>
                                        <p:tgtEl>
                                          <p:spTgt spid="584707">
                                            <p:txEl>
                                              <p:pRg st="1" end="1"/>
                                            </p:txEl>
                                          </p:spTgt>
                                        </p:tgtEl>
                                      </p:cBhvr>
                                    </p:animEffect>
                                  </p:childTnLst>
                                  <p:subTnLst>
                                    <p:animClr clrSpc="rgb" dir="cw">
                                      <p:cBhvr override="childStyle">
                                        <p:cTn dur="1" fill="hold" display="0" masterRel="nextClick" afterEffect="1"/>
                                        <p:tgtEl>
                                          <p:spTgt spid="584707">
                                            <p:txEl>
                                              <p:pRg st="1" end="1"/>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84707">
                                            <p:txEl>
                                              <p:pRg st="2" end="2"/>
                                            </p:txEl>
                                          </p:spTgt>
                                        </p:tgtEl>
                                        <p:attrNameLst>
                                          <p:attrName>style.visibility</p:attrName>
                                        </p:attrNameLst>
                                      </p:cBhvr>
                                      <p:to>
                                        <p:strVal val="visible"/>
                                      </p:to>
                                    </p:set>
                                    <p:animEffect transition="in" filter="strips(downRight)">
                                      <p:cBhvr>
                                        <p:cTn id="17" dur="500"/>
                                        <p:tgtEl>
                                          <p:spTgt spid="584707">
                                            <p:txEl>
                                              <p:pRg st="2" end="2"/>
                                            </p:txEl>
                                          </p:spTgt>
                                        </p:tgtEl>
                                      </p:cBhvr>
                                    </p:animEffect>
                                  </p:childTnLst>
                                  <p:subTnLst>
                                    <p:animClr clrSpc="rgb" dir="cw">
                                      <p:cBhvr override="childStyle">
                                        <p:cTn dur="1" fill="hold" display="0" masterRel="nextClick" afterEffect="1"/>
                                        <p:tgtEl>
                                          <p:spTgt spid="584707">
                                            <p:txEl>
                                              <p:pRg st="2" end="2"/>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84707">
                                            <p:txEl>
                                              <p:pRg st="3" end="3"/>
                                            </p:txEl>
                                          </p:spTgt>
                                        </p:tgtEl>
                                        <p:attrNameLst>
                                          <p:attrName>style.visibility</p:attrName>
                                        </p:attrNameLst>
                                      </p:cBhvr>
                                      <p:to>
                                        <p:strVal val="visible"/>
                                      </p:to>
                                    </p:set>
                                    <p:animEffect transition="in" filter="strips(downRight)">
                                      <p:cBhvr>
                                        <p:cTn id="22" dur="500"/>
                                        <p:tgtEl>
                                          <p:spTgt spid="584707">
                                            <p:txEl>
                                              <p:pRg st="3" end="3"/>
                                            </p:txEl>
                                          </p:spTgt>
                                        </p:tgtEl>
                                      </p:cBhvr>
                                    </p:animEffect>
                                  </p:childTnLst>
                                  <p:subTnLst>
                                    <p:animClr clrSpc="rgb" dir="cw">
                                      <p:cBhvr override="childStyle">
                                        <p:cTn dur="1" fill="hold" display="0" masterRel="nextClick" afterEffect="1"/>
                                        <p:tgtEl>
                                          <p:spTgt spid="584707">
                                            <p:txEl>
                                              <p:pRg st="3" end="3"/>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84707">
                                            <p:txEl>
                                              <p:pRg st="4" end="4"/>
                                            </p:txEl>
                                          </p:spTgt>
                                        </p:tgtEl>
                                        <p:attrNameLst>
                                          <p:attrName>style.visibility</p:attrName>
                                        </p:attrNameLst>
                                      </p:cBhvr>
                                      <p:to>
                                        <p:strVal val="visible"/>
                                      </p:to>
                                    </p:set>
                                    <p:animEffect transition="in" filter="strips(downRight)">
                                      <p:cBhvr>
                                        <p:cTn id="27" dur="500"/>
                                        <p:tgtEl>
                                          <p:spTgt spid="584707">
                                            <p:txEl>
                                              <p:pRg st="4" end="4"/>
                                            </p:txEl>
                                          </p:spTgt>
                                        </p:tgtEl>
                                      </p:cBhvr>
                                    </p:animEffect>
                                  </p:childTnLst>
                                  <p:subTnLst>
                                    <p:animClr clrSpc="rgb" dir="cw">
                                      <p:cBhvr override="childStyle">
                                        <p:cTn dur="1" fill="hold" display="0" masterRel="nextClick" afterEffect="1"/>
                                        <p:tgtEl>
                                          <p:spTgt spid="584707">
                                            <p:txEl>
                                              <p:pRg st="4" end="4"/>
                                            </p:txEl>
                                          </p:spTgt>
                                        </p:tgtEl>
                                        <p:attrNameLst>
                                          <p:attrName>ppt_c</p:attrName>
                                        </p:attrNameLst>
                                      </p:cBhvr>
                                      <p:to>
                                        <a:schemeClr val="accent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84707">
                                            <p:txEl>
                                              <p:pRg st="5" end="5"/>
                                            </p:txEl>
                                          </p:spTgt>
                                        </p:tgtEl>
                                        <p:attrNameLst>
                                          <p:attrName>style.visibility</p:attrName>
                                        </p:attrNameLst>
                                      </p:cBhvr>
                                      <p:to>
                                        <p:strVal val="visible"/>
                                      </p:to>
                                    </p:set>
                                    <p:animEffect transition="in" filter="strips(downRight)">
                                      <p:cBhvr>
                                        <p:cTn id="32" dur="500"/>
                                        <p:tgtEl>
                                          <p:spTgt spid="584707">
                                            <p:txEl>
                                              <p:pRg st="5" end="5"/>
                                            </p:txEl>
                                          </p:spTgt>
                                        </p:tgtEl>
                                      </p:cBhvr>
                                    </p:animEffect>
                                  </p:childTnLst>
                                  <p:subTnLst>
                                    <p:animClr clrSpc="rgb" dir="cw">
                                      <p:cBhvr override="childStyle">
                                        <p:cTn dur="1" fill="hold" display="0" masterRel="nextClick" afterEffect="1"/>
                                        <p:tgtEl>
                                          <p:spTgt spid="584707">
                                            <p:txEl>
                                              <p:pRg st="5" end="5"/>
                                            </p:txEl>
                                          </p:spTgt>
                                        </p:tgtEl>
                                        <p:attrNameLst>
                                          <p:attrName>ppt_c</p:attrName>
                                        </p:attrNameLst>
                                      </p:cBhvr>
                                      <p:to>
                                        <a:schemeClr val="accent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84707">
                                            <p:txEl>
                                              <p:pRg st="6" end="6"/>
                                            </p:txEl>
                                          </p:spTgt>
                                        </p:tgtEl>
                                        <p:attrNameLst>
                                          <p:attrName>style.visibility</p:attrName>
                                        </p:attrNameLst>
                                      </p:cBhvr>
                                      <p:to>
                                        <p:strVal val="visible"/>
                                      </p:to>
                                    </p:set>
                                    <p:animEffect transition="in" filter="strips(downRight)">
                                      <p:cBhvr>
                                        <p:cTn id="37" dur="500"/>
                                        <p:tgtEl>
                                          <p:spTgt spid="584707">
                                            <p:txEl>
                                              <p:pRg st="6" end="6"/>
                                            </p:txEl>
                                          </p:spTgt>
                                        </p:tgtEl>
                                      </p:cBhvr>
                                    </p:animEffect>
                                  </p:childTnLst>
                                  <p:subTnLst>
                                    <p:animClr clrSpc="rgb" dir="cw">
                                      <p:cBhvr override="childStyle">
                                        <p:cTn dur="1" fill="hold" display="0" masterRel="nextClick" afterEffect="1"/>
                                        <p:tgtEl>
                                          <p:spTgt spid="584707">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7" grpId="0"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12775" y="228600"/>
            <a:ext cx="8153400" cy="990600"/>
          </a:xfrm>
        </p:spPr>
        <p:txBody>
          <a:bodyPr/>
          <a:lstStyle/>
          <a:p>
            <a:pPr eaLnBrk="1" hangingPunct="1"/>
            <a:endParaRPr lang="en-US" dirty="0">
              <a:latin typeface="Arial" pitchFamily="34" charset="0"/>
              <a:ea typeface="ＭＳ Ｐゴシック" pitchFamily="-84" charset="-128"/>
            </a:endParaRPr>
          </a:p>
        </p:txBody>
      </p:sp>
      <p:sp>
        <p:nvSpPr>
          <p:cNvPr id="590851" name="Rectangle 3"/>
          <p:cNvSpPr>
            <a:spLocks noGrp="1" noChangeArrowheads="1"/>
          </p:cNvSpPr>
          <p:nvPr>
            <p:ph sz="quarter" idx="1"/>
          </p:nvPr>
        </p:nvSpPr>
        <p:spPr>
          <a:xfrm>
            <a:off x="381000" y="1676400"/>
            <a:ext cx="4114800" cy="3733800"/>
          </a:xfrm>
        </p:spPr>
        <p:txBody>
          <a:bodyPr>
            <a:normAutofit/>
          </a:bodyPr>
          <a:lstStyle/>
          <a:p>
            <a:pPr marL="347663" indent="-347663" eaLnBrk="1" hangingPunct="1">
              <a:lnSpc>
                <a:spcPct val="90000"/>
              </a:lnSpc>
              <a:buFontTx/>
              <a:buNone/>
            </a:pPr>
            <a:r>
              <a:rPr lang="en-US" sz="2200" dirty="0">
                <a:latin typeface="Arial" pitchFamily="34" charset="0"/>
                <a:ea typeface="ＭＳ Ｐゴシック" pitchFamily="-84" charset="-128"/>
              </a:rPr>
              <a:t>	type of surgical infection</a:t>
            </a:r>
          </a:p>
        </p:txBody>
      </p:sp>
      <p:sp>
        <p:nvSpPr>
          <p:cNvPr id="590853" name="Text Box 5"/>
          <p:cNvSpPr txBox="1">
            <a:spLocks noChangeArrowheads="1"/>
          </p:cNvSpPr>
          <p:nvPr/>
        </p:nvSpPr>
        <p:spPr bwMode="auto">
          <a:xfrm>
            <a:off x="7070725" y="4143375"/>
            <a:ext cx="18288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latin typeface="Arial" charset="0"/>
                <a:ea typeface="ＭＳ Ｐゴシック" charset="0"/>
                <a:cs typeface="ＭＳ Ｐゴシック" charset="0"/>
              </a:rPr>
              <a:t>Deep incisional SSI</a:t>
            </a:r>
            <a:endParaRPr lang="en-GB">
              <a:latin typeface="Arial" charset="0"/>
              <a:ea typeface="ＭＳ Ｐゴシック" charset="0"/>
              <a:cs typeface="ＭＳ Ｐゴシック" charset="0"/>
            </a:endParaRPr>
          </a:p>
        </p:txBody>
      </p:sp>
      <p:grpSp>
        <p:nvGrpSpPr>
          <p:cNvPr id="77828" name="Group 6"/>
          <p:cNvGrpSpPr>
            <a:grpSpLocks/>
          </p:cNvGrpSpPr>
          <p:nvPr/>
        </p:nvGrpSpPr>
        <p:grpSpPr bwMode="auto">
          <a:xfrm>
            <a:off x="7162800" y="1524000"/>
            <a:ext cx="1752600" cy="3581400"/>
            <a:chOff x="4272" y="1104"/>
            <a:chExt cx="1104" cy="2256"/>
          </a:xfrm>
        </p:grpSpPr>
        <p:sp>
          <p:nvSpPr>
            <p:cNvPr id="590855" name="Line 7"/>
            <p:cNvSpPr>
              <a:spLocks noChangeShapeType="1"/>
            </p:cNvSpPr>
            <p:nvPr/>
          </p:nvSpPr>
          <p:spPr bwMode="auto">
            <a:xfrm>
              <a:off x="5376" y="1104"/>
              <a:ext cx="0" cy="2256"/>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90856" name="Line 8"/>
            <p:cNvSpPr>
              <a:spLocks noChangeShapeType="1"/>
            </p:cNvSpPr>
            <p:nvPr/>
          </p:nvSpPr>
          <p:spPr bwMode="auto">
            <a:xfrm>
              <a:off x="4272" y="3360"/>
              <a:ext cx="1104"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grpSp>
        <p:nvGrpSpPr>
          <p:cNvPr id="77829" name="Group 9"/>
          <p:cNvGrpSpPr>
            <a:grpSpLocks/>
          </p:cNvGrpSpPr>
          <p:nvPr/>
        </p:nvGrpSpPr>
        <p:grpSpPr bwMode="auto">
          <a:xfrm>
            <a:off x="7070725" y="1520825"/>
            <a:ext cx="1447800" cy="2212975"/>
            <a:chOff x="4272" y="1104"/>
            <a:chExt cx="912" cy="1394"/>
          </a:xfrm>
        </p:grpSpPr>
        <p:sp>
          <p:nvSpPr>
            <p:cNvPr id="590858" name="Line 10"/>
            <p:cNvSpPr>
              <a:spLocks noChangeShapeType="1"/>
            </p:cNvSpPr>
            <p:nvPr/>
          </p:nvSpPr>
          <p:spPr bwMode="auto">
            <a:xfrm>
              <a:off x="5184" y="1104"/>
              <a:ext cx="0" cy="1392"/>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90859" name="Line 11"/>
            <p:cNvSpPr>
              <a:spLocks noChangeShapeType="1"/>
            </p:cNvSpPr>
            <p:nvPr/>
          </p:nvSpPr>
          <p:spPr bwMode="auto">
            <a:xfrm>
              <a:off x="4272" y="2498"/>
              <a:ext cx="912" cy="0"/>
            </a:xfrm>
            <a:prstGeom prst="line">
              <a:avLst/>
            </a:prstGeom>
            <a:noFill/>
            <a:ln w="2857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590860" name="Text Box 12"/>
          <p:cNvSpPr txBox="1">
            <a:spLocks noChangeArrowheads="1"/>
          </p:cNvSpPr>
          <p:nvPr/>
        </p:nvSpPr>
        <p:spPr bwMode="auto">
          <a:xfrm>
            <a:off x="6994525" y="2162175"/>
            <a:ext cx="1524000" cy="581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solidFill>
                  <a:srgbClr val="FFFFFF"/>
                </a:solidFill>
                <a:latin typeface="Arial" charset="0"/>
                <a:ea typeface="ＭＳ Ｐゴシック" charset="0"/>
                <a:cs typeface="ＭＳ Ｐゴシック" charset="0"/>
              </a:rPr>
              <a:t>Superficial incisional SSI</a:t>
            </a:r>
            <a:endParaRPr lang="en-GB">
              <a:solidFill>
                <a:srgbClr val="FFFFFF"/>
              </a:solidFill>
              <a:latin typeface="Arial" charset="0"/>
              <a:ea typeface="ＭＳ Ｐゴシック" charset="0"/>
              <a:cs typeface="ＭＳ Ｐゴシック" charset="0"/>
            </a:endParaRPr>
          </a:p>
        </p:txBody>
      </p:sp>
      <p:pic>
        <p:nvPicPr>
          <p:cNvPr id="77831" name="Picture 13"/>
          <p:cNvPicPr>
            <a:picLocks noChangeAspect="1" noChangeArrowheads="1"/>
          </p:cNvPicPr>
          <p:nvPr/>
        </p:nvPicPr>
        <p:blipFill>
          <a:blip r:embed="rId3" cstate="print"/>
          <a:srcRect/>
          <a:stretch>
            <a:fillRect/>
          </a:stretch>
        </p:blipFill>
        <p:spPr bwMode="auto">
          <a:xfrm>
            <a:off x="4953000" y="381000"/>
            <a:ext cx="1976438" cy="6280150"/>
          </a:xfrm>
          <a:prstGeom prst="rect">
            <a:avLst/>
          </a:prstGeom>
          <a:noFill/>
          <a:ln w="9525">
            <a:noFill/>
            <a:miter lim="800000"/>
            <a:headEnd/>
            <a:tailEnd/>
          </a:ln>
        </p:spPr>
      </p:pic>
      <p:grpSp>
        <p:nvGrpSpPr>
          <p:cNvPr id="590870" name="Group 22"/>
          <p:cNvGrpSpPr>
            <a:grpSpLocks/>
          </p:cNvGrpSpPr>
          <p:nvPr/>
        </p:nvGrpSpPr>
        <p:grpSpPr bwMode="auto">
          <a:xfrm>
            <a:off x="6918325" y="5334000"/>
            <a:ext cx="2149475" cy="1219200"/>
            <a:chOff x="4358" y="3360"/>
            <a:chExt cx="1354" cy="768"/>
          </a:xfrm>
        </p:grpSpPr>
        <p:sp>
          <p:nvSpPr>
            <p:cNvPr id="590862" name="Text Box 14"/>
            <p:cNvSpPr txBox="1">
              <a:spLocks noChangeArrowheads="1"/>
            </p:cNvSpPr>
            <p:nvPr/>
          </p:nvSpPr>
          <p:spPr bwMode="auto">
            <a:xfrm>
              <a:off x="4358" y="3656"/>
              <a:ext cx="1152"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b="1">
                  <a:solidFill>
                    <a:schemeClr val="tx2"/>
                  </a:solidFill>
                  <a:latin typeface="Arial" charset="0"/>
                  <a:ea typeface="ＭＳ Ｐゴシック" charset="0"/>
                  <a:cs typeface="ＭＳ Ｐゴシック" charset="0"/>
                </a:rPr>
                <a:t>Organ/space SSI</a:t>
              </a:r>
              <a:endParaRPr lang="en-GB" b="1">
                <a:solidFill>
                  <a:schemeClr val="tx2"/>
                </a:solidFill>
                <a:latin typeface="Arial" charset="0"/>
                <a:ea typeface="ＭＳ Ｐゴシック" charset="0"/>
                <a:cs typeface="ＭＳ Ｐゴシック" charset="0"/>
              </a:endParaRPr>
            </a:p>
          </p:txBody>
        </p:sp>
        <p:grpSp>
          <p:nvGrpSpPr>
            <p:cNvPr id="77838" name="Group 15"/>
            <p:cNvGrpSpPr>
              <a:grpSpLocks/>
            </p:cNvGrpSpPr>
            <p:nvPr/>
          </p:nvGrpSpPr>
          <p:grpSpPr bwMode="auto">
            <a:xfrm>
              <a:off x="4416" y="3360"/>
              <a:ext cx="1296" cy="768"/>
              <a:chOff x="4272" y="3360"/>
              <a:chExt cx="1296" cy="768"/>
            </a:xfrm>
          </p:grpSpPr>
          <p:sp>
            <p:nvSpPr>
              <p:cNvPr id="590864" name="Line 16"/>
              <p:cNvSpPr>
                <a:spLocks noChangeShapeType="1"/>
              </p:cNvSpPr>
              <p:nvPr/>
            </p:nvSpPr>
            <p:spPr bwMode="auto">
              <a:xfrm>
                <a:off x="5568" y="3360"/>
                <a:ext cx="0" cy="768"/>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90865" name="Line 17"/>
              <p:cNvSpPr>
                <a:spLocks noChangeShapeType="1"/>
              </p:cNvSpPr>
              <p:nvPr/>
            </p:nvSpPr>
            <p:spPr bwMode="auto">
              <a:xfrm>
                <a:off x="4272" y="4128"/>
                <a:ext cx="1296" cy="0"/>
              </a:xfrm>
              <a:prstGeom prst="line">
                <a:avLst/>
              </a:prstGeom>
              <a:noFill/>
              <a:ln w="28575">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grpSp>
      <p:grpSp>
        <p:nvGrpSpPr>
          <p:cNvPr id="590869" name="Group 21"/>
          <p:cNvGrpSpPr>
            <a:grpSpLocks/>
          </p:cNvGrpSpPr>
          <p:nvPr/>
        </p:nvGrpSpPr>
        <p:grpSpPr bwMode="auto">
          <a:xfrm>
            <a:off x="3197225" y="5410200"/>
            <a:ext cx="1679575" cy="1165225"/>
            <a:chOff x="2014" y="3408"/>
            <a:chExt cx="1058" cy="734"/>
          </a:xfrm>
        </p:grpSpPr>
        <p:sp>
          <p:nvSpPr>
            <p:cNvPr id="590866" name="Text Box 18"/>
            <p:cNvSpPr txBox="1">
              <a:spLocks noChangeArrowheads="1"/>
            </p:cNvSpPr>
            <p:nvPr/>
          </p:nvSpPr>
          <p:spPr bwMode="auto">
            <a:xfrm>
              <a:off x="2014" y="3665"/>
              <a:ext cx="984" cy="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solidFill>
                    <a:schemeClr val="tx2"/>
                  </a:solidFill>
                  <a:effectLst>
                    <a:outerShdw blurRad="38100" dist="38100" dir="2700000" algn="tl">
                      <a:srgbClr val="000000"/>
                    </a:outerShdw>
                  </a:effectLst>
                  <a:latin typeface="Arial" charset="0"/>
                  <a:ea typeface="ＭＳ Ｐゴシック" charset="0"/>
                  <a:cs typeface="ＭＳ Ｐゴシック" charset="0"/>
                </a:rPr>
                <a:t>Organ/space</a:t>
              </a:r>
              <a:endParaRPr lang="en-GB">
                <a:solidFill>
                  <a:schemeClr val="tx2"/>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590867" name="AutoShape 19"/>
            <p:cNvSpPr>
              <a:spLocks/>
            </p:cNvSpPr>
            <p:nvPr/>
          </p:nvSpPr>
          <p:spPr bwMode="auto">
            <a:xfrm>
              <a:off x="2880" y="3408"/>
              <a:ext cx="192" cy="734"/>
            </a:xfrm>
            <a:prstGeom prst="leftBrace">
              <a:avLst>
                <a:gd name="adj1" fmla="val 31858"/>
                <a:gd name="adj2" fmla="val 50000"/>
              </a:avLst>
            </a:prstGeom>
            <a:noFill/>
            <a:ln w="127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6600">
                <a:effectLst>
                  <a:outerShdw blurRad="38100" dist="38100" dir="2700000" algn="tl">
                    <a:srgbClr val="000000"/>
                  </a:outerShdw>
                </a:effectLst>
                <a:latin typeface="Arial" charset="0"/>
                <a:ea typeface="ＭＳ Ｐゴシック" charset="0"/>
                <a:cs typeface="ＭＳ Ｐゴシック" charset="0"/>
              </a:endParaRPr>
            </a:p>
          </p:txBody>
        </p:sp>
      </p:grpSp>
      <p:sp>
        <p:nvSpPr>
          <p:cNvPr id="590868" name="Rectangle 20"/>
          <p:cNvSpPr>
            <a:spLocks noChangeArrowheads="1"/>
          </p:cNvSpPr>
          <p:nvPr/>
        </p:nvSpPr>
        <p:spPr bwMode="auto">
          <a:xfrm>
            <a:off x="609600" y="6324600"/>
            <a:ext cx="8382000" cy="517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1999;20:250-278.</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90869"/>
                                        </p:tgtEl>
                                        <p:attrNameLst>
                                          <p:attrName>style.visibility</p:attrName>
                                        </p:attrNameLst>
                                      </p:cBhvr>
                                      <p:to>
                                        <p:strVal val="visible"/>
                                      </p:to>
                                    </p:set>
                                    <p:animEffect transition="in" filter="wipe(up)">
                                      <p:cBhvr>
                                        <p:cTn id="7" dur="500"/>
                                        <p:tgtEl>
                                          <p:spTgt spid="590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90870"/>
                                        </p:tgtEl>
                                        <p:attrNameLst>
                                          <p:attrName>style.visibility</p:attrName>
                                        </p:attrNameLst>
                                      </p:cBhvr>
                                      <p:to>
                                        <p:strVal val="visible"/>
                                      </p:to>
                                    </p:set>
                                    <p:animEffect transition="in" filter="wipe(left)">
                                      <p:cBhvr>
                                        <p:cTn id="12" dur="500"/>
                                        <p:tgtEl>
                                          <p:spTgt spid="5908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90851">
                                            <p:txEl>
                                              <p:pRg st="0" end="0"/>
                                            </p:txEl>
                                          </p:spTgt>
                                        </p:tgtEl>
                                        <p:attrNameLst>
                                          <p:attrName>style.visibility</p:attrName>
                                        </p:attrNameLst>
                                      </p:cBhvr>
                                      <p:to>
                                        <p:strVal val="visible"/>
                                      </p:to>
                                    </p:set>
                                    <p:animEffect transition="in" filter="strips(downRight)">
                                      <p:cBhvr>
                                        <p:cTn id="17" dur="500"/>
                                        <p:tgtEl>
                                          <p:spTgt spid="590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normAutofit fontScale="90000"/>
          </a:bodyPr>
          <a:lstStyle/>
          <a:p>
            <a:pPr eaLnBrk="1" hangingPunct="1"/>
            <a:r>
              <a:rPr lang="en-US" sz="4000">
                <a:latin typeface="Arial" pitchFamily="34" charset="0"/>
                <a:ea typeface="ＭＳ Ｐゴシック" pitchFamily="-84" charset="-128"/>
              </a:rPr>
              <a:t>SSI – Risk Factors</a:t>
            </a:r>
            <a:br>
              <a:rPr lang="en-US" sz="4000">
                <a:latin typeface="Arial" pitchFamily="34" charset="0"/>
                <a:ea typeface="ＭＳ Ｐゴシック" pitchFamily="-84" charset="-128"/>
              </a:rPr>
            </a:br>
            <a:r>
              <a:rPr lang="en-US" sz="2900">
                <a:latin typeface="Arial" pitchFamily="34" charset="0"/>
                <a:ea typeface="ＭＳ Ｐゴシック" pitchFamily="-84" charset="-128"/>
              </a:rPr>
              <a:t>Operation Factors</a:t>
            </a:r>
          </a:p>
        </p:txBody>
      </p:sp>
      <p:sp>
        <p:nvSpPr>
          <p:cNvPr id="596995" name="Rectangle 3"/>
          <p:cNvSpPr>
            <a:spLocks noGrp="1" noChangeArrowheads="1"/>
          </p:cNvSpPr>
          <p:nvPr>
            <p:ph type="body" sz="half" idx="4294967295"/>
          </p:nvPr>
        </p:nvSpPr>
        <p:spPr>
          <a:xfrm>
            <a:off x="0" y="2286000"/>
            <a:ext cx="4191000" cy="3810000"/>
          </a:xfrm>
        </p:spPr>
        <p:txBody>
          <a:bodyPr/>
          <a:lstStyle/>
          <a:p>
            <a:pPr eaLnBrk="1" hangingPunct="1">
              <a:lnSpc>
                <a:spcPct val="80000"/>
              </a:lnSpc>
            </a:pPr>
            <a:r>
              <a:rPr lang="en-US" sz="2400">
                <a:latin typeface="Arial" pitchFamily="34" charset="0"/>
                <a:ea typeface="ＭＳ Ｐゴシック" pitchFamily="-84" charset="-128"/>
              </a:rPr>
              <a:t>Duration of surgical scrub</a:t>
            </a:r>
          </a:p>
          <a:p>
            <a:pPr eaLnBrk="1" hangingPunct="1">
              <a:lnSpc>
                <a:spcPct val="80000"/>
              </a:lnSpc>
            </a:pPr>
            <a:r>
              <a:rPr lang="en-US" sz="2400">
                <a:latin typeface="Arial" pitchFamily="34" charset="0"/>
                <a:ea typeface="ＭＳ Ｐゴシック" pitchFamily="-84" charset="-128"/>
              </a:rPr>
              <a:t>Maintain body temp</a:t>
            </a:r>
          </a:p>
          <a:p>
            <a:pPr eaLnBrk="1" hangingPunct="1">
              <a:lnSpc>
                <a:spcPct val="80000"/>
              </a:lnSpc>
            </a:pPr>
            <a:r>
              <a:rPr lang="en-US" sz="2400">
                <a:latin typeface="Arial" pitchFamily="34" charset="0"/>
                <a:ea typeface="ＭＳ Ｐゴシック" pitchFamily="-84" charset="-128"/>
              </a:rPr>
              <a:t>Skin antisepsis</a:t>
            </a:r>
          </a:p>
          <a:p>
            <a:pPr eaLnBrk="1" hangingPunct="1">
              <a:lnSpc>
                <a:spcPct val="80000"/>
              </a:lnSpc>
            </a:pPr>
            <a:r>
              <a:rPr lang="en-US" sz="2400">
                <a:latin typeface="Arial" pitchFamily="34" charset="0"/>
                <a:ea typeface="ＭＳ Ｐゴシック" pitchFamily="-84" charset="-128"/>
              </a:rPr>
              <a:t>Preoperative shaving</a:t>
            </a:r>
          </a:p>
          <a:p>
            <a:pPr eaLnBrk="1" hangingPunct="1">
              <a:lnSpc>
                <a:spcPct val="80000"/>
              </a:lnSpc>
            </a:pPr>
            <a:r>
              <a:rPr lang="en-US" sz="2400">
                <a:latin typeface="Arial" pitchFamily="34" charset="0"/>
                <a:ea typeface="ＭＳ Ｐゴシック" pitchFamily="-84" charset="-128"/>
              </a:rPr>
              <a:t>Duration of operation</a:t>
            </a:r>
          </a:p>
          <a:p>
            <a:pPr eaLnBrk="1" hangingPunct="1">
              <a:lnSpc>
                <a:spcPct val="80000"/>
              </a:lnSpc>
            </a:pPr>
            <a:r>
              <a:rPr lang="en-US" sz="2400">
                <a:latin typeface="Arial" pitchFamily="34" charset="0"/>
                <a:ea typeface="ＭＳ Ｐゴシック" pitchFamily="-84" charset="-128"/>
              </a:rPr>
              <a:t>Antimicrobial prophylaxis</a:t>
            </a:r>
          </a:p>
          <a:p>
            <a:pPr eaLnBrk="1" hangingPunct="1">
              <a:lnSpc>
                <a:spcPct val="80000"/>
              </a:lnSpc>
            </a:pPr>
            <a:r>
              <a:rPr lang="en-US" sz="2400">
                <a:latin typeface="Arial" pitchFamily="34" charset="0"/>
                <a:ea typeface="ＭＳ Ｐゴシック" pitchFamily="-84" charset="-128"/>
              </a:rPr>
              <a:t>Operating room ventilation</a:t>
            </a:r>
          </a:p>
          <a:p>
            <a:pPr eaLnBrk="1" hangingPunct="1">
              <a:lnSpc>
                <a:spcPct val="80000"/>
              </a:lnSpc>
            </a:pPr>
            <a:r>
              <a:rPr lang="en-US" sz="2400">
                <a:latin typeface="Arial" pitchFamily="34" charset="0"/>
                <a:ea typeface="ＭＳ Ｐゴシック" pitchFamily="-84" charset="-128"/>
              </a:rPr>
              <a:t>Inadequate sterilization of instruments</a:t>
            </a:r>
          </a:p>
        </p:txBody>
      </p:sp>
      <p:sp>
        <p:nvSpPr>
          <p:cNvPr id="596996" name="Text Box 4"/>
          <p:cNvSpPr txBox="1">
            <a:spLocks noChangeArrowheads="1"/>
          </p:cNvSpPr>
          <p:nvPr/>
        </p:nvSpPr>
        <p:spPr bwMode="auto">
          <a:xfrm>
            <a:off x="685800" y="1600200"/>
            <a:ext cx="7696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2000" b="1">
              <a:latin typeface="Times New Roman" charset="0"/>
              <a:ea typeface="ＭＳ Ｐゴシック" charset="0"/>
              <a:cs typeface="ＭＳ Ｐゴシック" charset="0"/>
            </a:endParaRPr>
          </a:p>
        </p:txBody>
      </p:sp>
      <p:sp>
        <p:nvSpPr>
          <p:cNvPr id="596997" name="Rectangle 5"/>
          <p:cNvSpPr>
            <a:spLocks noChangeArrowheads="1"/>
          </p:cNvSpPr>
          <p:nvPr/>
        </p:nvSpPr>
        <p:spPr bwMode="auto">
          <a:xfrm>
            <a:off x="684213" y="6489700"/>
            <a:ext cx="8382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1999;20:250-278.</a:t>
            </a:r>
          </a:p>
        </p:txBody>
      </p:sp>
      <p:sp>
        <p:nvSpPr>
          <p:cNvPr id="596998" name="Rectangle 6"/>
          <p:cNvSpPr>
            <a:spLocks noChangeArrowheads="1"/>
          </p:cNvSpPr>
          <p:nvPr/>
        </p:nvSpPr>
        <p:spPr bwMode="auto">
          <a:xfrm>
            <a:off x="4800600" y="2209800"/>
            <a:ext cx="3733800" cy="3657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defRPr/>
            </a:pPr>
            <a:r>
              <a:rPr lang="en-US">
                <a:latin typeface="Times New Roman" charset="0"/>
                <a:ea typeface="ＭＳ Ｐゴシック" charset="0"/>
                <a:cs typeface="ＭＳ Ｐゴシック" charset="0"/>
              </a:rPr>
              <a:t>Foreign material at surgical site</a:t>
            </a:r>
          </a:p>
          <a:p>
            <a:pPr marL="342900" indent="-342900">
              <a:lnSpc>
                <a:spcPct val="80000"/>
              </a:lnSpc>
              <a:spcBef>
                <a:spcPct val="20000"/>
              </a:spcBef>
              <a:buFontTx/>
              <a:buChar char="•"/>
              <a:defRPr/>
            </a:pPr>
            <a:r>
              <a:rPr lang="en-US">
                <a:latin typeface="Times New Roman" charset="0"/>
                <a:ea typeface="ＭＳ Ｐゴシック" charset="0"/>
                <a:cs typeface="ＭＳ Ｐゴシック" charset="0"/>
              </a:rPr>
              <a:t>Surgical drains</a:t>
            </a:r>
          </a:p>
          <a:p>
            <a:pPr marL="342900" indent="-342900">
              <a:lnSpc>
                <a:spcPct val="80000"/>
              </a:lnSpc>
              <a:spcBef>
                <a:spcPct val="20000"/>
              </a:spcBef>
              <a:buFontTx/>
              <a:buChar char="•"/>
              <a:defRPr/>
            </a:pPr>
            <a:r>
              <a:rPr lang="en-US">
                <a:latin typeface="Times New Roman" charset="0"/>
                <a:ea typeface="ＭＳ Ｐゴシック" charset="0"/>
                <a:cs typeface="ＭＳ Ｐゴシック" charset="0"/>
              </a:rPr>
              <a:t>Surgical technique</a:t>
            </a:r>
          </a:p>
          <a:p>
            <a:pPr marL="742950" lvl="1" indent="-285750">
              <a:lnSpc>
                <a:spcPct val="80000"/>
              </a:lnSpc>
              <a:spcBef>
                <a:spcPct val="20000"/>
              </a:spcBef>
              <a:buFontTx/>
              <a:buChar char="–"/>
              <a:defRPr/>
            </a:pPr>
            <a:r>
              <a:rPr lang="en-US">
                <a:latin typeface="Times New Roman" charset="0"/>
                <a:ea typeface="ＭＳ Ｐゴシック" charset="0"/>
                <a:cs typeface="ＭＳ Ｐゴシック" charset="0"/>
              </a:rPr>
              <a:t>Poor hemostasis</a:t>
            </a:r>
          </a:p>
          <a:p>
            <a:pPr marL="742950" lvl="1" indent="-285750">
              <a:lnSpc>
                <a:spcPct val="80000"/>
              </a:lnSpc>
              <a:spcBef>
                <a:spcPct val="20000"/>
              </a:spcBef>
              <a:buFontTx/>
              <a:buChar char="–"/>
              <a:defRPr/>
            </a:pPr>
            <a:r>
              <a:rPr lang="en-US">
                <a:latin typeface="Times New Roman" charset="0"/>
                <a:ea typeface="ＭＳ Ｐゴシック" charset="0"/>
                <a:cs typeface="ＭＳ Ｐゴシック" charset="0"/>
              </a:rPr>
              <a:t>Failure to obliterate dead space </a:t>
            </a:r>
          </a:p>
          <a:p>
            <a:pPr marL="742950" lvl="1" indent="-285750">
              <a:lnSpc>
                <a:spcPct val="80000"/>
              </a:lnSpc>
              <a:spcBef>
                <a:spcPct val="20000"/>
              </a:spcBef>
              <a:buFontTx/>
              <a:buChar char="–"/>
              <a:defRPr/>
            </a:pPr>
            <a:r>
              <a:rPr lang="en-US">
                <a:latin typeface="Times New Roman" charset="0"/>
                <a:ea typeface="ＭＳ Ｐゴシック" charset="0"/>
                <a:cs typeface="ＭＳ Ｐゴシック" charset="0"/>
              </a:rPr>
              <a:t>Tissue trauma</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96995">
                                            <p:txEl>
                                              <p:pRg st="0" end="0"/>
                                            </p:txEl>
                                          </p:spTgt>
                                        </p:tgtEl>
                                        <p:attrNameLst>
                                          <p:attrName>style.visibility</p:attrName>
                                        </p:attrNameLst>
                                      </p:cBhvr>
                                      <p:to>
                                        <p:strVal val="visible"/>
                                      </p:to>
                                    </p:set>
                                    <p:animEffect transition="in" filter="strips(downRight)">
                                      <p:cBhvr>
                                        <p:cTn id="7" dur="500"/>
                                        <p:tgtEl>
                                          <p:spTgt spid="596995">
                                            <p:txEl>
                                              <p:pRg st="0" end="0"/>
                                            </p:txEl>
                                          </p:spTgt>
                                        </p:tgtEl>
                                      </p:cBhvr>
                                    </p:animEffect>
                                  </p:childTnLst>
                                  <p:subTnLst>
                                    <p:animClr clrSpc="rgb" dir="cw">
                                      <p:cBhvr override="childStyle">
                                        <p:cTn dur="1" fill="hold" display="0" masterRel="nextClick" afterEffect="1"/>
                                        <p:tgtEl>
                                          <p:spTgt spid="596995">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96995">
                                            <p:txEl>
                                              <p:pRg st="1" end="1"/>
                                            </p:txEl>
                                          </p:spTgt>
                                        </p:tgtEl>
                                        <p:attrNameLst>
                                          <p:attrName>style.visibility</p:attrName>
                                        </p:attrNameLst>
                                      </p:cBhvr>
                                      <p:to>
                                        <p:strVal val="visible"/>
                                      </p:to>
                                    </p:set>
                                    <p:animEffect transition="in" filter="strips(downRight)">
                                      <p:cBhvr>
                                        <p:cTn id="12" dur="500"/>
                                        <p:tgtEl>
                                          <p:spTgt spid="596995">
                                            <p:txEl>
                                              <p:pRg st="1" end="1"/>
                                            </p:txEl>
                                          </p:spTgt>
                                        </p:tgtEl>
                                      </p:cBhvr>
                                    </p:animEffect>
                                  </p:childTnLst>
                                  <p:subTnLst>
                                    <p:animClr clrSpc="rgb" dir="cw">
                                      <p:cBhvr override="childStyle">
                                        <p:cTn dur="1" fill="hold" display="0" masterRel="nextClick" afterEffect="1"/>
                                        <p:tgtEl>
                                          <p:spTgt spid="596995">
                                            <p:txEl>
                                              <p:pRg st="1" end="1"/>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96995">
                                            <p:txEl>
                                              <p:pRg st="2" end="2"/>
                                            </p:txEl>
                                          </p:spTgt>
                                        </p:tgtEl>
                                        <p:attrNameLst>
                                          <p:attrName>style.visibility</p:attrName>
                                        </p:attrNameLst>
                                      </p:cBhvr>
                                      <p:to>
                                        <p:strVal val="visible"/>
                                      </p:to>
                                    </p:set>
                                    <p:animEffect transition="in" filter="strips(downRight)">
                                      <p:cBhvr>
                                        <p:cTn id="17" dur="500"/>
                                        <p:tgtEl>
                                          <p:spTgt spid="596995">
                                            <p:txEl>
                                              <p:pRg st="2" end="2"/>
                                            </p:txEl>
                                          </p:spTgt>
                                        </p:tgtEl>
                                      </p:cBhvr>
                                    </p:animEffect>
                                  </p:childTnLst>
                                  <p:subTnLst>
                                    <p:animClr clrSpc="rgb" dir="cw">
                                      <p:cBhvr override="childStyle">
                                        <p:cTn dur="1" fill="hold" display="0" masterRel="nextClick" afterEffect="1"/>
                                        <p:tgtEl>
                                          <p:spTgt spid="596995">
                                            <p:txEl>
                                              <p:pRg st="2" end="2"/>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96995">
                                            <p:txEl>
                                              <p:pRg st="3" end="3"/>
                                            </p:txEl>
                                          </p:spTgt>
                                        </p:tgtEl>
                                        <p:attrNameLst>
                                          <p:attrName>style.visibility</p:attrName>
                                        </p:attrNameLst>
                                      </p:cBhvr>
                                      <p:to>
                                        <p:strVal val="visible"/>
                                      </p:to>
                                    </p:set>
                                    <p:animEffect transition="in" filter="strips(downRight)">
                                      <p:cBhvr>
                                        <p:cTn id="22" dur="500"/>
                                        <p:tgtEl>
                                          <p:spTgt spid="596995">
                                            <p:txEl>
                                              <p:pRg st="3" end="3"/>
                                            </p:txEl>
                                          </p:spTgt>
                                        </p:tgtEl>
                                      </p:cBhvr>
                                    </p:animEffect>
                                  </p:childTnLst>
                                  <p:subTnLst>
                                    <p:animClr clrSpc="rgb" dir="cw">
                                      <p:cBhvr override="childStyle">
                                        <p:cTn dur="1" fill="hold" display="0" masterRel="nextClick" afterEffect="1"/>
                                        <p:tgtEl>
                                          <p:spTgt spid="596995">
                                            <p:txEl>
                                              <p:pRg st="3" end="3"/>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96995">
                                            <p:txEl>
                                              <p:pRg st="4" end="4"/>
                                            </p:txEl>
                                          </p:spTgt>
                                        </p:tgtEl>
                                        <p:attrNameLst>
                                          <p:attrName>style.visibility</p:attrName>
                                        </p:attrNameLst>
                                      </p:cBhvr>
                                      <p:to>
                                        <p:strVal val="visible"/>
                                      </p:to>
                                    </p:set>
                                    <p:animEffect transition="in" filter="strips(downRight)">
                                      <p:cBhvr>
                                        <p:cTn id="27" dur="500"/>
                                        <p:tgtEl>
                                          <p:spTgt spid="596995">
                                            <p:txEl>
                                              <p:pRg st="4" end="4"/>
                                            </p:txEl>
                                          </p:spTgt>
                                        </p:tgtEl>
                                      </p:cBhvr>
                                    </p:animEffect>
                                  </p:childTnLst>
                                  <p:subTnLst>
                                    <p:animClr clrSpc="rgb" dir="cw">
                                      <p:cBhvr override="childStyle">
                                        <p:cTn dur="1" fill="hold" display="0" masterRel="nextClick" afterEffect="1"/>
                                        <p:tgtEl>
                                          <p:spTgt spid="596995">
                                            <p:txEl>
                                              <p:pRg st="4" end="4"/>
                                            </p:txEl>
                                          </p:spTgt>
                                        </p:tgtEl>
                                        <p:attrNameLst>
                                          <p:attrName>ppt_c</p:attrName>
                                        </p:attrNameLst>
                                      </p:cBhvr>
                                      <p:to>
                                        <a:schemeClr val="accent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96995">
                                            <p:txEl>
                                              <p:pRg st="5" end="5"/>
                                            </p:txEl>
                                          </p:spTgt>
                                        </p:tgtEl>
                                        <p:attrNameLst>
                                          <p:attrName>style.visibility</p:attrName>
                                        </p:attrNameLst>
                                      </p:cBhvr>
                                      <p:to>
                                        <p:strVal val="visible"/>
                                      </p:to>
                                    </p:set>
                                    <p:animEffect transition="in" filter="strips(downRight)">
                                      <p:cBhvr>
                                        <p:cTn id="32" dur="500"/>
                                        <p:tgtEl>
                                          <p:spTgt spid="596995">
                                            <p:txEl>
                                              <p:pRg st="5" end="5"/>
                                            </p:txEl>
                                          </p:spTgt>
                                        </p:tgtEl>
                                      </p:cBhvr>
                                    </p:animEffect>
                                  </p:childTnLst>
                                  <p:subTnLst>
                                    <p:animClr clrSpc="rgb" dir="cw">
                                      <p:cBhvr override="childStyle">
                                        <p:cTn dur="1" fill="hold" display="0" masterRel="nextClick" afterEffect="1"/>
                                        <p:tgtEl>
                                          <p:spTgt spid="596995">
                                            <p:txEl>
                                              <p:pRg st="5" end="5"/>
                                            </p:txEl>
                                          </p:spTgt>
                                        </p:tgtEl>
                                        <p:attrNameLst>
                                          <p:attrName>ppt_c</p:attrName>
                                        </p:attrNameLst>
                                      </p:cBhvr>
                                      <p:to>
                                        <a:schemeClr val="accent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96995">
                                            <p:txEl>
                                              <p:pRg st="6" end="6"/>
                                            </p:txEl>
                                          </p:spTgt>
                                        </p:tgtEl>
                                        <p:attrNameLst>
                                          <p:attrName>style.visibility</p:attrName>
                                        </p:attrNameLst>
                                      </p:cBhvr>
                                      <p:to>
                                        <p:strVal val="visible"/>
                                      </p:to>
                                    </p:set>
                                    <p:animEffect transition="in" filter="strips(downRight)">
                                      <p:cBhvr>
                                        <p:cTn id="37" dur="500"/>
                                        <p:tgtEl>
                                          <p:spTgt spid="596995">
                                            <p:txEl>
                                              <p:pRg st="6" end="6"/>
                                            </p:txEl>
                                          </p:spTgt>
                                        </p:tgtEl>
                                      </p:cBhvr>
                                    </p:animEffect>
                                  </p:childTnLst>
                                  <p:subTnLst>
                                    <p:animClr clrSpc="rgb" dir="cw">
                                      <p:cBhvr override="childStyle">
                                        <p:cTn dur="1" fill="hold" display="0" masterRel="nextClick" afterEffect="1"/>
                                        <p:tgtEl>
                                          <p:spTgt spid="596995">
                                            <p:txEl>
                                              <p:pRg st="6" end="6"/>
                                            </p:txEl>
                                          </p:spTgt>
                                        </p:tgtEl>
                                        <p:attrNameLst>
                                          <p:attrName>ppt_c</p:attrName>
                                        </p:attrNameLst>
                                      </p:cBhvr>
                                      <p:to>
                                        <a:schemeClr val="accent1"/>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596995">
                                            <p:txEl>
                                              <p:pRg st="7" end="7"/>
                                            </p:txEl>
                                          </p:spTgt>
                                        </p:tgtEl>
                                        <p:attrNameLst>
                                          <p:attrName>style.visibility</p:attrName>
                                        </p:attrNameLst>
                                      </p:cBhvr>
                                      <p:to>
                                        <p:strVal val="visible"/>
                                      </p:to>
                                    </p:set>
                                    <p:animEffect transition="in" filter="strips(downRight)">
                                      <p:cBhvr>
                                        <p:cTn id="42" dur="500"/>
                                        <p:tgtEl>
                                          <p:spTgt spid="596995">
                                            <p:txEl>
                                              <p:pRg st="7" end="7"/>
                                            </p:txEl>
                                          </p:spTgt>
                                        </p:tgtEl>
                                      </p:cBhvr>
                                    </p:animEffect>
                                  </p:childTnLst>
                                  <p:subTnLst>
                                    <p:animClr clrSpc="rgb" dir="cw">
                                      <p:cBhvr override="childStyle">
                                        <p:cTn dur="1" fill="hold" display="0" masterRel="nextClick" afterEffect="1"/>
                                        <p:tgtEl>
                                          <p:spTgt spid="596995">
                                            <p:txEl>
                                              <p:pRg st="7" end="7"/>
                                            </p:txEl>
                                          </p:spTgt>
                                        </p:tgtEl>
                                        <p:attrNameLst>
                                          <p:attrName>ppt_c</p:attrName>
                                        </p:attrNameLst>
                                      </p:cBhvr>
                                      <p:to>
                                        <a:schemeClr val="accent1"/>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596998">
                                            <p:txEl>
                                              <p:pRg st="0" end="0"/>
                                            </p:txEl>
                                          </p:spTgt>
                                        </p:tgtEl>
                                        <p:attrNameLst>
                                          <p:attrName>style.visibility</p:attrName>
                                        </p:attrNameLst>
                                      </p:cBhvr>
                                      <p:to>
                                        <p:strVal val="visible"/>
                                      </p:to>
                                    </p:set>
                                    <p:animEffect transition="in" filter="strips(downRight)">
                                      <p:cBhvr>
                                        <p:cTn id="47" dur="500"/>
                                        <p:tgtEl>
                                          <p:spTgt spid="596998">
                                            <p:txEl>
                                              <p:pRg st="0" end="0"/>
                                            </p:txEl>
                                          </p:spTgt>
                                        </p:tgtEl>
                                      </p:cBhvr>
                                    </p:animEffect>
                                  </p:childTnLst>
                                  <p:subTnLst>
                                    <p:animClr clrSpc="rgb" dir="cw">
                                      <p:cBhvr override="childStyle">
                                        <p:cTn dur="1" fill="hold" display="0" masterRel="nextClick" afterEffect="1"/>
                                        <p:tgtEl>
                                          <p:spTgt spid="596998">
                                            <p:txEl>
                                              <p:pRg st="0" end="0"/>
                                            </p:txEl>
                                          </p:spTgt>
                                        </p:tgtEl>
                                        <p:attrNameLst>
                                          <p:attrName>ppt_c</p:attrName>
                                        </p:attrNameLst>
                                      </p:cBhvr>
                                      <p:to>
                                        <a:schemeClr val="accent1"/>
                                      </p:to>
                                    </p:animClr>
                                  </p:sub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596998">
                                            <p:txEl>
                                              <p:pRg st="1" end="1"/>
                                            </p:txEl>
                                          </p:spTgt>
                                        </p:tgtEl>
                                        <p:attrNameLst>
                                          <p:attrName>style.visibility</p:attrName>
                                        </p:attrNameLst>
                                      </p:cBhvr>
                                      <p:to>
                                        <p:strVal val="visible"/>
                                      </p:to>
                                    </p:set>
                                    <p:animEffect transition="in" filter="strips(downRight)">
                                      <p:cBhvr>
                                        <p:cTn id="52" dur="500"/>
                                        <p:tgtEl>
                                          <p:spTgt spid="596998">
                                            <p:txEl>
                                              <p:pRg st="1" end="1"/>
                                            </p:txEl>
                                          </p:spTgt>
                                        </p:tgtEl>
                                      </p:cBhvr>
                                    </p:animEffect>
                                  </p:childTnLst>
                                  <p:subTnLst>
                                    <p:animClr clrSpc="rgb" dir="cw">
                                      <p:cBhvr override="childStyle">
                                        <p:cTn dur="1" fill="hold" display="0" masterRel="nextClick" afterEffect="1"/>
                                        <p:tgtEl>
                                          <p:spTgt spid="596998">
                                            <p:txEl>
                                              <p:pRg st="1" end="1"/>
                                            </p:txEl>
                                          </p:spTgt>
                                        </p:tgtEl>
                                        <p:attrNameLst>
                                          <p:attrName>ppt_c</p:attrName>
                                        </p:attrNameLst>
                                      </p:cBhvr>
                                      <p:to>
                                        <a:schemeClr val="accent1"/>
                                      </p:to>
                                    </p:animClr>
                                  </p:sub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596998">
                                            <p:txEl>
                                              <p:pRg st="2" end="2"/>
                                            </p:txEl>
                                          </p:spTgt>
                                        </p:tgtEl>
                                        <p:attrNameLst>
                                          <p:attrName>style.visibility</p:attrName>
                                        </p:attrNameLst>
                                      </p:cBhvr>
                                      <p:to>
                                        <p:strVal val="visible"/>
                                      </p:to>
                                    </p:set>
                                    <p:animEffect transition="in" filter="strips(downRight)">
                                      <p:cBhvr>
                                        <p:cTn id="57" dur="500"/>
                                        <p:tgtEl>
                                          <p:spTgt spid="596998">
                                            <p:txEl>
                                              <p:pRg st="2" end="2"/>
                                            </p:txEl>
                                          </p:spTgt>
                                        </p:tgtEl>
                                      </p:cBhvr>
                                    </p:animEffect>
                                  </p:childTnLst>
                                  <p:subTnLst>
                                    <p:animClr clrSpc="rgb" dir="cw">
                                      <p:cBhvr override="childStyle">
                                        <p:cTn dur="1" fill="hold" display="0" masterRel="nextClick" afterEffect="1"/>
                                        <p:tgtEl>
                                          <p:spTgt spid="596998">
                                            <p:txEl>
                                              <p:pRg st="2" end="2"/>
                                            </p:txEl>
                                          </p:spTgt>
                                        </p:tgtEl>
                                        <p:attrNameLst>
                                          <p:attrName>ppt_c</p:attrName>
                                        </p:attrNameLst>
                                      </p:cBhvr>
                                      <p:to>
                                        <a:schemeClr val="accent1"/>
                                      </p:to>
                                    </p:animClr>
                                  </p:sub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596998">
                                            <p:txEl>
                                              <p:pRg st="3" end="3"/>
                                            </p:txEl>
                                          </p:spTgt>
                                        </p:tgtEl>
                                        <p:attrNameLst>
                                          <p:attrName>style.visibility</p:attrName>
                                        </p:attrNameLst>
                                      </p:cBhvr>
                                      <p:to>
                                        <p:strVal val="visible"/>
                                      </p:to>
                                    </p:set>
                                    <p:animEffect transition="in" filter="strips(downRight)">
                                      <p:cBhvr>
                                        <p:cTn id="62" dur="500"/>
                                        <p:tgtEl>
                                          <p:spTgt spid="596998">
                                            <p:txEl>
                                              <p:pRg st="3" end="3"/>
                                            </p:txEl>
                                          </p:spTgt>
                                        </p:tgtEl>
                                      </p:cBhvr>
                                    </p:animEffect>
                                  </p:childTnLst>
                                  <p:subTnLst>
                                    <p:animClr clrSpc="rgb" dir="cw">
                                      <p:cBhvr override="childStyle">
                                        <p:cTn dur="1" fill="hold" display="0" masterRel="nextClick" afterEffect="1"/>
                                        <p:tgtEl>
                                          <p:spTgt spid="596998">
                                            <p:txEl>
                                              <p:pRg st="3" end="3"/>
                                            </p:txEl>
                                          </p:spTgt>
                                        </p:tgtEl>
                                        <p:attrNameLst>
                                          <p:attrName>ppt_c</p:attrName>
                                        </p:attrNameLst>
                                      </p:cBhvr>
                                      <p:to>
                                        <a:schemeClr val="accent1"/>
                                      </p:to>
                                    </p:animClr>
                                  </p:sub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596998">
                                            <p:txEl>
                                              <p:pRg st="4" end="4"/>
                                            </p:txEl>
                                          </p:spTgt>
                                        </p:tgtEl>
                                        <p:attrNameLst>
                                          <p:attrName>style.visibility</p:attrName>
                                        </p:attrNameLst>
                                      </p:cBhvr>
                                      <p:to>
                                        <p:strVal val="visible"/>
                                      </p:to>
                                    </p:set>
                                    <p:animEffect transition="in" filter="strips(downRight)">
                                      <p:cBhvr>
                                        <p:cTn id="67" dur="500"/>
                                        <p:tgtEl>
                                          <p:spTgt spid="596998">
                                            <p:txEl>
                                              <p:pRg st="4" end="4"/>
                                            </p:txEl>
                                          </p:spTgt>
                                        </p:tgtEl>
                                      </p:cBhvr>
                                    </p:animEffect>
                                  </p:childTnLst>
                                  <p:subTnLst>
                                    <p:animClr clrSpc="rgb" dir="cw">
                                      <p:cBhvr override="childStyle">
                                        <p:cTn dur="1" fill="hold" display="0" masterRel="nextClick" afterEffect="1"/>
                                        <p:tgtEl>
                                          <p:spTgt spid="596998">
                                            <p:txEl>
                                              <p:pRg st="4" end="4"/>
                                            </p:txEl>
                                          </p:spTgt>
                                        </p:tgtEl>
                                        <p:attrNameLst>
                                          <p:attrName>ppt_c</p:attrName>
                                        </p:attrNameLst>
                                      </p:cBhvr>
                                      <p:to>
                                        <a:schemeClr val="accent1"/>
                                      </p:to>
                                    </p:animClr>
                                  </p:sub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596998">
                                            <p:txEl>
                                              <p:pRg st="5" end="5"/>
                                            </p:txEl>
                                          </p:spTgt>
                                        </p:tgtEl>
                                        <p:attrNameLst>
                                          <p:attrName>style.visibility</p:attrName>
                                        </p:attrNameLst>
                                      </p:cBhvr>
                                      <p:to>
                                        <p:strVal val="visible"/>
                                      </p:to>
                                    </p:set>
                                    <p:animEffect transition="in" filter="strips(downRight)">
                                      <p:cBhvr>
                                        <p:cTn id="72" dur="500"/>
                                        <p:tgtEl>
                                          <p:spTgt spid="596998">
                                            <p:txEl>
                                              <p:pRg st="5" end="5"/>
                                            </p:txEl>
                                          </p:spTgt>
                                        </p:tgtEl>
                                      </p:cBhvr>
                                    </p:animEffect>
                                  </p:childTnLst>
                                  <p:subTnLst>
                                    <p:animClr clrSpc="rgb" dir="cw">
                                      <p:cBhvr override="childStyle">
                                        <p:cTn dur="1" fill="hold" display="0" masterRel="nextClick" afterEffect="1"/>
                                        <p:tgtEl>
                                          <p:spTgt spid="596998">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5" grpId="0" build="p" bldLvl="5"/>
      <p:bldP spid="596998"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612775" y="228600"/>
            <a:ext cx="8153400" cy="990600"/>
          </a:xfrm>
        </p:spPr>
        <p:txBody>
          <a:bodyPr>
            <a:normAutofit fontScale="90000"/>
          </a:bodyPr>
          <a:lstStyle/>
          <a:p>
            <a:pPr eaLnBrk="1" hangingPunct="1"/>
            <a:r>
              <a:rPr lang="en-US" sz="4000">
                <a:latin typeface="Arial" pitchFamily="34" charset="0"/>
                <a:ea typeface="ＭＳ Ｐゴシック" pitchFamily="-84" charset="-128"/>
              </a:rPr>
              <a:t>SSI – Risk Factors</a:t>
            </a:r>
            <a:br>
              <a:rPr lang="en-US" sz="4000">
                <a:latin typeface="Arial" pitchFamily="34" charset="0"/>
                <a:ea typeface="ＭＳ Ｐゴシック" pitchFamily="-84" charset="-128"/>
              </a:rPr>
            </a:br>
            <a:r>
              <a:rPr lang="en-US" sz="2900">
                <a:latin typeface="Arial" pitchFamily="34" charset="0"/>
                <a:ea typeface="ＭＳ Ｐゴシック" pitchFamily="-84" charset="-128"/>
              </a:rPr>
              <a:t>Patient Characteristics</a:t>
            </a:r>
          </a:p>
        </p:txBody>
      </p:sp>
      <p:sp>
        <p:nvSpPr>
          <p:cNvPr id="599043" name="Rectangle 3"/>
          <p:cNvSpPr>
            <a:spLocks noGrp="1" noChangeArrowheads="1"/>
          </p:cNvSpPr>
          <p:nvPr>
            <p:ph sz="quarter" idx="1"/>
          </p:nvPr>
        </p:nvSpPr>
        <p:spPr>
          <a:xfrm>
            <a:off x="685800" y="1752600"/>
            <a:ext cx="3886200" cy="4114800"/>
          </a:xfrm>
        </p:spPr>
        <p:txBody>
          <a:bodyPr/>
          <a:lstStyle/>
          <a:p>
            <a:pPr eaLnBrk="1" hangingPunct="1">
              <a:lnSpc>
                <a:spcPct val="95000"/>
              </a:lnSpc>
              <a:spcBef>
                <a:spcPct val="10000"/>
              </a:spcBef>
            </a:pPr>
            <a:r>
              <a:rPr lang="en-US" sz="2000">
                <a:latin typeface="Arial" pitchFamily="34" charset="0"/>
                <a:ea typeface="ＭＳ Ｐゴシック" pitchFamily="-84" charset="-128"/>
              </a:rPr>
              <a:t>Age</a:t>
            </a:r>
          </a:p>
          <a:p>
            <a:pPr eaLnBrk="1" hangingPunct="1">
              <a:lnSpc>
                <a:spcPct val="95000"/>
              </a:lnSpc>
              <a:spcBef>
                <a:spcPct val="10000"/>
              </a:spcBef>
            </a:pPr>
            <a:r>
              <a:rPr lang="en-US" sz="2000">
                <a:latin typeface="Arial" pitchFamily="34" charset="0"/>
                <a:ea typeface="ＭＳ Ｐゴシック" pitchFamily="-84" charset="-128"/>
              </a:rPr>
              <a:t>Diabetes</a:t>
            </a:r>
          </a:p>
          <a:p>
            <a:pPr lvl="1" eaLnBrk="1" hangingPunct="1">
              <a:lnSpc>
                <a:spcPct val="95000"/>
              </a:lnSpc>
              <a:spcBef>
                <a:spcPct val="10000"/>
              </a:spcBef>
            </a:pPr>
            <a:r>
              <a:rPr lang="en-US" sz="1800">
                <a:latin typeface="Arial" pitchFamily="34" charset="0"/>
                <a:ea typeface="ＭＳ Ｐゴシック" pitchFamily="-84" charset="-128"/>
              </a:rPr>
              <a:t>HbA</a:t>
            </a:r>
            <a:r>
              <a:rPr lang="en-US" sz="1800" baseline="-25000">
                <a:latin typeface="Arial" pitchFamily="34" charset="0"/>
                <a:ea typeface="ＭＳ Ｐゴシック" pitchFamily="-84" charset="-128"/>
              </a:rPr>
              <a:t>1C</a:t>
            </a:r>
            <a:r>
              <a:rPr lang="en-US" sz="1800">
                <a:latin typeface="Arial" pitchFamily="34" charset="0"/>
                <a:ea typeface="ＭＳ Ｐゴシック" pitchFamily="-84" charset="-128"/>
              </a:rPr>
              <a:t> and SSI</a:t>
            </a:r>
          </a:p>
          <a:p>
            <a:pPr lvl="1" eaLnBrk="1" hangingPunct="1">
              <a:lnSpc>
                <a:spcPct val="95000"/>
              </a:lnSpc>
              <a:spcBef>
                <a:spcPct val="10000"/>
              </a:spcBef>
            </a:pPr>
            <a:r>
              <a:rPr lang="en-US" sz="1800">
                <a:latin typeface="Arial" pitchFamily="34" charset="0"/>
                <a:ea typeface="ＭＳ Ｐゴシック" pitchFamily="-84" charset="-128"/>
              </a:rPr>
              <a:t>Glucose &gt; 200 mg/dL postoperative period </a:t>
            </a:r>
            <a:br>
              <a:rPr lang="en-US" sz="1800">
                <a:latin typeface="Arial" pitchFamily="34" charset="0"/>
                <a:ea typeface="ＭＳ Ｐゴシック" pitchFamily="-84" charset="-128"/>
              </a:rPr>
            </a:br>
            <a:r>
              <a:rPr lang="en-US" sz="1800">
                <a:latin typeface="Arial" pitchFamily="34" charset="0"/>
                <a:ea typeface="ＭＳ Ｐゴシック" pitchFamily="-84" charset="-128"/>
              </a:rPr>
              <a:t>(&lt;48 hours)</a:t>
            </a:r>
          </a:p>
          <a:p>
            <a:pPr eaLnBrk="1" hangingPunct="1">
              <a:lnSpc>
                <a:spcPct val="95000"/>
              </a:lnSpc>
              <a:spcBef>
                <a:spcPct val="10000"/>
              </a:spcBef>
            </a:pPr>
            <a:r>
              <a:rPr lang="en-US" sz="2000">
                <a:latin typeface="Arial" pitchFamily="34" charset="0"/>
                <a:ea typeface="ＭＳ Ｐゴシック" pitchFamily="-84" charset="-128"/>
              </a:rPr>
              <a:t>Nicotine use: delays primary wound healing</a:t>
            </a:r>
          </a:p>
          <a:p>
            <a:pPr eaLnBrk="1" hangingPunct="1">
              <a:lnSpc>
                <a:spcPct val="95000"/>
              </a:lnSpc>
              <a:spcBef>
                <a:spcPct val="10000"/>
              </a:spcBef>
            </a:pPr>
            <a:r>
              <a:rPr lang="en-US" sz="2000">
                <a:latin typeface="Arial" pitchFamily="34" charset="0"/>
                <a:ea typeface="ＭＳ Ｐゴシック" pitchFamily="-84" charset="-128"/>
              </a:rPr>
              <a:t>Steroid use: controversial</a:t>
            </a:r>
          </a:p>
          <a:p>
            <a:pPr eaLnBrk="1" hangingPunct="1">
              <a:lnSpc>
                <a:spcPct val="95000"/>
              </a:lnSpc>
              <a:spcBef>
                <a:spcPct val="10000"/>
              </a:spcBef>
            </a:pPr>
            <a:r>
              <a:rPr lang="en-US" sz="2000">
                <a:latin typeface="Arial" pitchFamily="34" charset="0"/>
                <a:ea typeface="ＭＳ Ｐゴシック" pitchFamily="-84" charset="-128"/>
              </a:rPr>
              <a:t>Malnutrition: no epidemiological association</a:t>
            </a:r>
          </a:p>
          <a:p>
            <a:pPr eaLnBrk="1" hangingPunct="1">
              <a:lnSpc>
                <a:spcPct val="95000"/>
              </a:lnSpc>
              <a:spcBef>
                <a:spcPct val="10000"/>
              </a:spcBef>
            </a:pPr>
            <a:r>
              <a:rPr lang="en-US" sz="2000">
                <a:latin typeface="Arial" pitchFamily="34" charset="0"/>
                <a:ea typeface="ＭＳ Ｐゴシック" pitchFamily="-84" charset="-128"/>
              </a:rPr>
              <a:t>Obesity: 20% over ideal body weight</a:t>
            </a:r>
          </a:p>
        </p:txBody>
      </p:sp>
      <p:sp>
        <p:nvSpPr>
          <p:cNvPr id="599044" name="Rectangle 4"/>
          <p:cNvSpPr>
            <a:spLocks noChangeArrowheads="1"/>
          </p:cNvSpPr>
          <p:nvPr/>
        </p:nvSpPr>
        <p:spPr bwMode="auto">
          <a:xfrm>
            <a:off x="684213" y="6489700"/>
            <a:ext cx="8382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1999;20:250-278.</a:t>
            </a:r>
          </a:p>
        </p:txBody>
      </p:sp>
      <p:sp>
        <p:nvSpPr>
          <p:cNvPr id="599045" name="Rectangle 5"/>
          <p:cNvSpPr>
            <a:spLocks noChangeArrowheads="1"/>
          </p:cNvSpPr>
          <p:nvPr/>
        </p:nvSpPr>
        <p:spPr bwMode="auto">
          <a:xfrm>
            <a:off x="4724400" y="1828800"/>
            <a:ext cx="40386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Prolonged preoperative stay: surrogate of the severity </a:t>
            </a:r>
            <a:br>
              <a:rPr lang="en-US" sz="2000">
                <a:latin typeface="Times New Roman" charset="0"/>
                <a:ea typeface="ＭＳ Ｐゴシック" charset="0"/>
                <a:cs typeface="ＭＳ Ｐゴシック" charset="0"/>
              </a:rPr>
            </a:br>
            <a:r>
              <a:rPr lang="en-US" sz="2000">
                <a:latin typeface="Times New Roman" charset="0"/>
                <a:ea typeface="ＭＳ Ｐゴシック" charset="0"/>
                <a:cs typeface="ＭＳ Ｐゴシック" charset="0"/>
              </a:rPr>
              <a:t>of illness and comorbid conditions</a:t>
            </a:r>
          </a:p>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Preoperative nares colonization with </a:t>
            </a:r>
            <a:r>
              <a:rPr lang="en-US" sz="2000" i="1">
                <a:latin typeface="Times New Roman" charset="0"/>
                <a:ea typeface="ＭＳ Ｐゴシック" charset="0"/>
                <a:cs typeface="ＭＳ Ｐゴシック" charset="0"/>
              </a:rPr>
              <a:t>Staphylococcus aureus</a:t>
            </a:r>
            <a:r>
              <a:rPr lang="en-US" sz="2000">
                <a:latin typeface="Times New Roman" charset="0"/>
                <a:ea typeface="ＭＳ Ｐゴシック" charset="0"/>
                <a:cs typeface="ＭＳ Ｐゴシック" charset="0"/>
              </a:rPr>
              <a:t>: </a:t>
            </a:r>
            <a:br>
              <a:rPr lang="en-US" sz="2000">
                <a:latin typeface="Times New Roman" charset="0"/>
                <a:ea typeface="ＭＳ Ｐゴシック" charset="0"/>
                <a:cs typeface="ＭＳ Ｐゴシック" charset="0"/>
              </a:rPr>
            </a:br>
            <a:r>
              <a:rPr lang="en-US" sz="2000">
                <a:latin typeface="Times New Roman" charset="0"/>
                <a:ea typeface="ＭＳ Ｐゴシック" charset="0"/>
                <a:cs typeface="ＭＳ Ｐゴシック" charset="0"/>
              </a:rPr>
              <a:t>significant association</a:t>
            </a:r>
          </a:p>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Perioperative transfusion: controversial</a:t>
            </a:r>
          </a:p>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Coexistent infections at a remote body site</a:t>
            </a:r>
          </a:p>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Altered immune response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animEffect transition="in" filter="strips(downRight)">
                                      <p:cBhvr>
                                        <p:cTn id="7" dur="500"/>
                                        <p:tgtEl>
                                          <p:spTgt spid="599043">
                                            <p:txEl>
                                              <p:pRg st="0" end="0"/>
                                            </p:txEl>
                                          </p:spTgt>
                                        </p:tgtEl>
                                      </p:cBhvr>
                                    </p:animEffect>
                                  </p:childTnLst>
                                  <p:subTnLst>
                                    <p:animClr clrSpc="rgb" dir="cw">
                                      <p:cBhvr override="childStyle">
                                        <p:cTn dur="1" fill="hold" display="0" masterRel="nextClick" afterEffect="1"/>
                                        <p:tgtEl>
                                          <p:spTgt spid="599043">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99043">
                                            <p:txEl>
                                              <p:pRg st="1" end="1"/>
                                            </p:txEl>
                                          </p:spTgt>
                                        </p:tgtEl>
                                        <p:attrNameLst>
                                          <p:attrName>style.visibility</p:attrName>
                                        </p:attrNameLst>
                                      </p:cBhvr>
                                      <p:to>
                                        <p:strVal val="visible"/>
                                      </p:to>
                                    </p:set>
                                    <p:animEffect transition="in" filter="strips(downRight)">
                                      <p:cBhvr>
                                        <p:cTn id="12" dur="500"/>
                                        <p:tgtEl>
                                          <p:spTgt spid="599043">
                                            <p:txEl>
                                              <p:pRg st="1" end="1"/>
                                            </p:txEl>
                                          </p:spTgt>
                                        </p:tgtEl>
                                      </p:cBhvr>
                                    </p:animEffect>
                                  </p:childTnLst>
                                  <p:subTnLst>
                                    <p:animClr clrSpc="rgb" dir="cw">
                                      <p:cBhvr override="childStyle">
                                        <p:cTn dur="1" fill="hold" display="0" masterRel="nextClick" afterEffect="1"/>
                                        <p:tgtEl>
                                          <p:spTgt spid="599043">
                                            <p:txEl>
                                              <p:pRg st="1" end="1"/>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99043">
                                            <p:txEl>
                                              <p:pRg st="2" end="2"/>
                                            </p:txEl>
                                          </p:spTgt>
                                        </p:tgtEl>
                                        <p:attrNameLst>
                                          <p:attrName>style.visibility</p:attrName>
                                        </p:attrNameLst>
                                      </p:cBhvr>
                                      <p:to>
                                        <p:strVal val="visible"/>
                                      </p:to>
                                    </p:set>
                                    <p:animEffect transition="in" filter="strips(downRight)">
                                      <p:cBhvr>
                                        <p:cTn id="17" dur="500"/>
                                        <p:tgtEl>
                                          <p:spTgt spid="599043">
                                            <p:txEl>
                                              <p:pRg st="2" end="2"/>
                                            </p:txEl>
                                          </p:spTgt>
                                        </p:tgtEl>
                                      </p:cBhvr>
                                    </p:animEffect>
                                  </p:childTnLst>
                                  <p:subTnLst>
                                    <p:animClr clrSpc="rgb" dir="cw">
                                      <p:cBhvr override="childStyle">
                                        <p:cTn dur="1" fill="hold" display="0" masterRel="nextClick" afterEffect="1"/>
                                        <p:tgtEl>
                                          <p:spTgt spid="599043">
                                            <p:txEl>
                                              <p:pRg st="2" end="2"/>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99043">
                                            <p:txEl>
                                              <p:pRg st="3" end="3"/>
                                            </p:txEl>
                                          </p:spTgt>
                                        </p:tgtEl>
                                        <p:attrNameLst>
                                          <p:attrName>style.visibility</p:attrName>
                                        </p:attrNameLst>
                                      </p:cBhvr>
                                      <p:to>
                                        <p:strVal val="visible"/>
                                      </p:to>
                                    </p:set>
                                    <p:animEffect transition="in" filter="strips(downRight)">
                                      <p:cBhvr>
                                        <p:cTn id="22" dur="500"/>
                                        <p:tgtEl>
                                          <p:spTgt spid="599043">
                                            <p:txEl>
                                              <p:pRg st="3" end="3"/>
                                            </p:txEl>
                                          </p:spTgt>
                                        </p:tgtEl>
                                      </p:cBhvr>
                                    </p:animEffect>
                                  </p:childTnLst>
                                  <p:subTnLst>
                                    <p:animClr clrSpc="rgb" dir="cw">
                                      <p:cBhvr override="childStyle">
                                        <p:cTn dur="1" fill="hold" display="0" masterRel="nextClick" afterEffect="1"/>
                                        <p:tgtEl>
                                          <p:spTgt spid="599043">
                                            <p:txEl>
                                              <p:pRg st="3" end="3"/>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99043">
                                            <p:txEl>
                                              <p:pRg st="4" end="4"/>
                                            </p:txEl>
                                          </p:spTgt>
                                        </p:tgtEl>
                                        <p:attrNameLst>
                                          <p:attrName>style.visibility</p:attrName>
                                        </p:attrNameLst>
                                      </p:cBhvr>
                                      <p:to>
                                        <p:strVal val="visible"/>
                                      </p:to>
                                    </p:set>
                                    <p:animEffect transition="in" filter="strips(downRight)">
                                      <p:cBhvr>
                                        <p:cTn id="27" dur="500"/>
                                        <p:tgtEl>
                                          <p:spTgt spid="599043">
                                            <p:txEl>
                                              <p:pRg st="4" end="4"/>
                                            </p:txEl>
                                          </p:spTgt>
                                        </p:tgtEl>
                                      </p:cBhvr>
                                    </p:animEffect>
                                  </p:childTnLst>
                                  <p:subTnLst>
                                    <p:animClr clrSpc="rgb" dir="cw">
                                      <p:cBhvr override="childStyle">
                                        <p:cTn dur="1" fill="hold" display="0" masterRel="nextClick" afterEffect="1"/>
                                        <p:tgtEl>
                                          <p:spTgt spid="599043">
                                            <p:txEl>
                                              <p:pRg st="4" end="4"/>
                                            </p:txEl>
                                          </p:spTgt>
                                        </p:tgtEl>
                                        <p:attrNameLst>
                                          <p:attrName>ppt_c</p:attrName>
                                        </p:attrNameLst>
                                      </p:cBhvr>
                                      <p:to>
                                        <a:schemeClr val="accent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99043">
                                            <p:txEl>
                                              <p:pRg st="5" end="5"/>
                                            </p:txEl>
                                          </p:spTgt>
                                        </p:tgtEl>
                                        <p:attrNameLst>
                                          <p:attrName>style.visibility</p:attrName>
                                        </p:attrNameLst>
                                      </p:cBhvr>
                                      <p:to>
                                        <p:strVal val="visible"/>
                                      </p:to>
                                    </p:set>
                                    <p:animEffect transition="in" filter="strips(downRight)">
                                      <p:cBhvr>
                                        <p:cTn id="32" dur="500"/>
                                        <p:tgtEl>
                                          <p:spTgt spid="599043">
                                            <p:txEl>
                                              <p:pRg st="5" end="5"/>
                                            </p:txEl>
                                          </p:spTgt>
                                        </p:tgtEl>
                                      </p:cBhvr>
                                    </p:animEffect>
                                  </p:childTnLst>
                                  <p:subTnLst>
                                    <p:animClr clrSpc="rgb" dir="cw">
                                      <p:cBhvr override="childStyle">
                                        <p:cTn dur="1" fill="hold" display="0" masterRel="nextClick" afterEffect="1"/>
                                        <p:tgtEl>
                                          <p:spTgt spid="599043">
                                            <p:txEl>
                                              <p:pRg st="5" end="5"/>
                                            </p:txEl>
                                          </p:spTgt>
                                        </p:tgtEl>
                                        <p:attrNameLst>
                                          <p:attrName>ppt_c</p:attrName>
                                        </p:attrNameLst>
                                      </p:cBhvr>
                                      <p:to>
                                        <a:schemeClr val="accent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99043">
                                            <p:txEl>
                                              <p:pRg st="6" end="6"/>
                                            </p:txEl>
                                          </p:spTgt>
                                        </p:tgtEl>
                                        <p:attrNameLst>
                                          <p:attrName>style.visibility</p:attrName>
                                        </p:attrNameLst>
                                      </p:cBhvr>
                                      <p:to>
                                        <p:strVal val="visible"/>
                                      </p:to>
                                    </p:set>
                                    <p:animEffect transition="in" filter="strips(downRight)">
                                      <p:cBhvr>
                                        <p:cTn id="37" dur="500"/>
                                        <p:tgtEl>
                                          <p:spTgt spid="599043">
                                            <p:txEl>
                                              <p:pRg st="6" end="6"/>
                                            </p:txEl>
                                          </p:spTgt>
                                        </p:tgtEl>
                                      </p:cBhvr>
                                    </p:animEffect>
                                  </p:childTnLst>
                                  <p:subTnLst>
                                    <p:animClr clrSpc="rgb" dir="cw">
                                      <p:cBhvr override="childStyle">
                                        <p:cTn dur="1" fill="hold" display="0" masterRel="nextClick" afterEffect="1"/>
                                        <p:tgtEl>
                                          <p:spTgt spid="599043">
                                            <p:txEl>
                                              <p:pRg st="6" end="6"/>
                                            </p:txEl>
                                          </p:spTgt>
                                        </p:tgtEl>
                                        <p:attrNameLst>
                                          <p:attrName>ppt_c</p:attrName>
                                        </p:attrNameLst>
                                      </p:cBhvr>
                                      <p:to>
                                        <a:schemeClr val="accent1"/>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599043">
                                            <p:txEl>
                                              <p:pRg st="7" end="7"/>
                                            </p:txEl>
                                          </p:spTgt>
                                        </p:tgtEl>
                                        <p:attrNameLst>
                                          <p:attrName>style.visibility</p:attrName>
                                        </p:attrNameLst>
                                      </p:cBhvr>
                                      <p:to>
                                        <p:strVal val="visible"/>
                                      </p:to>
                                    </p:set>
                                    <p:animEffect transition="in" filter="strips(downRight)">
                                      <p:cBhvr>
                                        <p:cTn id="42" dur="500"/>
                                        <p:tgtEl>
                                          <p:spTgt spid="599043">
                                            <p:txEl>
                                              <p:pRg st="7" end="7"/>
                                            </p:txEl>
                                          </p:spTgt>
                                        </p:tgtEl>
                                      </p:cBhvr>
                                    </p:animEffect>
                                  </p:childTnLst>
                                  <p:subTnLst>
                                    <p:animClr clrSpc="rgb" dir="cw">
                                      <p:cBhvr override="childStyle">
                                        <p:cTn dur="1" fill="hold" display="0" masterRel="nextClick" afterEffect="1"/>
                                        <p:tgtEl>
                                          <p:spTgt spid="599043">
                                            <p:txEl>
                                              <p:pRg st="7" end="7"/>
                                            </p:txEl>
                                          </p:spTgt>
                                        </p:tgtEl>
                                        <p:attrNameLst>
                                          <p:attrName>ppt_c</p:attrName>
                                        </p:attrNameLst>
                                      </p:cBhvr>
                                      <p:to>
                                        <a:schemeClr val="accent1"/>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599045">
                                            <p:txEl>
                                              <p:pRg st="0" end="0"/>
                                            </p:txEl>
                                          </p:spTgt>
                                        </p:tgtEl>
                                        <p:attrNameLst>
                                          <p:attrName>style.visibility</p:attrName>
                                        </p:attrNameLst>
                                      </p:cBhvr>
                                      <p:to>
                                        <p:strVal val="visible"/>
                                      </p:to>
                                    </p:set>
                                    <p:animEffect transition="in" filter="strips(downRight)">
                                      <p:cBhvr>
                                        <p:cTn id="47" dur="500"/>
                                        <p:tgtEl>
                                          <p:spTgt spid="599045">
                                            <p:txEl>
                                              <p:pRg st="0" end="0"/>
                                            </p:txEl>
                                          </p:spTgt>
                                        </p:tgtEl>
                                      </p:cBhvr>
                                    </p:animEffect>
                                  </p:childTnLst>
                                  <p:subTnLst>
                                    <p:animClr clrSpc="rgb" dir="cw">
                                      <p:cBhvr override="childStyle">
                                        <p:cTn dur="1" fill="hold" display="0" masterRel="nextClick" afterEffect="1"/>
                                        <p:tgtEl>
                                          <p:spTgt spid="599045">
                                            <p:txEl>
                                              <p:pRg st="0" end="0"/>
                                            </p:txEl>
                                          </p:spTgt>
                                        </p:tgtEl>
                                        <p:attrNameLst>
                                          <p:attrName>ppt_c</p:attrName>
                                        </p:attrNameLst>
                                      </p:cBhvr>
                                      <p:to>
                                        <a:schemeClr val="accent1"/>
                                      </p:to>
                                    </p:animClr>
                                  </p:sub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599045">
                                            <p:txEl>
                                              <p:pRg st="1" end="1"/>
                                            </p:txEl>
                                          </p:spTgt>
                                        </p:tgtEl>
                                        <p:attrNameLst>
                                          <p:attrName>style.visibility</p:attrName>
                                        </p:attrNameLst>
                                      </p:cBhvr>
                                      <p:to>
                                        <p:strVal val="visible"/>
                                      </p:to>
                                    </p:set>
                                    <p:animEffect transition="in" filter="strips(downRight)">
                                      <p:cBhvr>
                                        <p:cTn id="52" dur="500"/>
                                        <p:tgtEl>
                                          <p:spTgt spid="599045">
                                            <p:txEl>
                                              <p:pRg st="1" end="1"/>
                                            </p:txEl>
                                          </p:spTgt>
                                        </p:tgtEl>
                                      </p:cBhvr>
                                    </p:animEffect>
                                  </p:childTnLst>
                                  <p:subTnLst>
                                    <p:animClr clrSpc="rgb" dir="cw">
                                      <p:cBhvr override="childStyle">
                                        <p:cTn dur="1" fill="hold" display="0" masterRel="nextClick" afterEffect="1"/>
                                        <p:tgtEl>
                                          <p:spTgt spid="599045">
                                            <p:txEl>
                                              <p:pRg st="1" end="1"/>
                                            </p:txEl>
                                          </p:spTgt>
                                        </p:tgtEl>
                                        <p:attrNameLst>
                                          <p:attrName>ppt_c</p:attrName>
                                        </p:attrNameLst>
                                      </p:cBhvr>
                                      <p:to>
                                        <a:schemeClr val="accent1"/>
                                      </p:to>
                                    </p:animClr>
                                  </p:sub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599045">
                                            <p:txEl>
                                              <p:pRg st="2" end="2"/>
                                            </p:txEl>
                                          </p:spTgt>
                                        </p:tgtEl>
                                        <p:attrNameLst>
                                          <p:attrName>style.visibility</p:attrName>
                                        </p:attrNameLst>
                                      </p:cBhvr>
                                      <p:to>
                                        <p:strVal val="visible"/>
                                      </p:to>
                                    </p:set>
                                    <p:animEffect transition="in" filter="strips(downRight)">
                                      <p:cBhvr>
                                        <p:cTn id="57" dur="500"/>
                                        <p:tgtEl>
                                          <p:spTgt spid="599045">
                                            <p:txEl>
                                              <p:pRg st="2" end="2"/>
                                            </p:txEl>
                                          </p:spTgt>
                                        </p:tgtEl>
                                      </p:cBhvr>
                                    </p:animEffect>
                                  </p:childTnLst>
                                  <p:subTnLst>
                                    <p:animClr clrSpc="rgb" dir="cw">
                                      <p:cBhvr override="childStyle">
                                        <p:cTn dur="1" fill="hold" display="0" masterRel="nextClick" afterEffect="1"/>
                                        <p:tgtEl>
                                          <p:spTgt spid="599045">
                                            <p:txEl>
                                              <p:pRg st="2" end="2"/>
                                            </p:txEl>
                                          </p:spTgt>
                                        </p:tgtEl>
                                        <p:attrNameLst>
                                          <p:attrName>ppt_c</p:attrName>
                                        </p:attrNameLst>
                                      </p:cBhvr>
                                      <p:to>
                                        <a:schemeClr val="accent1"/>
                                      </p:to>
                                    </p:animClr>
                                  </p:sub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599045">
                                            <p:txEl>
                                              <p:pRg st="3" end="3"/>
                                            </p:txEl>
                                          </p:spTgt>
                                        </p:tgtEl>
                                        <p:attrNameLst>
                                          <p:attrName>style.visibility</p:attrName>
                                        </p:attrNameLst>
                                      </p:cBhvr>
                                      <p:to>
                                        <p:strVal val="visible"/>
                                      </p:to>
                                    </p:set>
                                    <p:animEffect transition="in" filter="strips(downRight)">
                                      <p:cBhvr>
                                        <p:cTn id="62" dur="500"/>
                                        <p:tgtEl>
                                          <p:spTgt spid="599045">
                                            <p:txEl>
                                              <p:pRg st="3" end="3"/>
                                            </p:txEl>
                                          </p:spTgt>
                                        </p:tgtEl>
                                      </p:cBhvr>
                                    </p:animEffect>
                                  </p:childTnLst>
                                  <p:subTnLst>
                                    <p:animClr clrSpc="rgb" dir="cw">
                                      <p:cBhvr override="childStyle">
                                        <p:cTn dur="1" fill="hold" display="0" masterRel="nextClick" afterEffect="1"/>
                                        <p:tgtEl>
                                          <p:spTgt spid="599045">
                                            <p:txEl>
                                              <p:pRg st="3" end="3"/>
                                            </p:txEl>
                                          </p:spTgt>
                                        </p:tgtEl>
                                        <p:attrNameLst>
                                          <p:attrName>ppt_c</p:attrName>
                                        </p:attrNameLst>
                                      </p:cBhvr>
                                      <p:to>
                                        <a:schemeClr val="accent1"/>
                                      </p:to>
                                    </p:animClr>
                                  </p:sub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599045">
                                            <p:txEl>
                                              <p:pRg st="4" end="4"/>
                                            </p:txEl>
                                          </p:spTgt>
                                        </p:tgtEl>
                                        <p:attrNameLst>
                                          <p:attrName>style.visibility</p:attrName>
                                        </p:attrNameLst>
                                      </p:cBhvr>
                                      <p:to>
                                        <p:strVal val="visible"/>
                                      </p:to>
                                    </p:set>
                                    <p:animEffect transition="in" filter="strips(downRight)">
                                      <p:cBhvr>
                                        <p:cTn id="67" dur="500"/>
                                        <p:tgtEl>
                                          <p:spTgt spid="599045">
                                            <p:txEl>
                                              <p:pRg st="4" end="4"/>
                                            </p:txEl>
                                          </p:spTgt>
                                        </p:tgtEl>
                                      </p:cBhvr>
                                    </p:animEffect>
                                  </p:childTnLst>
                                  <p:subTnLst>
                                    <p:animClr clrSpc="rgb" dir="cw">
                                      <p:cBhvr override="childStyle">
                                        <p:cTn dur="1" fill="hold" display="0" masterRel="nextClick" afterEffect="1"/>
                                        <p:tgtEl>
                                          <p:spTgt spid="59904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bldLvl="5"/>
      <p:bldP spid="59904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4" descr="28X91825"/>
          <p:cNvPicPr>
            <a:picLocks noChangeAspect="1" noChangeArrowheads="1"/>
          </p:cNvPicPr>
          <p:nvPr/>
        </p:nvPicPr>
        <p:blipFill>
          <a:blip r:embed="rId3" cstate="print"/>
          <a:srcRect/>
          <a:stretch>
            <a:fillRect/>
          </a:stretch>
        </p:blipFill>
        <p:spPr bwMode="auto">
          <a:xfrm>
            <a:off x="2362200" y="1828800"/>
            <a:ext cx="3871913" cy="3886200"/>
          </a:xfrm>
          <a:prstGeom prst="rect">
            <a:avLst/>
          </a:prstGeom>
          <a:noFill/>
          <a:ln w="9525">
            <a:noFill/>
            <a:miter lim="800000"/>
            <a:headEnd/>
            <a:tailEnd/>
          </a:ln>
        </p:spPr>
      </p:pic>
      <p:sp>
        <p:nvSpPr>
          <p:cNvPr id="148485" name="Text Box 5"/>
          <p:cNvSpPr txBox="1">
            <a:spLocks noChangeArrowheads="1"/>
          </p:cNvSpPr>
          <p:nvPr/>
        </p:nvSpPr>
        <p:spPr bwMode="auto">
          <a:xfrm>
            <a:off x="2819400" y="533400"/>
            <a:ext cx="4181475"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rgbClr val="FFFF00"/>
                </a:solidFill>
                <a:latin typeface="Arial" charset="0"/>
                <a:ea typeface="ＭＳ Ｐゴシック" charset="0"/>
                <a:cs typeface="ＭＳ Ｐゴシック" charset="0"/>
              </a:rPr>
              <a:t>Preoperative preparation </a:t>
            </a:r>
          </a:p>
        </p:txBody>
      </p:sp>
      <p:pic>
        <p:nvPicPr>
          <p:cNvPr id="148486" name="Picture 6" descr="28X26082"/>
          <p:cNvPicPr>
            <a:picLocks noChangeAspect="1" noChangeArrowheads="1"/>
          </p:cNvPicPr>
          <p:nvPr/>
        </p:nvPicPr>
        <p:blipFill>
          <a:blip r:embed="rId4" cstate="print"/>
          <a:srcRect/>
          <a:stretch>
            <a:fillRect/>
          </a:stretch>
        </p:blipFill>
        <p:spPr bwMode="auto">
          <a:xfrm>
            <a:off x="0" y="522288"/>
            <a:ext cx="3200400" cy="2114550"/>
          </a:xfrm>
          <a:prstGeom prst="rect">
            <a:avLst/>
          </a:prstGeom>
          <a:noFill/>
          <a:ln w="9525">
            <a:noFill/>
            <a:miter lim="800000"/>
            <a:headEnd/>
            <a:tailEnd/>
          </a:ln>
        </p:spPr>
      </p:pic>
      <p:pic>
        <p:nvPicPr>
          <p:cNvPr id="148487" name="Picture 7" descr="23X90946"/>
          <p:cNvPicPr>
            <a:picLocks noChangeAspect="1" noChangeArrowheads="1"/>
          </p:cNvPicPr>
          <p:nvPr/>
        </p:nvPicPr>
        <p:blipFill>
          <a:blip r:embed="rId5" cstate="print"/>
          <a:srcRect/>
          <a:stretch>
            <a:fillRect/>
          </a:stretch>
        </p:blipFill>
        <p:spPr bwMode="auto">
          <a:xfrm>
            <a:off x="6477000" y="228600"/>
            <a:ext cx="2208213" cy="2743200"/>
          </a:xfrm>
          <a:prstGeom prst="rect">
            <a:avLst/>
          </a:prstGeom>
          <a:noFill/>
          <a:ln w="9525">
            <a:noFill/>
            <a:miter lim="800000"/>
            <a:headEnd/>
            <a:tailEnd/>
          </a:ln>
        </p:spPr>
      </p:pic>
      <p:pic>
        <p:nvPicPr>
          <p:cNvPr id="148488" name="Picture 8" descr="01X21715"/>
          <p:cNvPicPr>
            <a:picLocks noChangeAspect="1" noChangeArrowheads="1"/>
          </p:cNvPicPr>
          <p:nvPr/>
        </p:nvPicPr>
        <p:blipFill>
          <a:blip r:embed="rId6" cstate="print"/>
          <a:srcRect/>
          <a:stretch>
            <a:fillRect/>
          </a:stretch>
        </p:blipFill>
        <p:spPr bwMode="auto">
          <a:xfrm>
            <a:off x="6669088" y="1981200"/>
            <a:ext cx="2081212" cy="4495800"/>
          </a:xfrm>
          <a:prstGeom prst="rect">
            <a:avLst/>
          </a:prstGeom>
          <a:noFill/>
          <a:ln w="9525">
            <a:noFill/>
            <a:miter lim="800000"/>
            <a:headEnd/>
            <a:tailEnd/>
          </a:ln>
        </p:spPr>
      </p:pic>
      <p:pic>
        <p:nvPicPr>
          <p:cNvPr id="148489" name="Picture 9" descr="GC001169"/>
          <p:cNvPicPr>
            <a:picLocks noChangeAspect="1" noChangeArrowheads="1"/>
          </p:cNvPicPr>
          <p:nvPr/>
        </p:nvPicPr>
        <p:blipFill>
          <a:blip r:embed="rId7" cstate="print"/>
          <a:srcRect/>
          <a:stretch>
            <a:fillRect/>
          </a:stretch>
        </p:blipFill>
        <p:spPr bwMode="auto">
          <a:xfrm>
            <a:off x="0" y="2133600"/>
            <a:ext cx="3676650" cy="4724400"/>
          </a:xfrm>
          <a:prstGeom prst="rect">
            <a:avLst/>
          </a:prstGeom>
          <a:noFill/>
          <a:ln w="9525">
            <a:noFill/>
            <a:miter lim="800000"/>
            <a:headEnd/>
            <a:tailEnd/>
          </a:ln>
        </p:spPr>
      </p:pic>
      <p:pic>
        <p:nvPicPr>
          <p:cNvPr id="148490" name="Picture 10" descr="28X91858"/>
          <p:cNvPicPr>
            <a:picLocks noChangeAspect="1" noChangeArrowheads="1"/>
          </p:cNvPicPr>
          <p:nvPr/>
        </p:nvPicPr>
        <p:blipFill>
          <a:blip r:embed="rId8" cstate="print"/>
          <a:srcRect/>
          <a:stretch>
            <a:fillRect/>
          </a:stretch>
        </p:blipFill>
        <p:spPr bwMode="auto">
          <a:xfrm>
            <a:off x="4191000" y="4435475"/>
            <a:ext cx="2286000" cy="2044700"/>
          </a:xfrm>
          <a:prstGeom prst="rect">
            <a:avLst/>
          </a:prstGeom>
          <a:noFill/>
          <a:ln w="9525">
            <a:noFill/>
            <a:miter lim="800000"/>
            <a:headEnd/>
            <a:tailEnd/>
          </a:ln>
        </p:spPr>
      </p:pic>
      <p:pic>
        <p:nvPicPr>
          <p:cNvPr id="148491" name="Picture 11" descr="CWOMN043"/>
          <p:cNvPicPr>
            <a:picLocks noChangeAspect="1" noChangeArrowheads="1"/>
          </p:cNvPicPr>
          <p:nvPr/>
        </p:nvPicPr>
        <p:blipFill>
          <a:blip r:embed="rId9" cstate="print"/>
          <a:srcRect/>
          <a:stretch>
            <a:fillRect/>
          </a:stretch>
        </p:blipFill>
        <p:spPr bwMode="auto">
          <a:xfrm>
            <a:off x="1985963" y="1495425"/>
            <a:ext cx="5172075" cy="3867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8486"/>
                                        </p:tgtEl>
                                        <p:attrNameLst>
                                          <p:attrName>style.visibility</p:attrName>
                                        </p:attrNameLst>
                                      </p:cBhvr>
                                      <p:to>
                                        <p:strVal val="visible"/>
                                      </p:to>
                                    </p:set>
                                    <p:animEffect transition="in" filter="box(in)">
                                      <p:cBhvr>
                                        <p:cTn id="7" dur="500"/>
                                        <p:tgtEl>
                                          <p:spTgt spid="148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148486"/>
                                        </p:tgtEl>
                                      </p:cBhvr>
                                    </p:animEffect>
                                    <p:set>
                                      <p:cBhvr>
                                        <p:cTn id="12" dur="1" fill="hold">
                                          <p:stCondLst>
                                            <p:cond delay="499"/>
                                          </p:stCondLst>
                                        </p:cTn>
                                        <p:tgtEl>
                                          <p:spTgt spid="14848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48487"/>
                                        </p:tgtEl>
                                        <p:attrNameLst>
                                          <p:attrName>style.visibility</p:attrName>
                                        </p:attrNameLst>
                                      </p:cBhvr>
                                      <p:to>
                                        <p:strVal val="visible"/>
                                      </p:to>
                                    </p:set>
                                    <p:animEffect transition="in" filter="checkerboard(across)">
                                      <p:cBhvr>
                                        <p:cTn id="17" dur="500"/>
                                        <p:tgtEl>
                                          <p:spTgt spid="1484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nodeType="clickEffect">
                                  <p:stCondLst>
                                    <p:cond delay="0"/>
                                  </p:stCondLst>
                                  <p:childTnLst>
                                    <p:animEffect transition="out" filter="diamond(in)">
                                      <p:cBhvr>
                                        <p:cTn id="21" dur="2000"/>
                                        <p:tgtEl>
                                          <p:spTgt spid="148487"/>
                                        </p:tgtEl>
                                      </p:cBhvr>
                                    </p:animEffect>
                                    <p:set>
                                      <p:cBhvr>
                                        <p:cTn id="22" dur="1" fill="hold">
                                          <p:stCondLst>
                                            <p:cond delay="1999"/>
                                          </p:stCondLst>
                                        </p:cTn>
                                        <p:tgtEl>
                                          <p:spTgt spid="14848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48488"/>
                                        </p:tgtEl>
                                        <p:attrNameLst>
                                          <p:attrName>style.visibility</p:attrName>
                                        </p:attrNameLst>
                                      </p:cBhvr>
                                      <p:to>
                                        <p:strVal val="visible"/>
                                      </p:to>
                                    </p:set>
                                    <p:animEffect transition="in" filter="diamond(in)">
                                      <p:cBhvr>
                                        <p:cTn id="27" dur="2000"/>
                                        <p:tgtEl>
                                          <p:spTgt spid="1484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xit" presetSubtype="16" fill="hold" nodeType="clickEffect">
                                  <p:stCondLst>
                                    <p:cond delay="0"/>
                                  </p:stCondLst>
                                  <p:childTnLst>
                                    <p:animEffect transition="out" filter="diamond(in)">
                                      <p:cBhvr>
                                        <p:cTn id="31" dur="2000"/>
                                        <p:tgtEl>
                                          <p:spTgt spid="148488"/>
                                        </p:tgtEl>
                                      </p:cBhvr>
                                    </p:animEffect>
                                    <p:set>
                                      <p:cBhvr>
                                        <p:cTn id="32" dur="1" fill="hold">
                                          <p:stCondLst>
                                            <p:cond delay="1999"/>
                                          </p:stCondLst>
                                        </p:cTn>
                                        <p:tgtEl>
                                          <p:spTgt spid="14848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8490"/>
                                        </p:tgtEl>
                                        <p:attrNameLst>
                                          <p:attrName>style.visibility</p:attrName>
                                        </p:attrNameLst>
                                      </p:cBhvr>
                                      <p:to>
                                        <p:strVal val="visible"/>
                                      </p:to>
                                    </p:set>
                                    <p:anim calcmode="lin" valueType="num">
                                      <p:cBhvr additive="base">
                                        <p:cTn id="37" dur="500" fill="hold"/>
                                        <p:tgtEl>
                                          <p:spTgt spid="148490"/>
                                        </p:tgtEl>
                                        <p:attrNameLst>
                                          <p:attrName>ppt_x</p:attrName>
                                        </p:attrNameLst>
                                      </p:cBhvr>
                                      <p:tavLst>
                                        <p:tav tm="0">
                                          <p:val>
                                            <p:strVal val="#ppt_x"/>
                                          </p:val>
                                        </p:tav>
                                        <p:tav tm="100000">
                                          <p:val>
                                            <p:strVal val="#ppt_x"/>
                                          </p:val>
                                        </p:tav>
                                      </p:tavLst>
                                    </p:anim>
                                    <p:anim calcmode="lin" valueType="num">
                                      <p:cBhvr additive="base">
                                        <p:cTn id="38" dur="500" fill="hold"/>
                                        <p:tgtEl>
                                          <p:spTgt spid="14849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xit" presetSubtype="16" fill="hold" nodeType="clickEffect">
                                  <p:stCondLst>
                                    <p:cond delay="0"/>
                                  </p:stCondLst>
                                  <p:childTnLst>
                                    <p:animEffect transition="out" filter="diamond(in)">
                                      <p:cBhvr>
                                        <p:cTn id="42" dur="2000"/>
                                        <p:tgtEl>
                                          <p:spTgt spid="148490"/>
                                        </p:tgtEl>
                                      </p:cBhvr>
                                    </p:animEffect>
                                    <p:set>
                                      <p:cBhvr>
                                        <p:cTn id="43" dur="1" fill="hold">
                                          <p:stCondLst>
                                            <p:cond delay="1999"/>
                                          </p:stCondLst>
                                        </p:cTn>
                                        <p:tgtEl>
                                          <p:spTgt spid="148490"/>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nodeType="clickEffect">
                                  <p:stCondLst>
                                    <p:cond delay="0"/>
                                  </p:stCondLst>
                                  <p:childTnLst>
                                    <p:set>
                                      <p:cBhvr>
                                        <p:cTn id="47" dur="1" fill="hold">
                                          <p:stCondLst>
                                            <p:cond delay="0"/>
                                          </p:stCondLst>
                                        </p:cTn>
                                        <p:tgtEl>
                                          <p:spTgt spid="148489"/>
                                        </p:tgtEl>
                                        <p:attrNameLst>
                                          <p:attrName>style.visibility</p:attrName>
                                        </p:attrNameLst>
                                      </p:cBhvr>
                                      <p:to>
                                        <p:strVal val="visible"/>
                                      </p:to>
                                    </p:set>
                                    <p:animEffect transition="in" filter="diamond(in)">
                                      <p:cBhvr>
                                        <p:cTn id="48" dur="2000"/>
                                        <p:tgtEl>
                                          <p:spTgt spid="14848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xit" presetSubtype="16" fill="hold" nodeType="clickEffect">
                                  <p:stCondLst>
                                    <p:cond delay="0"/>
                                  </p:stCondLst>
                                  <p:childTnLst>
                                    <p:animEffect transition="out" filter="diamond(in)">
                                      <p:cBhvr>
                                        <p:cTn id="52" dur="2000"/>
                                        <p:tgtEl>
                                          <p:spTgt spid="148489"/>
                                        </p:tgtEl>
                                      </p:cBhvr>
                                    </p:animEffect>
                                    <p:set>
                                      <p:cBhvr>
                                        <p:cTn id="53" dur="1" fill="hold">
                                          <p:stCondLst>
                                            <p:cond delay="1999"/>
                                          </p:stCondLst>
                                        </p:cTn>
                                        <p:tgtEl>
                                          <p:spTgt spid="148489"/>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ntr" presetSubtype="16" fill="hold" nodeType="clickEffect">
                                  <p:stCondLst>
                                    <p:cond delay="0"/>
                                  </p:stCondLst>
                                  <p:childTnLst>
                                    <p:set>
                                      <p:cBhvr>
                                        <p:cTn id="57" dur="1" fill="hold">
                                          <p:stCondLst>
                                            <p:cond delay="0"/>
                                          </p:stCondLst>
                                        </p:cTn>
                                        <p:tgtEl>
                                          <p:spTgt spid="148491"/>
                                        </p:tgtEl>
                                        <p:attrNameLst>
                                          <p:attrName>style.visibility</p:attrName>
                                        </p:attrNameLst>
                                      </p:cBhvr>
                                      <p:to>
                                        <p:strVal val="visible"/>
                                      </p:to>
                                    </p:set>
                                    <p:animEffect transition="in" filter="diamond(in)">
                                      <p:cBhvr>
                                        <p:cTn id="58" dur="2000"/>
                                        <p:tgtEl>
                                          <p:spTgt spid="14849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xit" presetSubtype="16" fill="hold" nodeType="clickEffect">
                                  <p:stCondLst>
                                    <p:cond delay="0"/>
                                  </p:stCondLst>
                                  <p:childTnLst>
                                    <p:animEffect transition="out" filter="diamond(in)">
                                      <p:cBhvr>
                                        <p:cTn id="62" dur="2000"/>
                                        <p:tgtEl>
                                          <p:spTgt spid="148491"/>
                                        </p:tgtEl>
                                      </p:cBhvr>
                                    </p:animEffect>
                                    <p:set>
                                      <p:cBhvr>
                                        <p:cTn id="63" dur="1" fill="hold">
                                          <p:stCondLst>
                                            <p:cond delay="1999"/>
                                          </p:stCondLst>
                                        </p:cTn>
                                        <p:tgtEl>
                                          <p:spTgt spid="1484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a:effectLst>
                  <a:outerShdw blurRad="38100" dist="38100" dir="2700000" algn="tl">
                    <a:srgbClr val="000000"/>
                  </a:outerShdw>
                </a:effectLst>
                <a:ea typeface="+mj-ea"/>
                <a:cs typeface="+mj-cs"/>
              </a:rPr>
              <a:t>Inflammatory Response</a:t>
            </a:r>
            <a:endParaRPr lang="en-US">
              <a:ea typeface="+mj-ea"/>
              <a:cs typeface="+mj-cs"/>
            </a:endParaRPr>
          </a:p>
        </p:txBody>
      </p:sp>
      <p:sp>
        <p:nvSpPr>
          <p:cNvPr id="1027" name="Rectangle 3"/>
          <p:cNvSpPr>
            <a:spLocks noGrp="1" noChangeArrowheads="1"/>
          </p:cNvSpPr>
          <p:nvPr>
            <p:ph sz="quarter" idx="1"/>
          </p:nvPr>
        </p:nvSpPr>
        <p:spPr>
          <a:xfrm>
            <a:off x="612775" y="1600200"/>
            <a:ext cx="8153400" cy="4495800"/>
          </a:xfrm>
        </p:spPr>
        <p:txBody>
          <a:bodyPr>
            <a:normAutofit/>
          </a:bodyPr>
          <a:lstStyle/>
          <a:p>
            <a:pPr marL="320040" indent="-320040" eaLnBrk="1" fontAlgn="auto" hangingPunct="1">
              <a:spcAft>
                <a:spcPts val="0"/>
              </a:spcAft>
              <a:buFontTx/>
              <a:buNone/>
              <a:defRPr/>
            </a:pPr>
            <a:r>
              <a:rPr lang="en-US" b="1">
                <a:effectLst>
                  <a:outerShdw blurRad="38100" dist="38100" dir="2700000" algn="tl">
                    <a:srgbClr val="000000"/>
                  </a:outerShdw>
                </a:effectLst>
                <a:latin typeface="Times New Roman" pitchFamily="1" charset="0"/>
                <a:ea typeface="+mn-ea"/>
                <a:cs typeface="+mn-cs"/>
              </a:rPr>
              <a:t>Localized: </a:t>
            </a:r>
          </a:p>
          <a:p>
            <a:pPr marL="640080" lvl="1" indent="-274320" eaLnBrk="1" fontAlgn="auto" hangingPunct="1">
              <a:spcAft>
                <a:spcPts val="0"/>
              </a:spcAft>
              <a:buFont typeface="Wingdings 2"/>
              <a:buChar char=""/>
              <a:defRPr/>
            </a:pPr>
            <a:r>
              <a:rPr lang="en-US" b="1">
                <a:effectLst>
                  <a:outerShdw blurRad="38100" dist="38100" dir="2700000" algn="tl">
                    <a:srgbClr val="000000"/>
                  </a:outerShdw>
                </a:effectLst>
                <a:latin typeface="Times New Roman" pitchFamily="1" charset="0"/>
                <a:ea typeface="+mn-ea"/>
              </a:rPr>
              <a:t>Rubor, Calor, Dolor, Tumor, and functio laesa (loss of function)</a:t>
            </a:r>
          </a:p>
          <a:p>
            <a:pPr marL="320040" indent="-320040" eaLnBrk="1" fontAlgn="auto" hangingPunct="1">
              <a:spcAft>
                <a:spcPts val="0"/>
              </a:spcAft>
              <a:buFont typeface="Wingdings"/>
              <a:buChar char=""/>
              <a:defRPr/>
            </a:pPr>
            <a:endParaRPr lang="en-US" b="1">
              <a:effectLst>
                <a:outerShdw blurRad="38100" dist="38100" dir="2700000" algn="tl">
                  <a:srgbClr val="000000"/>
                </a:outerShdw>
              </a:effectLst>
              <a:latin typeface="Times New Roman" pitchFamily="1" charset="0"/>
              <a:ea typeface="+mn-ea"/>
              <a:cs typeface="+mn-cs"/>
            </a:endParaRPr>
          </a:p>
          <a:p>
            <a:pPr marL="320040" indent="-320040" eaLnBrk="1" fontAlgn="auto" hangingPunct="1">
              <a:spcAft>
                <a:spcPts val="0"/>
              </a:spcAft>
              <a:buFontTx/>
              <a:buNone/>
              <a:defRPr/>
            </a:pPr>
            <a:r>
              <a:rPr lang="en-US" b="1">
                <a:effectLst>
                  <a:outerShdw blurRad="38100" dist="38100" dir="2700000" algn="tl">
                    <a:srgbClr val="000000"/>
                  </a:outerShdw>
                </a:effectLst>
                <a:latin typeface="Times New Roman" pitchFamily="1" charset="0"/>
                <a:ea typeface="+mn-ea"/>
                <a:cs typeface="+mn-cs"/>
              </a:rPr>
              <a:t>Systemic: </a:t>
            </a:r>
          </a:p>
          <a:p>
            <a:pPr marL="640080" lvl="1" indent="-274320" eaLnBrk="1" fontAlgn="auto" hangingPunct="1">
              <a:spcAft>
                <a:spcPts val="0"/>
              </a:spcAft>
              <a:buFont typeface="Wingdings 2"/>
              <a:buChar char=""/>
              <a:defRPr/>
            </a:pPr>
            <a:r>
              <a:rPr lang="en-US" b="1">
                <a:effectLst>
                  <a:outerShdw blurRad="38100" dist="38100" dir="2700000" algn="tl">
                    <a:srgbClr val="000000"/>
                  </a:outerShdw>
                </a:effectLst>
                <a:latin typeface="Times New Roman" pitchFamily="1" charset="0"/>
                <a:ea typeface="+mn-ea"/>
              </a:rPr>
              <a:t>Systemic Inflammatory Response Syndrome (SIRS)</a:t>
            </a:r>
            <a:endParaRPr lang="en-US">
              <a:ea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ctrTitle"/>
          </p:nvPr>
        </p:nvSpPr>
        <p:spPr/>
        <p:txBody>
          <a:bodyPr>
            <a:normAutofit/>
          </a:bodyPr>
          <a:lstStyle/>
          <a:p>
            <a:pPr eaLnBrk="1" fontAlgn="auto" hangingPunct="1">
              <a:spcAft>
                <a:spcPts val="0"/>
              </a:spcAft>
              <a:defRPr/>
            </a:pPr>
            <a:r>
              <a:rPr lang="en-US">
                <a:latin typeface="Arial" charset="0"/>
                <a:cs typeface="+mj-cs"/>
              </a:rPr>
              <a:t>Pre-operative Shaving</a:t>
            </a: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612775" y="228600"/>
            <a:ext cx="8153400" cy="990600"/>
          </a:xfrm>
        </p:spPr>
        <p:txBody>
          <a:bodyPr/>
          <a:lstStyle/>
          <a:p>
            <a:pPr eaLnBrk="1" hangingPunct="1"/>
            <a:r>
              <a:rPr lang="en-US">
                <a:latin typeface="Arial" pitchFamily="34" charset="0"/>
                <a:ea typeface="ＭＳ Ｐゴシック" pitchFamily="-84" charset="-128"/>
              </a:rPr>
              <a:t>Pre-operative shaving</a:t>
            </a:r>
          </a:p>
        </p:txBody>
      </p:sp>
      <p:sp>
        <p:nvSpPr>
          <p:cNvPr id="90114" name="Rectangle 3"/>
          <p:cNvSpPr>
            <a:spLocks noGrp="1" noChangeArrowheads="1"/>
          </p:cNvSpPr>
          <p:nvPr>
            <p:ph sz="quarter" idx="1"/>
          </p:nvPr>
        </p:nvSpPr>
        <p:spPr>
          <a:xfrm>
            <a:off x="381000" y="1981200"/>
            <a:ext cx="8382000" cy="4572000"/>
          </a:xfrm>
        </p:spPr>
        <p:txBody>
          <a:bodyPr/>
          <a:lstStyle/>
          <a:p>
            <a:pPr eaLnBrk="1" hangingPunct="1"/>
            <a:r>
              <a:rPr lang="en-US" sz="2800">
                <a:latin typeface="Arial" pitchFamily="34" charset="0"/>
                <a:ea typeface="ＭＳ Ｐゴシック" pitchFamily="-84" charset="-128"/>
              </a:rPr>
              <a:t>Shaving the surgical site with a razor induces small skin lacerations</a:t>
            </a:r>
          </a:p>
          <a:p>
            <a:pPr lvl="1" eaLnBrk="1" hangingPunct="1"/>
            <a:r>
              <a:rPr lang="en-US" sz="2400">
                <a:latin typeface="Arial" pitchFamily="34" charset="0"/>
                <a:ea typeface="ＭＳ Ｐゴシック" pitchFamily="-84" charset="-128"/>
              </a:rPr>
              <a:t>potential sites for infection</a:t>
            </a:r>
          </a:p>
          <a:p>
            <a:pPr lvl="1" eaLnBrk="1" hangingPunct="1"/>
            <a:r>
              <a:rPr lang="en-US" sz="2400">
                <a:latin typeface="Arial" pitchFamily="34" charset="0"/>
                <a:ea typeface="ＭＳ Ｐゴシック" pitchFamily="-84" charset="-128"/>
              </a:rPr>
              <a:t>disturbs hair follicles which are often colonized with </a:t>
            </a:r>
            <a:r>
              <a:rPr lang="en-US" sz="2400" i="1">
                <a:latin typeface="Arial" pitchFamily="34" charset="0"/>
                <a:ea typeface="ＭＳ Ｐゴシック" pitchFamily="-84" charset="-128"/>
              </a:rPr>
              <a:t>S. aureus</a:t>
            </a:r>
            <a:endParaRPr lang="en-US" sz="2400">
              <a:latin typeface="Arial" pitchFamily="34" charset="0"/>
              <a:ea typeface="ＭＳ Ｐゴシック" pitchFamily="-84" charset="-128"/>
            </a:endParaRPr>
          </a:p>
          <a:p>
            <a:pPr lvl="1" eaLnBrk="1" hangingPunct="1"/>
            <a:r>
              <a:rPr lang="en-US" sz="2400">
                <a:latin typeface="Arial" pitchFamily="34" charset="0"/>
                <a:ea typeface="ＭＳ Ｐゴシック" pitchFamily="-84" charset="-128"/>
              </a:rPr>
              <a:t>Risk greatest when done the night before</a:t>
            </a:r>
          </a:p>
          <a:p>
            <a:pPr lvl="1" eaLnBrk="1" hangingPunct="1"/>
            <a:r>
              <a:rPr lang="en-US" sz="2400">
                <a:latin typeface="Arial" pitchFamily="34" charset="0"/>
                <a:ea typeface="ＭＳ Ｐゴシック" pitchFamily="-84" charset="-128"/>
              </a:rPr>
              <a:t>Patient education</a:t>
            </a:r>
          </a:p>
          <a:p>
            <a:pPr lvl="2" eaLnBrk="1" hangingPunct="1"/>
            <a:r>
              <a:rPr lang="en-US" sz="2000" i="1">
                <a:latin typeface="Arial" pitchFamily="34" charset="0"/>
                <a:ea typeface="ＭＳ Ｐゴシック" pitchFamily="-84" charset="-128"/>
              </a:rPr>
              <a:t>be sure patients know that they should not do you a favor and shave before they come to the hospital!</a:t>
            </a:r>
            <a:endParaRPr lang="en-US" sz="2000">
              <a:latin typeface="Arial" pitchFamily="34" charset="0"/>
              <a:ea typeface="ＭＳ Ｐゴシック" pitchFamily="-84" charset="-128"/>
            </a:endParaRPr>
          </a:p>
        </p:txBody>
      </p:sp>
    </p:spTree>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612775" y="228600"/>
            <a:ext cx="8153400" cy="990600"/>
          </a:xfrm>
        </p:spPr>
        <p:txBody>
          <a:bodyPr/>
          <a:lstStyle/>
          <a:p>
            <a:pPr eaLnBrk="1" hangingPunct="1"/>
            <a:r>
              <a:rPr lang="en-US" sz="5400">
                <a:latin typeface="Arial" pitchFamily="34" charset="0"/>
                <a:ea typeface="ＭＳ Ｐゴシック" pitchFamily="-84" charset="-128"/>
              </a:rPr>
              <a:t>Prophylactic Antibiotics</a:t>
            </a:r>
            <a:endParaRPr lang="en-US">
              <a:latin typeface="Arial" pitchFamily="34" charset="0"/>
              <a:ea typeface="ＭＳ Ｐゴシック" pitchFamily="-84" charset="-128"/>
            </a:endParaRPr>
          </a:p>
        </p:txBody>
      </p:sp>
      <p:sp>
        <p:nvSpPr>
          <p:cNvPr id="94210" name="Rectangle 3"/>
          <p:cNvSpPr>
            <a:spLocks noGrp="1" noChangeArrowheads="1"/>
          </p:cNvSpPr>
          <p:nvPr>
            <p:ph sz="quarter" idx="1"/>
          </p:nvPr>
        </p:nvSpPr>
        <p:spPr>
          <a:xfrm>
            <a:off x="533400" y="2286000"/>
            <a:ext cx="7413625" cy="2740025"/>
          </a:xfrm>
        </p:spPr>
        <p:txBody>
          <a:bodyPr/>
          <a:lstStyle/>
          <a:p>
            <a:pPr marL="0" indent="0" eaLnBrk="1" hangingPunct="1">
              <a:buFont typeface="Wingdings" pitchFamily="2" charset="2"/>
              <a:buNone/>
            </a:pPr>
            <a:r>
              <a:rPr lang="en-US" sz="3600" i="1">
                <a:latin typeface="Arial" pitchFamily="34" charset="0"/>
                <a:ea typeface="ＭＳ Ｐゴシック" pitchFamily="-84" charset="-128"/>
              </a:rPr>
              <a:t>Antibiotics given for the purpose of preventing infection when infection is </a:t>
            </a:r>
            <a:r>
              <a:rPr lang="en-US" sz="3600" b="1" i="1" u="sng">
                <a:latin typeface="Arial" pitchFamily="34" charset="0"/>
                <a:ea typeface="ＭＳ Ｐゴシック" pitchFamily="-84" charset="-128"/>
              </a:rPr>
              <a:t>not</a:t>
            </a:r>
            <a:r>
              <a:rPr lang="en-US" sz="3600" i="1">
                <a:latin typeface="Arial" pitchFamily="34" charset="0"/>
                <a:ea typeface="ＭＳ Ｐゴシック" pitchFamily="-84" charset="-128"/>
              </a:rPr>
              <a:t> present but the risk of postoperative infection </a:t>
            </a:r>
            <a:r>
              <a:rPr lang="en-US" sz="3600" b="1" i="1" u="sng">
                <a:latin typeface="Arial" pitchFamily="34" charset="0"/>
                <a:ea typeface="ＭＳ Ｐゴシック" pitchFamily="-84" charset="-128"/>
              </a:rPr>
              <a:t>is</a:t>
            </a:r>
            <a:r>
              <a:rPr lang="en-US" sz="3600" i="1">
                <a:latin typeface="Arial" pitchFamily="34" charset="0"/>
                <a:ea typeface="ＭＳ Ｐゴシック" pitchFamily="-84" charset="-128"/>
              </a:rPr>
              <a:t> present</a:t>
            </a:r>
          </a:p>
        </p:txBody>
      </p:sp>
    </p:spTree>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612775" y="228600"/>
            <a:ext cx="8153400" cy="990600"/>
          </a:xfrm>
        </p:spPr>
        <p:txBody>
          <a:bodyPr lIns="92075" tIns="46038" rIns="92075" bIns="46038">
            <a:normAutofit fontScale="90000"/>
          </a:bodyPr>
          <a:lstStyle/>
          <a:p>
            <a:pPr eaLnBrk="1" fontAlgn="auto" hangingPunct="1">
              <a:spcAft>
                <a:spcPts val="0"/>
              </a:spcAft>
              <a:defRPr/>
            </a:pPr>
            <a:r>
              <a:rPr lang="en-US">
                <a:latin typeface="Arial" charset="0"/>
                <a:cs typeface="+mj-cs"/>
              </a:rPr>
              <a:t>Prophylactic Antibiotics</a:t>
            </a:r>
            <a:br>
              <a:rPr lang="en-US">
                <a:latin typeface="Arial" charset="0"/>
                <a:cs typeface="+mj-cs"/>
              </a:rPr>
            </a:br>
            <a:r>
              <a:rPr lang="en-US" sz="3600" i="1">
                <a:latin typeface="Arial" charset="0"/>
                <a:cs typeface="+mj-cs"/>
              </a:rPr>
              <a:t>Questions</a:t>
            </a:r>
            <a:endParaRPr lang="en-US" sz="3600">
              <a:latin typeface="Arial" charset="0"/>
              <a:cs typeface="+mj-cs"/>
            </a:endParaRPr>
          </a:p>
        </p:txBody>
      </p:sp>
      <p:sp>
        <p:nvSpPr>
          <p:cNvPr id="96258" name="Rectangle 3"/>
          <p:cNvSpPr>
            <a:spLocks noGrp="1" noChangeArrowheads="1"/>
          </p:cNvSpPr>
          <p:nvPr>
            <p:ph sz="quarter" idx="1"/>
          </p:nvPr>
        </p:nvSpPr>
        <p:spPr>
          <a:xfrm>
            <a:off x="1368425" y="2055813"/>
            <a:ext cx="7118350" cy="3373437"/>
          </a:xfrm>
        </p:spPr>
        <p:txBody>
          <a:bodyPr lIns="92075" tIns="46038" rIns="92075" bIns="46038"/>
          <a:lstStyle/>
          <a:p>
            <a:pPr eaLnBrk="1" hangingPunct="1">
              <a:lnSpc>
                <a:spcPct val="110000"/>
              </a:lnSpc>
            </a:pPr>
            <a:r>
              <a:rPr lang="en-US">
                <a:solidFill>
                  <a:srgbClr val="000000"/>
                </a:solidFill>
                <a:latin typeface="Arial" pitchFamily="34" charset="0"/>
                <a:ea typeface="ＭＳ Ｐゴシック" pitchFamily="-84" charset="-128"/>
              </a:rPr>
              <a:t>Which cases benefit?</a:t>
            </a:r>
          </a:p>
          <a:p>
            <a:pPr eaLnBrk="1" hangingPunct="1">
              <a:lnSpc>
                <a:spcPct val="110000"/>
              </a:lnSpc>
            </a:pPr>
            <a:r>
              <a:rPr lang="en-US">
                <a:latin typeface="Arial" pitchFamily="34" charset="0"/>
                <a:ea typeface="ＭＳ Ｐゴシック" pitchFamily="-84" charset="-128"/>
              </a:rPr>
              <a:t>Which drug should you use?</a:t>
            </a:r>
          </a:p>
          <a:p>
            <a:pPr eaLnBrk="1" hangingPunct="1">
              <a:lnSpc>
                <a:spcPct val="110000"/>
              </a:lnSpc>
            </a:pPr>
            <a:r>
              <a:rPr lang="en-US">
                <a:latin typeface="Arial" pitchFamily="34" charset="0"/>
                <a:ea typeface="ＭＳ Ｐゴシック" pitchFamily="-84" charset="-128"/>
              </a:rPr>
              <a:t>When should you start?</a:t>
            </a:r>
          </a:p>
          <a:p>
            <a:pPr eaLnBrk="1" hangingPunct="1">
              <a:lnSpc>
                <a:spcPct val="110000"/>
              </a:lnSpc>
            </a:pPr>
            <a:r>
              <a:rPr lang="en-US">
                <a:latin typeface="Arial" pitchFamily="34" charset="0"/>
                <a:ea typeface="ＭＳ Ｐゴシック" pitchFamily="-84" charset="-128"/>
              </a:rPr>
              <a:t>How much should you give?</a:t>
            </a:r>
          </a:p>
          <a:p>
            <a:pPr eaLnBrk="1" hangingPunct="1">
              <a:lnSpc>
                <a:spcPct val="110000"/>
              </a:lnSpc>
            </a:pPr>
            <a:r>
              <a:rPr lang="en-US">
                <a:latin typeface="Arial" pitchFamily="34" charset="0"/>
                <a:ea typeface="ＭＳ Ｐゴシック" pitchFamily="-84" charset="-128"/>
              </a:rPr>
              <a:t>How long should antibiotics be continued?</a:t>
            </a: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Oval 4"/>
          <p:cNvSpPr>
            <a:spLocks noChangeArrowheads="1"/>
          </p:cNvSpPr>
          <p:nvPr/>
        </p:nvSpPr>
        <p:spPr bwMode="auto">
          <a:xfrm>
            <a:off x="2590800" y="685800"/>
            <a:ext cx="4343400" cy="1828800"/>
          </a:xfrm>
          <a:prstGeom prst="ellipse">
            <a:avLst/>
          </a:prstGeom>
          <a:solidFill>
            <a:srgbClr val="00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800" dirty="0">
                <a:solidFill>
                  <a:schemeClr val="bg1"/>
                </a:solidFill>
                <a:latin typeface="Arial" charset="0"/>
                <a:ea typeface="ＭＳ Ｐゴシック" charset="0"/>
                <a:cs typeface="ＭＳ Ｐゴシック" charset="0"/>
              </a:rPr>
              <a:t>Surgical site prevention</a:t>
            </a:r>
            <a:r>
              <a:rPr lang="en-US" sz="2800" dirty="0">
                <a:latin typeface="Arial" charset="0"/>
                <a:ea typeface="ＭＳ Ｐゴシック" charset="0"/>
                <a:cs typeface="ＭＳ Ｐゴシック" charset="0"/>
              </a:rPr>
              <a:t> </a:t>
            </a:r>
          </a:p>
        </p:txBody>
      </p:sp>
      <p:sp>
        <p:nvSpPr>
          <p:cNvPr id="186376" name="Oval 8"/>
          <p:cNvSpPr>
            <a:spLocks noChangeArrowheads="1"/>
          </p:cNvSpPr>
          <p:nvPr/>
        </p:nvSpPr>
        <p:spPr bwMode="auto">
          <a:xfrm>
            <a:off x="0" y="1981200"/>
            <a:ext cx="2209800" cy="1143000"/>
          </a:xfrm>
          <a:prstGeom prst="ellipse">
            <a:avLst/>
          </a:prstGeom>
          <a:solidFill>
            <a:srgbClr val="FF0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ＭＳ Ｐゴシック" charset="0"/>
                <a:cs typeface="ＭＳ Ｐゴシック" charset="0"/>
              </a:rPr>
              <a:t>Use antibiotics</a:t>
            </a:r>
          </a:p>
          <a:p>
            <a:pPr algn="ctr">
              <a:defRPr/>
            </a:pPr>
            <a:r>
              <a:rPr lang="en-US">
                <a:latin typeface="Arial" charset="0"/>
                <a:ea typeface="ＭＳ Ｐゴシック" charset="0"/>
                <a:cs typeface="ＭＳ Ｐゴシック" charset="0"/>
              </a:rPr>
              <a:t>appropriately </a:t>
            </a:r>
          </a:p>
        </p:txBody>
      </p:sp>
      <p:sp>
        <p:nvSpPr>
          <p:cNvPr id="186377" name="Oval 9"/>
          <p:cNvSpPr>
            <a:spLocks noChangeArrowheads="1"/>
          </p:cNvSpPr>
          <p:nvPr/>
        </p:nvSpPr>
        <p:spPr bwMode="auto">
          <a:xfrm>
            <a:off x="5791200" y="3352800"/>
            <a:ext cx="2514600" cy="1219200"/>
          </a:xfrm>
          <a:prstGeom prst="ellipse">
            <a:avLst/>
          </a:prstGeom>
          <a:solidFill>
            <a:srgbClr val="0080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solidFill>
                  <a:srgbClr val="111111"/>
                </a:solidFill>
                <a:latin typeface="Arial" charset="0"/>
                <a:ea typeface="ＭＳ Ｐゴシック" charset="0"/>
                <a:cs typeface="ＭＳ Ｐゴシック" charset="0"/>
              </a:rPr>
              <a:t>Optimize oxygen </a:t>
            </a:r>
          </a:p>
          <a:p>
            <a:pPr algn="ctr">
              <a:defRPr/>
            </a:pPr>
            <a:r>
              <a:rPr lang="en-US">
                <a:solidFill>
                  <a:srgbClr val="111111"/>
                </a:solidFill>
                <a:latin typeface="Arial" charset="0"/>
                <a:ea typeface="ＭＳ Ｐゴシック" charset="0"/>
                <a:cs typeface="ＭＳ Ｐゴシック" charset="0"/>
              </a:rPr>
              <a:t>tension </a:t>
            </a:r>
          </a:p>
        </p:txBody>
      </p:sp>
      <p:sp>
        <p:nvSpPr>
          <p:cNvPr id="186378" name="Oval 10"/>
          <p:cNvSpPr>
            <a:spLocks noChangeArrowheads="1"/>
          </p:cNvSpPr>
          <p:nvPr/>
        </p:nvSpPr>
        <p:spPr bwMode="auto">
          <a:xfrm>
            <a:off x="3276600" y="4419600"/>
            <a:ext cx="2590800" cy="1143000"/>
          </a:xfrm>
          <a:prstGeom prst="ellipse">
            <a:avLst/>
          </a:prstGeom>
          <a:solidFill>
            <a:srgbClr val="00FFFF"/>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a:solidFill>
                  <a:srgbClr val="111111"/>
                </a:solidFill>
                <a:latin typeface="Arial" charset="0"/>
                <a:ea typeface="ＭＳ Ｐゴシック" charset="0"/>
                <a:cs typeface="ＭＳ Ｐゴシック" charset="0"/>
              </a:rPr>
              <a:t>Maintain normal</a:t>
            </a:r>
          </a:p>
          <a:p>
            <a:pPr algn="ctr">
              <a:defRPr/>
            </a:pPr>
            <a:r>
              <a:rPr lang="en-US">
                <a:solidFill>
                  <a:srgbClr val="111111"/>
                </a:solidFill>
                <a:latin typeface="Arial" charset="0"/>
                <a:ea typeface="ＭＳ Ｐゴシック" charset="0"/>
                <a:cs typeface="ＭＳ Ｐゴシック" charset="0"/>
              </a:rPr>
              <a:t>Blood glucose</a:t>
            </a:r>
          </a:p>
        </p:txBody>
      </p:sp>
      <p:sp>
        <p:nvSpPr>
          <p:cNvPr id="186379" name="Oval 11"/>
          <p:cNvSpPr>
            <a:spLocks noChangeArrowheads="1"/>
          </p:cNvSpPr>
          <p:nvPr/>
        </p:nvSpPr>
        <p:spPr bwMode="auto">
          <a:xfrm>
            <a:off x="1066800" y="3429000"/>
            <a:ext cx="2362200" cy="1143000"/>
          </a:xfrm>
          <a:prstGeom prst="ellipse">
            <a:avLst/>
          </a:prstGeom>
          <a:solidFill>
            <a:srgbClr val="FFFF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a:solidFill>
                  <a:srgbClr val="111111"/>
                </a:solidFill>
                <a:latin typeface="Arial" charset="0"/>
                <a:ea typeface="ＭＳ Ｐゴシック" charset="0"/>
                <a:cs typeface="ＭＳ Ｐゴシック" charset="0"/>
              </a:rPr>
              <a:t>Maintain normal </a:t>
            </a:r>
          </a:p>
          <a:p>
            <a:pPr algn="ctr">
              <a:defRPr/>
            </a:pPr>
            <a:r>
              <a:rPr lang="en-US" sz="2000">
                <a:solidFill>
                  <a:srgbClr val="111111"/>
                </a:solidFill>
                <a:latin typeface="Arial" charset="0"/>
                <a:ea typeface="ＭＳ Ｐゴシック" charset="0"/>
                <a:cs typeface="ＭＳ Ｐゴシック" charset="0"/>
              </a:rPr>
              <a:t>Body temp</a:t>
            </a:r>
          </a:p>
        </p:txBody>
      </p:sp>
      <p:sp>
        <p:nvSpPr>
          <p:cNvPr id="186384" name="Oval 16"/>
          <p:cNvSpPr>
            <a:spLocks noChangeArrowheads="1"/>
          </p:cNvSpPr>
          <p:nvPr/>
        </p:nvSpPr>
        <p:spPr bwMode="auto">
          <a:xfrm>
            <a:off x="6553200" y="1981200"/>
            <a:ext cx="2438400" cy="1143000"/>
          </a:xfrm>
          <a:prstGeom prst="ellipse">
            <a:avLst/>
          </a:prstGeom>
          <a:solidFill>
            <a:srgbClr val="80008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a:solidFill>
                  <a:srgbClr val="111111"/>
                </a:solidFill>
                <a:latin typeface="Arial" charset="0"/>
                <a:ea typeface="ＭＳ Ｐゴシック" charset="0"/>
                <a:cs typeface="ＭＳ Ｐゴシック" charset="0"/>
              </a:rPr>
              <a:t>Avoid shaving </a:t>
            </a:r>
          </a:p>
          <a:p>
            <a:pPr algn="ctr">
              <a:defRPr/>
            </a:pPr>
            <a:r>
              <a:rPr lang="en-US" sz="2000">
                <a:solidFill>
                  <a:srgbClr val="111111"/>
                </a:solidFill>
                <a:latin typeface="Arial" charset="0"/>
                <a:ea typeface="ＭＳ Ｐゴシック" charset="0"/>
                <a:cs typeface="ＭＳ Ｐゴシック" charset="0"/>
              </a:rPr>
              <a:t>Site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a:effectLst>
                  <a:outerShdw blurRad="38100" dist="38100" dir="2700000" algn="tl">
                    <a:srgbClr val="000000"/>
                  </a:outerShdw>
                </a:effectLst>
                <a:ea typeface="+mj-ea"/>
                <a:cs typeface="+mj-cs"/>
              </a:rPr>
              <a:t>Treatment</a:t>
            </a:r>
            <a:endParaRPr lang="en-US">
              <a:ea typeface="+mj-ea"/>
              <a:cs typeface="+mj-cs"/>
            </a:endParaRPr>
          </a:p>
        </p:txBody>
      </p:sp>
      <p:sp>
        <p:nvSpPr>
          <p:cNvPr id="21507" name="Rectangle 3"/>
          <p:cNvSpPr>
            <a:spLocks noGrp="1" noChangeArrowheads="1"/>
          </p:cNvSpPr>
          <p:nvPr>
            <p:ph sz="quarter"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r>
              <a:rPr lang="en-US" sz="3600" b="1">
                <a:effectLst>
                  <a:outerShdw blurRad="38100" dist="38100" dir="2700000" algn="tl">
                    <a:srgbClr val="000000"/>
                  </a:outerShdw>
                </a:effectLst>
                <a:latin typeface="Times New Roman" pitchFamily="1" charset="0"/>
                <a:ea typeface="+mn-ea"/>
                <a:cs typeface="+mn-cs"/>
              </a:rPr>
              <a:t>Incisional: open surgical wound, antibiotics for cellulitis or sepsis</a:t>
            </a:r>
          </a:p>
          <a:p>
            <a:pPr marL="320040" indent="-320040" eaLnBrk="1" fontAlgn="auto" hangingPunct="1">
              <a:spcAft>
                <a:spcPts val="0"/>
              </a:spcAft>
              <a:buFont typeface="Wingdings"/>
              <a:buChar char=""/>
              <a:defRPr/>
            </a:pPr>
            <a:endParaRPr lang="en-US" sz="3600" b="1">
              <a:effectLst>
                <a:outerShdw blurRad="38100" dist="38100" dir="2700000" algn="tl">
                  <a:srgbClr val="000000"/>
                </a:outerShdw>
              </a:effectLst>
              <a:latin typeface="Times New Roman" pitchFamily="1" charset="0"/>
              <a:ea typeface="+mn-ea"/>
              <a:cs typeface="+mn-cs"/>
            </a:endParaRPr>
          </a:p>
          <a:p>
            <a:pPr marL="320040" indent="-320040" eaLnBrk="1" fontAlgn="auto" hangingPunct="1">
              <a:spcAft>
                <a:spcPts val="0"/>
              </a:spcAft>
              <a:buFont typeface="Wingdings"/>
              <a:buChar char=""/>
              <a:defRPr/>
            </a:pPr>
            <a:r>
              <a:rPr lang="en-US" sz="3600" b="1">
                <a:effectLst>
                  <a:outerShdw blurRad="38100" dist="38100" dir="2700000" algn="tl">
                    <a:srgbClr val="000000"/>
                  </a:outerShdw>
                </a:effectLst>
                <a:latin typeface="Times New Roman" pitchFamily="1" charset="0"/>
                <a:ea typeface="+mn-ea"/>
                <a:cs typeface="+mn-cs"/>
              </a:rPr>
              <a:t>Deep/Organ space: Source control, antibiotics for sepsis</a:t>
            </a:r>
            <a:endParaRPr lang="en-US">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a:effectLst>
                  <a:outerShdw blurRad="38100" dist="38100" dir="2700000" algn="tl">
                    <a:srgbClr val="000000"/>
                  </a:outerShdw>
                </a:effectLst>
                <a:ea typeface="+mj-ea"/>
                <a:cs typeface="+mj-cs"/>
              </a:rPr>
              <a:t>Types of Surgery</a:t>
            </a:r>
            <a:endParaRPr lang="en-US">
              <a:ea typeface="+mj-ea"/>
              <a:cs typeface="+mj-cs"/>
            </a:endParaRPr>
          </a:p>
        </p:txBody>
      </p:sp>
      <p:graphicFrame>
        <p:nvGraphicFramePr>
          <p:cNvPr id="17448" name="Group 40"/>
          <p:cNvGraphicFramePr>
            <a:graphicFrameLocks noGrp="1"/>
          </p:cNvGraphicFramePr>
          <p:nvPr/>
        </p:nvGraphicFramePr>
        <p:xfrm>
          <a:off x="457200" y="2057400"/>
          <a:ext cx="8305800" cy="4092576"/>
        </p:xfrm>
        <a:graphic>
          <a:graphicData uri="http://schemas.openxmlformats.org/drawingml/2006/table">
            <a:tbl>
              <a:tblPr/>
              <a:tblGrid>
                <a:gridCol w="2667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1030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Clean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Hernia repair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breast biopsy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1.5%</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0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Clean-Contaminated</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Cholecystectomy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 planned bowel resection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2-5%</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Contaminated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Non-preped bowel resection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5-30%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Dirty/infected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perforation, abscess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5-30%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4800" b="1" dirty="0">
                <a:effectLst>
                  <a:outerShdw blurRad="38100" dist="38100" dir="2700000" algn="tl">
                    <a:srgbClr val="000000"/>
                  </a:outerShdw>
                </a:effectLst>
                <a:ea typeface="+mj-ea"/>
                <a:cs typeface="+mj-cs"/>
              </a:rPr>
              <a:t>Occupational Blood Bourne Virus Infections</a:t>
            </a:r>
            <a:endParaRPr lang="en-US" dirty="0">
              <a:ea typeface="+mj-ea"/>
              <a:cs typeface="+mj-cs"/>
            </a:endParaRPr>
          </a:p>
        </p:txBody>
      </p:sp>
      <p:graphicFrame>
        <p:nvGraphicFramePr>
          <p:cNvPr id="27679" name="Group 31"/>
          <p:cNvGraphicFramePr>
            <a:graphicFrameLocks noGrp="1"/>
          </p:cNvGraphicFramePr>
          <p:nvPr/>
        </p:nvGraphicFramePr>
        <p:xfrm>
          <a:off x="1143000" y="2286000"/>
          <a:ext cx="7543800" cy="4212316"/>
        </p:xfrm>
        <a:graphic>
          <a:graphicData uri="http://schemas.openxmlformats.org/drawingml/2006/table">
            <a:tbl>
              <a:tblPr/>
              <a:tblGrid>
                <a:gridCol w="3657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HBV</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HCV</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HIV</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63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Risk from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Needle stick</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30%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0.3%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Chemoprophylaxis</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Yes</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No</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Yes</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Vaccine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Yes</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No</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Times New Roman" pitchFamily="18" charset="0"/>
                          <a:ea typeface="ＭＳ Ｐゴシック" pitchFamily="-84" charset="-128"/>
                        </a:rPr>
                        <a:t>No</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612775" y="228600"/>
            <a:ext cx="8153400" cy="990600"/>
          </a:xfrm>
        </p:spPr>
        <p:txBody>
          <a:bodyPr/>
          <a:lstStyle/>
          <a:p>
            <a:pPr eaLnBrk="1" hangingPunct="1"/>
            <a:r>
              <a:rPr lang="en-US">
                <a:ea typeface="ＭＳ Ｐゴシック" pitchFamily="-84" charset="-128"/>
              </a:rPr>
              <a:t>Q</a:t>
            </a:r>
          </a:p>
        </p:txBody>
      </p:sp>
      <p:pic>
        <p:nvPicPr>
          <p:cNvPr id="107522" name="Content Placeholder 3"/>
          <p:cNvPicPr>
            <a:picLocks noGrp="1" noChangeAspect="1"/>
          </p:cNvPicPr>
          <p:nvPr>
            <p:ph sz="quarter" idx="1"/>
          </p:nvPr>
        </p:nvPicPr>
        <p:blipFill>
          <a:blip r:embed="rId2" cstate="print"/>
          <a:srcRect t="7584" b="7584"/>
          <a:stretch>
            <a:fillRect/>
          </a:stretch>
        </p:blipFill>
        <p:spPr>
          <a:xfrm>
            <a:off x="612775" y="1600200"/>
            <a:ext cx="8153400" cy="44958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228600"/>
            <a:ext cx="7772400" cy="1143000"/>
          </a:xfrm>
        </p:spPr>
        <p:txBody>
          <a:bodyPr>
            <a:normAutofit/>
          </a:bodyPr>
          <a:lstStyle/>
          <a:p>
            <a:pPr eaLnBrk="1" fontAlgn="auto" hangingPunct="1">
              <a:spcAft>
                <a:spcPts val="0"/>
              </a:spcAft>
              <a:defRPr/>
            </a:pPr>
            <a:r>
              <a:rPr lang="en-US" sz="4800" b="1">
                <a:effectLst>
                  <a:outerShdw blurRad="38100" dist="38100" dir="2700000" algn="tl">
                    <a:srgbClr val="000000"/>
                  </a:outerShdw>
                </a:effectLst>
                <a:ea typeface="+mj-ea"/>
                <a:cs typeface="+mj-cs"/>
              </a:rPr>
              <a:t>Cellulitis</a:t>
            </a:r>
            <a:endParaRPr lang="en-US">
              <a:ea typeface="+mj-ea"/>
              <a:cs typeface="+mj-cs"/>
            </a:endParaRPr>
          </a:p>
        </p:txBody>
      </p:sp>
      <p:sp>
        <p:nvSpPr>
          <p:cNvPr id="10243" name="Rectangle 3"/>
          <p:cNvSpPr>
            <a:spLocks noGrp="1" noChangeArrowheads="1"/>
          </p:cNvSpPr>
          <p:nvPr>
            <p:ph sz="quarter" idx="1"/>
          </p:nvPr>
        </p:nvSpPr>
        <p:spPr>
          <a:xfrm>
            <a:off x="609600" y="1524000"/>
            <a:ext cx="7772400" cy="4114800"/>
          </a:xfrm>
        </p:spPr>
        <p:txBody>
          <a:bodyPr>
            <a:normAutofit fontScale="92500" lnSpcReduction="10000"/>
          </a:bodyPr>
          <a:lstStyle/>
          <a:p>
            <a:pPr marL="320040" indent="-320040" eaLnBrk="1" fontAlgn="auto" hangingPunct="1">
              <a:lnSpc>
                <a:spcPct val="90000"/>
              </a:lnSpc>
              <a:spcAft>
                <a:spcPts val="0"/>
              </a:spcAft>
              <a:buFontTx/>
              <a:buNone/>
              <a:defRPr/>
            </a:pPr>
            <a:r>
              <a:rPr lang="en-US" b="1">
                <a:effectLst>
                  <a:outerShdw blurRad="38100" dist="38100" dir="2700000" algn="tl">
                    <a:srgbClr val="000000"/>
                  </a:outerShdw>
                </a:effectLst>
                <a:latin typeface="Times New Roman" pitchFamily="1" charset="0"/>
                <a:ea typeface="+mn-ea"/>
                <a:cs typeface="+mn-cs"/>
              </a:rPr>
              <a:t>Definition:  Diffuse infection with severe inflammation of dermal and subcutaneous layers of the skin</a:t>
            </a:r>
          </a:p>
          <a:p>
            <a:pPr marL="320040" indent="-320040" eaLnBrk="1" fontAlgn="auto" hangingPunct="1">
              <a:lnSpc>
                <a:spcPct val="90000"/>
              </a:lnSpc>
              <a:spcAft>
                <a:spcPts val="0"/>
              </a:spcAft>
              <a:buFontTx/>
              <a:buNone/>
              <a:defRPr/>
            </a:pPr>
            <a:endParaRPr lang="en-US" b="1">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a:effectLst>
                  <a:outerShdw blurRad="38100" dist="38100" dir="2700000" algn="tl">
                    <a:srgbClr val="000000"/>
                  </a:outerShdw>
                </a:effectLst>
                <a:latin typeface="Times New Roman" pitchFamily="1" charset="0"/>
                <a:ea typeface="+mn-ea"/>
                <a:cs typeface="+mn-cs"/>
              </a:rPr>
              <a:t>Diagnosis: Pain, Warmth, Hyperesthesia</a:t>
            </a:r>
          </a:p>
          <a:p>
            <a:pPr marL="320040" indent="-320040" eaLnBrk="1" fontAlgn="auto" hangingPunct="1">
              <a:lnSpc>
                <a:spcPct val="90000"/>
              </a:lnSpc>
              <a:spcAft>
                <a:spcPts val="0"/>
              </a:spcAft>
              <a:buFontTx/>
              <a:buNone/>
              <a:defRPr/>
            </a:pPr>
            <a:endParaRPr lang="en-US" b="1">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a:effectLst>
                  <a:outerShdw blurRad="38100" dist="38100" dir="2700000" algn="tl">
                    <a:srgbClr val="000000"/>
                  </a:outerShdw>
                </a:effectLst>
                <a:latin typeface="Times New Roman" pitchFamily="1" charset="0"/>
                <a:ea typeface="+mn-ea"/>
                <a:cs typeface="+mn-cs"/>
              </a:rPr>
              <a:t>Treatment: Antibiotics. </a:t>
            </a:r>
          </a:p>
          <a:p>
            <a:pPr marL="320040" indent="-320040" eaLnBrk="1" fontAlgn="auto" hangingPunct="1">
              <a:lnSpc>
                <a:spcPct val="90000"/>
              </a:lnSpc>
              <a:spcAft>
                <a:spcPts val="0"/>
              </a:spcAft>
              <a:buFontTx/>
              <a:buNone/>
              <a:defRPr/>
            </a:pPr>
            <a:endParaRPr lang="en-US" b="1">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a:effectLst>
                  <a:outerShdw blurRad="38100" dist="38100" dir="2700000" algn="tl">
                    <a:srgbClr val="000000"/>
                  </a:outerShdw>
                </a:effectLst>
                <a:latin typeface="Times New Roman" pitchFamily="1" charset="0"/>
                <a:ea typeface="+mn-ea"/>
                <a:cs typeface="+mn-cs"/>
              </a:rPr>
              <a:t>Common Pathogens: Skin Flora (Streptococcus/Staphylococcus)</a:t>
            </a:r>
            <a:endParaRPr lang="en-US" sz="2800">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12775" y="228600"/>
            <a:ext cx="8153400" cy="990600"/>
          </a:xfrm>
        </p:spPr>
        <p:txBody>
          <a:bodyPr/>
          <a:lstStyle/>
          <a:p>
            <a:pPr eaLnBrk="1" hangingPunct="1"/>
            <a:r>
              <a:rPr lang="en-US">
                <a:latin typeface="Arial" pitchFamily="34" charset="0"/>
                <a:ea typeface="ＭＳ Ｐゴシック" pitchFamily="-84" charset="-128"/>
              </a:rPr>
              <a:t>Cellulitis</a:t>
            </a:r>
          </a:p>
        </p:txBody>
      </p:sp>
      <p:pic>
        <p:nvPicPr>
          <p:cNvPr id="29698" name="Content Placeholder 3" descr="cellulitis.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1143000"/>
          </a:xfrm>
        </p:spPr>
        <p:txBody>
          <a:bodyPr>
            <a:normAutofit/>
          </a:bodyPr>
          <a:lstStyle/>
          <a:p>
            <a:pPr eaLnBrk="1" fontAlgn="auto" hangingPunct="1">
              <a:spcAft>
                <a:spcPts val="0"/>
              </a:spcAft>
              <a:defRPr/>
            </a:pPr>
            <a:r>
              <a:rPr lang="en-US" sz="4800" b="1">
                <a:effectLst>
                  <a:outerShdw blurRad="38100" dist="38100" dir="2700000" algn="tl">
                    <a:srgbClr val="000000"/>
                  </a:outerShdw>
                </a:effectLst>
                <a:ea typeface="+mj-ea"/>
                <a:cs typeface="+mj-cs"/>
              </a:rPr>
              <a:t>Cellulitis</a:t>
            </a:r>
            <a:endParaRPr lang="en-US">
              <a:ea typeface="+mj-ea"/>
              <a:cs typeface="+mj-cs"/>
            </a:endParaRPr>
          </a:p>
        </p:txBody>
      </p:sp>
      <p:sp>
        <p:nvSpPr>
          <p:cNvPr id="30722" name="Rectangle 3"/>
          <p:cNvSpPr>
            <a:spLocks noGrp="1" noChangeArrowheads="1"/>
          </p:cNvSpPr>
          <p:nvPr>
            <p:ph sz="quarter" idx="1"/>
          </p:nvPr>
        </p:nvSpPr>
        <p:spPr>
          <a:xfrm>
            <a:off x="612775" y="1600200"/>
            <a:ext cx="8153400" cy="4495800"/>
          </a:xfrm>
        </p:spPr>
        <p:txBody>
          <a:bodyPr/>
          <a:lstStyle/>
          <a:p>
            <a:pPr eaLnBrk="1" hangingPunct="1"/>
            <a:endParaRPr lang="en-US">
              <a:latin typeface="Arial" pitchFamily="34" charset="0"/>
              <a:ea typeface="ＭＳ Ｐゴシック" pitchFamily="-84" charset="-128"/>
            </a:endParaRPr>
          </a:p>
        </p:txBody>
      </p:sp>
      <p:pic>
        <p:nvPicPr>
          <p:cNvPr id="30723" name="Picture 4" descr="cellulitis"/>
          <p:cNvPicPr>
            <a:picLocks noChangeAspect="1" noChangeArrowheads="1"/>
          </p:cNvPicPr>
          <p:nvPr/>
        </p:nvPicPr>
        <p:blipFill>
          <a:blip r:embed="rId2" cstate="print"/>
          <a:srcRect r="8051"/>
          <a:stretch>
            <a:fillRect/>
          </a:stretch>
        </p:blipFill>
        <p:spPr bwMode="auto">
          <a:xfrm>
            <a:off x="3048000" y="2698750"/>
            <a:ext cx="6096000" cy="4159250"/>
          </a:xfrm>
          <a:prstGeom prst="rect">
            <a:avLst/>
          </a:prstGeom>
          <a:noFill/>
          <a:ln w="9525">
            <a:noFill/>
            <a:miter lim="800000"/>
            <a:headEnd/>
            <a:tailEnd/>
          </a:ln>
        </p:spPr>
      </p:pic>
      <p:pic>
        <p:nvPicPr>
          <p:cNvPr id="30724" name="Picture 5" descr="princ_rm_photo_of_infected_hands"/>
          <p:cNvPicPr>
            <a:picLocks noChangeAspect="1" noChangeArrowheads="1"/>
          </p:cNvPicPr>
          <p:nvPr/>
        </p:nvPicPr>
        <p:blipFill>
          <a:blip r:embed="rId3" cstate="print"/>
          <a:srcRect/>
          <a:stretch>
            <a:fillRect/>
          </a:stretch>
        </p:blipFill>
        <p:spPr bwMode="auto">
          <a:xfrm>
            <a:off x="0" y="1371600"/>
            <a:ext cx="4419600" cy="30035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a:latin typeface="Arial" charset="0"/>
                <a:cs typeface="+mj-cs"/>
              </a:rPr>
              <a:t>FURUNCLES AND CARBUNCLES </a:t>
            </a:r>
          </a:p>
        </p:txBody>
      </p:sp>
      <p:sp>
        <p:nvSpPr>
          <p:cNvPr id="90114" name="Content Placeholder 2"/>
          <p:cNvSpPr>
            <a:spLocks noGrp="1"/>
          </p:cNvSpPr>
          <p:nvPr>
            <p:ph sz="quarter" idx="1"/>
          </p:nvPr>
        </p:nvSpPr>
        <p:spPr>
          <a:xfrm>
            <a:off x="612775" y="1600200"/>
            <a:ext cx="8153400" cy="4495800"/>
          </a:xfrm>
        </p:spPr>
        <p:txBody>
          <a:bodyPr>
            <a:normAutofit/>
          </a:bodyPr>
          <a:lstStyle/>
          <a:p>
            <a:pPr eaLnBrk="1" hangingPunct="1"/>
            <a:r>
              <a:rPr lang="en-US" sz="2000">
                <a:latin typeface="Arial" pitchFamily="34" charset="0"/>
                <a:ea typeface="ＭＳ Ｐゴシック" pitchFamily="-84" charset="-128"/>
              </a:rPr>
              <a:t>Furuncles and carbuncles are cutaneous abscess that begin in skin glands and hair follicles.</a:t>
            </a:r>
          </a:p>
          <a:p>
            <a:pPr eaLnBrk="1" hangingPunct="1">
              <a:buFont typeface="Wingdings" pitchFamily="2" charset="2"/>
              <a:buNone/>
            </a:pPr>
            <a:endParaRPr lang="en-US" sz="2000">
              <a:latin typeface="Arial" pitchFamily="34" charset="0"/>
              <a:ea typeface="ＭＳ Ｐゴシック" pitchFamily="-84" charset="-128"/>
            </a:endParaRPr>
          </a:p>
          <a:p>
            <a:pPr eaLnBrk="1" hangingPunct="1"/>
            <a:r>
              <a:rPr lang="en-US" sz="2000">
                <a:latin typeface="Arial" pitchFamily="34" charset="0"/>
                <a:ea typeface="ＭＳ Ｐゴシック" pitchFamily="-84" charset="-128"/>
              </a:rPr>
              <a:t> If the pilosebaceous apparatus becomes obstructed at the skin level, the development of a furuncle can be anticipate</a:t>
            </a:r>
          </a:p>
          <a:p>
            <a:pPr eaLnBrk="1" hangingPunct="1">
              <a:buFont typeface="Wingdings" pitchFamily="2" charset="2"/>
              <a:buNone/>
            </a:pPr>
            <a:endParaRPr lang="en-US" sz="2000">
              <a:latin typeface="Arial" pitchFamily="34" charset="0"/>
              <a:ea typeface="ＭＳ Ｐゴシック" pitchFamily="-84" charset="-128"/>
            </a:endParaRPr>
          </a:p>
          <a:p>
            <a:pPr eaLnBrk="1" hangingPunct="1"/>
            <a:r>
              <a:rPr lang="en-US" sz="2000">
                <a:latin typeface="Arial" pitchFamily="34" charset="0"/>
                <a:ea typeface="ＭＳ Ｐゴシック" pitchFamily="-84" charset="-128"/>
              </a:rPr>
              <a:t>A carbuncle is a deep –seated mass of fistulous tracts between infected hair follicles. </a:t>
            </a:r>
          </a:p>
          <a:p>
            <a:pPr eaLnBrk="1" hangingPunct="1">
              <a:buFont typeface="Wingdings" pitchFamily="2" charset="2"/>
              <a:buNone/>
            </a:pPr>
            <a:endParaRPr lang="en-US" sz="2000">
              <a:latin typeface="Arial" pitchFamily="34" charset="0"/>
              <a:ea typeface="ＭＳ Ｐゴシック" pitchFamily="-84" charset="-128"/>
            </a:endParaRPr>
          </a:p>
          <a:p>
            <a:pPr eaLnBrk="1" hangingPunct="1"/>
            <a:r>
              <a:rPr lang="en-US" sz="2000">
                <a:latin typeface="Arial" pitchFamily="34" charset="0"/>
                <a:ea typeface="ＭＳ Ｐゴシック" pitchFamily="-84" charset="-128"/>
              </a:rPr>
              <a:t>Funruncles are the most common surgical infections, but carbuncles are rare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12775" y="228600"/>
            <a:ext cx="8153400" cy="990600"/>
          </a:xfrm>
        </p:spPr>
        <p:txBody>
          <a:bodyPr/>
          <a:lstStyle/>
          <a:p>
            <a:pPr eaLnBrk="1" hangingPunct="1"/>
            <a:r>
              <a:rPr lang="en-US">
                <a:latin typeface="Arial" pitchFamily="34" charset="0"/>
                <a:ea typeface="ＭＳ Ｐゴシック" pitchFamily="-84" charset="-128"/>
              </a:rPr>
              <a:t>Furuncle</a:t>
            </a:r>
          </a:p>
        </p:txBody>
      </p:sp>
      <p:pic>
        <p:nvPicPr>
          <p:cNvPr id="33794" name="Content Placeholder 3" descr="slide-17-728.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12775" y="228600"/>
            <a:ext cx="8153400" cy="990600"/>
          </a:xfrm>
        </p:spPr>
        <p:txBody>
          <a:bodyPr/>
          <a:lstStyle/>
          <a:p>
            <a:pPr eaLnBrk="1" hangingPunct="1"/>
            <a:r>
              <a:rPr lang="en-US">
                <a:latin typeface="Arial" pitchFamily="34" charset="0"/>
                <a:ea typeface="ＭＳ Ｐゴシック" pitchFamily="-84" charset="-128"/>
              </a:rPr>
              <a:t>Carbuncle</a:t>
            </a:r>
          </a:p>
        </p:txBody>
      </p:sp>
      <p:pic>
        <p:nvPicPr>
          <p:cNvPr id="34818" name="Content Placeholder 3" descr="slide-18-728.jpg"/>
          <p:cNvPicPr>
            <a:picLocks noGrp="1" noChangeAspect="1"/>
          </p:cNvPicPr>
          <p:nvPr>
            <p:ph sz="quarter" idx="1"/>
          </p:nvPr>
        </p:nvPicPr>
        <p:blipFill>
          <a:blip r:embed="rId2" cstate="print"/>
          <a:srcRect t="13240" b="13240"/>
          <a:stretch>
            <a:fillRect/>
          </a:stretch>
        </p:blipFill>
        <p:spPr>
          <a:xfrm>
            <a:off x="612775" y="1600200"/>
            <a:ext cx="8153400" cy="4495800"/>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Median.thmx</Template>
  <TotalTime>1047</TotalTime>
  <Words>1117</Words>
  <Application>Microsoft Macintosh PowerPoint</Application>
  <PresentationFormat>On-screen Show (4:3)</PresentationFormat>
  <Paragraphs>219</Paragraphs>
  <Slides>38</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ＭＳ Ｐゴシック</vt:lpstr>
      <vt:lpstr>Arial</vt:lpstr>
      <vt:lpstr>Times New Roman</vt:lpstr>
      <vt:lpstr>Tw Cen MT</vt:lpstr>
      <vt:lpstr>Wingdings</vt:lpstr>
      <vt:lpstr>Wingdings 2</vt:lpstr>
      <vt:lpstr>Median</vt:lpstr>
      <vt:lpstr>Surgical Infections</vt:lpstr>
      <vt:lpstr>Infection</vt:lpstr>
      <vt:lpstr>Inflammatory Response</vt:lpstr>
      <vt:lpstr>Cellulitis</vt:lpstr>
      <vt:lpstr>Cellulitis</vt:lpstr>
      <vt:lpstr>Cellulitis</vt:lpstr>
      <vt:lpstr>FURUNCLES AND CARBUNCLES </vt:lpstr>
      <vt:lpstr>Furuncle</vt:lpstr>
      <vt:lpstr>Carbuncle</vt:lpstr>
      <vt:lpstr>HIDRADENITIS</vt:lpstr>
      <vt:lpstr>Hiradenitis</vt:lpstr>
      <vt:lpstr> TREATMENT </vt:lpstr>
      <vt:lpstr>Abscess</vt:lpstr>
      <vt:lpstr>Abscess</vt:lpstr>
      <vt:lpstr>DIFFUSE NECROTIZING INFECTIONS </vt:lpstr>
      <vt:lpstr>Pathogenic factors </vt:lpstr>
      <vt:lpstr>Clinical Findings </vt:lpstr>
      <vt:lpstr>Gas Gangrene</vt:lpstr>
      <vt:lpstr>Necrotizing Soft Tissue Infection</vt:lpstr>
      <vt:lpstr>Necrotizing</vt:lpstr>
      <vt:lpstr>TREATMENT</vt:lpstr>
      <vt:lpstr>TREATMENT</vt:lpstr>
      <vt:lpstr>Post-Operative Infections</vt:lpstr>
      <vt:lpstr>Surgical Site Infections</vt:lpstr>
      <vt:lpstr>SSI – Definitions</vt:lpstr>
      <vt:lpstr>PowerPoint Presentation</vt:lpstr>
      <vt:lpstr>SSI – Risk Factors Operation Factors</vt:lpstr>
      <vt:lpstr>SSI – Risk Factors Patient Characteristics</vt:lpstr>
      <vt:lpstr>PowerPoint Presentation</vt:lpstr>
      <vt:lpstr>Pre-operative Shaving</vt:lpstr>
      <vt:lpstr>Pre-operative shaving</vt:lpstr>
      <vt:lpstr>Prophylactic Antibiotics</vt:lpstr>
      <vt:lpstr>Prophylactic Antibiotics Questions</vt:lpstr>
      <vt:lpstr>PowerPoint Presentation</vt:lpstr>
      <vt:lpstr>Treatment</vt:lpstr>
      <vt:lpstr>Types of Surgery</vt:lpstr>
      <vt:lpstr>Occupational Blood Bourne Virus Infections</vt:lpstr>
      <vt:lpstr>Q</vt:lpstr>
    </vt:vector>
  </TitlesOfParts>
  <Company>Tulane School of Medicine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Infections</dc:title>
  <dc:creator>David Yu</dc:creator>
  <cp:lastModifiedBy>nuha alsaleh</cp:lastModifiedBy>
  <cp:revision>63</cp:revision>
  <dcterms:created xsi:type="dcterms:W3CDTF">2010-10-24T18:22:42Z</dcterms:created>
  <dcterms:modified xsi:type="dcterms:W3CDTF">2019-09-03T07:10:15Z</dcterms:modified>
</cp:coreProperties>
</file>