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58"/>
  </p:notesMasterIdLst>
  <p:handoutMasterIdLst>
    <p:handoutMasterId r:id="rId59"/>
  </p:handoutMasterIdLst>
  <p:sldIdLst>
    <p:sldId id="259" r:id="rId2"/>
    <p:sldId id="339" r:id="rId3"/>
    <p:sldId id="261" r:id="rId4"/>
    <p:sldId id="281" r:id="rId5"/>
    <p:sldId id="288" r:id="rId6"/>
    <p:sldId id="289" r:id="rId7"/>
    <p:sldId id="290" r:id="rId8"/>
    <p:sldId id="291" r:id="rId9"/>
    <p:sldId id="309" r:id="rId10"/>
    <p:sldId id="317" r:id="rId11"/>
    <p:sldId id="315" r:id="rId12"/>
    <p:sldId id="292" r:id="rId13"/>
    <p:sldId id="318" r:id="rId14"/>
    <p:sldId id="313" r:id="rId15"/>
    <p:sldId id="293" r:id="rId16"/>
    <p:sldId id="294" r:id="rId17"/>
    <p:sldId id="340" r:id="rId18"/>
    <p:sldId id="341" r:id="rId19"/>
    <p:sldId id="342" r:id="rId20"/>
    <p:sldId id="295" r:id="rId21"/>
    <p:sldId id="296" r:id="rId22"/>
    <p:sldId id="297" r:id="rId23"/>
    <p:sldId id="298" r:id="rId24"/>
    <p:sldId id="343" r:id="rId25"/>
    <p:sldId id="299" r:id="rId26"/>
    <p:sldId id="310" r:id="rId27"/>
    <p:sldId id="312" r:id="rId28"/>
    <p:sldId id="300" r:id="rId29"/>
    <p:sldId id="308" r:id="rId30"/>
    <p:sldId id="301" r:id="rId31"/>
    <p:sldId id="302" r:id="rId32"/>
    <p:sldId id="303" r:id="rId33"/>
    <p:sldId id="304" r:id="rId34"/>
    <p:sldId id="316" r:id="rId35"/>
    <p:sldId id="305" r:id="rId36"/>
    <p:sldId id="306" r:id="rId37"/>
    <p:sldId id="319" r:id="rId38"/>
    <p:sldId id="320" r:id="rId39"/>
    <p:sldId id="307" r:id="rId40"/>
    <p:sldId id="322" r:id="rId41"/>
    <p:sldId id="323" r:id="rId42"/>
    <p:sldId id="324" r:id="rId43"/>
    <p:sldId id="325" r:id="rId44"/>
    <p:sldId id="326" r:id="rId45"/>
    <p:sldId id="327" r:id="rId46"/>
    <p:sldId id="328" r:id="rId47"/>
    <p:sldId id="329" r:id="rId48"/>
    <p:sldId id="330" r:id="rId49"/>
    <p:sldId id="331" r:id="rId50"/>
    <p:sldId id="332" r:id="rId51"/>
    <p:sldId id="333" r:id="rId52"/>
    <p:sldId id="334" r:id="rId53"/>
    <p:sldId id="335" r:id="rId54"/>
    <p:sldId id="336" r:id="rId55"/>
    <p:sldId id="337" r:id="rId56"/>
    <p:sldId id="321"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79CC93D-E52E-4D84-901B-11D7331DD495}">
          <p14:sldIdLst>
            <p14:sldId id="259"/>
            <p14:sldId id="339"/>
          </p14:sldIdLst>
        </p14:section>
        <p14:section name="Overview and Objectives" id="{ABA716BF-3A5C-4ADB-94C9-CFEF84EBA240}">
          <p14:sldIdLst>
            <p14:sldId id="261"/>
            <p14:sldId id="281"/>
            <p14:sldId id="288"/>
            <p14:sldId id="289"/>
            <p14:sldId id="290"/>
            <p14:sldId id="291"/>
            <p14:sldId id="309"/>
            <p14:sldId id="317"/>
            <p14:sldId id="315"/>
            <p14:sldId id="292"/>
            <p14:sldId id="318"/>
            <p14:sldId id="313"/>
            <p14:sldId id="293"/>
            <p14:sldId id="294"/>
            <p14:sldId id="340"/>
            <p14:sldId id="341"/>
            <p14:sldId id="342"/>
            <p14:sldId id="295"/>
            <p14:sldId id="296"/>
            <p14:sldId id="297"/>
            <p14:sldId id="298"/>
            <p14:sldId id="343"/>
            <p14:sldId id="299"/>
            <p14:sldId id="310"/>
            <p14:sldId id="312"/>
            <p14:sldId id="300"/>
            <p14:sldId id="308"/>
            <p14:sldId id="301"/>
            <p14:sldId id="302"/>
            <p14:sldId id="303"/>
            <p14:sldId id="304"/>
            <p14:sldId id="316"/>
            <p14:sldId id="305"/>
            <p14:sldId id="306"/>
            <p14:sldId id="319"/>
            <p14:sldId id="320"/>
            <p14:sldId id="307"/>
            <p14:sldId id="322"/>
            <p14:sldId id="323"/>
            <p14:sldId id="324"/>
            <p14:sldId id="325"/>
            <p14:sldId id="326"/>
            <p14:sldId id="327"/>
            <p14:sldId id="328"/>
            <p14:sldId id="329"/>
            <p14:sldId id="330"/>
            <p14:sldId id="331"/>
            <p14:sldId id="332"/>
            <p14:sldId id="333"/>
            <p14:sldId id="334"/>
            <p14:sldId id="335"/>
            <p14:sldId id="336"/>
            <p14:sldId id="337"/>
            <p14:sldId id="321"/>
          </p14:sldIdLst>
        </p14:section>
        <p14:section name="Topic 1" id="{6D9936A3-3945-4757-BC8B-B5C252D8E036}">
          <p14:sldIdLst/>
        </p14:section>
        <p14:section name="Sample Slides for Visuals" id="{BAB3A466-96C9-4230-9978-795378D75699}">
          <p14:sldIdLst/>
        </p14:section>
        <p14:section name="Case Study" id="{8C0305C9-B152-4FBA-A789-FE1976D53990}">
          <p14:sldIdLst/>
        </p14:section>
        <p14:section name="Conclusion and Summary" id="{790CEF5B-569A-4C2F-BED5-750B08C0E5AD}">
          <p14:sldIdLst/>
        </p14:section>
        <p14:section name="Appendix" id="{3F78B471-41DA-46F2-A8E4-97E471896AB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ED6"/>
    <a:srgbClr val="0033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87" autoAdjust="0"/>
    <p:restoredTop sz="84000" autoAdjust="0"/>
  </p:normalViewPr>
  <p:slideViewPr>
    <p:cSldViewPr>
      <p:cViewPr varScale="1">
        <p:scale>
          <a:sx n="72" d="100"/>
          <a:sy n="72" d="100"/>
        </p:scale>
        <p:origin x="1877"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4" d="100"/>
        <a:sy n="154" d="100"/>
      </p:scale>
      <p:origin x="0" y="0"/>
    </p:cViewPr>
  </p:sorterViewPr>
  <p:notesViewPr>
    <p:cSldViewPr>
      <p:cViewPr varScale="1">
        <p:scale>
          <a:sx n="83" d="100"/>
          <a:sy n="83" d="100"/>
        </p:scale>
        <p:origin x="-314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83FDC75-7F73-4A4A-A77C-09AADF00E0EA}" type="datetimeFigureOut">
              <a:rPr lang="en-US" smtClean="0"/>
              <a:pPr/>
              <a:t>9/18/2019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59226BF-1F13-42D3-80DC-373E7ADD1EBC}" type="slidenum">
              <a:rPr lang="en-US" smtClean="0"/>
              <a:pPr/>
              <a:t>‹#›</a:t>
            </a:fld>
            <a:endParaRPr lang="en-US" dirty="0"/>
          </a:p>
        </p:txBody>
      </p:sp>
    </p:spTree>
    <p:extLst>
      <p:ext uri="{BB962C8B-B14F-4D97-AF65-F5344CB8AC3E}">
        <p14:creationId xmlns:p14="http://schemas.microsoft.com/office/powerpoint/2010/main" val="14548631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AEF76B-3757-4A0B-AF93-28494465C1DD}" type="datetimeFigureOut">
              <a:rPr lang="en-US" smtClean="0"/>
              <a:pPr/>
              <a:t>9/18/2019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693FD4-8F83-4EF7-AC3F-0DC0388986B0}" type="slidenum">
              <a:rPr lang="en-US" smtClean="0"/>
              <a:pPr/>
              <a:t>‹#›</a:t>
            </a:fld>
            <a:endParaRPr lang="en-US" dirty="0"/>
          </a:p>
        </p:txBody>
      </p:sp>
    </p:spTree>
    <p:extLst>
      <p:ext uri="{BB962C8B-B14F-4D97-AF65-F5344CB8AC3E}">
        <p14:creationId xmlns:p14="http://schemas.microsoft.com/office/powerpoint/2010/main" val="1652400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1</a:t>
            </a:fld>
            <a:endParaRPr lang="en-US" dirty="0"/>
          </a:p>
        </p:txBody>
      </p:sp>
    </p:spTree>
    <p:extLst>
      <p:ext uri="{BB962C8B-B14F-4D97-AF65-F5344CB8AC3E}">
        <p14:creationId xmlns:p14="http://schemas.microsoft.com/office/powerpoint/2010/main" val="17610010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10</a:t>
            </a:fld>
            <a:endParaRPr lang="en-US" dirty="0"/>
          </a:p>
        </p:txBody>
      </p:sp>
    </p:spTree>
    <p:extLst>
      <p:ext uri="{BB962C8B-B14F-4D97-AF65-F5344CB8AC3E}">
        <p14:creationId xmlns:p14="http://schemas.microsoft.com/office/powerpoint/2010/main" val="22269381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11</a:t>
            </a:fld>
            <a:endParaRPr lang="en-US" dirty="0"/>
          </a:p>
        </p:txBody>
      </p:sp>
    </p:spTree>
    <p:extLst>
      <p:ext uri="{BB962C8B-B14F-4D97-AF65-F5344CB8AC3E}">
        <p14:creationId xmlns:p14="http://schemas.microsoft.com/office/powerpoint/2010/main" val="24792701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12</a:t>
            </a:fld>
            <a:endParaRPr lang="en-US" dirty="0"/>
          </a:p>
        </p:txBody>
      </p:sp>
    </p:spTree>
    <p:extLst>
      <p:ext uri="{BB962C8B-B14F-4D97-AF65-F5344CB8AC3E}">
        <p14:creationId xmlns:p14="http://schemas.microsoft.com/office/powerpoint/2010/main" val="15251136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13</a:t>
            </a:fld>
            <a:endParaRPr lang="en-US" dirty="0"/>
          </a:p>
        </p:txBody>
      </p:sp>
    </p:spTree>
    <p:extLst>
      <p:ext uri="{BB962C8B-B14F-4D97-AF65-F5344CB8AC3E}">
        <p14:creationId xmlns:p14="http://schemas.microsoft.com/office/powerpoint/2010/main" val="21710526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14</a:t>
            </a:fld>
            <a:endParaRPr lang="en-US" dirty="0"/>
          </a:p>
        </p:txBody>
      </p:sp>
    </p:spTree>
    <p:extLst>
      <p:ext uri="{BB962C8B-B14F-4D97-AF65-F5344CB8AC3E}">
        <p14:creationId xmlns:p14="http://schemas.microsoft.com/office/powerpoint/2010/main" val="10289536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15</a:t>
            </a:fld>
            <a:endParaRPr lang="en-US" dirty="0"/>
          </a:p>
        </p:txBody>
      </p:sp>
    </p:spTree>
    <p:extLst>
      <p:ext uri="{BB962C8B-B14F-4D97-AF65-F5344CB8AC3E}">
        <p14:creationId xmlns:p14="http://schemas.microsoft.com/office/powerpoint/2010/main" val="37152678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16</a:t>
            </a:fld>
            <a:endParaRPr lang="en-US" dirty="0"/>
          </a:p>
        </p:txBody>
      </p:sp>
    </p:spTree>
    <p:extLst>
      <p:ext uri="{BB962C8B-B14F-4D97-AF65-F5344CB8AC3E}">
        <p14:creationId xmlns:p14="http://schemas.microsoft.com/office/powerpoint/2010/main" val="6711413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17</a:t>
            </a:fld>
            <a:endParaRPr lang="en-US" dirty="0"/>
          </a:p>
        </p:txBody>
      </p:sp>
    </p:spTree>
    <p:extLst>
      <p:ext uri="{BB962C8B-B14F-4D97-AF65-F5344CB8AC3E}">
        <p14:creationId xmlns:p14="http://schemas.microsoft.com/office/powerpoint/2010/main" val="1278730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18</a:t>
            </a:fld>
            <a:endParaRPr lang="en-US" dirty="0"/>
          </a:p>
        </p:txBody>
      </p:sp>
    </p:spTree>
    <p:extLst>
      <p:ext uri="{BB962C8B-B14F-4D97-AF65-F5344CB8AC3E}">
        <p14:creationId xmlns:p14="http://schemas.microsoft.com/office/powerpoint/2010/main" val="27772316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19</a:t>
            </a:fld>
            <a:endParaRPr lang="en-US" dirty="0"/>
          </a:p>
        </p:txBody>
      </p:sp>
    </p:spTree>
    <p:extLst>
      <p:ext uri="{BB962C8B-B14F-4D97-AF65-F5344CB8AC3E}">
        <p14:creationId xmlns:p14="http://schemas.microsoft.com/office/powerpoint/2010/main" val="2626439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a:t>
            </a:fld>
            <a:endParaRPr lang="en-US" dirty="0"/>
          </a:p>
        </p:txBody>
      </p:sp>
    </p:spTree>
    <p:extLst>
      <p:ext uri="{BB962C8B-B14F-4D97-AF65-F5344CB8AC3E}">
        <p14:creationId xmlns:p14="http://schemas.microsoft.com/office/powerpoint/2010/main" val="23237299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20</a:t>
            </a:fld>
            <a:endParaRPr lang="en-US" dirty="0"/>
          </a:p>
        </p:txBody>
      </p:sp>
    </p:spTree>
    <p:extLst>
      <p:ext uri="{BB962C8B-B14F-4D97-AF65-F5344CB8AC3E}">
        <p14:creationId xmlns:p14="http://schemas.microsoft.com/office/powerpoint/2010/main" val="786855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21</a:t>
            </a:fld>
            <a:endParaRPr lang="en-US" dirty="0"/>
          </a:p>
        </p:txBody>
      </p:sp>
    </p:spTree>
    <p:extLst>
      <p:ext uri="{BB962C8B-B14F-4D97-AF65-F5344CB8AC3E}">
        <p14:creationId xmlns:p14="http://schemas.microsoft.com/office/powerpoint/2010/main" val="21438255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22</a:t>
            </a:fld>
            <a:endParaRPr lang="en-US" dirty="0"/>
          </a:p>
        </p:txBody>
      </p:sp>
    </p:spTree>
    <p:extLst>
      <p:ext uri="{BB962C8B-B14F-4D97-AF65-F5344CB8AC3E}">
        <p14:creationId xmlns:p14="http://schemas.microsoft.com/office/powerpoint/2010/main" val="20548309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23</a:t>
            </a:fld>
            <a:endParaRPr lang="en-US" dirty="0"/>
          </a:p>
        </p:txBody>
      </p:sp>
    </p:spTree>
    <p:extLst>
      <p:ext uri="{BB962C8B-B14F-4D97-AF65-F5344CB8AC3E}">
        <p14:creationId xmlns:p14="http://schemas.microsoft.com/office/powerpoint/2010/main" val="7843664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24</a:t>
            </a:fld>
            <a:endParaRPr lang="en-US" dirty="0"/>
          </a:p>
        </p:txBody>
      </p:sp>
    </p:spTree>
    <p:extLst>
      <p:ext uri="{BB962C8B-B14F-4D97-AF65-F5344CB8AC3E}">
        <p14:creationId xmlns:p14="http://schemas.microsoft.com/office/powerpoint/2010/main" val="233132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25</a:t>
            </a:fld>
            <a:endParaRPr lang="en-US" dirty="0"/>
          </a:p>
        </p:txBody>
      </p:sp>
    </p:spTree>
    <p:extLst>
      <p:ext uri="{BB962C8B-B14F-4D97-AF65-F5344CB8AC3E}">
        <p14:creationId xmlns:p14="http://schemas.microsoft.com/office/powerpoint/2010/main" val="9159593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26</a:t>
            </a:fld>
            <a:endParaRPr lang="en-US" dirty="0"/>
          </a:p>
        </p:txBody>
      </p:sp>
    </p:spTree>
    <p:extLst>
      <p:ext uri="{BB962C8B-B14F-4D97-AF65-F5344CB8AC3E}">
        <p14:creationId xmlns:p14="http://schemas.microsoft.com/office/powerpoint/2010/main" val="40000204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27</a:t>
            </a:fld>
            <a:endParaRPr lang="en-US" dirty="0"/>
          </a:p>
        </p:txBody>
      </p:sp>
    </p:spTree>
    <p:extLst>
      <p:ext uri="{BB962C8B-B14F-4D97-AF65-F5344CB8AC3E}">
        <p14:creationId xmlns:p14="http://schemas.microsoft.com/office/powerpoint/2010/main" val="13122778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28</a:t>
            </a:fld>
            <a:endParaRPr lang="en-US" dirty="0"/>
          </a:p>
        </p:txBody>
      </p:sp>
    </p:spTree>
    <p:extLst>
      <p:ext uri="{BB962C8B-B14F-4D97-AF65-F5344CB8AC3E}">
        <p14:creationId xmlns:p14="http://schemas.microsoft.com/office/powerpoint/2010/main" val="38388455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29</a:t>
            </a:fld>
            <a:endParaRPr lang="en-US" dirty="0"/>
          </a:p>
        </p:txBody>
      </p:sp>
    </p:spTree>
    <p:extLst>
      <p:ext uri="{BB962C8B-B14F-4D97-AF65-F5344CB8AC3E}">
        <p14:creationId xmlns:p14="http://schemas.microsoft.com/office/powerpoint/2010/main" val="3554637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3</a:t>
            </a:fld>
            <a:endParaRPr lang="en-US" dirty="0"/>
          </a:p>
        </p:txBody>
      </p:sp>
    </p:spTree>
    <p:extLst>
      <p:ext uri="{BB962C8B-B14F-4D97-AF65-F5344CB8AC3E}">
        <p14:creationId xmlns:p14="http://schemas.microsoft.com/office/powerpoint/2010/main" val="23431660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30</a:t>
            </a:fld>
            <a:endParaRPr lang="en-US" dirty="0"/>
          </a:p>
        </p:txBody>
      </p:sp>
    </p:spTree>
    <p:extLst>
      <p:ext uri="{BB962C8B-B14F-4D97-AF65-F5344CB8AC3E}">
        <p14:creationId xmlns:p14="http://schemas.microsoft.com/office/powerpoint/2010/main" val="35681468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31</a:t>
            </a:fld>
            <a:endParaRPr lang="en-US" dirty="0"/>
          </a:p>
        </p:txBody>
      </p:sp>
    </p:spTree>
    <p:extLst>
      <p:ext uri="{BB962C8B-B14F-4D97-AF65-F5344CB8AC3E}">
        <p14:creationId xmlns:p14="http://schemas.microsoft.com/office/powerpoint/2010/main" val="14072129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32</a:t>
            </a:fld>
            <a:endParaRPr lang="en-US" dirty="0"/>
          </a:p>
        </p:txBody>
      </p:sp>
    </p:spTree>
    <p:extLst>
      <p:ext uri="{BB962C8B-B14F-4D97-AF65-F5344CB8AC3E}">
        <p14:creationId xmlns:p14="http://schemas.microsoft.com/office/powerpoint/2010/main" val="14509833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33</a:t>
            </a:fld>
            <a:endParaRPr lang="en-US" dirty="0"/>
          </a:p>
        </p:txBody>
      </p:sp>
    </p:spTree>
    <p:extLst>
      <p:ext uri="{BB962C8B-B14F-4D97-AF65-F5344CB8AC3E}">
        <p14:creationId xmlns:p14="http://schemas.microsoft.com/office/powerpoint/2010/main" val="42095085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34</a:t>
            </a:fld>
            <a:endParaRPr lang="en-US" dirty="0"/>
          </a:p>
        </p:txBody>
      </p:sp>
    </p:spTree>
    <p:extLst>
      <p:ext uri="{BB962C8B-B14F-4D97-AF65-F5344CB8AC3E}">
        <p14:creationId xmlns:p14="http://schemas.microsoft.com/office/powerpoint/2010/main" val="27126855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35</a:t>
            </a:fld>
            <a:endParaRPr lang="en-US" dirty="0"/>
          </a:p>
        </p:txBody>
      </p:sp>
    </p:spTree>
    <p:extLst>
      <p:ext uri="{BB962C8B-B14F-4D97-AF65-F5344CB8AC3E}">
        <p14:creationId xmlns:p14="http://schemas.microsoft.com/office/powerpoint/2010/main" val="16380575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36</a:t>
            </a:fld>
            <a:endParaRPr lang="en-US" dirty="0"/>
          </a:p>
        </p:txBody>
      </p:sp>
    </p:spTree>
    <p:extLst>
      <p:ext uri="{BB962C8B-B14F-4D97-AF65-F5344CB8AC3E}">
        <p14:creationId xmlns:p14="http://schemas.microsoft.com/office/powerpoint/2010/main" val="16617910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37</a:t>
            </a:fld>
            <a:endParaRPr lang="en-US" dirty="0"/>
          </a:p>
        </p:txBody>
      </p:sp>
    </p:spTree>
    <p:extLst>
      <p:ext uri="{BB962C8B-B14F-4D97-AF65-F5344CB8AC3E}">
        <p14:creationId xmlns:p14="http://schemas.microsoft.com/office/powerpoint/2010/main" val="10993931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38</a:t>
            </a:fld>
            <a:endParaRPr lang="en-US" dirty="0"/>
          </a:p>
        </p:txBody>
      </p:sp>
    </p:spTree>
    <p:extLst>
      <p:ext uri="{BB962C8B-B14F-4D97-AF65-F5344CB8AC3E}">
        <p14:creationId xmlns:p14="http://schemas.microsoft.com/office/powerpoint/2010/main" val="8267745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39</a:t>
            </a:fld>
            <a:endParaRPr lang="en-US" dirty="0"/>
          </a:p>
        </p:txBody>
      </p:sp>
    </p:spTree>
    <p:extLst>
      <p:ext uri="{BB962C8B-B14F-4D97-AF65-F5344CB8AC3E}">
        <p14:creationId xmlns:p14="http://schemas.microsoft.com/office/powerpoint/2010/main" val="2091945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4</a:t>
            </a:fld>
            <a:endParaRPr lang="en-US" dirty="0"/>
          </a:p>
        </p:txBody>
      </p:sp>
    </p:spTree>
    <p:extLst>
      <p:ext uri="{BB962C8B-B14F-4D97-AF65-F5344CB8AC3E}">
        <p14:creationId xmlns:p14="http://schemas.microsoft.com/office/powerpoint/2010/main" val="1835865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40</a:t>
            </a:fld>
            <a:endParaRPr lang="en-US" dirty="0"/>
          </a:p>
        </p:txBody>
      </p:sp>
    </p:spTree>
    <p:extLst>
      <p:ext uri="{BB962C8B-B14F-4D97-AF65-F5344CB8AC3E}">
        <p14:creationId xmlns:p14="http://schemas.microsoft.com/office/powerpoint/2010/main" val="9662044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41</a:t>
            </a:fld>
            <a:endParaRPr lang="en-US" dirty="0"/>
          </a:p>
        </p:txBody>
      </p:sp>
    </p:spTree>
    <p:extLst>
      <p:ext uri="{BB962C8B-B14F-4D97-AF65-F5344CB8AC3E}">
        <p14:creationId xmlns:p14="http://schemas.microsoft.com/office/powerpoint/2010/main" val="38602867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42</a:t>
            </a:fld>
            <a:endParaRPr lang="en-US" dirty="0"/>
          </a:p>
        </p:txBody>
      </p:sp>
    </p:spTree>
    <p:extLst>
      <p:ext uri="{BB962C8B-B14F-4D97-AF65-F5344CB8AC3E}">
        <p14:creationId xmlns:p14="http://schemas.microsoft.com/office/powerpoint/2010/main" val="42443321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43</a:t>
            </a:fld>
            <a:endParaRPr lang="en-US" dirty="0"/>
          </a:p>
        </p:txBody>
      </p:sp>
    </p:spTree>
    <p:extLst>
      <p:ext uri="{BB962C8B-B14F-4D97-AF65-F5344CB8AC3E}">
        <p14:creationId xmlns:p14="http://schemas.microsoft.com/office/powerpoint/2010/main" val="8251955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44</a:t>
            </a:fld>
            <a:endParaRPr lang="en-US" dirty="0"/>
          </a:p>
        </p:txBody>
      </p:sp>
    </p:spTree>
    <p:extLst>
      <p:ext uri="{BB962C8B-B14F-4D97-AF65-F5344CB8AC3E}">
        <p14:creationId xmlns:p14="http://schemas.microsoft.com/office/powerpoint/2010/main" val="6886427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45</a:t>
            </a:fld>
            <a:endParaRPr lang="en-US" dirty="0"/>
          </a:p>
        </p:txBody>
      </p:sp>
    </p:spTree>
    <p:extLst>
      <p:ext uri="{BB962C8B-B14F-4D97-AF65-F5344CB8AC3E}">
        <p14:creationId xmlns:p14="http://schemas.microsoft.com/office/powerpoint/2010/main" val="9645879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46</a:t>
            </a:fld>
            <a:endParaRPr lang="en-US" dirty="0"/>
          </a:p>
        </p:txBody>
      </p:sp>
    </p:spTree>
    <p:extLst>
      <p:ext uri="{BB962C8B-B14F-4D97-AF65-F5344CB8AC3E}">
        <p14:creationId xmlns:p14="http://schemas.microsoft.com/office/powerpoint/2010/main" val="372674090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47</a:t>
            </a:fld>
            <a:endParaRPr lang="en-US" dirty="0"/>
          </a:p>
        </p:txBody>
      </p:sp>
    </p:spTree>
    <p:extLst>
      <p:ext uri="{BB962C8B-B14F-4D97-AF65-F5344CB8AC3E}">
        <p14:creationId xmlns:p14="http://schemas.microsoft.com/office/powerpoint/2010/main" val="35782754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48</a:t>
            </a:fld>
            <a:endParaRPr lang="en-US" dirty="0"/>
          </a:p>
        </p:txBody>
      </p:sp>
    </p:spTree>
    <p:extLst>
      <p:ext uri="{BB962C8B-B14F-4D97-AF65-F5344CB8AC3E}">
        <p14:creationId xmlns:p14="http://schemas.microsoft.com/office/powerpoint/2010/main" val="142793451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49</a:t>
            </a:fld>
            <a:endParaRPr lang="en-US" dirty="0"/>
          </a:p>
        </p:txBody>
      </p:sp>
    </p:spTree>
    <p:extLst>
      <p:ext uri="{BB962C8B-B14F-4D97-AF65-F5344CB8AC3E}">
        <p14:creationId xmlns:p14="http://schemas.microsoft.com/office/powerpoint/2010/main" val="3965265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5</a:t>
            </a:fld>
            <a:endParaRPr lang="en-US" dirty="0"/>
          </a:p>
        </p:txBody>
      </p:sp>
    </p:spTree>
    <p:extLst>
      <p:ext uri="{BB962C8B-B14F-4D97-AF65-F5344CB8AC3E}">
        <p14:creationId xmlns:p14="http://schemas.microsoft.com/office/powerpoint/2010/main" val="51199953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50</a:t>
            </a:fld>
            <a:endParaRPr lang="en-US" dirty="0"/>
          </a:p>
        </p:txBody>
      </p:sp>
    </p:spTree>
    <p:extLst>
      <p:ext uri="{BB962C8B-B14F-4D97-AF65-F5344CB8AC3E}">
        <p14:creationId xmlns:p14="http://schemas.microsoft.com/office/powerpoint/2010/main" val="369673676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51</a:t>
            </a:fld>
            <a:endParaRPr lang="en-US" dirty="0"/>
          </a:p>
        </p:txBody>
      </p:sp>
    </p:spTree>
    <p:extLst>
      <p:ext uri="{BB962C8B-B14F-4D97-AF65-F5344CB8AC3E}">
        <p14:creationId xmlns:p14="http://schemas.microsoft.com/office/powerpoint/2010/main" val="305595472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52</a:t>
            </a:fld>
            <a:endParaRPr lang="en-US" dirty="0"/>
          </a:p>
        </p:txBody>
      </p:sp>
    </p:spTree>
    <p:extLst>
      <p:ext uri="{BB962C8B-B14F-4D97-AF65-F5344CB8AC3E}">
        <p14:creationId xmlns:p14="http://schemas.microsoft.com/office/powerpoint/2010/main" val="183083131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53</a:t>
            </a:fld>
            <a:endParaRPr lang="en-US" dirty="0"/>
          </a:p>
        </p:txBody>
      </p:sp>
    </p:spTree>
    <p:extLst>
      <p:ext uri="{BB962C8B-B14F-4D97-AF65-F5344CB8AC3E}">
        <p14:creationId xmlns:p14="http://schemas.microsoft.com/office/powerpoint/2010/main" val="9380555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54</a:t>
            </a:fld>
            <a:endParaRPr lang="en-US" dirty="0"/>
          </a:p>
        </p:txBody>
      </p:sp>
    </p:spTree>
    <p:extLst>
      <p:ext uri="{BB962C8B-B14F-4D97-AF65-F5344CB8AC3E}">
        <p14:creationId xmlns:p14="http://schemas.microsoft.com/office/powerpoint/2010/main" val="20342750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55</a:t>
            </a:fld>
            <a:endParaRPr lang="en-US" dirty="0"/>
          </a:p>
        </p:txBody>
      </p:sp>
    </p:spTree>
    <p:extLst>
      <p:ext uri="{BB962C8B-B14F-4D97-AF65-F5344CB8AC3E}">
        <p14:creationId xmlns:p14="http://schemas.microsoft.com/office/powerpoint/2010/main" val="34578260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56</a:t>
            </a:fld>
            <a:endParaRPr lang="en-US" dirty="0"/>
          </a:p>
        </p:txBody>
      </p:sp>
    </p:spTree>
    <p:extLst>
      <p:ext uri="{BB962C8B-B14F-4D97-AF65-F5344CB8AC3E}">
        <p14:creationId xmlns:p14="http://schemas.microsoft.com/office/powerpoint/2010/main" val="456895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6</a:t>
            </a:fld>
            <a:endParaRPr lang="en-US" dirty="0"/>
          </a:p>
        </p:txBody>
      </p:sp>
    </p:spTree>
    <p:extLst>
      <p:ext uri="{BB962C8B-B14F-4D97-AF65-F5344CB8AC3E}">
        <p14:creationId xmlns:p14="http://schemas.microsoft.com/office/powerpoint/2010/main" val="223425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7</a:t>
            </a:fld>
            <a:endParaRPr lang="en-US" dirty="0"/>
          </a:p>
        </p:txBody>
      </p:sp>
    </p:spTree>
    <p:extLst>
      <p:ext uri="{BB962C8B-B14F-4D97-AF65-F5344CB8AC3E}">
        <p14:creationId xmlns:p14="http://schemas.microsoft.com/office/powerpoint/2010/main" val="1229359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8</a:t>
            </a:fld>
            <a:endParaRPr lang="en-US" dirty="0"/>
          </a:p>
        </p:txBody>
      </p:sp>
    </p:spTree>
    <p:extLst>
      <p:ext uri="{BB962C8B-B14F-4D97-AF65-F5344CB8AC3E}">
        <p14:creationId xmlns:p14="http://schemas.microsoft.com/office/powerpoint/2010/main" val="221869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9</a:t>
            </a:fld>
            <a:endParaRPr lang="en-US" dirty="0"/>
          </a:p>
        </p:txBody>
      </p:sp>
    </p:spTree>
    <p:extLst>
      <p:ext uri="{BB962C8B-B14F-4D97-AF65-F5344CB8AC3E}">
        <p14:creationId xmlns:p14="http://schemas.microsoft.com/office/powerpoint/2010/main" val="30090622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a:defRPr b="1" cap="small" baseline="0">
                <a:solidFill>
                  <a:srgbClr val="003300"/>
                </a:solidFill>
              </a:defRPr>
            </a:lvl1pPr>
          </a:lstStyle>
          <a:p>
            <a:r>
              <a:rPr lang="en-US" dirty="0"/>
              <a:t>Click to edit master title style</a:t>
            </a:r>
          </a:p>
        </p:txBody>
      </p:sp>
      <p:sp>
        <p:nvSpPr>
          <p:cNvPr id="3" name="Subtitle 2"/>
          <p:cNvSpPr>
            <a:spLocks noGrp="1"/>
          </p:cNvSpPr>
          <p:nvPr>
            <p:ph type="subTitle" idx="1"/>
          </p:nvPr>
        </p:nvSpPr>
        <p:spPr>
          <a:xfrm>
            <a:off x="3962400" y="4038600"/>
            <a:ext cx="4772528"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a:buNone/>
              <a:defRPr sz="2000" baseline="0"/>
            </a:lvl1pPr>
          </a:lstStyle>
          <a:p>
            <a:r>
              <a:rPr lang="en-US" dirty="0"/>
              <a:t>Company Logo</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7B281C-5159-4971-8228-52B9A72E9ED2}" type="datetimeFigureOut">
              <a:rPr lang="en-US" smtClean="0"/>
              <a:pPr/>
              <a:t>9/18/2019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lang="en-US" smtClean="0"/>
              <a:pPr/>
              <a:t>9/18/2019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ackground Onl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lang="en-US" smtClean="0"/>
              <a:pPr/>
              <a:t>9/18/2019</a:t>
            </a:fld>
            <a:endParaRPr lang="en-US" dirty="0"/>
          </a:p>
        </p:txBody>
      </p:sp>
      <p:sp>
        <p:nvSpPr>
          <p:cNvPr id="4" name="Footer Placeholder 4"/>
          <p:cNvSpPr>
            <a:spLocks noGrp="1"/>
          </p:cNvSpPr>
          <p:nvPr>
            <p:ph type="ftr" sz="quarter" idx="11"/>
          </p:nvPr>
        </p:nvSpPr>
        <p:spPr>
          <a:xfrm>
            <a:off x="3352800" y="6356350"/>
            <a:ext cx="2895600" cy="365125"/>
          </a:xfrm>
        </p:spPr>
        <p:txBody>
          <a:bodyPr/>
          <a:lstStyle/>
          <a:p>
            <a:endParaRPr lang="en-US" dirty="0"/>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a:defRPr sz="4000" b="1" cap="small" baseline="0">
                <a:solidFill>
                  <a:srgbClr val="003300"/>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757B281C-5159-4971-8228-52B9A72E9ED2}" type="datetimeFigureOut">
              <a:rPr lang="en-US" smtClean="0"/>
              <a:pPr/>
              <a:t>9/18/2019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a:buNone/>
              <a:defRPr sz="1800"/>
            </a:lvl1pPr>
          </a:lstStyle>
          <a:p>
            <a:r>
              <a:rPr lang="en-US" dirty="0"/>
              <a:t>Company Logo</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a:defRPr lang="en-US" dirty="0"/>
            </a:lvl1pPr>
          </a:lstStyle>
          <a:p>
            <a:r>
              <a:rPr lang="en-US" dirty="0"/>
              <a:t>Click To Edit Master Title Style</a:t>
            </a:r>
          </a:p>
        </p:txBody>
      </p:sp>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9/18/2019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7B281C-5159-4971-8228-52B9A72E9ED2}" type="datetimeFigureOut">
              <a:rPr lang="en-US" smtClean="0"/>
              <a:pPr/>
              <a:t>9/18/2019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858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736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736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7B281C-5159-4971-8228-52B9A72E9ED2}" type="datetimeFigureOut">
              <a:rPr lang="en-US" smtClean="0"/>
              <a:pPr/>
              <a:t>9/18/2019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036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9/18/2019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9/18/2019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7B281C-5159-4971-8228-52B9A72E9ED2}" type="datetimeFigureOut">
              <a:rPr lang="en-US" smtClean="0"/>
              <a:pPr/>
              <a:t>9/18/2019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0" y="274638"/>
            <a:ext cx="5867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7B281C-5159-4971-8228-52B9A72E9ED2}" type="datetimeFigureOut">
              <a:rPr lang="en-US" smtClean="0"/>
              <a:pPr/>
              <a:t>9/18/2019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7B281C-5159-4971-8228-52B9A72E9ED2}" type="datetimeFigureOut">
              <a:rPr lang="en-US" smtClean="0"/>
              <a:pPr/>
              <a:t>9/18/2019</a:t>
            </a:fld>
            <a:endParaRPr lang="en-US" dirty="0"/>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D6E5A2-EC83-451F-A719-9AC1370DD5CF}" type="slidenum">
              <a:rPr lang="en-US" smtClean="0"/>
              <a:pPr/>
              <a:t>‹#›</a:t>
            </a:fld>
            <a:endParaRPr lang="en-US" dirty="0"/>
          </a:p>
        </p:txBody>
      </p:sp>
      <p:pic>
        <p:nvPicPr>
          <p:cNvPr id="8" name="Picture 7"/>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152400" y="-109183"/>
            <a:ext cx="818707" cy="70831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 id="2147483658" r:id="rId8"/>
    <p:sldLayoutId id="2147483659" r:id="rId9"/>
    <p:sldLayoutId id="2147483654" r:id="rId10"/>
    <p:sldLayoutId id="2147483655" r:id="rId11"/>
    <p:sldLayoutId id="2147483663" r:id="rId12"/>
  </p:sldLayoutIdLst>
  <p:transition spd="slow">
    <p:wipe dir="d"/>
  </p:transition>
  <p:txStyles>
    <p:titleStyle>
      <a:lvl1pPr algn="l" defTabSz="914400" rtl="0" eaLnBrk="1" latinLnBrk="0" hangingPunct="1">
        <a:spcBef>
          <a:spcPct val="0"/>
        </a:spcBef>
        <a:buNone/>
        <a:defRPr lang="en-US" sz="4400" kern="1200" dirty="0" smtClean="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6.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notesSlide" Target="../notesSlides/notesSlide3.xml"/><Relationship Id="rId4"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custDataLst>
              <p:tags r:id="rId2"/>
            </p:custDataLst>
          </p:nvPr>
        </p:nvSpPr>
        <p:spPr>
          <a:xfrm>
            <a:off x="3733800" y="3886200"/>
            <a:ext cx="4772528" cy="990600"/>
          </a:xfrm>
        </p:spPr>
        <p:txBody>
          <a:bodyPr>
            <a:normAutofit fontScale="47500" lnSpcReduction="20000"/>
          </a:bodyPr>
          <a:lstStyle/>
          <a:p>
            <a:pPr algn="ctr"/>
            <a:r>
              <a:rPr lang="en-US" sz="2400" dirty="0" err="1">
                <a:latin typeface="+mn-lt"/>
              </a:rPr>
              <a:t>Dr Mohamed Bilal Delvi</a:t>
            </a:r>
          </a:p>
          <a:p>
            <a:pPr algn="ctr"/>
            <a:r>
              <a:rPr lang="en-US" sz="2400" dirty="0">
                <a:latin typeface="+mn-lt"/>
              </a:rPr>
              <a:t>Associate Professor</a:t>
            </a:r>
          </a:p>
          <a:p>
            <a:pPr algn="ctr"/>
            <a:r>
              <a:rPr lang="en-US" sz="2400" dirty="0">
                <a:latin typeface="+mn-lt"/>
              </a:rPr>
              <a:t>Department of Anesthesia</a:t>
            </a:r>
          </a:p>
          <a:p>
            <a:pPr algn="ctr"/>
            <a:r>
              <a:rPr lang="en-US" sz="2400" dirty="0">
                <a:latin typeface="+mn-lt"/>
              </a:rPr>
              <a:t>College of Medicine</a:t>
            </a:r>
          </a:p>
          <a:p>
            <a:pPr algn="ctr"/>
            <a:r>
              <a:rPr lang="en-US" sz="2400" dirty="0">
                <a:latin typeface="+mn-lt"/>
              </a:rPr>
              <a:t>KSU</a:t>
            </a:r>
          </a:p>
          <a:p>
            <a:endParaRPr lang="en-US" sz="2400" dirty="0">
              <a:latin typeface="+mn-lt"/>
            </a:endParaRPr>
          </a:p>
        </p:txBody>
      </p:sp>
      <p:sp>
        <p:nvSpPr>
          <p:cNvPr id="5" name="Title 4"/>
          <p:cNvSpPr>
            <a:spLocks noGrp="1"/>
          </p:cNvSpPr>
          <p:nvPr>
            <p:ph type="ctrTitle"/>
          </p:nvPr>
        </p:nvSpPr>
        <p:spPr>
          <a:prstGeom prst="rect">
            <a:avLst/>
          </a:prstGeom>
        </p:spPr>
        <p:txBody>
          <a:bodyPr>
            <a:spAutoFit/>
          </a:bodyPr>
          <a:lstStyle/>
          <a:p>
            <a:pPr algn="ctr"/>
            <a:r>
              <a:rPr lang="en-US"/>
              <a:t>Transfusion Medicine</a:t>
            </a:r>
            <a:endParaRPr lang="en-US" dirty="0"/>
          </a:p>
          <a:p>
            <a:pPr algn="ctr"/>
            <a:r>
              <a:rPr lang="en-US" dirty="0"/>
              <a:t>and Therapy</a:t>
            </a:r>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152400"/>
            <a:ext cx="2362200"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638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9600" y="0"/>
            <a:ext cx="7467600" cy="6598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7216376"/>
      </p:ext>
    </p:extLst>
  </p:cSld>
  <p:clrMapOvr>
    <a:masterClrMapping/>
  </p:clrMapOvr>
  <p:transition spd="slow">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331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81200" y="846628"/>
            <a:ext cx="5410199" cy="5563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1733335"/>
      </p:ext>
    </p:extLst>
  </p:cSld>
  <p:clrMapOvr>
    <a:masterClrMapping/>
  </p:clrMapOvr>
  <p:transition spd="slow">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Typing</a:t>
            </a:r>
          </a:p>
        </p:txBody>
      </p:sp>
      <p:sp>
        <p:nvSpPr>
          <p:cNvPr id="3" name="Content Placeholder 2"/>
          <p:cNvSpPr>
            <a:spLocks noGrp="1"/>
          </p:cNvSpPr>
          <p:nvPr>
            <p:ph idx="1"/>
          </p:nvPr>
        </p:nvSpPr>
        <p:spPr/>
        <p:txBody>
          <a:bodyPr>
            <a:normAutofit/>
          </a:bodyPr>
          <a:lstStyle/>
          <a:p>
            <a:r>
              <a:rPr lang="en-US" dirty="0"/>
              <a:t>The “forward type” determines the ABO and Rh phenotype of the recipient’s RBC by using antiserum  directed against the A, B, and D antigens. </a:t>
            </a:r>
          </a:p>
          <a:p>
            <a:r>
              <a:rPr lang="en-US" dirty="0"/>
              <a:t>The “reverse type” detects </a:t>
            </a:r>
            <a:r>
              <a:rPr lang="en-US" dirty="0" err="1"/>
              <a:t>isoagglutinins</a:t>
            </a:r>
            <a:r>
              <a:rPr lang="en-US" dirty="0"/>
              <a:t> in the patient’s serum and should correlate with the ABO phenotype, or forward type.</a:t>
            </a:r>
          </a:p>
        </p:txBody>
      </p:sp>
    </p:spTree>
    <p:extLst>
      <p:ext uri="{BB962C8B-B14F-4D97-AF65-F5344CB8AC3E}">
        <p14:creationId xmlns:p14="http://schemas.microsoft.com/office/powerpoint/2010/main" val="238634878"/>
      </p:ext>
    </p:extLst>
  </p:cSld>
  <p:clrMapOvr>
    <a:masterClrMapping/>
  </p:clrMapOvr>
  <p:transition spd="slow">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Typing</a:t>
            </a:r>
          </a:p>
        </p:txBody>
      </p:sp>
      <p:sp>
        <p:nvSpPr>
          <p:cNvPr id="3" name="Content Placeholder 2"/>
          <p:cNvSpPr>
            <a:spLocks noGrp="1"/>
          </p:cNvSpPr>
          <p:nvPr>
            <p:ph idx="1"/>
          </p:nvPr>
        </p:nvSpPr>
        <p:spPr/>
        <p:txBody>
          <a:bodyPr>
            <a:normAutofit fontScale="92500" lnSpcReduction="10000"/>
          </a:bodyPr>
          <a:lstStyle/>
          <a:p>
            <a:r>
              <a:rPr lang="en-US" dirty="0"/>
              <a:t>ABO grouping requires that the recipient’s red cells be tested with anti-A and anti-B serum, and that their serum be tested with A and B red cells.</a:t>
            </a:r>
          </a:p>
          <a:p>
            <a:r>
              <a:rPr lang="en-US" dirty="0"/>
              <a:t>Those with type AB blood form no ABO group antibodies.(universal recipient).</a:t>
            </a:r>
          </a:p>
          <a:p>
            <a:r>
              <a:rPr lang="en-US" dirty="0"/>
              <a:t>Those with type O have antibodies against both.(universal donor).</a:t>
            </a:r>
          </a:p>
          <a:p>
            <a:r>
              <a:rPr lang="en-US" dirty="0"/>
              <a:t>Rh typing can usually be determined by adding a commercial reagent (anti-D) to recipient RBCs.</a:t>
            </a:r>
          </a:p>
          <a:p>
            <a:endParaRPr lang="en-US" dirty="0"/>
          </a:p>
        </p:txBody>
      </p:sp>
    </p:spTree>
    <p:extLst>
      <p:ext uri="{BB962C8B-B14F-4D97-AF65-F5344CB8AC3E}">
        <p14:creationId xmlns:p14="http://schemas.microsoft.com/office/powerpoint/2010/main" val="4263891277"/>
      </p:ext>
    </p:extLst>
  </p:cSld>
  <p:clrMapOvr>
    <a:masterClrMapping/>
  </p:clrMapOvr>
  <p:transition spd="slow">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3400" y="30480"/>
            <a:ext cx="8377083"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7806686"/>
      </p:ext>
    </p:extLst>
  </p:cSld>
  <p:clrMapOvr>
    <a:masterClrMapping/>
  </p:clrMapOvr>
  <p:transition spd="slow">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 and Screen</a:t>
            </a:r>
          </a:p>
        </p:txBody>
      </p:sp>
      <p:sp>
        <p:nvSpPr>
          <p:cNvPr id="3" name="Content Placeholder 2"/>
          <p:cNvSpPr>
            <a:spLocks noGrp="1"/>
          </p:cNvSpPr>
          <p:nvPr>
            <p:ph idx="1"/>
          </p:nvPr>
        </p:nvSpPr>
        <p:spPr/>
        <p:txBody>
          <a:bodyPr>
            <a:normAutofit/>
          </a:bodyPr>
          <a:lstStyle/>
          <a:p>
            <a:r>
              <a:rPr lang="en-US" dirty="0"/>
              <a:t>The type and screen allows quicker selection of appropriate banked blood for complete crossmatch if a transfusion is ordered.</a:t>
            </a:r>
          </a:p>
          <a:p>
            <a:r>
              <a:rPr lang="en-US" dirty="0"/>
              <a:t>When a blood transfusion is ordered, a formal crossmatch is done by mixing recipient serum with donor RBCs as a final compatibility test prior to transfusion.</a:t>
            </a:r>
          </a:p>
        </p:txBody>
      </p:sp>
    </p:spTree>
    <p:extLst>
      <p:ext uri="{BB962C8B-B14F-4D97-AF65-F5344CB8AC3E}">
        <p14:creationId xmlns:p14="http://schemas.microsoft.com/office/powerpoint/2010/main" val="3635781076"/>
      </p:ext>
    </p:extLst>
  </p:cSld>
  <p:clrMapOvr>
    <a:masterClrMapping/>
  </p:clrMapOvr>
  <p:transition spd="slow">
    <p:wipe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Cross Match</a:t>
            </a:r>
          </a:p>
        </p:txBody>
      </p:sp>
      <p:sp>
        <p:nvSpPr>
          <p:cNvPr id="3" name="Content Placeholder 2"/>
          <p:cNvSpPr>
            <a:spLocks noGrp="1"/>
          </p:cNvSpPr>
          <p:nvPr>
            <p:ph idx="1"/>
          </p:nvPr>
        </p:nvSpPr>
        <p:spPr/>
        <p:txBody>
          <a:bodyPr>
            <a:normAutofit/>
          </a:bodyPr>
          <a:lstStyle/>
          <a:p>
            <a:r>
              <a:rPr lang="en-US" dirty="0"/>
              <a:t>This can be done using a Coombs test (with serum incubated to 37° C), or the more rapid “immediate spin crossmatch” at room temperature, which will detect only ABO incompatibility.</a:t>
            </a:r>
          </a:p>
          <a:p>
            <a:r>
              <a:rPr lang="en-US" dirty="0"/>
              <a:t>Thorough Coombs test can detect incompatibilities that were missed with the antibody screen.</a:t>
            </a:r>
          </a:p>
        </p:txBody>
      </p:sp>
    </p:spTree>
    <p:extLst>
      <p:ext uri="{BB962C8B-B14F-4D97-AF65-F5344CB8AC3E}">
        <p14:creationId xmlns:p14="http://schemas.microsoft.com/office/powerpoint/2010/main" val="424821433"/>
      </p:ext>
    </p:extLst>
  </p:cSld>
  <p:clrMapOvr>
    <a:masterClrMapping/>
  </p:clrMapOvr>
  <p:transition spd="slow">
    <p:wipe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defRPr/>
            </a:pPr>
            <a:r>
              <a:rPr lang="en-US" b="1" dirty="0"/>
              <a:t>Blood and Products Transfusion</a:t>
            </a:r>
          </a:p>
        </p:txBody>
      </p:sp>
      <p:sp>
        <p:nvSpPr>
          <p:cNvPr id="37891" name="Rectangle 3"/>
          <p:cNvSpPr>
            <a:spLocks noGrp="1" noChangeArrowheads="1"/>
          </p:cNvSpPr>
          <p:nvPr>
            <p:ph idx="1"/>
          </p:nvPr>
        </p:nvSpPr>
        <p:spPr/>
        <p:txBody>
          <a:bodyPr/>
          <a:lstStyle/>
          <a:p>
            <a:pPr eaLnBrk="1" hangingPunct="1">
              <a:buFont typeface="Wingdings" pitchFamily="2" charset="2"/>
              <a:buNone/>
              <a:defRPr/>
            </a:pPr>
            <a:r>
              <a:rPr lang="en-US" dirty="0"/>
              <a:t>Why?</a:t>
            </a:r>
          </a:p>
          <a:p>
            <a:pPr eaLnBrk="1" hangingPunct="1">
              <a:buFont typeface="Wingdings" pitchFamily="2" charset="2"/>
              <a:buChar char="Ø"/>
              <a:defRPr/>
            </a:pPr>
            <a:r>
              <a:rPr lang="en-US" dirty="0"/>
              <a:t>Increase oxygen carrying capacity </a:t>
            </a:r>
          </a:p>
          <a:p>
            <a:pPr eaLnBrk="1" hangingPunct="1">
              <a:buFont typeface="Wingdings" pitchFamily="2" charset="2"/>
              <a:buChar char="Ø"/>
              <a:defRPr/>
            </a:pPr>
            <a:r>
              <a:rPr lang="en-US" dirty="0"/>
              <a:t>Restoration of red cell mass</a:t>
            </a:r>
          </a:p>
          <a:p>
            <a:pPr eaLnBrk="1" hangingPunct="1">
              <a:buFont typeface="Wingdings" pitchFamily="2" charset="2"/>
              <a:buChar char="Ø"/>
              <a:defRPr/>
            </a:pPr>
            <a:r>
              <a:rPr lang="en-US" dirty="0"/>
              <a:t>Correction of bleeding caused by platelet dysfunction</a:t>
            </a:r>
          </a:p>
          <a:p>
            <a:pPr eaLnBrk="1" hangingPunct="1">
              <a:buFont typeface="Wingdings" pitchFamily="2" charset="2"/>
              <a:buChar char="Ø"/>
              <a:defRPr/>
            </a:pPr>
            <a:r>
              <a:rPr lang="en-US" dirty="0"/>
              <a:t>Correction of bleeding caused by factor deficiencies</a:t>
            </a:r>
          </a:p>
        </p:txBody>
      </p:sp>
    </p:spTree>
    <p:extLst>
      <p:ext uri="{BB962C8B-B14F-4D97-AF65-F5344CB8AC3E}">
        <p14:creationId xmlns:p14="http://schemas.microsoft.com/office/powerpoint/2010/main" val="16745371"/>
      </p:ext>
    </p:extLst>
  </p:cSld>
  <p:clrMapOvr>
    <a:masterClrMapping/>
  </p:clrMapOvr>
  <p:transition spd="slow">
    <p:wipe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685800" y="228600"/>
            <a:ext cx="7772400" cy="1143000"/>
          </a:xfrm>
        </p:spPr>
        <p:txBody>
          <a:bodyPr/>
          <a:lstStyle/>
          <a:p>
            <a:pPr>
              <a:defRPr/>
            </a:pPr>
            <a:r>
              <a:rPr lang="en-US" sz="4000" b="1"/>
              <a:t>Oxygen Delivery</a:t>
            </a:r>
            <a:endParaRPr lang="en-US" b="1"/>
          </a:p>
        </p:txBody>
      </p:sp>
      <p:sp>
        <p:nvSpPr>
          <p:cNvPr id="174083" name="Rectangle 3"/>
          <p:cNvSpPr>
            <a:spLocks noGrp="1" noChangeArrowheads="1"/>
          </p:cNvSpPr>
          <p:nvPr>
            <p:ph idx="1"/>
          </p:nvPr>
        </p:nvSpPr>
        <p:spPr>
          <a:xfrm>
            <a:off x="812800" y="1752600"/>
            <a:ext cx="7315200" cy="3505200"/>
          </a:xfrm>
        </p:spPr>
        <p:txBody>
          <a:bodyPr>
            <a:normAutofit lnSpcReduction="10000"/>
          </a:bodyPr>
          <a:lstStyle/>
          <a:p>
            <a:pPr>
              <a:buSzTx/>
              <a:buFontTx/>
              <a:buChar char="•"/>
              <a:defRPr/>
            </a:pPr>
            <a:r>
              <a:rPr lang="en-US" sz="2800" dirty="0"/>
              <a:t>Oxygen Delivery (DO</a:t>
            </a:r>
            <a:r>
              <a:rPr lang="en-US" sz="2900" baseline="-25000" dirty="0"/>
              <a:t>2</a:t>
            </a:r>
            <a:r>
              <a:rPr lang="en-US" sz="2800" dirty="0"/>
              <a:t>) is the oxygen that is delivered to the tissues</a:t>
            </a:r>
          </a:p>
          <a:p>
            <a:pPr>
              <a:buSzTx/>
              <a:buFontTx/>
              <a:buNone/>
              <a:defRPr/>
            </a:pPr>
            <a:r>
              <a:rPr lang="en-US" sz="2800" dirty="0"/>
              <a:t>    </a:t>
            </a:r>
            <a:r>
              <a:rPr lang="en-US" sz="2800" b="1" dirty="0">
                <a:solidFill>
                  <a:srgbClr val="FF0000"/>
                </a:solidFill>
              </a:rPr>
              <a:t>DO</a:t>
            </a:r>
            <a:r>
              <a:rPr lang="en-US" sz="2900" b="1" baseline="-25000" dirty="0">
                <a:solidFill>
                  <a:srgbClr val="FF0000"/>
                </a:solidFill>
              </a:rPr>
              <a:t>2</a:t>
            </a:r>
            <a:r>
              <a:rPr lang="en-US" sz="2800" b="1" dirty="0">
                <a:solidFill>
                  <a:srgbClr val="FF0000"/>
                </a:solidFill>
              </a:rPr>
              <a:t>= COP x CaO</a:t>
            </a:r>
            <a:r>
              <a:rPr lang="en-US" sz="2900" b="1" baseline="-25000" dirty="0">
                <a:solidFill>
                  <a:srgbClr val="FF0000"/>
                </a:solidFill>
              </a:rPr>
              <a:t>2</a:t>
            </a:r>
            <a:endParaRPr lang="en-US" sz="2800" b="1" dirty="0">
              <a:solidFill>
                <a:srgbClr val="FF0000"/>
              </a:solidFill>
            </a:endParaRPr>
          </a:p>
          <a:p>
            <a:pPr>
              <a:buSzTx/>
              <a:buFontTx/>
              <a:buChar char="•"/>
              <a:defRPr/>
            </a:pPr>
            <a:r>
              <a:rPr lang="en-US" sz="2800" dirty="0"/>
              <a:t>Cardiac Output (CO) = HR x SV </a:t>
            </a:r>
          </a:p>
          <a:p>
            <a:pPr>
              <a:buSzTx/>
              <a:buFontTx/>
              <a:buChar char="•"/>
              <a:defRPr/>
            </a:pPr>
            <a:r>
              <a:rPr lang="en-US" sz="2800" dirty="0"/>
              <a:t>Oxygen Content (CaO</a:t>
            </a:r>
            <a:r>
              <a:rPr lang="en-US" sz="2900" baseline="-25000" dirty="0"/>
              <a:t>2</a:t>
            </a:r>
            <a:r>
              <a:rPr lang="en-US" sz="2800" dirty="0"/>
              <a:t>):</a:t>
            </a:r>
          </a:p>
          <a:p>
            <a:pPr lvl="1">
              <a:buClrTx/>
              <a:buFont typeface="Monotype Sorts" pitchFamily="2" charset="2"/>
              <a:buNone/>
              <a:defRPr/>
            </a:pPr>
            <a:r>
              <a:rPr lang="en-US" sz="2400" dirty="0">
                <a:solidFill>
                  <a:schemeClr val="tx2"/>
                </a:solidFill>
              </a:rPr>
              <a:t>-</a:t>
            </a:r>
            <a:r>
              <a:rPr lang="en-US" sz="2400" dirty="0"/>
              <a:t>  (</a:t>
            </a:r>
            <a:r>
              <a:rPr lang="en-US" sz="2400" b="1" dirty="0" err="1"/>
              <a:t>Hgb</a:t>
            </a:r>
            <a:r>
              <a:rPr lang="en-US" sz="2400" dirty="0"/>
              <a:t> x 1.39)O</a:t>
            </a:r>
            <a:r>
              <a:rPr lang="en-US" sz="2600" baseline="-25000" dirty="0"/>
              <a:t>2</a:t>
            </a:r>
            <a:r>
              <a:rPr lang="en-US" sz="2400" dirty="0"/>
              <a:t> saturation + PaO</a:t>
            </a:r>
            <a:r>
              <a:rPr lang="en-US" sz="2600" baseline="-25000" dirty="0"/>
              <a:t>2</a:t>
            </a:r>
            <a:r>
              <a:rPr lang="en-US" sz="2400" dirty="0"/>
              <a:t>(0.003)</a:t>
            </a:r>
          </a:p>
          <a:p>
            <a:pPr lvl="1">
              <a:buClrTx/>
              <a:buFont typeface="Monotype Sorts" pitchFamily="2" charset="2"/>
              <a:buNone/>
              <a:defRPr/>
            </a:pPr>
            <a:r>
              <a:rPr lang="en-US" sz="2400" dirty="0">
                <a:solidFill>
                  <a:schemeClr val="tx2"/>
                </a:solidFill>
              </a:rPr>
              <a:t>-</a:t>
            </a:r>
            <a:r>
              <a:rPr lang="en-US" sz="2400" dirty="0"/>
              <a:t>  </a:t>
            </a:r>
            <a:r>
              <a:rPr lang="en-US" sz="2400" dirty="0" err="1"/>
              <a:t>Hgb</a:t>
            </a:r>
            <a:r>
              <a:rPr lang="en-US" sz="2400" dirty="0"/>
              <a:t> is the main determinant of oxygen content in the blood</a:t>
            </a:r>
          </a:p>
        </p:txBody>
      </p:sp>
    </p:spTree>
    <p:extLst>
      <p:ext uri="{BB962C8B-B14F-4D97-AF65-F5344CB8AC3E}">
        <p14:creationId xmlns:p14="http://schemas.microsoft.com/office/powerpoint/2010/main" val="645919737"/>
      </p:ext>
    </p:extLst>
  </p:cSld>
  <p:clrMapOvr>
    <a:masterClrMapping/>
  </p:clrMapOvr>
  <p:transition spd="slow">
    <p:wipe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685800" y="228600"/>
            <a:ext cx="7772400" cy="762000"/>
          </a:xfrm>
        </p:spPr>
        <p:txBody>
          <a:bodyPr>
            <a:normAutofit/>
          </a:bodyPr>
          <a:lstStyle/>
          <a:p>
            <a:pPr>
              <a:defRPr/>
            </a:pPr>
            <a:r>
              <a:rPr lang="en-US" b="1"/>
              <a:t>Oxygen Delivery</a:t>
            </a:r>
            <a:r>
              <a:rPr lang="en-US"/>
              <a:t> (cont.)</a:t>
            </a:r>
          </a:p>
        </p:txBody>
      </p:sp>
      <p:sp>
        <p:nvSpPr>
          <p:cNvPr id="175107" name="Rectangle 3"/>
          <p:cNvSpPr>
            <a:spLocks noGrp="1" noChangeArrowheads="1"/>
          </p:cNvSpPr>
          <p:nvPr>
            <p:ph idx="1"/>
          </p:nvPr>
        </p:nvSpPr>
        <p:spPr>
          <a:xfrm>
            <a:off x="677332" y="1600200"/>
            <a:ext cx="8314268" cy="4267200"/>
          </a:xfrm>
        </p:spPr>
        <p:txBody>
          <a:bodyPr>
            <a:normAutofit/>
          </a:bodyPr>
          <a:lstStyle/>
          <a:p>
            <a:pPr>
              <a:lnSpc>
                <a:spcPct val="90000"/>
              </a:lnSpc>
              <a:buSzTx/>
              <a:buFontTx/>
              <a:buChar char="•"/>
              <a:defRPr/>
            </a:pPr>
            <a:endParaRPr lang="en-US" dirty="0"/>
          </a:p>
          <a:p>
            <a:pPr>
              <a:lnSpc>
                <a:spcPct val="90000"/>
              </a:lnSpc>
              <a:buSzTx/>
              <a:buFontTx/>
              <a:buChar char="•"/>
              <a:defRPr/>
            </a:pPr>
            <a:r>
              <a:rPr lang="en-US" dirty="0"/>
              <a:t>Therefore: </a:t>
            </a:r>
            <a:r>
              <a:rPr lang="en-US" b="1" dirty="0">
                <a:solidFill>
                  <a:srgbClr val="FF0000"/>
                </a:solidFill>
              </a:rPr>
              <a:t>DO</a:t>
            </a:r>
            <a:r>
              <a:rPr lang="en-US" b="1" baseline="-25000" dirty="0">
                <a:solidFill>
                  <a:srgbClr val="FF0000"/>
                </a:solidFill>
              </a:rPr>
              <a:t>2</a:t>
            </a:r>
            <a:r>
              <a:rPr lang="en-US" b="1" dirty="0">
                <a:solidFill>
                  <a:srgbClr val="FF0000"/>
                </a:solidFill>
              </a:rPr>
              <a:t> = HR x SV x CaO</a:t>
            </a:r>
            <a:r>
              <a:rPr lang="en-US" b="1" baseline="-25000" dirty="0">
                <a:solidFill>
                  <a:srgbClr val="FF0000"/>
                </a:solidFill>
              </a:rPr>
              <a:t>2</a:t>
            </a:r>
            <a:endParaRPr lang="en-US" b="1" dirty="0">
              <a:solidFill>
                <a:srgbClr val="FF0000"/>
              </a:solidFill>
            </a:endParaRPr>
          </a:p>
          <a:p>
            <a:pPr>
              <a:lnSpc>
                <a:spcPct val="90000"/>
              </a:lnSpc>
              <a:buSzTx/>
              <a:buFontTx/>
              <a:buChar char="•"/>
              <a:defRPr/>
            </a:pPr>
            <a:endParaRPr lang="en-US" dirty="0"/>
          </a:p>
          <a:p>
            <a:pPr>
              <a:lnSpc>
                <a:spcPct val="90000"/>
              </a:lnSpc>
              <a:buSzTx/>
              <a:buFontTx/>
              <a:buChar char="•"/>
              <a:defRPr/>
            </a:pPr>
            <a:endParaRPr lang="en-US" dirty="0"/>
          </a:p>
          <a:p>
            <a:pPr>
              <a:lnSpc>
                <a:spcPct val="90000"/>
              </a:lnSpc>
              <a:buSzTx/>
              <a:buFontTx/>
              <a:buChar char="•"/>
              <a:defRPr/>
            </a:pPr>
            <a:r>
              <a:rPr lang="en-US" dirty="0"/>
              <a:t>If HR or SV are unable to compensate, </a:t>
            </a:r>
            <a:r>
              <a:rPr lang="en-US" dirty="0" err="1"/>
              <a:t>Hgb</a:t>
            </a:r>
            <a:r>
              <a:rPr lang="en-US" dirty="0"/>
              <a:t> is the major determinant factor in O</a:t>
            </a:r>
            <a:r>
              <a:rPr lang="en-US" baseline="-25000" dirty="0"/>
              <a:t>2</a:t>
            </a:r>
            <a:r>
              <a:rPr lang="en-US" dirty="0"/>
              <a:t> delivery</a:t>
            </a:r>
          </a:p>
          <a:p>
            <a:pPr marL="0" indent="0">
              <a:lnSpc>
                <a:spcPct val="90000"/>
              </a:lnSpc>
              <a:buSzTx/>
              <a:buNone/>
              <a:defRPr/>
            </a:pPr>
            <a:endParaRPr lang="en-US" dirty="0"/>
          </a:p>
        </p:txBody>
      </p:sp>
    </p:spTree>
    <p:extLst>
      <p:ext uri="{BB962C8B-B14F-4D97-AF65-F5344CB8AC3E}">
        <p14:creationId xmlns:p14="http://schemas.microsoft.com/office/powerpoint/2010/main" val="2813870072"/>
      </p:ext>
    </p:extLst>
  </p:cSld>
  <p:clrMapOvr>
    <a:masterClrMapping/>
  </p:clrMapOvr>
  <p:transition spd="slow">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 </a:t>
            </a:r>
          </a:p>
        </p:txBody>
      </p:sp>
      <p:sp>
        <p:nvSpPr>
          <p:cNvPr id="3" name="Content Placeholder 2"/>
          <p:cNvSpPr>
            <a:spLocks noGrp="1"/>
          </p:cNvSpPr>
          <p:nvPr>
            <p:ph idx="1"/>
          </p:nvPr>
        </p:nvSpPr>
        <p:spPr/>
        <p:txBody>
          <a:bodyPr/>
          <a:lstStyle/>
          <a:p>
            <a:r>
              <a:rPr lang="en-US" dirty="0"/>
              <a:t>Indication of blood transfusion </a:t>
            </a:r>
          </a:p>
          <a:p>
            <a:r>
              <a:rPr lang="en-US" dirty="0"/>
              <a:t>Blood groups </a:t>
            </a:r>
          </a:p>
          <a:p>
            <a:r>
              <a:rPr lang="en-US" dirty="0"/>
              <a:t>Blood component </a:t>
            </a:r>
          </a:p>
          <a:p>
            <a:r>
              <a:rPr lang="en-US" sz="3200" dirty="0"/>
              <a:t>Blood transfusion complication</a:t>
            </a:r>
          </a:p>
          <a:p>
            <a:pPr>
              <a:buNone/>
            </a:pPr>
            <a:r>
              <a:rPr lang="en-US" sz="3200" dirty="0"/>
              <a:t>    treatment </a:t>
            </a:r>
          </a:p>
          <a:p>
            <a:r>
              <a:rPr lang="en-US" sz="3200" dirty="0"/>
              <a:t>Alternatives to Blood Products </a:t>
            </a:r>
            <a:endParaRPr lang="en-US" dirty="0"/>
          </a:p>
          <a:p>
            <a:endParaRPr lang="en-US" dirty="0"/>
          </a:p>
        </p:txBody>
      </p:sp>
    </p:spTree>
    <p:extLst>
      <p:ext uri="{BB962C8B-B14F-4D97-AF65-F5344CB8AC3E}">
        <p14:creationId xmlns:p14="http://schemas.microsoft.com/office/powerpoint/2010/main" val="1349119109"/>
      </p:ext>
    </p:extLst>
  </p:cSld>
  <p:clrMapOvr>
    <a:masterClrMapping/>
  </p:clrMapOvr>
  <p:transition spd="slow">
    <p:wipe di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Administration</a:t>
            </a:r>
          </a:p>
        </p:txBody>
      </p:sp>
      <p:sp>
        <p:nvSpPr>
          <p:cNvPr id="3" name="Content Placeholder 2"/>
          <p:cNvSpPr>
            <a:spLocks noGrp="1"/>
          </p:cNvSpPr>
          <p:nvPr>
            <p:ph idx="1"/>
          </p:nvPr>
        </p:nvSpPr>
        <p:spPr/>
        <p:txBody>
          <a:bodyPr>
            <a:normAutofit fontScale="92500"/>
          </a:bodyPr>
          <a:lstStyle/>
          <a:p>
            <a:pPr algn="just"/>
            <a:r>
              <a:rPr lang="en-US" dirty="0"/>
              <a:t>Legal Aspects:</a:t>
            </a:r>
          </a:p>
          <a:p>
            <a:pPr algn="just"/>
            <a:r>
              <a:rPr lang="en-US" dirty="0"/>
              <a:t>Two qualified personnel check it at the bedside to prevent a potentially fatal clerical error. </a:t>
            </a:r>
          </a:p>
          <a:p>
            <a:pPr algn="just"/>
            <a:r>
              <a:rPr lang="en-US" dirty="0"/>
              <a:t>Recipient and unit identification, confirmation of compatibility, expiration date.</a:t>
            </a:r>
          </a:p>
          <a:p>
            <a:pPr algn="just"/>
            <a:r>
              <a:rPr lang="en-US" dirty="0"/>
              <a:t>60% of transfusions occur </a:t>
            </a:r>
            <a:r>
              <a:rPr lang="en-US" dirty="0" err="1"/>
              <a:t>perioperatively</a:t>
            </a:r>
            <a:r>
              <a:rPr lang="en-US" dirty="0"/>
              <a:t>.</a:t>
            </a:r>
          </a:p>
          <a:p>
            <a:pPr algn="just"/>
            <a:r>
              <a:rPr lang="en-US" dirty="0"/>
              <a:t>responsibility of transfusing </a:t>
            </a:r>
            <a:r>
              <a:rPr lang="en-US" dirty="0" err="1"/>
              <a:t>perioperatively</a:t>
            </a:r>
            <a:r>
              <a:rPr lang="en-US" dirty="0"/>
              <a:t> is with the anesthesiologist</a:t>
            </a:r>
          </a:p>
          <a:p>
            <a:pPr marL="0" indent="0">
              <a:buNone/>
            </a:pPr>
            <a:endParaRPr lang="en-US" dirty="0"/>
          </a:p>
        </p:txBody>
      </p:sp>
    </p:spTree>
    <p:extLst>
      <p:ext uri="{BB962C8B-B14F-4D97-AF65-F5344CB8AC3E}">
        <p14:creationId xmlns:p14="http://schemas.microsoft.com/office/powerpoint/2010/main" val="1392990455"/>
      </p:ext>
    </p:extLst>
  </p:cSld>
  <p:clrMapOvr>
    <a:masterClrMapping/>
  </p:clrMapOvr>
  <p:transition spd="slow">
    <p:wipe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Administration</a:t>
            </a:r>
          </a:p>
        </p:txBody>
      </p:sp>
      <p:sp>
        <p:nvSpPr>
          <p:cNvPr id="3" name="Content Placeholder 2"/>
          <p:cNvSpPr>
            <a:spLocks noGrp="1"/>
          </p:cNvSpPr>
          <p:nvPr>
            <p:ph idx="1"/>
          </p:nvPr>
        </p:nvSpPr>
        <p:spPr>
          <a:xfrm>
            <a:off x="762000" y="1596413"/>
            <a:ext cx="8153400" cy="4880587"/>
          </a:xfrm>
        </p:spPr>
        <p:txBody>
          <a:bodyPr>
            <a:normAutofit/>
          </a:bodyPr>
          <a:lstStyle/>
          <a:p>
            <a:pPr algn="just"/>
            <a:r>
              <a:rPr lang="en-US" dirty="0"/>
              <a:t>Urgent transfusion situations require flow rates faster than gravity can provide. </a:t>
            </a:r>
          </a:p>
          <a:p>
            <a:pPr algn="just"/>
            <a:r>
              <a:rPr lang="en-US" dirty="0"/>
              <a:t>Pressure bags are available that completely encase the blood bag and apply pressure evenly to the blood bag surface. </a:t>
            </a:r>
          </a:p>
          <a:p>
            <a:pPr algn="just"/>
            <a:r>
              <a:rPr lang="en-US" dirty="0"/>
              <a:t>If external pressure is anticipated, large-bore needles are recommended for venous access to prevent hemolysis.</a:t>
            </a:r>
          </a:p>
        </p:txBody>
      </p:sp>
    </p:spTree>
    <p:extLst>
      <p:ext uri="{BB962C8B-B14F-4D97-AF65-F5344CB8AC3E}">
        <p14:creationId xmlns:p14="http://schemas.microsoft.com/office/powerpoint/2010/main" val="3235704375"/>
      </p:ext>
    </p:extLst>
  </p:cSld>
  <p:clrMapOvr>
    <a:masterClrMapping/>
  </p:clrMapOvr>
  <p:transition spd="slow">
    <p:wipe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Administration</a:t>
            </a:r>
          </a:p>
        </p:txBody>
      </p:sp>
      <p:sp>
        <p:nvSpPr>
          <p:cNvPr id="3" name="Content Placeholder 2"/>
          <p:cNvSpPr>
            <a:spLocks noGrp="1"/>
          </p:cNvSpPr>
          <p:nvPr>
            <p:ph idx="1"/>
          </p:nvPr>
        </p:nvSpPr>
        <p:spPr/>
        <p:txBody>
          <a:bodyPr/>
          <a:lstStyle/>
          <a:p>
            <a:pPr algn="just"/>
            <a:r>
              <a:rPr lang="en-US" dirty="0"/>
              <a:t>If only a small-gauge needle is available, the transfusion may be diluted with normal saline, but this may cause unwanted volume expansion.</a:t>
            </a:r>
          </a:p>
        </p:txBody>
      </p:sp>
      <p:pic>
        <p:nvPicPr>
          <p:cNvPr id="20482"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8600" y="3733800"/>
            <a:ext cx="4038600" cy="2940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3"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029201" y="3711309"/>
            <a:ext cx="2819400" cy="2962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4" name="Picture 4"/>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583424" y="1"/>
            <a:ext cx="1408175" cy="1600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0801118"/>
      </p:ext>
    </p:extLst>
  </p:cSld>
  <p:clrMapOvr>
    <a:masterClrMapping/>
  </p:clrMapOvr>
  <p:transition spd="slow">
    <p:wipe di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a:t>
            </a:r>
          </a:p>
        </p:txBody>
      </p:sp>
      <p:sp>
        <p:nvSpPr>
          <p:cNvPr id="3" name="Content Placeholder 2"/>
          <p:cNvSpPr>
            <a:spLocks noGrp="1"/>
          </p:cNvSpPr>
          <p:nvPr>
            <p:ph idx="1"/>
          </p:nvPr>
        </p:nvSpPr>
        <p:spPr>
          <a:xfrm>
            <a:off x="762000" y="1143000"/>
            <a:ext cx="8077200" cy="4979376"/>
          </a:xfrm>
        </p:spPr>
        <p:txBody>
          <a:bodyPr>
            <a:normAutofit lnSpcReduction="10000"/>
          </a:bodyPr>
          <a:lstStyle/>
          <a:p>
            <a:pPr marL="0" indent="0">
              <a:buNone/>
            </a:pPr>
            <a:endParaRPr lang="en-US" dirty="0"/>
          </a:p>
          <a:p>
            <a:pPr marL="514350" indent="-514350" algn="just">
              <a:buFont typeface="+mj-lt"/>
              <a:buAutoNum type="arabicPeriod"/>
            </a:pPr>
            <a:r>
              <a:rPr lang="en-US" dirty="0"/>
              <a:t>Patient’s age, </a:t>
            </a:r>
          </a:p>
          <a:p>
            <a:pPr marL="514350" indent="-514350" algn="just">
              <a:buFont typeface="+mj-lt"/>
              <a:buAutoNum type="arabicPeriod"/>
            </a:pPr>
            <a:r>
              <a:rPr lang="en-US" dirty="0"/>
              <a:t>severity of symptoms, </a:t>
            </a:r>
          </a:p>
          <a:p>
            <a:pPr marL="514350" indent="-514350" algn="just">
              <a:buFont typeface="+mj-lt"/>
              <a:buAutoNum type="arabicPeriod"/>
            </a:pPr>
            <a:r>
              <a:rPr lang="en-US" dirty="0"/>
              <a:t>cause of the deficit, </a:t>
            </a:r>
          </a:p>
          <a:p>
            <a:pPr marL="514350" indent="-514350" algn="just">
              <a:buFont typeface="+mj-lt"/>
              <a:buAutoNum type="arabicPeriod"/>
            </a:pPr>
            <a:r>
              <a:rPr lang="en-US" dirty="0"/>
              <a:t>underlying medical condition, </a:t>
            </a:r>
          </a:p>
          <a:p>
            <a:pPr marL="514350" indent="-514350" algn="just">
              <a:buFont typeface="+mj-lt"/>
              <a:buAutoNum type="arabicPeriod"/>
            </a:pPr>
            <a:r>
              <a:rPr lang="en-US" dirty="0"/>
              <a:t>ability to compensate for decreased oxygen-carrying capacity, and </a:t>
            </a:r>
          </a:p>
          <a:p>
            <a:pPr marL="514350" indent="-514350" algn="just">
              <a:buFont typeface="+mj-lt"/>
              <a:buAutoNum type="arabicPeriod"/>
            </a:pPr>
            <a:r>
              <a:rPr lang="en-US" dirty="0"/>
              <a:t>tissue oxygen requirements are all considered. </a:t>
            </a:r>
          </a:p>
        </p:txBody>
      </p:sp>
    </p:spTree>
    <p:extLst>
      <p:ext uri="{BB962C8B-B14F-4D97-AF65-F5344CB8AC3E}">
        <p14:creationId xmlns:p14="http://schemas.microsoft.com/office/powerpoint/2010/main" val="1610379202"/>
      </p:ext>
    </p:extLst>
  </p:cSld>
  <p:clrMapOvr>
    <a:masterClrMapping/>
  </p:clrMapOvr>
  <p:transition spd="slow">
    <p:wipe di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a:t>
            </a:r>
          </a:p>
        </p:txBody>
      </p:sp>
      <p:sp>
        <p:nvSpPr>
          <p:cNvPr id="3" name="Content Placeholder 2"/>
          <p:cNvSpPr>
            <a:spLocks noGrp="1"/>
          </p:cNvSpPr>
          <p:nvPr>
            <p:ph idx="1"/>
          </p:nvPr>
        </p:nvSpPr>
        <p:spPr>
          <a:xfrm>
            <a:off x="762000" y="1596413"/>
            <a:ext cx="8229600" cy="4880587"/>
          </a:xfrm>
        </p:spPr>
        <p:txBody>
          <a:bodyPr>
            <a:normAutofit fontScale="85000" lnSpcReduction="20000"/>
          </a:bodyPr>
          <a:lstStyle/>
          <a:p>
            <a:pPr marL="0" indent="0">
              <a:buNone/>
            </a:pPr>
            <a:r>
              <a:rPr lang="en-US" dirty="0"/>
              <a:t>Clinical evaluation:</a:t>
            </a:r>
          </a:p>
          <a:p>
            <a:pPr marL="514350" indent="-514350">
              <a:buFont typeface="+mj-lt"/>
              <a:buAutoNum type="arabicPeriod"/>
            </a:pPr>
            <a:r>
              <a:rPr lang="en-US" dirty="0"/>
              <a:t>appearance (pallor, diaphoresis), </a:t>
            </a:r>
          </a:p>
          <a:p>
            <a:pPr marL="514350" indent="-514350">
              <a:buFont typeface="+mj-lt"/>
              <a:buAutoNum type="arabicPeriod"/>
            </a:pPr>
            <a:r>
              <a:rPr lang="en-US" dirty="0"/>
              <a:t>mentation (alert, confused), </a:t>
            </a:r>
          </a:p>
          <a:p>
            <a:pPr marL="514350" indent="-514350">
              <a:buFont typeface="+mj-lt"/>
              <a:buAutoNum type="arabicPeriod"/>
            </a:pPr>
            <a:r>
              <a:rPr lang="en-US" dirty="0"/>
              <a:t>heart rate, </a:t>
            </a:r>
          </a:p>
          <a:p>
            <a:pPr marL="514350" indent="-514350">
              <a:buFont typeface="+mj-lt"/>
              <a:buAutoNum type="arabicPeriod"/>
            </a:pPr>
            <a:r>
              <a:rPr lang="en-US" dirty="0"/>
              <a:t>blood pressure,</a:t>
            </a:r>
          </a:p>
          <a:p>
            <a:pPr marL="514350" indent="-514350">
              <a:buFont typeface="+mj-lt"/>
              <a:buAutoNum type="arabicPeriod"/>
            </a:pPr>
            <a:r>
              <a:rPr lang="en-US" dirty="0"/>
              <a:t>nature of the bleeding (active, controlled, uncontrolled), </a:t>
            </a:r>
          </a:p>
          <a:p>
            <a:pPr marL="0" indent="0">
              <a:buNone/>
            </a:pPr>
            <a:r>
              <a:rPr lang="en-US" dirty="0"/>
              <a:t>Laboratory evaluation :</a:t>
            </a:r>
          </a:p>
          <a:p>
            <a:pPr marL="514350" indent="-514350">
              <a:buFont typeface="+mj-lt"/>
              <a:buAutoNum type="arabicPeriod"/>
            </a:pPr>
            <a:r>
              <a:rPr lang="en-US" dirty="0"/>
              <a:t> </a:t>
            </a:r>
            <a:r>
              <a:rPr lang="en-US" dirty="0" err="1"/>
              <a:t>Hgb</a:t>
            </a:r>
            <a:r>
              <a:rPr lang="en-US" dirty="0"/>
              <a:t>, </a:t>
            </a:r>
          </a:p>
          <a:p>
            <a:pPr marL="514350" indent="-514350">
              <a:buFont typeface="+mj-lt"/>
              <a:buAutoNum type="arabicPeriod"/>
            </a:pPr>
            <a:r>
              <a:rPr lang="en-US" dirty="0"/>
              <a:t>hematocrit, </a:t>
            </a:r>
          </a:p>
          <a:p>
            <a:pPr marL="514350" indent="-514350">
              <a:buFont typeface="+mj-lt"/>
              <a:buAutoNum type="arabicPeriod"/>
            </a:pPr>
            <a:r>
              <a:rPr lang="en-US" dirty="0"/>
              <a:t>platelets, </a:t>
            </a:r>
          </a:p>
          <a:p>
            <a:pPr marL="514350" indent="-514350">
              <a:buFont typeface="+mj-lt"/>
              <a:buAutoNum type="arabicPeriod"/>
            </a:pPr>
            <a:r>
              <a:rPr lang="en-US" dirty="0"/>
              <a:t>clotting functions.</a:t>
            </a:r>
          </a:p>
          <a:p>
            <a:endParaRPr lang="en-US" dirty="0"/>
          </a:p>
        </p:txBody>
      </p:sp>
    </p:spTree>
    <p:extLst>
      <p:ext uri="{BB962C8B-B14F-4D97-AF65-F5344CB8AC3E}">
        <p14:creationId xmlns:p14="http://schemas.microsoft.com/office/powerpoint/2010/main" val="4165867499"/>
      </p:ext>
    </p:extLst>
  </p:cSld>
  <p:clrMapOvr>
    <a:masterClrMapping/>
  </p:clrMapOvr>
  <p:transition spd="slow">
    <p:wipe di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to Transfuse?</a:t>
            </a:r>
          </a:p>
        </p:txBody>
      </p:sp>
      <p:sp>
        <p:nvSpPr>
          <p:cNvPr id="3" name="Content Placeholder 2"/>
          <p:cNvSpPr>
            <a:spLocks noGrp="1"/>
          </p:cNvSpPr>
          <p:nvPr>
            <p:ph idx="1"/>
          </p:nvPr>
        </p:nvSpPr>
        <p:spPr/>
        <p:txBody>
          <a:bodyPr>
            <a:normAutofit/>
          </a:bodyPr>
          <a:lstStyle/>
          <a:p>
            <a:pPr algn="just"/>
            <a:r>
              <a:rPr lang="en-US" dirty="0"/>
              <a:t>TRICC (Transfusion Requirements in Critical Care) trial, demonstrated that in the critical care setting, a transfusion threshold of 7 g/dL was as safe as a threshold of 10 g/dL. </a:t>
            </a:r>
          </a:p>
          <a:p>
            <a:pPr algn="just"/>
            <a:endParaRPr lang="en-US" dirty="0"/>
          </a:p>
          <a:p>
            <a:pPr algn="just"/>
            <a:r>
              <a:rPr lang="en-US" dirty="0"/>
              <a:t>A subgroup analysis generated some concern that patients with ischemic heart disease benefit from higher transfusion threshold</a:t>
            </a:r>
          </a:p>
        </p:txBody>
      </p:sp>
    </p:spTree>
    <p:extLst>
      <p:ext uri="{BB962C8B-B14F-4D97-AF65-F5344CB8AC3E}">
        <p14:creationId xmlns:p14="http://schemas.microsoft.com/office/powerpoint/2010/main" val="1630110890"/>
      </p:ext>
    </p:extLst>
  </p:cSld>
  <p:clrMapOvr>
    <a:masterClrMapping/>
  </p:clrMapOvr>
  <p:transition spd="slow">
    <p:wipe di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bwMode="auto">
          <a:xfrm>
            <a:off x="492125" y="0"/>
            <a:ext cx="8651875"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7301043"/>
      </p:ext>
    </p:extLst>
  </p:cSld>
  <p:clrMapOvr>
    <a:masterClrMapping/>
  </p:clrMapOvr>
  <p:transition spd="slow">
    <p:wipe di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6117" y="228600"/>
            <a:ext cx="8322503" cy="624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9898985"/>
      </p:ext>
    </p:extLst>
  </p:cSld>
  <p:clrMapOvr>
    <a:masterClrMapping/>
  </p:clrMapOvr>
  <p:transition spd="slow">
    <p:wipe di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8077200" cy="1143000"/>
          </a:xfrm>
        </p:spPr>
        <p:txBody>
          <a:bodyPr/>
          <a:lstStyle/>
          <a:p>
            <a:r>
              <a:rPr lang="en-US" dirty="0"/>
              <a:t>Blood and its components</a:t>
            </a:r>
          </a:p>
        </p:txBody>
      </p:sp>
      <p:sp>
        <p:nvSpPr>
          <p:cNvPr id="3" name="Content Placeholder 2"/>
          <p:cNvSpPr>
            <a:spLocks noGrp="1"/>
          </p:cNvSpPr>
          <p:nvPr>
            <p:ph idx="1"/>
          </p:nvPr>
        </p:nvSpPr>
        <p:spPr>
          <a:xfrm>
            <a:off x="762000" y="1371600"/>
            <a:ext cx="8077200" cy="4297363"/>
          </a:xfrm>
        </p:spPr>
        <p:txBody>
          <a:bodyPr>
            <a:normAutofit/>
          </a:bodyPr>
          <a:lstStyle/>
          <a:p>
            <a:pPr algn="just"/>
            <a:r>
              <a:rPr lang="en-US" b="1" u="sng" dirty="0"/>
              <a:t>Whole Blood </a:t>
            </a:r>
            <a:r>
              <a:rPr lang="en-US" dirty="0"/>
              <a:t>is not as economical as component therapy, although there has recently been renewed interest in the benefits of using fresh whole blood in military field hospitals.</a:t>
            </a:r>
          </a:p>
          <a:p>
            <a:pPr algn="just"/>
            <a:r>
              <a:rPr lang="en-US" dirty="0"/>
              <a:t>In modern transfusion medicine is rarely used.</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4387778"/>
            <a:ext cx="2667000" cy="2262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057400" y="4574187"/>
            <a:ext cx="274066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0531442"/>
      </p:ext>
    </p:extLst>
  </p:cSld>
  <p:clrMapOvr>
    <a:masterClrMapping/>
  </p:clrMapOvr>
  <p:transition spd="slow">
    <p:wipe di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5800" y="152400"/>
            <a:ext cx="6635965" cy="3968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7006494"/>
      </p:ext>
    </p:extLst>
  </p:cSld>
  <p:clrMapOvr>
    <a:masterClrMapping/>
  </p:clrMapOvr>
  <p:transition spd="slow">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a:t>PERSPECTIVE</a:t>
            </a:r>
          </a:p>
        </p:txBody>
      </p:sp>
      <p:sp>
        <p:nvSpPr>
          <p:cNvPr id="5" name="Content Placeholder 4"/>
          <p:cNvSpPr>
            <a:spLocks noGrp="1"/>
          </p:cNvSpPr>
          <p:nvPr>
            <p:ph idx="1"/>
            <p:custDataLst>
              <p:tags r:id="rId3"/>
            </p:custDataLst>
          </p:nvPr>
        </p:nvSpPr>
        <p:spPr/>
        <p:txBody>
          <a:bodyPr>
            <a:normAutofit/>
          </a:bodyPr>
          <a:lstStyle/>
          <a:p>
            <a:endParaRPr lang="en-US" dirty="0"/>
          </a:p>
          <a:p>
            <a:pPr algn="just"/>
            <a:r>
              <a:rPr lang="en-US" dirty="0"/>
              <a:t>The era of modern blood transfusion began in the early 1900s with discovery of the ABO red cell antigen system. </a:t>
            </a:r>
          </a:p>
          <a:p>
            <a:pPr algn="just"/>
            <a:endParaRPr lang="en-US" dirty="0"/>
          </a:p>
          <a:p>
            <a:pPr algn="just"/>
            <a:r>
              <a:rPr lang="en-US" dirty="0"/>
              <a:t> World War I it was known that adding citrate enabled the storage of anticoagulated blood. </a:t>
            </a:r>
          </a:p>
        </p:txBody>
      </p:sp>
    </p:spTree>
    <p:custDataLst>
      <p:tags r:id="rId1"/>
    </p:custDataLst>
  </p:cSld>
  <p:clrMapOvr>
    <a:masterClrMapping/>
  </p:clrMapOvr>
  <p:transition spd="slow">
    <p:wipe dir="d"/>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and its components</a:t>
            </a:r>
          </a:p>
        </p:txBody>
      </p:sp>
      <p:sp>
        <p:nvSpPr>
          <p:cNvPr id="3" name="Content Placeholder 2"/>
          <p:cNvSpPr>
            <a:spLocks noGrp="1"/>
          </p:cNvSpPr>
          <p:nvPr>
            <p:ph idx="1"/>
          </p:nvPr>
        </p:nvSpPr>
        <p:spPr/>
        <p:txBody>
          <a:bodyPr>
            <a:normAutofit fontScale="92500" lnSpcReduction="20000"/>
          </a:bodyPr>
          <a:lstStyle/>
          <a:p>
            <a:pPr marL="0" indent="0" algn="just">
              <a:buNone/>
            </a:pPr>
            <a:r>
              <a:rPr lang="en-US" b="1" u="sng" dirty="0"/>
              <a:t>Packed Red Blood Cells</a:t>
            </a:r>
          </a:p>
          <a:p>
            <a:pPr algn="just"/>
            <a:r>
              <a:rPr lang="en-US" dirty="0"/>
              <a:t>PRBCs are given to improve oxygen delivery to tissues at the microvascular level. </a:t>
            </a:r>
          </a:p>
          <a:p>
            <a:pPr algn="just"/>
            <a:r>
              <a:rPr lang="en-US" dirty="0"/>
              <a:t> American Society of Anesthesiologists :</a:t>
            </a:r>
          </a:p>
          <a:p>
            <a:pPr marL="514350" indent="-514350" algn="just">
              <a:buFont typeface="+mj-lt"/>
              <a:buAutoNum type="arabicPeriod"/>
            </a:pPr>
            <a:r>
              <a:rPr lang="en-US" dirty="0"/>
              <a:t>Transfusion is rarely needed with a Hgb concentration greater than 10 g/dL .</a:t>
            </a:r>
          </a:p>
          <a:p>
            <a:pPr marL="514350" indent="-514350" algn="just">
              <a:buFont typeface="+mj-lt"/>
              <a:buAutoNum type="arabicPeriod"/>
            </a:pPr>
            <a:r>
              <a:rPr lang="en-US" dirty="0"/>
              <a:t>Always needed when the Hgb is less than 6 g/dL. </a:t>
            </a:r>
          </a:p>
          <a:p>
            <a:pPr marL="514350" indent="-514350" algn="just">
              <a:buFont typeface="+mj-lt"/>
              <a:buAutoNum type="arabicPeriod"/>
            </a:pPr>
            <a:r>
              <a:rPr lang="en-US" dirty="0"/>
              <a:t>Patients with a Hgb between 6 and 10 mg/dL require careful clinical judgment.</a:t>
            </a:r>
          </a:p>
        </p:txBody>
      </p:sp>
    </p:spTree>
    <p:extLst>
      <p:ext uri="{BB962C8B-B14F-4D97-AF65-F5344CB8AC3E}">
        <p14:creationId xmlns:p14="http://schemas.microsoft.com/office/powerpoint/2010/main" val="26811841"/>
      </p:ext>
    </p:extLst>
  </p:cSld>
  <p:clrMapOvr>
    <a:masterClrMapping/>
  </p:clrMapOvr>
  <p:transition spd="slow">
    <p:wipe di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and its components</a:t>
            </a:r>
          </a:p>
        </p:txBody>
      </p:sp>
      <p:sp>
        <p:nvSpPr>
          <p:cNvPr id="3" name="Content Placeholder 2"/>
          <p:cNvSpPr>
            <a:spLocks noGrp="1"/>
          </p:cNvSpPr>
          <p:nvPr>
            <p:ph idx="1"/>
          </p:nvPr>
        </p:nvSpPr>
        <p:spPr/>
        <p:txBody>
          <a:bodyPr>
            <a:normAutofit fontScale="85000" lnSpcReduction="20000"/>
          </a:bodyPr>
          <a:lstStyle/>
          <a:p>
            <a:r>
              <a:rPr lang="en-US" dirty="0"/>
              <a:t>PRBCS …</a:t>
            </a:r>
          </a:p>
          <a:p>
            <a:pPr algn="just"/>
            <a:r>
              <a:rPr lang="en-US" dirty="0"/>
              <a:t>Ischemic heart disease may render patients more intolerant of anemia, although more research is needed to clarify whether transfusion benefits these patients.</a:t>
            </a:r>
          </a:p>
          <a:p>
            <a:pPr algn="just"/>
            <a:endParaRPr lang="en-US" dirty="0"/>
          </a:p>
          <a:p>
            <a:pPr algn="just"/>
            <a:r>
              <a:rPr lang="en-US" dirty="0"/>
              <a:t>Physicians would still transfuse a patient with ongoing hemorrhage and unstable vital signs despite adequate fluid resuscitation, and would occasionally consider withholding transfusion for Hgb levels even lower than 6 g/dL in a young, healthy, asymptomatic patient without ongoing hemorrhage.</a:t>
            </a:r>
          </a:p>
        </p:txBody>
      </p:sp>
    </p:spTree>
    <p:extLst>
      <p:ext uri="{BB962C8B-B14F-4D97-AF65-F5344CB8AC3E}">
        <p14:creationId xmlns:p14="http://schemas.microsoft.com/office/powerpoint/2010/main" val="2295994427"/>
      </p:ext>
    </p:extLst>
  </p:cSld>
  <p:clrMapOvr>
    <a:masterClrMapping/>
  </p:clrMapOvr>
  <p:transition spd="slow">
    <p:wipe di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and its components</a:t>
            </a:r>
          </a:p>
        </p:txBody>
      </p:sp>
      <p:sp>
        <p:nvSpPr>
          <p:cNvPr id="3" name="Content Placeholder 2"/>
          <p:cNvSpPr>
            <a:spLocks noGrp="1"/>
          </p:cNvSpPr>
          <p:nvPr>
            <p:ph idx="1"/>
          </p:nvPr>
        </p:nvSpPr>
        <p:spPr>
          <a:xfrm>
            <a:off x="685800" y="1371600"/>
            <a:ext cx="8153400" cy="4572000"/>
          </a:xfrm>
        </p:spPr>
        <p:txBody>
          <a:bodyPr>
            <a:normAutofit fontScale="77500" lnSpcReduction="20000"/>
          </a:bodyPr>
          <a:lstStyle/>
          <a:p>
            <a:pPr marL="0" indent="0">
              <a:buNone/>
            </a:pPr>
            <a:r>
              <a:rPr lang="en-US" dirty="0"/>
              <a:t>PRBCS</a:t>
            </a:r>
          </a:p>
          <a:p>
            <a:pPr algn="just"/>
            <a:r>
              <a:rPr lang="en-US" dirty="0"/>
              <a:t>In an average adult, 1 U of PRBCs increases the </a:t>
            </a:r>
            <a:r>
              <a:rPr lang="en-US" dirty="0" err="1"/>
              <a:t>Hgb</a:t>
            </a:r>
            <a:r>
              <a:rPr lang="en-US" dirty="0"/>
              <a:t> by about 1 g/</a:t>
            </a:r>
            <a:r>
              <a:rPr lang="en-US" dirty="0" err="1"/>
              <a:t>dL</a:t>
            </a:r>
            <a:r>
              <a:rPr lang="en-US" dirty="0"/>
              <a:t> or the hematocrit by about 3%.</a:t>
            </a:r>
          </a:p>
          <a:p>
            <a:pPr algn="just"/>
            <a:r>
              <a:rPr lang="en-US" dirty="0"/>
              <a:t>PRBCs are run through a filter with a large-bore intravenous line with normal saline.</a:t>
            </a:r>
          </a:p>
          <a:p>
            <a:pPr algn="just"/>
            <a:r>
              <a:rPr lang="en-US" dirty="0"/>
              <a:t>Lactated Ringer’s solution can lead to clotting due to the added calcium, and hemolysis may result with a hypotonic solution.</a:t>
            </a:r>
          </a:p>
          <a:p>
            <a:pPr algn="just"/>
            <a:r>
              <a:rPr lang="en-US" dirty="0"/>
              <a:t>Most transfusions are given over 60 to 90 minutes (not longer than 4 hours). </a:t>
            </a:r>
          </a:p>
          <a:p>
            <a:pPr algn="just"/>
            <a:r>
              <a:rPr lang="en-US" dirty="0"/>
              <a:t>Unused blood should be returned promptly to the blood bank because any units unrefrigerated for more than 30 minutes are discarded</a:t>
            </a:r>
          </a:p>
          <a:p>
            <a:pPr algn="just"/>
            <a:endParaRPr lang="en-US" dirty="0"/>
          </a:p>
        </p:txBody>
      </p:sp>
    </p:spTree>
    <p:extLst>
      <p:ext uri="{BB962C8B-B14F-4D97-AF65-F5344CB8AC3E}">
        <p14:creationId xmlns:p14="http://schemas.microsoft.com/office/powerpoint/2010/main" val="317126762"/>
      </p:ext>
    </p:extLst>
  </p:cSld>
  <p:clrMapOvr>
    <a:masterClrMapping/>
  </p:clrMapOvr>
  <p:transition spd="slow">
    <p:wipe dir="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and its components</a:t>
            </a:r>
          </a:p>
        </p:txBody>
      </p:sp>
      <p:sp>
        <p:nvSpPr>
          <p:cNvPr id="3" name="Content Placeholder 2"/>
          <p:cNvSpPr>
            <a:spLocks noGrp="1"/>
          </p:cNvSpPr>
          <p:nvPr>
            <p:ph idx="1"/>
          </p:nvPr>
        </p:nvSpPr>
        <p:spPr>
          <a:xfrm>
            <a:off x="762000" y="1596413"/>
            <a:ext cx="8229600" cy="4651987"/>
          </a:xfrm>
        </p:spPr>
        <p:txBody>
          <a:bodyPr>
            <a:normAutofit fontScale="92500"/>
          </a:bodyPr>
          <a:lstStyle/>
          <a:p>
            <a:pPr marL="0" indent="0">
              <a:buNone/>
            </a:pPr>
            <a:r>
              <a:rPr lang="en-US" b="1" u="sng" dirty="0"/>
              <a:t>Fresh Frozen Plasma</a:t>
            </a:r>
          </a:p>
          <a:p>
            <a:pPr algn="just"/>
            <a:r>
              <a:rPr lang="en-US" dirty="0"/>
              <a:t>A unit of FFP typically has a volume of 200 to 250 mL, is ABO compatible, and is given through blood tubing within 2 to 6 hours of thawing.</a:t>
            </a:r>
          </a:p>
          <a:p>
            <a:pPr algn="just"/>
            <a:r>
              <a:rPr lang="en-US" dirty="0"/>
              <a:t>It contains all clotting factors. </a:t>
            </a:r>
          </a:p>
          <a:p>
            <a:pPr algn="just"/>
            <a:endParaRPr lang="en-US" dirty="0"/>
          </a:p>
          <a:p>
            <a:pPr algn="just"/>
            <a:r>
              <a:rPr lang="en-US" dirty="0"/>
              <a:t>It should be given in doses calculated to achieve a minimum of 30% of plasma factor concentration, traditionally calculated as 10 to 15 mL/kg of FFP.</a:t>
            </a:r>
          </a:p>
          <a:p>
            <a:pPr algn="just"/>
            <a:endParaRPr lang="en-US" dirty="0"/>
          </a:p>
          <a:p>
            <a:pPr algn="just"/>
            <a:endParaRPr lang="en-US" dirty="0"/>
          </a:p>
          <a:p>
            <a:pPr algn="just"/>
            <a:endParaRPr lang="en-US" dirty="0"/>
          </a:p>
        </p:txBody>
      </p:sp>
    </p:spTree>
    <p:extLst>
      <p:ext uri="{BB962C8B-B14F-4D97-AF65-F5344CB8AC3E}">
        <p14:creationId xmlns:p14="http://schemas.microsoft.com/office/powerpoint/2010/main" val="3095297136"/>
      </p:ext>
    </p:extLst>
  </p:cSld>
  <p:clrMapOvr>
    <a:masterClrMapping/>
  </p:clrMapOvr>
  <p:transition spd="slow">
    <p:wipe dir="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and its components</a:t>
            </a:r>
          </a:p>
        </p:txBody>
      </p:sp>
      <p:pic>
        <p:nvPicPr>
          <p:cNvPr id="1536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3400" y="1727200"/>
            <a:ext cx="3867150" cy="515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1752600"/>
            <a:ext cx="4483100"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7830746"/>
      </p:ext>
    </p:extLst>
  </p:cSld>
  <p:clrMapOvr>
    <a:masterClrMapping/>
  </p:clrMapOvr>
  <p:transition spd="slow">
    <p:wipe dir="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and its components</a:t>
            </a:r>
          </a:p>
        </p:txBody>
      </p:sp>
      <p:sp>
        <p:nvSpPr>
          <p:cNvPr id="3" name="Content Placeholder 2"/>
          <p:cNvSpPr>
            <a:spLocks noGrp="1"/>
          </p:cNvSpPr>
          <p:nvPr>
            <p:ph idx="1"/>
          </p:nvPr>
        </p:nvSpPr>
        <p:spPr/>
        <p:txBody>
          <a:bodyPr>
            <a:normAutofit/>
          </a:bodyPr>
          <a:lstStyle/>
          <a:p>
            <a:pPr marL="0" indent="0">
              <a:buNone/>
            </a:pPr>
            <a:r>
              <a:rPr lang="en-US" b="1" u="sng" dirty="0"/>
              <a:t>Platelets</a:t>
            </a:r>
          </a:p>
          <a:p>
            <a:r>
              <a:rPr lang="en-US" dirty="0"/>
              <a:t>Cross-matching is unnecessary, but Rh-negative patients should receive Rh-negative platelets .( may cause Rh sensitization).</a:t>
            </a:r>
          </a:p>
          <a:p>
            <a:r>
              <a:rPr lang="en-US" dirty="0"/>
              <a:t>In adults the traditional dose has been 4 to 6 U (a “six </a:t>
            </a:r>
            <a:r>
              <a:rPr lang="en-US" dirty="0" err="1"/>
              <a:t>pack”of</a:t>
            </a:r>
            <a:r>
              <a:rPr lang="en-US" dirty="0"/>
              <a:t> platelets).</a:t>
            </a:r>
          </a:p>
          <a:p>
            <a:r>
              <a:rPr lang="en-US" dirty="0"/>
              <a:t> In children it is 1 U/10 kg body weight. </a:t>
            </a:r>
          </a:p>
        </p:txBody>
      </p:sp>
    </p:spTree>
    <p:extLst>
      <p:ext uri="{BB962C8B-B14F-4D97-AF65-F5344CB8AC3E}">
        <p14:creationId xmlns:p14="http://schemas.microsoft.com/office/powerpoint/2010/main" val="1974221916"/>
      </p:ext>
    </p:extLst>
  </p:cSld>
  <p:clrMapOvr>
    <a:masterClrMapping/>
  </p:clrMapOvr>
  <p:transition spd="slow">
    <p:wipe dir="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and its components</a:t>
            </a:r>
          </a:p>
        </p:txBody>
      </p:sp>
      <p:pic>
        <p:nvPicPr>
          <p:cNvPr id="1433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52600" y="2059781"/>
            <a:ext cx="6096000" cy="337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5081641"/>
      </p:ext>
    </p:extLst>
  </p:cSld>
  <p:clrMapOvr>
    <a:masterClrMapping/>
  </p:clrMapOvr>
  <p:transition spd="slow">
    <p:wipe dir="d"/>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and its components</a:t>
            </a:r>
          </a:p>
        </p:txBody>
      </p:sp>
      <p:sp>
        <p:nvSpPr>
          <p:cNvPr id="3" name="Content Placeholder 2"/>
          <p:cNvSpPr>
            <a:spLocks noGrp="1"/>
          </p:cNvSpPr>
          <p:nvPr>
            <p:ph idx="1"/>
          </p:nvPr>
        </p:nvSpPr>
        <p:spPr/>
        <p:txBody>
          <a:bodyPr>
            <a:normAutofit/>
          </a:bodyPr>
          <a:lstStyle/>
          <a:p>
            <a:pPr marL="0" indent="0">
              <a:buNone/>
            </a:pPr>
            <a:r>
              <a:rPr lang="en-US" sz="2400" b="1" u="sng" dirty="0"/>
              <a:t>CRYOPRECIPITATE</a:t>
            </a:r>
          </a:p>
          <a:p>
            <a:pPr marL="0" indent="0" algn="just">
              <a:buNone/>
            </a:pPr>
            <a:r>
              <a:rPr lang="en-US" sz="2400" dirty="0"/>
              <a:t>Cryoprecipitate is a source of fibrinogen, factor VIII, and von</a:t>
            </a:r>
          </a:p>
          <a:p>
            <a:pPr marL="0" indent="0" algn="just">
              <a:buNone/>
            </a:pPr>
            <a:r>
              <a:rPr lang="en-US" sz="2400" dirty="0" err="1"/>
              <a:t>Willebrand</a:t>
            </a:r>
            <a:r>
              <a:rPr lang="en-US" sz="2400" dirty="0"/>
              <a:t> factor (</a:t>
            </a:r>
            <a:r>
              <a:rPr lang="en-US" sz="2400" dirty="0" err="1"/>
              <a:t>vWF</a:t>
            </a:r>
            <a:r>
              <a:rPr lang="en-US" sz="2400" dirty="0"/>
              <a:t>). It is ideal for supplying fibrinogen </a:t>
            </a:r>
            <a:r>
              <a:rPr lang="en-US" sz="2400" dirty="0" err="1"/>
              <a:t>tothe</a:t>
            </a:r>
            <a:r>
              <a:rPr lang="en-US" sz="2400" dirty="0"/>
              <a:t> volume-sensitive patient. </a:t>
            </a:r>
          </a:p>
          <a:p>
            <a:pPr marL="0" indent="0" algn="just">
              <a:buNone/>
            </a:pPr>
            <a:r>
              <a:rPr lang="en-US" sz="2400" dirty="0"/>
              <a:t>When factor VIII concentrates are not available, cryoprecipitate may be used since each unit contains approximately 80 units of factor VIII. </a:t>
            </a:r>
          </a:p>
          <a:p>
            <a:pPr marL="0" indent="0" algn="just">
              <a:buNone/>
            </a:pPr>
            <a:r>
              <a:rPr lang="en-US" sz="2400" dirty="0"/>
              <a:t>Cryoprecipitate may also supply </a:t>
            </a:r>
            <a:r>
              <a:rPr lang="en-US" sz="2400" dirty="0" err="1"/>
              <a:t>vWF</a:t>
            </a:r>
            <a:r>
              <a:rPr lang="en-US" sz="2400" dirty="0"/>
              <a:t> to patients with dysfunctional (type II) or absent (type III) von </a:t>
            </a:r>
            <a:r>
              <a:rPr lang="en-US" sz="2400" dirty="0" err="1"/>
              <a:t>Willebrand</a:t>
            </a:r>
            <a:r>
              <a:rPr lang="en-US" sz="2400" dirty="0"/>
              <a:t> disease.</a:t>
            </a:r>
          </a:p>
        </p:txBody>
      </p:sp>
    </p:spTree>
    <p:extLst>
      <p:ext uri="{BB962C8B-B14F-4D97-AF65-F5344CB8AC3E}">
        <p14:creationId xmlns:p14="http://schemas.microsoft.com/office/powerpoint/2010/main" val="1423744476"/>
      </p:ext>
    </p:extLst>
  </p:cSld>
  <p:clrMapOvr>
    <a:masterClrMapping/>
  </p:clrMapOvr>
  <p:transition spd="slow">
    <p:wipe dir="d"/>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and its components</a:t>
            </a:r>
          </a:p>
        </p:txBody>
      </p:sp>
      <p:pic>
        <p:nvPicPr>
          <p:cNvPr id="1843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52600" y="1752600"/>
            <a:ext cx="5517439" cy="4540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0935665"/>
      </p:ext>
    </p:extLst>
  </p:cSld>
  <p:clrMapOvr>
    <a:masterClrMapping/>
  </p:clrMapOvr>
  <p:transition spd="slow">
    <p:wipe dir="d"/>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and its components</a:t>
            </a:r>
          </a:p>
        </p:txBody>
      </p:sp>
      <p:pic>
        <p:nvPicPr>
          <p:cNvPr id="1741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 y="-93132"/>
            <a:ext cx="7010400" cy="6873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7313029"/>
      </p:ext>
    </p:extLst>
  </p:cSld>
  <p:clrMapOvr>
    <a:masterClrMapping/>
  </p:clrMapOvr>
  <p:transition spd="slow">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95400" y="2363450"/>
            <a:ext cx="6248400" cy="1370350"/>
          </a:xfrm>
          <a:prstGeom prst="rect">
            <a:avLst/>
          </a:prstGeom>
          <a:noFill/>
        </p:spPr>
        <p:txBody>
          <a:bodyPr wrap="square" rtlCol="0">
            <a:normAutofit/>
          </a:bodyPr>
          <a:lstStyle/>
          <a:p>
            <a:r>
              <a:rPr lang="en-US" sz="7200" dirty="0"/>
              <a:t>Blood Banking</a:t>
            </a:r>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48200" y="381001"/>
            <a:ext cx="3581400" cy="5638799"/>
          </a:xfrm>
          <a:prstGeom prst="rect">
            <a:avLst/>
          </a:prstGeom>
        </p:spPr>
      </p:pic>
      <p:pic>
        <p:nvPicPr>
          <p:cNvPr id="2050"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81000" y="3935412"/>
            <a:ext cx="2511425" cy="251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267200" y="4141787"/>
            <a:ext cx="2228850" cy="2305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35572" y="97693"/>
            <a:ext cx="1600200" cy="2391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Adverse Reactions of Blood Transfusion</a:t>
            </a:r>
          </a:p>
        </p:txBody>
      </p:sp>
      <p:sp>
        <p:nvSpPr>
          <p:cNvPr id="3" name="Content Placeholder 2"/>
          <p:cNvSpPr>
            <a:spLocks noGrp="1"/>
          </p:cNvSpPr>
          <p:nvPr>
            <p:ph idx="1"/>
          </p:nvPr>
        </p:nvSpPr>
        <p:spPr/>
        <p:txBody>
          <a:bodyPr/>
          <a:lstStyle/>
          <a:p>
            <a:r>
              <a:rPr lang="en-US" dirty="0"/>
              <a:t>The most common reactions are not life threatening, although serious reactions can present with mild symptoms and signs.</a:t>
            </a:r>
          </a:p>
          <a:p>
            <a:r>
              <a:rPr lang="en-US" dirty="0"/>
              <a:t>Reactions can be reduced or prevented by modified (filtered, washed, or irradiated) blood components.</a:t>
            </a:r>
          </a:p>
        </p:txBody>
      </p:sp>
    </p:spTree>
    <p:extLst>
      <p:ext uri="{BB962C8B-B14F-4D97-AF65-F5344CB8AC3E}">
        <p14:creationId xmlns:p14="http://schemas.microsoft.com/office/powerpoint/2010/main" val="1013304310"/>
      </p:ext>
    </p:extLst>
  </p:cSld>
  <p:clrMapOvr>
    <a:masterClrMapping/>
  </p:clrMapOvr>
  <p:transition spd="slow">
    <p:wipe dir="d"/>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Adverse Reactions of Blood Transfusion</a:t>
            </a:r>
          </a:p>
        </p:txBody>
      </p:sp>
      <p:sp>
        <p:nvSpPr>
          <p:cNvPr id="3" name="Content Placeholder 2"/>
          <p:cNvSpPr>
            <a:spLocks noGrp="1"/>
          </p:cNvSpPr>
          <p:nvPr>
            <p:ph idx="1"/>
          </p:nvPr>
        </p:nvSpPr>
        <p:spPr/>
        <p:txBody>
          <a:bodyPr>
            <a:normAutofit fontScale="92500" lnSpcReduction="20000"/>
          </a:bodyPr>
          <a:lstStyle/>
          <a:p>
            <a:pPr marL="0" indent="0" algn="just">
              <a:buNone/>
            </a:pPr>
            <a:r>
              <a:rPr lang="en-US" dirty="0"/>
              <a:t>IMMUNE-MEDIATED REACTIONS</a:t>
            </a:r>
          </a:p>
          <a:p>
            <a:pPr marL="0" indent="0" algn="just">
              <a:buNone/>
            </a:pPr>
            <a:r>
              <a:rPr lang="en-US" u="sng" dirty="0"/>
              <a:t>Acute hemolytic transfusion reactions</a:t>
            </a:r>
          </a:p>
          <a:p>
            <a:pPr algn="just"/>
            <a:r>
              <a:rPr lang="en-US" dirty="0"/>
              <a:t>Immune-mediated hemolysis occurs when the recipient has preformed antibodies that lyse donor erythrocytes. </a:t>
            </a:r>
          </a:p>
          <a:p>
            <a:pPr algn="just"/>
            <a:r>
              <a:rPr lang="en-US" dirty="0"/>
              <a:t>The ABO </a:t>
            </a:r>
            <a:r>
              <a:rPr lang="en-US" dirty="0" err="1"/>
              <a:t>isoagglutinins</a:t>
            </a:r>
            <a:r>
              <a:rPr lang="en-US" dirty="0"/>
              <a:t> are responsible for the majority of these reactions, although alloantibodies directed against other RBC antigens, i.e., Rh, </a:t>
            </a:r>
            <a:r>
              <a:rPr lang="en-US" dirty="0" err="1"/>
              <a:t>Kell</a:t>
            </a:r>
            <a:r>
              <a:rPr lang="en-US" dirty="0"/>
              <a:t>, and Duffy, may result in hemolysis.</a:t>
            </a:r>
          </a:p>
        </p:txBody>
      </p:sp>
    </p:spTree>
    <p:extLst>
      <p:ext uri="{BB962C8B-B14F-4D97-AF65-F5344CB8AC3E}">
        <p14:creationId xmlns:p14="http://schemas.microsoft.com/office/powerpoint/2010/main" val="4169446281"/>
      </p:ext>
    </p:extLst>
  </p:cSld>
  <p:clrMapOvr>
    <a:masterClrMapping/>
  </p:clrMapOvr>
  <p:transition spd="slow">
    <p:wipe dir="d"/>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Adverse Reactions of Blood Transfusion</a:t>
            </a:r>
          </a:p>
        </p:txBody>
      </p:sp>
      <p:sp>
        <p:nvSpPr>
          <p:cNvPr id="3" name="Content Placeholder 2"/>
          <p:cNvSpPr>
            <a:spLocks noGrp="1"/>
          </p:cNvSpPr>
          <p:nvPr>
            <p:ph idx="1"/>
          </p:nvPr>
        </p:nvSpPr>
        <p:spPr/>
        <p:txBody>
          <a:bodyPr>
            <a:normAutofit fontScale="85000" lnSpcReduction="20000"/>
          </a:bodyPr>
          <a:lstStyle/>
          <a:p>
            <a:pPr algn="just"/>
            <a:r>
              <a:rPr lang="en-US" dirty="0"/>
              <a:t>AHTR present with hypotension, tachypnea, tachycardia, fever, chills, </a:t>
            </a:r>
            <a:r>
              <a:rPr lang="en-US" dirty="0" err="1"/>
              <a:t>hemoglobinemia</a:t>
            </a:r>
            <a:r>
              <a:rPr lang="en-US" dirty="0"/>
              <a:t>, hemoglobinuria, chest and/or flank pain, and discomfort at the infusion site.</a:t>
            </a:r>
          </a:p>
          <a:p>
            <a:pPr algn="just"/>
            <a:r>
              <a:rPr lang="en-US" dirty="0"/>
              <a:t>Transfusion must be stopped immediately, intravenous access maintained, and the reaction reported to the blood bank.</a:t>
            </a:r>
          </a:p>
          <a:p>
            <a:pPr algn="just"/>
            <a:r>
              <a:rPr lang="en-US" dirty="0"/>
              <a:t>The laboratory evaluation for hemolysis :</a:t>
            </a:r>
          </a:p>
          <a:p>
            <a:pPr marL="514350" indent="-514350" algn="just">
              <a:buFont typeface="+mj-lt"/>
              <a:buAutoNum type="arabicPeriod"/>
            </a:pPr>
            <a:r>
              <a:rPr lang="en-US" dirty="0"/>
              <a:t>measurement of serum </a:t>
            </a:r>
            <a:r>
              <a:rPr lang="en-US" dirty="0" err="1"/>
              <a:t>haptoglobin</a:t>
            </a:r>
            <a:r>
              <a:rPr lang="en-US" dirty="0"/>
              <a:t>, </a:t>
            </a:r>
          </a:p>
          <a:p>
            <a:pPr marL="514350" indent="-514350" algn="just">
              <a:buFont typeface="+mj-lt"/>
              <a:buAutoNum type="arabicPeriod"/>
            </a:pPr>
            <a:r>
              <a:rPr lang="en-US" dirty="0"/>
              <a:t>lactate dehydrogenase (LDH), and </a:t>
            </a:r>
          </a:p>
          <a:p>
            <a:pPr marL="514350" indent="-514350" algn="just">
              <a:buFont typeface="+mj-lt"/>
              <a:buAutoNum type="arabicPeriod"/>
            </a:pPr>
            <a:r>
              <a:rPr lang="en-US" dirty="0"/>
              <a:t>indirect bilirubin levels.</a:t>
            </a:r>
          </a:p>
        </p:txBody>
      </p:sp>
    </p:spTree>
    <p:extLst>
      <p:ext uri="{BB962C8B-B14F-4D97-AF65-F5344CB8AC3E}">
        <p14:creationId xmlns:p14="http://schemas.microsoft.com/office/powerpoint/2010/main" val="4097600290"/>
      </p:ext>
    </p:extLst>
  </p:cSld>
  <p:clrMapOvr>
    <a:masterClrMapping/>
  </p:clrMapOvr>
  <p:transition spd="slow">
    <p:wipe dir="d"/>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Adverse Reactions of Blood Transfusion</a:t>
            </a:r>
          </a:p>
        </p:txBody>
      </p:sp>
      <p:sp>
        <p:nvSpPr>
          <p:cNvPr id="3" name="Content Placeholder 2"/>
          <p:cNvSpPr>
            <a:spLocks noGrp="1"/>
          </p:cNvSpPr>
          <p:nvPr>
            <p:ph idx="1"/>
          </p:nvPr>
        </p:nvSpPr>
        <p:spPr/>
        <p:txBody>
          <a:bodyPr>
            <a:normAutofit fontScale="85000" lnSpcReduction="20000"/>
          </a:bodyPr>
          <a:lstStyle/>
          <a:p>
            <a:r>
              <a:rPr lang="en-US" dirty="0"/>
              <a:t>Treatment of AHTR:</a:t>
            </a:r>
          </a:p>
          <a:p>
            <a:r>
              <a:rPr lang="en-US" dirty="0"/>
              <a:t>The immune complexes that result in RBC lysis can cause renal dysfunction and failure. </a:t>
            </a:r>
          </a:p>
          <a:p>
            <a:r>
              <a:rPr lang="en-US" dirty="0"/>
              <a:t>Diuresis should be induced with intravenous fluids and furosemide or mannitol. </a:t>
            </a:r>
          </a:p>
          <a:p>
            <a:r>
              <a:rPr lang="en-US" dirty="0"/>
              <a:t>Tissue factor released from the lysed erythrocytes may initiate DIC. </a:t>
            </a:r>
          </a:p>
          <a:p>
            <a:r>
              <a:rPr lang="en-US" dirty="0"/>
              <a:t>Coagulation studies like prothrombin time (PT), activated partial thromboplastin time (</a:t>
            </a:r>
            <a:r>
              <a:rPr lang="en-US" dirty="0" err="1"/>
              <a:t>aPTT</a:t>
            </a:r>
            <a:r>
              <a:rPr lang="en-US" dirty="0"/>
              <a:t>), fibrinogen, and platelet count should be monitored in patients with hemolytic reactions.</a:t>
            </a:r>
          </a:p>
        </p:txBody>
      </p:sp>
    </p:spTree>
    <p:extLst>
      <p:ext uri="{BB962C8B-B14F-4D97-AF65-F5344CB8AC3E}">
        <p14:creationId xmlns:p14="http://schemas.microsoft.com/office/powerpoint/2010/main" val="3564221802"/>
      </p:ext>
    </p:extLst>
  </p:cSld>
  <p:clrMapOvr>
    <a:masterClrMapping/>
  </p:clrMapOvr>
  <p:transition spd="slow">
    <p:wipe dir="d"/>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Adverse Reactions of Blood Transfusion</a:t>
            </a:r>
          </a:p>
        </p:txBody>
      </p:sp>
      <p:sp>
        <p:nvSpPr>
          <p:cNvPr id="3" name="Content Placeholder 2"/>
          <p:cNvSpPr>
            <a:spLocks noGrp="1"/>
          </p:cNvSpPr>
          <p:nvPr>
            <p:ph idx="1"/>
          </p:nvPr>
        </p:nvSpPr>
        <p:spPr/>
        <p:txBody>
          <a:bodyPr>
            <a:normAutofit/>
          </a:bodyPr>
          <a:lstStyle/>
          <a:p>
            <a:r>
              <a:rPr lang="en-US" dirty="0"/>
              <a:t>Febrile </a:t>
            </a:r>
            <a:r>
              <a:rPr lang="en-US" dirty="0" err="1"/>
              <a:t>nonhemolytic</a:t>
            </a:r>
            <a:r>
              <a:rPr lang="en-US" dirty="0"/>
              <a:t> transfusion reaction</a:t>
            </a:r>
          </a:p>
          <a:p>
            <a:r>
              <a:rPr lang="en-US" dirty="0"/>
              <a:t>The most frequent reaction associated with the transfusion of cellular blood components is a febrile </a:t>
            </a:r>
            <a:r>
              <a:rPr lang="en-US" dirty="0" err="1"/>
              <a:t>nonhemolytic</a:t>
            </a:r>
            <a:r>
              <a:rPr lang="en-US" dirty="0"/>
              <a:t> transfusion reaction(FNHTR). </a:t>
            </a:r>
          </a:p>
          <a:p>
            <a:r>
              <a:rPr lang="en-US" dirty="0"/>
              <a:t>These reactions are characterized by chills and rigors and a ≥1°C rise in temperature.</a:t>
            </a:r>
          </a:p>
        </p:txBody>
      </p:sp>
    </p:spTree>
    <p:extLst>
      <p:ext uri="{BB962C8B-B14F-4D97-AF65-F5344CB8AC3E}">
        <p14:creationId xmlns:p14="http://schemas.microsoft.com/office/powerpoint/2010/main" val="1774472543"/>
      </p:ext>
    </p:extLst>
  </p:cSld>
  <p:clrMapOvr>
    <a:masterClrMapping/>
  </p:clrMapOvr>
  <p:transition spd="slow">
    <p:wipe dir="d"/>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Adverse Reactions of Blood Transfusion</a:t>
            </a:r>
          </a:p>
        </p:txBody>
      </p:sp>
      <p:sp>
        <p:nvSpPr>
          <p:cNvPr id="3" name="Content Placeholder 2"/>
          <p:cNvSpPr>
            <a:spLocks noGrp="1"/>
          </p:cNvSpPr>
          <p:nvPr>
            <p:ph idx="1"/>
          </p:nvPr>
        </p:nvSpPr>
        <p:spPr/>
        <p:txBody>
          <a:bodyPr>
            <a:normAutofit/>
          </a:bodyPr>
          <a:lstStyle/>
          <a:p>
            <a:pPr marL="0" indent="0">
              <a:buNone/>
            </a:pPr>
            <a:r>
              <a:rPr lang="en-US" dirty="0"/>
              <a:t>Allergic reactions</a:t>
            </a:r>
          </a:p>
          <a:p>
            <a:r>
              <a:rPr lang="en-US" dirty="0"/>
              <a:t>Urticarial reactions are related to plasma proteins found in transfused components. </a:t>
            </a:r>
          </a:p>
          <a:p>
            <a:r>
              <a:rPr lang="en-US" dirty="0"/>
              <a:t>Mild reactions treated symptomatically by temporarily stopping the transfusion and administering antihistamines (diphenhydramine, 50 mg orally or IM).</a:t>
            </a:r>
          </a:p>
        </p:txBody>
      </p:sp>
    </p:spTree>
    <p:extLst>
      <p:ext uri="{BB962C8B-B14F-4D97-AF65-F5344CB8AC3E}">
        <p14:creationId xmlns:p14="http://schemas.microsoft.com/office/powerpoint/2010/main" val="689375019"/>
      </p:ext>
    </p:extLst>
  </p:cSld>
  <p:clrMapOvr>
    <a:masterClrMapping/>
  </p:clrMapOvr>
  <p:transition spd="slow">
    <p:wipe dir="d"/>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Adverse Reactions of Blood Transfusion</a:t>
            </a:r>
          </a:p>
        </p:txBody>
      </p:sp>
      <p:sp>
        <p:nvSpPr>
          <p:cNvPr id="3" name="Content Placeholder 2"/>
          <p:cNvSpPr>
            <a:spLocks noGrp="1"/>
          </p:cNvSpPr>
          <p:nvPr>
            <p:ph idx="1"/>
          </p:nvPr>
        </p:nvSpPr>
        <p:spPr>
          <a:xfrm>
            <a:off x="762000" y="1447800"/>
            <a:ext cx="8229600" cy="4876799"/>
          </a:xfrm>
        </p:spPr>
        <p:txBody>
          <a:bodyPr>
            <a:normAutofit fontScale="92500" lnSpcReduction="20000"/>
          </a:bodyPr>
          <a:lstStyle/>
          <a:p>
            <a:pPr marL="0" indent="0">
              <a:buNone/>
            </a:pPr>
            <a:r>
              <a:rPr lang="en-US" dirty="0"/>
              <a:t>Anaphylactic reaction</a:t>
            </a:r>
          </a:p>
          <a:p>
            <a:r>
              <a:rPr lang="en-US" dirty="0"/>
              <a:t>This severe reaction presents after transfusion of  a few milliliters of the blood component.</a:t>
            </a:r>
          </a:p>
          <a:p>
            <a:r>
              <a:rPr lang="en-US" dirty="0"/>
              <a:t> Symptoms and signs: difficulty in breathing, coughing, nausea and vomiting, hypotension, bronchospasm, loss of consciousness, respiratory arrest, and shock.</a:t>
            </a:r>
          </a:p>
          <a:p>
            <a:r>
              <a:rPr lang="en-US" dirty="0"/>
              <a:t>Stopping the transfusion, maintaining vascular access, and administering epinephrine (0.5–1 mL of 1:1000 dilution subcutaneously). </a:t>
            </a:r>
          </a:p>
          <a:p>
            <a:r>
              <a:rPr lang="en-US" dirty="0"/>
              <a:t>Glucocorticoids may be required in severe cases.</a:t>
            </a:r>
          </a:p>
        </p:txBody>
      </p:sp>
    </p:spTree>
    <p:extLst>
      <p:ext uri="{BB962C8B-B14F-4D97-AF65-F5344CB8AC3E}">
        <p14:creationId xmlns:p14="http://schemas.microsoft.com/office/powerpoint/2010/main" val="1490811956"/>
      </p:ext>
    </p:extLst>
  </p:cSld>
  <p:clrMapOvr>
    <a:masterClrMapping/>
  </p:clrMapOvr>
  <p:transition spd="slow">
    <p:wipe dir="d"/>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Adverse Reactions of Blood Transfusion</a:t>
            </a:r>
          </a:p>
        </p:txBody>
      </p:sp>
      <p:sp>
        <p:nvSpPr>
          <p:cNvPr id="3" name="Content Placeholder 2"/>
          <p:cNvSpPr>
            <a:spLocks noGrp="1"/>
          </p:cNvSpPr>
          <p:nvPr>
            <p:ph idx="1"/>
          </p:nvPr>
        </p:nvSpPr>
        <p:spPr>
          <a:xfrm>
            <a:off x="762000" y="1596413"/>
            <a:ext cx="8153400" cy="4575787"/>
          </a:xfrm>
        </p:spPr>
        <p:txBody>
          <a:bodyPr>
            <a:normAutofit fontScale="85000" lnSpcReduction="10000"/>
          </a:bodyPr>
          <a:lstStyle/>
          <a:p>
            <a:pPr marL="0" indent="0">
              <a:buNone/>
            </a:pPr>
            <a:r>
              <a:rPr lang="en-US" dirty="0"/>
              <a:t>Graft-versus-host disease</a:t>
            </a:r>
          </a:p>
          <a:p>
            <a:r>
              <a:rPr lang="en-US" dirty="0"/>
              <a:t>Graft-versus-host disease (GVHD) is a frequent complication of allogeneic stem cell transplantation, in which lymphocytes from the donor attack and cannot be eliminated by an </a:t>
            </a:r>
            <a:r>
              <a:rPr lang="en-US" dirty="0" err="1"/>
              <a:t>immunodeficient</a:t>
            </a:r>
            <a:r>
              <a:rPr lang="en-US" dirty="0"/>
              <a:t> host.</a:t>
            </a:r>
          </a:p>
          <a:p>
            <a:r>
              <a:rPr lang="en-US" dirty="0"/>
              <a:t>Mediated by donor T lymphocytes that recognize host HLA antigens as foreign and mount an immune response</a:t>
            </a:r>
          </a:p>
          <a:p>
            <a:r>
              <a:rPr lang="en-US" dirty="0"/>
              <a:t> Manifested clinically by fever, a characteristic cutaneous eruption, diarrhea, and liver function abnormalities.</a:t>
            </a:r>
          </a:p>
        </p:txBody>
      </p:sp>
    </p:spTree>
    <p:extLst>
      <p:ext uri="{BB962C8B-B14F-4D97-AF65-F5344CB8AC3E}">
        <p14:creationId xmlns:p14="http://schemas.microsoft.com/office/powerpoint/2010/main" val="1477354956"/>
      </p:ext>
    </p:extLst>
  </p:cSld>
  <p:clrMapOvr>
    <a:masterClrMapping/>
  </p:clrMapOvr>
  <p:transition spd="slow">
    <p:wipe dir="d"/>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Adverse Reactions of Blood Transfusion</a:t>
            </a:r>
          </a:p>
        </p:txBody>
      </p:sp>
      <p:sp>
        <p:nvSpPr>
          <p:cNvPr id="3" name="Content Placeholder 2"/>
          <p:cNvSpPr>
            <a:spLocks noGrp="1"/>
          </p:cNvSpPr>
          <p:nvPr>
            <p:ph idx="1"/>
          </p:nvPr>
        </p:nvSpPr>
        <p:spPr>
          <a:xfrm>
            <a:off x="762000" y="1596413"/>
            <a:ext cx="8153400" cy="4804387"/>
          </a:xfrm>
        </p:spPr>
        <p:txBody>
          <a:bodyPr>
            <a:normAutofit lnSpcReduction="10000"/>
          </a:bodyPr>
          <a:lstStyle/>
          <a:p>
            <a:pPr marL="0" indent="0">
              <a:buNone/>
            </a:pPr>
            <a:r>
              <a:rPr lang="en-US" dirty="0"/>
              <a:t>Transfusion-related acute lung injury</a:t>
            </a:r>
          </a:p>
          <a:p>
            <a:r>
              <a:rPr lang="en-US" dirty="0"/>
              <a:t>Presents as acute respiratory distress, either during or within 6 h of transfusing the patient. </a:t>
            </a:r>
          </a:p>
          <a:p>
            <a:r>
              <a:rPr lang="en-US" dirty="0" err="1"/>
              <a:t>Characterised</a:t>
            </a:r>
            <a:r>
              <a:rPr lang="en-US" dirty="0"/>
              <a:t> by respiratory compromise and signs of </a:t>
            </a:r>
            <a:r>
              <a:rPr lang="en-US" dirty="0" err="1"/>
              <a:t>noncardiogenic</a:t>
            </a:r>
            <a:r>
              <a:rPr lang="en-US" dirty="0"/>
              <a:t> pulmonary edema, including bilateral interstitial infiltrates on chest x-ray. </a:t>
            </a:r>
          </a:p>
          <a:p>
            <a:r>
              <a:rPr lang="en-US" dirty="0"/>
              <a:t>Treatment is supportive, and patients usually recover without sequelae.</a:t>
            </a:r>
          </a:p>
        </p:txBody>
      </p:sp>
    </p:spTree>
    <p:extLst>
      <p:ext uri="{BB962C8B-B14F-4D97-AF65-F5344CB8AC3E}">
        <p14:creationId xmlns:p14="http://schemas.microsoft.com/office/powerpoint/2010/main" val="180681320"/>
      </p:ext>
    </p:extLst>
  </p:cSld>
  <p:clrMapOvr>
    <a:masterClrMapping/>
  </p:clrMapOvr>
  <p:transition spd="slow">
    <p:wipe dir="d"/>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Adverse Reactions of Blood Transfusion</a:t>
            </a:r>
          </a:p>
        </p:txBody>
      </p:sp>
      <p:sp>
        <p:nvSpPr>
          <p:cNvPr id="3" name="Content Placeholder 2"/>
          <p:cNvSpPr>
            <a:spLocks noGrp="1"/>
          </p:cNvSpPr>
          <p:nvPr>
            <p:ph idx="1"/>
          </p:nvPr>
        </p:nvSpPr>
        <p:spPr/>
        <p:txBody>
          <a:bodyPr>
            <a:normAutofit/>
          </a:bodyPr>
          <a:lstStyle/>
          <a:p>
            <a:pPr marL="0" indent="0">
              <a:buNone/>
            </a:pPr>
            <a:r>
              <a:rPr lang="en-US" dirty="0"/>
              <a:t>NONIMMUNOLOGIC REACTIONS</a:t>
            </a:r>
          </a:p>
          <a:p>
            <a:pPr marL="0" indent="0">
              <a:buNone/>
            </a:pPr>
            <a:r>
              <a:rPr lang="en-US" dirty="0"/>
              <a:t>Fluid overload</a:t>
            </a:r>
          </a:p>
          <a:p>
            <a:r>
              <a:rPr lang="en-US" dirty="0"/>
              <a:t>Blood components are excellent volume expanders, and transfusion may quickly lead to volume overload. </a:t>
            </a:r>
          </a:p>
          <a:p>
            <a:r>
              <a:rPr lang="en-US" dirty="0"/>
              <a:t>Monitoring the rate and volume of the transfusion and using a diuretic can minimize this problem.</a:t>
            </a:r>
          </a:p>
        </p:txBody>
      </p:sp>
    </p:spTree>
    <p:extLst>
      <p:ext uri="{BB962C8B-B14F-4D97-AF65-F5344CB8AC3E}">
        <p14:creationId xmlns:p14="http://schemas.microsoft.com/office/powerpoint/2010/main" val="3359661188"/>
      </p:ext>
    </p:extLst>
  </p:cSld>
  <p:clrMapOvr>
    <a:masterClrMapping/>
  </p:clrMapOvr>
  <p:transition spd="slow">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Blood Collection</a:t>
            </a:r>
          </a:p>
        </p:txBody>
      </p:sp>
      <p:sp>
        <p:nvSpPr>
          <p:cNvPr id="4" name="Content Placeholder 3"/>
          <p:cNvSpPr>
            <a:spLocks noGrp="1"/>
          </p:cNvSpPr>
          <p:nvPr>
            <p:ph idx="1"/>
          </p:nvPr>
        </p:nvSpPr>
        <p:spPr/>
        <p:txBody>
          <a:bodyPr>
            <a:normAutofit/>
          </a:bodyPr>
          <a:lstStyle/>
          <a:p>
            <a:pPr algn="just"/>
            <a:r>
              <a:rPr lang="en-US" dirty="0"/>
              <a:t>Blood centers, process more than 90% of the units collected . </a:t>
            </a:r>
          </a:p>
          <a:p>
            <a:pPr algn="just"/>
            <a:r>
              <a:rPr lang="en-US" dirty="0"/>
              <a:t>Traditional allogenic donation methods still predominate, but increasing use is being made of red cell apheresis technology, by which red cells are separated from the blood at the time of collection, with the rest returned to circulation.</a:t>
            </a:r>
          </a:p>
          <a:p>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91440"/>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934075" y="5410200"/>
            <a:ext cx="2028825" cy="1258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9195323"/>
      </p:ext>
    </p:extLst>
  </p:cSld>
  <p:clrMapOvr>
    <a:masterClrMapping/>
  </p:clrMapOvr>
  <p:transition spd="slow">
    <p:wipe dir="d"/>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Adverse Reactions of Blood Transfusion</a:t>
            </a:r>
          </a:p>
        </p:txBody>
      </p:sp>
      <p:sp>
        <p:nvSpPr>
          <p:cNvPr id="3" name="Content Placeholder 2"/>
          <p:cNvSpPr>
            <a:spLocks noGrp="1"/>
          </p:cNvSpPr>
          <p:nvPr>
            <p:ph idx="1"/>
          </p:nvPr>
        </p:nvSpPr>
        <p:spPr>
          <a:xfrm>
            <a:off x="762000" y="1596413"/>
            <a:ext cx="8229600" cy="4651987"/>
          </a:xfrm>
        </p:spPr>
        <p:txBody>
          <a:bodyPr>
            <a:normAutofit/>
          </a:bodyPr>
          <a:lstStyle/>
          <a:p>
            <a:pPr marL="0" indent="0">
              <a:buNone/>
            </a:pPr>
            <a:r>
              <a:rPr lang="en-US" dirty="0"/>
              <a:t>Hypothermia</a:t>
            </a:r>
          </a:p>
          <a:p>
            <a:r>
              <a:rPr lang="en-US" dirty="0"/>
              <a:t>Refrigerated (4°C) or frozen (–18°C or below) blood components can result in hypothermia when rapidly infused. </a:t>
            </a:r>
          </a:p>
          <a:p>
            <a:r>
              <a:rPr lang="en-US" dirty="0"/>
              <a:t>Cardiac dysrhythmias can result from exposing the sinoatrial node to cold fluid. </a:t>
            </a:r>
          </a:p>
          <a:p>
            <a:r>
              <a:rPr lang="en-US" dirty="0"/>
              <a:t>Use of an in-line warmer will prevent this complication.</a:t>
            </a:r>
          </a:p>
        </p:txBody>
      </p:sp>
    </p:spTree>
    <p:extLst>
      <p:ext uri="{BB962C8B-B14F-4D97-AF65-F5344CB8AC3E}">
        <p14:creationId xmlns:p14="http://schemas.microsoft.com/office/powerpoint/2010/main" val="805570639"/>
      </p:ext>
    </p:extLst>
  </p:cSld>
  <p:clrMapOvr>
    <a:masterClrMapping/>
  </p:clrMapOvr>
  <p:transition spd="slow">
    <p:wipe dir="d"/>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Adverse Reactions of Blood Transfusion</a:t>
            </a:r>
          </a:p>
        </p:txBody>
      </p:sp>
      <p:sp>
        <p:nvSpPr>
          <p:cNvPr id="3" name="Content Placeholder 2"/>
          <p:cNvSpPr>
            <a:spLocks noGrp="1"/>
          </p:cNvSpPr>
          <p:nvPr>
            <p:ph idx="1"/>
          </p:nvPr>
        </p:nvSpPr>
        <p:spPr/>
        <p:txBody>
          <a:bodyPr>
            <a:normAutofit fontScale="77500" lnSpcReduction="20000"/>
          </a:bodyPr>
          <a:lstStyle/>
          <a:p>
            <a:pPr marL="0" indent="0">
              <a:buNone/>
            </a:pPr>
            <a:r>
              <a:rPr lang="en-US" dirty="0"/>
              <a:t>Electrolyte toxicity</a:t>
            </a:r>
          </a:p>
          <a:p>
            <a:r>
              <a:rPr lang="en-US" dirty="0"/>
              <a:t>RBC leakage during storage increases the concentration of potassium in the unit. </a:t>
            </a:r>
          </a:p>
          <a:p>
            <a:r>
              <a:rPr lang="en-US" dirty="0"/>
              <a:t>Citrate, commonly used to </a:t>
            </a:r>
            <a:r>
              <a:rPr lang="en-US" dirty="0" err="1"/>
              <a:t>anticoagulate</a:t>
            </a:r>
            <a:r>
              <a:rPr lang="en-US" dirty="0"/>
              <a:t> blood components, chelates calcium and thereby inhibits the coagulation cascade.</a:t>
            </a:r>
          </a:p>
          <a:p>
            <a:r>
              <a:rPr lang="en-US" dirty="0"/>
              <a:t>Hypocalcemia, manifested by </a:t>
            </a:r>
            <a:r>
              <a:rPr lang="en-US" dirty="0" err="1"/>
              <a:t>circumoral</a:t>
            </a:r>
            <a:r>
              <a:rPr lang="en-US" dirty="0"/>
              <a:t> numbness and/or tingling sensation of the fingers and toes, may result from multiple rapid transfusions. </a:t>
            </a:r>
          </a:p>
          <a:p>
            <a:endParaRPr lang="en-US" dirty="0"/>
          </a:p>
          <a:p>
            <a:r>
              <a:rPr lang="en-US" dirty="0"/>
              <a:t>Citrate is quickly metabolized to bicarbonate, calcium infusion is seldom required in this setting.</a:t>
            </a:r>
          </a:p>
        </p:txBody>
      </p:sp>
    </p:spTree>
    <p:extLst>
      <p:ext uri="{BB962C8B-B14F-4D97-AF65-F5344CB8AC3E}">
        <p14:creationId xmlns:p14="http://schemas.microsoft.com/office/powerpoint/2010/main" val="1351375688"/>
      </p:ext>
    </p:extLst>
  </p:cSld>
  <p:clrMapOvr>
    <a:masterClrMapping/>
  </p:clrMapOvr>
  <p:transition spd="slow">
    <p:wipe dir="d"/>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Adverse Reactions of Blood Transfusion</a:t>
            </a:r>
          </a:p>
        </p:txBody>
      </p:sp>
      <p:sp>
        <p:nvSpPr>
          <p:cNvPr id="3" name="Content Placeholder 2"/>
          <p:cNvSpPr>
            <a:spLocks noGrp="1"/>
          </p:cNvSpPr>
          <p:nvPr>
            <p:ph idx="1"/>
          </p:nvPr>
        </p:nvSpPr>
        <p:spPr>
          <a:xfrm>
            <a:off x="762000" y="1596413"/>
            <a:ext cx="8153400" cy="4804387"/>
          </a:xfrm>
        </p:spPr>
        <p:txBody>
          <a:bodyPr>
            <a:normAutofit fontScale="92500" lnSpcReduction="20000"/>
          </a:bodyPr>
          <a:lstStyle/>
          <a:p>
            <a:pPr marL="0" indent="0">
              <a:buNone/>
            </a:pPr>
            <a:r>
              <a:rPr lang="en-US" dirty="0"/>
              <a:t>Iron overload</a:t>
            </a:r>
          </a:p>
          <a:p>
            <a:r>
              <a:rPr lang="en-US" dirty="0"/>
              <a:t>Each unit of RBCs contains 200–250 mg of iron. Symptoms and signs of iron overload affecting endocrine, hepatic, and cardiac function are common after 100 units of RBCs have been transfused (total-body iron load of 20 g). </a:t>
            </a:r>
          </a:p>
          <a:p>
            <a:r>
              <a:rPr lang="en-US" dirty="0"/>
              <a:t>Preventing this complication by using alternative therapies (e.g., erythropoietin) and judicious transfusion is preferable and cost effective. </a:t>
            </a:r>
          </a:p>
          <a:p>
            <a:r>
              <a:rPr lang="en-US" dirty="0"/>
              <a:t>Chelating agents, such as </a:t>
            </a:r>
            <a:r>
              <a:rPr lang="en-US" dirty="0" err="1"/>
              <a:t>deferoxamine</a:t>
            </a:r>
            <a:r>
              <a:rPr lang="en-US" dirty="0"/>
              <a:t> and </a:t>
            </a:r>
            <a:r>
              <a:rPr lang="en-US" dirty="0" err="1"/>
              <a:t>deferasirox</a:t>
            </a:r>
            <a:r>
              <a:rPr lang="en-US" dirty="0"/>
              <a:t>, are available, but the response though is often suboptimal.</a:t>
            </a:r>
          </a:p>
        </p:txBody>
      </p:sp>
    </p:spTree>
    <p:extLst>
      <p:ext uri="{BB962C8B-B14F-4D97-AF65-F5344CB8AC3E}">
        <p14:creationId xmlns:p14="http://schemas.microsoft.com/office/powerpoint/2010/main" val="1927385425"/>
      </p:ext>
    </p:extLst>
  </p:cSld>
  <p:clrMapOvr>
    <a:masterClrMapping/>
  </p:clrMapOvr>
  <p:transition spd="slow">
    <p:wipe dir="d"/>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Adverse Reactions of Blood Transfusion</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INFECTIOUS COMPLICATIONS</a:t>
            </a:r>
          </a:p>
          <a:p>
            <a:pPr marL="0" indent="0">
              <a:buNone/>
            </a:pPr>
            <a:r>
              <a:rPr lang="en-US" dirty="0"/>
              <a:t>Viral infections</a:t>
            </a:r>
          </a:p>
          <a:p>
            <a:pPr marL="514350" indent="-514350">
              <a:buFont typeface="+mj-lt"/>
              <a:buAutoNum type="arabicPeriod"/>
            </a:pPr>
            <a:r>
              <a:rPr lang="en-US" dirty="0"/>
              <a:t>Hepatitis C virus</a:t>
            </a:r>
          </a:p>
          <a:p>
            <a:pPr marL="514350" indent="-514350">
              <a:buFont typeface="+mj-lt"/>
              <a:buAutoNum type="arabicPeriod"/>
            </a:pPr>
            <a:r>
              <a:rPr lang="en-US" dirty="0"/>
              <a:t>Human immunodeficiency virus type 1</a:t>
            </a:r>
          </a:p>
          <a:p>
            <a:pPr marL="514350" indent="-514350">
              <a:buFont typeface="+mj-lt"/>
              <a:buAutoNum type="arabicPeriod"/>
            </a:pPr>
            <a:r>
              <a:rPr lang="en-US" dirty="0"/>
              <a:t>Hepatitis B virus</a:t>
            </a:r>
          </a:p>
          <a:p>
            <a:pPr marL="514350" indent="-514350">
              <a:buFont typeface="+mj-lt"/>
              <a:buAutoNum type="arabicPeriod"/>
            </a:pPr>
            <a:r>
              <a:rPr lang="en-US" dirty="0"/>
              <a:t>Cytomegalovirus</a:t>
            </a:r>
          </a:p>
          <a:p>
            <a:pPr marL="514350" indent="-514350">
              <a:buFont typeface="+mj-lt"/>
              <a:buAutoNum type="arabicPeriod"/>
            </a:pPr>
            <a:r>
              <a:rPr lang="en-US" dirty="0"/>
              <a:t>Parvovirus B-19</a:t>
            </a:r>
          </a:p>
          <a:p>
            <a:pPr marL="514350" indent="-514350">
              <a:buFont typeface="+mj-lt"/>
              <a:buAutoNum type="arabicPeriod"/>
            </a:pPr>
            <a:r>
              <a:rPr lang="en-US" dirty="0"/>
              <a:t>Bacterial contamination</a:t>
            </a:r>
          </a:p>
          <a:p>
            <a:pPr marL="0" indent="0">
              <a:buNone/>
            </a:pPr>
            <a:endParaRPr lang="en-US" dirty="0"/>
          </a:p>
        </p:txBody>
      </p:sp>
    </p:spTree>
    <p:extLst>
      <p:ext uri="{BB962C8B-B14F-4D97-AF65-F5344CB8AC3E}">
        <p14:creationId xmlns:p14="http://schemas.microsoft.com/office/powerpoint/2010/main" val="2613400047"/>
      </p:ext>
    </p:extLst>
  </p:cSld>
  <p:clrMapOvr>
    <a:masterClrMapping/>
  </p:clrMapOvr>
  <p:transition spd="slow">
    <p:wipe dir="d"/>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Adverse Reactions of Blood Transfusion</a:t>
            </a:r>
          </a:p>
        </p:txBody>
      </p:sp>
      <p:sp>
        <p:nvSpPr>
          <p:cNvPr id="3" name="Content Placeholder 2"/>
          <p:cNvSpPr>
            <a:spLocks noGrp="1"/>
          </p:cNvSpPr>
          <p:nvPr>
            <p:ph idx="1"/>
          </p:nvPr>
        </p:nvSpPr>
        <p:spPr/>
        <p:txBody>
          <a:bodyPr>
            <a:normAutofit/>
          </a:bodyPr>
          <a:lstStyle/>
          <a:p>
            <a:pPr marL="0" indent="0">
              <a:buNone/>
            </a:pPr>
            <a:r>
              <a:rPr lang="en-US" dirty="0"/>
              <a:t>Other infectious agents</a:t>
            </a:r>
          </a:p>
          <a:p>
            <a:r>
              <a:rPr lang="en-US" dirty="0"/>
              <a:t>Various parasites, including those causing malaria, </a:t>
            </a:r>
            <a:r>
              <a:rPr lang="en-US" dirty="0" err="1"/>
              <a:t>babesiosis</a:t>
            </a:r>
            <a:r>
              <a:rPr lang="en-US" dirty="0"/>
              <a:t>, and Chagas disease, can be transmitted by blood transfusion.</a:t>
            </a:r>
          </a:p>
          <a:p>
            <a:r>
              <a:rPr lang="en-US" dirty="0"/>
              <a:t>Dengue, chikungunya virus, variant Creutzfeldt-Jakob disease, and yellow fever</a:t>
            </a:r>
          </a:p>
          <a:p>
            <a:r>
              <a:rPr lang="en-US" dirty="0"/>
              <a:t>Geographic migration and travel of donors shift the incidence of these rare infections.</a:t>
            </a:r>
          </a:p>
        </p:txBody>
      </p:sp>
    </p:spTree>
    <p:extLst>
      <p:ext uri="{BB962C8B-B14F-4D97-AF65-F5344CB8AC3E}">
        <p14:creationId xmlns:p14="http://schemas.microsoft.com/office/powerpoint/2010/main" val="3398629244"/>
      </p:ext>
    </p:extLst>
  </p:cSld>
  <p:clrMapOvr>
    <a:masterClrMapping/>
  </p:clrMapOvr>
  <p:transition spd="slow">
    <p:wipe dir="d"/>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Adverse Reactions of Blood Transfusion</a:t>
            </a:r>
          </a:p>
        </p:txBody>
      </p:sp>
      <p:sp>
        <p:nvSpPr>
          <p:cNvPr id="3" name="Content Placeholder 2"/>
          <p:cNvSpPr>
            <a:spLocks noGrp="1"/>
          </p:cNvSpPr>
          <p:nvPr>
            <p:ph idx="1"/>
          </p:nvPr>
        </p:nvSpPr>
        <p:spPr>
          <a:xfrm>
            <a:off x="762000" y="1596413"/>
            <a:ext cx="8229600" cy="4728187"/>
          </a:xfrm>
        </p:spPr>
        <p:txBody>
          <a:bodyPr>
            <a:normAutofit lnSpcReduction="10000"/>
          </a:bodyPr>
          <a:lstStyle/>
          <a:p>
            <a:pPr marL="0" indent="0">
              <a:buNone/>
            </a:pPr>
            <a:r>
              <a:rPr lang="en-US" dirty="0"/>
              <a:t>ALTERNATIVES TO TRANSFUSION</a:t>
            </a:r>
          </a:p>
          <a:p>
            <a:r>
              <a:rPr lang="en-US" dirty="0"/>
              <a:t>Autologous blood is the best option when transfusion is anticipated. </a:t>
            </a:r>
          </a:p>
          <a:p>
            <a:r>
              <a:rPr lang="en-US" dirty="0"/>
              <a:t>The cost-benefit ratio of autologous transfusion remains high. </a:t>
            </a:r>
          </a:p>
          <a:p>
            <a:r>
              <a:rPr lang="en-US" dirty="0"/>
              <a:t>No transfusion is a zero-risk event; clerical errors and bacterial contamination remain potential complications even with autologous transfusions.</a:t>
            </a:r>
          </a:p>
        </p:txBody>
      </p:sp>
    </p:spTree>
    <p:extLst>
      <p:ext uri="{BB962C8B-B14F-4D97-AF65-F5344CB8AC3E}">
        <p14:creationId xmlns:p14="http://schemas.microsoft.com/office/powerpoint/2010/main" val="3989741641"/>
      </p:ext>
    </p:extLst>
  </p:cSld>
  <p:clrMapOvr>
    <a:masterClrMapping/>
  </p:clrMapOvr>
  <p:transition spd="slow">
    <p:wipe dir="d"/>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945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 y="152401"/>
            <a:ext cx="4930166" cy="6705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3358914"/>
      </p:ext>
    </p:extLst>
  </p:cSld>
  <p:clrMapOvr>
    <a:masterClrMapping/>
  </p:clrMapOvr>
  <p:transition spd="slow">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Anticoagulants in Blood </a:t>
            </a:r>
          </a:p>
        </p:txBody>
      </p:sp>
      <p:sp>
        <p:nvSpPr>
          <p:cNvPr id="3" name="Content Placeholder 2"/>
          <p:cNvSpPr>
            <a:spLocks noGrp="1"/>
          </p:cNvSpPr>
          <p:nvPr>
            <p:ph idx="1"/>
          </p:nvPr>
        </p:nvSpPr>
        <p:spPr/>
        <p:txBody>
          <a:bodyPr>
            <a:normAutofit fontScale="92500" lnSpcReduction="20000"/>
          </a:bodyPr>
          <a:lstStyle/>
          <a:p>
            <a:pPr algn="just"/>
            <a:r>
              <a:rPr lang="en-US" dirty="0"/>
              <a:t>Blood collection bags contain an anticoagulant-preservative of citrate, phosphate, dextrose, and adenine (CPDA-1) </a:t>
            </a:r>
          </a:p>
          <a:p>
            <a:pPr algn="just"/>
            <a:r>
              <a:rPr lang="en-US" dirty="0"/>
              <a:t>Ensuring a shelf life (viability of at least 70% of the RBCs 24 hours after infusion) of 35 days and hematocrit of 70 to 80% for PRBCs.</a:t>
            </a:r>
          </a:p>
          <a:p>
            <a:pPr algn="just"/>
            <a:r>
              <a:rPr lang="en-US" dirty="0"/>
              <a:t> Additive solutions (Adsol, Nutricel, Optisol) provide additional nutrients, extending maximum storage to 42 days and lowering viscosity, which makes infusion easier.</a:t>
            </a:r>
          </a:p>
        </p:txBody>
      </p:sp>
    </p:spTree>
    <p:extLst>
      <p:ext uri="{BB962C8B-B14F-4D97-AF65-F5344CB8AC3E}">
        <p14:creationId xmlns:p14="http://schemas.microsoft.com/office/powerpoint/2010/main" val="2240734122"/>
      </p:ext>
    </p:extLst>
  </p:cSld>
  <p:clrMapOvr>
    <a:masterClrMapping/>
  </p:clrMapOvr>
  <p:transition spd="slow">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Storage of Blood</a:t>
            </a:r>
          </a:p>
        </p:txBody>
      </p:sp>
      <p:sp>
        <p:nvSpPr>
          <p:cNvPr id="3" name="Content Placeholder 2"/>
          <p:cNvSpPr>
            <a:spLocks noGrp="1"/>
          </p:cNvSpPr>
          <p:nvPr>
            <p:ph idx="1"/>
          </p:nvPr>
        </p:nvSpPr>
        <p:spPr/>
        <p:txBody>
          <a:bodyPr>
            <a:normAutofit fontScale="92500" lnSpcReduction="20000"/>
          </a:bodyPr>
          <a:lstStyle/>
          <a:p>
            <a:r>
              <a:rPr lang="en-US" dirty="0"/>
              <a:t>Storage impairs red cell function. Transfused blood delivers oxygen to the tissues less efficiently. </a:t>
            </a:r>
          </a:p>
          <a:p>
            <a:r>
              <a:rPr lang="en-US" dirty="0"/>
              <a:t>Refrigerated at 1 to 6° C (usually 4° C), cell metabolism continues and changes occur . </a:t>
            </a:r>
          </a:p>
          <a:p>
            <a:r>
              <a:rPr lang="en-US" dirty="0"/>
              <a:t> &lt; in pH and in the level of  2,3-DPG. </a:t>
            </a:r>
          </a:p>
          <a:p>
            <a:r>
              <a:rPr lang="en-US" dirty="0"/>
              <a:t>The deformability of RBCs makes them, over  time, more spherical and rigid, thereby increasing resistance to capillary flow.</a:t>
            </a:r>
          </a:p>
          <a:p>
            <a:r>
              <a:rPr lang="en-US" dirty="0"/>
              <a:t>Cell leakage of potassium(≈ 6 mEq/U).</a:t>
            </a:r>
          </a:p>
        </p:txBody>
      </p:sp>
    </p:spTree>
    <p:extLst>
      <p:ext uri="{BB962C8B-B14F-4D97-AF65-F5344CB8AC3E}">
        <p14:creationId xmlns:p14="http://schemas.microsoft.com/office/powerpoint/2010/main" val="3136876029"/>
      </p:ext>
    </p:extLst>
  </p:cSld>
  <p:clrMapOvr>
    <a:masterClrMapping/>
  </p:clrMapOvr>
  <p:transition spd="slow">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Typing</a:t>
            </a:r>
          </a:p>
        </p:txBody>
      </p:sp>
      <p:sp>
        <p:nvSpPr>
          <p:cNvPr id="3" name="Content Placeholder 2"/>
          <p:cNvSpPr>
            <a:spLocks noGrp="1"/>
          </p:cNvSpPr>
          <p:nvPr>
            <p:ph idx="1"/>
          </p:nvPr>
        </p:nvSpPr>
        <p:spPr/>
        <p:txBody>
          <a:bodyPr>
            <a:normAutofit/>
          </a:bodyPr>
          <a:lstStyle/>
          <a:p>
            <a:r>
              <a:rPr lang="en-US" dirty="0"/>
              <a:t>Identified red blood cell (RBC) :</a:t>
            </a:r>
          </a:p>
          <a:p>
            <a:r>
              <a:rPr lang="en-US" dirty="0"/>
              <a:t>ABO and related carbohydrate antigens (H, P, I, and Lewis), the 48 Rh system antigens, and more than 200 non-ABO/Rh antigens.</a:t>
            </a:r>
          </a:p>
          <a:p>
            <a:r>
              <a:rPr lang="en-US" dirty="0"/>
              <a:t> Blood specimen from the patient is sent for the following tests: ABO grouping, Rh typing, and an antibody screen for unexpected (non-ABO/Rh) antibodies.</a:t>
            </a:r>
          </a:p>
        </p:txBody>
      </p:sp>
    </p:spTree>
    <p:extLst>
      <p:ext uri="{BB962C8B-B14F-4D97-AF65-F5344CB8AC3E}">
        <p14:creationId xmlns:p14="http://schemas.microsoft.com/office/powerpoint/2010/main" val="3614731813"/>
      </p:ext>
    </p:extLst>
  </p:cSld>
  <p:clrMapOvr>
    <a:masterClrMapping/>
  </p:clrMapOvr>
  <p:transition spd="slow">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 Grouping</a:t>
            </a:r>
          </a:p>
        </p:txBody>
      </p:sp>
      <p:pic>
        <p:nvPicPr>
          <p:cNvPr id="717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19200" y="1336401"/>
            <a:ext cx="7239000" cy="4869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843735"/>
      </p:ext>
    </p:extLst>
  </p:cSld>
  <p:clrMapOvr>
    <a:masterClrMapping/>
  </p:clrMapOvr>
  <p:transition spd="slow">
    <p:wipe dir="d"/>
  </p:transition>
</p:sld>
</file>

<file path=ppt/tags/tag1.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2.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ags/tag3.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4.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5.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heme/theme1.xml><?xml version="1.0" encoding="utf-8"?>
<a:theme xmlns:a="http://schemas.openxmlformats.org/drawingml/2006/main" name="Trai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Training</Template>
  <TotalTime>0</TotalTime>
  <Words>2506</Words>
  <Application>Microsoft Office PowerPoint</Application>
  <PresentationFormat>On-screen Show (4:3)</PresentationFormat>
  <Paragraphs>293</Paragraphs>
  <Slides>56</Slides>
  <Notes>56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56</vt:i4>
      </vt:variant>
    </vt:vector>
  </HeadingPairs>
  <TitlesOfParts>
    <vt:vector size="62" baseType="lpstr">
      <vt:lpstr>Arial</vt:lpstr>
      <vt:lpstr>Calibri</vt:lpstr>
      <vt:lpstr>Georgia</vt:lpstr>
      <vt:lpstr>Monotype Sorts</vt:lpstr>
      <vt:lpstr>Wingdings</vt:lpstr>
      <vt:lpstr>Training</vt:lpstr>
      <vt:lpstr>Transfusion Medicine and Therapy</vt:lpstr>
      <vt:lpstr>Objective </vt:lpstr>
      <vt:lpstr>PERSPECTIVE</vt:lpstr>
      <vt:lpstr>PowerPoint Presentation</vt:lpstr>
      <vt:lpstr>Blood Collection</vt:lpstr>
      <vt:lpstr>Anticoagulants in Blood </vt:lpstr>
      <vt:lpstr>Storage of Blood</vt:lpstr>
      <vt:lpstr>Blood Typing</vt:lpstr>
      <vt:lpstr>ABO Grouping</vt:lpstr>
      <vt:lpstr>PowerPoint Presentation</vt:lpstr>
      <vt:lpstr>PowerPoint Presentation</vt:lpstr>
      <vt:lpstr>Blood Typing</vt:lpstr>
      <vt:lpstr>Blood Typing</vt:lpstr>
      <vt:lpstr>PowerPoint Presentation</vt:lpstr>
      <vt:lpstr>Type and Screen</vt:lpstr>
      <vt:lpstr>Cross Match</vt:lpstr>
      <vt:lpstr>Blood and Products Transfusion</vt:lpstr>
      <vt:lpstr>Oxygen Delivery</vt:lpstr>
      <vt:lpstr>Oxygen Delivery (cont.)</vt:lpstr>
      <vt:lpstr>Administration</vt:lpstr>
      <vt:lpstr>Administration</vt:lpstr>
      <vt:lpstr>Administration</vt:lpstr>
      <vt:lpstr>MANAGEMENT</vt:lpstr>
      <vt:lpstr>Management</vt:lpstr>
      <vt:lpstr>When to Transfuse?</vt:lpstr>
      <vt:lpstr>PowerPoint Presentation</vt:lpstr>
      <vt:lpstr>PowerPoint Presentation</vt:lpstr>
      <vt:lpstr>Blood and its components</vt:lpstr>
      <vt:lpstr>PowerPoint Presentation</vt:lpstr>
      <vt:lpstr>Blood and its components</vt:lpstr>
      <vt:lpstr>Blood and its components</vt:lpstr>
      <vt:lpstr>Blood and its components</vt:lpstr>
      <vt:lpstr>Blood and its components</vt:lpstr>
      <vt:lpstr>Blood and its components</vt:lpstr>
      <vt:lpstr>Blood and its components</vt:lpstr>
      <vt:lpstr>Blood and its components</vt:lpstr>
      <vt:lpstr>Blood and its components</vt:lpstr>
      <vt:lpstr>Blood and its components</vt:lpstr>
      <vt:lpstr>Blood and its components</vt:lpstr>
      <vt:lpstr>Adverse Reactions of Blood Transfusion</vt:lpstr>
      <vt:lpstr>Adverse Reactions of Blood Transfusion</vt:lpstr>
      <vt:lpstr>Adverse Reactions of Blood Transfusion</vt:lpstr>
      <vt:lpstr>Adverse Reactions of Blood Transfusion</vt:lpstr>
      <vt:lpstr>Adverse Reactions of Blood Transfusion</vt:lpstr>
      <vt:lpstr>Adverse Reactions of Blood Transfusion</vt:lpstr>
      <vt:lpstr>Adverse Reactions of Blood Transfusion</vt:lpstr>
      <vt:lpstr>Adverse Reactions of Blood Transfusion</vt:lpstr>
      <vt:lpstr>Adverse Reactions of Blood Transfusion</vt:lpstr>
      <vt:lpstr>Adverse Reactions of Blood Transfusion</vt:lpstr>
      <vt:lpstr>Adverse Reactions of Blood Transfusion</vt:lpstr>
      <vt:lpstr>Adverse Reactions of Blood Transfusion</vt:lpstr>
      <vt:lpstr>Adverse Reactions of Blood Transfusion</vt:lpstr>
      <vt:lpstr>Adverse Reactions of Blood Transfusion</vt:lpstr>
      <vt:lpstr>Adverse Reactions of Blood Transfusion</vt:lpstr>
      <vt:lpstr>Adverse Reactions of Blood Transfusion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Transfusion Medicine and Therapy</dc:title>
  <dc:creator/>
  <cp:lastModifiedBy/>
  <cp:revision>2</cp:revision>
  <dcterms:created xsi:type="dcterms:W3CDTF">2016-10-21T10:15:58Z</dcterms:created>
  <dcterms:modified xsi:type="dcterms:W3CDTF">2019-09-18T02:57:34Z</dcterms:modified>
</cp:coreProperties>
</file>