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2"/>
  </p:sldMasterIdLst>
  <p:notesMasterIdLst>
    <p:notesMasterId r:id="rId96"/>
  </p:notesMasterIdLst>
  <p:handoutMasterIdLst>
    <p:handoutMasterId r:id="rId97"/>
  </p:handoutMasterIdLst>
  <p:sldIdLst>
    <p:sldId id="352" r:id="rId3"/>
    <p:sldId id="506" r:id="rId4"/>
    <p:sldId id="507" r:id="rId5"/>
    <p:sldId id="508" r:id="rId6"/>
    <p:sldId id="509" r:id="rId7"/>
    <p:sldId id="510" r:id="rId8"/>
    <p:sldId id="524" r:id="rId9"/>
    <p:sldId id="513" r:id="rId10"/>
    <p:sldId id="514" r:id="rId11"/>
    <p:sldId id="515" r:id="rId12"/>
    <p:sldId id="516" r:id="rId13"/>
    <p:sldId id="525" r:id="rId14"/>
    <p:sldId id="517" r:id="rId15"/>
    <p:sldId id="519" r:id="rId16"/>
    <p:sldId id="520" r:id="rId17"/>
    <p:sldId id="521" r:id="rId18"/>
    <p:sldId id="522" r:id="rId19"/>
    <p:sldId id="518" r:id="rId20"/>
    <p:sldId id="526" r:id="rId21"/>
    <p:sldId id="523" r:id="rId22"/>
    <p:sldId id="527" r:id="rId23"/>
    <p:sldId id="528" r:id="rId24"/>
    <p:sldId id="529" r:id="rId25"/>
    <p:sldId id="426" r:id="rId26"/>
    <p:sldId id="532" r:id="rId27"/>
    <p:sldId id="428" r:id="rId28"/>
    <p:sldId id="430" r:id="rId29"/>
    <p:sldId id="431" r:id="rId30"/>
    <p:sldId id="432" r:id="rId31"/>
    <p:sldId id="531" r:id="rId32"/>
    <p:sldId id="533" r:id="rId33"/>
    <p:sldId id="535" r:id="rId34"/>
    <p:sldId id="536" r:id="rId35"/>
    <p:sldId id="537" r:id="rId36"/>
    <p:sldId id="539" r:id="rId37"/>
    <p:sldId id="438" r:id="rId38"/>
    <p:sldId id="441" r:id="rId39"/>
    <p:sldId id="538" r:id="rId40"/>
    <p:sldId id="540" r:id="rId41"/>
    <p:sldId id="541" r:id="rId42"/>
    <p:sldId id="542" r:id="rId43"/>
    <p:sldId id="543" r:id="rId44"/>
    <p:sldId id="544" r:id="rId45"/>
    <p:sldId id="545" r:id="rId46"/>
    <p:sldId id="549" r:id="rId47"/>
    <p:sldId id="546" r:id="rId48"/>
    <p:sldId id="548" r:id="rId49"/>
    <p:sldId id="547" r:id="rId50"/>
    <p:sldId id="551" r:id="rId51"/>
    <p:sldId id="550" r:id="rId52"/>
    <p:sldId id="552" r:id="rId53"/>
    <p:sldId id="553" r:id="rId54"/>
    <p:sldId id="554" r:id="rId55"/>
    <p:sldId id="555" r:id="rId56"/>
    <p:sldId id="467" r:id="rId57"/>
    <p:sldId id="468" r:id="rId58"/>
    <p:sldId id="556" r:id="rId59"/>
    <p:sldId id="469" r:id="rId60"/>
    <p:sldId id="470" r:id="rId61"/>
    <p:sldId id="471" r:id="rId62"/>
    <p:sldId id="472" r:id="rId63"/>
    <p:sldId id="473" r:id="rId64"/>
    <p:sldId id="474" r:id="rId65"/>
    <p:sldId id="475" r:id="rId66"/>
    <p:sldId id="476" r:id="rId67"/>
    <p:sldId id="478" r:id="rId68"/>
    <p:sldId id="479" r:id="rId69"/>
    <p:sldId id="480" r:id="rId70"/>
    <p:sldId id="481" r:id="rId71"/>
    <p:sldId id="482" r:id="rId72"/>
    <p:sldId id="483" r:id="rId73"/>
    <p:sldId id="484" r:id="rId74"/>
    <p:sldId id="485" r:id="rId75"/>
    <p:sldId id="486" r:id="rId76"/>
    <p:sldId id="487" r:id="rId77"/>
    <p:sldId id="488" r:id="rId78"/>
    <p:sldId id="489" r:id="rId79"/>
    <p:sldId id="490" r:id="rId80"/>
    <p:sldId id="491" r:id="rId81"/>
    <p:sldId id="492" r:id="rId82"/>
    <p:sldId id="493" r:id="rId83"/>
    <p:sldId id="494" r:id="rId84"/>
    <p:sldId id="495" r:id="rId85"/>
    <p:sldId id="359" r:id="rId86"/>
    <p:sldId id="497" r:id="rId87"/>
    <p:sldId id="498" r:id="rId88"/>
    <p:sldId id="499" r:id="rId89"/>
    <p:sldId id="500" r:id="rId90"/>
    <p:sldId id="501" r:id="rId91"/>
    <p:sldId id="502" r:id="rId92"/>
    <p:sldId id="503" r:id="rId93"/>
    <p:sldId id="504" r:id="rId94"/>
    <p:sldId id="505" r:id="rId9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4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32" autoAdjust="0"/>
    <p:restoredTop sz="96341"/>
  </p:normalViewPr>
  <p:slideViewPr>
    <p:cSldViewPr snapToGrid="0" showGuides="1">
      <p:cViewPr varScale="1">
        <p:scale>
          <a:sx n="114" d="100"/>
          <a:sy n="114" d="100"/>
        </p:scale>
        <p:origin x="-128" y="-4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168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theme" Target="theme/theme1.xml"/><Relationship Id="rId102" Type="http://schemas.openxmlformats.org/officeDocument/2006/relationships/tableStyles" Target="tableStyles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notesMaster" Target="notesMasters/notesMaster1.xml"/><Relationship Id="rId97" Type="http://schemas.openxmlformats.org/officeDocument/2006/relationships/handoutMaster" Target="handoutMasters/handoutMaster1.xml"/><Relationship Id="rId98" Type="http://schemas.openxmlformats.org/officeDocument/2006/relationships/printerSettings" Target="printerSettings/printerSettings1.bin"/><Relationship Id="rId99" Type="http://schemas.openxmlformats.org/officeDocument/2006/relationships/presProps" Target="presProp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00" Type="http://schemas.openxmlformats.org/officeDocument/2006/relationships/viewProps" Target="viewProps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6CFED4-D69B-4F2E-9E8F-84756F102C74}" type="datetimeFigureOut">
              <a:rPr lang="en-US" smtClean="0"/>
              <a:t>19-11-06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B981B0-9A62-4E8D-B3AC-FD58D27FC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270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E7D950-FF6C-450E-A292-782665957326}" type="datetimeFigureOut">
              <a:rPr lang="en-US" smtClean="0"/>
              <a:t>19-11-06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D1C1CB-B741-45C3-A5E1-A9697FF5E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17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57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99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611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080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33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906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419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03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0609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2959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233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3861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8863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2678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7497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146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5589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574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1277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777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9542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75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333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1091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841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0501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2956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052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997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3967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1148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0373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3334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179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532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93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63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465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483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373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47731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E2F7F-8DFE-4242-9587-58E36661ADA0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16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4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43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031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43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57465C7-2B04-445F-8DB3-456E0173FCC0}" type="datetime1">
              <a:rPr lang="en-US" smtClean="0"/>
              <a:t>19-11-06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FBEDB2-06CF-4889-9F60-414A440C13A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1987" y="3602038"/>
            <a:ext cx="75718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1987" y="1041400"/>
            <a:ext cx="7571874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37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8A111-8073-4AA8-BD01-2133E03758F7}" type="datetime1">
              <a:rPr lang="en-US" smtClean="0"/>
              <a:t>19-11-06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EDB2-06CF-4889-9F60-414A440C13A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46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BF708-533D-46C9-A9B0-0B6B8A5D6515}" type="datetime1">
              <a:rPr lang="en-US" smtClean="0"/>
              <a:t>19-11-06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EDB2-06CF-4889-9F60-414A440C13A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1333499"/>
            <a:ext cx="6298223" cy="48434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74623" y="1333499"/>
            <a:ext cx="1512277" cy="4843463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17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FAF33-A3D2-4AC7-ACDE-F13D7A348C6D}" type="datetime1">
              <a:rPr lang="en-US" smtClean="0"/>
              <a:t>19-11-06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EDB2-06CF-4889-9F60-414A440C13A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22282" y="2324100"/>
            <a:ext cx="4151376" cy="384962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1" y="2978150"/>
            <a:ext cx="3659188" cy="319405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1" y="1333500"/>
            <a:ext cx="3659188" cy="160020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6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E4767-B1DE-417D-8BE5-E27B165E3682}" type="datetime1">
              <a:rPr lang="en-US" smtClean="0"/>
              <a:t>19-11-06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EDB2-06CF-4889-9F60-414A440C13A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16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64904BA-F6BA-48C5-B8E5-DE739A78F4B9}" type="datetime1">
              <a:rPr lang="en-US" smtClean="0"/>
              <a:t>19-11-06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0FBEDB2-06CF-4889-9F60-414A440C13A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4589463"/>
            <a:ext cx="713935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709738"/>
            <a:ext cx="7139354" cy="2862262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30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1D15D-44DE-4FD8-A752-EB03E04C3154}" type="datetime1">
              <a:rPr lang="en-US" smtClean="0"/>
              <a:t>19-11-06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EDB2-06CF-4889-9F60-414A440C13A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7773" y="2438401"/>
            <a:ext cx="3886200" cy="3738562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41580" y="2438401"/>
            <a:ext cx="3886200" cy="3738562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86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91AF4-D04B-45C6-91BC-D80269BD53C8}" type="datetime1">
              <a:rPr lang="en-US" smtClean="0"/>
              <a:t>19-11-06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EDB2-06CF-4889-9F60-414A440C13A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00700" y="3143251"/>
            <a:ext cx="3886200" cy="302895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00700" y="2438400"/>
            <a:ext cx="3886200" cy="64135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3143251"/>
            <a:ext cx="3886200" cy="302895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2438400"/>
            <a:ext cx="3886200" cy="64135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345223"/>
            <a:ext cx="7962900" cy="9788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87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8F426-2557-4C0F-BCB5-8F5F7A23481A}" type="datetime1">
              <a:rPr lang="en-US" smtClean="0"/>
              <a:t>19-11-06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EDB2-06CF-4889-9F60-414A440C13A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07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F5B8-F27B-4EB3-A931-8B21AAAA30F1}" type="datetime1">
              <a:rPr lang="en-US" smtClean="0"/>
              <a:t>19-11-06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EDB2-06CF-4889-9F60-414A440C1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51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6FB2-BE3E-4068-BDF0-0ADDDF0F6758}" type="datetime1">
              <a:rPr lang="en-US" smtClean="0"/>
              <a:t>19-11-06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EDB2-06CF-4889-9F60-414A440C13A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0" y="2324100"/>
            <a:ext cx="4152900" cy="38481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1" y="2978150"/>
            <a:ext cx="3659188" cy="319405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1333500"/>
            <a:ext cx="3659188" cy="160020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74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FAF33-A3D2-4AC7-ACDE-F13D7A348C6D}" type="datetime1">
              <a:rPr lang="en-US" smtClean="0"/>
              <a:t>19-11-06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EDB2-06CF-4889-9F60-414A440C13A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22282" y="2324100"/>
            <a:ext cx="4151376" cy="384962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1" y="2978150"/>
            <a:ext cx="3659188" cy="319405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1" y="1333500"/>
            <a:ext cx="3659188" cy="160020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81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0" y="6356350"/>
            <a:ext cx="259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48020A2-ABDB-4797-85B4-0B5D91075C2A}" type="datetime1">
              <a:rPr lang="en-US" smtClean="0"/>
              <a:t>19-11-06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5692" y="6356350"/>
            <a:ext cx="17643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10FBEDB2-06CF-4889-9F60-414A440C13A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2438400"/>
            <a:ext cx="7962900" cy="3738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1336427"/>
            <a:ext cx="7962900" cy="98730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9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6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 3" panose="05040102010807070707" pitchFamily="18" charset="2"/>
        <a:buChar char="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 3" panose="05040102010807070707" pitchFamily="18" charset="2"/>
        <a:buChar char="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 3" panose="05040102010807070707" pitchFamily="18" charset="2"/>
        <a:buChar char="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 3" panose="05040102010807070707" pitchFamily="18" charset="2"/>
        <a:buChar char="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 3" panose="05040102010807070707" pitchFamily="18" charset="2"/>
        <a:buChar char="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 3" panose="05040102010807070707" pitchFamily="18" charset="2"/>
        <a:buChar char="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 3" panose="05040102010807070707" pitchFamily="18" charset="2"/>
        <a:buChar char="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 3" panose="05040102010807070707" pitchFamily="18" charset="2"/>
        <a:buChar char="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 3" panose="05040102010807070707" pitchFamily="18" charset="2"/>
        <a:buChar char="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pos="960" userDrawn="1">
          <p15:clr>
            <a:srgbClr val="F26B43"/>
          </p15:clr>
        </p15:guide>
        <p15:guide id="3" pos="5976" userDrawn="1">
          <p15:clr>
            <a:srgbClr val="F26B43"/>
          </p15:clr>
        </p15:guide>
        <p15:guide id="4" orient="horz" pos="3888" userDrawn="1">
          <p15:clr>
            <a:srgbClr val="F26B43"/>
          </p15:clr>
        </p15:guide>
        <p15:guide id="5" orient="horz" pos="840" userDrawn="1">
          <p15:clr>
            <a:srgbClr val="F26B43"/>
          </p15:clr>
        </p15:guide>
        <p15:guide id="6" orient="horz" pos="1464" userDrawn="1">
          <p15:clr>
            <a:srgbClr val="F26B43"/>
          </p15:clr>
        </p15:guide>
        <p15:guide id="7" orient="horz" pos="15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12.png"/><Relationship Id="rId6" Type="http://schemas.openxmlformats.org/officeDocument/2006/relationships/image" Target="../media/image13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18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Relationship Id="rId3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emf"/><Relationship Id="rId3" Type="http://schemas.openxmlformats.org/officeDocument/2006/relationships/image" Target="../media/image63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4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7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emf"/><Relationship Id="rId3" Type="http://schemas.openxmlformats.org/officeDocument/2006/relationships/image" Target="../media/image73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4.emf"/><Relationship Id="rId3" Type="http://schemas.openxmlformats.org/officeDocument/2006/relationships/image" Target="../media/image7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6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8.jpg"/><Relationship Id="rId3" Type="http://schemas.openxmlformats.org/officeDocument/2006/relationships/image" Target="../media/image79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0.jpg"/><Relationship Id="rId3" Type="http://schemas.openxmlformats.org/officeDocument/2006/relationships/image" Target="../media/image81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3.png"/><Relationship Id="rId3" Type="http://schemas.openxmlformats.org/officeDocument/2006/relationships/image" Target="../media/image8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6.e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7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8.em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jpeg"/><Relationship Id="rId3" Type="http://schemas.openxmlformats.org/officeDocument/2006/relationships/image" Target="../media/image90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1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95.jpeg"/><Relationship Id="rId5" Type="http://schemas.openxmlformats.org/officeDocument/2006/relationships/image" Target="../media/image96.jpeg"/><Relationship Id="rId6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jpeg"/><Relationship Id="rId3" Type="http://schemas.openxmlformats.org/officeDocument/2006/relationships/image" Target="../media/image102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0289" y="1761503"/>
            <a:ext cx="10098021" cy="1833086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Britannic Bold" panose="020B0903060703020204" pitchFamily="34" charset="0"/>
              </a:rPr>
              <a:t>Congenital Pediatric </a:t>
            </a:r>
            <a:r>
              <a:rPr lang="en-US" sz="3600" dirty="0">
                <a:solidFill>
                  <a:srgbClr val="FF0000"/>
                </a:solidFill>
                <a:latin typeface="Britannic Bold" panose="020B0903060703020204" pitchFamily="34" charset="0"/>
              </a:rPr>
              <a:t>Urinary Disorders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6428" y="3917163"/>
            <a:ext cx="8967730" cy="1557849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Dr. </a:t>
            </a:r>
            <a:r>
              <a:rPr lang="en-US" b="1" dirty="0" err="1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Fahad</a:t>
            </a:r>
            <a:r>
              <a:rPr lang="en-US" b="1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Alyami</a:t>
            </a:r>
            <a:endParaRPr lang="en-US" b="1" dirty="0" smtClean="0">
              <a:solidFill>
                <a:schemeClr val="tx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Assistant </a:t>
            </a:r>
            <a:r>
              <a:rPr lang="en-US" dirty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Professor and Consultant Pediatric </a:t>
            </a:r>
            <a:r>
              <a:rPr lang="en-US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Urologist</a:t>
            </a:r>
          </a:p>
          <a:p>
            <a:pPr algn="ctr"/>
            <a:endParaRPr lang="en-US" dirty="0">
              <a:solidFill>
                <a:schemeClr val="tx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algn="ctr"/>
            <a:endParaRPr lang="en-US" dirty="0" smtClean="0">
              <a:solidFill>
                <a:schemeClr val="tx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algn="ctr"/>
            <a:endParaRPr lang="en-US" b="1" dirty="0" smtClean="0">
              <a:solidFill>
                <a:schemeClr val="tx1"/>
              </a:solidFill>
            </a:endParaRPr>
          </a:p>
          <a:p>
            <a:pPr algn="ctr"/>
            <a:endParaRPr lang="en-US" dirty="0"/>
          </a:p>
          <a:p>
            <a:pPr algn="ctr"/>
            <a:endParaRPr lang="en-US" b="1" dirty="0">
              <a:solidFill>
                <a:schemeClr val="tx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r>
              <a:rPr lang="en-US" dirty="0" smtClean="0"/>
              <a:t> 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1" y="0"/>
            <a:ext cx="3657599" cy="1347467"/>
          </a:xfrm>
          <a:prstGeom prst="rect">
            <a:avLst/>
          </a:prstGeom>
        </p:spPr>
      </p:pic>
      <p:pic>
        <p:nvPicPr>
          <p:cNvPr id="9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008" y="-138095"/>
            <a:ext cx="2336384" cy="1830698"/>
          </a:xfrm>
          <a:prstGeom prst="rect">
            <a:avLst/>
          </a:prstGeom>
        </p:spPr>
      </p:pic>
      <p:pic>
        <p:nvPicPr>
          <p:cNvPr id="11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62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00900" y="-4642366"/>
            <a:ext cx="184731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96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URA…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Müllerian duct abnormalities occur in 25% to 50% of cases of females with URA compared with </a:t>
            </a:r>
            <a:r>
              <a:rPr lang="en-US" dirty="0" err="1"/>
              <a:t>wolffian</a:t>
            </a:r>
            <a:r>
              <a:rPr lang="en-US" dirty="0"/>
              <a:t> duct anomalies in 10% to 15% of males with URA.</a:t>
            </a:r>
          </a:p>
          <a:p>
            <a:endParaRPr lang="en-US" dirty="0"/>
          </a:p>
          <a:p>
            <a:r>
              <a:rPr lang="en-US" dirty="0"/>
              <a:t>Approximately one fourth to one third of women with </a:t>
            </a:r>
            <a:r>
              <a:rPr lang="en-US" dirty="0" err="1"/>
              <a:t>müllerian</a:t>
            </a:r>
            <a:r>
              <a:rPr lang="en-US" dirty="0"/>
              <a:t> duct anomalies are found to have URA.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52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5725391" y="1553190"/>
            <a:ext cx="3886200" cy="64135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DMSA</a:t>
            </a:r>
            <a:endParaRPr lang="x-none" dirty="0">
              <a:solidFill>
                <a:srgbClr val="FF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524000" y="1827184"/>
            <a:ext cx="3886200" cy="64135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CT Abdomen</a:t>
            </a:r>
            <a:endParaRPr lang="x-none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36913"/>
            <a:ext cx="7962900" cy="978877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Diagnosis</a:t>
            </a:r>
            <a:r>
              <a:rPr lang="en-US" dirty="0"/>
              <a:t> </a:t>
            </a:r>
          </a:p>
        </p:txBody>
      </p:sp>
      <p:pic>
        <p:nvPicPr>
          <p:cNvPr id="1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9955" y="2411000"/>
            <a:ext cx="31619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1388" y="2426970"/>
            <a:ext cx="2144824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87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Bilateral Renal Agenesis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432796"/>
            <a:ext cx="3005588" cy="34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4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34050"/>
            <a:ext cx="7962900" cy="987303"/>
          </a:xfrm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Bilateral Renal Agenesis…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عنصر نائب للمحتوى 3"/>
          <p:cNvPicPr>
            <a:picLocks noGrp="1" noChangeAspect="1"/>
          </p:cNvPicPr>
          <p:nvPr>
            <p:ph sz="half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1" t="2650" r="9825" b="8722"/>
          <a:stretch/>
        </p:blipFill>
        <p:spPr>
          <a:xfrm>
            <a:off x="1524000" y="2576946"/>
            <a:ext cx="2432858" cy="2502131"/>
          </a:xfrm>
          <a:ln w="19050">
            <a:solidFill>
              <a:schemeClr val="tx1"/>
            </a:solidFill>
          </a:ln>
        </p:spPr>
      </p:pic>
      <p:pic>
        <p:nvPicPr>
          <p:cNvPr id="11" name="عنصر نائب للمحتوى 3"/>
          <p:cNvPicPr>
            <a:picLocks noGrp="1" noChangeAspect="1"/>
          </p:cNvPicPr>
          <p:nvPr>
            <p:ph sz="half" idx="2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2" t="7311" r="12164" b="5943"/>
          <a:stretch/>
        </p:blipFill>
        <p:spPr>
          <a:xfrm>
            <a:off x="3956858" y="2576945"/>
            <a:ext cx="2585259" cy="2502131"/>
          </a:xfrm>
          <a:ln w="1905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5590" t="4594" r="2175" b="4853"/>
          <a:stretch/>
        </p:blipFill>
        <p:spPr>
          <a:xfrm>
            <a:off x="6542118" y="2576945"/>
            <a:ext cx="2734886" cy="250213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5037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40% are stillborn.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not survive beyond 48 hours due to respiratory distress associated with pulmonary hypoplasia.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characteristic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Potter’s syndrome.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Oligohydramnios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Bilateral Renal Agenesis…</a:t>
            </a:r>
            <a:endParaRPr lang="en-US" dirty="0"/>
          </a:p>
        </p:txBody>
      </p:sp>
      <p:pic>
        <p:nvPicPr>
          <p:cNvPr id="9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5597525" y="2950932"/>
            <a:ext cx="3886200" cy="271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2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AE9E7C">
                    <a:lumMod val="75000"/>
                  </a:srgbClr>
                </a:solidFill>
              </a:rPr>
              <a:t>Bilateral Renal Agenesis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Ureters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almost always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absent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Bladder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either absent or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hypoplastic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Adrenal glands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usually positioned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normally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Müllerian duct anomalies are commonly observed.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9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Definitive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accessory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organ with its own collecting system, blood supply, and distinct encapsulated parenchyma.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Either completely separate or loosely attached to the kidney on the ipsilateral side.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ureteral inter-relationships on the side of the supernumerary kidney can be variable.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Supernumerary Kidney</a:t>
            </a:r>
            <a:endParaRPr lang="en-US" dirty="0"/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1" y="2514600"/>
            <a:ext cx="3402693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6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Anomalies of: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Ascent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 and Fusion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Anomalies of the kidney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8111" y="2444001"/>
            <a:ext cx="1463184" cy="26101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4926" y="3342748"/>
            <a:ext cx="993734" cy="5243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6137" y="2438401"/>
            <a:ext cx="1797616" cy="254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2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Content Placeholder 17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257257" y="2235240"/>
            <a:ext cx="2700762" cy="3584759"/>
          </a:xfrm>
          <a:prstGeom prst="rect">
            <a:avLst/>
          </a:prstGeom>
        </p:spPr>
      </p:pic>
      <p:sp>
        <p:nvSpPr>
          <p:cNvPr id="15" name="Content Placeholder 14"/>
          <p:cNvSpPr>
            <a:spLocks noGrp="1"/>
          </p:cNvSpPr>
          <p:nvPr>
            <p:ph sz="half" idx="1"/>
          </p:nvPr>
        </p:nvSpPr>
        <p:spPr>
          <a:xfrm>
            <a:off x="1541580" y="1936865"/>
            <a:ext cx="3886200" cy="4240098"/>
          </a:xfrm>
        </p:spPr>
        <p:txBody>
          <a:bodyPr/>
          <a:lstStyle/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more than the right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Pelvic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ectopia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 been estimated to occur in 1 of 2100 to 3000 autopsies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50% have a </a:t>
            </a:r>
            <a:r>
              <a:rPr lang="en-US" sz="1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hydronephrosis: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Obstruction: UPJO and UVJO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Reflux: grade III or greater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Malrotation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VUR is found in 30% </a:t>
            </a:r>
          </a:p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incidence of genital anomalies in the patient with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ectopia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about 15%.</a:t>
            </a:r>
          </a:p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ectopic kidneys are clinically </a:t>
            </a:r>
            <a:r>
              <a:rPr lang="en-US" sz="13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asymptomatic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446330" y="770061"/>
            <a:ext cx="7962900" cy="98730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Simple Renal </a:t>
            </a:r>
            <a:r>
              <a:rPr lang="en-US" dirty="0" err="1">
                <a:solidFill>
                  <a:srgbClr val="FF0000"/>
                </a:solidFill>
              </a:rPr>
              <a:t>Ectopia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3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Anomalies of Ascent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Simple Renal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Ectopia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Cephalad Renal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Ectopia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Thoracic Kidney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386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Objectives: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785" y="2737659"/>
            <a:ext cx="4893425" cy="1850967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 the common congenital anomalies.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detect this anomaly on radiological investigations.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Important steps in management.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88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79722"/>
            <a:ext cx="7962900" cy="98730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Anomalies of the kidney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Anomalies of: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Ascent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 and Fusion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57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79722"/>
            <a:ext cx="7962900" cy="98730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Anomalies of Form and Fusion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873" y="1931566"/>
            <a:ext cx="7962900" cy="37385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Crossed Renal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Ectopia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Fusion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without Fusion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Horseshoe Kidney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31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79722"/>
            <a:ext cx="7962900" cy="98730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Crossed Renal </a:t>
            </a:r>
            <a:r>
              <a:rPr lang="en-US" dirty="0" err="1">
                <a:solidFill>
                  <a:srgbClr val="FF0000"/>
                </a:solidFill>
              </a:rPr>
              <a:t>Ectopia</a:t>
            </a:r>
            <a:r>
              <a:rPr lang="en-US" dirty="0">
                <a:solidFill>
                  <a:srgbClr val="FF0000"/>
                </a:solidFill>
              </a:rPr>
              <a:t> with and without Fusion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923739" y="2079190"/>
            <a:ext cx="7163421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8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752888" y="1953200"/>
            <a:ext cx="3426249" cy="3578662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41580" y="1873377"/>
            <a:ext cx="3886200" cy="3738562"/>
          </a:xfrm>
        </p:spPr>
        <p:txBody>
          <a:bodyPr/>
          <a:lstStyle/>
          <a:p>
            <a:r>
              <a:rPr lang="en-US" b="1" dirty="0"/>
              <a:t>Crossed </a:t>
            </a:r>
            <a:r>
              <a:rPr lang="en-US" b="1" dirty="0" err="1"/>
              <a:t>ectopia</a:t>
            </a:r>
            <a:r>
              <a:rPr lang="en-US" dirty="0"/>
              <a:t>: kidney is located on the side opposite from that in which its ureter inserts into the bladder.</a:t>
            </a:r>
          </a:p>
          <a:p>
            <a:r>
              <a:rPr lang="en-US" dirty="0"/>
              <a:t>90% are fused with their mate</a:t>
            </a:r>
          </a:p>
          <a:p>
            <a:r>
              <a:rPr lang="en-US" dirty="0"/>
              <a:t>the superior pole of the ectopic kidney usually joins with the inferior aspect of the normal kidney.</a:t>
            </a:r>
          </a:p>
          <a:p>
            <a:r>
              <a:rPr lang="en-US" dirty="0"/>
              <a:t>The ureter from each kidney is usually </a:t>
            </a:r>
            <a:r>
              <a:rPr lang="en-US" dirty="0" err="1"/>
              <a:t>orthotopic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1580" y="563344"/>
            <a:ext cx="7962900" cy="98730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Crossed Renal </a:t>
            </a:r>
            <a:r>
              <a:rPr lang="en-US" dirty="0" err="1">
                <a:solidFill>
                  <a:srgbClr val="FF0000"/>
                </a:solidFill>
              </a:rPr>
              <a:t>Ectopia</a:t>
            </a:r>
            <a:r>
              <a:rPr lang="en-US" dirty="0">
                <a:solidFill>
                  <a:srgbClr val="FF0000"/>
                </a:solidFill>
              </a:rPr>
              <a:t> with and without Fusion</a:t>
            </a:r>
          </a:p>
        </p:txBody>
      </p:sp>
    </p:spTree>
    <p:extLst>
      <p:ext uri="{BB962C8B-B14F-4D97-AF65-F5344CB8AC3E}">
        <p14:creationId xmlns:p14="http://schemas.microsoft.com/office/powerpoint/2010/main" val="374859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8400" y="1379253"/>
            <a:ext cx="7162800" cy="2626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667001" y="4074007"/>
            <a:ext cx="2363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Crossed renal 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ectopia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fusion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4646468" y="4074638"/>
            <a:ext cx="1981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B)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Crossed renal ectopia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without fusion</a:t>
            </a:r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321136" y="4104678"/>
            <a:ext cx="228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Solitary crossed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renal ectopia</a:t>
            </a:r>
          </a:p>
        </p:txBody>
      </p:sp>
      <p:sp>
        <p:nvSpPr>
          <p:cNvPr id="10" name="Rectangle 9"/>
          <p:cNvSpPr/>
          <p:nvPr/>
        </p:nvSpPr>
        <p:spPr>
          <a:xfrm>
            <a:off x="8153400" y="4104679"/>
            <a:ext cx="1600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Bilaterally crossed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renal ectopia</a:t>
            </a:r>
          </a:p>
        </p:txBody>
      </p:sp>
    </p:spTree>
    <p:extLst>
      <p:ext uri="{BB962C8B-B14F-4D97-AF65-F5344CB8AC3E}">
        <p14:creationId xmlns:p14="http://schemas.microsoft.com/office/powerpoint/2010/main" val="1611111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863574" y="2963428"/>
            <a:ext cx="3810330" cy="19569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Horseshoe Kidney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Occurs 1 in 400 persons.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isthmus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bulky and consists of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parenchymatous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tissue.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calyces: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 in number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atypical in orientation.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pelvis remains in the vertical or obliquely lateral plane</a:t>
            </a:r>
          </a:p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blood supply can be quite variable.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Horseshoe kidney is frequently found in association with other congenital anomalies.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UPJ obstruction in one third.</a:t>
            </a:r>
          </a:p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60 % asymptomatic.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7961" y="1420481"/>
            <a:ext cx="1363364" cy="141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1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Horseshoe Kidney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818" y="762001"/>
            <a:ext cx="137795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040" y="2438401"/>
            <a:ext cx="6248400" cy="320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مستطيل 7"/>
          <p:cNvSpPr/>
          <p:nvPr/>
        </p:nvSpPr>
        <p:spPr>
          <a:xfrm>
            <a:off x="7239000" y="5334000"/>
            <a:ext cx="2743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isthmus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bulky and consists of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parenchymatous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tissue.</a:t>
            </a:r>
          </a:p>
        </p:txBody>
      </p:sp>
    </p:spTree>
    <p:extLst>
      <p:ext uri="{BB962C8B-B14F-4D97-AF65-F5344CB8AC3E}">
        <p14:creationId xmlns:p14="http://schemas.microsoft.com/office/powerpoint/2010/main" val="24569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Horseshoe Kidney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2667000" y="3657600"/>
            <a:ext cx="3337560" cy="576262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blood supply can be quite variable</a:t>
            </a:r>
            <a:endParaRPr lang="x-none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324600" y="2633063"/>
            <a:ext cx="2819400" cy="33168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0" y="629518"/>
            <a:ext cx="1380286" cy="142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9" b="3889"/>
          <a:stretch>
            <a:fillRect/>
          </a:stretch>
        </p:blipFill>
        <p:spPr bwMode="auto">
          <a:xfrm>
            <a:off x="1914525" y="381001"/>
            <a:ext cx="4038600" cy="6064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5" y="381000"/>
            <a:ext cx="4332816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5" y="3200401"/>
            <a:ext cx="4332816" cy="3244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750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Multicystic</a:t>
            </a:r>
            <a:r>
              <a:rPr lang="en-US" dirty="0"/>
              <a:t> Dysplastic </a:t>
            </a:r>
            <a:r>
              <a:rPr lang="en-US" dirty="0" smtClean="0"/>
              <a:t>Kidney(MCDK)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992" y="2490789"/>
            <a:ext cx="4837954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2204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0538" y="663096"/>
            <a:ext cx="7962900" cy="98730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Congenital Urinary Disorders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3752" y="1790007"/>
            <a:ext cx="7962900" cy="3738563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Anomalies of the Upper Urinary Tract</a:t>
            </a:r>
          </a:p>
          <a:p>
            <a:pPr lvl="1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</a:p>
          <a:p>
            <a:pPr lvl="1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Ureter</a:t>
            </a: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Anomalies of the Lower Urinary Tract</a:t>
            </a:r>
          </a:p>
          <a:p>
            <a:pPr lvl="1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Urinary Bladder</a:t>
            </a:r>
          </a:p>
          <a:p>
            <a:pPr lvl="1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Urethra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78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441450" y="1931988"/>
            <a:ext cx="7962900" cy="3738562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Anomalies of: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Ascent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Fusion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0" y="679450"/>
            <a:ext cx="7962900" cy="98742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Anomalies of the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kidney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7196" y="1666875"/>
            <a:ext cx="3334801" cy="33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6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940237" y="2037052"/>
            <a:ext cx="3334801" cy="3377477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kidney and renal pelvis normally rotate 90 degrees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ventromedially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during ascent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calyces point laterally.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pelvis faces medially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When this alignment is not exact, the condition is known as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malrotation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requently associated with Turner syndrome.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2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0" y="679450"/>
            <a:ext cx="7962900" cy="987425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Ureteral Anomalies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441450" y="1931988"/>
            <a:ext cx="7962900" cy="3738562"/>
          </a:xfrm>
        </p:spPr>
        <p:txBody>
          <a:bodyPr>
            <a:noAutofit/>
          </a:bodyPr>
          <a:lstStyle/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Ureteropelvic junction (UPJ) obstruction</a:t>
            </a:r>
          </a:p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Ureterovesical junction (UVJ) obstruction</a:t>
            </a:r>
          </a:p>
          <a:p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Megaureters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Ectopic Ureter</a:t>
            </a:r>
          </a:p>
          <a:p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Ureterocele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Vesicoureteral Reflux (VUR)</a:t>
            </a:r>
          </a:p>
        </p:txBody>
      </p:sp>
    </p:spTree>
    <p:extLst>
      <p:ext uri="{BB962C8B-B14F-4D97-AF65-F5344CB8AC3E}">
        <p14:creationId xmlns:p14="http://schemas.microsoft.com/office/powerpoint/2010/main" val="43857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435709" y="2130385"/>
            <a:ext cx="3048264" cy="2310584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1521073" y="1839884"/>
            <a:ext cx="3886200" cy="4153592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Ureteropelvic junction (UPJ) obstruction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Ureterovesical junction (UVJ) obstruction</a:t>
            </a: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Megaureters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Ectopic Ureter</a:t>
            </a: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Ureterocele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Vesicoureteral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Reflux (VUR)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073" y="663096"/>
            <a:ext cx="7962900" cy="98730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Ureteral Anomalies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03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79722"/>
            <a:ext cx="7962900" cy="987303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UPJ…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441450" y="1931988"/>
            <a:ext cx="7962900" cy="373856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Presentation</a:t>
            </a:r>
            <a:r>
              <a:rPr lang="en-US" dirty="0" smtClean="0"/>
              <a:t>:</a:t>
            </a:r>
          </a:p>
          <a:p>
            <a:r>
              <a:rPr lang="en-US" dirty="0" smtClean="0"/>
              <a:t>Incidental in Neonates</a:t>
            </a:r>
          </a:p>
          <a:p>
            <a:r>
              <a:rPr lang="en-US" dirty="0" smtClean="0"/>
              <a:t>Incidental in Children</a:t>
            </a:r>
          </a:p>
          <a:p>
            <a:r>
              <a:rPr lang="en-US" dirty="0" smtClean="0"/>
              <a:t>Symptomatic: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UTI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Pain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Mass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err="1" smtClean="0"/>
              <a:t>Hematuria</a:t>
            </a:r>
            <a:endParaRPr lang="en-US" dirty="0" smtClean="0"/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Stone  </a:t>
            </a:r>
          </a:p>
        </p:txBody>
      </p:sp>
    </p:spTree>
    <p:extLst>
      <p:ext uri="{BB962C8B-B14F-4D97-AF65-F5344CB8AC3E}">
        <p14:creationId xmlns:p14="http://schemas.microsoft.com/office/powerpoint/2010/main" val="233393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599207" y="1809094"/>
            <a:ext cx="3316511" cy="344453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05965" y="746013"/>
            <a:ext cx="7962900" cy="987303"/>
          </a:xfrm>
        </p:spPr>
        <p:txBody>
          <a:bodyPr/>
          <a:lstStyle/>
          <a:p>
            <a:r>
              <a:rPr lang="en-US" dirty="0" smtClean="0"/>
              <a:t>US, Diuretic renal scan (Nuclear)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1367" y="1809093"/>
            <a:ext cx="3535986" cy="3444539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7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Ureteropelvic junction (UPJ)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obstruction</a:t>
            </a:r>
            <a:endParaRPr lang="en-US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843" y="3055552"/>
            <a:ext cx="3048264" cy="2310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355" y="3276601"/>
            <a:ext cx="3048264" cy="1902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7639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1"/>
            <a:ext cx="7848600" cy="1303867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PUJO…  </a:t>
            </a:r>
            <a:b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Dynamic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renogram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dirty="0"/>
          </a:p>
        </p:txBody>
      </p:sp>
      <p:pic>
        <p:nvPicPr>
          <p:cNvPr id="102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250" t="18750" r="23438" b="22500"/>
          <a:stretch>
            <a:fillRect/>
          </a:stretch>
        </p:blipFill>
        <p:spPr bwMode="auto">
          <a:xfrm>
            <a:off x="2743200" y="2121807"/>
            <a:ext cx="6781801" cy="4278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88168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755669" y="2264944"/>
            <a:ext cx="5334462" cy="307265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0" y="679450"/>
            <a:ext cx="7962900" cy="987425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PUJO…</a:t>
            </a:r>
            <a:b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b="1" dirty="0" smtClean="0"/>
              <a:t>Dismembered </a:t>
            </a:r>
            <a:r>
              <a:rPr lang="en-US" b="1" dirty="0" err="1"/>
              <a:t>Pyeloplasty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850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693023" y="2263668"/>
            <a:ext cx="3886200" cy="2308332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1408680" y="1830078"/>
            <a:ext cx="3886200" cy="4803478"/>
          </a:xfrm>
        </p:spPr>
        <p:txBody>
          <a:bodyPr>
            <a:no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Ureteropelvic junction (UPJ) obstruction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Ureterovesical junction (UVJ) obstruction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Megaureters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Ectopic Ureter</a:t>
            </a: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Ureterocele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Vesicoureteral Reflux (VUR)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16323" y="588282"/>
            <a:ext cx="7962900" cy="987303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Ureteral Anomalies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96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Anomalies of the Upper Urinary Tract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Subtitle 4"/>
          <p:cNvSpPr txBox="1">
            <a:spLocks/>
          </p:cNvSpPr>
          <p:nvPr/>
        </p:nvSpPr>
        <p:spPr>
          <a:xfrm>
            <a:off x="3312119" y="2323730"/>
            <a:ext cx="5308866" cy="13776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 3" panose="05040102010807070707" pitchFamily="18" charset="2"/>
              <a:buChar char="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 3" panose="05040102010807070707" pitchFamily="18" charset="2"/>
              <a:buChar char="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 3" panose="05040102010807070707" pitchFamily="18" charset="2"/>
              <a:buChar char="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 3" panose="05040102010807070707" pitchFamily="18" charset="2"/>
              <a:buChar char="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 3" panose="05040102010807070707" pitchFamily="18" charset="2"/>
              <a:buChar char="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 3" panose="05040102010807070707" pitchFamily="18" charset="2"/>
              <a:buChar char="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 3" panose="05040102010807070707" pitchFamily="18" charset="2"/>
              <a:buChar char="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 3" panose="05040102010807070707" pitchFamily="18" charset="2"/>
              <a:buChar char="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 3" panose="05040102010807070707" pitchFamily="18" charset="2"/>
              <a:buChar char="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mtClean="0"/>
          </a:p>
          <a:p>
            <a:r>
              <a:rPr lang="en-US" sz="5400" b="1" smtClean="0">
                <a:solidFill>
                  <a:schemeClr val="bg2">
                    <a:lumMod val="50000"/>
                  </a:schemeClr>
                </a:solidFill>
              </a:rPr>
              <a:t>kidney</a:t>
            </a:r>
            <a:endParaRPr lang="en-US" sz="5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024" y="3693322"/>
            <a:ext cx="990938" cy="99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22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873787" y="1761083"/>
            <a:ext cx="3334801" cy="304826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1580" y="663096"/>
            <a:ext cx="7962900" cy="987303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Ureteral Anomalies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1408679" y="1839883"/>
            <a:ext cx="3886200" cy="4419599"/>
          </a:xfrm>
        </p:spPr>
        <p:txBody>
          <a:bodyPr>
            <a:no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Ureteropelvic junction (UPJ) obstruction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Ureterovesical junction (UVJ) obstruction</a:t>
            </a: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Megaureters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Ectopic Ureter</a:t>
            </a: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Ureterocele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Vesicoureteral Reflux (VUR)</a:t>
            </a:r>
          </a:p>
        </p:txBody>
      </p:sp>
    </p:spTree>
    <p:extLst>
      <p:ext uri="{BB962C8B-B14F-4D97-AF65-F5344CB8AC3E}">
        <p14:creationId xmlns:p14="http://schemas.microsoft.com/office/powerpoint/2010/main" val="391098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873224" y="2173943"/>
            <a:ext cx="3334801" cy="3200677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616323" y="1905243"/>
            <a:ext cx="3886200" cy="3738562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An ectopic ureter is any ureter, single or duplex, that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doesn't enter the trigonal area of the bladder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In a 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duplex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system the ectopic ureter is inevitably the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upper pole ureter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due to its budding from the mesonephric duct later (more cephalad) than the lower pole ureteral bud.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20825" y="622300"/>
            <a:ext cx="7962900" cy="98583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Ectopic Ureter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047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928093" y="1986924"/>
            <a:ext cx="3225064" cy="3444539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1616075" y="1858963"/>
            <a:ext cx="3886200" cy="3738562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females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the ectopic ureter may enter anywhere from the bladder neck to the perineum and into the vagina,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uterus,and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even rectum.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One of the classic symptoms is 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continuous wetting.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males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the ectopic ureter always enters the urogenital system above the external sphincter or pelvic floor, and usually into the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wolffian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structures including vas deferens, seminal vesicles, or ejaculatory duct.</a:t>
            </a:r>
          </a:p>
          <a:p>
            <a:endParaRPr lang="en-US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520825" y="687388"/>
            <a:ext cx="7962900" cy="98742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Ectopic Ureter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92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1559812" y="1931931"/>
            <a:ext cx="3886200" cy="4245032"/>
          </a:xfrm>
        </p:spPr>
        <p:txBody>
          <a:bodyPr>
            <a:no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Ureteropelvic junction (UPJ) obstruction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Ureterovesical junction (UVJ) obstruction</a:t>
            </a: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Megaureters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Ectopic Ureter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Ureterocele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Vesicoureteral Reflux (VUR)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16075" y="784225"/>
            <a:ext cx="7962900" cy="987425"/>
          </a:xfrm>
        </p:spPr>
        <p:txBody>
          <a:bodyPr/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Ureteral Anomalies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478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8756739" y="1996625"/>
            <a:ext cx="2347598" cy="277488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1500017" y="1873135"/>
            <a:ext cx="3886200" cy="3738562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A cystic dilation of the distal aspect of the ureter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Located either within the bladder or spanning the bladder neck and urethra.</a:t>
            </a:r>
          </a:p>
          <a:p>
            <a:r>
              <a:rPr lang="en-US" b="1" dirty="0">
                <a:solidFill>
                  <a:srgbClr val="FF0000"/>
                </a:solidFill>
              </a:rPr>
              <a:t>Presentation:</a:t>
            </a:r>
          </a:p>
          <a:p>
            <a:pPr marL="571500"/>
            <a:r>
              <a:rPr lang="en-US" dirty="0"/>
              <a:t>Antenatal (U/S)</a:t>
            </a:r>
          </a:p>
          <a:p>
            <a:pPr marL="571500"/>
            <a:r>
              <a:rPr lang="en-US" dirty="0"/>
              <a:t>Urine retention</a:t>
            </a:r>
          </a:p>
          <a:p>
            <a:pPr marL="571500"/>
            <a:r>
              <a:rPr lang="en-US" dirty="0"/>
              <a:t>Infection</a:t>
            </a:r>
          </a:p>
          <a:p>
            <a:pPr marL="571500"/>
            <a:r>
              <a:rPr lang="en-US" dirty="0"/>
              <a:t>Calculus formation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16323" y="770061"/>
            <a:ext cx="7962900" cy="987303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Ureterocele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6217" y="2182844"/>
            <a:ext cx="2972485" cy="258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6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773212" y="2187216"/>
            <a:ext cx="3334801" cy="315190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16323" y="604907"/>
            <a:ext cx="7962900" cy="987303"/>
          </a:xfrm>
        </p:spPr>
        <p:txBody>
          <a:bodyPr/>
          <a:lstStyle/>
          <a:p>
            <a:endParaRPr lang="en-US"/>
          </a:p>
        </p:txBody>
      </p:sp>
      <p:sp>
        <p:nvSpPr>
          <p:cNvPr id="9" name="Content Placeholder 12"/>
          <p:cNvSpPr>
            <a:spLocks noGrp="1"/>
          </p:cNvSpPr>
          <p:nvPr>
            <p:ph sz="half" idx="1"/>
          </p:nvPr>
        </p:nvSpPr>
        <p:spPr>
          <a:xfrm>
            <a:off x="1541463" y="1893888"/>
            <a:ext cx="3886200" cy="3738562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Types</a:t>
            </a:r>
            <a:r>
              <a:rPr lang="en-US" dirty="0"/>
              <a:t>:</a:t>
            </a:r>
          </a:p>
          <a:p>
            <a:pPr>
              <a:buFont typeface="Wingdings" pitchFamily="2" charset="2"/>
              <a:buChar char="ü"/>
            </a:pPr>
            <a:r>
              <a:rPr lang="en-US" dirty="0" err="1" smtClean="0"/>
              <a:t>Intravesical</a:t>
            </a:r>
            <a:r>
              <a:rPr lang="en-US" dirty="0" smtClean="0"/>
              <a:t>: </a:t>
            </a:r>
            <a:r>
              <a:rPr lang="en-US" dirty="0" err="1" smtClean="0"/>
              <a:t>Orthotopic</a:t>
            </a:r>
            <a:r>
              <a:rPr lang="en-US" dirty="0" smtClean="0"/>
              <a:t>, simple, adult type.</a:t>
            </a:r>
            <a:endParaRPr lang="en-US" dirty="0"/>
          </a:p>
          <a:p>
            <a:pPr>
              <a:buFont typeface="Wingdings" pitchFamily="2" charset="2"/>
              <a:buChar char="ü"/>
            </a:pPr>
            <a:r>
              <a:rPr lang="en-US" dirty="0" err="1" smtClean="0"/>
              <a:t>Extravesical</a:t>
            </a:r>
            <a:r>
              <a:rPr lang="en-US" dirty="0" smtClean="0"/>
              <a:t>:  Ectopic, duplex system, infant type.</a:t>
            </a:r>
          </a:p>
          <a:p>
            <a:pPr>
              <a:buFont typeface="Wingdings" pitchFamily="2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99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901239" y="2040899"/>
            <a:ext cx="3078747" cy="3444539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1686087" y="2050044"/>
            <a:ext cx="3596952" cy="342624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16323" y="604907"/>
            <a:ext cx="7962900" cy="98730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0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386805" y="1966084"/>
            <a:ext cx="2432515" cy="344453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16323" y="604907"/>
            <a:ext cx="7962900" cy="987303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Ureteral Anomalies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1560441" y="1865388"/>
            <a:ext cx="3886200" cy="4648229"/>
          </a:xfrm>
        </p:spPr>
        <p:txBody>
          <a:bodyPr>
            <a:no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Ureteropelvic junction (UPJ) obstruction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Ureterovesical junction (UVJ) obstruction</a:t>
            </a: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Megaureters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Ectopic Ureter</a:t>
            </a: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Ureterocele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Vesicoureteral Reflux (VUR)</a:t>
            </a:r>
          </a:p>
        </p:txBody>
      </p:sp>
    </p:spTree>
    <p:extLst>
      <p:ext uri="{BB962C8B-B14F-4D97-AF65-F5344CB8AC3E}">
        <p14:creationId xmlns:p14="http://schemas.microsoft.com/office/powerpoint/2010/main" val="358042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270718" y="1846238"/>
            <a:ext cx="3029975" cy="342624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1580" y="646471"/>
            <a:ext cx="7962900" cy="987303"/>
          </a:xfrm>
        </p:spPr>
        <p:txBody>
          <a:bodyPr/>
          <a:lstStyle/>
          <a:p>
            <a:r>
              <a:rPr lang="en-US" dirty="0" smtClean="0"/>
              <a:t>VUR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1541463" y="1914525"/>
            <a:ext cx="3886200" cy="3738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Normal anti-reflux mechanism “Flap valve</a:t>
            </a:r>
            <a:r>
              <a:rPr lang="en-US" dirty="0" smtClean="0"/>
              <a:t>”</a:t>
            </a:r>
          </a:p>
          <a:p>
            <a:pPr>
              <a:buNone/>
            </a:pPr>
            <a:r>
              <a:rPr lang="en-US" dirty="0" smtClean="0"/>
              <a:t>    1. Oblique course as it enters the bladder.</a:t>
            </a:r>
          </a:p>
          <a:p>
            <a:pPr>
              <a:buNone/>
            </a:pPr>
            <a:r>
              <a:rPr lang="en-US" dirty="0" smtClean="0"/>
              <a:t>    2. Proper muscular attachments to provide fixation.</a:t>
            </a:r>
          </a:p>
          <a:p>
            <a:pPr>
              <a:buNone/>
            </a:pPr>
            <a:r>
              <a:rPr lang="en-US" dirty="0" smtClean="0"/>
              <a:t>    3. Posterior support to enable its occlusion.</a:t>
            </a:r>
          </a:p>
          <a:p>
            <a:pPr>
              <a:buNone/>
            </a:pPr>
            <a:r>
              <a:rPr lang="en-US" dirty="0" smtClean="0"/>
              <a:t>    4. Adequate </a:t>
            </a:r>
            <a:r>
              <a:rPr lang="en-US" dirty="0" err="1" smtClean="0"/>
              <a:t>submucosal</a:t>
            </a:r>
            <a:r>
              <a:rPr lang="en-US" dirty="0" smtClean="0"/>
              <a:t> length.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5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618280" y="1914941"/>
            <a:ext cx="3886200" cy="37385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1580" y="646471"/>
            <a:ext cx="7962900" cy="987303"/>
          </a:xfrm>
        </p:spPr>
        <p:txBody>
          <a:bodyPr/>
          <a:lstStyle/>
          <a:p>
            <a:r>
              <a:rPr lang="en-US" dirty="0" smtClean="0"/>
              <a:t>VUR</a:t>
            </a:r>
            <a:endParaRPr lang="en-US" dirty="0"/>
          </a:p>
        </p:txBody>
      </p:sp>
      <p:sp>
        <p:nvSpPr>
          <p:cNvPr id="8" name="عنصر نائب للمحتوى 5"/>
          <p:cNvSpPr>
            <a:spLocks noGrp="1"/>
          </p:cNvSpPr>
          <p:nvPr>
            <p:ph sz="half" idx="1"/>
          </p:nvPr>
        </p:nvSpPr>
        <p:spPr>
          <a:xfrm>
            <a:off x="1541463" y="1914525"/>
            <a:ext cx="3886200" cy="3738563"/>
          </a:xfrm>
        </p:spPr>
        <p:txBody>
          <a:bodyPr/>
          <a:lstStyle/>
          <a:p>
            <a:r>
              <a:rPr lang="en-US" dirty="0" smtClean="0"/>
              <a:t>Presentation</a:t>
            </a:r>
          </a:p>
          <a:p>
            <a:pPr lvl="1"/>
            <a:r>
              <a:rPr lang="en-US" dirty="0" smtClean="0"/>
              <a:t>Asymptomatic </a:t>
            </a:r>
          </a:p>
          <a:p>
            <a:pPr lvl="2"/>
            <a:r>
              <a:rPr lang="en-US" dirty="0" smtClean="0"/>
              <a:t>Prenatal</a:t>
            </a:r>
          </a:p>
          <a:p>
            <a:pPr lvl="2"/>
            <a:r>
              <a:rPr lang="en-US" dirty="0" smtClean="0"/>
              <a:t>Fluctuated </a:t>
            </a:r>
            <a:r>
              <a:rPr lang="en-US" dirty="0"/>
              <a:t>dilatation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Febrile UTIs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42339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Anomalies of the kidney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Anomalies of: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Ascent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 and Fusion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6245" y="1577158"/>
            <a:ext cx="993734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9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096000" y="1972887"/>
            <a:ext cx="2889968" cy="3738563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1713060" y="1972887"/>
            <a:ext cx="3160620" cy="373856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16323" y="762364"/>
            <a:ext cx="7962900" cy="987303"/>
          </a:xfrm>
        </p:spPr>
        <p:txBody>
          <a:bodyPr/>
          <a:lstStyle/>
          <a:p>
            <a:r>
              <a:rPr lang="en-US" dirty="0" smtClean="0"/>
              <a:t>MCUG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72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79722"/>
            <a:ext cx="7962900" cy="987303"/>
          </a:xfrm>
        </p:spPr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103587" y="2168535"/>
            <a:ext cx="6803726" cy="26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3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79722"/>
            <a:ext cx="7962900" cy="98730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VUR: </a:t>
            </a:r>
            <a:r>
              <a:rPr lang="en-US" dirty="0"/>
              <a:t>Management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873" y="1931566"/>
            <a:ext cx="7962900" cy="3738563"/>
          </a:xfrm>
        </p:spPr>
        <p:txBody>
          <a:bodyPr/>
          <a:lstStyle/>
          <a:p>
            <a:r>
              <a:rPr lang="en-US" dirty="0"/>
              <a:t>Prophylactic antibiotic </a:t>
            </a:r>
          </a:p>
          <a:p>
            <a:r>
              <a:rPr lang="en-US" dirty="0"/>
              <a:t>Surgical treatment</a:t>
            </a:r>
          </a:p>
          <a:p>
            <a:pPr lvl="1"/>
            <a:r>
              <a:rPr lang="en-US" dirty="0"/>
              <a:t>Endoscopic treatment</a:t>
            </a:r>
          </a:p>
          <a:p>
            <a:pPr lvl="1"/>
            <a:r>
              <a:rPr lang="en-US" dirty="0"/>
              <a:t>Ureteral reimplantation</a:t>
            </a:r>
            <a:endParaRPr lang="x-none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عنصر نائب للنص 3"/>
          <p:cNvSpPr txBox="1">
            <a:spLocks/>
          </p:cNvSpPr>
          <p:nvPr/>
        </p:nvSpPr>
        <p:spPr>
          <a:xfrm>
            <a:off x="4648200" y="2438400"/>
            <a:ext cx="3337560" cy="576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 3" panose="05040102010807070707" pitchFamily="18" charset="2"/>
              <a:buChar char="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 3" panose="05040102010807070707" pitchFamily="18" charset="2"/>
              <a:buChar char="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 3" panose="05040102010807070707" pitchFamily="18" charset="2"/>
              <a:buChar char="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 3" panose="05040102010807070707" pitchFamily="18" charset="2"/>
              <a:buChar char="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 3" panose="05040102010807070707" pitchFamily="18" charset="2"/>
              <a:buChar char="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 3" panose="05040102010807070707" pitchFamily="18" charset="2"/>
              <a:buChar char="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 3" panose="05040102010807070707" pitchFamily="18" charset="2"/>
              <a:buChar char="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 3" panose="05040102010807070707" pitchFamily="18" charset="2"/>
              <a:buChar char="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 3" panose="05040102010807070707" pitchFamily="18" charset="2"/>
              <a:buChar char="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x-non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3869" y="1316406"/>
            <a:ext cx="3340898" cy="2243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3870" y="3663970"/>
            <a:ext cx="3340898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7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500553" y="2643755"/>
            <a:ext cx="1970741" cy="140454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1580" y="646471"/>
            <a:ext cx="7962900" cy="98730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Bladder Anomalies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عنصر نائب للمحتوى 5"/>
          <p:cNvSpPr>
            <a:spLocks noGrp="1"/>
          </p:cNvSpPr>
          <p:nvPr>
            <p:ph sz="half" idx="1"/>
          </p:nvPr>
        </p:nvSpPr>
        <p:spPr>
          <a:xfrm>
            <a:off x="1541463" y="1914525"/>
            <a:ext cx="3886200" cy="3738563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Urachal abnormalities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Bladder diverticulum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Bladder duplication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Bladder exstrophy 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88312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1580" y="646471"/>
            <a:ext cx="7962900" cy="98730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Bladder Anomalies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863574" y="2502131"/>
            <a:ext cx="2522226" cy="277248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Urachal anomalies are usually detected postnatally due to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umbilical drainage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Imaging possibilities include ultrasound, CT, and VCUG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524000" y="1336427"/>
            <a:ext cx="7962900" cy="98730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Urachal abnormalities</a:t>
            </a:r>
            <a:endParaRPr lang="en-US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525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Urachal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abnormalities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286000" y="5101472"/>
            <a:ext cx="2057400" cy="49129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Patent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urachus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670" y="2590800"/>
            <a:ext cx="267113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953001" y="5077848"/>
            <a:ext cx="1679575" cy="422275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Urachal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cyst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2590801"/>
            <a:ext cx="5105401" cy="2265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705600" y="5078634"/>
            <a:ext cx="160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Umbilical-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urachus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sinus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534400" y="5101473"/>
            <a:ext cx="152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Vesicourachal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diverticulum</a:t>
            </a:r>
          </a:p>
        </p:txBody>
      </p:sp>
    </p:spTree>
    <p:extLst>
      <p:ext uri="{BB962C8B-B14F-4D97-AF65-F5344CB8AC3E}">
        <p14:creationId xmlns:p14="http://schemas.microsoft.com/office/powerpoint/2010/main" val="857431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Urachal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abnormalities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9300" y="2459374"/>
            <a:ext cx="3697224" cy="344728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5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Conservative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treatment with observation is justified in asymptomatic cases due to possible spontaneous resolution</a:t>
            </a:r>
          </a:p>
          <a:p>
            <a:r>
              <a:rPr lang="en-US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Infected urachal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remnants are initially treated with drainage and antibiotics, followed by surgical excision. </a:t>
            </a:r>
          </a:p>
          <a:p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Nonresolved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urachal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remnants should be excised due to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theincreased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risk of later </a:t>
            </a:r>
            <a:r>
              <a:rPr lang="en-US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adenocarcinoma formation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4833" y="2243243"/>
            <a:ext cx="3336925" cy="301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852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1580" y="646471"/>
            <a:ext cx="7962900" cy="98730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Bladder Anomalies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41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Bladder Diverticulum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Bladder diverticula can be detected on prenatal ultrasound, but the gold standard remains VCUG, which will reveal possible accompanying VUR.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6052648" y="2323730"/>
            <a:ext cx="3660775" cy="327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75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Bladder Diverticulum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2819400" y="2438400"/>
            <a:ext cx="6516624" cy="344728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Primary diverticula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arise as a localized herniation of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bladder mucosa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at the ureteral hiatus and are most likely caused by a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congenitally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deficient bladder wall.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Secondary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para-ureteral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diverticula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are acquired and develop due to existing infra-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vesical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obstruction.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Symptomatic diverticula, especially in conjunction with VUR, should be treated surgically.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29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Anomalies of the kidney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Anomalies of: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Ascent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 and Fusion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63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Bladder Duplication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Bladder duplication is often associated with duplication anomalies of the external genitalia and lower gastrointestinal tract.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Initial treatment is directed toward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renal preservation.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prevention of infections.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6248400" y="2590800"/>
            <a:ext cx="3429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22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Bladder Duplication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3576" y="2487168"/>
            <a:ext cx="6745224" cy="34472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Long-term goals include achieving continence and reconstructing the internal and external genitalia.</a:t>
            </a:r>
          </a:p>
          <a:p>
            <a:pPr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Due to the rarity of the disease and the large variety of presentations, the surgeries must be individualized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0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Classic Bladder Exstrophy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incidence of bladder exstrophy has been estimated as between 1 in 10,000 and 1 in 50,000.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9026" y="2640124"/>
            <a:ext cx="3336925" cy="3141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40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810000" y="3124200"/>
            <a:ext cx="4724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609600"/>
            <a:ext cx="3429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b="10000"/>
          <a:stretch>
            <a:fillRect/>
          </a:stretch>
        </p:blipFill>
        <p:spPr bwMode="auto">
          <a:xfrm>
            <a:off x="2362200" y="457200"/>
            <a:ext cx="3810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79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0" y="1143000"/>
            <a:ext cx="5994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85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4600" y="1219200"/>
            <a:ext cx="3352800" cy="520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7401" y="1219200"/>
            <a:ext cx="3976019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57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Urethral anomalies 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2514601"/>
            <a:ext cx="6798736" cy="3444997"/>
          </a:xfrm>
        </p:spPr>
        <p:txBody>
          <a:bodyPr/>
          <a:lstStyle/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Posterior Urethral Valves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Anterior Urethral Valves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Urethral Duplication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Congenital Urethral Stricture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Urethral Polyps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20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Urethral anomalies 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2514601"/>
            <a:ext cx="6798736" cy="3444997"/>
          </a:xfrm>
        </p:spPr>
        <p:txBody>
          <a:bodyPr/>
          <a:lstStyle/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Posterior Urethral Valves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Anterior Urethral Valves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Urethral Duplication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Congenital Urethral Stricture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Urethral Polyps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35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 Urethral Valves</a:t>
            </a:r>
            <a:b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(PUV)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7001" y="3092755"/>
            <a:ext cx="3566329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963677" y="2951911"/>
            <a:ext cx="2816596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4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PUV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3576" y="2487168"/>
            <a:ext cx="3925824" cy="344728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 in 8000 to 25,000 live births.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Make up 10% of urinary obstructions diagnosed in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utero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Most common cause of urine retention in male infants.</a:t>
            </a:r>
          </a:p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50%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have renal impairment.</a:t>
            </a: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0725" y="2895600"/>
            <a:ext cx="24384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390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Anomalies of Number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Renal Agenesis: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Unilateral 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Bilateral</a:t>
            </a:r>
          </a:p>
          <a:p>
            <a:pPr marL="457200" lvl="1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Supernumerary Kidney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0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3576" y="2487168"/>
            <a:ext cx="4078224" cy="344728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" pitchFamily="18" charset="0"/>
                <a:cs typeface="Times" pitchFamily="18" charset="0"/>
              </a:rPr>
              <a:t>The </a:t>
            </a:r>
            <a:r>
              <a:rPr lang="en-US" dirty="0">
                <a:latin typeface="Times" pitchFamily="18" charset="0"/>
                <a:cs typeface="Times" pitchFamily="18" charset="0"/>
              </a:rPr>
              <a:t>bladder and the kidneys developed 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under high </a:t>
            </a:r>
            <a:r>
              <a:rPr lang="en-US" dirty="0">
                <a:latin typeface="Times" pitchFamily="18" charset="0"/>
                <a:cs typeface="Times" pitchFamily="18" charset="0"/>
              </a:rPr>
              <a:t>pressure and 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resistance.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>
              <a:latin typeface="Times" pitchFamily="18" charset="0"/>
              <a:cs typeface="Times" pitchFamily="18" charset="0"/>
            </a:endParaRPr>
          </a:p>
          <a:p>
            <a:pPr>
              <a:buNone/>
            </a:pPr>
            <a:r>
              <a:rPr lang="en-US" dirty="0" smtClean="0">
                <a:latin typeface="Times" pitchFamily="18" charset="0"/>
                <a:cs typeface="Times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10401" y="2971800"/>
            <a:ext cx="2591025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3576" y="2487168"/>
            <a:ext cx="6086362" cy="3447288"/>
          </a:xfrm>
        </p:spPr>
        <p:txBody>
          <a:bodyPr>
            <a:normAutofit lnSpcReduction="10000"/>
          </a:bodyPr>
          <a:lstStyle/>
          <a:p>
            <a:pPr lvl="0">
              <a:buClr>
                <a:srgbClr val="D9B247"/>
              </a:buClr>
            </a:pP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" pitchFamily="18" charset="0"/>
                <a:cs typeface="Times" pitchFamily="18" charset="0"/>
              </a:rPr>
              <a:t>Presentation: </a:t>
            </a:r>
          </a:p>
          <a:p>
            <a:pPr marL="914400" lvl="1" indent="-457200">
              <a:buClr>
                <a:srgbClr val="D9B247"/>
              </a:buClr>
              <a:buFont typeface="+mj-lt"/>
              <a:buAutoNum type="arabicPeriod"/>
            </a:pP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" pitchFamily="18" charset="0"/>
                <a:cs typeface="Times" pitchFamily="18" charset="0"/>
              </a:rPr>
              <a:t>Antenatal</a:t>
            </a:r>
          </a:p>
          <a:p>
            <a:pPr marL="914400" lvl="1" indent="-457200">
              <a:buClr>
                <a:srgbClr val="D9B247"/>
              </a:buClr>
              <a:buFont typeface="+mj-lt"/>
              <a:buAutoNum type="arabicPeriod"/>
            </a:pP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" pitchFamily="18" charset="0"/>
                <a:cs typeface="Times" pitchFamily="18" charset="0"/>
              </a:rPr>
              <a:t>Urine retention</a:t>
            </a:r>
          </a:p>
          <a:p>
            <a:pPr marL="914400" lvl="1" indent="-457200">
              <a:buClr>
                <a:srgbClr val="D9B247"/>
              </a:buClr>
              <a:buFont typeface="+mj-lt"/>
              <a:buAutoNum type="arabicPeriod"/>
            </a:pP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" pitchFamily="18" charset="0"/>
                <a:cs typeface="Times" pitchFamily="18" charset="0"/>
              </a:rPr>
              <a:t> UTI</a:t>
            </a:r>
          </a:p>
          <a:p>
            <a:pPr marL="914400" lvl="1" indent="-457200">
              <a:buClr>
                <a:srgbClr val="D9B247"/>
              </a:buClr>
              <a:buFont typeface="+mj-lt"/>
              <a:buAutoNum type="arabicPeriod"/>
            </a:pP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" pitchFamily="18" charset="0"/>
                <a:cs typeface="Times" pitchFamily="18" charset="0"/>
              </a:rPr>
              <a:t>Poor urinary stream</a:t>
            </a:r>
          </a:p>
          <a:p>
            <a:pPr marL="914400" lvl="1" indent="-457200">
              <a:buClr>
                <a:srgbClr val="D9B247"/>
              </a:buClr>
              <a:buFont typeface="+mj-lt"/>
              <a:buAutoNum type="arabicPeriod"/>
            </a:pP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" pitchFamily="18" charset="0"/>
                <a:cs typeface="Times" pitchFamily="18" charset="0"/>
              </a:rPr>
              <a:t>Urinary incontinence </a:t>
            </a:r>
          </a:p>
          <a:p>
            <a:pPr marL="914400" lvl="1" indent="-457200">
              <a:buClr>
                <a:srgbClr val="D9B247"/>
              </a:buClr>
              <a:buFont typeface="+mj-lt"/>
              <a:buAutoNum type="arabicPeriod"/>
            </a:pP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Times" pitchFamily="18" charset="0"/>
                <a:cs typeface="Times" pitchFamily="18" charset="0"/>
              </a:rPr>
              <a:t>CRF (ESRD)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>
              <a:latin typeface="Times" pitchFamily="18" charset="0"/>
              <a:cs typeface="Times" pitchFamily="18" charset="0"/>
            </a:endParaRPr>
          </a:p>
          <a:p>
            <a:pPr>
              <a:buNone/>
            </a:pPr>
            <a:r>
              <a:rPr lang="en-US" dirty="0" smtClean="0">
                <a:latin typeface="Times" pitchFamily="18" charset="0"/>
                <a:cs typeface="Times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52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PUV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514600"/>
            <a:ext cx="3505200" cy="3757612"/>
          </a:xfrm>
        </p:spPr>
      </p:pic>
      <p:sp>
        <p:nvSpPr>
          <p:cNvPr id="5" name="TextBox 4"/>
          <p:cNvSpPr txBox="1"/>
          <p:nvPr/>
        </p:nvSpPr>
        <p:spPr>
          <a:xfrm>
            <a:off x="2700866" y="2743200"/>
            <a:ext cx="3090334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200" b="1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Associated findings:</a:t>
            </a:r>
          </a:p>
          <a:p>
            <a:pPr marL="914400" lvl="1" indent="-4572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2200" dirty="0">
                <a:latin typeface="Times" pitchFamily="18" charset="0"/>
                <a:cs typeface="Times" pitchFamily="18" charset="0"/>
              </a:rPr>
              <a:t>Oligohydramnios</a:t>
            </a:r>
          </a:p>
          <a:p>
            <a:pPr marL="914400" lvl="1" indent="-4572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2200" dirty="0">
                <a:latin typeface="Times" pitchFamily="18" charset="0"/>
                <a:cs typeface="Times" pitchFamily="18" charset="0"/>
              </a:rPr>
              <a:t>Bilateral renal dilatation</a:t>
            </a:r>
          </a:p>
          <a:p>
            <a:pPr marL="914400" lvl="1" indent="-4572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2200" dirty="0">
                <a:latin typeface="Times" pitchFamily="18" charset="0"/>
                <a:cs typeface="Times" pitchFamily="18" charset="0"/>
              </a:rPr>
              <a:t>VUR: 40%</a:t>
            </a:r>
          </a:p>
          <a:p>
            <a:pPr marL="914400" lvl="1" indent="-4572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2200" dirty="0">
                <a:latin typeface="Times" pitchFamily="18" charset="0"/>
                <a:cs typeface="Times" pitchFamily="18" charset="0"/>
              </a:rPr>
              <a:t>Valve bladder</a:t>
            </a:r>
          </a:p>
          <a:p>
            <a:pPr marL="914400" lvl="1" indent="-4572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2200" dirty="0">
                <a:latin typeface="Times" pitchFamily="18" charset="0"/>
                <a:cs typeface="Times" pitchFamily="18" charset="0"/>
              </a:rPr>
              <a:t>Renal impairment</a:t>
            </a:r>
            <a:endParaRPr lang="en-US" sz="2200" b="1" dirty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44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PUV…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5334000" y="2526110"/>
            <a:ext cx="3337560" cy="576262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MCUG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94" y="3377406"/>
            <a:ext cx="2438400" cy="243840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1" y="3525045"/>
            <a:ext cx="2143125" cy="2143125"/>
          </a:xfrm>
        </p:spPr>
      </p:pic>
    </p:spTree>
    <p:extLst>
      <p:ext uri="{BB962C8B-B14F-4D97-AF65-F5344CB8AC3E}">
        <p14:creationId xmlns:p14="http://schemas.microsoft.com/office/powerpoint/2010/main" val="113414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PUV…</a:t>
            </a:r>
            <a:b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/>
              <a:t>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Initial treatment</a:t>
            </a:r>
          </a:p>
          <a:p>
            <a:pPr lvl="1"/>
            <a:r>
              <a:rPr lang="en-US" dirty="0" smtClean="0"/>
              <a:t>Feeding tube insertion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tart antibiotic prophylactic</a:t>
            </a:r>
          </a:p>
          <a:p>
            <a:pPr lvl="1"/>
            <a:r>
              <a:rPr lang="en-US" dirty="0" smtClean="0"/>
              <a:t>Ultrasound</a:t>
            </a:r>
          </a:p>
          <a:p>
            <a:pPr lvl="1"/>
            <a:r>
              <a:rPr lang="en-US" dirty="0" smtClean="0"/>
              <a:t>MCUG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7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 dirty="0">
                <a:solidFill>
                  <a:srgbClr val="AE9E7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PUV…</a:t>
            </a:r>
            <a:br>
              <a:rPr lang="en-US" sz="3600" dirty="0">
                <a:solidFill>
                  <a:srgbClr val="AE9E7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solidFill>
                  <a:srgbClr val="AE9E7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Surgical treatment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Endoscopic valve ablation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" t="3417" r="2852" b="29701"/>
          <a:stretch/>
        </p:blipFill>
        <p:spPr>
          <a:xfrm>
            <a:off x="2710391" y="3234795"/>
            <a:ext cx="3124200" cy="16764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Cutaneous </a:t>
            </a:r>
            <a:r>
              <a:rPr lang="en-US" dirty="0" err="1"/>
              <a:t>vesicostomy</a:t>
            </a:r>
            <a:r>
              <a:rPr lang="en-US" dirty="0"/>
              <a:t>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112" y="3438525"/>
            <a:ext cx="3175000" cy="1536700"/>
          </a:xfrm>
        </p:spPr>
      </p:pic>
    </p:spTree>
    <p:extLst>
      <p:ext uri="{BB962C8B-B14F-4D97-AF65-F5344CB8AC3E}">
        <p14:creationId xmlns:p14="http://schemas.microsoft.com/office/powerpoint/2010/main" val="44186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455459" y="2082795"/>
            <a:ext cx="5308866" cy="151553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Congenital 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Anomalies of the external Genitalia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43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Congenital Genital disordered 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Hypospadias </a:t>
            </a: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Epispadias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Micropenis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Bladder Exstrophy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Cloacal Exstrophy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78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1580" y="629845"/>
            <a:ext cx="7962900" cy="98730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Hypospadias 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41580" y="1947950"/>
            <a:ext cx="3886200" cy="3738562"/>
          </a:xfrm>
        </p:spPr>
        <p:txBody>
          <a:bodyPr>
            <a:normAutofit/>
          </a:bodyPr>
          <a:lstStyle/>
          <a:p>
            <a:r>
              <a:rPr lang="en-US" dirty="0">
                <a:latin typeface="Times" pitchFamily="18" charset="0"/>
                <a:cs typeface="Times" pitchFamily="18" charset="0"/>
              </a:rPr>
              <a:t>Abnormal position of the 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EUM on the ventral surface.</a:t>
            </a:r>
            <a:endParaRPr lang="en-US" dirty="0">
              <a:latin typeface="Times" pitchFamily="18" charset="0"/>
              <a:cs typeface="Times" pitchFamily="18" charset="0"/>
            </a:endParaRPr>
          </a:p>
          <a:p>
            <a:r>
              <a:rPr lang="en-US" dirty="0" smtClean="0">
                <a:latin typeface="Times" pitchFamily="18" charset="0"/>
                <a:cs typeface="Times" pitchFamily="18" charset="0"/>
              </a:rPr>
              <a:t>Types: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>
                <a:latin typeface="Times" pitchFamily="18" charset="0"/>
                <a:cs typeface="Times" pitchFamily="18" charset="0"/>
              </a:rPr>
              <a:t>Distal </a:t>
            </a:r>
            <a:r>
              <a:rPr lang="en-US" dirty="0" err="1" smtClean="0">
                <a:latin typeface="Times" pitchFamily="18" charset="0"/>
                <a:cs typeface="Times" pitchFamily="18" charset="0"/>
              </a:rPr>
              <a:t>hypospadias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. </a:t>
            </a:r>
            <a:endParaRPr lang="en-US" dirty="0">
              <a:latin typeface="Times" pitchFamily="18" charset="0"/>
              <a:cs typeface="Times" pitchFamily="18" charset="0"/>
            </a:endParaRPr>
          </a:p>
          <a:p>
            <a:pPr lvl="1">
              <a:buFont typeface="Wingdings" pitchFamily="2" charset="2"/>
              <a:buChar char="ü"/>
            </a:pPr>
            <a:r>
              <a:rPr lang="en-US" dirty="0">
                <a:latin typeface="Times" pitchFamily="18" charset="0"/>
                <a:cs typeface="Times" pitchFamily="18" charset="0"/>
              </a:rPr>
              <a:t>Proximal </a:t>
            </a:r>
            <a:r>
              <a:rPr lang="en-US" dirty="0" err="1" smtClean="0">
                <a:latin typeface="Times" pitchFamily="18" charset="0"/>
                <a:cs typeface="Times" pitchFamily="18" charset="0"/>
              </a:rPr>
              <a:t>hypospadias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.</a:t>
            </a:r>
            <a:endParaRPr lang="en-US" dirty="0">
              <a:latin typeface="Times" pitchFamily="18" charset="0"/>
              <a:cs typeface="Times" pitchFamily="18" charset="0"/>
            </a:endParaRPr>
          </a:p>
          <a:p>
            <a:r>
              <a:rPr lang="en-US" u="sng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NO Circumcision</a:t>
            </a:r>
            <a:endParaRPr lang="en-US" dirty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  <a:p>
            <a:r>
              <a:rPr lang="en-US" dirty="0">
                <a:latin typeface="Times" pitchFamily="18" charset="0"/>
                <a:cs typeface="Times" pitchFamily="18" charset="0"/>
              </a:rPr>
              <a:t>6 to 9 months 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repair.</a:t>
            </a:r>
            <a:endParaRPr lang="en-US" dirty="0">
              <a:latin typeface="Times" pitchFamily="18" charset="0"/>
              <a:cs typeface="Times" pitchFamily="18" charset="0"/>
            </a:endParaRP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705601" y="2514601"/>
            <a:ext cx="2556275" cy="333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4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0996" y="717066"/>
            <a:ext cx="7962900" cy="978877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Epispadias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707229" y="1887335"/>
            <a:ext cx="3886200" cy="641350"/>
          </a:xfrm>
        </p:spPr>
        <p:txBody>
          <a:bodyPr/>
          <a:lstStyle/>
          <a:p>
            <a:r>
              <a:rPr lang="en-US" dirty="0" smtClean="0"/>
              <a:t>Male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256563" y="2720077"/>
            <a:ext cx="2388522" cy="2989634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650876" y="1887335"/>
            <a:ext cx="3886200" cy="641350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Female 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03223" y="2720077"/>
            <a:ext cx="310826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317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687840" y="1998309"/>
            <a:ext cx="3572566" cy="324945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308824" y="1873136"/>
            <a:ext cx="3886200" cy="3738562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in 1100 births.</a:t>
            </a:r>
          </a:p>
          <a:p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Female  of 1.8 : 1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side is absent more frequently 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ipsilateral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ureter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completely absent in 50%.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Anomalies of other organ systems are found frequently in affected individuals</a:t>
            </a:r>
          </a:p>
          <a:p>
            <a:pPr marL="45720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CVS,GIT,MSC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073" y="688034"/>
            <a:ext cx="7962900" cy="98730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Unilateral Renal Agenesis (URA)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64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57004" y="729598"/>
            <a:ext cx="7962900" cy="98730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Cloacal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Exstrophy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55273" y="1916083"/>
            <a:ext cx="6324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4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2065" y="729598"/>
            <a:ext cx="7962900" cy="98730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Prune-Belly Syndrome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840091" y="1863714"/>
            <a:ext cx="3773424" cy="360883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Times" pitchFamily="18" charset="0"/>
                <a:cs typeface="Times" pitchFamily="18" charset="0"/>
              </a:rPr>
              <a:t>The incidence :1 in29,000 to 1 in 40,000 live births</a:t>
            </a:r>
          </a:p>
          <a:p>
            <a:r>
              <a:rPr lang="en-US" dirty="0" smtClean="0">
                <a:latin typeface="Times" pitchFamily="18" charset="0"/>
                <a:cs typeface="Times" pitchFamily="18" charset="0"/>
              </a:rPr>
              <a:t>The three major findings are </a:t>
            </a:r>
          </a:p>
          <a:p>
            <a:pPr lvl="1"/>
            <a:r>
              <a:rPr lang="en-US" dirty="0" smtClean="0">
                <a:latin typeface="Times" pitchFamily="18" charset="0"/>
                <a:cs typeface="Times" pitchFamily="18" charset="0"/>
              </a:rPr>
              <a:t>deficiency of the abdominal musculature,</a:t>
            </a:r>
          </a:p>
          <a:p>
            <a:pPr lvl="1"/>
            <a:r>
              <a:rPr lang="en-US" dirty="0" smtClean="0">
                <a:latin typeface="Times" pitchFamily="18" charset="0"/>
                <a:cs typeface="Times" pitchFamily="18" charset="0"/>
              </a:rPr>
              <a:t>bilateral intra-abdominal testes,</a:t>
            </a:r>
          </a:p>
          <a:p>
            <a:pPr lvl="1"/>
            <a:r>
              <a:rPr lang="en-US" dirty="0" smtClean="0">
                <a:latin typeface="Times" pitchFamily="18" charset="0"/>
                <a:cs typeface="Times" pitchFamily="18" charset="0"/>
              </a:rPr>
              <a:t> anomalous urinary tract</a:t>
            </a:r>
          </a:p>
          <a:p>
            <a:r>
              <a:rPr lang="en-US" dirty="0" smtClean="0">
                <a:latin typeface="Times" pitchFamily="18" charset="0"/>
                <a:cs typeface="Times" pitchFamily="18" charset="0"/>
              </a:rPr>
              <a:t>O</a:t>
            </a:r>
            <a:r>
              <a:rPr lang="sv-SE" dirty="0" err="1" smtClean="0">
                <a:latin typeface="Times" pitchFamily="18" charset="0"/>
                <a:cs typeface="Times" pitchFamily="18" charset="0"/>
              </a:rPr>
              <a:t>ther</a:t>
            </a:r>
            <a:r>
              <a:rPr lang="sv-SE" dirty="0" smtClean="0">
                <a:latin typeface="Times" pitchFamily="18" charset="0"/>
                <a:cs typeface="Times" pitchFamily="18" charset="0"/>
              </a:rPr>
              <a:t> </a:t>
            </a:r>
            <a:r>
              <a:rPr lang="sv-SE" dirty="0" err="1" smtClean="0">
                <a:latin typeface="Times" pitchFamily="18" charset="0"/>
                <a:cs typeface="Times" pitchFamily="18" charset="0"/>
              </a:rPr>
              <a:t>names</a:t>
            </a:r>
            <a:endParaRPr lang="sv-SE" dirty="0" smtClean="0">
              <a:latin typeface="Times" pitchFamily="18" charset="0"/>
              <a:cs typeface="Times" pitchFamily="18" charset="0"/>
            </a:endParaRPr>
          </a:p>
          <a:p>
            <a:pPr lvl="1"/>
            <a:r>
              <a:rPr lang="sv-SE" dirty="0" smtClean="0">
                <a:latin typeface="Times" pitchFamily="18" charset="0"/>
                <a:cs typeface="Times" pitchFamily="18" charset="0"/>
              </a:rPr>
              <a:t>Triad </a:t>
            </a:r>
            <a:r>
              <a:rPr lang="sv-SE" dirty="0" err="1" smtClean="0">
                <a:latin typeface="Times" pitchFamily="18" charset="0"/>
                <a:cs typeface="Times" pitchFamily="18" charset="0"/>
              </a:rPr>
              <a:t>syndrome</a:t>
            </a:r>
            <a:endParaRPr lang="sv-SE" dirty="0" smtClean="0">
              <a:latin typeface="Times" pitchFamily="18" charset="0"/>
              <a:cs typeface="Times" pitchFamily="18" charset="0"/>
            </a:endParaRPr>
          </a:p>
          <a:p>
            <a:pPr lvl="1"/>
            <a:r>
              <a:rPr lang="sv-SE" dirty="0" smtClean="0">
                <a:latin typeface="Times" pitchFamily="18" charset="0"/>
                <a:cs typeface="Times" pitchFamily="18" charset="0"/>
              </a:rPr>
              <a:t>Eagle-Barrett </a:t>
            </a:r>
            <a:r>
              <a:rPr lang="sv-SE" dirty="0" err="1" smtClean="0">
                <a:latin typeface="Times" pitchFamily="18" charset="0"/>
                <a:cs typeface="Times" pitchFamily="18" charset="0"/>
              </a:rPr>
              <a:t>syndrome</a:t>
            </a:r>
            <a:endParaRPr lang="sv-SE" dirty="0" smtClean="0">
              <a:latin typeface="Times" pitchFamily="18" charset="0"/>
              <a:cs typeface="Times" pitchFamily="18" charset="0"/>
            </a:endParaRPr>
          </a:p>
          <a:p>
            <a:pPr lvl="1"/>
            <a:r>
              <a:rPr lang="sv-SE" dirty="0" smtClean="0">
                <a:latin typeface="Times" pitchFamily="18" charset="0"/>
                <a:cs typeface="Times" pitchFamily="18" charset="0"/>
              </a:rPr>
              <a:t>abdominal </a:t>
            </a:r>
            <a:r>
              <a:rPr lang="sv-SE" dirty="0" err="1" smtClean="0">
                <a:latin typeface="Times" pitchFamily="18" charset="0"/>
                <a:cs typeface="Times" pitchFamily="18" charset="0"/>
              </a:rPr>
              <a:t>musculation</a:t>
            </a:r>
            <a:r>
              <a:rPr lang="sv-SE" dirty="0" smtClean="0">
                <a:latin typeface="Times" pitchFamily="18" charset="0"/>
                <a:cs typeface="Times" pitchFamily="18" charset="0"/>
              </a:rPr>
              <a:t> </a:t>
            </a:r>
            <a:r>
              <a:rPr lang="sv-SE" dirty="0" err="1" smtClean="0">
                <a:latin typeface="Times" pitchFamily="18" charset="0"/>
                <a:cs typeface="Times" pitchFamily="18" charset="0"/>
              </a:rPr>
              <a:t>syndrome</a:t>
            </a:r>
            <a:endParaRPr lang="en-US" dirty="0">
              <a:latin typeface="Times" pitchFamily="18" charset="0"/>
              <a:cs typeface="Times" pitchFamily="18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3694" y="1891146"/>
            <a:ext cx="295275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284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88869" y="383324"/>
            <a:ext cx="8305800" cy="1303867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NEUROSPINAL DYSRAPHISMS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latin typeface="Times" pitchFamily="18" charset="0"/>
                <a:cs typeface="Times" pitchFamily="18" charset="0"/>
              </a:rPr>
              <a:t>The most common cause of neurogenic bladder dysfunction in children is </a:t>
            </a:r>
            <a:r>
              <a:rPr lang="en-US" u="sng" dirty="0" smtClean="0">
                <a:latin typeface="Times" pitchFamily="18" charset="0"/>
                <a:cs typeface="Times" pitchFamily="18" charset="0"/>
              </a:rPr>
              <a:t>abnormal development of the spinal canal 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and internecine spinal cord.</a:t>
            </a:r>
            <a:endParaRPr lang="en-US" dirty="0">
              <a:latin typeface="Times" pitchFamily="18" charset="0"/>
              <a:cs typeface="Times" pitchFamily="18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85652" y="2301240"/>
            <a:ext cx="366077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1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32065" y="638158"/>
            <a:ext cx="7962900" cy="98730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NEUROSPINAL DYSRAPHISMS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13372" y="1938528"/>
            <a:ext cx="3773424" cy="344728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" pitchFamily="18" charset="0"/>
                <a:cs typeface="Times" pitchFamily="18" charset="0"/>
              </a:rPr>
              <a:t>Cutaneous lesions occur in 90% of children with various occult </a:t>
            </a:r>
            <a:r>
              <a:rPr lang="en-US" dirty="0" err="1" smtClean="0">
                <a:latin typeface="Times" pitchFamily="18" charset="0"/>
                <a:cs typeface="Times" pitchFamily="18" charset="0"/>
              </a:rPr>
              <a:t>dysraphicstates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.</a:t>
            </a:r>
          </a:p>
          <a:p>
            <a:r>
              <a:rPr lang="en-US" dirty="0" smtClean="0">
                <a:latin typeface="Times" pitchFamily="18" charset="0"/>
                <a:cs typeface="Times" pitchFamily="18" charset="0"/>
              </a:rPr>
              <a:t> These lesions vary from</a:t>
            </a:r>
          </a:p>
          <a:p>
            <a:pPr lvl="1"/>
            <a:r>
              <a:rPr lang="en-US" dirty="0" smtClean="0">
                <a:latin typeface="Times" pitchFamily="18" charset="0"/>
                <a:cs typeface="Times" pitchFamily="18" charset="0"/>
              </a:rPr>
              <a:t>small </a:t>
            </a:r>
            <a:r>
              <a:rPr lang="en-US" dirty="0" err="1" smtClean="0">
                <a:latin typeface="Times" pitchFamily="18" charset="0"/>
                <a:cs typeface="Times" pitchFamily="18" charset="0"/>
              </a:rPr>
              <a:t>lipomeningocele</a:t>
            </a:r>
            <a:endParaRPr lang="en-US" dirty="0" smtClean="0">
              <a:latin typeface="Times" pitchFamily="18" charset="0"/>
              <a:cs typeface="Times" pitchFamily="18" charset="0"/>
            </a:endParaRPr>
          </a:p>
          <a:p>
            <a:pPr lvl="1"/>
            <a:r>
              <a:rPr lang="en-US" dirty="0" smtClean="0">
                <a:latin typeface="Times" pitchFamily="18" charset="0"/>
                <a:cs typeface="Times" pitchFamily="18" charset="0"/>
              </a:rPr>
              <a:t>hair patch</a:t>
            </a:r>
          </a:p>
          <a:p>
            <a:pPr lvl="1"/>
            <a:r>
              <a:rPr lang="en-US" dirty="0" smtClean="0">
                <a:latin typeface="Times" pitchFamily="18" charset="0"/>
                <a:cs typeface="Times" pitchFamily="18" charset="0"/>
              </a:rPr>
              <a:t>dermal vascular malformation</a:t>
            </a:r>
          </a:p>
          <a:p>
            <a:pPr lvl="1"/>
            <a:r>
              <a:rPr lang="en-US" dirty="0" smtClean="0">
                <a:latin typeface="Times" pitchFamily="18" charset="0"/>
                <a:cs typeface="Times" pitchFamily="18" charset="0"/>
              </a:rPr>
              <a:t>sacral dimple</a:t>
            </a:r>
          </a:p>
          <a:p>
            <a:pPr lvl="1"/>
            <a:r>
              <a:rPr lang="en-US" dirty="0" smtClean="0">
                <a:latin typeface="Times" pitchFamily="18" charset="0"/>
                <a:cs typeface="Times" pitchFamily="18" charset="0"/>
              </a:rPr>
              <a:t>abnormal gluteal cleft.</a:t>
            </a:r>
            <a:endParaRPr lang="en-US" dirty="0">
              <a:latin typeface="Times" pitchFamily="18" charset="0"/>
              <a:cs typeface="Times" pitchFamily="18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6609" y="2479301"/>
            <a:ext cx="3115141" cy="344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775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 descr="Cookie%2520Ki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5487" y="1080690"/>
            <a:ext cx="7034213" cy="527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23714" y="1905391"/>
            <a:ext cx="184731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endParaRPr lang="en-US" dirty="0"/>
          </a:p>
        </p:txBody>
      </p:sp>
      <p:pic>
        <p:nvPicPr>
          <p:cNvPr id="8" name="Picture 2" descr="Image result for thank yo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124" y="306405"/>
            <a:ext cx="4346876" cy="276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6956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743201" y="2895601"/>
            <a:ext cx="6798735" cy="130386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Antenatal Hydronephrosis(ANH)</a:t>
            </a:r>
          </a:p>
        </p:txBody>
      </p:sp>
    </p:spTree>
    <p:extLst>
      <p:ext uri="{BB962C8B-B14F-4D97-AF65-F5344CB8AC3E}">
        <p14:creationId xmlns:p14="http://schemas.microsoft.com/office/powerpoint/2010/main" val="99362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Antenatal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Hydronephrosis(ANH)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700" b="1" dirty="0">
                <a:solidFill>
                  <a:srgbClr val="0070C0"/>
                </a:solidFill>
              </a:rPr>
              <a:t>Causes:</a:t>
            </a:r>
          </a:p>
          <a:p>
            <a:r>
              <a:rPr lang="en-US" dirty="0" err="1" smtClean="0"/>
              <a:t>Pelviureteric</a:t>
            </a:r>
            <a:r>
              <a:rPr lang="en-US" dirty="0" smtClean="0"/>
              <a:t> junction obstruction (41%)</a:t>
            </a:r>
          </a:p>
          <a:p>
            <a:r>
              <a:rPr lang="en-US" dirty="0" err="1" smtClean="0"/>
              <a:t>Ureterovesical</a:t>
            </a:r>
            <a:r>
              <a:rPr lang="en-US" dirty="0" smtClean="0"/>
              <a:t> junction obstruction </a:t>
            </a:r>
            <a:r>
              <a:rPr lang="en-US" dirty="0"/>
              <a:t>(23%)</a:t>
            </a:r>
          </a:p>
          <a:p>
            <a:r>
              <a:rPr lang="en-US" dirty="0" err="1" smtClean="0"/>
              <a:t>Vesicoureteric</a:t>
            </a:r>
            <a:r>
              <a:rPr lang="en-US" dirty="0" smtClean="0"/>
              <a:t> </a:t>
            </a:r>
            <a:r>
              <a:rPr lang="en-US" dirty="0"/>
              <a:t>reflux(7%)</a:t>
            </a:r>
          </a:p>
          <a:p>
            <a:r>
              <a:rPr lang="en-US" dirty="0" smtClean="0"/>
              <a:t>Duplication </a:t>
            </a:r>
            <a:r>
              <a:rPr lang="en-US" dirty="0"/>
              <a:t>anomalies (13%)</a:t>
            </a:r>
          </a:p>
          <a:p>
            <a:r>
              <a:rPr lang="en-US" dirty="0" smtClean="0"/>
              <a:t>Posterior </a:t>
            </a:r>
            <a:r>
              <a:rPr lang="en-US" dirty="0"/>
              <a:t>urethral valves (</a:t>
            </a:r>
            <a:r>
              <a:rPr lang="en-US" dirty="0" smtClean="0"/>
              <a:t>10 %)</a:t>
            </a:r>
            <a:endParaRPr lang="en-US" dirty="0"/>
          </a:p>
          <a:p>
            <a:r>
              <a:rPr lang="en-US" dirty="0" smtClean="0"/>
              <a:t>MCDK</a:t>
            </a:r>
            <a:endParaRPr lang="en-US" dirty="0"/>
          </a:p>
          <a:p>
            <a:r>
              <a:rPr lang="en-US" dirty="0" smtClean="0"/>
              <a:t>Others </a:t>
            </a:r>
            <a:r>
              <a:rPr lang="en-US" dirty="0"/>
              <a:t>(6%)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69026" y="2575048"/>
            <a:ext cx="3336925" cy="327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9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ANH</a:t>
            </a:r>
            <a:endParaRPr lang="x-none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657600" y="2490788"/>
            <a:ext cx="4648200" cy="39100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66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198755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SFU 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Grading</a:t>
            </a:r>
          </a:p>
        </p:txBody>
      </p:sp>
      <p:pic>
        <p:nvPicPr>
          <p:cNvPr id="12291" name="Picture 2" descr="http://tryfordry.com/div_urol/menu_opd/pediatricians/sfu_grading_on_web/images/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085"/>
          <a:stretch>
            <a:fillRect/>
          </a:stretch>
        </p:blipFill>
        <p:spPr>
          <a:xfrm>
            <a:off x="1851025" y="1295401"/>
            <a:ext cx="2590800" cy="2225675"/>
          </a:xfrm>
          <a:ln w="28575">
            <a:solidFill>
              <a:srgbClr val="FF0000"/>
            </a:solidFill>
          </a:ln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39373A-4979-461A-AC8B-99C666168EF0}" type="slidenum">
              <a:rPr lang="en-US"/>
              <a:pPr>
                <a:defRPr/>
              </a:pPr>
              <a:t>88</a:t>
            </a:fld>
            <a:endParaRPr lang="en-US"/>
          </a:p>
        </p:txBody>
      </p:sp>
      <p:pic>
        <p:nvPicPr>
          <p:cNvPr id="12294" name="Picture 4" descr="http://tryfordry.com/div_urol/menu_opd/pediatricians/sfu_grading_on_web/images/1.jpg"/>
          <p:cNvPicPr>
            <a:picLocks noChangeAspect="1" noChangeArrowheads="1"/>
          </p:cNvPicPr>
          <p:nvPr/>
        </p:nvPicPr>
        <p:blipFill>
          <a:blip r:embed="rId3" cstate="print"/>
          <a:srcRect l="15361"/>
          <a:stretch>
            <a:fillRect/>
          </a:stretch>
        </p:blipFill>
        <p:spPr bwMode="auto">
          <a:xfrm>
            <a:off x="4724400" y="1295401"/>
            <a:ext cx="2571750" cy="22256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2295" name="Picture 8" descr="http://tryfordry.com/div_urol/menu_opd/pediatricians/sfu_grading_on_web/images/sfu2exp2_exp3.jpg"/>
          <p:cNvPicPr>
            <a:picLocks noChangeAspect="1" noChangeArrowheads="1"/>
          </p:cNvPicPr>
          <p:nvPr/>
        </p:nvPicPr>
        <p:blipFill>
          <a:blip r:embed="rId4" cstate="print"/>
          <a:srcRect l="6248" r="5208"/>
          <a:stretch>
            <a:fillRect/>
          </a:stretch>
        </p:blipFill>
        <p:spPr bwMode="auto">
          <a:xfrm>
            <a:off x="7756525" y="1295401"/>
            <a:ext cx="2605088" cy="22256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2296" name="Picture 10" descr="http://tryfordry.com/div_urol/menu_opd/pediatricians/sfu_grading_on_web/images/sfu3exp3.jpg"/>
          <p:cNvPicPr>
            <a:picLocks noChangeAspect="1" noChangeArrowheads="1"/>
          </p:cNvPicPr>
          <p:nvPr/>
        </p:nvPicPr>
        <p:blipFill>
          <a:blip r:embed="rId5" cstate="print"/>
          <a:srcRect l="14755"/>
          <a:stretch>
            <a:fillRect/>
          </a:stretch>
        </p:blipFill>
        <p:spPr bwMode="auto">
          <a:xfrm>
            <a:off x="2994025" y="3767138"/>
            <a:ext cx="2624138" cy="223361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2297" name="Picture 12" descr="http://tryfordry.com/div_urol/menu_opd/pediatricians/sfu_grading_on_web/images/sfu4exp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51625" y="3733800"/>
            <a:ext cx="2590800" cy="22669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727325" y="3140075"/>
            <a:ext cx="838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G0</a:t>
            </a:r>
          </a:p>
        </p:txBody>
      </p:sp>
      <p:sp>
        <p:nvSpPr>
          <p:cNvPr id="9" name="Rectangle 8"/>
          <p:cNvSpPr/>
          <p:nvPr/>
        </p:nvSpPr>
        <p:spPr>
          <a:xfrm>
            <a:off x="8640763" y="3140075"/>
            <a:ext cx="838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G2</a:t>
            </a:r>
          </a:p>
        </p:txBody>
      </p:sp>
      <p:sp>
        <p:nvSpPr>
          <p:cNvPr id="10" name="Rectangle 9"/>
          <p:cNvSpPr/>
          <p:nvPr/>
        </p:nvSpPr>
        <p:spPr>
          <a:xfrm>
            <a:off x="5618163" y="3140075"/>
            <a:ext cx="838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G1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527925" y="5619750"/>
            <a:ext cx="838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G4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87788" y="5619750"/>
            <a:ext cx="838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G3</a:t>
            </a:r>
          </a:p>
        </p:txBody>
      </p:sp>
    </p:spTree>
    <p:extLst>
      <p:ext uri="{BB962C8B-B14F-4D97-AF65-F5344CB8AC3E}">
        <p14:creationId xmlns:p14="http://schemas.microsoft.com/office/powerpoint/2010/main" val="41289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Weigert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Meyer Rule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87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3750" t="43750" r="37500" b="27500"/>
          <a:stretch>
            <a:fillRect/>
          </a:stretch>
        </p:blipFill>
        <p:spPr bwMode="auto">
          <a:xfrm>
            <a:off x="2743200" y="2514600"/>
            <a:ext cx="3733801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8788" name="Picture 4" descr="https://s-media-cache-ak0.pinimg.com/736x/87/7a/4a/877a4a0b794d38425f7ec0bbfc5dd5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2514602"/>
            <a:ext cx="3429000" cy="37337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034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95043"/>
            <a:ext cx="7962900" cy="98730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URA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2"/>
          <a:stretch/>
        </p:blipFill>
        <p:spPr bwMode="auto">
          <a:xfrm>
            <a:off x="2196607" y="2413568"/>
            <a:ext cx="3109229" cy="2840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سهم إلى اليمين 13"/>
          <p:cNvSpPr/>
          <p:nvPr/>
        </p:nvSpPr>
        <p:spPr>
          <a:xfrm>
            <a:off x="5410200" y="374751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x-none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0" b="12084"/>
          <a:stretch/>
        </p:blipFill>
        <p:spPr bwMode="auto">
          <a:xfrm>
            <a:off x="6456322" y="2421247"/>
            <a:ext cx="2792210" cy="284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779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http://www.radiologyteacher.com/id/2/153-3-0-3.jpg"/>
          <p:cNvPicPr>
            <a:picLocks noChangeAspect="1" noChangeArrowheads="1"/>
          </p:cNvPicPr>
          <p:nvPr/>
        </p:nvPicPr>
        <p:blipFill>
          <a:blip r:embed="rId2" cstate="print"/>
          <a:srcRect t="8045"/>
          <a:stretch>
            <a:fillRect/>
          </a:stretch>
        </p:blipFill>
        <p:spPr bwMode="auto">
          <a:xfrm>
            <a:off x="2666944" y="1325890"/>
            <a:ext cx="6819957" cy="47034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81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Megaureter, Ureter, US"/>
          <p:cNvPicPr>
            <a:picLocks noChangeAspect="1" noChangeArrowheads="1"/>
          </p:cNvPicPr>
          <p:nvPr/>
        </p:nvPicPr>
        <p:blipFill>
          <a:blip r:embed="rId2" cstate="print"/>
          <a:srcRect t="2682" b="13408"/>
          <a:stretch>
            <a:fillRect/>
          </a:stretch>
        </p:blipFill>
        <p:spPr bwMode="auto">
          <a:xfrm>
            <a:off x="2057400" y="1524000"/>
            <a:ext cx="4572000" cy="4175760"/>
          </a:xfrm>
          <a:prstGeom prst="rect">
            <a:avLst/>
          </a:prstGeom>
          <a:noFill/>
        </p:spPr>
      </p:pic>
      <p:pic>
        <p:nvPicPr>
          <p:cNvPr id="122884" name="Picture 4" descr="https://www.med-ed.virginia.edu/courses/rad/peds/gu_images/mega_ureter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1524000"/>
            <a:ext cx="3657600" cy="4191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077200" y="5105401"/>
            <a:ext cx="1447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IVP</a:t>
            </a:r>
          </a:p>
        </p:txBody>
      </p:sp>
    </p:spTree>
    <p:extLst>
      <p:ext uri="{BB962C8B-B14F-4D97-AF65-F5344CB8AC3E}">
        <p14:creationId xmlns:p14="http://schemas.microsoft.com/office/powerpoint/2010/main" val="3300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http://www.nationwidechildrens.org/gd/applications/radiology/atlas/Urethra_Atlas/PUV_files/MINORVALVE15034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990600"/>
            <a:ext cx="5250086" cy="487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830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https://www.med-ed.virginia.edu/courses/rad/peds/gu_images/MCDK_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1371600"/>
            <a:ext cx="6261042" cy="42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433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hilly market design templat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3494BA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Chilly market design template" id="{A9CABA2C-7C9D-4B04-97BF-30ACAA33F979}" vid="{946736E9-A178-4D9A-96AE-381F31C2770F}"/>
    </a:ext>
  </a:extLst>
</a:theme>
</file>

<file path=ppt/theme/theme2.xml><?xml version="1.0" encoding="utf-8"?>
<a:theme xmlns:a="http://schemas.openxmlformats.org/drawingml/2006/main" name="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3494BA"/>
      </a:accent6>
      <a:hlink>
        <a:srgbClr val="6B9F25"/>
      </a:hlink>
      <a:folHlink>
        <a:srgbClr val="9F6715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3494BA"/>
      </a:accent6>
      <a:hlink>
        <a:srgbClr val="6B9F25"/>
      </a:hlink>
      <a:folHlink>
        <a:srgbClr val="9F6715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4C1B467-D5BC-4F2C-BB2A-C5C3CD5012D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Chilly market design slides</Template>
  <TotalTime>0</TotalTime>
  <Words>1802</Words>
  <Application>Microsoft Macintosh PowerPoint</Application>
  <PresentationFormat>Custom</PresentationFormat>
  <Paragraphs>491</Paragraphs>
  <Slides>93</Slides>
  <Notes>48</Notes>
  <HiddenSlides>9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4" baseType="lpstr">
      <vt:lpstr>Chilly market design template</vt:lpstr>
      <vt:lpstr>Congenital Pediatric Urinary Disorders</vt:lpstr>
      <vt:lpstr>Learning Objectives: </vt:lpstr>
      <vt:lpstr>Congenital Urinary Disorders</vt:lpstr>
      <vt:lpstr>Anomalies of the Upper Urinary Tract</vt:lpstr>
      <vt:lpstr>Anomalies of the kidney</vt:lpstr>
      <vt:lpstr>Anomalies of the kidney</vt:lpstr>
      <vt:lpstr>Anomalies of Number</vt:lpstr>
      <vt:lpstr>Unilateral Renal Agenesis (URA)</vt:lpstr>
      <vt:lpstr>URA</vt:lpstr>
      <vt:lpstr>URA…</vt:lpstr>
      <vt:lpstr>Diagnosis </vt:lpstr>
      <vt:lpstr>Bilateral Renal Agenesis</vt:lpstr>
      <vt:lpstr>Bilateral Renal Agenesis…</vt:lpstr>
      <vt:lpstr>Bilateral Renal Agenesis…</vt:lpstr>
      <vt:lpstr>Bilateral Renal Agenesis</vt:lpstr>
      <vt:lpstr>Supernumerary Kidney</vt:lpstr>
      <vt:lpstr>Anomalies of the kidney</vt:lpstr>
      <vt:lpstr>Simple Renal Ectopia</vt:lpstr>
      <vt:lpstr>Anomalies of Ascent</vt:lpstr>
      <vt:lpstr>Anomalies of the kidney</vt:lpstr>
      <vt:lpstr>Anomalies of Form and Fusion</vt:lpstr>
      <vt:lpstr>Crossed Renal Ectopia with and without Fusion</vt:lpstr>
      <vt:lpstr>Crossed Renal Ectopia with and without Fusion</vt:lpstr>
      <vt:lpstr>PowerPoint Presentation</vt:lpstr>
      <vt:lpstr>Horseshoe Kidney</vt:lpstr>
      <vt:lpstr>Horseshoe Kidney</vt:lpstr>
      <vt:lpstr>Horseshoe Kidney</vt:lpstr>
      <vt:lpstr>PowerPoint Presentation</vt:lpstr>
      <vt:lpstr>Multicystic Dysplastic Kidney(MCDK)</vt:lpstr>
      <vt:lpstr>Anomalies of the kidney</vt:lpstr>
      <vt:lpstr>PowerPoint Presentation</vt:lpstr>
      <vt:lpstr>Ureteral Anomalies</vt:lpstr>
      <vt:lpstr>Ureteral Anomalies</vt:lpstr>
      <vt:lpstr>UPJ…</vt:lpstr>
      <vt:lpstr>US, Diuretic renal scan (Nuclear) </vt:lpstr>
      <vt:lpstr>Ureteropelvic junction (UPJ) obstruction</vt:lpstr>
      <vt:lpstr>PUJO…   Dynamic renogram </vt:lpstr>
      <vt:lpstr>PUJO…     Dismembered Pyeloplasty   </vt:lpstr>
      <vt:lpstr>Ureteral Anomalies</vt:lpstr>
      <vt:lpstr>Ureteral Anomalies</vt:lpstr>
      <vt:lpstr>Ectopic Ureter</vt:lpstr>
      <vt:lpstr>Ectopic Ureter</vt:lpstr>
      <vt:lpstr>Ureteral Anomalies</vt:lpstr>
      <vt:lpstr>Ureterocele</vt:lpstr>
      <vt:lpstr>PowerPoint Presentation</vt:lpstr>
      <vt:lpstr>PowerPoint Presentation</vt:lpstr>
      <vt:lpstr>Ureteral Anomalies</vt:lpstr>
      <vt:lpstr>VUR</vt:lpstr>
      <vt:lpstr>VUR</vt:lpstr>
      <vt:lpstr>MCUG</vt:lpstr>
      <vt:lpstr>PowerPoint Presentation</vt:lpstr>
      <vt:lpstr>VUR: Management </vt:lpstr>
      <vt:lpstr>Bladder Anomalies</vt:lpstr>
      <vt:lpstr>Bladder Anomalies</vt:lpstr>
      <vt:lpstr>Urachal abnormalities</vt:lpstr>
      <vt:lpstr>Urachal abnormalities</vt:lpstr>
      <vt:lpstr>Bladder Anomalies</vt:lpstr>
      <vt:lpstr>Bladder Diverticulum</vt:lpstr>
      <vt:lpstr>Bladder Diverticulum</vt:lpstr>
      <vt:lpstr>Bladder Duplication</vt:lpstr>
      <vt:lpstr>Bladder Duplication</vt:lpstr>
      <vt:lpstr>Classic Bladder Exstrophy</vt:lpstr>
      <vt:lpstr>PowerPoint Presentation</vt:lpstr>
      <vt:lpstr>PowerPoint Presentation</vt:lpstr>
      <vt:lpstr>PowerPoint Presentation</vt:lpstr>
      <vt:lpstr>Urethral anomalies </vt:lpstr>
      <vt:lpstr>Urethral anomalies </vt:lpstr>
      <vt:lpstr>Posterior Urethral Valves (PUV)</vt:lpstr>
      <vt:lpstr>PUV</vt:lpstr>
      <vt:lpstr>PUV</vt:lpstr>
      <vt:lpstr>PUV</vt:lpstr>
      <vt:lpstr>PUV</vt:lpstr>
      <vt:lpstr>PUV…</vt:lpstr>
      <vt:lpstr>PUV… Management</vt:lpstr>
      <vt:lpstr>PUV… Surgical treatment</vt:lpstr>
      <vt:lpstr>Congenital Anomalies of the external Genitalia</vt:lpstr>
      <vt:lpstr>Congenital Genital disordered </vt:lpstr>
      <vt:lpstr>Hypospadias </vt:lpstr>
      <vt:lpstr>Epispadias </vt:lpstr>
      <vt:lpstr>Cloacal Exstrophy</vt:lpstr>
      <vt:lpstr>Prune-Belly Syndrome</vt:lpstr>
      <vt:lpstr>NEUROSPINAL DYSRAPHISMS</vt:lpstr>
      <vt:lpstr>NEUROSPINAL DYSRAPHISMS</vt:lpstr>
      <vt:lpstr>PowerPoint Presentation</vt:lpstr>
      <vt:lpstr>Antenatal Hydronephrosis(ANH)</vt:lpstr>
      <vt:lpstr>Antenatal Hydronephrosis(ANH)</vt:lpstr>
      <vt:lpstr>ANH</vt:lpstr>
      <vt:lpstr>SFU Grading</vt:lpstr>
      <vt:lpstr>Weigert- Meyer Rule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2017-03-14T08:29:16Z</dcterms:created>
  <dcterms:modified xsi:type="dcterms:W3CDTF">2019-11-06T04:28:08Z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TC034605069991</vt:lpwstr>
  </property>
</Properties>
</file>