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61" r:id="rId11"/>
    <p:sldId id="281" r:id="rId12"/>
    <p:sldId id="262" r:id="rId13"/>
    <p:sldId id="282" r:id="rId14"/>
    <p:sldId id="263" r:id="rId15"/>
    <p:sldId id="264" r:id="rId16"/>
    <p:sldId id="265" r:id="rId17"/>
    <p:sldId id="283" r:id="rId18"/>
    <p:sldId id="266" r:id="rId19"/>
    <p:sldId id="267" r:id="rId20"/>
    <p:sldId id="268" r:id="rId21"/>
    <p:sldId id="269" r:id="rId22"/>
    <p:sldId id="270" r:id="rId23"/>
    <p:sldId id="284" r:id="rId24"/>
    <p:sldId id="271" r:id="rId25"/>
    <p:sldId id="285" r:id="rId26"/>
    <p:sldId id="272" r:id="rId27"/>
    <p:sldId id="273" r:id="rId28"/>
    <p:sldId id="25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Rectangle à coins arrondis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ectangle à coins arrondis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1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040C2-2A08-4830-99A9-7E0A2CB531A6}" type="datetimeFigureOut">
              <a:rPr lang="en-US"/>
              <a:pPr>
                <a:defRPr/>
              </a:pPr>
              <a:t>11/9/2019</a:t>
            </a:fld>
            <a:endParaRPr lang="en-US"/>
          </a:p>
        </p:txBody>
      </p:sp>
      <p:sp>
        <p:nvSpPr>
          <p:cNvPr id="18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BDDE73A-0556-4997-82D5-55E767625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8C19A-57A6-4529-A7F2-55F1925F1E72}" type="datetimeFigureOut">
              <a:rPr lang="en-US"/>
              <a:pPr>
                <a:defRPr/>
              </a:pPr>
              <a:t>11/9/2019</a:t>
            </a:fld>
            <a:endParaRPr lang="en-US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2D9DA-DE87-4288-B87C-AA6A2D08F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4267A-7A0C-4571-BFB1-98783817EFBD}" type="datetimeFigureOut">
              <a:rPr lang="en-US"/>
              <a:pPr>
                <a:defRPr/>
              </a:pPr>
              <a:t>11/9/2019</a:t>
            </a:fld>
            <a:endParaRPr lang="en-US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3D1FD-C6A8-4FDC-B81A-68DDCCA4C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808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808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092B6-D57B-4EE6-8596-0E9BB923582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808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808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D174-6E5E-4EA7-BF30-41AAEFD7F65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808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808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9CC99-997D-4200-AB30-55936412315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808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808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C60AF-7D39-4839-920E-96037BCB78C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1AB7F-10E1-4C40-AE5F-6797B7129095}" type="datetimeFigureOut">
              <a:rPr lang="en-US"/>
              <a:pPr>
                <a:defRPr/>
              </a:pPr>
              <a:t>11/9/2019</a:t>
            </a:fld>
            <a:endParaRPr lang="en-US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62B55-A79F-46B6-9F46-02036F543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E6D66-3A87-47DD-A6F7-F772AB26FC83}" type="datetimeFigureOut">
              <a:rPr lang="en-US"/>
              <a:pPr>
                <a:defRPr/>
              </a:pPr>
              <a:t>11/9/2019</a:t>
            </a:fld>
            <a:endParaRPr lang="en-US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F62FB-22AD-4AF4-9E30-A5AC91CB4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906D5-C955-4F12-8F2B-0E8B57B7B7A9}" type="datetimeFigureOut">
              <a:rPr lang="en-US"/>
              <a:pPr>
                <a:defRPr/>
              </a:pPr>
              <a:t>11/9/2019</a:t>
            </a:fld>
            <a:endParaRPr lang="en-US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30F31-9868-4C9F-8EC1-0D48D7000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28913D7-079F-485B-916D-9431A99BECAB}" type="datetimeFigureOut">
              <a:rPr lang="en-US"/>
              <a:pPr>
                <a:defRPr/>
              </a:pPr>
              <a:t>11/9/2019</a:t>
            </a:fld>
            <a:endParaRPr lang="en-US"/>
          </a:p>
        </p:txBody>
      </p:sp>
      <p:sp>
        <p:nvSpPr>
          <p:cNvPr id="8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48DEC3-33C5-42FC-AA01-FE2698E4C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71ECE-5B91-4C9F-8035-F26944DB7BDF}" type="datetimeFigureOut">
              <a:rPr lang="en-US"/>
              <a:pPr>
                <a:defRPr/>
              </a:pPr>
              <a:t>11/9/2019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EA797-F922-410A-A80D-4C234A3F9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15044-8A17-42F5-BD9D-FCF955F5D858}" type="datetimeFigureOut">
              <a:rPr lang="en-US"/>
              <a:pPr>
                <a:defRPr/>
              </a:pPr>
              <a:t>11/9/2019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0A04D-B50E-4520-A234-4C3653E81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011FA-E259-40D9-9AE6-08AD007108D1}" type="datetimeFigureOut">
              <a:rPr lang="en-US"/>
              <a:pPr>
                <a:defRPr/>
              </a:pPr>
              <a:t>11/9/2019</a:t>
            </a:fld>
            <a:endParaRPr lang="en-US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7A41C-E43A-444D-A147-D862A89D0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98FF8-58B8-4FDB-A9E2-2D2FDA0C4A14}" type="datetimeFigureOut">
              <a:rPr lang="en-US"/>
              <a:pPr>
                <a:defRPr/>
              </a:pPr>
              <a:t>11/9/2019</a:t>
            </a:fld>
            <a:endParaRPr lang="en-US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827C4-77C6-41FD-A322-19A76FD3A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40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3E95CE-6EE8-414A-8DCD-7CF9DE047D50}" type="datetimeFigureOut">
              <a:rPr lang="en-US"/>
              <a:pPr>
                <a:defRPr/>
              </a:pPr>
              <a:t>11/9/2019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6490C7-0445-4C93-BF28-E0D75FEAC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7" r:id="rId2"/>
    <p:sldLayoutId id="2147483748" r:id="rId3"/>
    <p:sldLayoutId id="2147483749" r:id="rId4"/>
    <p:sldLayoutId id="2147483756" r:id="rId5"/>
    <p:sldLayoutId id="2147483757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8" r:id="rId12"/>
    <p:sldLayoutId id="2147483759" r:id="rId13"/>
    <p:sldLayoutId id="2147483760" r:id="rId14"/>
    <p:sldLayoutId id="2147483761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548DD4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548DD4"/>
        </a:buClr>
        <a:buFont typeface="Georgia" pitchFamily="18" charset="0"/>
        <a:buChar char="▫"/>
        <a:defRPr sz="2000" kern="1200">
          <a:solidFill>
            <a:srgbClr val="548DD4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575" y="0"/>
            <a:ext cx="13684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ZoneTexte 3"/>
          <p:cNvSpPr txBox="1">
            <a:spLocks noChangeArrowheads="1"/>
          </p:cNvSpPr>
          <p:nvPr/>
        </p:nvSpPr>
        <p:spPr bwMode="auto">
          <a:xfrm>
            <a:off x="828674" y="4410075"/>
            <a:ext cx="64076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Abdulrahman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Alzahem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MD, MS, 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FRCSC, FRACS</a:t>
            </a:r>
            <a:endParaRPr lang="en-US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Associate Professor 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&amp; Consultant </a:t>
            </a:r>
          </a:p>
          <a:p>
            <a:pPr algn="just"/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Division of Pediatric Surgery</a:t>
            </a:r>
          </a:p>
          <a:p>
            <a:pPr algn="just"/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Faculty of Medicine &amp; 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KSUMC</a:t>
            </a:r>
            <a:endParaRPr lang="en-US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1520" y="1613699"/>
            <a:ext cx="80648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Inguinoscrotal</a:t>
            </a:r>
            <a:r>
              <a:rPr lang="en-US" sz="54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Conditions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Infants and Children</a:t>
            </a:r>
            <a:endParaRPr lang="en-US" sz="24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63000"/>
                      <a:sat val="105000"/>
                    </a:srgbClr>
                  </a:gs>
                  <a:gs pos="90000">
                    <a:srgbClr val="4F81BD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7984"/>
            <a:ext cx="7772400" cy="1066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Inguinal Hernia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8064" y="2060848"/>
            <a:ext cx="3810000" cy="4581128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658368" lvl="1" indent="-246888" fontAlgn="auto">
              <a:spcAft>
                <a:spcPts val="0"/>
              </a:spcAft>
              <a:buFont typeface="Georgia"/>
              <a:buNone/>
              <a:defRPr/>
            </a:pPr>
            <a:endParaRPr lang="en-US" dirty="0" smtClean="0"/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Congenital (PPV)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Prevalence (1-5% boys)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Premature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30%)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Male/Female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(4-8:1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Indirect (99%)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 &gt; L 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0" name="Picture 4" descr="RT INGUINAL 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7538" y="2924175"/>
            <a:ext cx="3810000" cy="2881313"/>
          </a:xfrm>
        </p:spPr>
      </p:pic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179388" y="2209800"/>
            <a:ext cx="49688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>
                <a:solidFill>
                  <a:srgbClr val="000000"/>
                </a:solidFill>
                <a:latin typeface="Times New Roman" pitchFamily="18" charset="0"/>
              </a:rPr>
              <a:t>Inguinal hernia? Or Hydrocele?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Associated Conditions – Inguinal Hernia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b="1" dirty="0">
                <a:latin typeface="Times New Roman" pitchFamily="18" charset="0"/>
                <a:cs typeface="Times New Roman" pitchFamily="18" charset="0"/>
              </a:rPr>
              <a:t>Cystic Fibrosis</a:t>
            </a:r>
          </a:p>
          <a:p>
            <a:pPr lvl="2"/>
            <a:r>
              <a:rPr lang="en-US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onnective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tissue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disorders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Ehlers-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Danlos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syndrome</a:t>
            </a:r>
          </a:p>
          <a:p>
            <a:pPr lvl="3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Hunter-Hurler syndrome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Developmental dysplasia of the hip (DDH)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b="1" dirty="0">
                <a:latin typeface="Times New Roman" pitchFamily="18" charset="0"/>
                <a:cs typeface="Times New Roman" pitchFamily="18" charset="0"/>
              </a:rPr>
              <a:t>Chronic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peritoneal dialysis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b="1" dirty="0">
                <a:latin typeface="Times New Roman" pitchFamily="18" charset="0"/>
                <a:cs typeface="Times New Roman" pitchFamily="18" charset="0"/>
              </a:rPr>
              <a:t>Preterm infants with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intraventricular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hemorrhage</a:t>
            </a:r>
          </a:p>
          <a:p>
            <a:pPr lvl="2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yelomeningocele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VP-shunt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Undescended testis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96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RIH obs 9m_632428 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514600"/>
            <a:ext cx="3810000" cy="2859088"/>
          </a:xfrm>
        </p:spPr>
      </p:pic>
      <p:sp>
        <p:nvSpPr>
          <p:cNvPr id="614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864224" y="1628800"/>
            <a:ext cx="4100264" cy="5013176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400" b="1" u="sng" dirty="0" smtClean="0"/>
              <a:t> History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sz="2400" b="1" u="sng" dirty="0" smtClean="0"/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/>
              <a:t>Intermittent groin swelling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/>
              <a:t>Asymptomatic until get complicated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/>
              <a:t>In girls, lump in upper part of labia </a:t>
            </a:r>
            <a:r>
              <a:rPr lang="en-US" sz="2000" dirty="0" err="1" smtClean="0"/>
              <a:t>majora</a:t>
            </a:r>
            <a:endParaRPr lang="en-US" sz="2000" dirty="0" smtClean="0"/>
          </a:p>
          <a:p>
            <a:pPr marL="658368" lvl="1" indent="-246888" fontAlgn="auto">
              <a:spcAft>
                <a:spcPts val="0"/>
              </a:spcAft>
              <a:buFont typeface="Georgia"/>
              <a:buNone/>
              <a:defRPr/>
            </a:pPr>
            <a:endParaRPr lang="en-US" sz="2000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400" b="1" u="sng" dirty="0" smtClean="0"/>
              <a:t>  Examination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sz="2400" b="1" u="sng" dirty="0" smtClean="0"/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/>
              <a:t>Examine  the testes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/>
              <a:t>Reducibility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/>
              <a:t>Thickened spermatic cord*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endParaRPr lang="en-US" sz="2000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7984"/>
            <a:ext cx="7772400" cy="1066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Inguinal Hernia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Complicated Inguinal Hernia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Incarcerated hernia:</a:t>
            </a:r>
          </a:p>
          <a:p>
            <a:pPr marL="109537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- Irreducible swelling</a:t>
            </a:r>
          </a:p>
          <a:p>
            <a:pPr marL="109537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- No evidence of  bowel obstruction or strangulation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Obstructed hernia:</a:t>
            </a:r>
          </a:p>
          <a:p>
            <a:pPr marL="109537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- Irreducible swelling</a:t>
            </a:r>
          </a:p>
          <a:p>
            <a:pPr marL="109537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- Symptoms and signs of bowel obstruction (bilious          	vomiting, abdominal distention, constipation)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Strangulated hernia:</a:t>
            </a:r>
          </a:p>
          <a:p>
            <a:pPr marL="109537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- Irreducible swelling</a:t>
            </a:r>
          </a:p>
          <a:p>
            <a:pPr marL="109537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- Symptoms and signs of strangulation (severe groin pain, 	fever, tachycardia, skin discoloration of the groin)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3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628800"/>
            <a:ext cx="4263008" cy="4953000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Management: </a:t>
            </a:r>
          </a:p>
          <a:p>
            <a:pPr marL="457200" indent="-45720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838200" lvl="1" indent="-3810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Herniotomy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(as soon as it is feasible)</a:t>
            </a:r>
          </a:p>
          <a:p>
            <a:pPr marL="838200" lvl="1" indent="-3810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38200" lvl="1" indent="-3810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Incarcerated hernia</a:t>
            </a:r>
          </a:p>
          <a:p>
            <a:pPr marL="1257300" lvl="2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+/-Sedation and analgesia</a:t>
            </a:r>
          </a:p>
          <a:p>
            <a:pPr marL="1257300" lvl="2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Manual Reduction</a:t>
            </a:r>
          </a:p>
          <a:p>
            <a:pPr marL="1257300" lvl="2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Urgent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herniotomy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257300" lvl="2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38200" lvl="1" indent="-3810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Strangulated hernia    		     Emergent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herniotomy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+/- bowel resection        </a:t>
            </a:r>
          </a:p>
        </p:txBody>
      </p:sp>
      <p:pic>
        <p:nvPicPr>
          <p:cNvPr id="13317" name="Picture 4" descr="LIH 4m f with L tube palpable_65304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10150" y="2609850"/>
            <a:ext cx="3810000" cy="2857500"/>
          </a:xfr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7984"/>
            <a:ext cx="7772400" cy="1066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Inguinal Hernia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845840"/>
            <a:ext cx="8496944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Inguinal Hernia and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Hydrocele</a:t>
            </a:r>
            <a:endParaRPr lang="en-US" sz="4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4339" name="Picture 4" descr="70-68-7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3019425"/>
            <a:ext cx="3810000" cy="2857500"/>
          </a:xfrm>
        </p:spPr>
      </p:pic>
      <p:pic>
        <p:nvPicPr>
          <p:cNvPr id="14340" name="Picture 6" descr="BIH  26 wks now 35wks_654948 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3038475"/>
            <a:ext cx="3784600" cy="2838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41148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Hydrocele</a:t>
            </a:r>
            <a:endParaRPr lang="en-US" sz="5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2440" y="1591816"/>
            <a:ext cx="4419600" cy="4645496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History: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Scrotal  swelling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Asymptomatic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1% over one year of age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Examination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Get above the swelling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 reducible (most accurate)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Transillumination ++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Management: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Surgery not advised &lt; 2 years of age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Ligation of  PPV</a:t>
            </a:r>
          </a:p>
        </p:txBody>
      </p:sp>
      <p:pic>
        <p:nvPicPr>
          <p:cNvPr id="15366" name="Picture 4" descr="hydrocele diff typ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86400" y="762000"/>
            <a:ext cx="3352800" cy="2633663"/>
          </a:xfrm>
        </p:spPr>
      </p:pic>
      <p:pic>
        <p:nvPicPr>
          <p:cNvPr id="15367" name="Picture 6" descr="L Hydrocele  3yrs_657734 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64238" y="4114800"/>
            <a:ext cx="2640012" cy="198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Descent of Testis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– 2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Phases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10-15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week: the gubernaculum enlarges to anchor the testis near the inguinal region as the embryo enlarges</a:t>
            </a:r>
          </a:p>
          <a:p>
            <a:pPr>
              <a:lnSpc>
                <a:spcPct val="90000"/>
              </a:lnSpc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28-35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week: the gubernaculum migrates out of the inguinal canal across the pubic region and into the scrotum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processus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vaginalis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develops as a peritoneal diverticulum within the elongating gubernaculum, creating 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intraperitoneal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space into which the testis can descend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11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410200" cy="762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Undescended Testis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05000"/>
            <a:ext cx="4038600" cy="4572000"/>
          </a:xfr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Definitions: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True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undescended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testis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Ectopic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Retractile</a:t>
            </a:r>
          </a:p>
          <a:p>
            <a:pPr marL="658368" lvl="1" indent="-246888" fontAlgn="auto"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Incidence: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At birth: 3-4%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At one year: 1%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Pre-term: 30%</a:t>
            </a:r>
          </a:p>
        </p:txBody>
      </p:sp>
      <p:pic>
        <p:nvPicPr>
          <p:cNvPr id="16390" name="Picture 4" descr="LUDT_65855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86450" y="1600200"/>
            <a:ext cx="3149600" cy="2362200"/>
          </a:xfrm>
        </p:spPr>
      </p:pic>
      <p:pic>
        <p:nvPicPr>
          <p:cNvPr id="16391" name="Picture 6" descr="BIL UDT 9 yrs hypoplastic scrotum_458576 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92863" y="4760913"/>
            <a:ext cx="2643187" cy="1981200"/>
          </a:xfrm>
        </p:spPr>
      </p:pic>
      <p:sp>
        <p:nvSpPr>
          <p:cNvPr id="16392" name="Line 9"/>
          <p:cNvSpPr>
            <a:spLocks noChangeShapeType="1"/>
          </p:cNvSpPr>
          <p:nvPr/>
        </p:nvSpPr>
        <p:spPr bwMode="auto">
          <a:xfrm flipH="1">
            <a:off x="7543800" y="1752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6011863" y="1100138"/>
            <a:ext cx="230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Palpable 80%</a:t>
            </a:r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6405563" y="4267200"/>
            <a:ext cx="2630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Non palpable 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7808"/>
            <a:ext cx="7772400" cy="99898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Undescended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Testis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6808" y="1949152"/>
            <a:ext cx="4267200" cy="4648200"/>
          </a:xfr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Diagnosis: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Parents/Doctors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Clinical features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Empty scrotum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Palpable or not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Milk it down to scrotum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Imaging? (limited role)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Laparoscopy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Diagnostic 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Therapeutic 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endParaRPr lang="en-US" sz="2400" dirty="0" smtClean="0"/>
          </a:p>
        </p:txBody>
      </p:sp>
      <p:pic>
        <p:nvPicPr>
          <p:cNvPr id="17414" name="Picture 8" descr="Picture 13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2371725"/>
            <a:ext cx="38100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555875" y="2133600"/>
            <a:ext cx="4318000" cy="3816350"/>
          </a:xfrm>
        </p:spPr>
        <p:txBody>
          <a:bodyPr>
            <a:normAutofit fontScale="92500" lnSpcReduction="10000"/>
          </a:bodyPr>
          <a:lstStyle/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Inguinal Hernia 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3600" b="1" dirty="0" smtClean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3600" b="1" dirty="0" err="1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Hydrocele</a:t>
            </a:r>
            <a:endParaRPr lang="en-US" sz="3600" b="1" dirty="0" smtClean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3600" b="1" dirty="0" smtClean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3600" b="1" dirty="0" err="1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Undescended</a:t>
            </a:r>
            <a:r>
              <a:rPr lang="en-US" sz="36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Testis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3600" b="1" dirty="0" smtClean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Acute Scrotum</a:t>
            </a:r>
          </a:p>
        </p:txBody>
      </p:sp>
      <p:sp>
        <p:nvSpPr>
          <p:cNvPr id="4" name="Rectangle 3"/>
          <p:cNvSpPr/>
          <p:nvPr/>
        </p:nvSpPr>
        <p:spPr>
          <a:xfrm>
            <a:off x="763746" y="620688"/>
            <a:ext cx="76165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Inguinoscrotal</a:t>
            </a:r>
            <a:r>
              <a:rPr lang="en-US" sz="5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Pathology</a:t>
            </a:r>
            <a:endParaRPr lang="en-US" sz="5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52578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Undescended Testis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844824"/>
            <a:ext cx="4320480" cy="4680520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400" b="1" dirty="0" smtClean="0"/>
              <a:t>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Indications:</a:t>
            </a:r>
          </a:p>
          <a:p>
            <a:pPr marL="658368" lvl="1" indent="-246888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Abnormal fertility</a:t>
            </a:r>
          </a:p>
          <a:p>
            <a:pPr marL="658368" lvl="1" indent="-246888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Testicular tumor</a:t>
            </a:r>
          </a:p>
          <a:p>
            <a:pPr marL="658368" lvl="1" indent="-246888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Cosmetic/Social</a:t>
            </a:r>
          </a:p>
          <a:p>
            <a:pPr marL="658368" lvl="1" indent="-246888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Trauma/Torsion</a:t>
            </a:r>
          </a:p>
          <a:p>
            <a:pPr marL="658368" lvl="1" indent="-246888" fontAlgn="auto">
              <a:lnSpc>
                <a:spcPct val="80000"/>
              </a:lnSpc>
              <a:spcAft>
                <a:spcPts val="0"/>
              </a:spcAft>
              <a:buFont typeface="Georgia"/>
              <a:buNone/>
              <a:defRPr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Treatment (6 months): </a:t>
            </a:r>
          </a:p>
          <a:p>
            <a:pPr marL="658368" lvl="1" indent="-246888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Palpable - open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orchiopexy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58368" lvl="1" indent="-246888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Nonpalpable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</a:t>
            </a:r>
          </a:p>
          <a:p>
            <a:pPr marL="923544" lvl="2" indent="-219456" fontAlgn="auto">
              <a:lnSpc>
                <a:spcPct val="8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Laparoscopy assisted </a:t>
            </a:r>
            <a:r>
              <a:rPr lang="en-US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orchiopexy</a:t>
            </a:r>
            <a:endParaRPr lang="en-US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23544" lvl="2" indent="-219456" fontAlgn="auto">
              <a:lnSpc>
                <a:spcPct val="8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Two stages Fowler-Stephens </a:t>
            </a:r>
            <a:r>
              <a:rPr lang="en-US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orchiopexy</a:t>
            </a:r>
            <a:endParaRPr lang="en-US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58368" lvl="1" indent="-246888" fontAlgn="auto">
              <a:lnSpc>
                <a:spcPct val="80000"/>
              </a:lnSpc>
              <a:spcAft>
                <a:spcPts val="0"/>
              </a:spcAft>
              <a:buFont typeface="Georgia"/>
              <a:buChar char="▫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8" name="Picture 4" descr="Bil etopic testis_59952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5600" y="685800"/>
            <a:ext cx="3657600" cy="2743200"/>
          </a:xfrm>
        </p:spPr>
      </p:pic>
      <p:pic>
        <p:nvPicPr>
          <p:cNvPr id="12293" name="Picture 13" descr="Picture 15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49813" y="3582988"/>
            <a:ext cx="4114800" cy="3086100"/>
          </a:xfrm>
        </p:spPr>
      </p:pic>
      <p:pic>
        <p:nvPicPr>
          <p:cNvPr id="213003" name="Picture 11" descr="Picture 1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9475" y="349885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2656"/>
            <a:ext cx="77724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Acute</a:t>
            </a:r>
            <a:r>
              <a:rPr lang="en-US" sz="5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Scrotum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89113"/>
            <a:ext cx="7772400" cy="4953000"/>
          </a:xfrm>
        </p:spPr>
        <p:txBody>
          <a:bodyPr/>
          <a:lstStyle/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Introduction: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Acutely painful +/- swollen +/- red scrotum </a:t>
            </a:r>
          </a:p>
          <a:p>
            <a:pPr>
              <a:lnSpc>
                <a:spcPct val="8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Pediatric surgical emergency!!!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Causes: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Testicular Torsion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Torsion of Appendage(s)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prepubertal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Epididymo-orchitis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postpubertal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Idiopathic Scrotal Edema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Other conditions e.g. Incarcerated hernia, Acute hydrocele, HSP, Trauma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03177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Testicular Torsion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5029200"/>
          </a:xfrm>
        </p:spPr>
        <p:txBody>
          <a:bodyPr>
            <a:normAutofit lnSpcReduction="10000"/>
          </a:bodyPr>
          <a:lstStyle/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 smtClean="0"/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Introduction: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Incidence: 1:4000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Two peaks: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peripubertal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perinatal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Georgia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Symptoms: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Lower abdominal pain and vomiting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Hemiscrotal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pain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Swollen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hemiscrotum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Georgia"/>
              <a:buChar char="▫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Signs: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Tender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Cremasteric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reflex- absent (most specific)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Lies higher than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contralateral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testis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Horizontal in 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Duration of Torsion and Testicular Salvage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777488"/>
              </p:ext>
            </p:extLst>
          </p:nvPr>
        </p:nvGraphicFramePr>
        <p:xfrm>
          <a:off x="457200" y="2249488"/>
          <a:ext cx="8219256" cy="3699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9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9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95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Duration of Torsion (Hours)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Testicular Salvage (%)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95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85-97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95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6-12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55-85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95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12-24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20-80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95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&gt;24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&lt;10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794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Testicular Torsion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47800"/>
            <a:ext cx="7415213" cy="5181600"/>
          </a:xfrm>
        </p:spPr>
        <p:txBody>
          <a:bodyPr/>
          <a:lstStyle/>
          <a:p>
            <a:pPr algn="just">
              <a:buFont typeface="Georgia" pitchFamily="18" charset="0"/>
              <a:buNone/>
            </a:pPr>
            <a:endParaRPr lang="en-US" b="1" dirty="0" smtClean="0"/>
          </a:p>
          <a:p>
            <a:pPr algn="just">
              <a:buFont typeface="Georgia" pitchFamily="18" charset="0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Investigations: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Color Doppler US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Radionuclide Scan</a:t>
            </a:r>
          </a:p>
          <a:p>
            <a:pPr lvl="1" algn="just">
              <a:buFont typeface="Georgia" pitchFamily="18" charset="0"/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Georgia" pitchFamily="18" charset="0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Management: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Timing is critical 4 - 6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hours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Exploration if any doubt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Untwist (open book) and assess viability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Fix the other side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If more than 12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hours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it is likely to be non-viable and may need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orchiectomy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9" descr="testicular tors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9700" y="1554163"/>
            <a:ext cx="3733800" cy="266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Testicular Appendages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MVC-004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5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26368"/>
            <a:ext cx="7772400" cy="914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Torsion of Appendage(s)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496944" cy="5256584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b="1" u="sng" dirty="0" smtClean="0"/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Introduction: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Embryological remnants of the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mesonephric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mullerian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duct system occur as tiny (2-10mm long) appendages of testis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Appendix testis 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hydatid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Morgagni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), appendix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epididymis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…etc 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Peak age: 10-12 yrs</a:t>
            </a:r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Presentation: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pain – more gradual onset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Blue dot sign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Swollen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red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hemiscrotum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Color Doppler scan</a:t>
            </a:r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Management: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Conservative or operative if torsion cannot be excluded </a:t>
            </a:r>
          </a:p>
          <a:p>
            <a:pPr marL="658368" lvl="1" indent="-246888"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Idiopathic Scrotal Edema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4343400" cy="4484712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Introduction: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Cause?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Peak age: 4-5 yrs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Presentation: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Swollen, red scrotum</a:t>
            </a:r>
          </a:p>
          <a:p>
            <a:pPr marL="658368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Minimal pain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Management: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Conservative, self limiting within 1-2 days 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3558" name="Picture 4" descr="acute idiopathic edem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6025" y="1916113"/>
            <a:ext cx="3362325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0668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Any questions?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Groin Hernias – Embryology &amp; Anatomy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processus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vaginalis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is present in the developing fetus at 12 weeks in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utero</a:t>
            </a:r>
          </a:p>
          <a:p>
            <a:pPr marL="109537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processus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is a peritoneal diverticulum that extends through the external inguinal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ring</a:t>
            </a:r>
          </a:p>
          <a:p>
            <a:pPr marL="109537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As the testis descends at the 7th to 8th month,   a portion of the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processus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attaches to the testis, as it exits the abdomen and is dragged into the scrotum with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testis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05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VC-001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1905000"/>
            <a:ext cx="10744200" cy="1158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365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VC-002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446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VC-003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108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924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VC-004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762000"/>
            <a:ext cx="12192000" cy="815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291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VC-005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381000"/>
            <a:ext cx="9829800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954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VC-006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167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Personnalisé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17365D"/>
      </a:accent2>
      <a:accent3>
        <a:srgbClr val="548DD4"/>
      </a:accent3>
      <a:accent4>
        <a:srgbClr val="8DB3E2"/>
      </a:accent4>
      <a:accent5>
        <a:srgbClr val="4BACC6"/>
      </a:accent5>
      <a:accent6>
        <a:srgbClr val="C6D9F0"/>
      </a:accent6>
      <a:hlink>
        <a:srgbClr val="0000FF"/>
      </a:hlink>
      <a:folHlink>
        <a:srgbClr val="0F243E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738</Words>
  <Application>Microsoft Office PowerPoint</Application>
  <PresentationFormat>On-screen Show (4:3)</PresentationFormat>
  <Paragraphs>200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Georgia</vt:lpstr>
      <vt:lpstr>Times New Roman</vt:lpstr>
      <vt:lpstr>Trebuchet MS</vt:lpstr>
      <vt:lpstr>Wingdings</vt:lpstr>
      <vt:lpstr>Wingdings 2</vt:lpstr>
      <vt:lpstr>Urbain</vt:lpstr>
      <vt:lpstr>PowerPoint Presentation</vt:lpstr>
      <vt:lpstr>PowerPoint Presentation</vt:lpstr>
      <vt:lpstr>Groin Hernias – Embryology &amp; Anatomy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Inguinal Hernia</vt:lpstr>
      <vt:lpstr>Associated Conditions – Inguinal Hernia   </vt:lpstr>
      <vt:lpstr>Inguinal Hernia</vt:lpstr>
      <vt:lpstr>Complicated Inguinal Hernia</vt:lpstr>
      <vt:lpstr>Inguinal Hernia</vt:lpstr>
      <vt:lpstr>Inguinal Hernia and Hydrocele</vt:lpstr>
      <vt:lpstr>Hydrocele</vt:lpstr>
      <vt:lpstr>Descent of Testis – 2 Phases</vt:lpstr>
      <vt:lpstr>Undescended Testis</vt:lpstr>
      <vt:lpstr>Undescended Testis </vt:lpstr>
      <vt:lpstr>Undescended Testis</vt:lpstr>
      <vt:lpstr> Acute Scrotum</vt:lpstr>
      <vt:lpstr>Testicular Torsion</vt:lpstr>
      <vt:lpstr>Duration of Torsion and Testicular Salvage</vt:lpstr>
      <vt:lpstr>Testicular Torsion</vt:lpstr>
      <vt:lpstr>           Testicular Appendages</vt:lpstr>
      <vt:lpstr>Torsion of Appendage(s)</vt:lpstr>
      <vt:lpstr>Idiopathic Scrotal Edema</vt:lpstr>
      <vt:lpstr>Any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Inguinoscrotal Conditions and Acute Scrotum in Children</dc:title>
  <dc:creator>al</dc:creator>
  <cp:lastModifiedBy>a z</cp:lastModifiedBy>
  <cp:revision>18</cp:revision>
  <dcterms:created xsi:type="dcterms:W3CDTF">2011-02-25T17:43:47Z</dcterms:created>
  <dcterms:modified xsi:type="dcterms:W3CDTF">2019-11-09T12:30:22Z</dcterms:modified>
</cp:coreProperties>
</file>