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2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D4D4"/>
          </a:solidFill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ED8"/>
          </a:solidFill>
        </a:fill>
      </a:tcStyle>
    </a:wholeTbl>
    <a:band2H>
      <a:tcTxStyle/>
      <a:tcStyle>
        <a:tcBdr/>
        <a:fill>
          <a:solidFill>
            <a:srgbClr val="F8F6EC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DD4CC"/>
          </a:solidFill>
        </a:fill>
      </a:tcStyle>
    </a:wholeTbl>
    <a:band2H>
      <a:tcTxStyle/>
      <a:tcStyle>
        <a:tcBdr/>
        <a:fill>
          <a:solidFill>
            <a:srgbClr val="F6EBE7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3"/>
  </p:normalViewPr>
  <p:slideViewPr>
    <p:cSldViewPr snapToGrid="0" snapToObjects="1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51011" y="0"/>
            <a:ext cx="8676224" cy="3810002"/>
          </a:xfrm>
          <a:prstGeom prst="rect">
            <a:avLst/>
          </a:prstGeom>
        </p:spPr>
        <p:txBody>
          <a:bodyPr anchor="b"/>
          <a:lstStyle>
            <a:lvl1pPr algn="ctr">
              <a:defRPr sz="4800">
                <a:effectLst>
                  <a:outerShdw blurRad="25400" dist="31750" dir="1320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51011" y="3886200"/>
            <a:ext cx="8676224" cy="2971800"/>
          </a:xfrm>
          <a:prstGeom prst="rect">
            <a:avLst/>
          </a:prstGeom>
        </p:spPr>
        <p:txBody>
          <a:bodyPr anchor="t"/>
          <a:lstStyle>
            <a:lvl1pPr marL="0" indent="0" algn="ctr">
              <a:buClrTx/>
              <a:buSzTx/>
              <a:buFontTx/>
              <a:buNone/>
              <a:defRPr sz="2100"/>
            </a:lvl1pPr>
            <a:lvl2pPr marL="0" indent="457200" algn="ctr">
              <a:buClrTx/>
              <a:buSzTx/>
              <a:buFontTx/>
              <a:buNone/>
              <a:defRPr sz="2100"/>
            </a:lvl2pPr>
            <a:lvl3pPr marL="0" indent="914400" algn="ctr">
              <a:buClrTx/>
              <a:buSzTx/>
              <a:buFontTx/>
              <a:buNone/>
              <a:defRPr sz="2100"/>
            </a:lvl3pPr>
            <a:lvl4pPr marL="0" indent="1371600" algn="ctr">
              <a:buClrTx/>
              <a:buSzTx/>
              <a:buFontTx/>
              <a:buNone/>
              <a:defRPr sz="2100"/>
            </a:lvl4pPr>
            <a:lvl5pPr marL="0" indent="1828800" algn="ctr">
              <a:buClrTx/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Text"/>
          <p:cNvSpPr txBox="1">
            <a:spLocks noGrp="1"/>
          </p:cNvSpPr>
          <p:nvPr>
            <p:ph type="title"/>
          </p:nvPr>
        </p:nvSpPr>
        <p:spPr>
          <a:xfrm>
            <a:off x="1141412" y="4732864"/>
            <a:ext cx="9906001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1412" y="5299602"/>
            <a:ext cx="9906001" cy="49371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1141412" y="356260"/>
            <a:ext cx="9906000" cy="363088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41411" y="3987140"/>
            <a:ext cx="9906001" cy="216032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“"/>
          <p:cNvSpPr txBox="1"/>
          <p:nvPr/>
        </p:nvSpPr>
        <p:spPr>
          <a:xfrm>
            <a:off x="836612" y="411192"/>
            <a:ext cx="60960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 cap="all">
                <a:solidFill>
                  <a:schemeClr val="accent1"/>
                </a:soli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>
              <a:defRPr sz="3200">
                <a:solidFill>
                  <a:srgbClr val="FFFFFF"/>
                </a:solidFill>
              </a:defRPr>
            </a:pPr>
            <a:r>
              <a:rPr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08" name="”"/>
          <p:cNvSpPr txBox="1"/>
          <p:nvPr/>
        </p:nvSpPr>
        <p:spPr>
          <a:xfrm>
            <a:off x="10437811" y="2367567"/>
            <a:ext cx="60960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8000" cap="all">
                <a:solidFill>
                  <a:schemeClr val="accent1"/>
                </a:soli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>
              <a:defRPr sz="3200">
                <a:solidFill>
                  <a:srgbClr val="FFFFFF"/>
                </a:solidFill>
              </a:defRPr>
            </a:pPr>
            <a:r>
              <a:rPr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09" name="Title Text"/>
          <p:cNvSpPr txBox="1">
            <a:spLocks noGrp="1"/>
          </p:cNvSpPr>
          <p:nvPr>
            <p:ph type="title"/>
          </p:nvPr>
        </p:nvSpPr>
        <p:spPr>
          <a:xfrm>
            <a:off x="1446212" y="609601"/>
            <a:ext cx="9296399" cy="274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74811" y="3352800"/>
            <a:ext cx="8839204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1141412" y="3308580"/>
            <a:ext cx="9906001" cy="14688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1409" y="4777380"/>
            <a:ext cx="9906002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>
              <a:buClrTx/>
              <a:buFontTx/>
            </a:lvl2pPr>
            <a:lvl3pPr>
              <a:buClrTx/>
              <a:buFontTx/>
            </a:lvl3pPr>
            <a:lvl4pPr>
              <a:buClrTx/>
              <a:buFontTx/>
            </a:lvl4pPr>
            <a:lvl5pPr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“"/>
          <p:cNvSpPr txBox="1"/>
          <p:nvPr/>
        </p:nvSpPr>
        <p:spPr>
          <a:xfrm>
            <a:off x="836612" y="411192"/>
            <a:ext cx="60960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 cap="all">
                <a:solidFill>
                  <a:schemeClr val="accent1"/>
                </a:soli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>
              <a:defRPr sz="3200">
                <a:solidFill>
                  <a:srgbClr val="FFFFFF"/>
                </a:solidFill>
              </a:defRPr>
            </a:pPr>
            <a:r>
              <a:rPr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28" name="”"/>
          <p:cNvSpPr txBox="1"/>
          <p:nvPr/>
        </p:nvSpPr>
        <p:spPr>
          <a:xfrm>
            <a:off x="10437811" y="2367567"/>
            <a:ext cx="60960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8000" cap="all">
                <a:solidFill>
                  <a:schemeClr val="accent1"/>
                </a:solidFill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>
              <a:defRPr sz="3200">
                <a:solidFill>
                  <a:srgbClr val="FFFFFF"/>
                </a:solidFill>
              </a:defRPr>
            </a:pPr>
            <a:r>
              <a:rPr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29" name="Title Text"/>
          <p:cNvSpPr txBox="1">
            <a:spLocks noGrp="1"/>
          </p:cNvSpPr>
          <p:nvPr>
            <p:ph type="title"/>
          </p:nvPr>
        </p:nvSpPr>
        <p:spPr>
          <a:xfrm>
            <a:off x="1446212" y="469692"/>
            <a:ext cx="9296399" cy="30230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FDFD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1412" y="3492708"/>
            <a:ext cx="9906001" cy="1282493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 cap="all"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marL="838200" indent="-381000">
              <a:buClrTx/>
              <a:buFontTx/>
              <a:defRPr sz="2400" cap="all"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2pPr>
            <a:lvl3pPr marL="1343025" indent="-428625">
              <a:buClrTx/>
              <a:buFontTx/>
              <a:defRPr sz="2400" cap="all"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3pPr>
            <a:lvl4pPr marL="1665514" indent="-293914">
              <a:buClrTx/>
              <a:buFontTx/>
              <a:defRPr sz="2400" cap="all"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4pPr>
            <a:lvl5pPr marL="2122714" indent="-293914">
              <a:buClrTx/>
              <a:buFontTx/>
              <a:defRPr sz="2400" cap="all"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1141412" y="569627"/>
            <a:ext cx="9906000" cy="282314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1412" y="3392773"/>
            <a:ext cx="9906001" cy="950628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 cap="all"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marL="901700" indent="-444500">
              <a:buClrTx/>
              <a:buFontTx/>
              <a:defRPr sz="2800" cap="all"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2pPr>
            <a:lvl3pPr marL="1414462" indent="-500062">
              <a:buClrTx/>
              <a:buFontTx/>
              <a:defRPr sz="2800" cap="all"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3pPr>
            <a:lvl4pPr marL="1714500" indent="-342900">
              <a:buClrTx/>
              <a:buFontTx/>
              <a:defRPr sz="2800" cap="all"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4pPr>
            <a:lvl5pPr marL="2171700" indent="-342900">
              <a:buClrTx/>
              <a:buFontTx/>
              <a:defRPr sz="2800" cap="all">
                <a:effectLst>
                  <a:outerShdw blurRad="25400" dist="38100" dir="14040000" rotWithShape="0">
                    <a:srgbClr val="000000">
                      <a:alpha val="25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xfrm>
            <a:off x="1141412" y="457200"/>
            <a:ext cx="9905999" cy="2209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8" name="Body Level One…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9905999" cy="4191001"/>
          </a:xfrm>
          <a:prstGeom prst="rect">
            <a:avLst/>
          </a:prstGeom>
        </p:spPr>
        <p:txBody>
          <a:bodyPr anchor="t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Text"/>
          <p:cNvSpPr txBox="1">
            <a:spLocks noGrp="1"/>
          </p:cNvSpPr>
          <p:nvPr>
            <p:ph type="title"/>
          </p:nvPr>
        </p:nvSpPr>
        <p:spPr>
          <a:xfrm>
            <a:off x="8836897" y="0"/>
            <a:ext cx="2210515" cy="6400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idx="1"/>
          </p:nvPr>
        </p:nvSpPr>
        <p:spPr>
          <a:xfrm>
            <a:off x="1141412" y="609600"/>
            <a:ext cx="7543801" cy="6248400"/>
          </a:xfrm>
          <a:prstGeom prst="rect">
            <a:avLst/>
          </a:prstGeom>
        </p:spPr>
        <p:txBody>
          <a:bodyPr anchor="t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1141412" y="546265"/>
            <a:ext cx="9905999" cy="203167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41412" y="2577934"/>
            <a:ext cx="9905999" cy="330233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1751013" y="3308580"/>
            <a:ext cx="8686801" cy="1468801"/>
          </a:xfrm>
          <a:prstGeom prst="rect">
            <a:avLst/>
          </a:prstGeom>
        </p:spPr>
        <p:txBody>
          <a:bodyPr anchor="b"/>
          <a:lstStyle>
            <a:lvl1pPr algn="r"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51010" y="4777380"/>
            <a:ext cx="8686802" cy="860401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</a:lvl1pPr>
            <a:lvl2pPr marL="0" indent="457200" algn="r">
              <a:buClrTx/>
              <a:buSzTx/>
              <a:buFontTx/>
              <a:buNone/>
            </a:lvl2pPr>
            <a:lvl3pPr marL="0" indent="914400" algn="r">
              <a:buClrTx/>
              <a:buSzTx/>
              <a:buFontTx/>
              <a:buNone/>
            </a:lvl3pPr>
            <a:lvl4pPr marL="0" indent="1371600" algn="r">
              <a:buClrTx/>
              <a:buSzTx/>
              <a:buFontTx/>
              <a:buNone/>
            </a:lvl4pPr>
            <a:lvl5pPr marL="0" indent="1828800" algn="r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1141412" y="546265"/>
            <a:ext cx="9905999" cy="203167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1412" y="2577934"/>
            <a:ext cx="4876801" cy="330233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778668" indent="-321468">
              <a:defRPr sz="1800"/>
            </a:lvl2pPr>
            <a:lvl3pPr marL="1281792" indent="-367392">
              <a:defRPr sz="1800"/>
            </a:lvl3pPr>
            <a:lvl4pPr marL="1628775" indent="-257175">
              <a:defRPr sz="1800"/>
            </a:lvl4pPr>
            <a:lvl5pPr marL="2085975" indent="-257175"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1141412" y="571847"/>
            <a:ext cx="9905999" cy="198050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29280" y="2552352"/>
            <a:ext cx="4588932" cy="6824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1141411" y="0"/>
            <a:ext cx="3549122" cy="29718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idx="1"/>
          </p:nvPr>
        </p:nvSpPr>
        <p:spPr>
          <a:xfrm>
            <a:off x="5103812" y="0"/>
            <a:ext cx="5943602" cy="64008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1141411" y="0"/>
            <a:ext cx="5334002" cy="29718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1411" y="2971800"/>
            <a:ext cx="5334002" cy="1828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800"/>
            </a:lvl1pPr>
            <a:lvl2pPr marL="0" indent="457200">
              <a:buClrTx/>
              <a:buSzTx/>
              <a:buFontTx/>
              <a:buNone/>
              <a:defRPr sz="1800"/>
            </a:lvl2pPr>
            <a:lvl3pPr marL="0" indent="914400">
              <a:buClrTx/>
              <a:buSzTx/>
              <a:buFontTx/>
              <a:buNone/>
              <a:defRPr sz="1800"/>
            </a:lvl3pPr>
            <a:lvl4pPr marL="0" indent="1371600">
              <a:buClrTx/>
              <a:buSzTx/>
              <a:buFontTx/>
              <a:buNone/>
              <a:defRPr sz="1800"/>
            </a:lvl4pPr>
            <a:lvl5pPr marL="0" indent="1828800">
              <a:buClrTx/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742611" y="5950267"/>
            <a:ext cx="322568" cy="231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9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514011" y="5950267"/>
            <a:ext cx="551168" cy="2311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900" b="1">
                <a:solidFill>
                  <a:srgbClr val="BFBFBF"/>
                </a:solidFill>
                <a:effectLst>
                  <a:outerShdw blurRad="50800" dist="38100" dir="2700000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ln>
            <a:noFill/>
          </a:ln>
          <a:solidFill>
            <a:srgbClr val="D2D2D2"/>
          </a:solidFill>
          <a:effectLst>
            <a:outerShdw blurRad="25400" dist="38100" dir="14040000" rotWithShape="0">
              <a:srgbClr val="000000">
                <a:alpha val="25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ln>
            <a:noFill/>
          </a:ln>
          <a:solidFill>
            <a:srgbClr val="D2D2D2"/>
          </a:solidFill>
          <a:effectLst>
            <a:outerShdw blurRad="25400" dist="38100" dir="14040000" rotWithShape="0">
              <a:srgbClr val="000000">
                <a:alpha val="25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ln>
            <a:noFill/>
          </a:ln>
          <a:solidFill>
            <a:srgbClr val="D2D2D2"/>
          </a:solidFill>
          <a:effectLst>
            <a:outerShdw blurRad="25400" dist="38100" dir="14040000" rotWithShape="0">
              <a:srgbClr val="000000">
                <a:alpha val="25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ln>
            <a:noFill/>
          </a:ln>
          <a:solidFill>
            <a:srgbClr val="D2D2D2"/>
          </a:solidFill>
          <a:effectLst>
            <a:outerShdw blurRad="25400" dist="38100" dir="14040000" rotWithShape="0">
              <a:srgbClr val="000000">
                <a:alpha val="25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ln>
            <a:noFill/>
          </a:ln>
          <a:solidFill>
            <a:srgbClr val="D2D2D2"/>
          </a:solidFill>
          <a:effectLst>
            <a:outerShdw blurRad="25400" dist="38100" dir="14040000" rotWithShape="0">
              <a:srgbClr val="000000">
                <a:alpha val="25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ln>
            <a:noFill/>
          </a:ln>
          <a:solidFill>
            <a:srgbClr val="D2D2D2"/>
          </a:solidFill>
          <a:effectLst>
            <a:outerShdw blurRad="25400" dist="38100" dir="14040000" rotWithShape="0">
              <a:srgbClr val="000000">
                <a:alpha val="25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ln>
            <a:noFill/>
          </a:ln>
          <a:solidFill>
            <a:srgbClr val="D2D2D2"/>
          </a:solidFill>
          <a:effectLst>
            <a:outerShdw blurRad="25400" dist="38100" dir="14040000" rotWithShape="0">
              <a:srgbClr val="000000">
                <a:alpha val="25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ln>
            <a:noFill/>
          </a:ln>
          <a:solidFill>
            <a:srgbClr val="D2D2D2"/>
          </a:solidFill>
          <a:effectLst>
            <a:outerShdw blurRad="25400" dist="38100" dir="14040000" rotWithShape="0">
              <a:srgbClr val="000000">
                <a:alpha val="25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ln>
            <a:noFill/>
          </a:ln>
          <a:solidFill>
            <a:srgbClr val="D2D2D2"/>
          </a:solidFill>
          <a:effectLst>
            <a:outerShdw blurRad="25400" dist="38100" dir="14040000" rotWithShape="0">
              <a:srgbClr val="000000">
                <a:alpha val="25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2000" b="0" i="0" u="none" strike="noStrike" cap="small" spc="0" baseline="0">
          <a:ln>
            <a:noFill/>
          </a:ln>
          <a:solidFill>
            <a:srgbClr val="DFDFDF"/>
          </a:solidFill>
          <a:effectLst>
            <a:outerShdw blurRad="50800" dist="12700" dir="13860000" rotWithShape="0">
              <a:srgbClr val="000000">
                <a:alpha val="2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1pPr>
      <a:lvl2pPr marL="774700" marR="0" indent="-3175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2000" b="0" i="0" u="none" strike="noStrike" cap="small" spc="0" baseline="0">
          <a:ln>
            <a:noFill/>
          </a:ln>
          <a:solidFill>
            <a:srgbClr val="DFDFDF"/>
          </a:solidFill>
          <a:effectLst>
            <a:outerShdw blurRad="50800" dist="12700" dir="13860000" rotWithShape="0">
              <a:srgbClr val="000000">
                <a:alpha val="2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2pPr>
      <a:lvl3pPr marL="1271587" marR="0" indent="-357187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2000" b="0" i="0" u="none" strike="noStrike" cap="small" spc="0" baseline="0">
          <a:ln>
            <a:noFill/>
          </a:ln>
          <a:solidFill>
            <a:srgbClr val="DFDFDF"/>
          </a:solidFill>
          <a:effectLst>
            <a:outerShdw blurRad="50800" dist="12700" dir="13860000" rotWithShape="0">
              <a:srgbClr val="000000">
                <a:alpha val="2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3pPr>
      <a:lvl4pPr marL="1616528" marR="0" indent="-244928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2000" b="0" i="0" u="none" strike="noStrike" cap="small" spc="0" baseline="0">
          <a:ln>
            <a:noFill/>
          </a:ln>
          <a:solidFill>
            <a:srgbClr val="DFDFDF"/>
          </a:solidFill>
          <a:effectLst>
            <a:outerShdw blurRad="50800" dist="12700" dir="13860000" rotWithShape="0">
              <a:srgbClr val="000000">
                <a:alpha val="2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4pPr>
      <a:lvl5pPr marL="2073728" marR="0" indent="-244928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2000" b="0" i="0" u="none" strike="noStrike" cap="small" spc="0" baseline="0">
          <a:ln>
            <a:noFill/>
          </a:ln>
          <a:solidFill>
            <a:srgbClr val="DFDFDF"/>
          </a:solidFill>
          <a:effectLst>
            <a:outerShdw blurRad="50800" dist="12700" dir="13860000" rotWithShape="0">
              <a:srgbClr val="000000">
                <a:alpha val="2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5pPr>
      <a:lvl6pPr marL="2667000" marR="0" indent="-3810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2000" b="0" i="0" u="none" strike="noStrike" cap="small" spc="0" baseline="0">
          <a:ln>
            <a:noFill/>
          </a:ln>
          <a:solidFill>
            <a:srgbClr val="DFDFDF"/>
          </a:solidFill>
          <a:effectLst>
            <a:outerShdw blurRad="50800" dist="12700" dir="13860000" rotWithShape="0">
              <a:srgbClr val="000000">
                <a:alpha val="2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6pPr>
      <a:lvl7pPr marL="3124200" marR="0" indent="-3810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2000" b="0" i="0" u="none" strike="noStrike" cap="small" spc="0" baseline="0">
          <a:ln>
            <a:noFill/>
          </a:ln>
          <a:solidFill>
            <a:srgbClr val="DFDFDF"/>
          </a:solidFill>
          <a:effectLst>
            <a:outerShdw blurRad="50800" dist="12700" dir="13860000" rotWithShape="0">
              <a:srgbClr val="000000">
                <a:alpha val="2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7pPr>
      <a:lvl8pPr marL="3581400" marR="0" indent="-3810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2000" b="0" i="0" u="none" strike="noStrike" cap="small" spc="0" baseline="0">
          <a:ln>
            <a:noFill/>
          </a:ln>
          <a:solidFill>
            <a:srgbClr val="DFDFDF"/>
          </a:solidFill>
          <a:effectLst>
            <a:outerShdw blurRad="50800" dist="12700" dir="13860000" rotWithShape="0">
              <a:srgbClr val="000000">
                <a:alpha val="2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8pPr>
      <a:lvl9pPr marL="4038600" marR="0" indent="-3810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sz="2000" b="0" i="0" u="none" strike="noStrike" cap="small" spc="0" baseline="0">
          <a:ln>
            <a:noFill/>
          </a:ln>
          <a:solidFill>
            <a:srgbClr val="DFDFDF"/>
          </a:solidFill>
          <a:effectLst>
            <a:outerShdw blurRad="50800" dist="12700" dir="13860000" rotWithShape="0">
              <a:srgbClr val="000000">
                <a:alpha val="20000"/>
              </a:srgbClr>
            </a:outerShdw>
          </a:effectLst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ln>
            <a:noFill/>
          </a:ln>
          <a:solidFill>
            <a:schemeClr val="tx1"/>
          </a:solidFill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ln>
            <a:noFill/>
          </a:ln>
          <a:solidFill>
            <a:schemeClr val="tx1"/>
          </a:solidFill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ln>
            <a:noFill/>
          </a:ln>
          <a:solidFill>
            <a:schemeClr val="tx1"/>
          </a:solidFill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ln>
            <a:noFill/>
          </a:ln>
          <a:solidFill>
            <a:schemeClr val="tx1"/>
          </a:solidFill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ln>
            <a:noFill/>
          </a:ln>
          <a:solidFill>
            <a:schemeClr val="tx1"/>
          </a:solidFill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ln>
            <a:noFill/>
          </a:ln>
          <a:solidFill>
            <a:schemeClr val="tx1"/>
          </a:solidFill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ln>
            <a:noFill/>
          </a:ln>
          <a:solidFill>
            <a:schemeClr val="tx1"/>
          </a:solidFill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ln>
            <a:noFill/>
          </a:ln>
          <a:solidFill>
            <a:schemeClr val="tx1"/>
          </a:solidFill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ln>
            <a:noFill/>
          </a:ln>
          <a:solidFill>
            <a:schemeClr val="tx1"/>
          </a:solidFill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Acute abdomen"/>
          <p:cNvSpPr txBox="1">
            <a:spLocks noGrp="1"/>
          </p:cNvSpPr>
          <p:nvPr>
            <p:ph type="ctrTitle"/>
          </p:nvPr>
        </p:nvSpPr>
        <p:spPr>
          <a:xfrm>
            <a:off x="1751011" y="609601"/>
            <a:ext cx="8676224" cy="3200401"/>
          </a:xfrm>
          <a:prstGeom prst="rect">
            <a:avLst/>
          </a:prstGeom>
        </p:spPr>
        <p:txBody>
          <a:bodyPr/>
          <a:lstStyle/>
          <a:p>
            <a:r>
              <a:t>Acute abdomen</a:t>
            </a:r>
          </a:p>
        </p:txBody>
      </p:sp>
      <p:sp>
        <p:nvSpPr>
          <p:cNvPr id="168" name="Omar alobaid"/>
          <p:cNvSpPr txBox="1">
            <a:spLocks noGrp="1"/>
          </p:cNvSpPr>
          <p:nvPr>
            <p:ph type="subTitle" sz="quarter" idx="1"/>
          </p:nvPr>
        </p:nvSpPr>
        <p:spPr>
          <a:xfrm>
            <a:off x="3261157" y="4883727"/>
            <a:ext cx="8676224" cy="1905001"/>
          </a:xfrm>
          <a:prstGeom prst="rect">
            <a:avLst/>
          </a:prstGeom>
        </p:spPr>
        <p:txBody>
          <a:bodyPr/>
          <a:lstStyle/>
          <a:p>
            <a:r>
              <a:t>Omar alobaid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194" name="IMG_1292.jpg" descr="IMG_129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0038" y="0"/>
            <a:ext cx="9231924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197" name="IMG_1293.jpg" descr="IMG_129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3064" y="-1"/>
            <a:ext cx="8965871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Bowel obstruction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Small bowel VS large bowel obstruction</a:t>
            </a:r>
          </a:p>
          <a:p>
            <a:r>
              <a:rPr lang="en-US" dirty="0" smtClean="0"/>
              <a:t>Adhesions are the commonest cause</a:t>
            </a:r>
          </a:p>
          <a:p>
            <a:r>
              <a:rPr lang="en-US" dirty="0" smtClean="0"/>
              <a:t>In a virgin abdomen: don’t let the sun set on a bowel obstruction!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224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200" name="IMG_1294.jpg" descr="IMG_129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9113" y="-1"/>
            <a:ext cx="9233774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203" name="IMG_1295.jpg" descr="IMG_129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3162" y="0"/>
            <a:ext cx="9005676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pic>
        <p:nvPicPr>
          <p:cNvPr id="206" name="IMG_1296.jpg" descr="IMG_129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1812" y="0"/>
            <a:ext cx="9268376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pic>
        <p:nvPicPr>
          <p:cNvPr id="209" name="IMG_1297.jpg" descr="IMG_129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3498" y="0"/>
            <a:ext cx="9425004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212" name="IMG_1298.jpg" descr="IMG_129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0517" y="-1"/>
            <a:ext cx="9070966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pic>
        <p:nvPicPr>
          <p:cNvPr id="215" name="IMG_1299.jpg" descr="IMG_129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8129" y="0"/>
            <a:ext cx="8935742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pic>
        <p:nvPicPr>
          <p:cNvPr id="218" name="IMG_1300.jpg" descr="IMG_13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1554" y="0"/>
            <a:ext cx="9308892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Acute abdomen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/>
          <a:lstStyle/>
          <a:p>
            <a:r>
              <a:t>Acute abdomen</a:t>
            </a:r>
          </a:p>
        </p:txBody>
      </p:sp>
      <p:sp>
        <p:nvSpPr>
          <p:cNvPr id="171" name="Commonest cause of emergency surgical admission…"/>
          <p:cNvSpPr txBox="1">
            <a:spLocks noGrp="1"/>
          </p:cNvSpPr>
          <p:nvPr>
            <p:ph type="body" sz="half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/>
          <a:lstStyle/>
          <a:p>
            <a:r>
              <a:t>Commonest cause of emergency surgical admission</a:t>
            </a:r>
          </a:p>
          <a:p>
            <a:r>
              <a:t>Challenging disease varieties</a:t>
            </a:r>
          </a:p>
          <a:p>
            <a:r>
              <a:t>Ranging from simple to life threatening diseases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pic>
        <p:nvPicPr>
          <p:cNvPr id="221" name="IMG_1302.jpg" descr="IMG_13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0291" y="-1"/>
            <a:ext cx="9271418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pic>
        <p:nvPicPr>
          <p:cNvPr id="224" name="IMG_1303.jpg" descr="IMG_13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9251" y="143691"/>
            <a:ext cx="8844760" cy="67143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pic>
        <p:nvPicPr>
          <p:cNvPr id="227" name="IMG_1304.jpg" descr="IMG_13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539" y="457200"/>
            <a:ext cx="9443056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pic>
        <p:nvPicPr>
          <p:cNvPr id="230" name="IMG_1305.jpg" descr="IMG_13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6194" y="0"/>
            <a:ext cx="9099613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pic>
        <p:nvPicPr>
          <p:cNvPr id="233" name="IMG_1306.jpg" descr="IMG_13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4472" y="0"/>
            <a:ext cx="9443056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pic>
        <p:nvPicPr>
          <p:cNvPr id="236" name="IMG_1307.jpg" descr="IMG_13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6728" y="0"/>
            <a:ext cx="8778544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pic>
        <p:nvPicPr>
          <p:cNvPr id="239" name="chest-xray.jpg" descr="chest-xra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0" y="-1"/>
            <a:ext cx="6858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pic>
        <p:nvPicPr>
          <p:cNvPr id="242" name="Pneumoperitoneum_modification-2.jpg" descr="Pneumoperitoneum_modification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1116" y="0"/>
            <a:ext cx="6209768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cute abdomen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/>
          <a:lstStyle/>
          <a:p>
            <a:r>
              <a:t>Acute abdomen</a:t>
            </a:r>
          </a:p>
        </p:txBody>
      </p:sp>
      <p:sp>
        <p:nvSpPr>
          <p:cNvPr id="174" name="The primary symptom is abdominal pain"/>
          <p:cNvSpPr txBox="1">
            <a:spLocks noGrp="1"/>
          </p:cNvSpPr>
          <p:nvPr>
            <p:ph type="body" sz="half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/>
          <a:lstStyle/>
          <a:p>
            <a:r>
              <a:t>The primary symptom is abdominal pain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assesment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/>
          <a:lstStyle/>
          <a:p>
            <a:r>
              <a:t>assesment</a:t>
            </a:r>
          </a:p>
        </p:txBody>
      </p:sp>
      <p:sp>
        <p:nvSpPr>
          <p:cNvPr id="177" name="A full history is a key…"/>
          <p:cNvSpPr txBox="1">
            <a:spLocks noGrp="1"/>
          </p:cNvSpPr>
          <p:nvPr>
            <p:ph type="body" sz="half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/>
          <a:lstStyle/>
          <a:p>
            <a:r>
              <a:t>A full history is a key</a:t>
            </a:r>
          </a:p>
          <a:p>
            <a:r>
              <a:t>Complete physical exam</a:t>
            </a:r>
          </a:p>
          <a:p>
            <a:r>
              <a:t>Needs different investigations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ypes of abdominal pain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/>
          <a:lstStyle/>
          <a:p>
            <a:r>
              <a:t>Types of abdominal pain</a:t>
            </a:r>
          </a:p>
        </p:txBody>
      </p:sp>
      <p:sp>
        <p:nvSpPr>
          <p:cNvPr id="180" name="Visceral…"/>
          <p:cNvSpPr txBox="1">
            <a:spLocks noGrp="1"/>
          </p:cNvSpPr>
          <p:nvPr>
            <p:ph type="body" sz="half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/>
          <a:lstStyle/>
          <a:p>
            <a:r>
              <a:t>Visceral</a:t>
            </a:r>
          </a:p>
          <a:p>
            <a:r>
              <a:t>Parietal</a:t>
            </a:r>
          </a:p>
          <a:p>
            <a:r>
              <a:t>referred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Acute abdominal pain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/>
          <a:lstStyle/>
          <a:p>
            <a:r>
              <a:t>Acute abdominal pain</a:t>
            </a:r>
          </a:p>
        </p:txBody>
      </p:sp>
      <p:sp>
        <p:nvSpPr>
          <p:cNvPr id="183" name="Two approaches…"/>
          <p:cNvSpPr txBox="1">
            <a:spLocks noGrp="1"/>
          </p:cNvSpPr>
          <p:nvPr>
            <p:ph type="body" sz="half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/>
          <a:lstStyle/>
          <a:p>
            <a:r>
              <a:t>Two approaches</a:t>
            </a:r>
          </a:p>
          <a:p>
            <a:r>
              <a:t> systems</a:t>
            </a:r>
          </a:p>
          <a:p>
            <a:r>
              <a:t>Abdominal tomography (4 quadrants)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G_1289.jpg" descr="IMG_128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7152" y="30814"/>
            <a:ext cx="8998834" cy="6796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188" name="IMG_1290.jpg" descr="IMG_129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1147" y="-1"/>
            <a:ext cx="9609706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191" name="IMG_1291.jpg" descr="IMG_129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4082" y="0"/>
            <a:ext cx="9163836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Widescreen</PresentationFormat>
  <Paragraphs>43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Helvetica Neue</vt:lpstr>
      <vt:lpstr>Default</vt:lpstr>
      <vt:lpstr>Acute abdomen</vt:lpstr>
      <vt:lpstr>Acute abdomen</vt:lpstr>
      <vt:lpstr>Acute abdomen</vt:lpstr>
      <vt:lpstr>assesment</vt:lpstr>
      <vt:lpstr>Types of abdominal pain</vt:lpstr>
      <vt:lpstr>Acute abdominal pain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Bowel obstruction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abdomen</dc:title>
  <dc:creator>3422</dc:creator>
  <cp:lastModifiedBy>Windows User</cp:lastModifiedBy>
  <cp:revision>2</cp:revision>
  <dcterms:modified xsi:type="dcterms:W3CDTF">2019-11-17T07:11:33Z</dcterms:modified>
</cp:coreProperties>
</file>