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81" r:id="rId12"/>
    <p:sldId id="258" r:id="rId13"/>
    <p:sldId id="282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1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89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1"/>
    <p:restoredTop sz="94737"/>
  </p:normalViewPr>
  <p:slideViewPr>
    <p:cSldViewPr snapToGrid="0" snapToObjects="1">
      <p:cViewPr varScale="1">
        <p:scale>
          <a:sx n="79" d="100"/>
          <a:sy n="79" d="100"/>
        </p:scale>
        <p:origin x="-1424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5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6AE0-4D2A-4249-9764-194985E0F5E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C9C6-2EB9-5745-87B1-8902C98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Hamad</a:t>
            </a:r>
            <a:r>
              <a:rPr lang="en-US" dirty="0" smtClean="0"/>
              <a:t> </a:t>
            </a:r>
            <a:r>
              <a:rPr lang="en-US" dirty="0" smtClean="0"/>
              <a:t>Alsubaie, MD FRCSC</a:t>
            </a:r>
          </a:p>
          <a:p>
            <a:endParaRPr lang="en-US" dirty="0"/>
          </a:p>
          <a:p>
            <a:r>
              <a:rPr lang="en-US" dirty="0" smtClean="0"/>
              <a:t>Consultant Bariatric, Upper GI and General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Strangulated Hernia (Ischemic):</a:t>
            </a:r>
          </a:p>
          <a:p>
            <a:pPr lvl="1"/>
            <a:r>
              <a:rPr lang="en-US" dirty="0" smtClean="0"/>
              <a:t>Compromise the blood supply of the contents.</a:t>
            </a:r>
          </a:p>
          <a:p>
            <a:pPr lvl="1"/>
            <a:r>
              <a:rPr lang="en-US" dirty="0" smtClean="0"/>
              <a:t>The low-pressure venous drainage is occluded first and then the artery</a:t>
            </a:r>
          </a:p>
          <a:p>
            <a:pPr lvl="2"/>
            <a:r>
              <a:rPr lang="en-US" dirty="0" smtClean="0"/>
              <a:t>No cough impulse</a:t>
            </a:r>
          </a:p>
          <a:p>
            <a:pPr lvl="2"/>
            <a:r>
              <a:rPr lang="en-US" dirty="0" smtClean="0"/>
              <a:t>Very Painful</a:t>
            </a:r>
          </a:p>
          <a:p>
            <a:pPr lvl="2"/>
            <a:r>
              <a:rPr lang="en-US" dirty="0" smtClean="0"/>
              <a:t>Severely Tender</a:t>
            </a:r>
          </a:p>
          <a:p>
            <a:pPr lvl="2"/>
            <a:r>
              <a:rPr lang="en-US" i="1" u="sng" dirty="0" smtClean="0"/>
              <a:t>SKIN CHANGES</a:t>
            </a:r>
          </a:p>
        </p:txBody>
      </p:sp>
    </p:spTree>
    <p:extLst>
      <p:ext uri="{BB962C8B-B14F-4D97-AF65-F5344CB8AC3E}">
        <p14:creationId xmlns:p14="http://schemas.microsoft.com/office/powerpoint/2010/main" val="214278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3571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556" y="2067673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Richter’s hernia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part of the bowel wall enters the hernia.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may be small and difficult or even impossible to detect clinically. </a:t>
            </a:r>
            <a:endParaRPr lang="en-US" dirty="0" smtClean="0"/>
          </a:p>
          <a:p>
            <a:pPr lvl="1"/>
            <a:r>
              <a:rPr lang="en-US" dirty="0" smtClean="0"/>
              <a:t>Bowel </a:t>
            </a:r>
            <a:r>
              <a:rPr lang="en-US" dirty="0"/>
              <a:t>obstruction may not be present but the bowel wall may still become necrotic and </a:t>
            </a:r>
            <a:r>
              <a:rPr lang="en-US" dirty="0" smtClean="0"/>
              <a:t>perforate </a:t>
            </a:r>
            <a:r>
              <a:rPr lang="en-US" dirty="0"/>
              <a:t>with life-threatening consequences. </a:t>
            </a:r>
            <a:endParaRPr lang="en-US" dirty="0" smtClean="0"/>
          </a:p>
          <a:p>
            <a:pPr lvl="2"/>
            <a:r>
              <a:rPr lang="en-US" dirty="0" smtClean="0"/>
              <a:t>So it is a form of strangulated hernia</a:t>
            </a:r>
          </a:p>
          <a:p>
            <a:pPr lvl="1"/>
            <a:r>
              <a:rPr lang="en-US" dirty="0" smtClean="0"/>
              <a:t>Femoral </a:t>
            </a:r>
            <a:r>
              <a:rPr lang="en-US" dirty="0"/>
              <a:t>hernia may present in this way often with diagnostic delay and high risk to the </a:t>
            </a:r>
            <a:r>
              <a:rPr lang="en-US" dirty="0" smtClean="0"/>
              <a:t>patient.</a:t>
            </a:r>
          </a:p>
          <a:p>
            <a:pPr lvl="1"/>
            <a:r>
              <a:rPr lang="en-US" dirty="0"/>
              <a:t>Strangulation is the main risk factor for death in such cases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06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6660" y="2336800"/>
            <a:ext cx="37338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" y="1229194"/>
            <a:ext cx="7197152" cy="40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4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Groin hernias account for </a:t>
            </a:r>
            <a:r>
              <a:rPr lang="en-US" dirty="0" smtClean="0"/>
              <a:t>75% </a:t>
            </a:r>
            <a:r>
              <a:rPr lang="en-US" dirty="0"/>
              <a:t>of all abdominal wall </a:t>
            </a:r>
            <a:r>
              <a:rPr lang="en-US" dirty="0" smtClean="0"/>
              <a:t>hernias</a:t>
            </a:r>
          </a:p>
          <a:p>
            <a:r>
              <a:rPr lang="en-US" dirty="0" smtClean="0"/>
              <a:t>The </a:t>
            </a:r>
            <a:r>
              <a:rPr lang="en-US" dirty="0"/>
              <a:t>most common types of groin hernia are indirect inguinal (60% direct inguinal (25%) and femoral (15</a:t>
            </a:r>
            <a:r>
              <a:rPr lang="en-US" dirty="0" smtClean="0"/>
              <a:t>%).</a:t>
            </a:r>
          </a:p>
          <a:p>
            <a:r>
              <a:rPr lang="en-US" dirty="0"/>
              <a:t>premature infants is 30 times that seen at term.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early life, an </a:t>
            </a:r>
            <a:r>
              <a:rPr lang="en-US" dirty="0" smtClean="0"/>
              <a:t>indirect </a:t>
            </a:r>
            <a:r>
              <a:rPr lang="en-US" dirty="0"/>
              <a:t>inguinal hernia is by far the most </a:t>
            </a:r>
            <a:r>
              <a:rPr lang="en-US" dirty="0" smtClean="0"/>
              <a:t>common. </a:t>
            </a:r>
          </a:p>
          <a:p>
            <a:r>
              <a:rPr lang="en-US" dirty="0" smtClean="0"/>
              <a:t>Femoral </a:t>
            </a:r>
            <a:r>
              <a:rPr lang="en-US" dirty="0"/>
              <a:t>hernias are relatively more common in </a:t>
            </a:r>
            <a:r>
              <a:rPr lang="en-US" dirty="0" smtClean="0"/>
              <a:t>females, </a:t>
            </a:r>
            <a:r>
              <a:rPr lang="en-US" dirty="0"/>
              <a:t>but an indirect inguinal hernia is still the most common type of groin hernia in women.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3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inguinal canal is an oblique passage in the lower </a:t>
            </a:r>
            <a:r>
              <a:rPr lang="en-US" dirty="0" smtClean="0"/>
              <a:t>anterior </a:t>
            </a:r>
            <a:r>
              <a:rPr lang="en-US" dirty="0"/>
              <a:t>abdominal wall, through which the spermatic cord passes to the testis in the male, or the round ligament to the labium </a:t>
            </a:r>
            <a:r>
              <a:rPr lang="en-US" dirty="0" err="1"/>
              <a:t>majus</a:t>
            </a:r>
            <a:r>
              <a:rPr lang="en-US" dirty="0"/>
              <a:t> in the </a:t>
            </a:r>
            <a:r>
              <a:rPr lang="en-US" dirty="0" smtClean="0"/>
              <a:t>female.</a:t>
            </a:r>
          </a:p>
          <a:p>
            <a:r>
              <a:rPr lang="en-US" dirty="0" smtClean="0"/>
              <a:t>The </a:t>
            </a:r>
            <a:r>
              <a:rPr lang="en-US" dirty="0"/>
              <a:t>openings of the canal are formed by the internal and </a:t>
            </a:r>
            <a:r>
              <a:rPr lang="en-US" dirty="0" smtClean="0"/>
              <a:t>external </a:t>
            </a:r>
            <a:r>
              <a:rPr lang="en-US" dirty="0"/>
              <a:t>rings.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internal (deep) inguinal ring is an opening in the transversalis fascia, which lies approximately </a:t>
            </a:r>
            <a:r>
              <a:rPr lang="en-US" dirty="0" smtClean="0"/>
              <a:t>1.25 </a:t>
            </a:r>
            <a:r>
              <a:rPr lang="en-US" dirty="0"/>
              <a:t>cm above the </a:t>
            </a:r>
            <a:r>
              <a:rPr lang="en-US" dirty="0" smtClean="0"/>
              <a:t>mid point of </a:t>
            </a:r>
            <a:r>
              <a:rPr lang="en-US" smtClean="0"/>
              <a:t>inguinal ligament (midway </a:t>
            </a:r>
            <a:r>
              <a:rPr lang="en-US" dirty="0"/>
              <a:t>between the pubic tubercle and the anterior superior iliac spine).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internal inguinal ring is bounded medially by the inferior epigastric </a:t>
            </a:r>
            <a:r>
              <a:rPr lang="en-US" dirty="0" smtClean="0"/>
              <a:t>artery.</a:t>
            </a:r>
          </a:p>
          <a:p>
            <a:r>
              <a:rPr lang="en-US" dirty="0" smtClean="0"/>
              <a:t>The </a:t>
            </a:r>
            <a:r>
              <a:rPr lang="en-US" dirty="0"/>
              <a:t>inguinal canal ends at the external (</a:t>
            </a:r>
            <a:r>
              <a:rPr lang="en-US" dirty="0" smtClean="0"/>
              <a:t>superficial</a:t>
            </a:r>
            <a:r>
              <a:rPr lang="en-US" dirty="0"/>
              <a:t>) inguinal ring, which is an opening in the aponeurosis of the external oblique muscle just above and medial to the pubic tubercle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</a:t>
            </a:r>
            <a:r>
              <a:rPr lang="en-US" dirty="0"/>
              <a:t>birth, the internal and external rings lie on top of each other, so that the inguinal canal is short and </a:t>
            </a:r>
            <a:r>
              <a:rPr lang="en-US" dirty="0" smtClean="0"/>
              <a:t>straight with </a:t>
            </a:r>
            <a:r>
              <a:rPr lang="en-US" dirty="0"/>
              <a:t>growth, the two rings move apart so that the canal becomes longer and oblique.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6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Indirect inguinal hernia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indirect inguinal hernia enters the internal (deep) </a:t>
            </a:r>
            <a:r>
              <a:rPr lang="en-US" dirty="0" smtClean="0"/>
              <a:t>inguinal </a:t>
            </a:r>
            <a:r>
              <a:rPr lang="en-US" dirty="0"/>
              <a:t>ring and descends within the coverings of the spermatic cord so that it can pass on down into the scrotum, the so- called </a:t>
            </a:r>
            <a:r>
              <a:rPr lang="en-US" dirty="0" err="1"/>
              <a:t>inguino</a:t>
            </a:r>
            <a:r>
              <a:rPr lang="en-US" dirty="0"/>
              <a:t>-scrotal hernia</a:t>
            </a:r>
            <a:r>
              <a:rPr lang="en-US" dirty="0" smtClean="0"/>
              <a:t>.</a:t>
            </a:r>
          </a:p>
          <a:p>
            <a:r>
              <a:rPr lang="en-US" dirty="0"/>
              <a:t>An inguinal hernia, which passes into the scrotum, passes above and medial to the pubic tubercle, in contrast to a femoral hernia, which bulges below and lateral to the tubercle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7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 inguinal hernia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ue </a:t>
            </a:r>
            <a:r>
              <a:rPr lang="en-US" dirty="0"/>
              <a:t>to weakness of the abdominal </a:t>
            </a:r>
            <a:r>
              <a:rPr lang="en-US" dirty="0" smtClean="0"/>
              <a:t>wall. </a:t>
            </a:r>
          </a:p>
          <a:p>
            <a:r>
              <a:rPr lang="en-US" dirty="0" smtClean="0"/>
              <a:t>The </a:t>
            </a:r>
            <a:r>
              <a:rPr lang="en-US" dirty="0"/>
              <a:t>hernia protrudes through the transversalis fascia in the posterior wall of the inguinal canal.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defect is bounded </a:t>
            </a:r>
            <a:r>
              <a:rPr lang="en-US" dirty="0" smtClean="0"/>
              <a:t>medially by the lateral border of rectus muscle, </a:t>
            </a:r>
            <a:r>
              <a:rPr lang="en-US" dirty="0"/>
              <a:t>below by the inguinal ligament, and laterally by the </a:t>
            </a:r>
            <a:r>
              <a:rPr lang="en-US" dirty="0" smtClean="0"/>
              <a:t>inferior </a:t>
            </a:r>
            <a:r>
              <a:rPr lang="en-US" dirty="0"/>
              <a:t>epigastric </a:t>
            </a:r>
            <a:r>
              <a:rPr lang="en-US" dirty="0" smtClean="0"/>
              <a:t>vessels.</a:t>
            </a:r>
          </a:p>
          <a:p>
            <a:r>
              <a:rPr lang="en-US" dirty="0" smtClean="0"/>
              <a:t>These </a:t>
            </a:r>
            <a:r>
              <a:rPr lang="en-US" dirty="0"/>
              <a:t>boundaries mark the area known as </a:t>
            </a:r>
            <a:r>
              <a:rPr lang="en-US" dirty="0" err="1"/>
              <a:t>Hesselbach's</a:t>
            </a:r>
            <a:r>
              <a:rPr lang="en-US" dirty="0"/>
              <a:t> triangle.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hernia </a:t>
            </a:r>
            <a:r>
              <a:rPr lang="en-US" dirty="0" smtClean="0"/>
              <a:t>occasionally </a:t>
            </a:r>
            <a:r>
              <a:rPr lang="en-US" dirty="0"/>
              <a:t>bulges through the external (superficial) inguinal ring, but the transversalis fascia cannot stretch sufficiently to allow it to descend down into the scrotum.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sac has a wide neck, so that the hernia seldom becomes irreducible, obstructs or strangulates. </a:t>
            </a:r>
          </a:p>
        </p:txBody>
      </p:sp>
    </p:spTree>
    <p:extLst>
      <p:ext uri="{BB962C8B-B14F-4D97-AF65-F5344CB8AC3E}">
        <p14:creationId xmlns:p14="http://schemas.microsoft.com/office/powerpoint/2010/main" val="74780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neck of the sac of a direct inguinal hernia lies medial to the </a:t>
            </a:r>
            <a:r>
              <a:rPr lang="en-US" dirty="0" smtClean="0"/>
              <a:t>inferior </a:t>
            </a:r>
            <a:r>
              <a:rPr lang="en-US" dirty="0"/>
              <a:t>epigastric vessels, whereas that of an indirect hernia lies lateral to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A </a:t>
            </a:r>
            <a:r>
              <a:rPr lang="en-US" dirty="0"/>
              <a:t>combined indirect and direct </a:t>
            </a:r>
            <a:r>
              <a:rPr lang="en-US" dirty="0" smtClean="0"/>
              <a:t>hernia </a:t>
            </a:r>
            <a:r>
              <a:rPr lang="en-US" dirty="0"/>
              <a:t>may occur on the same side (</a:t>
            </a:r>
            <a:r>
              <a:rPr lang="en-US" dirty="0" err="1"/>
              <a:t>pantaloon</a:t>
            </a:r>
            <a:r>
              <a:rPr lang="en-US" dirty="0"/>
              <a:t> or saddle-bag hernia), with sacs straddling the inferior epigastric vessels. </a:t>
            </a:r>
          </a:p>
        </p:txBody>
      </p:sp>
    </p:spTree>
    <p:extLst>
      <p:ext uri="{BB962C8B-B14F-4D97-AF65-F5344CB8AC3E}">
        <p14:creationId xmlns:p14="http://schemas.microsoft.com/office/powerpoint/2010/main" val="166005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emoral </a:t>
            </a:r>
            <a:r>
              <a:rPr lang="en-US" dirty="0"/>
              <a:t>H</a:t>
            </a:r>
            <a:r>
              <a:rPr lang="en-US" dirty="0" smtClean="0"/>
              <a:t>ernia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hernia projects </a:t>
            </a:r>
            <a:r>
              <a:rPr lang="en-US" dirty="0"/>
              <a:t>through the femoral ring and passes down the femoral canal.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ring is bounded </a:t>
            </a:r>
            <a:endParaRPr lang="en-US" dirty="0" smtClean="0"/>
          </a:p>
          <a:p>
            <a:pPr lvl="1"/>
            <a:r>
              <a:rPr lang="en-US" dirty="0" smtClean="0"/>
              <a:t>laterally </a:t>
            </a:r>
            <a:r>
              <a:rPr lang="en-US" dirty="0"/>
              <a:t>by the femoral vein, </a:t>
            </a:r>
            <a:endParaRPr lang="en-US" dirty="0" smtClean="0"/>
          </a:p>
          <a:p>
            <a:pPr lvl="1"/>
            <a:r>
              <a:rPr lang="en-US" dirty="0" smtClean="0"/>
              <a:t>anteriorly </a:t>
            </a:r>
            <a:r>
              <a:rPr lang="en-US" dirty="0"/>
              <a:t>by the inguinal </a:t>
            </a:r>
            <a:r>
              <a:rPr lang="en-US" dirty="0" smtClean="0"/>
              <a:t>ligament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medially </a:t>
            </a:r>
            <a:r>
              <a:rPr lang="en-US" dirty="0"/>
              <a:t>by the lacunar ligament, and </a:t>
            </a:r>
            <a:endParaRPr lang="en-US" dirty="0" smtClean="0"/>
          </a:p>
          <a:p>
            <a:pPr lvl="1"/>
            <a:r>
              <a:rPr lang="en-US" dirty="0" smtClean="0"/>
              <a:t>posteriorly  </a:t>
            </a:r>
            <a:r>
              <a:rPr lang="en-US" dirty="0"/>
              <a:t>by the superior ramus of the pubis </a:t>
            </a:r>
            <a:r>
              <a:rPr lang="en-US" dirty="0" smtClean="0"/>
              <a:t>(pectineal or Cooper’s ligament)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8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abnormal protrusion of a cavity's contents through a weakness in the wall of </a:t>
            </a:r>
            <a:r>
              <a:rPr lang="en-US" dirty="0" smtClean="0"/>
              <a:t>the cavity.</a:t>
            </a:r>
          </a:p>
          <a:p>
            <a:r>
              <a:rPr lang="en-US" dirty="0" smtClean="0"/>
              <a:t>Hernia </a:t>
            </a:r>
            <a:r>
              <a:rPr lang="en-US" dirty="0"/>
              <a:t>may be classified </a:t>
            </a:r>
            <a:r>
              <a:rPr lang="en-US" dirty="0" smtClean="0"/>
              <a:t>as</a:t>
            </a:r>
          </a:p>
          <a:p>
            <a:pPr lvl="1"/>
            <a:r>
              <a:rPr lang="en-US" dirty="0" smtClean="0"/>
              <a:t>Congenital or acquired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Internal or external</a:t>
            </a:r>
          </a:p>
          <a:p>
            <a:pPr lvl="1"/>
            <a:r>
              <a:rPr lang="en-US" dirty="0" smtClean="0"/>
              <a:t>Complicated or non complicated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hernia forms a bulge in the upper inner aspect of the thigh.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roin </a:t>
            </a:r>
            <a:r>
              <a:rPr lang="en-US" dirty="0"/>
              <a:t>pain related to exercise is also a common presentation.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sometimes be difficult to differentiate between an inguinal and a femoral </a:t>
            </a:r>
            <a:r>
              <a:rPr lang="en-US" dirty="0" smtClean="0"/>
              <a:t>hernia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inguinal hernia </a:t>
            </a:r>
            <a:r>
              <a:rPr lang="en-US" dirty="0"/>
              <a:t>passes above and medial to the pubic tubercle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femoral hernia passes </a:t>
            </a:r>
            <a:r>
              <a:rPr lang="en-US" dirty="0"/>
              <a:t>below and lateral to it. </a:t>
            </a:r>
            <a:endParaRPr lang="en-US" dirty="0" smtClean="0"/>
          </a:p>
          <a:p>
            <a:pPr lvl="1"/>
            <a:r>
              <a:rPr lang="en-US" dirty="0" smtClean="0"/>
              <a:t>Tracing </a:t>
            </a:r>
            <a:r>
              <a:rPr lang="en-US" dirty="0"/>
              <a:t>the tendon of adductor </a:t>
            </a:r>
            <a:r>
              <a:rPr lang="en-US" dirty="0" smtClean="0"/>
              <a:t>longus </a:t>
            </a:r>
            <a:r>
              <a:rPr lang="en-US" dirty="0"/>
              <a:t>upwards to its </a:t>
            </a:r>
            <a:r>
              <a:rPr lang="en-US" dirty="0" smtClean="0"/>
              <a:t>insertion to the pubic tubercle is the way to differentiate.</a:t>
            </a:r>
          </a:p>
        </p:txBody>
      </p:sp>
    </p:spTree>
    <p:extLst>
      <p:ext uri="{BB962C8B-B14F-4D97-AF65-F5344CB8AC3E}">
        <p14:creationId xmlns:p14="http://schemas.microsoft.com/office/powerpoint/2010/main" val="91462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femoral hernia is frequently difficult or impossible to reduce because of its J-shaped course and the tight neck of the sac make it higher risk for obstruction or strangulation. </a:t>
            </a:r>
          </a:p>
          <a:p>
            <a:r>
              <a:rPr lang="en-US" dirty="0" smtClean="0"/>
              <a:t>As well as needing to be differentiated from inguinal hernia, it can be confused with: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nguinal lymph node (no cough impulse, irreducible),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aphenous varix (positive cough impulse or ‘saphenous thrill’, which is prominent on standing but disappears on elevating the leg),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ctopic testis,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soas abscess, </a:t>
            </a:r>
          </a:p>
          <a:p>
            <a:pPr lvl="1"/>
            <a:r>
              <a:rPr lang="en-US" dirty="0" smtClean="0"/>
              <a:t>Hydrocele of the spermatic cord or a lipoma. </a:t>
            </a:r>
          </a:p>
        </p:txBody>
      </p:sp>
    </p:spTree>
    <p:extLst>
      <p:ext uri="{BB962C8B-B14F-4D97-AF65-F5344CB8AC3E}">
        <p14:creationId xmlns:p14="http://schemas.microsoft.com/office/powerpoint/2010/main" val="44453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Sportsman's hernia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Groin </a:t>
            </a:r>
            <a:r>
              <a:rPr lang="en-US" dirty="0"/>
              <a:t>injury leading to chronic groin pain is often referred to as the sportsman's hernia.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definition, </a:t>
            </a:r>
            <a:r>
              <a:rPr lang="en-US" dirty="0" smtClean="0"/>
              <a:t>investigation </a:t>
            </a:r>
            <a:r>
              <a:rPr lang="en-US" dirty="0"/>
              <a:t>and treatment of this condition remain controversial.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differential diagnosis includes musculotendinous </a:t>
            </a:r>
            <a:r>
              <a:rPr lang="en-US" dirty="0" smtClean="0"/>
              <a:t>injuries</a:t>
            </a:r>
            <a:r>
              <a:rPr lang="en-US" dirty="0"/>
              <a:t>, osteitis pubis, nerve entrapment, urological pathology or bone and joint disease.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cases, clinical signs are lacking, despite the patient's symptoms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Hernia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hernias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ccur </a:t>
            </a:r>
            <a:r>
              <a:rPr lang="en-US" dirty="0"/>
              <a:t>through areas of weakness in the anterior abdominal </a:t>
            </a:r>
            <a:r>
              <a:rPr lang="en-US" dirty="0" smtClean="0"/>
              <a:t>wall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linea alba (epigastric hernia),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umbilicus (umbilical and </a:t>
            </a:r>
            <a:r>
              <a:rPr lang="en-US" dirty="0" err="1" smtClean="0"/>
              <a:t>paraumbilical</a:t>
            </a:r>
            <a:r>
              <a:rPr lang="en-US" dirty="0" smtClean="0"/>
              <a:t> </a:t>
            </a:r>
            <a:r>
              <a:rPr lang="en-US" dirty="0"/>
              <a:t>hernia),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lateral border of the rectus sheath (Spigelian hernia), and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scar tissue of surgical incisions (incisional hernia). </a:t>
            </a:r>
            <a:endParaRPr lang="en-US" dirty="0" smtClean="0"/>
          </a:p>
          <a:p>
            <a:pPr lvl="2"/>
            <a:r>
              <a:rPr lang="en-US" dirty="0" smtClean="0"/>
              <a:t>Such </a:t>
            </a:r>
            <a:r>
              <a:rPr lang="en-US" dirty="0"/>
              <a:t>incisions include scars from laparoscopic surgery, the so-called port-site hernia.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mbilical hernias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</a:t>
            </a:r>
            <a:r>
              <a:rPr lang="en-US" dirty="0" smtClean="0"/>
              <a:t>umbilical hernia occur </a:t>
            </a:r>
            <a:r>
              <a:rPr lang="en-US" dirty="0"/>
              <a:t>in </a:t>
            </a:r>
            <a:r>
              <a:rPr lang="en-US" dirty="0" smtClean="0"/>
              <a:t>infants more commonly . </a:t>
            </a:r>
          </a:p>
          <a:p>
            <a:r>
              <a:rPr lang="en-US" dirty="0" smtClean="0"/>
              <a:t>The </a:t>
            </a:r>
            <a:r>
              <a:rPr lang="en-US" dirty="0"/>
              <a:t>small sac </a:t>
            </a:r>
            <a:r>
              <a:rPr lang="en-US" dirty="0" smtClean="0"/>
              <a:t>protrudes </a:t>
            </a:r>
            <a:r>
              <a:rPr lang="en-US" dirty="0"/>
              <a:t>through the umbilicus, particularly as the child cries, but is easily reduced. </a:t>
            </a:r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95% of these hernias close </a:t>
            </a:r>
            <a:r>
              <a:rPr lang="en-US" dirty="0" smtClean="0"/>
              <a:t>spontaneously </a:t>
            </a:r>
            <a:r>
              <a:rPr lang="en-US" dirty="0"/>
              <a:t>in the first 3 years of life. </a:t>
            </a:r>
            <a:endParaRPr lang="en-US" dirty="0" smtClean="0"/>
          </a:p>
          <a:p>
            <a:r>
              <a:rPr lang="en-US" dirty="0" smtClean="0"/>
              <a:t>Persistence </a:t>
            </a:r>
            <a:r>
              <a:rPr lang="en-US" dirty="0"/>
              <a:t>after the third birthday is an indication for elective repair. </a:t>
            </a:r>
            <a:endParaRPr lang="en-US" dirty="0" smtClean="0"/>
          </a:p>
          <a:p>
            <a:r>
              <a:rPr lang="en-US" dirty="0" smtClean="0"/>
              <a:t>Surgery </a:t>
            </a:r>
            <a:r>
              <a:rPr lang="en-US" dirty="0"/>
              <a:t>involves excision of the </a:t>
            </a:r>
            <a:r>
              <a:rPr lang="en-US" dirty="0" err="1"/>
              <a:t>hernial</a:t>
            </a:r>
            <a:r>
              <a:rPr lang="en-US" dirty="0"/>
              <a:t> sac and closure of the defect in the fascia of the abdominal wall.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Para-umbilical hernia </a:t>
            </a:r>
            <a:r>
              <a:rPr lang="en-US" dirty="0" smtClean="0"/>
              <a:t>PUH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hernia is caused by gradual weakening of the tissues around the </a:t>
            </a:r>
            <a:r>
              <a:rPr lang="en-US" dirty="0" smtClean="0"/>
              <a:t>umbilicus.</a:t>
            </a:r>
          </a:p>
          <a:p>
            <a:r>
              <a:rPr lang="en-US" dirty="0" smtClean="0"/>
              <a:t>It </a:t>
            </a:r>
            <a:r>
              <a:rPr lang="en-US" dirty="0"/>
              <a:t>most often affects obese multiparous women, and passes through the attenuated linea alba just above or below the umbilicus.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hernia gradually enlarges, the covering tissues become stretched and </a:t>
            </a:r>
            <a:r>
              <a:rPr lang="en-US" dirty="0" smtClean="0"/>
              <a:t>thin.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41" y="365126"/>
            <a:ext cx="9908497" cy="62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Incisional hernias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ccur </a:t>
            </a:r>
            <a:r>
              <a:rPr lang="en-US" dirty="0"/>
              <a:t>after 5% of all abdominal </a:t>
            </a:r>
            <a:r>
              <a:rPr lang="en-US" dirty="0" smtClean="0"/>
              <a:t>operations.</a:t>
            </a:r>
          </a:p>
          <a:p>
            <a:r>
              <a:rPr lang="en-US" dirty="0" smtClean="0"/>
              <a:t>Over </a:t>
            </a:r>
            <a:r>
              <a:rPr lang="en-US" dirty="0"/>
              <a:t>half of incisional hernias occur in the first 5 years after the original surgery. </a:t>
            </a:r>
            <a:endParaRPr lang="en-US" dirty="0" smtClean="0"/>
          </a:p>
          <a:p>
            <a:r>
              <a:rPr lang="en-US" dirty="0" smtClean="0"/>
              <a:t>Midline </a:t>
            </a:r>
            <a:r>
              <a:rPr lang="en-US" dirty="0"/>
              <a:t>vertical incisions are most often affected, and poor surgical technique, wound infection, obesity and chest infection are important </a:t>
            </a:r>
            <a:r>
              <a:rPr lang="en-US" dirty="0" smtClean="0"/>
              <a:t>predisposing factors. </a:t>
            </a:r>
          </a:p>
          <a:p>
            <a:r>
              <a:rPr lang="en-US" dirty="0" smtClean="0"/>
              <a:t>The </a:t>
            </a:r>
            <a:r>
              <a:rPr lang="en-US" dirty="0"/>
              <a:t>diffuse bulge in the wound is best seen when the patient coughs or raises the head and </a:t>
            </a:r>
            <a:r>
              <a:rPr lang="en-US" dirty="0" smtClean="0"/>
              <a:t>shoulders </a:t>
            </a:r>
            <a:r>
              <a:rPr lang="en-US" dirty="0"/>
              <a:t>from a pillow, thereby contracting the abdominal </a:t>
            </a:r>
            <a:r>
              <a:rPr lang="en-US" dirty="0" smtClean="0"/>
              <a:t>muscles.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Parastomal hernia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occur after the formation of an abdominal wall stoma.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majority of patients with a stoma will develop a </a:t>
            </a:r>
            <a:r>
              <a:rPr lang="en-US" dirty="0" smtClean="0"/>
              <a:t>parastomal </a:t>
            </a:r>
            <a:r>
              <a:rPr lang="en-US" dirty="0"/>
              <a:t>hernia with time.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4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87" y="14990"/>
            <a:ext cx="7135317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the wall of the sac is formed by a viscus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Right cecum</a:t>
            </a:r>
          </a:p>
          <a:p>
            <a:pPr lvl="1"/>
            <a:r>
              <a:rPr lang="en-US" dirty="0" smtClean="0"/>
              <a:t>Left sigmoid or bladder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5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Spigelian hernia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the linea </a:t>
            </a:r>
            <a:r>
              <a:rPr lang="en-US" dirty="0" err="1"/>
              <a:t>semilunaris</a:t>
            </a:r>
            <a:r>
              <a:rPr lang="en-US" dirty="0"/>
              <a:t> at the outer border of the rectus abdominis muscle.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/>
              <a:t>lumbar hernia </a:t>
            </a:r>
            <a:endParaRPr lang="en-US" i="1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orms </a:t>
            </a:r>
            <a:r>
              <a:rPr lang="en-US" dirty="0"/>
              <a:t>a diffuse bulge above the iliac crest between the posterior borders of the external oblique and latissimus </a:t>
            </a:r>
            <a:r>
              <a:rPr lang="en-US" dirty="0" err="1"/>
              <a:t>dorsi</a:t>
            </a:r>
            <a:r>
              <a:rPr lang="en-US" dirty="0"/>
              <a:t> muscles.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i="1" dirty="0"/>
              <a:t>obturator hernia </a:t>
            </a:r>
            <a:endParaRPr lang="en-US" i="1" dirty="0" smtClean="0"/>
          </a:p>
          <a:p>
            <a:pPr lvl="1"/>
            <a:r>
              <a:rPr lang="en-US" dirty="0" smtClean="0"/>
              <a:t>A rare </a:t>
            </a:r>
            <a:r>
              <a:rPr lang="en-US" dirty="0"/>
              <a:t>hernia that is more common in women and passes through the obturator canal. </a:t>
            </a:r>
            <a:endParaRPr lang="en-US" dirty="0" smtClean="0"/>
          </a:p>
          <a:p>
            <a:pPr lvl="1"/>
            <a:r>
              <a:rPr lang="en-US" dirty="0" smtClean="0"/>
              <a:t>Patients </a:t>
            </a:r>
            <a:r>
              <a:rPr lang="en-US" dirty="0"/>
              <a:t>may present with knee pain owing to pressure on the obturator </a:t>
            </a:r>
            <a:r>
              <a:rPr lang="en-US" dirty="0" smtClean="0"/>
              <a:t>nerve ( </a:t>
            </a:r>
            <a:r>
              <a:rPr lang="en-US" dirty="0" err="1" smtClean="0"/>
              <a:t>Howship</a:t>
            </a:r>
            <a:r>
              <a:rPr lang="en-US" dirty="0" smtClean="0"/>
              <a:t>- </a:t>
            </a:r>
            <a:r>
              <a:rPr lang="en-US" dirty="0" err="1" smtClean="0"/>
              <a:t>Romber</a:t>
            </a:r>
            <a:r>
              <a:rPr lang="en-US" dirty="0" smtClean="0"/>
              <a:t> sign)</a:t>
            </a:r>
          </a:p>
        </p:txBody>
      </p:sp>
    </p:spTree>
    <p:extLst>
      <p:ext uri="{BB962C8B-B14F-4D97-AF65-F5344CB8AC3E}">
        <p14:creationId xmlns:p14="http://schemas.microsoft.com/office/powerpoint/2010/main" val="160631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84" y="0"/>
            <a:ext cx="11682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5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Maydl’s</a:t>
            </a:r>
            <a:r>
              <a:rPr lang="en-US" dirty="0"/>
              <a:t> </a:t>
            </a:r>
            <a:r>
              <a:rPr lang="en-US" dirty="0" smtClean="0"/>
              <a:t>Hernia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31" y="1825624"/>
            <a:ext cx="1208706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750" y="2877344"/>
            <a:ext cx="257820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Intraabdominal high </a:t>
            </a:r>
            <a:r>
              <a:rPr lang="en-US" dirty="0"/>
              <a:t>pressures from </a:t>
            </a:r>
            <a:r>
              <a:rPr lang="en-US" dirty="0" smtClean="0"/>
              <a:t>constipation</a:t>
            </a:r>
            <a:r>
              <a:rPr lang="en-US" dirty="0"/>
              <a:t>, prostatic symptoms, excessive coughing </a:t>
            </a:r>
            <a:r>
              <a:rPr lang="en-US" dirty="0" smtClean="0"/>
              <a:t>&amp; lifting. 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it has been shown that hernia is no more common in Olympic weight lifters than the general population, suggesting that high pressure is not a major factor in causing a hernia.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patients will first notice a hernia after excessive straining.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regnancy </a:t>
            </a:r>
            <a:r>
              <a:rPr lang="en-US" dirty="0"/>
              <a:t>due to </a:t>
            </a:r>
            <a:r>
              <a:rPr lang="en-US" dirty="0" smtClean="0"/>
              <a:t>hormonally </a:t>
            </a:r>
            <a:r>
              <a:rPr lang="en-US" dirty="0"/>
              <a:t>induced laxity of pelvic ligaments.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lderly </a:t>
            </a:r>
            <a:r>
              <a:rPr lang="en-US" dirty="0"/>
              <a:t>due to degenerative weakness of </a:t>
            </a:r>
            <a:r>
              <a:rPr lang="en-US" dirty="0" smtClean="0"/>
              <a:t>muscles </a:t>
            </a:r>
            <a:r>
              <a:rPr lang="en-US" dirty="0"/>
              <a:t>and fibrous tissue. </a:t>
            </a:r>
            <a:endParaRPr lang="en-US" dirty="0" smtClean="0"/>
          </a:p>
          <a:p>
            <a:r>
              <a:rPr lang="en-US" dirty="0" smtClean="0"/>
              <a:t>Hernia is more common in smokers.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recent Swedish report has shown that inguinal hernia is less common in obese patients with hernia risk being negatively related to body mass index (BMI) contrary to widespread belief.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Hernia has </a:t>
            </a:r>
          </a:p>
          <a:p>
            <a:pPr lvl="1"/>
            <a:r>
              <a:rPr lang="en-US" dirty="0" smtClean="0"/>
              <a:t>Sac allows bowel and omentum to pass through the defect.</a:t>
            </a:r>
          </a:p>
          <a:p>
            <a:pPr lvl="1"/>
            <a:r>
              <a:rPr lang="en-US" dirty="0" smtClean="0"/>
              <a:t>Content </a:t>
            </a:r>
          </a:p>
          <a:p>
            <a:pPr lvl="1"/>
            <a:r>
              <a:rPr lang="en-US" dirty="0" smtClean="0"/>
              <a:t>Neck</a:t>
            </a:r>
          </a:p>
          <a:p>
            <a:r>
              <a:rPr lang="en-US" dirty="0"/>
              <a:t>R</a:t>
            </a:r>
            <a:r>
              <a:rPr lang="en-US" dirty="0" smtClean="0"/>
              <a:t>educible hernia </a:t>
            </a:r>
            <a:r>
              <a:rPr lang="en-US" dirty="0"/>
              <a:t>w</a:t>
            </a:r>
            <a:r>
              <a:rPr lang="en-US" dirty="0" smtClean="0"/>
              <a:t>hen the intraperitoneal organs can move freely in and out of the hernia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 &amp; 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Painless lump Usually,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patients may complain of an aching or heavy </a:t>
            </a:r>
            <a:r>
              <a:rPr lang="en-US" dirty="0" smtClean="0"/>
              <a:t>feeling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Sharp</a:t>
            </a:r>
            <a:r>
              <a:rPr lang="en-US" dirty="0"/>
              <a:t>, intermittent pains suggest pinching of tissue. </a:t>
            </a:r>
            <a:endParaRPr lang="en-US" dirty="0" smtClean="0"/>
          </a:p>
          <a:p>
            <a:pPr lvl="1"/>
            <a:r>
              <a:rPr lang="en-US" dirty="0" smtClean="0"/>
              <a:t>Severe </a:t>
            </a:r>
            <a:r>
              <a:rPr lang="en-US" dirty="0"/>
              <a:t>pain should alert the surgeon to a high risk of strangulation.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educes spontaneously </a:t>
            </a:r>
            <a:r>
              <a:rPr lang="en-US" dirty="0"/>
              <a:t>or needs to be helped.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ymptoms of bowel </a:t>
            </a:r>
            <a:r>
              <a:rPr lang="en-US" dirty="0"/>
              <a:t>obstruction. </a:t>
            </a:r>
            <a:endParaRPr lang="en-US" dirty="0" smtClean="0"/>
          </a:p>
          <a:p>
            <a:r>
              <a:rPr lang="en-US" dirty="0" smtClean="0"/>
              <a:t>Constipation, cough, LUTS, Lifting heavy objects</a:t>
            </a:r>
          </a:p>
          <a:p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hernia or </a:t>
            </a:r>
            <a:r>
              <a:rPr lang="en-US" dirty="0" smtClean="0"/>
              <a:t>a recurrent one. </a:t>
            </a:r>
          </a:p>
          <a:p>
            <a:pPr lvl="1"/>
            <a:r>
              <a:rPr lang="en-US" dirty="0" smtClean="0"/>
              <a:t>Recurrent </a:t>
            </a:r>
            <a:r>
              <a:rPr lang="en-US" dirty="0"/>
              <a:t>hernia is more difficult to treat and may require a different surgical approach.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/>
            <a:r>
              <a:rPr lang="en-US" dirty="0"/>
              <a:t>Reducibility </a:t>
            </a:r>
          </a:p>
          <a:p>
            <a:pPr fontAlgn="auto"/>
            <a:r>
              <a:rPr lang="en-US" dirty="0"/>
              <a:t>Cough impulse </a:t>
            </a:r>
          </a:p>
          <a:p>
            <a:pPr fontAlgn="auto"/>
            <a:r>
              <a:rPr lang="en-US" dirty="0"/>
              <a:t>Tenderness </a:t>
            </a:r>
          </a:p>
          <a:p>
            <a:pPr fontAlgn="auto"/>
            <a:r>
              <a:rPr lang="en-US" dirty="0"/>
              <a:t>Overlying skin </a:t>
            </a:r>
            <a:r>
              <a:rPr lang="en-US" dirty="0" err="1"/>
              <a:t>colour</a:t>
            </a:r>
            <a:r>
              <a:rPr lang="en-US" dirty="0"/>
              <a:t> changes </a:t>
            </a:r>
          </a:p>
          <a:p>
            <a:pPr fontAlgn="auto"/>
            <a:r>
              <a:rPr lang="en-US" dirty="0"/>
              <a:t>Multiple defects/contralateral side </a:t>
            </a:r>
          </a:p>
          <a:p>
            <a:pPr fontAlgn="auto"/>
            <a:r>
              <a:rPr lang="en-US" dirty="0"/>
              <a:t>Signs of previous repair </a:t>
            </a:r>
          </a:p>
          <a:p>
            <a:pPr fontAlgn="auto"/>
            <a:r>
              <a:rPr lang="en-US" dirty="0"/>
              <a:t>Scrotal content for groin hernia </a:t>
            </a:r>
          </a:p>
          <a:p>
            <a:pPr fontAlgn="auto"/>
            <a:r>
              <a:rPr lang="en-US" dirty="0"/>
              <a:t>Associated pathology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rreducible Hernia (</a:t>
            </a:r>
            <a:r>
              <a:rPr lang="en-US" dirty="0"/>
              <a:t>I</a:t>
            </a:r>
            <a:r>
              <a:rPr lang="en-US" dirty="0" smtClean="0"/>
              <a:t>ncarcerated):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which the contents cannot be manipulated back into the abdominal </a:t>
            </a:r>
            <a:r>
              <a:rPr lang="en-US" dirty="0" smtClean="0"/>
              <a:t>cavity. </a:t>
            </a:r>
          </a:p>
          <a:p>
            <a:pPr lvl="1"/>
            <a:r>
              <a:rPr lang="en-US" dirty="0" smtClean="0"/>
              <a:t>2ry to adhesions, the content get swollen ( edematous) from the  inflammation or </a:t>
            </a:r>
            <a:r>
              <a:rPr lang="en-US" dirty="0"/>
              <a:t>the defect </a:t>
            </a:r>
            <a:r>
              <a:rPr lang="en-US" dirty="0" smtClean="0"/>
              <a:t>(neck) is small. </a:t>
            </a:r>
          </a:p>
          <a:p>
            <a:pPr lvl="2"/>
            <a:r>
              <a:rPr lang="en-US" dirty="0" smtClean="0"/>
              <a:t>Negative cough impulse</a:t>
            </a:r>
          </a:p>
          <a:p>
            <a:pPr lvl="2"/>
            <a:r>
              <a:rPr lang="en-US" dirty="0" smtClean="0"/>
              <a:t>Painless or discomfort</a:t>
            </a:r>
          </a:p>
          <a:p>
            <a:pPr lvl="2"/>
            <a:r>
              <a:rPr lang="en-US" dirty="0" smtClean="0"/>
              <a:t>No tenderness</a:t>
            </a:r>
          </a:p>
          <a:p>
            <a:pPr lvl="2"/>
            <a:r>
              <a:rPr lang="en-US" dirty="0" smtClean="0"/>
              <a:t>No skin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Obstructed Hernia </a:t>
            </a:r>
          </a:p>
          <a:p>
            <a:pPr lvl="1"/>
            <a:r>
              <a:rPr lang="en-US" dirty="0" smtClean="0"/>
              <a:t>Narrow neck acts as a constriction ring </a:t>
            </a:r>
          </a:p>
          <a:p>
            <a:pPr lvl="1"/>
            <a:r>
              <a:rPr lang="en-US" dirty="0" smtClean="0"/>
              <a:t>If the hernia contains bowel then it may become ‘obstructed’, partially or totally.</a:t>
            </a:r>
          </a:p>
          <a:p>
            <a:pPr lvl="1"/>
            <a:r>
              <a:rPr lang="en-US" dirty="0" smtClean="0"/>
              <a:t>Patient will have symptoms &amp; signs of bowel obstruction</a:t>
            </a:r>
          </a:p>
          <a:p>
            <a:pPr lvl="2"/>
            <a:r>
              <a:rPr lang="en-US" dirty="0" smtClean="0"/>
              <a:t>No cough impulse</a:t>
            </a:r>
          </a:p>
          <a:p>
            <a:pPr lvl="2"/>
            <a:r>
              <a:rPr lang="en-US" dirty="0" smtClean="0"/>
              <a:t>Painful</a:t>
            </a:r>
          </a:p>
          <a:p>
            <a:pPr lvl="2"/>
            <a:r>
              <a:rPr lang="en-US" dirty="0" smtClean="0"/>
              <a:t>Tender</a:t>
            </a:r>
          </a:p>
          <a:p>
            <a:pPr lvl="2"/>
            <a:r>
              <a:rPr lang="en-US" dirty="0" smtClean="0"/>
              <a:t>No skin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8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</TotalTime>
  <Words>1767</Words>
  <Application>Microsoft Macintosh PowerPoint</Application>
  <PresentationFormat>Custom</PresentationFormat>
  <Paragraphs>163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Hernia</vt:lpstr>
      <vt:lpstr>Hernia</vt:lpstr>
      <vt:lpstr>PowerPoint Presentation</vt:lpstr>
      <vt:lpstr>Risk Factors </vt:lpstr>
      <vt:lpstr>PowerPoint Presentation</vt:lpstr>
      <vt:lpstr>Hx &amp; EX</vt:lpstr>
      <vt:lpstr>PowerPoint Presentation</vt:lpstr>
      <vt:lpstr>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Inguinal Hernia</vt:lpstr>
      <vt:lpstr>Surgical anatomy </vt:lpstr>
      <vt:lpstr>Indirect inguinal hernia </vt:lpstr>
      <vt:lpstr>Direct inguinal hernia </vt:lpstr>
      <vt:lpstr>PowerPoint Presentation</vt:lpstr>
      <vt:lpstr>Femoral Hernia </vt:lpstr>
      <vt:lpstr>PowerPoint Presentation</vt:lpstr>
      <vt:lpstr>PowerPoint Presentation</vt:lpstr>
      <vt:lpstr>Sportsman's hernia </vt:lpstr>
      <vt:lpstr>Ventral Hernia</vt:lpstr>
      <vt:lpstr>Ventral hernias </vt:lpstr>
      <vt:lpstr>Umbilical hernias </vt:lpstr>
      <vt:lpstr>Para-umbilical hernia PUH</vt:lpstr>
      <vt:lpstr>PowerPoint Presentation</vt:lpstr>
      <vt:lpstr>Incisional hernias </vt:lpstr>
      <vt:lpstr>Parastomal hernia  </vt:lpstr>
      <vt:lpstr>Sliding Hernia</vt:lpstr>
      <vt:lpstr>PowerPoint Presentation</vt:lpstr>
      <vt:lpstr>PowerPoint Presentation</vt:lpstr>
      <vt:lpstr>Maydl’s Hernia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Hernia</dc:title>
  <dc:creator>Thamer Bin Traiki</dc:creator>
  <cp:lastModifiedBy>twaisah Alsubaie</cp:lastModifiedBy>
  <cp:revision>40</cp:revision>
  <dcterms:created xsi:type="dcterms:W3CDTF">2018-09-11T14:40:46Z</dcterms:created>
  <dcterms:modified xsi:type="dcterms:W3CDTF">2019-12-01T06:24:26Z</dcterms:modified>
</cp:coreProperties>
</file>