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8"/>
  </p:notesMasterIdLst>
  <p:sldIdLst>
    <p:sldId id="256" r:id="rId2"/>
    <p:sldId id="258" r:id="rId3"/>
    <p:sldId id="259" r:id="rId4"/>
    <p:sldId id="260" r:id="rId5"/>
    <p:sldId id="263" r:id="rId6"/>
    <p:sldId id="264" r:id="rId7"/>
    <p:sldId id="265" r:id="rId8"/>
    <p:sldId id="266" r:id="rId9"/>
    <p:sldId id="267" r:id="rId10"/>
    <p:sldId id="268" r:id="rId11"/>
    <p:sldId id="269" r:id="rId12"/>
    <p:sldId id="270" r:id="rId13"/>
    <p:sldId id="271" r:id="rId14"/>
    <p:sldId id="273" r:id="rId15"/>
    <p:sldId id="323" r:id="rId16"/>
    <p:sldId id="378" r:id="rId17"/>
    <p:sldId id="379" r:id="rId18"/>
    <p:sldId id="274" r:id="rId19"/>
    <p:sldId id="275" r:id="rId20"/>
    <p:sldId id="409" r:id="rId21"/>
    <p:sldId id="349" r:id="rId22"/>
    <p:sldId id="410" r:id="rId23"/>
    <p:sldId id="358" r:id="rId24"/>
    <p:sldId id="400" r:id="rId25"/>
    <p:sldId id="411" r:id="rId26"/>
    <p:sldId id="41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60351" autoAdjust="0"/>
  </p:normalViewPr>
  <p:slideViewPr>
    <p:cSldViewPr snapToGrid="0">
      <p:cViewPr>
        <p:scale>
          <a:sx n="77" d="100"/>
          <a:sy n="77" d="100"/>
        </p:scale>
        <p:origin x="1134"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896B57-5EE0-45C3-867F-AF4D872A71B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19CCDF8-D4C1-49E0-950B-59E981790B70}">
      <dgm:prSet/>
      <dgm:spPr/>
      <dgm:t>
        <a:bodyPr/>
        <a:lstStyle/>
        <a:p>
          <a:r>
            <a:rPr lang="en-US"/>
            <a:t>Goal: Restore perfusion</a:t>
          </a:r>
        </a:p>
      </dgm:t>
    </dgm:pt>
    <dgm:pt modelId="{340E4CC1-6284-40FD-96B5-8450E0260E0F}" type="parTrans" cxnId="{AC7513F5-2EA9-443B-A9C2-D3316F7B62EE}">
      <dgm:prSet/>
      <dgm:spPr/>
      <dgm:t>
        <a:bodyPr/>
        <a:lstStyle/>
        <a:p>
          <a:endParaRPr lang="en-US"/>
        </a:p>
      </dgm:t>
    </dgm:pt>
    <dgm:pt modelId="{A9F0EBF8-959C-4BD9-A906-0761C6BE57E5}" type="sibTrans" cxnId="{AC7513F5-2EA9-443B-A9C2-D3316F7B62EE}">
      <dgm:prSet/>
      <dgm:spPr/>
      <dgm:t>
        <a:bodyPr/>
        <a:lstStyle/>
        <a:p>
          <a:endParaRPr lang="en-US"/>
        </a:p>
      </dgm:t>
    </dgm:pt>
    <dgm:pt modelId="{FEC44146-508F-41E7-9603-23CE5F13B59B}">
      <dgm:prSet/>
      <dgm:spPr/>
      <dgm:t>
        <a:bodyPr/>
        <a:lstStyle/>
        <a:p>
          <a:r>
            <a:rPr lang="en-US"/>
            <a:t>Method: Depends on type of Shock</a:t>
          </a:r>
        </a:p>
      </dgm:t>
    </dgm:pt>
    <dgm:pt modelId="{8A2361E0-B3AE-4047-9B2E-4349B22CCECF}" type="parTrans" cxnId="{957F293B-F757-4778-98B6-37340606663F}">
      <dgm:prSet/>
      <dgm:spPr/>
      <dgm:t>
        <a:bodyPr/>
        <a:lstStyle/>
        <a:p>
          <a:endParaRPr lang="en-US"/>
        </a:p>
      </dgm:t>
    </dgm:pt>
    <dgm:pt modelId="{EB8985B1-3232-4A43-BCDA-F32668C1FEFC}" type="sibTrans" cxnId="{957F293B-F757-4778-98B6-37340606663F}">
      <dgm:prSet/>
      <dgm:spPr/>
      <dgm:t>
        <a:bodyPr/>
        <a:lstStyle/>
        <a:p>
          <a:endParaRPr lang="en-US"/>
        </a:p>
      </dgm:t>
    </dgm:pt>
    <dgm:pt modelId="{7E827258-32FC-4553-BFB6-2A3F4BA5BBFE}">
      <dgm:prSet/>
      <dgm:spPr/>
      <dgm:t>
        <a:bodyPr/>
        <a:lstStyle/>
        <a:p>
          <a:r>
            <a:rPr lang="en-US"/>
            <a:t>Reverse the cause.</a:t>
          </a:r>
        </a:p>
      </dgm:t>
    </dgm:pt>
    <dgm:pt modelId="{42906E52-0E2A-48AD-B64A-928021E39F1C}" type="parTrans" cxnId="{A6BCD3E3-3A3B-448B-8B24-B846931B8DC1}">
      <dgm:prSet/>
      <dgm:spPr/>
      <dgm:t>
        <a:bodyPr/>
        <a:lstStyle/>
        <a:p>
          <a:endParaRPr lang="en-US"/>
        </a:p>
      </dgm:t>
    </dgm:pt>
    <dgm:pt modelId="{3CE1AF8F-C3C5-4B71-A212-E05495AA1D79}" type="sibTrans" cxnId="{A6BCD3E3-3A3B-448B-8B24-B846931B8DC1}">
      <dgm:prSet/>
      <dgm:spPr/>
      <dgm:t>
        <a:bodyPr/>
        <a:lstStyle/>
        <a:p>
          <a:endParaRPr lang="en-US"/>
        </a:p>
      </dgm:t>
    </dgm:pt>
    <dgm:pt modelId="{CDB9C6E2-66A0-4906-9498-4B3599550B44}" type="pres">
      <dgm:prSet presAssocID="{E8896B57-5EE0-45C3-867F-AF4D872A71B8}" presName="linear" presStyleCnt="0">
        <dgm:presLayoutVars>
          <dgm:animLvl val="lvl"/>
          <dgm:resizeHandles val="exact"/>
        </dgm:presLayoutVars>
      </dgm:prSet>
      <dgm:spPr/>
    </dgm:pt>
    <dgm:pt modelId="{B9CAE348-5337-4DB8-91F8-DBFB5BA317E3}" type="pres">
      <dgm:prSet presAssocID="{719CCDF8-D4C1-49E0-950B-59E981790B70}" presName="parentText" presStyleLbl="node1" presStyleIdx="0" presStyleCnt="3">
        <dgm:presLayoutVars>
          <dgm:chMax val="0"/>
          <dgm:bulletEnabled val="1"/>
        </dgm:presLayoutVars>
      </dgm:prSet>
      <dgm:spPr/>
    </dgm:pt>
    <dgm:pt modelId="{0B10163B-1E7E-4380-9791-261A45697EC8}" type="pres">
      <dgm:prSet presAssocID="{A9F0EBF8-959C-4BD9-A906-0761C6BE57E5}" presName="spacer" presStyleCnt="0"/>
      <dgm:spPr/>
    </dgm:pt>
    <dgm:pt modelId="{D1229745-D60A-4967-8F0A-89E2EDAEC48F}" type="pres">
      <dgm:prSet presAssocID="{FEC44146-508F-41E7-9603-23CE5F13B59B}" presName="parentText" presStyleLbl="node1" presStyleIdx="1" presStyleCnt="3">
        <dgm:presLayoutVars>
          <dgm:chMax val="0"/>
          <dgm:bulletEnabled val="1"/>
        </dgm:presLayoutVars>
      </dgm:prSet>
      <dgm:spPr/>
    </dgm:pt>
    <dgm:pt modelId="{A4D28A65-0ADC-4C5A-AA0D-43229B525080}" type="pres">
      <dgm:prSet presAssocID="{EB8985B1-3232-4A43-BCDA-F32668C1FEFC}" presName="spacer" presStyleCnt="0"/>
      <dgm:spPr/>
    </dgm:pt>
    <dgm:pt modelId="{960E88D2-5747-455D-8C62-E9DFC569B191}" type="pres">
      <dgm:prSet presAssocID="{7E827258-32FC-4553-BFB6-2A3F4BA5BBFE}" presName="parentText" presStyleLbl="node1" presStyleIdx="2" presStyleCnt="3">
        <dgm:presLayoutVars>
          <dgm:chMax val="0"/>
          <dgm:bulletEnabled val="1"/>
        </dgm:presLayoutVars>
      </dgm:prSet>
      <dgm:spPr/>
    </dgm:pt>
  </dgm:ptLst>
  <dgm:cxnLst>
    <dgm:cxn modelId="{957F293B-F757-4778-98B6-37340606663F}" srcId="{E8896B57-5EE0-45C3-867F-AF4D872A71B8}" destId="{FEC44146-508F-41E7-9603-23CE5F13B59B}" srcOrd="1" destOrd="0" parTransId="{8A2361E0-B3AE-4047-9B2E-4349B22CCECF}" sibTransId="{EB8985B1-3232-4A43-BCDA-F32668C1FEFC}"/>
    <dgm:cxn modelId="{BBD32C90-A2B7-442C-85D4-9741EC14E9D1}" type="presOf" srcId="{7E827258-32FC-4553-BFB6-2A3F4BA5BBFE}" destId="{960E88D2-5747-455D-8C62-E9DFC569B191}" srcOrd="0" destOrd="0" presId="urn:microsoft.com/office/officeart/2005/8/layout/vList2"/>
    <dgm:cxn modelId="{580813AC-5298-415C-A568-19776DAB1032}" type="presOf" srcId="{E8896B57-5EE0-45C3-867F-AF4D872A71B8}" destId="{CDB9C6E2-66A0-4906-9498-4B3599550B44}" srcOrd="0" destOrd="0" presId="urn:microsoft.com/office/officeart/2005/8/layout/vList2"/>
    <dgm:cxn modelId="{1D1961B9-3EA2-44BB-B0DF-D56A615ACE90}" type="presOf" srcId="{FEC44146-508F-41E7-9603-23CE5F13B59B}" destId="{D1229745-D60A-4967-8F0A-89E2EDAEC48F}" srcOrd="0" destOrd="0" presId="urn:microsoft.com/office/officeart/2005/8/layout/vList2"/>
    <dgm:cxn modelId="{4869B4CC-EE79-4418-BBB1-7C8C4945ECB3}" type="presOf" srcId="{719CCDF8-D4C1-49E0-950B-59E981790B70}" destId="{B9CAE348-5337-4DB8-91F8-DBFB5BA317E3}" srcOrd="0" destOrd="0" presId="urn:microsoft.com/office/officeart/2005/8/layout/vList2"/>
    <dgm:cxn modelId="{A6BCD3E3-3A3B-448B-8B24-B846931B8DC1}" srcId="{E8896B57-5EE0-45C3-867F-AF4D872A71B8}" destId="{7E827258-32FC-4553-BFB6-2A3F4BA5BBFE}" srcOrd="2" destOrd="0" parTransId="{42906E52-0E2A-48AD-B64A-928021E39F1C}" sibTransId="{3CE1AF8F-C3C5-4B71-A212-E05495AA1D79}"/>
    <dgm:cxn modelId="{AC7513F5-2EA9-443B-A9C2-D3316F7B62EE}" srcId="{E8896B57-5EE0-45C3-867F-AF4D872A71B8}" destId="{719CCDF8-D4C1-49E0-950B-59E981790B70}" srcOrd="0" destOrd="0" parTransId="{340E4CC1-6284-40FD-96B5-8450E0260E0F}" sibTransId="{A9F0EBF8-959C-4BD9-A906-0761C6BE57E5}"/>
    <dgm:cxn modelId="{8BA64F55-678F-4B96-B1A0-95F35AE7B42F}" type="presParOf" srcId="{CDB9C6E2-66A0-4906-9498-4B3599550B44}" destId="{B9CAE348-5337-4DB8-91F8-DBFB5BA317E3}" srcOrd="0" destOrd="0" presId="urn:microsoft.com/office/officeart/2005/8/layout/vList2"/>
    <dgm:cxn modelId="{A90C2AC5-1860-42EA-BAD8-14EC283947FE}" type="presParOf" srcId="{CDB9C6E2-66A0-4906-9498-4B3599550B44}" destId="{0B10163B-1E7E-4380-9791-261A45697EC8}" srcOrd="1" destOrd="0" presId="urn:microsoft.com/office/officeart/2005/8/layout/vList2"/>
    <dgm:cxn modelId="{EF2C7A6B-BD6D-4D96-B3C7-E7BBEDE4B590}" type="presParOf" srcId="{CDB9C6E2-66A0-4906-9498-4B3599550B44}" destId="{D1229745-D60A-4967-8F0A-89E2EDAEC48F}" srcOrd="2" destOrd="0" presId="urn:microsoft.com/office/officeart/2005/8/layout/vList2"/>
    <dgm:cxn modelId="{94BE9B72-353E-4A91-9EA1-ECB3FE5B8AD9}" type="presParOf" srcId="{CDB9C6E2-66A0-4906-9498-4B3599550B44}" destId="{A4D28A65-0ADC-4C5A-AA0D-43229B525080}" srcOrd="3" destOrd="0" presId="urn:microsoft.com/office/officeart/2005/8/layout/vList2"/>
    <dgm:cxn modelId="{59876088-8D44-47D1-94BE-BF18DBA4EDAF}" type="presParOf" srcId="{CDB9C6E2-66A0-4906-9498-4B3599550B44}" destId="{960E88D2-5747-455D-8C62-E9DFC569B19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AE348-5337-4DB8-91F8-DBFB5BA317E3}">
      <dsp:nvSpPr>
        <dsp:cNvPr id="0" name=""/>
        <dsp:cNvSpPr/>
      </dsp:nvSpPr>
      <dsp:spPr>
        <a:xfrm>
          <a:off x="0" y="13907"/>
          <a:ext cx="6797675" cy="1787632"/>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Goal: Restore perfusion</a:t>
          </a:r>
        </a:p>
      </dsp:txBody>
      <dsp:txXfrm>
        <a:off x="87265" y="101172"/>
        <a:ext cx="6623145" cy="1613102"/>
      </dsp:txXfrm>
    </dsp:sp>
    <dsp:sp modelId="{D1229745-D60A-4967-8F0A-89E2EDAEC48F}">
      <dsp:nvSpPr>
        <dsp:cNvPr id="0" name=""/>
        <dsp:cNvSpPr/>
      </dsp:nvSpPr>
      <dsp:spPr>
        <a:xfrm>
          <a:off x="0" y="1931139"/>
          <a:ext cx="6797675" cy="1787632"/>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Method: Depends on type of Shock</a:t>
          </a:r>
        </a:p>
      </dsp:txBody>
      <dsp:txXfrm>
        <a:off x="87265" y="2018404"/>
        <a:ext cx="6623145" cy="1613102"/>
      </dsp:txXfrm>
    </dsp:sp>
    <dsp:sp modelId="{960E88D2-5747-455D-8C62-E9DFC569B191}">
      <dsp:nvSpPr>
        <dsp:cNvPr id="0" name=""/>
        <dsp:cNvSpPr/>
      </dsp:nvSpPr>
      <dsp:spPr>
        <a:xfrm>
          <a:off x="0" y="3848372"/>
          <a:ext cx="6797675" cy="1787632"/>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Reverse the cause.</a:t>
          </a:r>
        </a:p>
      </dsp:txBody>
      <dsp:txXfrm>
        <a:off x="87265" y="3935637"/>
        <a:ext cx="6623145" cy="16131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741C4-C410-441F-B8BE-6C20C3D12B73}" type="datetimeFigureOut">
              <a:rPr lang="en-CA" smtClean="0"/>
              <a:t>2019-09-28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B9DE57-D37B-47B5-9496-447D6B05A71C}" type="slidenum">
              <a:rPr lang="en-CA" smtClean="0"/>
              <a:t>‹#›</a:t>
            </a:fld>
            <a:endParaRPr lang="en-CA"/>
          </a:p>
        </p:txBody>
      </p:sp>
    </p:spTree>
    <p:extLst>
      <p:ext uri="{BB962C8B-B14F-4D97-AF65-F5344CB8AC3E}">
        <p14:creationId xmlns:p14="http://schemas.microsoft.com/office/powerpoint/2010/main" val="395200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0B9DE57-D37B-47B5-9496-447D6B05A71C}" type="slidenum">
              <a:rPr lang="en-CA" smtClean="0"/>
              <a:t>10</a:t>
            </a:fld>
            <a:endParaRPr lang="en-CA"/>
          </a:p>
        </p:txBody>
      </p:sp>
    </p:spTree>
    <p:extLst>
      <p:ext uri="{BB962C8B-B14F-4D97-AF65-F5344CB8AC3E}">
        <p14:creationId xmlns:p14="http://schemas.microsoft.com/office/powerpoint/2010/main" val="2317944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0B9DE57-D37B-47B5-9496-447D6B05A71C}" type="slidenum">
              <a:rPr lang="en-CA" smtClean="0"/>
              <a:t>17</a:t>
            </a:fld>
            <a:endParaRPr lang="en-CA"/>
          </a:p>
        </p:txBody>
      </p:sp>
    </p:spTree>
    <p:extLst>
      <p:ext uri="{BB962C8B-B14F-4D97-AF65-F5344CB8AC3E}">
        <p14:creationId xmlns:p14="http://schemas.microsoft.com/office/powerpoint/2010/main" val="625508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0B9DE57-D37B-47B5-9496-447D6B05A71C}" type="slidenum">
              <a:rPr lang="en-CA" smtClean="0"/>
              <a:t>18</a:t>
            </a:fld>
            <a:endParaRPr lang="en-CA"/>
          </a:p>
        </p:txBody>
      </p:sp>
    </p:spTree>
    <p:extLst>
      <p:ext uri="{BB962C8B-B14F-4D97-AF65-F5344CB8AC3E}">
        <p14:creationId xmlns:p14="http://schemas.microsoft.com/office/powerpoint/2010/main" val="136859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99F8EC4E-99A8-4601-ACAF-0F5535DC3F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Arial" panose="020B0604020202020204" pitchFamily="34" charset="0"/>
              </a:defRPr>
            </a:lvl1pPr>
            <a:lvl2pPr marL="37931725" indent="-37474525" eaLnBrk="0" hangingPunct="0">
              <a:defRPr sz="2400">
                <a:solidFill>
                  <a:schemeClr val="tx1"/>
                </a:solidFill>
                <a:latin typeface="Tahoma" panose="020B0604030504040204" pitchFamily="34" charset="0"/>
                <a:cs typeface="Arial" panose="020B0604020202020204" pitchFamily="34" charset="0"/>
              </a:defRPr>
            </a:lvl2pPr>
            <a:lvl3pPr eaLnBrk="0" hangingPunct="0">
              <a:defRPr sz="2400">
                <a:solidFill>
                  <a:schemeClr val="tx1"/>
                </a:solidFill>
                <a:latin typeface="Tahoma" panose="020B0604030504040204" pitchFamily="34" charset="0"/>
                <a:cs typeface="Arial" panose="020B0604020202020204" pitchFamily="34" charset="0"/>
              </a:defRPr>
            </a:lvl3pPr>
            <a:lvl4pPr eaLnBrk="0" hangingPunct="0">
              <a:defRPr sz="2400">
                <a:solidFill>
                  <a:schemeClr val="tx1"/>
                </a:solidFill>
                <a:latin typeface="Tahoma" panose="020B0604030504040204" pitchFamily="34" charset="0"/>
                <a:cs typeface="Arial" panose="020B0604020202020204" pitchFamily="34" charset="0"/>
              </a:defRPr>
            </a:lvl4pPr>
            <a:lvl5pPr eaLnBrk="0" hangingPunct="0">
              <a:defRPr sz="2400">
                <a:solidFill>
                  <a:schemeClr val="tx1"/>
                </a:solidFill>
                <a:latin typeface="Tahoma" panose="020B060403050404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9pPr>
          </a:lstStyle>
          <a:p>
            <a:pPr eaLnBrk="1" hangingPunct="1"/>
            <a:fld id="{F43F015F-1613-4126-B043-BE158041F1CA}" type="slidenum">
              <a:rPr lang="en-US" altLang="en-US" sz="1200">
                <a:latin typeface="Arial" panose="020B0604020202020204" pitchFamily="34" charset="0"/>
              </a:rPr>
              <a:pPr eaLnBrk="1" hangingPunct="1"/>
              <a:t>21</a:t>
            </a:fld>
            <a:endParaRPr lang="en-US" altLang="en-US" sz="1200">
              <a:latin typeface="Arial" panose="020B0604020202020204" pitchFamily="34" charset="0"/>
            </a:endParaRPr>
          </a:p>
        </p:txBody>
      </p:sp>
      <p:sp>
        <p:nvSpPr>
          <p:cNvPr id="89091" name="Rectangle 2">
            <a:extLst>
              <a:ext uri="{FF2B5EF4-FFF2-40B4-BE49-F238E27FC236}">
                <a16:creationId xmlns:a16="http://schemas.microsoft.com/office/drawing/2014/main" id="{FD0F9F5A-C41E-44C5-9FCB-09089E632984}"/>
              </a:ext>
            </a:extLst>
          </p:cNvPr>
          <p:cNvSpPr>
            <a:spLocks noRot="1" noChangeArrowheads="1" noTextEdit="1"/>
          </p:cNvSpPr>
          <p:nvPr>
            <p:ph type="sldImg"/>
          </p:nvPr>
        </p:nvSpPr>
        <p:spPr>
          <a:ln/>
        </p:spPr>
      </p:sp>
      <p:sp>
        <p:nvSpPr>
          <p:cNvPr id="89092" name="Rectangle 3">
            <a:extLst>
              <a:ext uri="{FF2B5EF4-FFF2-40B4-BE49-F238E27FC236}">
                <a16:creationId xmlns:a16="http://schemas.microsoft.com/office/drawing/2014/main" id="{58749114-210A-4E23-B980-B3614F2980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Epi – the single most important step in treatment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0B9DE57-D37B-47B5-9496-447D6B05A71C}" type="slidenum">
              <a:rPr lang="en-CA" smtClean="0"/>
              <a:t>22</a:t>
            </a:fld>
            <a:endParaRPr lang="en-CA"/>
          </a:p>
        </p:txBody>
      </p:sp>
    </p:spTree>
    <p:extLst>
      <p:ext uri="{BB962C8B-B14F-4D97-AF65-F5344CB8AC3E}">
        <p14:creationId xmlns:p14="http://schemas.microsoft.com/office/powerpoint/2010/main" val="263081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2DFE3E-696E-4C94-A8E6-BCF74F1F7160}" type="datetimeFigureOut">
              <a:rPr lang="en-CA" smtClean="0"/>
              <a:t>2019-09-28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04C67A-F1FB-401F-B7A3-E61AA60D8EAC}"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61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2DFE3E-696E-4C94-A8E6-BCF74F1F7160}" type="datetimeFigureOut">
              <a:rPr lang="en-CA" smtClean="0"/>
              <a:t>2019-09-28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312476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2DFE3E-696E-4C94-A8E6-BCF74F1F7160}" type="datetimeFigureOut">
              <a:rPr lang="en-CA" smtClean="0"/>
              <a:t>2019-09-28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321169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2DFE3E-696E-4C94-A8E6-BCF74F1F7160}" type="datetimeFigureOut">
              <a:rPr lang="en-CA" smtClean="0"/>
              <a:t>2019-09-28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3630009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2DFE3E-696E-4C94-A8E6-BCF74F1F7160}" type="datetimeFigureOut">
              <a:rPr lang="en-CA" smtClean="0"/>
              <a:t>2019-09-28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804C67A-F1FB-401F-B7A3-E61AA60D8EAC}"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48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2DFE3E-696E-4C94-A8E6-BCF74F1F7160}" type="datetimeFigureOut">
              <a:rPr lang="en-CA" smtClean="0"/>
              <a:t>2019-09-28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165415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2DFE3E-696E-4C94-A8E6-BCF74F1F7160}" type="datetimeFigureOut">
              <a:rPr lang="en-CA" smtClean="0"/>
              <a:t>2019-09-28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213311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2DFE3E-696E-4C94-A8E6-BCF74F1F7160}" type="datetimeFigureOut">
              <a:rPr lang="en-CA" smtClean="0"/>
              <a:t>2019-09-28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130610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2DFE3E-696E-4C94-A8E6-BCF74F1F7160}" type="datetimeFigureOut">
              <a:rPr lang="en-CA" smtClean="0"/>
              <a:t>2019-09-28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3637072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2DFE3E-696E-4C94-A8E6-BCF74F1F7160}" type="datetimeFigureOut">
              <a:rPr lang="en-CA" smtClean="0"/>
              <a:t>2019-09-28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04C67A-F1FB-401F-B7A3-E61AA60D8EAC}" type="slidenum">
              <a:rPr lang="en-CA" smtClean="0"/>
              <a:t>‹#›</a:t>
            </a:fld>
            <a:endParaRPr lang="en-CA"/>
          </a:p>
        </p:txBody>
      </p:sp>
    </p:spTree>
    <p:extLst>
      <p:ext uri="{BB962C8B-B14F-4D97-AF65-F5344CB8AC3E}">
        <p14:creationId xmlns:p14="http://schemas.microsoft.com/office/powerpoint/2010/main" val="386900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2DFE3E-696E-4C94-A8E6-BCF74F1F7160}" type="datetimeFigureOut">
              <a:rPr lang="en-CA" smtClean="0"/>
              <a:t>2019-09-28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804C67A-F1FB-401F-B7A3-E61AA60D8EAC}" type="slidenum">
              <a:rPr lang="en-CA" smtClean="0"/>
              <a:t>‹#›</a:t>
            </a:fld>
            <a:endParaRPr lang="en-CA"/>
          </a:p>
        </p:txBody>
      </p:sp>
    </p:spTree>
    <p:extLst>
      <p:ext uri="{BB962C8B-B14F-4D97-AF65-F5344CB8AC3E}">
        <p14:creationId xmlns:p14="http://schemas.microsoft.com/office/powerpoint/2010/main" val="276289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2DFE3E-696E-4C94-A8E6-BCF74F1F7160}" type="datetimeFigureOut">
              <a:rPr lang="en-CA" smtClean="0"/>
              <a:t>2019-09-28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804C67A-F1FB-401F-B7A3-E61AA60D8EAC}"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541746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88260-068B-460E-988E-0910C80C38F5}"/>
              </a:ext>
            </a:extLst>
          </p:cNvPr>
          <p:cNvSpPr>
            <a:spLocks noGrp="1"/>
          </p:cNvSpPr>
          <p:nvPr>
            <p:ph type="ctrTitle"/>
          </p:nvPr>
        </p:nvSpPr>
        <p:spPr>
          <a:xfrm>
            <a:off x="1115941" y="1486740"/>
            <a:ext cx="10236304" cy="2469440"/>
          </a:xfrm>
        </p:spPr>
        <p:txBody>
          <a:bodyPr/>
          <a:lstStyle/>
          <a:p>
            <a:r>
              <a:rPr lang="en-CA" dirty="0"/>
              <a:t>Shock</a:t>
            </a:r>
          </a:p>
        </p:txBody>
      </p:sp>
      <p:sp>
        <p:nvSpPr>
          <p:cNvPr id="3" name="Subtitle 2">
            <a:extLst>
              <a:ext uri="{FF2B5EF4-FFF2-40B4-BE49-F238E27FC236}">
                <a16:creationId xmlns:a16="http://schemas.microsoft.com/office/drawing/2014/main" id="{975A1EAE-E3B3-4575-81F7-1683A71CF308}"/>
              </a:ext>
            </a:extLst>
          </p:cNvPr>
          <p:cNvSpPr>
            <a:spLocks noGrp="1"/>
          </p:cNvSpPr>
          <p:nvPr>
            <p:ph type="subTitle" idx="1"/>
          </p:nvPr>
        </p:nvSpPr>
        <p:spPr>
          <a:xfrm>
            <a:off x="1231641" y="4500887"/>
            <a:ext cx="9144000" cy="1655762"/>
          </a:xfrm>
        </p:spPr>
        <p:txBody>
          <a:bodyPr>
            <a:normAutofit fontScale="92500" lnSpcReduction="20000"/>
          </a:bodyPr>
          <a:lstStyle/>
          <a:p>
            <a:r>
              <a:rPr lang="en-CA" dirty="0"/>
              <a:t>Ahmed Alburakan, MD, MSc, FRCSC, FRCPC</a:t>
            </a:r>
          </a:p>
          <a:p>
            <a:r>
              <a:rPr lang="en-CA" dirty="0"/>
              <a:t>Assistant professor &amp; consultant </a:t>
            </a:r>
          </a:p>
          <a:p>
            <a:r>
              <a:rPr lang="en-CA" dirty="0"/>
              <a:t>Trauma surgery &amp; Critical care</a:t>
            </a:r>
          </a:p>
          <a:p>
            <a:r>
              <a:rPr lang="en-CA" dirty="0"/>
              <a:t>King Saud University</a:t>
            </a:r>
          </a:p>
          <a:p>
            <a:endParaRPr lang="en-CA" dirty="0"/>
          </a:p>
        </p:txBody>
      </p:sp>
    </p:spTree>
    <p:extLst>
      <p:ext uri="{BB962C8B-B14F-4D97-AF65-F5344CB8AC3E}">
        <p14:creationId xmlns:p14="http://schemas.microsoft.com/office/powerpoint/2010/main" val="2016605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C4AAA502-5435-489E-9538-3A40E6C71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CB82B9-77DF-4069-98C7-22BD719FF28F}"/>
              </a:ext>
            </a:extLst>
          </p:cNvPr>
          <p:cNvSpPr>
            <a:spLocks noGrp="1"/>
          </p:cNvSpPr>
          <p:nvPr>
            <p:ph type="title"/>
          </p:nvPr>
        </p:nvSpPr>
        <p:spPr>
          <a:xfrm>
            <a:off x="633999" y="4550229"/>
            <a:ext cx="10909073" cy="1057655"/>
          </a:xfrm>
        </p:spPr>
        <p:txBody>
          <a:bodyPr vert="horz" lIns="91440" tIns="45720" rIns="91440" bIns="45720" rtlCol="0" anchor="b">
            <a:normAutofit/>
          </a:bodyPr>
          <a:lstStyle/>
          <a:p>
            <a:r>
              <a:rPr lang="en-US" sz="6000">
                <a:solidFill>
                  <a:schemeClr val="tx1">
                    <a:lumMod val="85000"/>
                    <a:lumOff val="15000"/>
                  </a:schemeClr>
                </a:solidFill>
              </a:rPr>
              <a:t>Classes of Hypovolemic Shock</a:t>
            </a:r>
          </a:p>
        </p:txBody>
      </p:sp>
      <p:pic>
        <p:nvPicPr>
          <p:cNvPr id="7" name="Content Placeholder 6" descr="A screenshot of a cell phone&#10;&#10;Description generated with very high confidence">
            <a:extLst>
              <a:ext uri="{FF2B5EF4-FFF2-40B4-BE49-F238E27FC236}">
                <a16:creationId xmlns:a16="http://schemas.microsoft.com/office/drawing/2014/main" id="{035A6257-8F49-4664-BBE9-4A6F9804C54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75940" y="551902"/>
            <a:ext cx="8440119" cy="4093458"/>
          </a:xfrm>
          <a:prstGeom prst="rect">
            <a:avLst/>
          </a:prstGeom>
        </p:spPr>
      </p:pic>
      <p:cxnSp>
        <p:nvCxnSpPr>
          <p:cNvPr id="20" name="Straight Connector 19">
            <a:extLst>
              <a:ext uri="{FF2B5EF4-FFF2-40B4-BE49-F238E27FC236}">
                <a16:creationId xmlns:a16="http://schemas.microsoft.com/office/drawing/2014/main" id="{C9AC0290-4702-4519-B0F4-C2A4688099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DE42378B-2E28-4810-8421-7A473A40E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0D91DD17-237F-4811-BC0E-128EB1BD7C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9494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90CF464-14B6-4960-9026-A4A21DCD2D03}"/>
              </a:ext>
            </a:extLst>
          </p:cNvPr>
          <p:cNvSpPr>
            <a:spLocks noGrp="1"/>
          </p:cNvSpPr>
          <p:nvPr>
            <p:ph type="title"/>
          </p:nvPr>
        </p:nvSpPr>
        <p:spPr>
          <a:xfrm>
            <a:off x="492370" y="516835"/>
            <a:ext cx="3084844" cy="5772840"/>
          </a:xfrm>
        </p:spPr>
        <p:txBody>
          <a:bodyPr anchor="ctr">
            <a:normAutofit/>
          </a:bodyPr>
          <a:lstStyle/>
          <a:p>
            <a:r>
              <a:rPr lang="en-US" altLang="en-US" sz="3600">
                <a:solidFill>
                  <a:srgbClr val="FFFFFF"/>
                </a:solidFill>
              </a:rPr>
              <a:t>Treatment of Shock</a:t>
            </a:r>
            <a:endParaRPr lang="en-CA" sz="3600">
              <a:solidFill>
                <a:srgbClr val="FFFFFF"/>
              </a:solidFill>
            </a:endParaRPr>
          </a:p>
        </p:txBody>
      </p:sp>
      <p:sp>
        <p:nvSpPr>
          <p:cNvPr id="18" name="Rectangle 13">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Content Placeholder 2">
            <a:extLst>
              <a:ext uri="{FF2B5EF4-FFF2-40B4-BE49-F238E27FC236}">
                <a16:creationId xmlns:a16="http://schemas.microsoft.com/office/drawing/2014/main" id="{9FD3D763-4B08-4CC1-AA41-676D4CDFE745}"/>
              </a:ext>
            </a:extLst>
          </p:cNvPr>
          <p:cNvGraphicFramePr>
            <a:graphicFrameLocks noGrp="1"/>
          </p:cNvGraphicFramePr>
          <p:nvPr>
            <p:ph idx="1"/>
            <p:extLst>
              <p:ext uri="{D42A27DB-BD31-4B8C-83A1-F6EECF244321}">
                <p14:modId xmlns:p14="http://schemas.microsoft.com/office/powerpoint/2010/main" val="184508413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8224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FD98B-B2FA-4588-8D91-1B931AB6C93B}"/>
              </a:ext>
            </a:extLst>
          </p:cNvPr>
          <p:cNvSpPr>
            <a:spLocks noGrp="1"/>
          </p:cNvSpPr>
          <p:nvPr>
            <p:ph type="title"/>
          </p:nvPr>
        </p:nvSpPr>
        <p:spPr/>
        <p:txBody>
          <a:bodyPr/>
          <a:lstStyle/>
          <a:p>
            <a:r>
              <a:rPr lang="en-CA" dirty="0"/>
              <a:t>End Points of Resuscitation in Shock management</a:t>
            </a:r>
          </a:p>
        </p:txBody>
      </p:sp>
      <p:sp>
        <p:nvSpPr>
          <p:cNvPr id="3" name="Content Placeholder 2">
            <a:extLst>
              <a:ext uri="{FF2B5EF4-FFF2-40B4-BE49-F238E27FC236}">
                <a16:creationId xmlns:a16="http://schemas.microsoft.com/office/drawing/2014/main" id="{E5EB809B-75B5-4113-8B1B-45924C9C4919}"/>
              </a:ext>
            </a:extLst>
          </p:cNvPr>
          <p:cNvSpPr>
            <a:spLocks noGrp="1"/>
          </p:cNvSpPr>
          <p:nvPr>
            <p:ph idx="1"/>
          </p:nvPr>
        </p:nvSpPr>
        <p:spPr/>
        <p:txBody>
          <a:bodyPr>
            <a:normAutofit/>
          </a:bodyPr>
          <a:lstStyle/>
          <a:p>
            <a:r>
              <a:rPr lang="en-CA" dirty="0"/>
              <a:t>Normal vital signs ( can be misleading)</a:t>
            </a:r>
          </a:p>
          <a:p>
            <a:pPr marL="0" indent="0">
              <a:buNone/>
            </a:pPr>
            <a:endParaRPr lang="en-CA" dirty="0"/>
          </a:p>
          <a:p>
            <a:r>
              <a:rPr lang="en-CA" dirty="0"/>
              <a:t> Normal serum lactate levels</a:t>
            </a:r>
          </a:p>
          <a:p>
            <a:pPr marL="0" indent="0">
              <a:buNone/>
            </a:pPr>
            <a:endParaRPr lang="en-CA" dirty="0"/>
          </a:p>
          <a:p>
            <a:r>
              <a:rPr lang="en-CA" dirty="0"/>
              <a:t>Evidence of adequate tissue perfusion!!</a:t>
            </a:r>
          </a:p>
          <a:p>
            <a:pPr marL="0" indent="0">
              <a:buNone/>
            </a:pPr>
            <a:r>
              <a:rPr lang="en-CA" dirty="0"/>
              <a:t>	</a:t>
            </a:r>
            <a:r>
              <a:rPr lang="en-CA" b="1" dirty="0"/>
              <a:t>- normal mental status.</a:t>
            </a:r>
          </a:p>
          <a:p>
            <a:pPr marL="0" indent="0">
              <a:buNone/>
            </a:pPr>
            <a:r>
              <a:rPr lang="en-CA" b="1" dirty="0"/>
              <a:t>	- normal urine output.</a:t>
            </a:r>
          </a:p>
          <a:p>
            <a:pPr marL="0" indent="0">
              <a:buNone/>
            </a:pPr>
            <a:r>
              <a:rPr lang="en-CA" dirty="0"/>
              <a:t>	- normal liver function.</a:t>
            </a:r>
          </a:p>
          <a:p>
            <a:pPr marL="0" indent="0">
              <a:buNone/>
            </a:pPr>
            <a:r>
              <a:rPr lang="en-CA" dirty="0"/>
              <a:t>		etc.</a:t>
            </a:r>
          </a:p>
        </p:txBody>
      </p:sp>
    </p:spTree>
    <p:extLst>
      <p:ext uri="{BB962C8B-B14F-4D97-AF65-F5344CB8AC3E}">
        <p14:creationId xmlns:p14="http://schemas.microsoft.com/office/powerpoint/2010/main" val="270674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F46D24-2451-4B11-B203-6EAF0CB8FCFC}"/>
              </a:ext>
            </a:extLst>
          </p:cNvPr>
          <p:cNvSpPr>
            <a:spLocks noGrp="1"/>
          </p:cNvSpPr>
          <p:nvPr>
            <p:ph type="title"/>
          </p:nvPr>
        </p:nvSpPr>
        <p:spPr>
          <a:xfrm>
            <a:off x="949047" y="643466"/>
            <a:ext cx="2771273" cy="5225627"/>
          </a:xfrm>
        </p:spPr>
        <p:txBody>
          <a:bodyPr anchor="ctr">
            <a:normAutofit/>
          </a:bodyPr>
          <a:lstStyle/>
          <a:p>
            <a:r>
              <a:rPr lang="en-US" altLang="en-US" sz="3600" dirty="0"/>
              <a:t>What Type of Shock is This?</a:t>
            </a:r>
            <a:endParaRPr lang="en-CA" sz="3600" dirty="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1F5FED7-80AE-4651-960E-DC679A52D23A}"/>
              </a:ext>
            </a:extLst>
          </p:cNvPr>
          <p:cNvSpPr>
            <a:spLocks noGrp="1"/>
          </p:cNvSpPr>
          <p:nvPr>
            <p:ph idx="1"/>
          </p:nvPr>
        </p:nvSpPr>
        <p:spPr>
          <a:xfrm>
            <a:off x="4351019" y="643466"/>
            <a:ext cx="6895973" cy="5225628"/>
          </a:xfrm>
        </p:spPr>
        <p:txBody>
          <a:bodyPr anchor="ctr">
            <a:normAutofit/>
          </a:bodyPr>
          <a:lstStyle/>
          <a:p>
            <a:r>
              <a:rPr lang="en-US" altLang="en-US" sz="2400" dirty="0"/>
              <a:t>68 </a:t>
            </a:r>
            <a:r>
              <a:rPr lang="en-US" altLang="en-US" sz="2400" dirty="0" err="1"/>
              <a:t>yo</a:t>
            </a:r>
            <a:r>
              <a:rPr lang="en-US" altLang="en-US" sz="2400" dirty="0"/>
              <a:t> M with hx of HTN and DM presents to the ER with abrupt onset of diffuse abdominal pain with radiation to his low back.  The pt is hypotensive, tachycardic, afebrile, with cool but dry skin.</a:t>
            </a:r>
          </a:p>
          <a:p>
            <a:pPr marL="0" indent="0">
              <a:buNone/>
            </a:pPr>
            <a:endParaRPr lang="en-CA"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01832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6D24-2451-4B11-B203-6EAF0CB8FCFC}"/>
              </a:ext>
            </a:extLst>
          </p:cNvPr>
          <p:cNvSpPr>
            <a:spLocks noGrp="1"/>
          </p:cNvSpPr>
          <p:nvPr>
            <p:ph type="title"/>
          </p:nvPr>
        </p:nvSpPr>
        <p:spPr/>
        <p:txBody>
          <a:bodyPr/>
          <a:lstStyle/>
          <a:p>
            <a:r>
              <a:rPr lang="en-US" altLang="en-US" dirty="0"/>
              <a:t>What Type of Shock is This?</a:t>
            </a:r>
            <a:endParaRPr lang="en-CA" dirty="0"/>
          </a:p>
        </p:txBody>
      </p:sp>
      <p:sp>
        <p:nvSpPr>
          <p:cNvPr id="3" name="Content Placeholder 2">
            <a:extLst>
              <a:ext uri="{FF2B5EF4-FFF2-40B4-BE49-F238E27FC236}">
                <a16:creationId xmlns:a16="http://schemas.microsoft.com/office/drawing/2014/main" id="{41F5FED7-80AE-4651-960E-DC679A52D23A}"/>
              </a:ext>
            </a:extLst>
          </p:cNvPr>
          <p:cNvSpPr>
            <a:spLocks noGrp="1"/>
          </p:cNvSpPr>
          <p:nvPr>
            <p:ph idx="1"/>
          </p:nvPr>
        </p:nvSpPr>
        <p:spPr>
          <a:xfrm>
            <a:off x="720754" y="2018572"/>
            <a:ext cx="10515600" cy="4351338"/>
          </a:xfrm>
        </p:spPr>
        <p:txBody>
          <a:bodyPr/>
          <a:lstStyle/>
          <a:p>
            <a:r>
              <a:rPr lang="en-US" altLang="en-US" dirty="0"/>
              <a:t>68M with hx of HTN and DM presents to the ER with abrupt onset of diffuse abdominal pain with radiation to his low back.  The pt is hypotensive, tachycardic, afebrile, with cool but dry skin.</a:t>
            </a:r>
          </a:p>
          <a:p>
            <a:endParaRPr lang="en-US" altLang="en-US" dirty="0"/>
          </a:p>
          <a:p>
            <a:endParaRPr lang="en-US" altLang="en-US" dirty="0"/>
          </a:p>
          <a:p>
            <a:pPr marL="0" indent="0" algn="ctr">
              <a:buNone/>
            </a:pPr>
            <a:r>
              <a:rPr lang="en-US" altLang="en-US" sz="3600" dirty="0"/>
              <a:t>Hypovolemic shock</a:t>
            </a:r>
          </a:p>
          <a:p>
            <a:pPr marL="0" indent="0">
              <a:buNone/>
            </a:pPr>
            <a:endParaRPr lang="en-CA" dirty="0"/>
          </a:p>
        </p:txBody>
      </p:sp>
    </p:spTree>
    <p:extLst>
      <p:ext uri="{BB962C8B-B14F-4D97-AF65-F5344CB8AC3E}">
        <p14:creationId xmlns:p14="http://schemas.microsoft.com/office/powerpoint/2010/main" val="1055950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F7E03FE-7323-4925-9C8C-3B5087AB1D95}"/>
              </a:ext>
            </a:extLst>
          </p:cNvPr>
          <p:cNvSpPr>
            <a:spLocks noGrp="1" noChangeArrowheads="1"/>
          </p:cNvSpPr>
          <p:nvPr>
            <p:ph type="title"/>
          </p:nvPr>
        </p:nvSpPr>
        <p:spPr/>
        <p:txBody>
          <a:bodyPr/>
          <a:lstStyle/>
          <a:p>
            <a:pPr eaLnBrk="1" hangingPunct="1"/>
            <a:r>
              <a:rPr lang="en-US" altLang="en-US" dirty="0"/>
              <a:t>Hypovolemic Shock Management</a:t>
            </a:r>
          </a:p>
        </p:txBody>
      </p:sp>
      <p:sp>
        <p:nvSpPr>
          <p:cNvPr id="55299" name="Rectangle 3">
            <a:extLst>
              <a:ext uri="{FF2B5EF4-FFF2-40B4-BE49-F238E27FC236}">
                <a16:creationId xmlns:a16="http://schemas.microsoft.com/office/drawing/2014/main" id="{BB4E53B0-F38F-4014-A43F-AE1849437664}"/>
              </a:ext>
            </a:extLst>
          </p:cNvPr>
          <p:cNvSpPr>
            <a:spLocks noGrp="1" noChangeArrowheads="1"/>
          </p:cNvSpPr>
          <p:nvPr>
            <p:ph type="body" idx="1"/>
          </p:nvPr>
        </p:nvSpPr>
        <p:spPr/>
        <p:txBody>
          <a:bodyPr>
            <a:normAutofit lnSpcReduction="10000"/>
          </a:bodyPr>
          <a:lstStyle/>
          <a:p>
            <a:pPr eaLnBrk="1" hangingPunct="1">
              <a:lnSpc>
                <a:spcPct val="90000"/>
              </a:lnSpc>
              <a:buClr>
                <a:schemeClr val="tx1"/>
              </a:buClr>
              <a:buSzTx/>
              <a:buFontTx/>
              <a:buChar char="•"/>
            </a:pPr>
            <a:r>
              <a:rPr lang="en-US" altLang="en-US" sz="2800" dirty="0"/>
              <a:t>ABCs</a:t>
            </a:r>
          </a:p>
          <a:p>
            <a:pPr eaLnBrk="1" hangingPunct="1">
              <a:lnSpc>
                <a:spcPct val="90000"/>
              </a:lnSpc>
              <a:buClr>
                <a:schemeClr val="tx1"/>
              </a:buClr>
              <a:buSzTx/>
              <a:buFontTx/>
              <a:buChar char="•"/>
            </a:pPr>
            <a:r>
              <a:rPr lang="en-US" altLang="en-US" sz="2800" dirty="0"/>
              <a:t>Establish 2 large bore IVs or a central line</a:t>
            </a:r>
          </a:p>
          <a:p>
            <a:pPr eaLnBrk="1" hangingPunct="1">
              <a:lnSpc>
                <a:spcPct val="90000"/>
              </a:lnSpc>
              <a:buClr>
                <a:schemeClr val="tx1"/>
              </a:buClr>
              <a:buSzTx/>
              <a:buFontTx/>
              <a:buChar char="•"/>
            </a:pPr>
            <a:r>
              <a:rPr lang="en-US" altLang="en-US" sz="2800" dirty="0"/>
              <a:t>Crystalloids</a:t>
            </a:r>
          </a:p>
          <a:p>
            <a:pPr lvl="1" eaLnBrk="1" hangingPunct="1">
              <a:lnSpc>
                <a:spcPct val="90000"/>
              </a:lnSpc>
              <a:buClr>
                <a:schemeClr val="tx1"/>
              </a:buClr>
              <a:buSzTx/>
              <a:buFontTx/>
              <a:buChar char="•"/>
            </a:pPr>
            <a:r>
              <a:rPr lang="en-US" altLang="en-US" sz="2400" dirty="0"/>
              <a:t>Normal Saline or Lactate Ringers</a:t>
            </a:r>
          </a:p>
          <a:p>
            <a:pPr eaLnBrk="1" hangingPunct="1">
              <a:lnSpc>
                <a:spcPct val="90000"/>
              </a:lnSpc>
              <a:buClr>
                <a:schemeClr val="tx1"/>
              </a:buClr>
              <a:buSzTx/>
              <a:buFontTx/>
              <a:buChar char="•"/>
            </a:pPr>
            <a:r>
              <a:rPr lang="en-US" altLang="en-US" sz="2800" dirty="0"/>
              <a:t>PRBCs</a:t>
            </a:r>
          </a:p>
          <a:p>
            <a:pPr lvl="1" eaLnBrk="1" hangingPunct="1">
              <a:lnSpc>
                <a:spcPct val="90000"/>
              </a:lnSpc>
              <a:buClr>
                <a:schemeClr val="tx1"/>
              </a:buClr>
              <a:buSzTx/>
              <a:buFontTx/>
              <a:buChar char="•"/>
            </a:pPr>
            <a:r>
              <a:rPr lang="en-US" altLang="en-US" sz="2400" dirty="0"/>
              <a:t>O negative or cross matched</a:t>
            </a:r>
          </a:p>
          <a:p>
            <a:pPr eaLnBrk="1" hangingPunct="1">
              <a:lnSpc>
                <a:spcPct val="90000"/>
              </a:lnSpc>
              <a:buClr>
                <a:schemeClr val="tx1"/>
              </a:buClr>
              <a:buSzTx/>
              <a:buFontTx/>
              <a:buChar char="•"/>
            </a:pPr>
            <a:r>
              <a:rPr lang="en-US" altLang="en-US" sz="2800" dirty="0"/>
              <a:t>Control any bleeding</a:t>
            </a:r>
          </a:p>
          <a:p>
            <a:pPr eaLnBrk="1" hangingPunct="1">
              <a:lnSpc>
                <a:spcPct val="90000"/>
              </a:lnSpc>
              <a:buClr>
                <a:schemeClr val="tx1"/>
              </a:buClr>
              <a:buSzTx/>
              <a:buFontTx/>
              <a:buChar char="•"/>
            </a:pPr>
            <a:r>
              <a:rPr lang="en-US" altLang="en-US" sz="2800" dirty="0"/>
              <a:t>Arrange definitive treatment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E3E1632-ECCB-4EA6-835E-36EDFDF91671}"/>
              </a:ext>
            </a:extLst>
          </p:cNvPr>
          <p:cNvSpPr>
            <a:spLocks noGrp="1" noChangeArrowheads="1"/>
          </p:cNvSpPr>
          <p:nvPr>
            <p:ph type="title"/>
          </p:nvPr>
        </p:nvSpPr>
        <p:spPr/>
        <p:txBody>
          <a:bodyPr/>
          <a:lstStyle/>
          <a:p>
            <a:pPr eaLnBrk="1" hangingPunct="1"/>
            <a:r>
              <a:rPr lang="en-US" altLang="en-US" sz="4000"/>
              <a:t>Evaluation of Hypovolemic Shock</a:t>
            </a:r>
          </a:p>
        </p:txBody>
      </p:sp>
      <p:sp>
        <p:nvSpPr>
          <p:cNvPr id="56323" name="Rectangle 4">
            <a:extLst>
              <a:ext uri="{FF2B5EF4-FFF2-40B4-BE49-F238E27FC236}">
                <a16:creationId xmlns:a16="http://schemas.microsoft.com/office/drawing/2014/main" id="{51284238-F602-4DE8-AC23-B54DDEE6BDB7}"/>
              </a:ext>
            </a:extLst>
          </p:cNvPr>
          <p:cNvSpPr>
            <a:spLocks noGrp="1" noChangeArrowheads="1"/>
          </p:cNvSpPr>
          <p:nvPr>
            <p:ph type="body" sz="half" idx="1"/>
          </p:nvPr>
        </p:nvSpPr>
        <p:spPr>
          <a:xfrm>
            <a:off x="2514601" y="2057400"/>
            <a:ext cx="4075113" cy="4114800"/>
          </a:xfrm>
        </p:spPr>
        <p:txBody>
          <a:bodyPr/>
          <a:lstStyle/>
          <a:p>
            <a:pPr eaLnBrk="1" hangingPunct="1">
              <a:buClr>
                <a:schemeClr val="tx1"/>
              </a:buClr>
              <a:buSzTx/>
              <a:buFontTx/>
              <a:buChar char="•"/>
            </a:pPr>
            <a:r>
              <a:rPr lang="en-US" altLang="en-US"/>
              <a:t>CBC</a:t>
            </a:r>
          </a:p>
          <a:p>
            <a:pPr eaLnBrk="1" hangingPunct="1">
              <a:buClr>
                <a:schemeClr val="tx1"/>
              </a:buClr>
              <a:buSzTx/>
              <a:buFontTx/>
              <a:buChar char="•"/>
            </a:pPr>
            <a:r>
              <a:rPr lang="en-US" altLang="en-US"/>
              <a:t>ABG/lactate</a:t>
            </a:r>
          </a:p>
          <a:p>
            <a:pPr eaLnBrk="1" hangingPunct="1">
              <a:buClr>
                <a:schemeClr val="tx1"/>
              </a:buClr>
              <a:buSzTx/>
              <a:buFontTx/>
              <a:buChar char="•"/>
            </a:pPr>
            <a:r>
              <a:rPr lang="en-US" altLang="en-US"/>
              <a:t>Electrolytes</a:t>
            </a:r>
          </a:p>
          <a:p>
            <a:pPr eaLnBrk="1" hangingPunct="1">
              <a:buClr>
                <a:schemeClr val="tx1"/>
              </a:buClr>
              <a:buSzTx/>
              <a:buFontTx/>
              <a:buChar char="•"/>
            </a:pPr>
            <a:r>
              <a:rPr lang="en-US" altLang="en-US"/>
              <a:t>BUN, Creatinine</a:t>
            </a:r>
          </a:p>
          <a:p>
            <a:pPr eaLnBrk="1" hangingPunct="1">
              <a:buClr>
                <a:schemeClr val="tx1"/>
              </a:buClr>
              <a:buSzTx/>
              <a:buFontTx/>
              <a:buChar char="•"/>
            </a:pPr>
            <a:r>
              <a:rPr lang="en-US" altLang="en-US"/>
              <a:t>Coagulation studies</a:t>
            </a:r>
          </a:p>
          <a:p>
            <a:pPr eaLnBrk="1" hangingPunct="1">
              <a:buClr>
                <a:schemeClr val="tx1"/>
              </a:buClr>
              <a:buSzTx/>
              <a:buFontTx/>
              <a:buChar char="•"/>
            </a:pPr>
            <a:r>
              <a:rPr lang="en-US" altLang="en-US"/>
              <a:t>Type and cross-match</a:t>
            </a:r>
          </a:p>
        </p:txBody>
      </p:sp>
      <p:sp>
        <p:nvSpPr>
          <p:cNvPr id="56324" name="Rectangle 5">
            <a:extLst>
              <a:ext uri="{FF2B5EF4-FFF2-40B4-BE49-F238E27FC236}">
                <a16:creationId xmlns:a16="http://schemas.microsoft.com/office/drawing/2014/main" id="{C91963B3-CA70-4522-9EBE-569B58371758}"/>
              </a:ext>
            </a:extLst>
          </p:cNvPr>
          <p:cNvSpPr>
            <a:spLocks noGrp="1" noChangeArrowheads="1"/>
          </p:cNvSpPr>
          <p:nvPr>
            <p:ph type="body" sz="half" idx="2"/>
          </p:nvPr>
        </p:nvSpPr>
        <p:spPr>
          <a:xfrm>
            <a:off x="6670676" y="2017713"/>
            <a:ext cx="3808413" cy="4114800"/>
          </a:xfrm>
        </p:spPr>
        <p:txBody>
          <a:bodyPr/>
          <a:lstStyle/>
          <a:p>
            <a:pPr eaLnBrk="1" hangingPunct="1">
              <a:buClr>
                <a:schemeClr val="tx1"/>
              </a:buClr>
              <a:buSzTx/>
              <a:buFontTx/>
              <a:buChar char="•"/>
            </a:pPr>
            <a:r>
              <a:rPr lang="en-US" altLang="en-US"/>
              <a:t>As indicated</a:t>
            </a:r>
          </a:p>
          <a:p>
            <a:pPr lvl="1" eaLnBrk="1" hangingPunct="1">
              <a:buClr>
                <a:schemeClr val="tx1"/>
              </a:buClr>
              <a:buSzTx/>
              <a:buFontTx/>
              <a:buChar char="•"/>
            </a:pPr>
            <a:r>
              <a:rPr lang="en-US" altLang="en-US"/>
              <a:t>CXR</a:t>
            </a:r>
          </a:p>
          <a:p>
            <a:pPr lvl="1" eaLnBrk="1" hangingPunct="1">
              <a:buClr>
                <a:schemeClr val="tx1"/>
              </a:buClr>
              <a:buSzTx/>
              <a:buFontTx/>
              <a:buChar char="•"/>
            </a:pPr>
            <a:r>
              <a:rPr lang="en-US" altLang="en-US"/>
              <a:t>Pelvic x-ray</a:t>
            </a:r>
          </a:p>
          <a:p>
            <a:pPr lvl="1" eaLnBrk="1" hangingPunct="1">
              <a:buClr>
                <a:schemeClr val="tx1"/>
              </a:buClr>
              <a:buSzTx/>
              <a:buFontTx/>
              <a:buChar char="•"/>
            </a:pPr>
            <a:r>
              <a:rPr lang="en-US" altLang="en-US"/>
              <a:t>Abd/pelvis CT</a:t>
            </a:r>
          </a:p>
          <a:p>
            <a:pPr lvl="1" eaLnBrk="1" hangingPunct="1">
              <a:buClr>
                <a:schemeClr val="tx1"/>
              </a:buClr>
              <a:buSzTx/>
              <a:buFontTx/>
              <a:buChar char="•"/>
            </a:pPr>
            <a:r>
              <a:rPr lang="en-US" altLang="en-US"/>
              <a:t>Chest CT</a:t>
            </a:r>
          </a:p>
          <a:p>
            <a:pPr lvl="1" eaLnBrk="1" hangingPunct="1">
              <a:buClr>
                <a:schemeClr val="tx1"/>
              </a:buClr>
              <a:buSzTx/>
              <a:buFontTx/>
              <a:buChar char="•"/>
            </a:pPr>
            <a:r>
              <a:rPr lang="en-US" altLang="en-US"/>
              <a:t>GI endoscopy</a:t>
            </a:r>
          </a:p>
          <a:p>
            <a:pPr lvl="1" eaLnBrk="1" hangingPunct="1">
              <a:buClr>
                <a:schemeClr val="tx1"/>
              </a:buClr>
              <a:buSzTx/>
              <a:buFontTx/>
              <a:buChar char="•"/>
            </a:pPr>
            <a:r>
              <a:rPr lang="en-US" altLang="en-US"/>
              <a:t>Bronchoscopy</a:t>
            </a:r>
          </a:p>
          <a:p>
            <a:pPr lvl="1" eaLnBrk="1" hangingPunct="1">
              <a:buClr>
                <a:schemeClr val="tx1"/>
              </a:buClr>
              <a:buSzTx/>
              <a:buFontTx/>
              <a:buChar char="•"/>
            </a:pPr>
            <a:r>
              <a:rPr lang="en-US" altLang="en-US"/>
              <a:t>Vascular radiology</a:t>
            </a:r>
          </a:p>
          <a:p>
            <a:pPr lvl="1" eaLnBrk="1" hangingPunct="1"/>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67021-AFEE-4B78-9E6B-3763825A9700}"/>
              </a:ext>
            </a:extLst>
          </p:cNvPr>
          <p:cNvSpPr>
            <a:spLocks noGrp="1"/>
          </p:cNvSpPr>
          <p:nvPr>
            <p:ph type="title"/>
          </p:nvPr>
        </p:nvSpPr>
        <p:spPr/>
        <p:txBody>
          <a:bodyPr/>
          <a:lstStyle/>
          <a:p>
            <a:r>
              <a:rPr lang="en-CA" dirty="0"/>
              <a:t>IV Resuscitation</a:t>
            </a:r>
          </a:p>
        </p:txBody>
      </p:sp>
      <p:pic>
        <p:nvPicPr>
          <p:cNvPr id="4098" name="Picture 2">
            <a:extLst>
              <a:ext uri="{FF2B5EF4-FFF2-40B4-BE49-F238E27FC236}">
                <a16:creationId xmlns:a16="http://schemas.microsoft.com/office/drawing/2014/main" id="{EEFF7AC7-D777-452D-AE21-5438A356470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96299" y="1864925"/>
            <a:ext cx="7794150" cy="4368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752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721FC6-BE48-41D6-A29A-CB5A0BB00A93}"/>
              </a:ext>
            </a:extLst>
          </p:cNvPr>
          <p:cNvSpPr>
            <a:spLocks noGrp="1"/>
          </p:cNvSpPr>
          <p:nvPr>
            <p:ph type="title"/>
          </p:nvPr>
        </p:nvSpPr>
        <p:spPr>
          <a:xfrm>
            <a:off x="949047" y="643466"/>
            <a:ext cx="2771273" cy="5225627"/>
          </a:xfrm>
        </p:spPr>
        <p:txBody>
          <a:bodyPr anchor="ctr">
            <a:normAutofit/>
          </a:bodyPr>
          <a:lstStyle/>
          <a:p>
            <a:r>
              <a:rPr lang="en-US" altLang="en-US" sz="3600"/>
              <a:t>What Type of Shock is This?</a:t>
            </a:r>
            <a:endParaRPr lang="en-CA" sz="360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E5D0BC-D169-412E-856C-9AF61ADE835B}"/>
              </a:ext>
            </a:extLst>
          </p:cNvPr>
          <p:cNvSpPr>
            <a:spLocks noGrp="1"/>
          </p:cNvSpPr>
          <p:nvPr>
            <p:ph idx="1"/>
          </p:nvPr>
        </p:nvSpPr>
        <p:spPr>
          <a:xfrm>
            <a:off x="4351019" y="643466"/>
            <a:ext cx="6895973" cy="5225628"/>
          </a:xfrm>
        </p:spPr>
        <p:txBody>
          <a:bodyPr anchor="ctr">
            <a:normAutofit/>
          </a:bodyPr>
          <a:lstStyle/>
          <a:p>
            <a:r>
              <a:rPr lang="en-US" altLang="en-US" sz="2400" dirty="0"/>
              <a:t>A 34F presents to the ER after dining at a restaurant where shortly after eating the first few bites of her meal, became anxious, diaphoretic, began wheezing, noted diffuse pruritic rash, nausea, and a sensation of her “throat closing off”.  She is currently hypotensive, tachycardic and ill appearing. </a:t>
            </a:r>
          </a:p>
          <a:p>
            <a:endParaRPr lang="en-CA"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582200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21FC6-BE48-41D6-A29A-CB5A0BB00A93}"/>
              </a:ext>
            </a:extLst>
          </p:cNvPr>
          <p:cNvSpPr>
            <a:spLocks noGrp="1"/>
          </p:cNvSpPr>
          <p:nvPr>
            <p:ph type="title"/>
          </p:nvPr>
        </p:nvSpPr>
        <p:spPr/>
        <p:txBody>
          <a:bodyPr/>
          <a:lstStyle/>
          <a:p>
            <a:r>
              <a:rPr lang="en-US" altLang="en-US" dirty="0"/>
              <a:t>What Type of Shock is This?</a:t>
            </a:r>
            <a:endParaRPr lang="en-CA" dirty="0"/>
          </a:p>
        </p:txBody>
      </p:sp>
      <p:sp>
        <p:nvSpPr>
          <p:cNvPr id="3" name="Content Placeholder 2">
            <a:extLst>
              <a:ext uri="{FF2B5EF4-FFF2-40B4-BE49-F238E27FC236}">
                <a16:creationId xmlns:a16="http://schemas.microsoft.com/office/drawing/2014/main" id="{54E5D0BC-D169-412E-856C-9AF61ADE835B}"/>
              </a:ext>
            </a:extLst>
          </p:cNvPr>
          <p:cNvSpPr>
            <a:spLocks noGrp="1"/>
          </p:cNvSpPr>
          <p:nvPr>
            <p:ph idx="1"/>
          </p:nvPr>
        </p:nvSpPr>
        <p:spPr/>
        <p:txBody>
          <a:bodyPr/>
          <a:lstStyle/>
          <a:p>
            <a:r>
              <a:rPr lang="en-US" altLang="en-US" dirty="0"/>
              <a:t>A 34F presents to the ER after dining at a restaurant where shortly after eating the first few bites of her meal, became anxious, diaphoretic, began wheezing, noted diffuse pruritic rash, nausea, and a sensation of her “throat closing off”.  She is currently hypotensive, tachycardic and ill appearing. </a:t>
            </a:r>
            <a:endParaRPr lang="en-US" altLang="en-US" sz="3200" dirty="0"/>
          </a:p>
          <a:p>
            <a:pPr marL="0" indent="0">
              <a:buNone/>
            </a:pPr>
            <a:endParaRPr lang="en-CA" dirty="0"/>
          </a:p>
          <a:p>
            <a:pPr marL="0" indent="0" algn="ctr">
              <a:buNone/>
            </a:pPr>
            <a:r>
              <a:rPr lang="en-CA" sz="3200" dirty="0"/>
              <a:t>Anaphylactic</a:t>
            </a:r>
          </a:p>
        </p:txBody>
      </p:sp>
    </p:spTree>
    <p:extLst>
      <p:ext uri="{BB962C8B-B14F-4D97-AF65-F5344CB8AC3E}">
        <p14:creationId xmlns:p14="http://schemas.microsoft.com/office/powerpoint/2010/main" val="360984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546E-1693-4EF5-86A0-FB47C6C9FC19}"/>
              </a:ext>
            </a:extLst>
          </p:cNvPr>
          <p:cNvSpPr>
            <a:spLocks noGrp="1"/>
          </p:cNvSpPr>
          <p:nvPr>
            <p:ph type="title"/>
          </p:nvPr>
        </p:nvSpPr>
        <p:spPr/>
        <p:txBody>
          <a:bodyPr/>
          <a:lstStyle/>
          <a:p>
            <a:r>
              <a:rPr lang="en-CA" dirty="0"/>
              <a:t>Shock</a:t>
            </a:r>
          </a:p>
        </p:txBody>
      </p:sp>
      <p:sp>
        <p:nvSpPr>
          <p:cNvPr id="3" name="Content Placeholder 2">
            <a:extLst>
              <a:ext uri="{FF2B5EF4-FFF2-40B4-BE49-F238E27FC236}">
                <a16:creationId xmlns:a16="http://schemas.microsoft.com/office/drawing/2014/main" id="{D2E3BFCB-ACAD-45AD-8DE6-D93FBD4498BE}"/>
              </a:ext>
            </a:extLst>
          </p:cNvPr>
          <p:cNvSpPr>
            <a:spLocks noGrp="1"/>
          </p:cNvSpPr>
          <p:nvPr>
            <p:ph idx="1"/>
          </p:nvPr>
        </p:nvSpPr>
        <p:spPr>
          <a:xfrm>
            <a:off x="771089" y="2706469"/>
            <a:ext cx="10515600" cy="4351338"/>
          </a:xfrm>
        </p:spPr>
        <p:txBody>
          <a:bodyPr>
            <a:normAutofit/>
          </a:bodyPr>
          <a:lstStyle/>
          <a:p>
            <a:r>
              <a:rPr lang="en-CA" sz="3600" dirty="0"/>
              <a:t>What is Shock?</a:t>
            </a:r>
          </a:p>
        </p:txBody>
      </p:sp>
    </p:spTree>
    <p:extLst>
      <p:ext uri="{BB962C8B-B14F-4D97-AF65-F5344CB8AC3E}">
        <p14:creationId xmlns:p14="http://schemas.microsoft.com/office/powerpoint/2010/main" val="3443180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a:extLst>
              <a:ext uri="{FF2B5EF4-FFF2-40B4-BE49-F238E27FC236}">
                <a16:creationId xmlns:a16="http://schemas.microsoft.com/office/drawing/2014/main" id="{64B5E14C-2EDA-4500-94B9-E4097BFBA4E4}"/>
              </a:ext>
            </a:extLst>
          </p:cNvPr>
          <p:cNvSpPr>
            <a:spLocks noGrp="1" noChangeArrowheads="1"/>
          </p:cNvSpPr>
          <p:nvPr>
            <p:ph type="title"/>
          </p:nvPr>
        </p:nvSpPr>
        <p:spPr/>
        <p:txBody>
          <a:bodyPr/>
          <a:lstStyle/>
          <a:p>
            <a:pPr eaLnBrk="1" hangingPunct="1"/>
            <a:r>
              <a:rPr lang="en-US" altLang="en-US"/>
              <a:t>Anaphylactic Shock- Diagnosis</a:t>
            </a:r>
          </a:p>
        </p:txBody>
      </p:sp>
      <p:sp>
        <p:nvSpPr>
          <p:cNvPr id="87043" name="Rectangle 1027">
            <a:extLst>
              <a:ext uri="{FF2B5EF4-FFF2-40B4-BE49-F238E27FC236}">
                <a16:creationId xmlns:a16="http://schemas.microsoft.com/office/drawing/2014/main" id="{51DBBCEB-0836-4157-9413-8532CFB5C2BD}"/>
              </a:ext>
            </a:extLst>
          </p:cNvPr>
          <p:cNvSpPr>
            <a:spLocks noGrp="1" noChangeArrowheads="1"/>
          </p:cNvSpPr>
          <p:nvPr>
            <p:ph type="body" idx="1"/>
          </p:nvPr>
        </p:nvSpPr>
        <p:spPr>
          <a:xfrm>
            <a:off x="2362200" y="2057400"/>
            <a:ext cx="7772400" cy="4114800"/>
          </a:xfrm>
        </p:spPr>
        <p:txBody>
          <a:bodyPr/>
          <a:lstStyle/>
          <a:p>
            <a:pPr eaLnBrk="1" hangingPunct="1">
              <a:buClr>
                <a:schemeClr val="tx1"/>
              </a:buClr>
              <a:buSzTx/>
              <a:buFontTx/>
              <a:buChar char="•"/>
            </a:pPr>
            <a:r>
              <a:rPr lang="en-US" altLang="en-US" sz="2800"/>
              <a:t>Clinical diagnosis</a:t>
            </a:r>
          </a:p>
          <a:p>
            <a:pPr lvl="1" eaLnBrk="1" hangingPunct="1">
              <a:buClr>
                <a:schemeClr val="tx1"/>
              </a:buClr>
              <a:buSzTx/>
              <a:buFontTx/>
              <a:buChar char="•"/>
            </a:pPr>
            <a:r>
              <a:rPr lang="en-US" altLang="en-US" sz="2600"/>
              <a:t>Defined by airway compromise, hypotension, or involvement of cutaneous, respiratory, or GI systems</a:t>
            </a:r>
          </a:p>
          <a:p>
            <a:pPr eaLnBrk="1" hangingPunct="1">
              <a:buClr>
                <a:schemeClr val="tx1"/>
              </a:buClr>
              <a:buSzTx/>
              <a:buFontTx/>
              <a:buChar char="•"/>
            </a:pPr>
            <a:r>
              <a:rPr lang="en-US" altLang="en-US" sz="2800"/>
              <a:t>Look for exposure to drug, food, or insect</a:t>
            </a:r>
          </a:p>
          <a:p>
            <a:pPr eaLnBrk="1" hangingPunct="1">
              <a:buClr>
                <a:schemeClr val="tx1"/>
              </a:buClr>
              <a:buSzTx/>
              <a:buFontTx/>
              <a:buChar char="•"/>
            </a:pPr>
            <a:r>
              <a:rPr lang="en-US" altLang="en-US" sz="2800"/>
              <a:t>Labs have no role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55337EAC-3593-4296-98FE-69807A01273B}"/>
              </a:ext>
            </a:extLst>
          </p:cNvPr>
          <p:cNvSpPr>
            <a:spLocks noGrp="1" noChangeArrowheads="1"/>
          </p:cNvSpPr>
          <p:nvPr>
            <p:ph type="body" idx="1"/>
          </p:nvPr>
        </p:nvSpPr>
        <p:spPr/>
        <p:txBody>
          <a:bodyPr/>
          <a:lstStyle/>
          <a:p>
            <a:pPr eaLnBrk="1" hangingPunct="1">
              <a:lnSpc>
                <a:spcPct val="90000"/>
              </a:lnSpc>
              <a:buClr>
                <a:schemeClr val="tx1"/>
              </a:buClr>
              <a:buSzTx/>
              <a:buFontTx/>
              <a:buChar char="•"/>
            </a:pPr>
            <a:r>
              <a:rPr lang="en-US" altLang="en-US" sz="2800" dirty="0"/>
              <a:t>ABC’s</a:t>
            </a:r>
          </a:p>
          <a:p>
            <a:pPr lvl="1" eaLnBrk="1" hangingPunct="1">
              <a:lnSpc>
                <a:spcPct val="90000"/>
              </a:lnSpc>
              <a:buClr>
                <a:schemeClr val="tx1"/>
              </a:buClr>
              <a:buSzTx/>
              <a:buFontTx/>
              <a:buChar char="•"/>
            </a:pPr>
            <a:r>
              <a:rPr lang="en-US" altLang="en-US" sz="2400" dirty="0"/>
              <a:t>Angioedema and respiratory compromise require immediate intubation</a:t>
            </a:r>
          </a:p>
          <a:p>
            <a:pPr eaLnBrk="1" hangingPunct="1">
              <a:lnSpc>
                <a:spcPct val="90000"/>
              </a:lnSpc>
              <a:buClr>
                <a:schemeClr val="tx1"/>
              </a:buClr>
              <a:buSzTx/>
              <a:buFontTx/>
              <a:buChar char="•"/>
            </a:pPr>
            <a:r>
              <a:rPr lang="en-US" altLang="en-US" sz="2800" dirty="0"/>
              <a:t>IV, cardiac monitor, pulse oximetry</a:t>
            </a:r>
            <a:endParaRPr lang="en-US" altLang="en-US" sz="2800" dirty="0">
              <a:solidFill>
                <a:srgbClr val="CC0000"/>
              </a:solidFill>
            </a:endParaRPr>
          </a:p>
          <a:p>
            <a:pPr eaLnBrk="1" hangingPunct="1">
              <a:lnSpc>
                <a:spcPct val="90000"/>
              </a:lnSpc>
              <a:buClr>
                <a:schemeClr val="tx1"/>
              </a:buClr>
              <a:buSzTx/>
              <a:buFontTx/>
              <a:buChar char="•"/>
            </a:pPr>
            <a:r>
              <a:rPr lang="en-US" altLang="en-US" sz="2800" dirty="0"/>
              <a:t>IVFs, oxygen</a:t>
            </a:r>
            <a:endParaRPr lang="en-US" altLang="en-US" sz="2800" dirty="0">
              <a:solidFill>
                <a:srgbClr val="CC0000"/>
              </a:solidFill>
            </a:endParaRPr>
          </a:p>
          <a:p>
            <a:pPr eaLnBrk="1" hangingPunct="1">
              <a:lnSpc>
                <a:spcPct val="90000"/>
              </a:lnSpc>
              <a:buClr>
                <a:schemeClr val="tx1"/>
              </a:buClr>
              <a:buSzTx/>
              <a:buFontTx/>
              <a:buChar char="•"/>
            </a:pPr>
            <a:r>
              <a:rPr lang="en-US" altLang="en-US" sz="2800" b="1" dirty="0"/>
              <a:t>Epinephrine</a:t>
            </a:r>
          </a:p>
          <a:p>
            <a:pPr eaLnBrk="1" hangingPunct="1">
              <a:lnSpc>
                <a:spcPct val="90000"/>
              </a:lnSpc>
              <a:buClr>
                <a:schemeClr val="tx1"/>
              </a:buClr>
              <a:buSzTx/>
              <a:buFontTx/>
              <a:buChar char="•"/>
            </a:pPr>
            <a:r>
              <a:rPr lang="en-US" altLang="en-US" sz="2800" dirty="0"/>
              <a:t>Second line</a:t>
            </a:r>
          </a:p>
          <a:p>
            <a:pPr lvl="1" eaLnBrk="1" hangingPunct="1">
              <a:lnSpc>
                <a:spcPct val="90000"/>
              </a:lnSpc>
              <a:buClr>
                <a:schemeClr val="tx1"/>
              </a:buClr>
              <a:buSzTx/>
              <a:buFontTx/>
              <a:buChar char="•"/>
            </a:pPr>
            <a:r>
              <a:rPr lang="en-US" altLang="en-US" sz="2400" dirty="0" err="1"/>
              <a:t>Corticosteriods</a:t>
            </a:r>
            <a:endParaRPr lang="en-US" altLang="en-US" sz="2400" dirty="0"/>
          </a:p>
          <a:p>
            <a:pPr lvl="1" eaLnBrk="1" hangingPunct="1">
              <a:lnSpc>
                <a:spcPct val="90000"/>
              </a:lnSpc>
              <a:buClr>
                <a:schemeClr val="tx1"/>
              </a:buClr>
              <a:buSzTx/>
              <a:buFontTx/>
              <a:buChar char="•"/>
            </a:pPr>
            <a:r>
              <a:rPr lang="en-US" altLang="en-US" sz="2400" dirty="0"/>
              <a:t>H1 and H2 blockers</a:t>
            </a:r>
          </a:p>
          <a:p>
            <a:pPr eaLnBrk="1" hangingPunct="1">
              <a:lnSpc>
                <a:spcPct val="90000"/>
              </a:lnSpc>
              <a:buClr>
                <a:schemeClr val="tx1"/>
              </a:buClr>
              <a:buSzTx/>
              <a:buFontTx/>
              <a:buChar char="•"/>
            </a:pPr>
            <a:endParaRPr lang="en-US" altLang="en-US" sz="2800" dirty="0">
              <a:solidFill>
                <a:srgbClr val="CC0000"/>
              </a:solidFill>
            </a:endParaRPr>
          </a:p>
          <a:p>
            <a:pPr eaLnBrk="1" hangingPunct="1">
              <a:lnSpc>
                <a:spcPct val="90000"/>
              </a:lnSpc>
            </a:pPr>
            <a:endParaRPr lang="en-US" altLang="en-US" sz="2800" dirty="0"/>
          </a:p>
        </p:txBody>
      </p:sp>
      <p:sp>
        <p:nvSpPr>
          <p:cNvPr id="88067" name="Rectangle 3">
            <a:extLst>
              <a:ext uri="{FF2B5EF4-FFF2-40B4-BE49-F238E27FC236}">
                <a16:creationId xmlns:a16="http://schemas.microsoft.com/office/drawing/2014/main" id="{741E3D91-C2D0-4D59-A4FC-1B90C1F6DB58}"/>
              </a:ext>
            </a:extLst>
          </p:cNvPr>
          <p:cNvSpPr>
            <a:spLocks noGrp="1" noChangeArrowheads="1"/>
          </p:cNvSpPr>
          <p:nvPr>
            <p:ph type="title"/>
          </p:nvPr>
        </p:nvSpPr>
        <p:spPr>
          <a:noFill/>
        </p:spPr>
        <p:txBody>
          <a:bodyPr/>
          <a:lstStyle/>
          <a:p>
            <a:pPr eaLnBrk="1" hangingPunct="1"/>
            <a:r>
              <a:rPr lang="en-US" altLang="en-US" sz="4000"/>
              <a:t>Anaphylactic Shock- Treatment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721FC6-BE48-41D6-A29A-CB5A0BB00A93}"/>
              </a:ext>
            </a:extLst>
          </p:cNvPr>
          <p:cNvSpPr>
            <a:spLocks noGrp="1"/>
          </p:cNvSpPr>
          <p:nvPr>
            <p:ph type="title"/>
          </p:nvPr>
        </p:nvSpPr>
        <p:spPr>
          <a:xfrm>
            <a:off x="949047" y="643466"/>
            <a:ext cx="2771273" cy="5225627"/>
          </a:xfrm>
        </p:spPr>
        <p:txBody>
          <a:bodyPr anchor="ctr">
            <a:normAutofit/>
          </a:bodyPr>
          <a:lstStyle/>
          <a:p>
            <a:r>
              <a:rPr lang="en-US" altLang="en-US" sz="3600"/>
              <a:t>What Type of Shock is This?</a:t>
            </a:r>
            <a:endParaRPr lang="en-CA" sz="3600"/>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E5D0BC-D169-412E-856C-9AF61ADE835B}"/>
              </a:ext>
            </a:extLst>
          </p:cNvPr>
          <p:cNvSpPr>
            <a:spLocks noGrp="1"/>
          </p:cNvSpPr>
          <p:nvPr>
            <p:ph idx="1"/>
          </p:nvPr>
        </p:nvSpPr>
        <p:spPr>
          <a:xfrm>
            <a:off x="4351019" y="643466"/>
            <a:ext cx="6895973" cy="5225628"/>
          </a:xfrm>
        </p:spPr>
        <p:txBody>
          <a:bodyPr anchor="ctr">
            <a:normAutofit/>
          </a:bodyPr>
          <a:lstStyle/>
          <a:p>
            <a:r>
              <a:rPr lang="en-US" altLang="en-US" sz="2400" dirty="0"/>
              <a:t>A 73 year old lady with a history of ischemic heard disease, HTN, DM II presents to the ED with altered mental status.  She is febrile to 39.4, hypotensive with a widened pulse pressure, tachycardic, with warm extremities and decreased urine output. </a:t>
            </a:r>
          </a:p>
          <a:p>
            <a:endParaRPr lang="en-CA"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336792"/>
            <a:ext cx="12188825"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8967280"/>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a:extLst>
              <a:ext uri="{FF2B5EF4-FFF2-40B4-BE49-F238E27FC236}">
                <a16:creationId xmlns:a16="http://schemas.microsoft.com/office/drawing/2014/main" id="{BAB69454-B593-4A8D-A167-2828D2EB37EE}"/>
              </a:ext>
            </a:extLst>
          </p:cNvPr>
          <p:cNvSpPr>
            <a:spLocks noGrp="1" noChangeArrowheads="1"/>
          </p:cNvSpPr>
          <p:nvPr>
            <p:ph type="title"/>
          </p:nvPr>
        </p:nvSpPr>
        <p:spPr/>
        <p:txBody>
          <a:bodyPr/>
          <a:lstStyle/>
          <a:p>
            <a:pPr eaLnBrk="1" hangingPunct="1"/>
            <a:r>
              <a:rPr lang="en-US" altLang="en-US"/>
              <a:t>Treatment of Septic Shock</a:t>
            </a:r>
          </a:p>
        </p:txBody>
      </p:sp>
      <p:sp>
        <p:nvSpPr>
          <p:cNvPr id="66563" name="Rectangle 1027">
            <a:extLst>
              <a:ext uri="{FF2B5EF4-FFF2-40B4-BE49-F238E27FC236}">
                <a16:creationId xmlns:a16="http://schemas.microsoft.com/office/drawing/2014/main" id="{7281FC4E-677C-451B-AB7A-A19B313D58F4}"/>
              </a:ext>
            </a:extLst>
          </p:cNvPr>
          <p:cNvSpPr>
            <a:spLocks noGrp="1" noChangeArrowheads="1"/>
          </p:cNvSpPr>
          <p:nvPr>
            <p:ph type="body" idx="1"/>
          </p:nvPr>
        </p:nvSpPr>
        <p:spPr>
          <a:xfrm>
            <a:off x="1097280" y="2548037"/>
            <a:ext cx="10058400" cy="4023360"/>
          </a:xfrm>
        </p:spPr>
        <p:txBody>
          <a:bodyPr/>
          <a:lstStyle/>
          <a:p>
            <a:pPr eaLnBrk="1" hangingPunct="1">
              <a:buClr>
                <a:schemeClr val="tx1"/>
              </a:buClr>
              <a:buSzTx/>
              <a:buFontTx/>
              <a:buChar char="•"/>
            </a:pPr>
            <a:r>
              <a:rPr lang="en-US" altLang="en-US" sz="2400" dirty="0"/>
              <a:t>2 large bore IVs, fluid resus.</a:t>
            </a:r>
          </a:p>
          <a:p>
            <a:pPr eaLnBrk="1" hangingPunct="1">
              <a:buClr>
                <a:schemeClr val="tx1"/>
              </a:buClr>
              <a:buSzTx/>
              <a:buFontTx/>
              <a:buChar char="•"/>
            </a:pPr>
            <a:r>
              <a:rPr lang="en-US" altLang="en-US" sz="2400" dirty="0"/>
              <a:t>Supplemental oxygen</a:t>
            </a:r>
          </a:p>
          <a:p>
            <a:pPr eaLnBrk="1" hangingPunct="1">
              <a:buClr>
                <a:schemeClr val="tx1"/>
              </a:buClr>
              <a:buSzTx/>
              <a:buFontTx/>
              <a:buChar char="•"/>
            </a:pPr>
            <a:r>
              <a:rPr lang="en-US" altLang="en-US" sz="2400" dirty="0"/>
              <a:t>Broad spectrum IV antibiotics, based on suspected source, as soon as possible.</a:t>
            </a:r>
          </a:p>
          <a:p>
            <a:pPr eaLnBrk="1" hangingPunct="1">
              <a:buClr>
                <a:schemeClr val="tx1"/>
              </a:buClr>
              <a:buSzTx/>
              <a:buFontTx/>
              <a:buChar char="•"/>
            </a:pPr>
            <a:r>
              <a:rPr lang="en-US" altLang="en-US" sz="2400" dirty="0"/>
              <a:t>Goal directed therapy.</a:t>
            </a:r>
          </a:p>
          <a:p>
            <a:pPr eaLnBrk="1" hangingPunct="1">
              <a:buFont typeface="Wingdings" panose="05000000000000000000" pitchFamily="2" charset="2"/>
              <a:buNone/>
            </a:pP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Rectangle 74">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7" name="Straight Connector 76">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79" name="Rectangle 78">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9" name="Rectangle 3">
            <a:extLst>
              <a:ext uri="{FF2B5EF4-FFF2-40B4-BE49-F238E27FC236}">
                <a16:creationId xmlns:a16="http://schemas.microsoft.com/office/drawing/2014/main" id="{058375F2-BA73-455C-B5E7-D1A164CB0E49}"/>
              </a:ext>
            </a:extLst>
          </p:cNvPr>
          <p:cNvSpPr>
            <a:spLocks noGrp="1" noChangeArrowheads="1"/>
          </p:cNvSpPr>
          <p:nvPr>
            <p:ph type="title"/>
          </p:nvPr>
        </p:nvSpPr>
        <p:spPr>
          <a:xfrm>
            <a:off x="8141110" y="639097"/>
            <a:ext cx="3401961" cy="3686015"/>
          </a:xfrm>
        </p:spPr>
        <p:txBody>
          <a:bodyPr vert="horz" lIns="91440" tIns="45720" rIns="91440" bIns="45720" rtlCol="0" anchor="b">
            <a:normAutofit/>
          </a:bodyPr>
          <a:lstStyle/>
          <a:p>
            <a:r>
              <a:rPr lang="en-US" altLang="en-US" sz="6100">
                <a:solidFill>
                  <a:schemeClr val="tx1">
                    <a:lumMod val="85000"/>
                    <a:lumOff val="15000"/>
                  </a:schemeClr>
                </a:solidFill>
              </a:rPr>
              <a:t>Treatment Algorithm</a:t>
            </a:r>
          </a:p>
        </p:txBody>
      </p:sp>
      <p:pic>
        <p:nvPicPr>
          <p:cNvPr id="70658" name="Picture 2" descr="EGDT protocol">
            <a:extLst>
              <a:ext uri="{FF2B5EF4-FFF2-40B4-BE49-F238E27FC236}">
                <a16:creationId xmlns:a16="http://schemas.microsoft.com/office/drawing/2014/main" id="{DCD61974-1116-4C73-804B-8135E3FF28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740" t="2325" r="3479" b="36208"/>
          <a:stretch>
            <a:fillRect/>
          </a:stretch>
        </p:blipFill>
        <p:spPr bwMode="auto">
          <a:xfrm>
            <a:off x="1036167" y="258009"/>
            <a:ext cx="6029447" cy="61415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1" name="Straight Connector 80">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Rectangle 84">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660" name="Text Box 4">
            <a:extLst>
              <a:ext uri="{FF2B5EF4-FFF2-40B4-BE49-F238E27FC236}">
                <a16:creationId xmlns:a16="http://schemas.microsoft.com/office/drawing/2014/main" id="{D90DA3D0-CEAB-4DC5-B963-15191F5104F9}"/>
              </a:ext>
            </a:extLst>
          </p:cNvPr>
          <p:cNvSpPr txBox="1">
            <a:spLocks noChangeArrowheads="1"/>
          </p:cNvSpPr>
          <p:nvPr/>
        </p:nvSpPr>
        <p:spPr bwMode="auto">
          <a:xfrm>
            <a:off x="1524000" y="6589714"/>
            <a:ext cx="9144000"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anose="020B0604030504040204" pitchFamily="34" charset="0"/>
                <a:cs typeface="Arial" panose="020B0604020202020204" pitchFamily="34" charset="0"/>
              </a:defRPr>
            </a:lvl1pPr>
            <a:lvl2pPr marL="37931725" indent="-37474525" eaLnBrk="0" hangingPunct="0">
              <a:defRPr sz="2400">
                <a:solidFill>
                  <a:schemeClr val="tx1"/>
                </a:solidFill>
                <a:latin typeface="Tahoma" panose="020B0604030504040204" pitchFamily="34" charset="0"/>
                <a:cs typeface="Arial" panose="020B0604020202020204" pitchFamily="34" charset="0"/>
              </a:defRPr>
            </a:lvl2pPr>
            <a:lvl3pPr eaLnBrk="0" hangingPunct="0">
              <a:defRPr sz="2400">
                <a:solidFill>
                  <a:schemeClr val="tx1"/>
                </a:solidFill>
                <a:latin typeface="Tahoma" panose="020B0604030504040204" pitchFamily="34" charset="0"/>
                <a:cs typeface="Arial" panose="020B0604020202020204" pitchFamily="34" charset="0"/>
              </a:defRPr>
            </a:lvl3pPr>
            <a:lvl4pPr eaLnBrk="0" hangingPunct="0">
              <a:defRPr sz="2400">
                <a:solidFill>
                  <a:schemeClr val="tx1"/>
                </a:solidFill>
                <a:latin typeface="Tahoma" panose="020B0604030504040204" pitchFamily="34" charset="0"/>
                <a:cs typeface="Arial" panose="020B0604020202020204" pitchFamily="34" charset="0"/>
              </a:defRPr>
            </a:lvl4pPr>
            <a:lvl5pPr eaLnBrk="0" hangingPunct="0">
              <a:defRPr sz="2400">
                <a:solidFill>
                  <a:schemeClr val="tx1"/>
                </a:solidFill>
                <a:latin typeface="Tahoma" panose="020B060403050404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Tahoma" panose="020B0604030504040204" pitchFamily="34" charset="0"/>
                <a:cs typeface="Arial" panose="020B0604020202020204" pitchFamily="34" charset="0"/>
              </a:defRPr>
            </a:lvl9pPr>
          </a:lstStyle>
          <a:p>
            <a:pPr eaLnBrk="1" hangingPunct="1">
              <a:lnSpc>
                <a:spcPct val="80000"/>
              </a:lnSpc>
              <a:spcBef>
                <a:spcPct val="20000"/>
              </a:spcBef>
              <a:buClr>
                <a:schemeClr val="folHlink"/>
              </a:buClr>
              <a:buSzPct val="60000"/>
              <a:buFont typeface="Wingdings" panose="05000000000000000000" pitchFamily="2" charset="2"/>
              <a:buNone/>
            </a:pPr>
            <a:r>
              <a:rPr lang="en-US" altLang="en-US" sz="1200"/>
              <a:t>Rivers E et al. Early goal-directed therapy in the treatment of severe sepsis and septic shock N Engl J Med. 2001:345:1368-1377.</a:t>
            </a:r>
          </a:p>
          <a:p>
            <a:endParaRPr lang="en-US" altLang="en-US" sz="1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A194C-1332-4F46-9173-713A9992EA95}"/>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0705C0E9-62BA-4386-967C-E08DF94B2B8F}"/>
              </a:ext>
            </a:extLst>
          </p:cNvPr>
          <p:cNvSpPr>
            <a:spLocks noGrp="1"/>
          </p:cNvSpPr>
          <p:nvPr>
            <p:ph idx="1"/>
          </p:nvPr>
        </p:nvSpPr>
        <p:spPr/>
        <p:txBody>
          <a:bodyPr/>
          <a:lstStyle/>
          <a:p>
            <a:pPr>
              <a:buFont typeface="Arial" panose="020B0604020202020204" pitchFamily="34" charset="0"/>
              <a:buChar char="•"/>
            </a:pPr>
            <a:r>
              <a:rPr lang="en-CA" dirty="0"/>
              <a:t> Shock is inadequate tissue oxygenation.</a:t>
            </a:r>
          </a:p>
          <a:p>
            <a:pPr>
              <a:buFont typeface="Arial" panose="020B0604020202020204" pitchFamily="34" charset="0"/>
              <a:buChar char="•"/>
            </a:pPr>
            <a:endParaRPr lang="en-CA" dirty="0"/>
          </a:p>
          <a:p>
            <a:pPr>
              <a:buFont typeface="Arial" panose="020B0604020202020204" pitchFamily="34" charset="0"/>
              <a:buChar char="•"/>
            </a:pPr>
            <a:r>
              <a:rPr lang="en-CA" dirty="0"/>
              <a:t>Can be a result of a variety of conditions.</a:t>
            </a:r>
          </a:p>
          <a:p>
            <a:pPr>
              <a:buFont typeface="Arial" panose="020B0604020202020204" pitchFamily="34" charset="0"/>
              <a:buChar char="•"/>
            </a:pPr>
            <a:endParaRPr lang="en-CA" dirty="0"/>
          </a:p>
          <a:p>
            <a:pPr>
              <a:buFont typeface="Arial" panose="020B0604020202020204" pitchFamily="34" charset="0"/>
              <a:buChar char="•"/>
            </a:pPr>
            <a:r>
              <a:rPr lang="en-CA" dirty="0"/>
              <a:t>First step in management is to detect patients in shock.</a:t>
            </a:r>
          </a:p>
          <a:p>
            <a:pPr>
              <a:buFont typeface="Arial" panose="020B0604020202020204" pitchFamily="34" charset="0"/>
              <a:buChar char="•"/>
            </a:pPr>
            <a:endParaRPr lang="en-CA" dirty="0"/>
          </a:p>
          <a:p>
            <a:pPr>
              <a:buFont typeface="Arial" panose="020B0604020202020204" pitchFamily="34" charset="0"/>
              <a:buChar char="•"/>
            </a:pPr>
            <a:r>
              <a:rPr lang="en-CA" dirty="0"/>
              <a:t>Management is mainly reversing the cause, while supporting vital functions in the meantime.</a:t>
            </a:r>
          </a:p>
          <a:p>
            <a:pPr>
              <a:buFont typeface="Arial" panose="020B0604020202020204" pitchFamily="34" charset="0"/>
              <a:buChar char="•"/>
            </a:pPr>
            <a:endParaRPr lang="en-CA" dirty="0"/>
          </a:p>
          <a:p>
            <a:pPr>
              <a:buFont typeface="Arial" panose="020B0604020202020204" pitchFamily="34" charset="0"/>
              <a:buChar char="•"/>
            </a:pPr>
            <a:r>
              <a:rPr lang="en-CA" dirty="0"/>
              <a:t>If left untreated, will lead to death.</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3177844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CC0D3-8C68-4F9F-AAFD-C1810FD1CC9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F08FE0F-4BA0-442B-BB90-88DEFBBAFADB}"/>
              </a:ext>
            </a:extLst>
          </p:cNvPr>
          <p:cNvSpPr>
            <a:spLocks noGrp="1"/>
          </p:cNvSpPr>
          <p:nvPr>
            <p:ph idx="1"/>
          </p:nvPr>
        </p:nvSpPr>
        <p:spPr>
          <a:xfrm>
            <a:off x="798701" y="3108961"/>
            <a:ext cx="10058400" cy="4023360"/>
          </a:xfrm>
        </p:spPr>
        <p:txBody>
          <a:bodyPr>
            <a:normAutofit/>
          </a:bodyPr>
          <a:lstStyle/>
          <a:p>
            <a:pPr algn="ctr"/>
            <a:r>
              <a:rPr lang="en-CA" sz="9600" dirty="0"/>
              <a:t>??</a:t>
            </a:r>
          </a:p>
        </p:txBody>
      </p:sp>
    </p:spTree>
    <p:extLst>
      <p:ext uri="{BB962C8B-B14F-4D97-AF65-F5344CB8AC3E}">
        <p14:creationId xmlns:p14="http://schemas.microsoft.com/office/powerpoint/2010/main" val="409996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B465-F258-45A1-84A8-D8F5564EA538}"/>
              </a:ext>
            </a:extLst>
          </p:cNvPr>
          <p:cNvSpPr>
            <a:spLocks noGrp="1"/>
          </p:cNvSpPr>
          <p:nvPr>
            <p:ph type="title"/>
          </p:nvPr>
        </p:nvSpPr>
        <p:spPr/>
        <p:txBody>
          <a:bodyPr/>
          <a:lstStyle/>
          <a:p>
            <a:r>
              <a:rPr lang="en-CA" dirty="0"/>
              <a:t>Shock</a:t>
            </a:r>
          </a:p>
        </p:txBody>
      </p:sp>
      <p:sp>
        <p:nvSpPr>
          <p:cNvPr id="3" name="Content Placeholder 2">
            <a:extLst>
              <a:ext uri="{FF2B5EF4-FFF2-40B4-BE49-F238E27FC236}">
                <a16:creationId xmlns:a16="http://schemas.microsoft.com/office/drawing/2014/main" id="{BCAD9134-5964-4F46-B0F0-4A62C5A65945}"/>
              </a:ext>
            </a:extLst>
          </p:cNvPr>
          <p:cNvSpPr>
            <a:spLocks noGrp="1"/>
          </p:cNvSpPr>
          <p:nvPr>
            <p:ph idx="1"/>
          </p:nvPr>
        </p:nvSpPr>
        <p:spPr>
          <a:xfrm>
            <a:off x="1066800" y="2617065"/>
            <a:ext cx="10058400" cy="4023360"/>
          </a:xfrm>
        </p:spPr>
        <p:txBody>
          <a:bodyPr/>
          <a:lstStyle/>
          <a:p>
            <a:pPr>
              <a:spcBef>
                <a:spcPct val="0"/>
              </a:spcBef>
              <a:buFontTx/>
              <a:buChar char="•"/>
            </a:pPr>
            <a:r>
              <a:rPr lang="en-US" altLang="en-US" b="1" dirty="0"/>
              <a:t>Inadequate oxygen delivery to meet metabolic demand</a:t>
            </a:r>
            <a:r>
              <a:rPr lang="en-US" altLang="en-US" dirty="0"/>
              <a:t>. </a:t>
            </a:r>
          </a:p>
          <a:p>
            <a:pPr marL="0" indent="0">
              <a:spcBef>
                <a:spcPct val="0"/>
              </a:spcBef>
              <a:buNone/>
            </a:pPr>
            <a:endParaRPr lang="en-US" altLang="en-US" dirty="0"/>
          </a:p>
          <a:p>
            <a:pPr>
              <a:spcBef>
                <a:spcPct val="0"/>
              </a:spcBef>
              <a:buFontTx/>
              <a:buChar char="•"/>
            </a:pPr>
            <a:r>
              <a:rPr lang="en-US" altLang="en-US" dirty="0"/>
              <a:t>Results in global tissue hypoperfusion and metabolic acidosis</a:t>
            </a:r>
          </a:p>
          <a:p>
            <a:pPr>
              <a:spcBef>
                <a:spcPct val="0"/>
              </a:spcBef>
              <a:buFontTx/>
              <a:buChar char="•"/>
            </a:pPr>
            <a:endParaRPr lang="en-US" altLang="en-US" dirty="0"/>
          </a:p>
          <a:p>
            <a:pPr>
              <a:spcBef>
                <a:spcPct val="0"/>
              </a:spcBef>
              <a:buFontTx/>
              <a:buChar char="•"/>
            </a:pPr>
            <a:r>
              <a:rPr lang="en-US" altLang="en-US" dirty="0"/>
              <a:t>Shock can occur with a normal blood pressure, and hypotension can occur without shock</a:t>
            </a:r>
          </a:p>
          <a:p>
            <a:endParaRPr lang="en-CA" dirty="0"/>
          </a:p>
        </p:txBody>
      </p:sp>
    </p:spTree>
    <p:extLst>
      <p:ext uri="{BB962C8B-B14F-4D97-AF65-F5344CB8AC3E}">
        <p14:creationId xmlns:p14="http://schemas.microsoft.com/office/powerpoint/2010/main" val="270766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7EE378F3-9642-471B-8215-AA3288422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6405F82-F7FB-4124-AE2B-3D69A007C1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C7655F4-CD86-4962-8ED6-79D4BAAC05FB}"/>
              </a:ext>
            </a:extLst>
          </p:cNvPr>
          <p:cNvSpPr>
            <a:spLocks noGrp="1"/>
          </p:cNvSpPr>
          <p:nvPr>
            <p:ph type="title"/>
          </p:nvPr>
        </p:nvSpPr>
        <p:spPr>
          <a:xfrm>
            <a:off x="1097280" y="516835"/>
            <a:ext cx="5977937" cy="1666501"/>
          </a:xfrm>
        </p:spPr>
        <p:txBody>
          <a:bodyPr vert="horz" lIns="91440" tIns="45720" rIns="91440" bIns="45720" rtlCol="0" anchor="b">
            <a:normAutofit/>
          </a:bodyPr>
          <a:lstStyle/>
          <a:p>
            <a:r>
              <a:rPr lang="en-US" sz="4000">
                <a:solidFill>
                  <a:srgbClr val="FFFFFF"/>
                </a:solidFill>
              </a:rPr>
              <a:t>Shock</a:t>
            </a:r>
          </a:p>
        </p:txBody>
      </p:sp>
      <p:sp>
        <p:nvSpPr>
          <p:cNvPr id="5" name="Text Placeholder 4">
            <a:extLst>
              <a:ext uri="{FF2B5EF4-FFF2-40B4-BE49-F238E27FC236}">
                <a16:creationId xmlns:a16="http://schemas.microsoft.com/office/drawing/2014/main" id="{D8D00F26-9221-48BD-8006-E2673E93E67A}"/>
              </a:ext>
            </a:extLst>
          </p:cNvPr>
          <p:cNvSpPr>
            <a:spLocks noGrp="1"/>
          </p:cNvSpPr>
          <p:nvPr>
            <p:ph sz="half" idx="1"/>
          </p:nvPr>
        </p:nvSpPr>
        <p:spPr>
          <a:xfrm>
            <a:off x="1097279" y="2236304"/>
            <a:ext cx="5977938" cy="3652667"/>
          </a:xfrm>
        </p:spPr>
        <p:txBody>
          <a:bodyPr vert="horz" lIns="0" tIns="45720" rIns="0" bIns="45720" rtlCol="0">
            <a:normAutofit/>
          </a:bodyPr>
          <a:lstStyle/>
          <a:p>
            <a:pPr indent="-228600">
              <a:buFont typeface="Calibri" panose="020F0502020204030204" pitchFamily="34" charset="0"/>
              <a:buChar char="•"/>
            </a:pPr>
            <a:r>
              <a:rPr lang="en-US" sz="1800">
                <a:solidFill>
                  <a:srgbClr val="FFFFFF"/>
                </a:solidFill>
              </a:rPr>
              <a:t>Oxygen delivery is the function of the circulatory system.</a:t>
            </a:r>
          </a:p>
          <a:p>
            <a:pPr indent="-228600">
              <a:buFont typeface="Calibri" panose="020F0502020204030204" pitchFamily="34" charset="0"/>
              <a:buChar char="•"/>
            </a:pPr>
            <a:endParaRPr lang="en-US" sz="1800">
              <a:solidFill>
                <a:srgbClr val="FFFFFF"/>
              </a:solidFill>
            </a:endParaRPr>
          </a:p>
          <a:p>
            <a:pPr indent="-228600">
              <a:buFont typeface="Calibri" panose="020F0502020204030204" pitchFamily="34" charset="0"/>
              <a:buChar char="•"/>
            </a:pPr>
            <a:r>
              <a:rPr lang="en-US" sz="1800">
                <a:solidFill>
                  <a:srgbClr val="FFFFFF"/>
                </a:solidFill>
              </a:rPr>
              <a:t>This system is basically:</a:t>
            </a:r>
          </a:p>
          <a:p>
            <a:r>
              <a:rPr lang="en-US" sz="1800">
                <a:solidFill>
                  <a:srgbClr val="FFFFFF"/>
                </a:solidFill>
              </a:rPr>
              <a:t>	- Pump (heart)</a:t>
            </a:r>
          </a:p>
          <a:p>
            <a:r>
              <a:rPr lang="en-US" sz="1800">
                <a:solidFill>
                  <a:srgbClr val="FFFFFF"/>
                </a:solidFill>
              </a:rPr>
              <a:t>	- Pipes (vessels)</a:t>
            </a:r>
          </a:p>
          <a:p>
            <a:r>
              <a:rPr lang="en-US" sz="1800">
                <a:solidFill>
                  <a:srgbClr val="FFFFFF"/>
                </a:solidFill>
              </a:rPr>
              <a:t>	- Solution (blood)</a:t>
            </a:r>
          </a:p>
          <a:p>
            <a:endParaRPr lang="en-US" sz="1800">
              <a:solidFill>
                <a:srgbClr val="FFFFFF"/>
              </a:solidFill>
            </a:endParaRPr>
          </a:p>
          <a:p>
            <a:pPr marL="342900" indent="-342900">
              <a:buFont typeface="Calibri" panose="020F0502020204030204" pitchFamily="34" charset="0"/>
              <a:buChar char="•"/>
            </a:pPr>
            <a:r>
              <a:rPr lang="en-US" sz="1800">
                <a:solidFill>
                  <a:srgbClr val="FFFFFF"/>
                </a:solidFill>
              </a:rPr>
              <a:t>Needs to function at adequate pressure, volume and carrying capacity.</a:t>
            </a:r>
          </a:p>
        </p:txBody>
      </p:sp>
      <p:sp>
        <p:nvSpPr>
          <p:cNvPr id="23" name="Rectangle 22">
            <a:extLst>
              <a:ext uri="{FF2B5EF4-FFF2-40B4-BE49-F238E27FC236}">
                <a16:creationId xmlns:a16="http://schemas.microsoft.com/office/drawing/2014/main" id="{AAAE29FD-C3A6-46E4-BF94-132A4C4EE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8">
            <a:extLst>
              <a:ext uri="{FF2B5EF4-FFF2-40B4-BE49-F238E27FC236}">
                <a16:creationId xmlns:a16="http://schemas.microsoft.com/office/drawing/2014/main" id="{1641EAD7-AC78-4F13-BC44-7D512CA4C50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a:xfrm>
            <a:off x="8553946" y="630202"/>
            <a:ext cx="2690325" cy="5575804"/>
          </a:xfrm>
          <a:prstGeom prst="rect">
            <a:avLst/>
          </a:prstGeom>
        </p:spPr>
      </p:pic>
    </p:spTree>
    <p:extLst>
      <p:ext uri="{BB962C8B-B14F-4D97-AF65-F5344CB8AC3E}">
        <p14:creationId xmlns:p14="http://schemas.microsoft.com/office/powerpoint/2010/main" val="2545307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6CC43-4365-4598-8B7F-791F4A77F53D}"/>
              </a:ext>
            </a:extLst>
          </p:cNvPr>
          <p:cNvSpPr>
            <a:spLocks noGrp="1"/>
          </p:cNvSpPr>
          <p:nvPr>
            <p:ph type="title"/>
          </p:nvPr>
        </p:nvSpPr>
        <p:spPr/>
        <p:txBody>
          <a:bodyPr/>
          <a:lstStyle/>
          <a:p>
            <a:r>
              <a:rPr lang="en-US" altLang="en-US" dirty="0"/>
              <a:t>Understanding Shock</a:t>
            </a:r>
            <a:endParaRPr lang="en-CA" dirty="0"/>
          </a:p>
        </p:txBody>
      </p:sp>
      <p:sp>
        <p:nvSpPr>
          <p:cNvPr id="3" name="Content Placeholder 2">
            <a:extLst>
              <a:ext uri="{FF2B5EF4-FFF2-40B4-BE49-F238E27FC236}">
                <a16:creationId xmlns:a16="http://schemas.microsoft.com/office/drawing/2014/main" id="{3608BD66-AF13-41AD-B66E-5BFFA450EE49}"/>
              </a:ext>
            </a:extLst>
          </p:cNvPr>
          <p:cNvSpPr>
            <a:spLocks noGrp="1"/>
          </p:cNvSpPr>
          <p:nvPr>
            <p:ph idx="1"/>
          </p:nvPr>
        </p:nvSpPr>
        <p:spPr>
          <a:xfrm>
            <a:off x="838200" y="1825625"/>
            <a:ext cx="10515600" cy="4667250"/>
          </a:xfrm>
        </p:spPr>
        <p:txBody>
          <a:bodyPr>
            <a:normAutofit/>
          </a:bodyPr>
          <a:lstStyle/>
          <a:p>
            <a:pPr>
              <a:buClr>
                <a:schemeClr val="tx1"/>
              </a:buClr>
              <a:buFontTx/>
              <a:buChar char="•"/>
            </a:pPr>
            <a:r>
              <a:rPr lang="en-US" altLang="en-US" sz="2400" dirty="0"/>
              <a:t>Inadequate systemic oxygen delivery activates autonomic responses to maintain systemic oxygen delivery</a:t>
            </a:r>
          </a:p>
          <a:p>
            <a:pPr marL="0" indent="0">
              <a:buClr>
                <a:schemeClr val="tx1"/>
              </a:buClr>
              <a:buNone/>
            </a:pPr>
            <a:endParaRPr lang="en-US" altLang="en-US" sz="2400" dirty="0"/>
          </a:p>
          <a:p>
            <a:pPr lvl="1">
              <a:buClr>
                <a:schemeClr val="tx1"/>
              </a:buClr>
              <a:buFontTx/>
              <a:buChar char="•"/>
            </a:pPr>
            <a:r>
              <a:rPr lang="en-US" altLang="en-US" sz="2400" b="1" dirty="0"/>
              <a:t>Sympathetic nervous system</a:t>
            </a:r>
          </a:p>
          <a:p>
            <a:pPr lvl="2">
              <a:buClr>
                <a:schemeClr val="tx1"/>
              </a:buClr>
              <a:buFontTx/>
              <a:buChar char="•"/>
            </a:pPr>
            <a:r>
              <a:rPr lang="en-US" altLang="en-US" sz="2400" dirty="0"/>
              <a:t>NE, epinephrine, dopamine, and cortisol release</a:t>
            </a:r>
          </a:p>
          <a:p>
            <a:pPr lvl="3">
              <a:buClr>
                <a:schemeClr val="tx1"/>
              </a:buClr>
              <a:buFontTx/>
              <a:buChar char="•"/>
            </a:pPr>
            <a:r>
              <a:rPr lang="en-US" altLang="en-US" sz="2400" dirty="0"/>
              <a:t>Causes vasoconstriction, increase in HR, and increase of cardiac contractility (cardiac output)</a:t>
            </a:r>
          </a:p>
          <a:p>
            <a:pPr lvl="1">
              <a:buClr>
                <a:schemeClr val="tx1"/>
              </a:buClr>
              <a:buFontTx/>
              <a:buChar char="•"/>
            </a:pPr>
            <a:r>
              <a:rPr lang="en-US" altLang="en-US" sz="2400" b="1" dirty="0"/>
              <a:t>Renin-angiotensin axis</a:t>
            </a:r>
          </a:p>
          <a:p>
            <a:pPr lvl="2">
              <a:buClr>
                <a:schemeClr val="tx1"/>
              </a:buClr>
              <a:buFontTx/>
              <a:buChar char="•"/>
            </a:pPr>
            <a:r>
              <a:rPr lang="en-US" altLang="en-US" sz="2400" dirty="0"/>
              <a:t>Water and sodium conservation and vasoconstriction</a:t>
            </a:r>
          </a:p>
          <a:p>
            <a:pPr lvl="2">
              <a:buClr>
                <a:schemeClr val="tx1"/>
              </a:buClr>
              <a:buFontTx/>
              <a:buChar char="•"/>
            </a:pPr>
            <a:r>
              <a:rPr lang="en-US" altLang="en-US" sz="2400" dirty="0"/>
              <a:t>Increase in blood volume and blood pressure</a:t>
            </a:r>
          </a:p>
        </p:txBody>
      </p:sp>
    </p:spTree>
    <p:extLst>
      <p:ext uri="{BB962C8B-B14F-4D97-AF65-F5344CB8AC3E}">
        <p14:creationId xmlns:p14="http://schemas.microsoft.com/office/powerpoint/2010/main" val="225110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C978-40F4-41CD-AABB-FEDB8A3C23A7}"/>
              </a:ext>
            </a:extLst>
          </p:cNvPr>
          <p:cNvSpPr>
            <a:spLocks noGrp="1"/>
          </p:cNvSpPr>
          <p:nvPr>
            <p:ph type="title"/>
          </p:nvPr>
        </p:nvSpPr>
        <p:spPr/>
        <p:txBody>
          <a:bodyPr/>
          <a:lstStyle/>
          <a:p>
            <a:r>
              <a:rPr lang="en-US" altLang="en-US"/>
              <a:t>Understanding Shock</a:t>
            </a:r>
            <a:endParaRPr lang="en-CA" dirty="0"/>
          </a:p>
        </p:txBody>
      </p:sp>
      <p:sp>
        <p:nvSpPr>
          <p:cNvPr id="3" name="Content Placeholder 2">
            <a:extLst>
              <a:ext uri="{FF2B5EF4-FFF2-40B4-BE49-F238E27FC236}">
                <a16:creationId xmlns:a16="http://schemas.microsoft.com/office/drawing/2014/main" id="{05306FD7-0416-4126-9791-CC4819B5F72E}"/>
              </a:ext>
            </a:extLst>
          </p:cNvPr>
          <p:cNvSpPr>
            <a:spLocks noGrp="1"/>
          </p:cNvSpPr>
          <p:nvPr>
            <p:ph idx="1"/>
          </p:nvPr>
        </p:nvSpPr>
        <p:spPr/>
        <p:txBody>
          <a:bodyPr>
            <a:normAutofit lnSpcReduction="10000"/>
          </a:bodyPr>
          <a:lstStyle/>
          <a:p>
            <a:pPr>
              <a:lnSpc>
                <a:spcPct val="80000"/>
              </a:lnSpc>
              <a:buClr>
                <a:schemeClr val="tx1"/>
              </a:buClr>
              <a:buFontTx/>
              <a:buChar char="•"/>
            </a:pPr>
            <a:r>
              <a:rPr lang="en-US" altLang="en-US" sz="2400" dirty="0"/>
              <a:t>Cellular responses to decreased systemic oxygen delivery</a:t>
            </a:r>
          </a:p>
          <a:p>
            <a:pPr lvl="1">
              <a:lnSpc>
                <a:spcPct val="80000"/>
              </a:lnSpc>
              <a:buClr>
                <a:schemeClr val="tx1"/>
              </a:buClr>
              <a:buFontTx/>
              <a:buChar char="•"/>
            </a:pPr>
            <a:r>
              <a:rPr lang="en-US" altLang="en-US" dirty="0"/>
              <a:t>ATP depletion </a:t>
            </a:r>
            <a:r>
              <a:rPr lang="en-US" altLang="en-US" dirty="0">
                <a:cs typeface="Times New Roman" panose="02020603050405020304" pitchFamily="18" charset="0"/>
              </a:rPr>
              <a:t>→ ion pump dysfunction</a:t>
            </a:r>
          </a:p>
          <a:p>
            <a:pPr lvl="1">
              <a:lnSpc>
                <a:spcPct val="80000"/>
              </a:lnSpc>
              <a:buClr>
                <a:schemeClr val="tx1"/>
              </a:buClr>
              <a:buFontTx/>
              <a:buChar char="•"/>
            </a:pPr>
            <a:r>
              <a:rPr lang="en-US" altLang="en-US" dirty="0">
                <a:cs typeface="Times New Roman" panose="02020603050405020304" pitchFamily="18" charset="0"/>
              </a:rPr>
              <a:t>Cellular edema</a:t>
            </a:r>
          </a:p>
          <a:p>
            <a:pPr lvl="1">
              <a:lnSpc>
                <a:spcPct val="80000"/>
              </a:lnSpc>
              <a:buClr>
                <a:schemeClr val="tx1"/>
              </a:buClr>
              <a:buFontTx/>
              <a:buChar char="•"/>
            </a:pPr>
            <a:r>
              <a:rPr lang="en-US" altLang="en-US" dirty="0">
                <a:cs typeface="Times New Roman" panose="02020603050405020304" pitchFamily="18" charset="0"/>
              </a:rPr>
              <a:t>Hydrolysis of cellular membranes and cellular death</a:t>
            </a:r>
          </a:p>
          <a:p>
            <a:pPr marL="457200" lvl="1" indent="0">
              <a:lnSpc>
                <a:spcPct val="80000"/>
              </a:lnSpc>
              <a:buClr>
                <a:schemeClr val="tx1"/>
              </a:buClr>
              <a:buNone/>
            </a:pPr>
            <a:endParaRPr lang="en-US" altLang="en-US" dirty="0">
              <a:cs typeface="Times New Roman" panose="02020603050405020304" pitchFamily="18" charset="0"/>
            </a:endParaRPr>
          </a:p>
          <a:p>
            <a:pPr>
              <a:lnSpc>
                <a:spcPct val="80000"/>
              </a:lnSpc>
              <a:buClr>
                <a:schemeClr val="tx1"/>
              </a:buClr>
              <a:buFontTx/>
              <a:buChar char="•"/>
            </a:pPr>
            <a:r>
              <a:rPr lang="en-US" altLang="en-US" sz="2400" dirty="0"/>
              <a:t>The body tries to maintain cerebral and cardiac perfusion</a:t>
            </a:r>
          </a:p>
          <a:p>
            <a:pPr lvl="1">
              <a:lnSpc>
                <a:spcPct val="80000"/>
              </a:lnSpc>
              <a:buClr>
                <a:schemeClr val="tx1"/>
              </a:buClr>
              <a:buFontTx/>
              <a:buChar char="•"/>
            </a:pPr>
            <a:r>
              <a:rPr lang="en-US" altLang="en-US" dirty="0"/>
              <a:t>Vasoconstriction of splanchnic, musculoskeletal, and renal blood flow</a:t>
            </a:r>
          </a:p>
          <a:p>
            <a:pPr marL="457200" lvl="1" indent="0">
              <a:lnSpc>
                <a:spcPct val="80000"/>
              </a:lnSpc>
              <a:buClr>
                <a:schemeClr val="tx1"/>
              </a:buClr>
              <a:buNone/>
            </a:pPr>
            <a:endParaRPr lang="en-US" altLang="en-US" dirty="0"/>
          </a:p>
          <a:p>
            <a:pPr>
              <a:lnSpc>
                <a:spcPct val="80000"/>
              </a:lnSpc>
              <a:buClr>
                <a:schemeClr val="tx1"/>
              </a:buClr>
              <a:buFontTx/>
              <a:buChar char="•"/>
            </a:pPr>
            <a:r>
              <a:rPr lang="en-US" altLang="en-US" sz="2400" dirty="0"/>
              <a:t>Global cellular reliance on anerobic glycolysis and increased lactate production.</a:t>
            </a:r>
          </a:p>
          <a:p>
            <a:pPr>
              <a:lnSpc>
                <a:spcPct val="80000"/>
              </a:lnSpc>
              <a:buClr>
                <a:schemeClr val="tx1"/>
              </a:buClr>
              <a:buFontTx/>
              <a:buChar char="•"/>
            </a:pPr>
            <a:endParaRPr lang="en-US" altLang="en-US" sz="2400" dirty="0"/>
          </a:p>
          <a:p>
            <a:pPr>
              <a:lnSpc>
                <a:spcPct val="80000"/>
              </a:lnSpc>
              <a:buClr>
                <a:schemeClr val="tx1"/>
              </a:buClr>
              <a:buFontTx/>
              <a:buChar char="•"/>
            </a:pPr>
            <a:r>
              <a:rPr lang="en-US" altLang="en-US" sz="2400" dirty="0"/>
              <a:t>Systemic metabolic lactic acidosis</a:t>
            </a:r>
            <a:endParaRPr lang="en-CA" dirty="0"/>
          </a:p>
        </p:txBody>
      </p:sp>
    </p:spTree>
    <p:extLst>
      <p:ext uri="{BB962C8B-B14F-4D97-AF65-F5344CB8AC3E}">
        <p14:creationId xmlns:p14="http://schemas.microsoft.com/office/powerpoint/2010/main" val="16545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B61A-6B1A-4FE5-8D0E-A9CDCFBF63E8}"/>
              </a:ext>
            </a:extLst>
          </p:cNvPr>
          <p:cNvSpPr>
            <a:spLocks noGrp="1"/>
          </p:cNvSpPr>
          <p:nvPr>
            <p:ph type="title"/>
          </p:nvPr>
        </p:nvSpPr>
        <p:spPr/>
        <p:txBody>
          <a:bodyPr/>
          <a:lstStyle/>
          <a:p>
            <a:r>
              <a:rPr lang="en-US" altLang="en-US" dirty="0"/>
              <a:t>Multiorgan Dysfunction</a:t>
            </a:r>
            <a:br>
              <a:rPr lang="en-US" altLang="en-US" dirty="0"/>
            </a:br>
            <a:r>
              <a:rPr lang="en-US" altLang="en-US" dirty="0"/>
              <a:t>Syndrome (MODS)</a:t>
            </a:r>
            <a:endParaRPr lang="en-CA" dirty="0"/>
          </a:p>
        </p:txBody>
      </p:sp>
      <p:sp>
        <p:nvSpPr>
          <p:cNvPr id="3" name="Content Placeholder 2">
            <a:extLst>
              <a:ext uri="{FF2B5EF4-FFF2-40B4-BE49-F238E27FC236}">
                <a16:creationId xmlns:a16="http://schemas.microsoft.com/office/drawing/2014/main" id="{95B5BEF6-A42C-403F-8BEA-050AB4529773}"/>
              </a:ext>
            </a:extLst>
          </p:cNvPr>
          <p:cNvSpPr>
            <a:spLocks noGrp="1"/>
          </p:cNvSpPr>
          <p:nvPr>
            <p:ph idx="1"/>
          </p:nvPr>
        </p:nvSpPr>
        <p:spPr/>
        <p:txBody>
          <a:bodyPr/>
          <a:lstStyle/>
          <a:p>
            <a:pPr>
              <a:buClr>
                <a:schemeClr val="tx1"/>
              </a:buClr>
              <a:buFontTx/>
              <a:buChar char="•"/>
            </a:pPr>
            <a:r>
              <a:rPr lang="en-US" altLang="en-US" sz="2400" dirty="0"/>
              <a:t>Progression of physiologic effects as shock ensues</a:t>
            </a:r>
          </a:p>
          <a:p>
            <a:pPr lvl="1">
              <a:buClr>
                <a:schemeClr val="tx1"/>
              </a:buClr>
              <a:buFontTx/>
              <a:buChar char="•"/>
            </a:pPr>
            <a:r>
              <a:rPr lang="en-US" altLang="en-US" sz="2400" dirty="0"/>
              <a:t>Cardiac depression</a:t>
            </a:r>
          </a:p>
          <a:p>
            <a:pPr lvl="1">
              <a:buClr>
                <a:schemeClr val="tx1"/>
              </a:buClr>
              <a:buFontTx/>
              <a:buChar char="•"/>
            </a:pPr>
            <a:r>
              <a:rPr lang="en-US" altLang="en-US" sz="2400" dirty="0"/>
              <a:t>Respiratory distress</a:t>
            </a:r>
          </a:p>
          <a:p>
            <a:pPr lvl="1">
              <a:buClr>
                <a:schemeClr val="tx1"/>
              </a:buClr>
              <a:buFontTx/>
              <a:buChar char="•"/>
            </a:pPr>
            <a:r>
              <a:rPr lang="en-US" altLang="en-US" sz="2400" dirty="0"/>
              <a:t>Renal failure</a:t>
            </a:r>
          </a:p>
          <a:p>
            <a:pPr lvl="1">
              <a:buClr>
                <a:schemeClr val="tx1"/>
              </a:buClr>
              <a:buFontTx/>
              <a:buChar char="•"/>
            </a:pPr>
            <a:r>
              <a:rPr lang="en-US" altLang="en-US" sz="2400" dirty="0"/>
              <a:t>DIC</a:t>
            </a:r>
          </a:p>
          <a:p>
            <a:pPr marL="457200" lvl="1" indent="0">
              <a:buClr>
                <a:schemeClr val="tx1"/>
              </a:buClr>
              <a:buNone/>
            </a:pPr>
            <a:endParaRPr lang="en-US" altLang="en-US" sz="2400" dirty="0"/>
          </a:p>
          <a:p>
            <a:pPr>
              <a:buClr>
                <a:schemeClr val="tx1"/>
              </a:buClr>
              <a:buFontTx/>
              <a:buChar char="•"/>
            </a:pPr>
            <a:r>
              <a:rPr lang="en-US" altLang="en-US" sz="2400" dirty="0"/>
              <a:t>Result is end organ failure </a:t>
            </a:r>
          </a:p>
          <a:p>
            <a:pPr marL="0" indent="0">
              <a:buNone/>
            </a:pPr>
            <a:endParaRPr lang="en-CA" dirty="0"/>
          </a:p>
        </p:txBody>
      </p:sp>
    </p:spTree>
    <p:extLst>
      <p:ext uri="{BB962C8B-B14F-4D97-AF65-F5344CB8AC3E}">
        <p14:creationId xmlns:p14="http://schemas.microsoft.com/office/powerpoint/2010/main" val="1294807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A6AA-B0D5-4B71-8220-21893F96E7F0}"/>
              </a:ext>
            </a:extLst>
          </p:cNvPr>
          <p:cNvSpPr>
            <a:spLocks noGrp="1"/>
          </p:cNvSpPr>
          <p:nvPr>
            <p:ph type="title"/>
          </p:nvPr>
        </p:nvSpPr>
        <p:spPr/>
        <p:txBody>
          <a:bodyPr/>
          <a:lstStyle/>
          <a:p>
            <a:r>
              <a:rPr lang="en-CA" dirty="0"/>
              <a:t>Types Of Shock</a:t>
            </a:r>
          </a:p>
        </p:txBody>
      </p:sp>
      <p:sp>
        <p:nvSpPr>
          <p:cNvPr id="3" name="Content Placeholder 2">
            <a:extLst>
              <a:ext uri="{FF2B5EF4-FFF2-40B4-BE49-F238E27FC236}">
                <a16:creationId xmlns:a16="http://schemas.microsoft.com/office/drawing/2014/main" id="{71EC581D-CD5D-4A49-8285-CB648C3A5F64}"/>
              </a:ext>
            </a:extLst>
          </p:cNvPr>
          <p:cNvSpPr>
            <a:spLocks noGrp="1"/>
          </p:cNvSpPr>
          <p:nvPr>
            <p:ph sz="half" idx="1"/>
          </p:nvPr>
        </p:nvSpPr>
        <p:spPr/>
        <p:txBody>
          <a:bodyPr>
            <a:normAutofit/>
          </a:bodyPr>
          <a:lstStyle/>
          <a:p>
            <a:r>
              <a:rPr lang="en-US" altLang="en-US" sz="2400" b="1" dirty="0"/>
              <a:t>Low Cardiac Output states</a:t>
            </a:r>
          </a:p>
          <a:p>
            <a:pPr lvl="1"/>
            <a:r>
              <a:rPr lang="en-US" altLang="en-US" sz="2400" u="sng" dirty="0"/>
              <a:t>Hypovolemic shock </a:t>
            </a:r>
            <a:r>
              <a:rPr lang="en-US" altLang="en-US" sz="1800" dirty="0"/>
              <a:t>(</a:t>
            </a:r>
            <a:r>
              <a:rPr lang="en-CA" sz="1800" dirty="0"/>
              <a:t>↓↓ solution) </a:t>
            </a:r>
            <a:endParaRPr lang="en-US" altLang="en-US" sz="1800" dirty="0"/>
          </a:p>
          <a:p>
            <a:pPr lvl="2"/>
            <a:r>
              <a:rPr lang="en-US" altLang="en-US" sz="2400" dirty="0"/>
              <a:t>bleeding</a:t>
            </a:r>
          </a:p>
          <a:p>
            <a:pPr lvl="2"/>
            <a:r>
              <a:rPr lang="en-US" altLang="en-US" sz="2400" dirty="0"/>
              <a:t>Dehydration</a:t>
            </a:r>
          </a:p>
          <a:p>
            <a:pPr marL="914400" lvl="2" indent="0">
              <a:buNone/>
            </a:pPr>
            <a:endParaRPr lang="en-US" altLang="en-US" sz="2400" dirty="0"/>
          </a:p>
          <a:p>
            <a:pPr lvl="1"/>
            <a:r>
              <a:rPr lang="en-US" altLang="en-US" sz="2400" u="sng" dirty="0"/>
              <a:t>Cardiogenic shock </a:t>
            </a:r>
            <a:r>
              <a:rPr lang="en-US" altLang="en-US" sz="1800" dirty="0"/>
              <a:t>(</a:t>
            </a:r>
            <a:r>
              <a:rPr lang="en-CA" sz="1800" dirty="0"/>
              <a:t>↓↓ pump)</a:t>
            </a:r>
            <a:endParaRPr lang="en-US" altLang="en-US" sz="1800" dirty="0"/>
          </a:p>
          <a:p>
            <a:pPr lvl="2"/>
            <a:r>
              <a:rPr lang="en-US" altLang="en-US" sz="2400" dirty="0"/>
              <a:t>Impaired inflow</a:t>
            </a:r>
          </a:p>
          <a:p>
            <a:pPr lvl="2"/>
            <a:r>
              <a:rPr lang="en-US" altLang="en-US" sz="2400" dirty="0"/>
              <a:t>Primary pump dysfunction</a:t>
            </a:r>
          </a:p>
          <a:p>
            <a:pPr lvl="2"/>
            <a:r>
              <a:rPr lang="en-US" altLang="en-US" sz="2400" dirty="0"/>
              <a:t>Impaired outflow</a:t>
            </a:r>
          </a:p>
          <a:p>
            <a:endParaRPr lang="en-CA" dirty="0"/>
          </a:p>
        </p:txBody>
      </p:sp>
      <p:sp>
        <p:nvSpPr>
          <p:cNvPr id="4" name="Content Placeholder 3">
            <a:extLst>
              <a:ext uri="{FF2B5EF4-FFF2-40B4-BE49-F238E27FC236}">
                <a16:creationId xmlns:a16="http://schemas.microsoft.com/office/drawing/2014/main" id="{3C3BB985-002D-4929-A0EA-6AB245174F09}"/>
              </a:ext>
            </a:extLst>
          </p:cNvPr>
          <p:cNvSpPr>
            <a:spLocks noGrp="1"/>
          </p:cNvSpPr>
          <p:nvPr>
            <p:ph sz="half" idx="2"/>
          </p:nvPr>
        </p:nvSpPr>
        <p:spPr/>
        <p:txBody>
          <a:bodyPr>
            <a:normAutofit/>
          </a:bodyPr>
          <a:lstStyle/>
          <a:p>
            <a:pPr lvl="1"/>
            <a:r>
              <a:rPr lang="en-US" altLang="en-US" sz="2400" b="1" dirty="0"/>
              <a:t>Low peripheral resistance states </a:t>
            </a:r>
            <a:r>
              <a:rPr lang="en-US" altLang="en-US" sz="1800" dirty="0"/>
              <a:t>(</a:t>
            </a:r>
            <a:r>
              <a:rPr lang="en-CA" sz="1800" dirty="0"/>
              <a:t>↑↑pipes)</a:t>
            </a:r>
            <a:endParaRPr lang="en-US" altLang="en-US" sz="1800" dirty="0"/>
          </a:p>
          <a:p>
            <a:pPr lvl="2"/>
            <a:r>
              <a:rPr lang="en-US" altLang="en-US" sz="2400" u="sng" dirty="0"/>
              <a:t>Neurogenic shock</a:t>
            </a:r>
          </a:p>
          <a:p>
            <a:pPr lvl="3"/>
            <a:r>
              <a:rPr lang="en-US" altLang="en-US" sz="2400" dirty="0"/>
              <a:t>Loss of sympathetic tone</a:t>
            </a:r>
          </a:p>
          <a:p>
            <a:pPr marL="1371600" lvl="3" indent="0">
              <a:buNone/>
            </a:pPr>
            <a:endParaRPr lang="en-US" altLang="en-US" sz="2400" dirty="0"/>
          </a:p>
          <a:p>
            <a:pPr lvl="2"/>
            <a:r>
              <a:rPr lang="en-US" altLang="en-US" sz="2400" u="sng" dirty="0"/>
              <a:t>Vasogenic Shock</a:t>
            </a:r>
          </a:p>
          <a:p>
            <a:pPr lvl="3"/>
            <a:r>
              <a:rPr lang="en-US" altLang="en-US" sz="2400" dirty="0"/>
              <a:t>Septic</a:t>
            </a:r>
          </a:p>
          <a:p>
            <a:pPr lvl="3"/>
            <a:r>
              <a:rPr lang="en-US" altLang="en-US" sz="2400" dirty="0"/>
              <a:t>Anaphylactic</a:t>
            </a:r>
          </a:p>
          <a:p>
            <a:endParaRPr lang="en-CA" dirty="0"/>
          </a:p>
        </p:txBody>
      </p:sp>
    </p:spTree>
    <p:extLst>
      <p:ext uri="{BB962C8B-B14F-4D97-AF65-F5344CB8AC3E}">
        <p14:creationId xmlns:p14="http://schemas.microsoft.com/office/powerpoint/2010/main" val="305953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598653-C735-4D44-8A1C-225E8B161F26}"/>
              </a:ext>
            </a:extLst>
          </p:cNvPr>
          <p:cNvSpPr>
            <a:spLocks noGrp="1"/>
          </p:cNvSpPr>
          <p:nvPr>
            <p:ph type="title"/>
          </p:nvPr>
        </p:nvSpPr>
        <p:spPr>
          <a:xfrm>
            <a:off x="155015" y="2484910"/>
            <a:ext cx="2420234" cy="2435433"/>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Types Of Shock</a:t>
            </a:r>
          </a:p>
        </p:txBody>
      </p:sp>
      <p:pic>
        <p:nvPicPr>
          <p:cNvPr id="16" name="Content Placeholder 15" descr="A screenshot of a cell phone&#10;&#10;Description generated with very high confidence">
            <a:extLst>
              <a:ext uri="{FF2B5EF4-FFF2-40B4-BE49-F238E27FC236}">
                <a16:creationId xmlns:a16="http://schemas.microsoft.com/office/drawing/2014/main" id="{B80E1758-53DA-4750-9B5F-82FFFD08D6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1329" y="1772857"/>
            <a:ext cx="9092350" cy="40494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3060317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852</Words>
  <Application>Microsoft Office PowerPoint</Application>
  <PresentationFormat>Widescreen</PresentationFormat>
  <Paragraphs>162</Paragraphs>
  <Slides>26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Tahoma</vt:lpstr>
      <vt:lpstr>Wingdings</vt:lpstr>
      <vt:lpstr>Retrospect</vt:lpstr>
      <vt:lpstr>Shock</vt:lpstr>
      <vt:lpstr>Shock</vt:lpstr>
      <vt:lpstr>Shock</vt:lpstr>
      <vt:lpstr>Shock</vt:lpstr>
      <vt:lpstr>Understanding Shock</vt:lpstr>
      <vt:lpstr>Understanding Shock</vt:lpstr>
      <vt:lpstr>Multiorgan Dysfunction Syndrome (MODS)</vt:lpstr>
      <vt:lpstr>Types Of Shock</vt:lpstr>
      <vt:lpstr>Types Of Shock</vt:lpstr>
      <vt:lpstr>Classes of Hypovolemic Shock</vt:lpstr>
      <vt:lpstr>Treatment of Shock</vt:lpstr>
      <vt:lpstr>End Points of Resuscitation in Shock management</vt:lpstr>
      <vt:lpstr>What Type of Shock is This?</vt:lpstr>
      <vt:lpstr>What Type of Shock is This?</vt:lpstr>
      <vt:lpstr>Hypovolemic Shock Management</vt:lpstr>
      <vt:lpstr>Evaluation of Hypovolemic Shock</vt:lpstr>
      <vt:lpstr>IV Resuscitation</vt:lpstr>
      <vt:lpstr>What Type of Shock is This?</vt:lpstr>
      <vt:lpstr>What Type of Shock is This?</vt:lpstr>
      <vt:lpstr>Anaphylactic Shock- Diagnosis</vt:lpstr>
      <vt:lpstr>Anaphylactic Shock- Treatment</vt:lpstr>
      <vt:lpstr>What Type of Shock is This?</vt:lpstr>
      <vt:lpstr>Treatment of Septic Shock</vt:lpstr>
      <vt:lpstr>Treatment Algorithm</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Shock</dc:title>
  <dc:creator>Ahmed Alburakan</dc:creator>
  <cp:lastModifiedBy>Ahmed Alburakan</cp:lastModifiedBy>
  <cp:revision>2</cp:revision>
  <dcterms:created xsi:type="dcterms:W3CDTF">2019-09-28T18:06:55Z</dcterms:created>
  <dcterms:modified xsi:type="dcterms:W3CDTF">2019-09-28T18:18:34Z</dcterms:modified>
</cp:coreProperties>
</file>