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6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980" r:id="rId1"/>
    <p:sldMasterId id="2147484004" r:id="rId2"/>
    <p:sldMasterId id="2147483992" r:id="rId3"/>
  </p:sldMasterIdLst>
  <p:notesMasterIdLst>
    <p:notesMasterId r:id="rId107"/>
  </p:notesMasterIdLst>
  <p:handoutMasterIdLst>
    <p:handoutMasterId r:id="rId108"/>
  </p:handoutMasterIdLst>
  <p:sldIdLst>
    <p:sldId id="256" r:id="rId4"/>
    <p:sldId id="412" r:id="rId5"/>
    <p:sldId id="390" r:id="rId6"/>
    <p:sldId id="373" r:id="rId7"/>
    <p:sldId id="424" r:id="rId8"/>
    <p:sldId id="374" r:id="rId9"/>
    <p:sldId id="377" r:id="rId10"/>
    <p:sldId id="378" r:id="rId11"/>
    <p:sldId id="379" r:id="rId12"/>
    <p:sldId id="380" r:id="rId13"/>
    <p:sldId id="381" r:id="rId14"/>
    <p:sldId id="383" r:id="rId15"/>
    <p:sldId id="382" r:id="rId16"/>
    <p:sldId id="384" r:id="rId17"/>
    <p:sldId id="385" r:id="rId18"/>
    <p:sldId id="387" r:id="rId19"/>
    <p:sldId id="389" r:id="rId20"/>
    <p:sldId id="388" r:id="rId21"/>
    <p:sldId id="425" r:id="rId22"/>
    <p:sldId id="411" r:id="rId23"/>
    <p:sldId id="257" r:id="rId24"/>
    <p:sldId id="416" r:id="rId25"/>
    <p:sldId id="413" r:id="rId26"/>
    <p:sldId id="418" r:id="rId27"/>
    <p:sldId id="258" r:id="rId28"/>
    <p:sldId id="259" r:id="rId29"/>
    <p:sldId id="260" r:id="rId30"/>
    <p:sldId id="261" r:id="rId31"/>
    <p:sldId id="415" r:id="rId32"/>
    <p:sldId id="414" r:id="rId33"/>
    <p:sldId id="419" r:id="rId34"/>
    <p:sldId id="262" r:id="rId35"/>
    <p:sldId id="263" r:id="rId36"/>
    <p:sldId id="265" r:id="rId37"/>
    <p:sldId id="266" r:id="rId38"/>
    <p:sldId id="267" r:id="rId39"/>
    <p:sldId id="426" r:id="rId40"/>
    <p:sldId id="420" r:id="rId41"/>
    <p:sldId id="270" r:id="rId42"/>
    <p:sldId id="401" r:id="rId43"/>
    <p:sldId id="271" r:id="rId44"/>
    <p:sldId id="272" r:id="rId45"/>
    <p:sldId id="275" r:id="rId46"/>
    <p:sldId id="280" r:id="rId47"/>
    <p:sldId id="281" r:id="rId48"/>
    <p:sldId id="282" r:id="rId49"/>
    <p:sldId id="427" r:id="rId50"/>
    <p:sldId id="422" r:id="rId51"/>
    <p:sldId id="284" r:id="rId52"/>
    <p:sldId id="285" r:id="rId53"/>
    <p:sldId id="286" r:id="rId54"/>
    <p:sldId id="288" r:id="rId55"/>
    <p:sldId id="298" r:id="rId56"/>
    <p:sldId id="299" r:id="rId57"/>
    <p:sldId id="417" r:id="rId58"/>
    <p:sldId id="300" r:id="rId59"/>
    <p:sldId id="303" r:id="rId60"/>
    <p:sldId id="304" r:id="rId61"/>
    <p:sldId id="305" r:id="rId62"/>
    <p:sldId id="423" r:id="rId63"/>
    <p:sldId id="309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92" r:id="rId78"/>
    <p:sldId id="428" r:id="rId79"/>
    <p:sldId id="407" r:id="rId80"/>
    <p:sldId id="409" r:id="rId81"/>
    <p:sldId id="343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93" r:id="rId90"/>
    <p:sldId id="356" r:id="rId91"/>
    <p:sldId id="357" r:id="rId92"/>
    <p:sldId id="358" r:id="rId93"/>
    <p:sldId id="359" r:id="rId94"/>
    <p:sldId id="360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960" autoAdjust="0"/>
  </p:normalViewPr>
  <p:slideViewPr>
    <p:cSldViewPr>
      <p:cViewPr varScale="1">
        <p:scale>
          <a:sx n="87" d="100"/>
          <a:sy n="87" d="100"/>
        </p:scale>
        <p:origin x="18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35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svg"/><Relationship Id="rId1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BF849-506A-46A3-BED3-CFC9B75729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72E84F2-DCFE-4A61-91DC-E35D7866B42C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/>
            <a:t>LES has primary role of preventing reflux of the gastric contents into the esophagus.</a:t>
          </a:r>
          <a:endParaRPr lang="en-US"/>
        </a:p>
      </dgm:t>
    </dgm:pt>
    <dgm:pt modelId="{82829F11-56E5-45AC-8E11-00207B7620BB}" type="parTrans" cxnId="{B3D5710A-D76B-4268-B8B9-D1304E75CFA2}">
      <dgm:prSet/>
      <dgm:spPr/>
      <dgm:t>
        <a:bodyPr/>
        <a:lstStyle/>
        <a:p>
          <a:endParaRPr lang="en-US"/>
        </a:p>
      </dgm:t>
    </dgm:pt>
    <dgm:pt modelId="{16299D5F-3202-4074-BF12-F0A298B2C4C2}" type="sibTrans" cxnId="{B3D5710A-D76B-4268-B8B9-D1304E75CFA2}">
      <dgm:prSet/>
      <dgm:spPr/>
      <dgm:t>
        <a:bodyPr/>
        <a:lstStyle/>
        <a:p>
          <a:endParaRPr lang="en-US"/>
        </a:p>
      </dgm:t>
    </dgm:pt>
    <dgm:pt modelId="{F0CBBF0A-3D5E-4F1D-B6E7-5454CBDF2B69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/>
            <a:t>When LES has too low pressure to prevent  the reflux of gastric contents from entering the esophagus </a:t>
          </a:r>
          <a:r>
            <a:rPr lang="en-CA" b="1">
              <a:sym typeface="Wingdings" panose="05000000000000000000" pitchFamily="2" charset="2"/>
            </a:rPr>
            <a:t></a:t>
          </a:r>
          <a:r>
            <a:rPr lang="en-CA" b="1"/>
            <a:t> GERD.</a:t>
          </a:r>
          <a:endParaRPr lang="en-US"/>
        </a:p>
      </dgm:t>
    </dgm:pt>
    <dgm:pt modelId="{F4A87698-5992-4D94-97DD-F6359EC5BC59}" type="parTrans" cxnId="{9CB8D595-2785-4612-AD22-33ED85733535}">
      <dgm:prSet/>
      <dgm:spPr/>
      <dgm:t>
        <a:bodyPr/>
        <a:lstStyle/>
        <a:p>
          <a:endParaRPr lang="en-US"/>
        </a:p>
      </dgm:t>
    </dgm:pt>
    <dgm:pt modelId="{DC2C4A5B-86E1-43F2-A050-63B60C3C258C}" type="sibTrans" cxnId="{9CB8D595-2785-4612-AD22-33ED85733535}">
      <dgm:prSet/>
      <dgm:spPr/>
      <dgm:t>
        <a:bodyPr/>
        <a:lstStyle/>
        <a:p>
          <a:endParaRPr lang="en-US"/>
        </a:p>
      </dgm:t>
    </dgm:pt>
    <dgm:pt modelId="{2BB67406-F02D-4F76-9B60-17098820E81D}" type="pres">
      <dgm:prSet presAssocID="{9ABBF849-506A-46A3-BED3-CFC9B757299A}" presName="root" presStyleCnt="0">
        <dgm:presLayoutVars>
          <dgm:dir/>
          <dgm:resizeHandles val="exact"/>
        </dgm:presLayoutVars>
      </dgm:prSet>
      <dgm:spPr/>
    </dgm:pt>
    <dgm:pt modelId="{45EAF0BE-4564-40DC-BC70-B2E93A05704B}" type="pres">
      <dgm:prSet presAssocID="{F72E84F2-DCFE-4A61-91DC-E35D7866B42C}" presName="compNode" presStyleCnt="0"/>
      <dgm:spPr/>
    </dgm:pt>
    <dgm:pt modelId="{83F9DCB7-B438-437C-9C88-1F0BDBFBDD7B}" type="pres">
      <dgm:prSet presAssocID="{F72E84F2-DCFE-4A61-91DC-E35D7866B42C}" presName="bgRect" presStyleLbl="bgShp" presStyleIdx="0" presStyleCnt="2"/>
      <dgm:spPr/>
    </dgm:pt>
    <dgm:pt modelId="{99E15A8C-1219-45ED-9B70-FEC6707A2716}" type="pres">
      <dgm:prSet presAssocID="{F72E84F2-DCFE-4A61-91DC-E35D7866B42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DC0F4AD9-9C88-4063-BC5C-8D6A68C5084F}" type="pres">
      <dgm:prSet presAssocID="{F72E84F2-DCFE-4A61-91DC-E35D7866B42C}" presName="spaceRect" presStyleCnt="0"/>
      <dgm:spPr/>
    </dgm:pt>
    <dgm:pt modelId="{16CBCE6B-F92A-492C-A3BB-23C9AD4C27F5}" type="pres">
      <dgm:prSet presAssocID="{F72E84F2-DCFE-4A61-91DC-E35D7866B42C}" presName="parTx" presStyleLbl="revTx" presStyleIdx="0" presStyleCnt="2">
        <dgm:presLayoutVars>
          <dgm:chMax val="0"/>
          <dgm:chPref val="0"/>
        </dgm:presLayoutVars>
      </dgm:prSet>
      <dgm:spPr/>
    </dgm:pt>
    <dgm:pt modelId="{85286607-D481-4C18-9607-EEC32A9BF264}" type="pres">
      <dgm:prSet presAssocID="{16299D5F-3202-4074-BF12-F0A298B2C4C2}" presName="sibTrans" presStyleCnt="0"/>
      <dgm:spPr/>
    </dgm:pt>
    <dgm:pt modelId="{09A39199-57D4-43B9-BD9F-8E1781965DA1}" type="pres">
      <dgm:prSet presAssocID="{F0CBBF0A-3D5E-4F1D-B6E7-5454CBDF2B69}" presName="compNode" presStyleCnt="0"/>
      <dgm:spPr/>
    </dgm:pt>
    <dgm:pt modelId="{FD3085C0-0A8E-4EEC-B800-AF8B886E696E}" type="pres">
      <dgm:prSet presAssocID="{F0CBBF0A-3D5E-4F1D-B6E7-5454CBDF2B69}" presName="bgRect" presStyleLbl="bgShp" presStyleIdx="1" presStyleCnt="2"/>
      <dgm:spPr/>
    </dgm:pt>
    <dgm:pt modelId="{0F5E132B-1968-4C17-AD6E-ED5088F33778}" type="pres">
      <dgm:prSet presAssocID="{F0CBBF0A-3D5E-4F1D-B6E7-5454CBDF2B6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5EA8F83-223E-40AA-84F2-C1271A129E61}" type="pres">
      <dgm:prSet presAssocID="{F0CBBF0A-3D5E-4F1D-B6E7-5454CBDF2B69}" presName="spaceRect" presStyleCnt="0"/>
      <dgm:spPr/>
    </dgm:pt>
    <dgm:pt modelId="{EB5F8CBE-51F0-4D9C-AB51-D7FB91C32FE5}" type="pres">
      <dgm:prSet presAssocID="{F0CBBF0A-3D5E-4F1D-B6E7-5454CBDF2B6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3D5710A-D76B-4268-B8B9-D1304E75CFA2}" srcId="{9ABBF849-506A-46A3-BED3-CFC9B757299A}" destId="{F72E84F2-DCFE-4A61-91DC-E35D7866B42C}" srcOrd="0" destOrd="0" parTransId="{82829F11-56E5-45AC-8E11-00207B7620BB}" sibTransId="{16299D5F-3202-4074-BF12-F0A298B2C4C2}"/>
    <dgm:cxn modelId="{6FC9406C-D18B-C347-A3F0-61DCD2E7F316}" type="presOf" srcId="{9ABBF849-506A-46A3-BED3-CFC9B757299A}" destId="{2BB67406-F02D-4F76-9B60-17098820E81D}" srcOrd="0" destOrd="0" presId="urn:microsoft.com/office/officeart/2018/2/layout/IconVerticalSolidList"/>
    <dgm:cxn modelId="{9CB8D595-2785-4612-AD22-33ED85733535}" srcId="{9ABBF849-506A-46A3-BED3-CFC9B757299A}" destId="{F0CBBF0A-3D5E-4F1D-B6E7-5454CBDF2B69}" srcOrd="1" destOrd="0" parTransId="{F4A87698-5992-4D94-97DD-F6359EC5BC59}" sibTransId="{DC2C4A5B-86E1-43F2-A050-63B60C3C258C}"/>
    <dgm:cxn modelId="{ACF70EAE-9133-AF4B-AFB6-0E413DCB099E}" type="presOf" srcId="{F0CBBF0A-3D5E-4F1D-B6E7-5454CBDF2B69}" destId="{EB5F8CBE-51F0-4D9C-AB51-D7FB91C32FE5}" srcOrd="0" destOrd="0" presId="urn:microsoft.com/office/officeart/2018/2/layout/IconVerticalSolidList"/>
    <dgm:cxn modelId="{C61955EF-91E8-8346-B4CC-7CFB712E0413}" type="presOf" srcId="{F72E84F2-DCFE-4A61-91DC-E35D7866B42C}" destId="{16CBCE6B-F92A-492C-A3BB-23C9AD4C27F5}" srcOrd="0" destOrd="0" presId="urn:microsoft.com/office/officeart/2018/2/layout/IconVerticalSolidList"/>
    <dgm:cxn modelId="{F9CACFF4-1472-F74F-953E-5E0C6BA7A3CB}" type="presParOf" srcId="{2BB67406-F02D-4F76-9B60-17098820E81D}" destId="{45EAF0BE-4564-40DC-BC70-B2E93A05704B}" srcOrd="0" destOrd="0" presId="urn:microsoft.com/office/officeart/2018/2/layout/IconVerticalSolidList"/>
    <dgm:cxn modelId="{69AE0B28-7576-6B4D-8FB6-1771CA4D5339}" type="presParOf" srcId="{45EAF0BE-4564-40DC-BC70-B2E93A05704B}" destId="{83F9DCB7-B438-437C-9C88-1F0BDBFBDD7B}" srcOrd="0" destOrd="0" presId="urn:microsoft.com/office/officeart/2018/2/layout/IconVerticalSolidList"/>
    <dgm:cxn modelId="{779BCB31-1326-664C-92D1-73378A59A4B0}" type="presParOf" srcId="{45EAF0BE-4564-40DC-BC70-B2E93A05704B}" destId="{99E15A8C-1219-45ED-9B70-FEC6707A2716}" srcOrd="1" destOrd="0" presId="urn:microsoft.com/office/officeart/2018/2/layout/IconVerticalSolidList"/>
    <dgm:cxn modelId="{5223718C-8B5E-164F-94A7-32CFDBFB95FE}" type="presParOf" srcId="{45EAF0BE-4564-40DC-BC70-B2E93A05704B}" destId="{DC0F4AD9-9C88-4063-BC5C-8D6A68C5084F}" srcOrd="2" destOrd="0" presId="urn:microsoft.com/office/officeart/2018/2/layout/IconVerticalSolidList"/>
    <dgm:cxn modelId="{D93AF035-7A1E-D343-8FC0-0568FF4E2839}" type="presParOf" srcId="{45EAF0BE-4564-40DC-BC70-B2E93A05704B}" destId="{16CBCE6B-F92A-492C-A3BB-23C9AD4C27F5}" srcOrd="3" destOrd="0" presId="urn:microsoft.com/office/officeart/2018/2/layout/IconVerticalSolidList"/>
    <dgm:cxn modelId="{B665631D-3700-C746-A42B-63B8F3294EF0}" type="presParOf" srcId="{2BB67406-F02D-4F76-9B60-17098820E81D}" destId="{85286607-D481-4C18-9607-EEC32A9BF264}" srcOrd="1" destOrd="0" presId="urn:microsoft.com/office/officeart/2018/2/layout/IconVerticalSolidList"/>
    <dgm:cxn modelId="{99FEA3F9-D0B6-AA40-86A3-6166E8C8CA73}" type="presParOf" srcId="{2BB67406-F02D-4F76-9B60-17098820E81D}" destId="{09A39199-57D4-43B9-BD9F-8E1781965DA1}" srcOrd="2" destOrd="0" presId="urn:microsoft.com/office/officeart/2018/2/layout/IconVerticalSolidList"/>
    <dgm:cxn modelId="{FB196BBF-AF9A-1B43-98BF-9A84610B6C48}" type="presParOf" srcId="{09A39199-57D4-43B9-BD9F-8E1781965DA1}" destId="{FD3085C0-0A8E-4EEC-B800-AF8B886E696E}" srcOrd="0" destOrd="0" presId="urn:microsoft.com/office/officeart/2018/2/layout/IconVerticalSolidList"/>
    <dgm:cxn modelId="{A6F84071-ABC5-6E47-890D-2B091B7C5D66}" type="presParOf" srcId="{09A39199-57D4-43B9-BD9F-8E1781965DA1}" destId="{0F5E132B-1968-4C17-AD6E-ED5088F33778}" srcOrd="1" destOrd="0" presId="urn:microsoft.com/office/officeart/2018/2/layout/IconVerticalSolidList"/>
    <dgm:cxn modelId="{FA3EBC32-CB14-2248-8415-C12CDC753B8A}" type="presParOf" srcId="{09A39199-57D4-43B9-BD9F-8E1781965DA1}" destId="{65EA8F83-223E-40AA-84F2-C1271A129E61}" srcOrd="2" destOrd="0" presId="urn:microsoft.com/office/officeart/2018/2/layout/IconVerticalSolidList"/>
    <dgm:cxn modelId="{1EA98CA3-29A7-F04E-91F8-284C88214D17}" type="presParOf" srcId="{09A39199-57D4-43B9-BD9F-8E1781965DA1}" destId="{EB5F8CBE-51F0-4D9C-AB51-D7FB91C32F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08E9D9-00D6-424D-A311-D2CCD1B2CBD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56939A-9687-4F80-B491-815DC44B6C37}">
      <dgm:prSet/>
      <dgm:spPr/>
      <dgm:t>
        <a:bodyPr/>
        <a:lstStyle/>
        <a:p>
          <a:r>
            <a:rPr lang="en-US"/>
            <a:t>The primary complications of achalasia are related to the functional obstruction </a:t>
          </a:r>
          <a:r>
            <a:rPr lang="en-US">
              <a:sym typeface="Wingdings" panose="05000000000000000000" pitchFamily="2" charset="2"/>
            </a:rPr>
            <a:t></a:t>
          </a:r>
          <a:r>
            <a:rPr lang="en-US"/>
            <a:t> progressive malnutrition and aspiration.</a:t>
          </a:r>
        </a:p>
      </dgm:t>
    </dgm:pt>
    <dgm:pt modelId="{D8F287CA-EF1A-479F-8836-9BC796ECFC81}" type="parTrans" cxnId="{F3D33B0B-D4A1-4F6E-9AAA-97F9FF02F251}">
      <dgm:prSet/>
      <dgm:spPr/>
      <dgm:t>
        <a:bodyPr/>
        <a:lstStyle/>
        <a:p>
          <a:endParaRPr lang="en-US"/>
        </a:p>
      </dgm:t>
    </dgm:pt>
    <dgm:pt modelId="{0621497E-AC6E-424A-8B65-EC0C6075A492}" type="sibTrans" cxnId="{F3D33B0B-D4A1-4F6E-9AAA-97F9FF02F251}">
      <dgm:prSet/>
      <dgm:spPr/>
      <dgm:t>
        <a:bodyPr/>
        <a:lstStyle/>
        <a:p>
          <a:endParaRPr lang="en-US"/>
        </a:p>
      </dgm:t>
    </dgm:pt>
    <dgm:pt modelId="{CB1C5FCD-BBE8-4FDB-B6DF-3CE4C404ECAC}">
      <dgm:prSet/>
      <dgm:spPr/>
      <dgm:t>
        <a:bodyPr/>
        <a:lstStyle/>
        <a:p>
          <a:r>
            <a:rPr lang="en-US"/>
            <a:t>Uncommon but important secondary complications of achalasia include:</a:t>
          </a:r>
        </a:p>
      </dgm:t>
    </dgm:pt>
    <dgm:pt modelId="{543DAB39-3CEC-4BE2-A492-D79C085626C7}" type="parTrans" cxnId="{00CC6B31-14D3-4230-BFAC-B49E2236B3B8}">
      <dgm:prSet/>
      <dgm:spPr/>
      <dgm:t>
        <a:bodyPr/>
        <a:lstStyle/>
        <a:p>
          <a:endParaRPr lang="en-US"/>
        </a:p>
      </dgm:t>
    </dgm:pt>
    <dgm:pt modelId="{5F8EB6A8-DA58-4490-A8FA-24B007482334}" type="sibTrans" cxnId="{00CC6B31-14D3-4230-BFAC-B49E2236B3B8}">
      <dgm:prSet/>
      <dgm:spPr/>
      <dgm:t>
        <a:bodyPr/>
        <a:lstStyle/>
        <a:p>
          <a:endParaRPr lang="en-US"/>
        </a:p>
      </dgm:t>
    </dgm:pt>
    <dgm:pt modelId="{03AF069D-B58D-43B1-938A-F031A5563004}">
      <dgm:prSet/>
      <dgm:spPr/>
      <dgm:t>
        <a:bodyPr/>
        <a:lstStyle/>
        <a:p>
          <a:r>
            <a:rPr lang="en-US" dirty="0"/>
            <a:t>           </a:t>
          </a:r>
          <a:r>
            <a:rPr lang="en-US" dirty="0" err="1"/>
            <a:t>Epiphrenic</a:t>
          </a:r>
          <a:r>
            <a:rPr lang="en-US" dirty="0"/>
            <a:t> diverticula.</a:t>
          </a:r>
        </a:p>
      </dgm:t>
    </dgm:pt>
    <dgm:pt modelId="{6F81D38A-310B-4493-8800-34C5C93DDEED}" type="parTrans" cxnId="{862019DF-4D73-45E1-8490-81C5BE7E8DB1}">
      <dgm:prSet/>
      <dgm:spPr/>
      <dgm:t>
        <a:bodyPr/>
        <a:lstStyle/>
        <a:p>
          <a:endParaRPr lang="en-US"/>
        </a:p>
      </dgm:t>
    </dgm:pt>
    <dgm:pt modelId="{8F75D70D-07CA-41BB-A30E-A2FADAC0411B}" type="sibTrans" cxnId="{862019DF-4D73-45E1-8490-81C5BE7E8DB1}">
      <dgm:prSet/>
      <dgm:spPr/>
      <dgm:t>
        <a:bodyPr/>
        <a:lstStyle/>
        <a:p>
          <a:endParaRPr lang="en-US"/>
        </a:p>
      </dgm:t>
    </dgm:pt>
    <dgm:pt modelId="{CD851D47-7ADC-4609-928D-F0A9C918421D}">
      <dgm:prSet/>
      <dgm:spPr/>
      <dgm:t>
        <a:bodyPr/>
        <a:lstStyle/>
        <a:p>
          <a:r>
            <a:rPr lang="en-US" dirty="0"/>
            <a:t>           Esophageal squamous cell carcinoma.</a:t>
          </a:r>
        </a:p>
      </dgm:t>
    </dgm:pt>
    <dgm:pt modelId="{64CBF908-40FE-4C5A-B16F-F5557CB9B3C0}" type="parTrans" cxnId="{55E4BD71-2098-4CD9-8266-D01332F5255B}">
      <dgm:prSet/>
      <dgm:spPr/>
      <dgm:t>
        <a:bodyPr/>
        <a:lstStyle/>
        <a:p>
          <a:endParaRPr lang="en-US"/>
        </a:p>
      </dgm:t>
    </dgm:pt>
    <dgm:pt modelId="{7A1672B4-E904-4D48-8DAB-F76CDF5C5268}" type="sibTrans" cxnId="{55E4BD71-2098-4CD9-8266-D01332F5255B}">
      <dgm:prSet/>
      <dgm:spPr/>
      <dgm:t>
        <a:bodyPr/>
        <a:lstStyle/>
        <a:p>
          <a:endParaRPr lang="en-US"/>
        </a:p>
      </dgm:t>
    </dgm:pt>
    <dgm:pt modelId="{C77C9562-AA9C-754B-8CEF-2D43FD95E5ED}" type="pres">
      <dgm:prSet presAssocID="{1908E9D9-00D6-424D-A311-D2CCD1B2CBDA}" presName="vert0" presStyleCnt="0">
        <dgm:presLayoutVars>
          <dgm:dir/>
          <dgm:animOne val="branch"/>
          <dgm:animLvl val="lvl"/>
        </dgm:presLayoutVars>
      </dgm:prSet>
      <dgm:spPr/>
    </dgm:pt>
    <dgm:pt modelId="{E0D413A6-8DE7-7B4F-A6A3-95CD7434B523}" type="pres">
      <dgm:prSet presAssocID="{4656939A-9687-4F80-B491-815DC44B6C37}" presName="thickLine" presStyleLbl="alignNode1" presStyleIdx="0" presStyleCnt="4"/>
      <dgm:spPr/>
    </dgm:pt>
    <dgm:pt modelId="{8C459237-E523-854F-9B5B-8025ECAA10EA}" type="pres">
      <dgm:prSet presAssocID="{4656939A-9687-4F80-B491-815DC44B6C37}" presName="horz1" presStyleCnt="0"/>
      <dgm:spPr/>
    </dgm:pt>
    <dgm:pt modelId="{20E4ACFD-7914-5348-8F6F-0DF23BCA3B51}" type="pres">
      <dgm:prSet presAssocID="{4656939A-9687-4F80-B491-815DC44B6C37}" presName="tx1" presStyleLbl="revTx" presStyleIdx="0" presStyleCnt="4"/>
      <dgm:spPr/>
    </dgm:pt>
    <dgm:pt modelId="{4114F195-D2EB-C94E-8E8E-B65E978D0B51}" type="pres">
      <dgm:prSet presAssocID="{4656939A-9687-4F80-B491-815DC44B6C37}" presName="vert1" presStyleCnt="0"/>
      <dgm:spPr/>
    </dgm:pt>
    <dgm:pt modelId="{74E5CFB8-6019-9D40-A258-E90EAF2E2122}" type="pres">
      <dgm:prSet presAssocID="{CB1C5FCD-BBE8-4FDB-B6DF-3CE4C404ECAC}" presName="thickLine" presStyleLbl="alignNode1" presStyleIdx="1" presStyleCnt="4"/>
      <dgm:spPr/>
    </dgm:pt>
    <dgm:pt modelId="{58A8F968-4D54-894E-8942-8F9AFC4028FD}" type="pres">
      <dgm:prSet presAssocID="{CB1C5FCD-BBE8-4FDB-B6DF-3CE4C404ECAC}" presName="horz1" presStyleCnt="0"/>
      <dgm:spPr/>
    </dgm:pt>
    <dgm:pt modelId="{C1E12DD3-21BB-7C4B-B833-EA2E78951B27}" type="pres">
      <dgm:prSet presAssocID="{CB1C5FCD-BBE8-4FDB-B6DF-3CE4C404ECAC}" presName="tx1" presStyleLbl="revTx" presStyleIdx="1" presStyleCnt="4"/>
      <dgm:spPr/>
    </dgm:pt>
    <dgm:pt modelId="{F289FD77-BD8A-7E42-B4E2-8D696865E669}" type="pres">
      <dgm:prSet presAssocID="{CB1C5FCD-BBE8-4FDB-B6DF-3CE4C404ECAC}" presName="vert1" presStyleCnt="0"/>
      <dgm:spPr/>
    </dgm:pt>
    <dgm:pt modelId="{9A0D15B6-7E76-554F-9C67-D2F6ABDA91E2}" type="pres">
      <dgm:prSet presAssocID="{03AF069D-B58D-43B1-938A-F031A5563004}" presName="thickLine" presStyleLbl="alignNode1" presStyleIdx="2" presStyleCnt="4"/>
      <dgm:spPr/>
    </dgm:pt>
    <dgm:pt modelId="{239C32D6-B469-3949-BECC-80A3057F4342}" type="pres">
      <dgm:prSet presAssocID="{03AF069D-B58D-43B1-938A-F031A5563004}" presName="horz1" presStyleCnt="0"/>
      <dgm:spPr/>
    </dgm:pt>
    <dgm:pt modelId="{82559FAF-F799-AC48-BCA7-012C6B59DAE7}" type="pres">
      <dgm:prSet presAssocID="{03AF069D-B58D-43B1-938A-F031A5563004}" presName="tx1" presStyleLbl="revTx" presStyleIdx="2" presStyleCnt="4"/>
      <dgm:spPr/>
    </dgm:pt>
    <dgm:pt modelId="{96045431-306F-D743-8F6A-C57300997684}" type="pres">
      <dgm:prSet presAssocID="{03AF069D-B58D-43B1-938A-F031A5563004}" presName="vert1" presStyleCnt="0"/>
      <dgm:spPr/>
    </dgm:pt>
    <dgm:pt modelId="{3EAA0540-7E9F-F843-8774-7C9E8ECFBB4C}" type="pres">
      <dgm:prSet presAssocID="{CD851D47-7ADC-4609-928D-F0A9C918421D}" presName="thickLine" presStyleLbl="alignNode1" presStyleIdx="3" presStyleCnt="4"/>
      <dgm:spPr/>
    </dgm:pt>
    <dgm:pt modelId="{0C791AB7-596B-C945-9A16-A85B5A6D373E}" type="pres">
      <dgm:prSet presAssocID="{CD851D47-7ADC-4609-928D-F0A9C918421D}" presName="horz1" presStyleCnt="0"/>
      <dgm:spPr/>
    </dgm:pt>
    <dgm:pt modelId="{64761667-D3C5-CB46-9B92-37E375BE821A}" type="pres">
      <dgm:prSet presAssocID="{CD851D47-7ADC-4609-928D-F0A9C918421D}" presName="tx1" presStyleLbl="revTx" presStyleIdx="3" presStyleCnt="4"/>
      <dgm:spPr/>
    </dgm:pt>
    <dgm:pt modelId="{48B4A479-805E-2646-BBD6-EAD52980D726}" type="pres">
      <dgm:prSet presAssocID="{CD851D47-7ADC-4609-928D-F0A9C918421D}" presName="vert1" presStyleCnt="0"/>
      <dgm:spPr/>
    </dgm:pt>
  </dgm:ptLst>
  <dgm:cxnLst>
    <dgm:cxn modelId="{0558B500-9C65-8B46-9D9F-E7B44734BB0D}" type="presOf" srcId="{CB1C5FCD-BBE8-4FDB-B6DF-3CE4C404ECAC}" destId="{C1E12DD3-21BB-7C4B-B833-EA2E78951B27}" srcOrd="0" destOrd="0" presId="urn:microsoft.com/office/officeart/2008/layout/LinedList"/>
    <dgm:cxn modelId="{F3D33B0B-D4A1-4F6E-9AAA-97F9FF02F251}" srcId="{1908E9D9-00D6-424D-A311-D2CCD1B2CBDA}" destId="{4656939A-9687-4F80-B491-815DC44B6C37}" srcOrd="0" destOrd="0" parTransId="{D8F287CA-EF1A-479F-8836-9BC796ECFC81}" sibTransId="{0621497E-AC6E-424A-8B65-EC0C6075A492}"/>
    <dgm:cxn modelId="{00CC6B31-14D3-4230-BFAC-B49E2236B3B8}" srcId="{1908E9D9-00D6-424D-A311-D2CCD1B2CBDA}" destId="{CB1C5FCD-BBE8-4FDB-B6DF-3CE4C404ECAC}" srcOrd="1" destOrd="0" parTransId="{543DAB39-3CEC-4BE2-A492-D79C085626C7}" sibTransId="{5F8EB6A8-DA58-4490-A8FA-24B007482334}"/>
    <dgm:cxn modelId="{01C00553-08C8-2E45-8910-19432FB870D6}" type="presOf" srcId="{4656939A-9687-4F80-B491-815DC44B6C37}" destId="{20E4ACFD-7914-5348-8F6F-0DF23BCA3B51}" srcOrd="0" destOrd="0" presId="urn:microsoft.com/office/officeart/2008/layout/LinedList"/>
    <dgm:cxn modelId="{55E4BD71-2098-4CD9-8266-D01332F5255B}" srcId="{1908E9D9-00D6-424D-A311-D2CCD1B2CBDA}" destId="{CD851D47-7ADC-4609-928D-F0A9C918421D}" srcOrd="3" destOrd="0" parTransId="{64CBF908-40FE-4C5A-B16F-F5557CB9B3C0}" sibTransId="{7A1672B4-E904-4D48-8DAB-F76CDF5C5268}"/>
    <dgm:cxn modelId="{F8BB02C5-0F0A-F74C-8D46-3BC8AD3884D1}" type="presOf" srcId="{03AF069D-B58D-43B1-938A-F031A5563004}" destId="{82559FAF-F799-AC48-BCA7-012C6B59DAE7}" srcOrd="0" destOrd="0" presId="urn:microsoft.com/office/officeart/2008/layout/LinedList"/>
    <dgm:cxn modelId="{862019DF-4D73-45E1-8490-81C5BE7E8DB1}" srcId="{1908E9D9-00D6-424D-A311-D2CCD1B2CBDA}" destId="{03AF069D-B58D-43B1-938A-F031A5563004}" srcOrd="2" destOrd="0" parTransId="{6F81D38A-310B-4493-8800-34C5C93DDEED}" sibTransId="{8F75D70D-07CA-41BB-A30E-A2FADAC0411B}"/>
    <dgm:cxn modelId="{30F897E7-EC4C-8E42-9981-5B2F1A172113}" type="presOf" srcId="{CD851D47-7ADC-4609-928D-F0A9C918421D}" destId="{64761667-D3C5-CB46-9B92-37E375BE821A}" srcOrd="0" destOrd="0" presId="urn:microsoft.com/office/officeart/2008/layout/LinedList"/>
    <dgm:cxn modelId="{F11ACCF6-B518-224B-A739-AEEB417D2B90}" type="presOf" srcId="{1908E9D9-00D6-424D-A311-D2CCD1B2CBDA}" destId="{C77C9562-AA9C-754B-8CEF-2D43FD95E5ED}" srcOrd="0" destOrd="0" presId="urn:microsoft.com/office/officeart/2008/layout/LinedList"/>
    <dgm:cxn modelId="{E4DD191C-7EC8-F24A-91B8-774E63E9358B}" type="presParOf" srcId="{C77C9562-AA9C-754B-8CEF-2D43FD95E5ED}" destId="{E0D413A6-8DE7-7B4F-A6A3-95CD7434B523}" srcOrd="0" destOrd="0" presId="urn:microsoft.com/office/officeart/2008/layout/LinedList"/>
    <dgm:cxn modelId="{923E638C-A218-FC47-B1A4-586FA2108259}" type="presParOf" srcId="{C77C9562-AA9C-754B-8CEF-2D43FD95E5ED}" destId="{8C459237-E523-854F-9B5B-8025ECAA10EA}" srcOrd="1" destOrd="0" presId="urn:microsoft.com/office/officeart/2008/layout/LinedList"/>
    <dgm:cxn modelId="{6868D978-C4D4-5C4E-9229-FE3FCA10360B}" type="presParOf" srcId="{8C459237-E523-854F-9B5B-8025ECAA10EA}" destId="{20E4ACFD-7914-5348-8F6F-0DF23BCA3B51}" srcOrd="0" destOrd="0" presId="urn:microsoft.com/office/officeart/2008/layout/LinedList"/>
    <dgm:cxn modelId="{6288FE39-D4C5-7544-A3D2-C155FF492DD4}" type="presParOf" srcId="{8C459237-E523-854F-9B5B-8025ECAA10EA}" destId="{4114F195-D2EB-C94E-8E8E-B65E978D0B51}" srcOrd="1" destOrd="0" presId="urn:microsoft.com/office/officeart/2008/layout/LinedList"/>
    <dgm:cxn modelId="{234517E8-332C-0442-913B-BAE5C6203019}" type="presParOf" srcId="{C77C9562-AA9C-754B-8CEF-2D43FD95E5ED}" destId="{74E5CFB8-6019-9D40-A258-E90EAF2E2122}" srcOrd="2" destOrd="0" presId="urn:microsoft.com/office/officeart/2008/layout/LinedList"/>
    <dgm:cxn modelId="{BD7D53A8-EBF1-9649-BD93-B61CF4576706}" type="presParOf" srcId="{C77C9562-AA9C-754B-8CEF-2D43FD95E5ED}" destId="{58A8F968-4D54-894E-8942-8F9AFC4028FD}" srcOrd="3" destOrd="0" presId="urn:microsoft.com/office/officeart/2008/layout/LinedList"/>
    <dgm:cxn modelId="{34801EE5-950E-FE4D-9124-44864785A80E}" type="presParOf" srcId="{58A8F968-4D54-894E-8942-8F9AFC4028FD}" destId="{C1E12DD3-21BB-7C4B-B833-EA2E78951B27}" srcOrd="0" destOrd="0" presId="urn:microsoft.com/office/officeart/2008/layout/LinedList"/>
    <dgm:cxn modelId="{0BFDE4FF-2461-EA48-8D81-11E248CE9ECF}" type="presParOf" srcId="{58A8F968-4D54-894E-8942-8F9AFC4028FD}" destId="{F289FD77-BD8A-7E42-B4E2-8D696865E669}" srcOrd="1" destOrd="0" presId="urn:microsoft.com/office/officeart/2008/layout/LinedList"/>
    <dgm:cxn modelId="{93F5373F-D586-7243-8482-83BB7A610F85}" type="presParOf" srcId="{C77C9562-AA9C-754B-8CEF-2D43FD95E5ED}" destId="{9A0D15B6-7E76-554F-9C67-D2F6ABDA91E2}" srcOrd="4" destOrd="0" presId="urn:microsoft.com/office/officeart/2008/layout/LinedList"/>
    <dgm:cxn modelId="{B5FB22AA-0180-1A4A-8490-6607F529CFC7}" type="presParOf" srcId="{C77C9562-AA9C-754B-8CEF-2D43FD95E5ED}" destId="{239C32D6-B469-3949-BECC-80A3057F4342}" srcOrd="5" destOrd="0" presId="urn:microsoft.com/office/officeart/2008/layout/LinedList"/>
    <dgm:cxn modelId="{90C4C80A-9C9B-2141-A537-C4FAC6EEA82C}" type="presParOf" srcId="{239C32D6-B469-3949-BECC-80A3057F4342}" destId="{82559FAF-F799-AC48-BCA7-012C6B59DAE7}" srcOrd="0" destOrd="0" presId="urn:microsoft.com/office/officeart/2008/layout/LinedList"/>
    <dgm:cxn modelId="{79E7C6A9-196A-4040-A43F-AEE042651526}" type="presParOf" srcId="{239C32D6-B469-3949-BECC-80A3057F4342}" destId="{96045431-306F-D743-8F6A-C57300997684}" srcOrd="1" destOrd="0" presId="urn:microsoft.com/office/officeart/2008/layout/LinedList"/>
    <dgm:cxn modelId="{EB6DFCFA-1E93-684F-B848-8E6B58755B9A}" type="presParOf" srcId="{C77C9562-AA9C-754B-8CEF-2D43FD95E5ED}" destId="{3EAA0540-7E9F-F843-8774-7C9E8ECFBB4C}" srcOrd="6" destOrd="0" presId="urn:microsoft.com/office/officeart/2008/layout/LinedList"/>
    <dgm:cxn modelId="{5D710D2F-E30A-1949-97F0-6FAA7AF6FB99}" type="presParOf" srcId="{C77C9562-AA9C-754B-8CEF-2D43FD95E5ED}" destId="{0C791AB7-596B-C945-9A16-A85B5A6D373E}" srcOrd="7" destOrd="0" presId="urn:microsoft.com/office/officeart/2008/layout/LinedList"/>
    <dgm:cxn modelId="{8C5026FB-1A6D-6743-A28D-39943C7534F9}" type="presParOf" srcId="{0C791AB7-596B-C945-9A16-A85B5A6D373E}" destId="{64761667-D3C5-CB46-9B92-37E375BE821A}" srcOrd="0" destOrd="0" presId="urn:microsoft.com/office/officeart/2008/layout/LinedList"/>
    <dgm:cxn modelId="{04190484-A80B-E54B-9C5B-6156DA5ADD3B}" type="presParOf" srcId="{0C791AB7-596B-C945-9A16-A85B5A6D373E}" destId="{48B4A479-805E-2646-BBD6-EAD52980D7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D2F9719-AD41-4D65-9788-4BC83B53BFC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6634893-2675-44A9-A1A6-C75AF66A0F06}">
      <dgm:prSet/>
      <dgm:spPr/>
      <dgm:t>
        <a:bodyPr/>
        <a:lstStyle/>
        <a:p>
          <a:r>
            <a:rPr lang="en-CA" b="1"/>
            <a:t>False (Pulsion) diverticula:</a:t>
          </a:r>
          <a:endParaRPr lang="en-US"/>
        </a:p>
      </dgm:t>
    </dgm:pt>
    <dgm:pt modelId="{B3B12260-6C35-457B-B4D1-F0FA500B951C}" type="parTrans" cxnId="{F81A5CCC-E141-4700-A0A9-FC1A119D4A12}">
      <dgm:prSet/>
      <dgm:spPr/>
      <dgm:t>
        <a:bodyPr/>
        <a:lstStyle/>
        <a:p>
          <a:endParaRPr lang="en-US"/>
        </a:p>
      </dgm:t>
    </dgm:pt>
    <dgm:pt modelId="{0DCA8B18-ED23-4997-B397-5A11988D7829}" type="sibTrans" cxnId="{F81A5CCC-E141-4700-A0A9-FC1A119D4A12}">
      <dgm:prSet/>
      <dgm:spPr/>
      <dgm:t>
        <a:bodyPr/>
        <a:lstStyle/>
        <a:p>
          <a:endParaRPr lang="en-US"/>
        </a:p>
      </dgm:t>
    </dgm:pt>
    <dgm:pt modelId="{ADD2DED4-0D3E-49E8-8EAD-DEE6939407F9}">
      <dgm:prSet/>
      <dgm:spPr/>
      <dgm:t>
        <a:bodyPr/>
        <a:lstStyle/>
        <a:p>
          <a:r>
            <a:rPr lang="en-CA" b="1"/>
            <a:t>Zenker's diverticulum </a:t>
          </a:r>
          <a:endParaRPr lang="en-US"/>
        </a:p>
      </dgm:t>
    </dgm:pt>
    <dgm:pt modelId="{B0B145A6-D668-4362-8785-222E6C39790E}" type="parTrans" cxnId="{095CC1C9-1D24-41F0-BEEE-8FEE124FACB6}">
      <dgm:prSet/>
      <dgm:spPr/>
      <dgm:t>
        <a:bodyPr/>
        <a:lstStyle/>
        <a:p>
          <a:endParaRPr lang="en-US"/>
        </a:p>
      </dgm:t>
    </dgm:pt>
    <dgm:pt modelId="{71A9B766-DA21-421F-9A41-18463B40E3ED}" type="sibTrans" cxnId="{095CC1C9-1D24-41F0-BEEE-8FEE124FACB6}">
      <dgm:prSet/>
      <dgm:spPr/>
      <dgm:t>
        <a:bodyPr/>
        <a:lstStyle/>
        <a:p>
          <a:endParaRPr lang="en-US"/>
        </a:p>
      </dgm:t>
    </dgm:pt>
    <dgm:pt modelId="{E32BC741-4782-4479-A95A-5551E821F8A5}">
      <dgm:prSet/>
      <dgm:spPr/>
      <dgm:t>
        <a:bodyPr/>
        <a:lstStyle/>
        <a:p>
          <a:r>
            <a:rPr lang="en-CA" b="1"/>
            <a:t>Epiphrenic diverticulum</a:t>
          </a:r>
          <a:endParaRPr lang="en-US"/>
        </a:p>
      </dgm:t>
    </dgm:pt>
    <dgm:pt modelId="{7BB737FF-FC2D-4FEA-B01F-B542FA9387E7}" type="parTrans" cxnId="{F83E8E29-38E1-49E7-B0A4-40CAC850E5DF}">
      <dgm:prSet/>
      <dgm:spPr/>
      <dgm:t>
        <a:bodyPr/>
        <a:lstStyle/>
        <a:p>
          <a:endParaRPr lang="en-US"/>
        </a:p>
      </dgm:t>
    </dgm:pt>
    <dgm:pt modelId="{8E201B11-ECD5-44B4-A610-FB78BBFB41C5}" type="sibTrans" cxnId="{F83E8E29-38E1-49E7-B0A4-40CAC850E5DF}">
      <dgm:prSet/>
      <dgm:spPr/>
      <dgm:t>
        <a:bodyPr/>
        <a:lstStyle/>
        <a:p>
          <a:endParaRPr lang="en-US"/>
        </a:p>
      </dgm:t>
    </dgm:pt>
    <dgm:pt modelId="{05667993-3C6D-4B1D-B5B9-AF69D4A211FB}">
      <dgm:prSet/>
      <dgm:spPr/>
      <dgm:t>
        <a:bodyPr/>
        <a:lstStyle/>
        <a:p>
          <a:r>
            <a:rPr lang="en-CA" b="1"/>
            <a:t>True (Traction) diverticula :</a:t>
          </a:r>
          <a:endParaRPr lang="en-US"/>
        </a:p>
      </dgm:t>
    </dgm:pt>
    <dgm:pt modelId="{2161553C-B776-417B-AF08-580C27012546}" type="parTrans" cxnId="{18827B44-0437-499D-94AB-84C7947DCDFA}">
      <dgm:prSet/>
      <dgm:spPr/>
      <dgm:t>
        <a:bodyPr/>
        <a:lstStyle/>
        <a:p>
          <a:endParaRPr lang="en-US"/>
        </a:p>
      </dgm:t>
    </dgm:pt>
    <dgm:pt modelId="{7E8E30C3-C64C-49E1-A74F-C37A6726C067}" type="sibTrans" cxnId="{18827B44-0437-499D-94AB-84C7947DCDFA}">
      <dgm:prSet/>
      <dgm:spPr/>
      <dgm:t>
        <a:bodyPr/>
        <a:lstStyle/>
        <a:p>
          <a:endParaRPr lang="en-US"/>
        </a:p>
      </dgm:t>
    </dgm:pt>
    <dgm:pt modelId="{213F5D0B-50E6-4275-BAAE-061CBC428E18}">
      <dgm:prSet/>
      <dgm:spPr/>
      <dgm:t>
        <a:bodyPr/>
        <a:lstStyle/>
        <a:p>
          <a:r>
            <a:rPr lang="en-CA" b="1"/>
            <a:t>external inflammatory mediastinal lymph nodes adhering to the esophagus</a:t>
          </a:r>
          <a:endParaRPr lang="en-US"/>
        </a:p>
      </dgm:t>
    </dgm:pt>
    <dgm:pt modelId="{F428721B-DC31-4D9D-AAED-DD27166D1EA0}" type="parTrans" cxnId="{825BE708-DFE4-44E3-9D1D-02B13DEE8A12}">
      <dgm:prSet/>
      <dgm:spPr/>
      <dgm:t>
        <a:bodyPr/>
        <a:lstStyle/>
        <a:p>
          <a:endParaRPr lang="en-US"/>
        </a:p>
      </dgm:t>
    </dgm:pt>
    <dgm:pt modelId="{BA358445-1242-4661-BD6F-475E697E849A}" type="sibTrans" cxnId="{825BE708-DFE4-44E3-9D1D-02B13DEE8A12}">
      <dgm:prSet/>
      <dgm:spPr/>
      <dgm:t>
        <a:bodyPr/>
        <a:lstStyle/>
        <a:p>
          <a:endParaRPr lang="en-US"/>
        </a:p>
      </dgm:t>
    </dgm:pt>
    <dgm:pt modelId="{BB72F483-A251-DD44-9B66-099622291DA7}" type="pres">
      <dgm:prSet presAssocID="{ED2F9719-AD41-4D65-9788-4BC83B53BFC5}" presName="linear" presStyleCnt="0">
        <dgm:presLayoutVars>
          <dgm:animLvl val="lvl"/>
          <dgm:resizeHandles val="exact"/>
        </dgm:presLayoutVars>
      </dgm:prSet>
      <dgm:spPr/>
    </dgm:pt>
    <dgm:pt modelId="{F45A5EF7-DF83-7742-9493-3B728F6D456C}" type="pres">
      <dgm:prSet presAssocID="{76634893-2675-44A9-A1A6-C75AF66A0F0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1CEA0F9-307C-EB4A-A290-73A82D358951}" type="pres">
      <dgm:prSet presAssocID="{0DCA8B18-ED23-4997-B397-5A11988D7829}" presName="spacer" presStyleCnt="0"/>
      <dgm:spPr/>
    </dgm:pt>
    <dgm:pt modelId="{7D55A222-5218-3F44-A64B-AEE32CA79717}" type="pres">
      <dgm:prSet presAssocID="{ADD2DED4-0D3E-49E8-8EAD-DEE6939407F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AD2AE2A-D5DE-754F-BC44-EF2BEEFD4CD8}" type="pres">
      <dgm:prSet presAssocID="{71A9B766-DA21-421F-9A41-18463B40E3ED}" presName="spacer" presStyleCnt="0"/>
      <dgm:spPr/>
    </dgm:pt>
    <dgm:pt modelId="{0A9D33F1-5821-604A-88C7-87BE8AC424EE}" type="pres">
      <dgm:prSet presAssocID="{E32BC741-4782-4479-A95A-5551E821F8A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18D31CD-B085-024F-8A08-F798B332CAAD}" type="pres">
      <dgm:prSet presAssocID="{8E201B11-ECD5-44B4-A610-FB78BBFB41C5}" presName="spacer" presStyleCnt="0"/>
      <dgm:spPr/>
    </dgm:pt>
    <dgm:pt modelId="{1CB63C8A-96F5-C045-924B-E36666F91491}" type="pres">
      <dgm:prSet presAssocID="{05667993-3C6D-4B1D-B5B9-AF69D4A211F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140305A-7C12-C646-BF47-E08E9C400B7B}" type="pres">
      <dgm:prSet presAssocID="{7E8E30C3-C64C-49E1-A74F-C37A6726C067}" presName="spacer" presStyleCnt="0"/>
      <dgm:spPr/>
    </dgm:pt>
    <dgm:pt modelId="{4C491000-6E79-BB45-A066-14E22211EC01}" type="pres">
      <dgm:prSet presAssocID="{213F5D0B-50E6-4275-BAAE-061CBC428E1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25BE708-DFE4-44E3-9D1D-02B13DEE8A12}" srcId="{ED2F9719-AD41-4D65-9788-4BC83B53BFC5}" destId="{213F5D0B-50E6-4275-BAAE-061CBC428E18}" srcOrd="4" destOrd="0" parTransId="{F428721B-DC31-4D9D-AAED-DD27166D1EA0}" sibTransId="{BA358445-1242-4661-BD6F-475E697E849A}"/>
    <dgm:cxn modelId="{F83E8E29-38E1-49E7-B0A4-40CAC850E5DF}" srcId="{ED2F9719-AD41-4D65-9788-4BC83B53BFC5}" destId="{E32BC741-4782-4479-A95A-5551E821F8A5}" srcOrd="2" destOrd="0" parTransId="{7BB737FF-FC2D-4FEA-B01F-B542FA9387E7}" sibTransId="{8E201B11-ECD5-44B4-A610-FB78BBFB41C5}"/>
    <dgm:cxn modelId="{E7AC7235-2DA3-0149-96FC-4206AE498334}" type="presOf" srcId="{05667993-3C6D-4B1D-B5B9-AF69D4A211FB}" destId="{1CB63C8A-96F5-C045-924B-E36666F91491}" srcOrd="0" destOrd="0" presId="urn:microsoft.com/office/officeart/2005/8/layout/vList2"/>
    <dgm:cxn modelId="{BB4E0439-AD9B-3848-8AE0-018E56DA96D5}" type="presOf" srcId="{E32BC741-4782-4479-A95A-5551E821F8A5}" destId="{0A9D33F1-5821-604A-88C7-87BE8AC424EE}" srcOrd="0" destOrd="0" presId="urn:microsoft.com/office/officeart/2005/8/layout/vList2"/>
    <dgm:cxn modelId="{18827B44-0437-499D-94AB-84C7947DCDFA}" srcId="{ED2F9719-AD41-4D65-9788-4BC83B53BFC5}" destId="{05667993-3C6D-4B1D-B5B9-AF69D4A211FB}" srcOrd="3" destOrd="0" parTransId="{2161553C-B776-417B-AF08-580C27012546}" sibTransId="{7E8E30C3-C64C-49E1-A74F-C37A6726C067}"/>
    <dgm:cxn modelId="{1F539A66-D817-EE47-95D8-E31E2276E283}" type="presOf" srcId="{76634893-2675-44A9-A1A6-C75AF66A0F06}" destId="{F45A5EF7-DF83-7742-9493-3B728F6D456C}" srcOrd="0" destOrd="0" presId="urn:microsoft.com/office/officeart/2005/8/layout/vList2"/>
    <dgm:cxn modelId="{4EC66C89-6E53-0840-967F-D61245E507BD}" type="presOf" srcId="{213F5D0B-50E6-4275-BAAE-061CBC428E18}" destId="{4C491000-6E79-BB45-A066-14E22211EC01}" srcOrd="0" destOrd="0" presId="urn:microsoft.com/office/officeart/2005/8/layout/vList2"/>
    <dgm:cxn modelId="{D125EB93-5312-DB43-A8AF-39074AF04A7F}" type="presOf" srcId="{ED2F9719-AD41-4D65-9788-4BC83B53BFC5}" destId="{BB72F483-A251-DD44-9B66-099622291DA7}" srcOrd="0" destOrd="0" presId="urn:microsoft.com/office/officeart/2005/8/layout/vList2"/>
    <dgm:cxn modelId="{095CC1C9-1D24-41F0-BEEE-8FEE124FACB6}" srcId="{ED2F9719-AD41-4D65-9788-4BC83B53BFC5}" destId="{ADD2DED4-0D3E-49E8-8EAD-DEE6939407F9}" srcOrd="1" destOrd="0" parTransId="{B0B145A6-D668-4362-8785-222E6C39790E}" sibTransId="{71A9B766-DA21-421F-9A41-18463B40E3ED}"/>
    <dgm:cxn modelId="{F81A5CCC-E141-4700-A0A9-FC1A119D4A12}" srcId="{ED2F9719-AD41-4D65-9788-4BC83B53BFC5}" destId="{76634893-2675-44A9-A1A6-C75AF66A0F06}" srcOrd="0" destOrd="0" parTransId="{B3B12260-6C35-457B-B4D1-F0FA500B951C}" sibTransId="{0DCA8B18-ED23-4997-B397-5A11988D7829}"/>
    <dgm:cxn modelId="{D4E9F9CE-5B7B-6344-A01F-4F07DD780119}" type="presOf" srcId="{ADD2DED4-0D3E-49E8-8EAD-DEE6939407F9}" destId="{7D55A222-5218-3F44-A64B-AEE32CA79717}" srcOrd="0" destOrd="0" presId="urn:microsoft.com/office/officeart/2005/8/layout/vList2"/>
    <dgm:cxn modelId="{F37F1900-BDDF-914A-B802-94A778EC516D}" type="presParOf" srcId="{BB72F483-A251-DD44-9B66-099622291DA7}" destId="{F45A5EF7-DF83-7742-9493-3B728F6D456C}" srcOrd="0" destOrd="0" presId="urn:microsoft.com/office/officeart/2005/8/layout/vList2"/>
    <dgm:cxn modelId="{64C0C62E-4898-4A45-89F8-3FF5FD460A00}" type="presParOf" srcId="{BB72F483-A251-DD44-9B66-099622291DA7}" destId="{91CEA0F9-307C-EB4A-A290-73A82D358951}" srcOrd="1" destOrd="0" presId="urn:microsoft.com/office/officeart/2005/8/layout/vList2"/>
    <dgm:cxn modelId="{50623F9F-B6B5-FD44-A28B-3018461A36C8}" type="presParOf" srcId="{BB72F483-A251-DD44-9B66-099622291DA7}" destId="{7D55A222-5218-3F44-A64B-AEE32CA79717}" srcOrd="2" destOrd="0" presId="urn:microsoft.com/office/officeart/2005/8/layout/vList2"/>
    <dgm:cxn modelId="{91F271A7-403C-9947-91FE-0812194D6033}" type="presParOf" srcId="{BB72F483-A251-DD44-9B66-099622291DA7}" destId="{DAD2AE2A-D5DE-754F-BC44-EF2BEEFD4CD8}" srcOrd="3" destOrd="0" presId="urn:microsoft.com/office/officeart/2005/8/layout/vList2"/>
    <dgm:cxn modelId="{2C4C5B41-3BD8-7E4F-AF94-6BBC23549F96}" type="presParOf" srcId="{BB72F483-A251-DD44-9B66-099622291DA7}" destId="{0A9D33F1-5821-604A-88C7-87BE8AC424EE}" srcOrd="4" destOrd="0" presId="urn:microsoft.com/office/officeart/2005/8/layout/vList2"/>
    <dgm:cxn modelId="{98E477DB-4FBF-F74D-9DD5-17FBB52DB276}" type="presParOf" srcId="{BB72F483-A251-DD44-9B66-099622291DA7}" destId="{618D31CD-B085-024F-8A08-F798B332CAAD}" srcOrd="5" destOrd="0" presId="urn:microsoft.com/office/officeart/2005/8/layout/vList2"/>
    <dgm:cxn modelId="{593C0799-4FA2-2B41-A083-51C75BDA7D7C}" type="presParOf" srcId="{BB72F483-A251-DD44-9B66-099622291DA7}" destId="{1CB63C8A-96F5-C045-924B-E36666F91491}" srcOrd="6" destOrd="0" presId="urn:microsoft.com/office/officeart/2005/8/layout/vList2"/>
    <dgm:cxn modelId="{3CF8FABE-F601-E547-A2AE-78549E0A4DFB}" type="presParOf" srcId="{BB72F483-A251-DD44-9B66-099622291DA7}" destId="{D140305A-7C12-C646-BF47-E08E9C400B7B}" srcOrd="7" destOrd="0" presId="urn:microsoft.com/office/officeart/2005/8/layout/vList2"/>
    <dgm:cxn modelId="{CA290222-093A-CE40-B311-CFAD3475CA41}" type="presParOf" srcId="{BB72F483-A251-DD44-9B66-099622291DA7}" destId="{4C491000-6E79-BB45-A066-14E22211EC0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E9EFBE-A111-4AE0-BC47-B482FDEA479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030A2F-327E-4A45-93E6-B8D13797C941}">
      <dgm:prSet/>
      <dgm:spPr/>
      <dgm:t>
        <a:bodyPr/>
        <a:lstStyle/>
        <a:p>
          <a:r>
            <a:rPr lang="en-CA" b="1" dirty="0"/>
            <a:t>Commonly, patients complain of a sticking in the throat.</a:t>
          </a:r>
          <a:endParaRPr lang="en-US" dirty="0"/>
        </a:p>
      </dgm:t>
    </dgm:pt>
    <dgm:pt modelId="{0C476296-49D5-4C7F-8916-85E687822B62}" type="parTrans" cxnId="{5644D09F-6BA5-4F2C-90A7-D5E8CDE49640}">
      <dgm:prSet/>
      <dgm:spPr/>
      <dgm:t>
        <a:bodyPr/>
        <a:lstStyle/>
        <a:p>
          <a:endParaRPr lang="en-US"/>
        </a:p>
      </dgm:t>
    </dgm:pt>
    <dgm:pt modelId="{81C67B9D-98E8-41DF-8394-3B26A3F21B0B}" type="sibTrans" cxnId="{5644D09F-6BA5-4F2C-90A7-D5E8CDE49640}">
      <dgm:prSet/>
      <dgm:spPr/>
      <dgm:t>
        <a:bodyPr/>
        <a:lstStyle/>
        <a:p>
          <a:endParaRPr lang="en-US"/>
        </a:p>
      </dgm:t>
    </dgm:pt>
    <dgm:pt modelId="{CCE8FD36-1BF8-4043-B7BD-9CD25824F96E}">
      <dgm:prSet/>
      <dgm:spPr/>
      <dgm:t>
        <a:bodyPr/>
        <a:lstStyle/>
        <a:p>
          <a:r>
            <a:rPr lang="en-CA" b="1" dirty="0"/>
            <a:t>Nagging cough, excessive salivation, and intermittent dysphagia often are signs of progressive disease.</a:t>
          </a:r>
          <a:endParaRPr lang="en-US" dirty="0"/>
        </a:p>
      </dgm:t>
    </dgm:pt>
    <dgm:pt modelId="{D55E414A-AFF1-4D87-9C05-A31A0A49DF9C}" type="parTrans" cxnId="{CB8A293E-C264-40E8-9887-102AB08E7BB0}">
      <dgm:prSet/>
      <dgm:spPr/>
      <dgm:t>
        <a:bodyPr/>
        <a:lstStyle/>
        <a:p>
          <a:endParaRPr lang="en-US"/>
        </a:p>
      </dgm:t>
    </dgm:pt>
    <dgm:pt modelId="{E55AECE5-6FF8-4BB4-8056-F5930B35BB76}" type="sibTrans" cxnId="{CB8A293E-C264-40E8-9887-102AB08E7BB0}">
      <dgm:prSet/>
      <dgm:spPr/>
      <dgm:t>
        <a:bodyPr/>
        <a:lstStyle/>
        <a:p>
          <a:endParaRPr lang="en-US"/>
        </a:p>
      </dgm:t>
    </dgm:pt>
    <dgm:pt modelId="{5A05FE1F-2437-4EFF-9E3D-2708310EF6A0}">
      <dgm:prSet/>
      <dgm:spPr/>
      <dgm:t>
        <a:bodyPr/>
        <a:lstStyle/>
        <a:p>
          <a:r>
            <a:rPr lang="en-CA" b="1"/>
            <a:t>As the sac increases in size, regurgitation of foul-smelling, undigested material is common</a:t>
          </a:r>
          <a:endParaRPr lang="en-US"/>
        </a:p>
      </dgm:t>
    </dgm:pt>
    <dgm:pt modelId="{859EED06-D32C-45CA-AE16-7F4626126FAA}" type="parTrans" cxnId="{90822277-5B14-4B7E-97FC-434F2AAA68C7}">
      <dgm:prSet/>
      <dgm:spPr/>
      <dgm:t>
        <a:bodyPr/>
        <a:lstStyle/>
        <a:p>
          <a:endParaRPr lang="en-US"/>
        </a:p>
      </dgm:t>
    </dgm:pt>
    <dgm:pt modelId="{B826C8BB-1AA6-46C2-A39C-7963DB28BE5F}" type="sibTrans" cxnId="{90822277-5B14-4B7E-97FC-434F2AAA68C7}">
      <dgm:prSet/>
      <dgm:spPr/>
      <dgm:t>
        <a:bodyPr/>
        <a:lstStyle/>
        <a:p>
          <a:endParaRPr lang="en-US"/>
        </a:p>
      </dgm:t>
    </dgm:pt>
    <dgm:pt modelId="{1F1FD000-CF0B-9A4A-A39A-FC83747ABF29}" type="pres">
      <dgm:prSet presAssocID="{98E9EFBE-A111-4AE0-BC47-B482FDEA4791}" presName="vert0" presStyleCnt="0">
        <dgm:presLayoutVars>
          <dgm:dir/>
          <dgm:animOne val="branch"/>
          <dgm:animLvl val="lvl"/>
        </dgm:presLayoutVars>
      </dgm:prSet>
      <dgm:spPr/>
    </dgm:pt>
    <dgm:pt modelId="{5F92A9B9-0464-6A43-A3D9-A10767E22E4C}" type="pres">
      <dgm:prSet presAssocID="{D1030A2F-327E-4A45-93E6-B8D13797C941}" presName="thickLine" presStyleLbl="alignNode1" presStyleIdx="0" presStyleCnt="3"/>
      <dgm:spPr/>
    </dgm:pt>
    <dgm:pt modelId="{B9A73527-8BEA-9F43-84E0-1C8E4E9C27FA}" type="pres">
      <dgm:prSet presAssocID="{D1030A2F-327E-4A45-93E6-B8D13797C941}" presName="horz1" presStyleCnt="0"/>
      <dgm:spPr/>
    </dgm:pt>
    <dgm:pt modelId="{A1953BC9-1B79-5B48-9758-41DD57ED95A1}" type="pres">
      <dgm:prSet presAssocID="{D1030A2F-327E-4A45-93E6-B8D13797C941}" presName="tx1" presStyleLbl="revTx" presStyleIdx="0" presStyleCnt="3"/>
      <dgm:spPr/>
    </dgm:pt>
    <dgm:pt modelId="{437D6AF9-6F5A-3740-AD01-1EFB064C3DEC}" type="pres">
      <dgm:prSet presAssocID="{D1030A2F-327E-4A45-93E6-B8D13797C941}" presName="vert1" presStyleCnt="0"/>
      <dgm:spPr/>
    </dgm:pt>
    <dgm:pt modelId="{7FFA58AD-082C-1C4A-8783-1F51C62C4792}" type="pres">
      <dgm:prSet presAssocID="{CCE8FD36-1BF8-4043-B7BD-9CD25824F96E}" presName="thickLine" presStyleLbl="alignNode1" presStyleIdx="1" presStyleCnt="3"/>
      <dgm:spPr/>
    </dgm:pt>
    <dgm:pt modelId="{87FB4174-7D22-8942-AD2D-7BD8F0BB89BC}" type="pres">
      <dgm:prSet presAssocID="{CCE8FD36-1BF8-4043-B7BD-9CD25824F96E}" presName="horz1" presStyleCnt="0"/>
      <dgm:spPr/>
    </dgm:pt>
    <dgm:pt modelId="{E7811BB3-64E1-6646-BB8D-C94EEED8992C}" type="pres">
      <dgm:prSet presAssocID="{CCE8FD36-1BF8-4043-B7BD-9CD25824F96E}" presName="tx1" presStyleLbl="revTx" presStyleIdx="1" presStyleCnt="3"/>
      <dgm:spPr/>
    </dgm:pt>
    <dgm:pt modelId="{EA86863D-E5E0-3B47-8370-DA01B3B97C22}" type="pres">
      <dgm:prSet presAssocID="{CCE8FD36-1BF8-4043-B7BD-9CD25824F96E}" presName="vert1" presStyleCnt="0"/>
      <dgm:spPr/>
    </dgm:pt>
    <dgm:pt modelId="{2B1BC941-02AB-ED46-B473-E655902CA886}" type="pres">
      <dgm:prSet presAssocID="{5A05FE1F-2437-4EFF-9E3D-2708310EF6A0}" presName="thickLine" presStyleLbl="alignNode1" presStyleIdx="2" presStyleCnt="3"/>
      <dgm:spPr/>
    </dgm:pt>
    <dgm:pt modelId="{4A7A9814-B5B1-3B46-B6D1-DA7CD4837F19}" type="pres">
      <dgm:prSet presAssocID="{5A05FE1F-2437-4EFF-9E3D-2708310EF6A0}" presName="horz1" presStyleCnt="0"/>
      <dgm:spPr/>
    </dgm:pt>
    <dgm:pt modelId="{C61F8681-F14A-8E4F-8622-BB691FD17C94}" type="pres">
      <dgm:prSet presAssocID="{5A05FE1F-2437-4EFF-9E3D-2708310EF6A0}" presName="tx1" presStyleLbl="revTx" presStyleIdx="2" presStyleCnt="3"/>
      <dgm:spPr/>
    </dgm:pt>
    <dgm:pt modelId="{534BDA65-4863-0848-9EBA-29BCEA08DB06}" type="pres">
      <dgm:prSet presAssocID="{5A05FE1F-2437-4EFF-9E3D-2708310EF6A0}" presName="vert1" presStyleCnt="0"/>
      <dgm:spPr/>
    </dgm:pt>
  </dgm:ptLst>
  <dgm:cxnLst>
    <dgm:cxn modelId="{CB8A293E-C264-40E8-9887-102AB08E7BB0}" srcId="{98E9EFBE-A111-4AE0-BC47-B482FDEA4791}" destId="{CCE8FD36-1BF8-4043-B7BD-9CD25824F96E}" srcOrd="1" destOrd="0" parTransId="{D55E414A-AFF1-4D87-9C05-A31A0A49DF9C}" sibTransId="{E55AECE5-6FF8-4BB4-8056-F5930B35BB76}"/>
    <dgm:cxn modelId="{2AA29C47-7A17-5B44-84C8-80FD1FBCC7A4}" type="presOf" srcId="{D1030A2F-327E-4A45-93E6-B8D13797C941}" destId="{A1953BC9-1B79-5B48-9758-41DD57ED95A1}" srcOrd="0" destOrd="0" presId="urn:microsoft.com/office/officeart/2008/layout/LinedList"/>
    <dgm:cxn modelId="{CA227573-6F7C-C246-9F99-B517A6578C7B}" type="presOf" srcId="{98E9EFBE-A111-4AE0-BC47-B482FDEA4791}" destId="{1F1FD000-CF0B-9A4A-A39A-FC83747ABF29}" srcOrd="0" destOrd="0" presId="urn:microsoft.com/office/officeart/2008/layout/LinedList"/>
    <dgm:cxn modelId="{90822277-5B14-4B7E-97FC-434F2AAA68C7}" srcId="{98E9EFBE-A111-4AE0-BC47-B482FDEA4791}" destId="{5A05FE1F-2437-4EFF-9E3D-2708310EF6A0}" srcOrd="2" destOrd="0" parTransId="{859EED06-D32C-45CA-AE16-7F4626126FAA}" sibTransId="{B826C8BB-1AA6-46C2-A39C-7963DB28BE5F}"/>
    <dgm:cxn modelId="{3988207B-D5DF-AD4B-865A-ACDCCD24A150}" type="presOf" srcId="{CCE8FD36-1BF8-4043-B7BD-9CD25824F96E}" destId="{E7811BB3-64E1-6646-BB8D-C94EEED8992C}" srcOrd="0" destOrd="0" presId="urn:microsoft.com/office/officeart/2008/layout/LinedList"/>
    <dgm:cxn modelId="{5644D09F-6BA5-4F2C-90A7-D5E8CDE49640}" srcId="{98E9EFBE-A111-4AE0-BC47-B482FDEA4791}" destId="{D1030A2F-327E-4A45-93E6-B8D13797C941}" srcOrd="0" destOrd="0" parTransId="{0C476296-49D5-4C7F-8916-85E687822B62}" sibTransId="{81C67B9D-98E8-41DF-8394-3B26A3F21B0B}"/>
    <dgm:cxn modelId="{A60562B6-B9EC-C64C-8DEE-61E0ECABA33F}" type="presOf" srcId="{5A05FE1F-2437-4EFF-9E3D-2708310EF6A0}" destId="{C61F8681-F14A-8E4F-8622-BB691FD17C94}" srcOrd="0" destOrd="0" presId="urn:microsoft.com/office/officeart/2008/layout/LinedList"/>
    <dgm:cxn modelId="{336427BB-ACA2-224D-9BAC-9F5604B3DAC9}" type="presParOf" srcId="{1F1FD000-CF0B-9A4A-A39A-FC83747ABF29}" destId="{5F92A9B9-0464-6A43-A3D9-A10767E22E4C}" srcOrd="0" destOrd="0" presId="urn:microsoft.com/office/officeart/2008/layout/LinedList"/>
    <dgm:cxn modelId="{ADB44075-84C4-5040-ACD2-1420B4C3F1BA}" type="presParOf" srcId="{1F1FD000-CF0B-9A4A-A39A-FC83747ABF29}" destId="{B9A73527-8BEA-9F43-84E0-1C8E4E9C27FA}" srcOrd="1" destOrd="0" presId="urn:microsoft.com/office/officeart/2008/layout/LinedList"/>
    <dgm:cxn modelId="{8DAF745D-E84F-DB4F-A5BB-AA04F4B8D5B2}" type="presParOf" srcId="{B9A73527-8BEA-9F43-84E0-1C8E4E9C27FA}" destId="{A1953BC9-1B79-5B48-9758-41DD57ED95A1}" srcOrd="0" destOrd="0" presId="urn:microsoft.com/office/officeart/2008/layout/LinedList"/>
    <dgm:cxn modelId="{3E152648-B51B-A54C-832D-4F42CB6BB170}" type="presParOf" srcId="{B9A73527-8BEA-9F43-84E0-1C8E4E9C27FA}" destId="{437D6AF9-6F5A-3740-AD01-1EFB064C3DEC}" srcOrd="1" destOrd="0" presId="urn:microsoft.com/office/officeart/2008/layout/LinedList"/>
    <dgm:cxn modelId="{5F3CF46C-E185-554C-9B0A-1C1739BC0677}" type="presParOf" srcId="{1F1FD000-CF0B-9A4A-A39A-FC83747ABF29}" destId="{7FFA58AD-082C-1C4A-8783-1F51C62C4792}" srcOrd="2" destOrd="0" presId="urn:microsoft.com/office/officeart/2008/layout/LinedList"/>
    <dgm:cxn modelId="{9C4C0D4B-CC14-BB47-B8BA-128990D923AE}" type="presParOf" srcId="{1F1FD000-CF0B-9A4A-A39A-FC83747ABF29}" destId="{87FB4174-7D22-8942-AD2D-7BD8F0BB89BC}" srcOrd="3" destOrd="0" presId="urn:microsoft.com/office/officeart/2008/layout/LinedList"/>
    <dgm:cxn modelId="{C6FF9975-CCBF-9F4F-B034-91A2BE72139C}" type="presParOf" srcId="{87FB4174-7D22-8942-AD2D-7BD8F0BB89BC}" destId="{E7811BB3-64E1-6646-BB8D-C94EEED8992C}" srcOrd="0" destOrd="0" presId="urn:microsoft.com/office/officeart/2008/layout/LinedList"/>
    <dgm:cxn modelId="{55283DB5-8F40-D24C-9083-A9460C99E183}" type="presParOf" srcId="{87FB4174-7D22-8942-AD2D-7BD8F0BB89BC}" destId="{EA86863D-E5E0-3B47-8370-DA01B3B97C22}" srcOrd="1" destOrd="0" presId="urn:microsoft.com/office/officeart/2008/layout/LinedList"/>
    <dgm:cxn modelId="{7A906633-98DE-F648-A1A7-7259DBBB53B1}" type="presParOf" srcId="{1F1FD000-CF0B-9A4A-A39A-FC83747ABF29}" destId="{2B1BC941-02AB-ED46-B473-E655902CA886}" srcOrd="4" destOrd="0" presId="urn:microsoft.com/office/officeart/2008/layout/LinedList"/>
    <dgm:cxn modelId="{C747632D-5160-E043-BAB2-2AAC1826AA50}" type="presParOf" srcId="{1F1FD000-CF0B-9A4A-A39A-FC83747ABF29}" destId="{4A7A9814-B5B1-3B46-B6D1-DA7CD4837F19}" srcOrd="5" destOrd="0" presId="urn:microsoft.com/office/officeart/2008/layout/LinedList"/>
    <dgm:cxn modelId="{4687241A-9945-FB4C-9FE2-6ABA5622D2C1}" type="presParOf" srcId="{4A7A9814-B5B1-3B46-B6D1-DA7CD4837F19}" destId="{C61F8681-F14A-8E4F-8622-BB691FD17C94}" srcOrd="0" destOrd="0" presId="urn:microsoft.com/office/officeart/2008/layout/LinedList"/>
    <dgm:cxn modelId="{CA1C6DBF-745E-0841-9EDC-79ACC96B2F9B}" type="presParOf" srcId="{4A7A9814-B5B1-3B46-B6D1-DA7CD4837F19}" destId="{534BDA65-4863-0848-9EBA-29BCEA08DB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858776-30E2-4210-B3A9-151BF64D27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B97505C-E67D-4E89-B981-40E2F0886385}">
      <dgm:prSet/>
      <dgm:spPr/>
      <dgm:t>
        <a:bodyPr/>
        <a:lstStyle/>
        <a:p>
          <a:r>
            <a:rPr lang="en-US" b="1"/>
            <a:t>Alkali ingestion is more common than acid ingestion because of its lack of immediate symptoms</a:t>
          </a:r>
          <a:endParaRPr lang="en-US"/>
        </a:p>
      </dgm:t>
    </dgm:pt>
    <dgm:pt modelId="{F2FFCBA5-54E8-4CD0-8D2E-FD8D1BEEA5EA}" type="parTrans" cxnId="{3CE6ACC0-49AC-4FB9-9EFC-64FEA415EC76}">
      <dgm:prSet/>
      <dgm:spPr/>
      <dgm:t>
        <a:bodyPr/>
        <a:lstStyle/>
        <a:p>
          <a:endParaRPr lang="en-US"/>
        </a:p>
      </dgm:t>
    </dgm:pt>
    <dgm:pt modelId="{87A29462-EB32-4DE3-933F-13E109D58ED8}" type="sibTrans" cxnId="{3CE6ACC0-49AC-4FB9-9EFC-64FEA415EC76}">
      <dgm:prSet/>
      <dgm:spPr/>
      <dgm:t>
        <a:bodyPr/>
        <a:lstStyle/>
        <a:p>
          <a:endParaRPr lang="en-US"/>
        </a:p>
      </dgm:t>
    </dgm:pt>
    <dgm:pt modelId="{90A85054-BEEB-4D81-BAB8-7FAA56DC8D3A}">
      <dgm:prSet/>
      <dgm:spPr/>
      <dgm:t>
        <a:bodyPr/>
        <a:lstStyle/>
        <a:p>
          <a:r>
            <a:rPr lang="en-US" b="1"/>
            <a:t>Alkali ingestion are much more devastating and almost always lead to significant destruction of the esophagus</a:t>
          </a:r>
          <a:endParaRPr lang="en-US"/>
        </a:p>
      </dgm:t>
    </dgm:pt>
    <dgm:pt modelId="{B22E53E9-F181-4C2E-9F55-4703213B5329}" type="parTrans" cxnId="{58C4BB7B-1CDF-4282-9BB3-32011516D17F}">
      <dgm:prSet/>
      <dgm:spPr/>
      <dgm:t>
        <a:bodyPr/>
        <a:lstStyle/>
        <a:p>
          <a:endParaRPr lang="en-US"/>
        </a:p>
      </dgm:t>
    </dgm:pt>
    <dgm:pt modelId="{4F95840A-4232-4980-8335-E622B6F514AD}" type="sibTrans" cxnId="{58C4BB7B-1CDF-4282-9BB3-32011516D17F}">
      <dgm:prSet/>
      <dgm:spPr/>
      <dgm:t>
        <a:bodyPr/>
        <a:lstStyle/>
        <a:p>
          <a:endParaRPr lang="en-US"/>
        </a:p>
      </dgm:t>
    </dgm:pt>
    <dgm:pt modelId="{09B2EFA7-5B9E-4342-95C8-95046EAF906A}" type="pres">
      <dgm:prSet presAssocID="{6F858776-30E2-4210-B3A9-151BF64D271A}" presName="root" presStyleCnt="0">
        <dgm:presLayoutVars>
          <dgm:dir/>
          <dgm:resizeHandles val="exact"/>
        </dgm:presLayoutVars>
      </dgm:prSet>
      <dgm:spPr/>
    </dgm:pt>
    <dgm:pt modelId="{A8DF4C8B-B681-4ACA-B137-6D21B56837A3}" type="pres">
      <dgm:prSet presAssocID="{2B97505C-E67D-4E89-B981-40E2F0886385}" presName="compNode" presStyleCnt="0"/>
      <dgm:spPr/>
    </dgm:pt>
    <dgm:pt modelId="{B5AC000E-C159-4FD7-82F9-17731D7F6D3E}" type="pres">
      <dgm:prSet presAssocID="{2B97505C-E67D-4E89-B981-40E2F0886385}" presName="bgRect" presStyleLbl="bgShp" presStyleIdx="0" presStyleCnt="2"/>
      <dgm:spPr/>
    </dgm:pt>
    <dgm:pt modelId="{4BCEFEA7-1BC7-445B-B576-04621B5BBC6A}" type="pres">
      <dgm:prSet presAssocID="{2B97505C-E67D-4E89-B981-40E2F088638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769450A5-536F-417A-AC5E-FA95F93E1351}" type="pres">
      <dgm:prSet presAssocID="{2B97505C-E67D-4E89-B981-40E2F0886385}" presName="spaceRect" presStyleCnt="0"/>
      <dgm:spPr/>
    </dgm:pt>
    <dgm:pt modelId="{A543F864-4012-46EC-AADF-9B2B1B2CBC4B}" type="pres">
      <dgm:prSet presAssocID="{2B97505C-E67D-4E89-B981-40E2F0886385}" presName="parTx" presStyleLbl="revTx" presStyleIdx="0" presStyleCnt="2">
        <dgm:presLayoutVars>
          <dgm:chMax val="0"/>
          <dgm:chPref val="0"/>
        </dgm:presLayoutVars>
      </dgm:prSet>
      <dgm:spPr/>
    </dgm:pt>
    <dgm:pt modelId="{6B37302A-E416-4945-B1F7-750CA9CD85AB}" type="pres">
      <dgm:prSet presAssocID="{87A29462-EB32-4DE3-933F-13E109D58ED8}" presName="sibTrans" presStyleCnt="0"/>
      <dgm:spPr/>
    </dgm:pt>
    <dgm:pt modelId="{CC8EEE34-7532-4599-95BA-5BB7842DD755}" type="pres">
      <dgm:prSet presAssocID="{90A85054-BEEB-4D81-BAB8-7FAA56DC8D3A}" presName="compNode" presStyleCnt="0"/>
      <dgm:spPr/>
    </dgm:pt>
    <dgm:pt modelId="{946EABD1-F5BA-4297-BA22-CD508C9395BC}" type="pres">
      <dgm:prSet presAssocID="{90A85054-BEEB-4D81-BAB8-7FAA56DC8D3A}" presName="bgRect" presStyleLbl="bgShp" presStyleIdx="1" presStyleCnt="2"/>
      <dgm:spPr/>
    </dgm:pt>
    <dgm:pt modelId="{C29696A8-D8CE-446C-BFC8-FF1CFD9D16C9}" type="pres">
      <dgm:prSet presAssocID="{90A85054-BEEB-4D81-BAB8-7FAA56DC8D3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-Hazard"/>
        </a:ext>
      </dgm:extLst>
    </dgm:pt>
    <dgm:pt modelId="{EFC1224C-D15A-4FF0-AB30-A0CF4DC296AE}" type="pres">
      <dgm:prSet presAssocID="{90A85054-BEEB-4D81-BAB8-7FAA56DC8D3A}" presName="spaceRect" presStyleCnt="0"/>
      <dgm:spPr/>
    </dgm:pt>
    <dgm:pt modelId="{6232477C-1294-4D4D-959E-E4B734FDF261}" type="pres">
      <dgm:prSet presAssocID="{90A85054-BEEB-4D81-BAB8-7FAA56DC8D3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4959D12-66C7-4BD6-889F-CE8E9BFD1143}" type="presOf" srcId="{90A85054-BEEB-4D81-BAB8-7FAA56DC8D3A}" destId="{6232477C-1294-4D4D-959E-E4B734FDF261}" srcOrd="0" destOrd="0" presId="urn:microsoft.com/office/officeart/2018/2/layout/IconVerticalSolidList"/>
    <dgm:cxn modelId="{58C4BB7B-1CDF-4282-9BB3-32011516D17F}" srcId="{6F858776-30E2-4210-B3A9-151BF64D271A}" destId="{90A85054-BEEB-4D81-BAB8-7FAA56DC8D3A}" srcOrd="1" destOrd="0" parTransId="{B22E53E9-F181-4C2E-9F55-4703213B5329}" sibTransId="{4F95840A-4232-4980-8335-E622B6F514AD}"/>
    <dgm:cxn modelId="{3CE6ACC0-49AC-4FB9-9EFC-64FEA415EC76}" srcId="{6F858776-30E2-4210-B3A9-151BF64D271A}" destId="{2B97505C-E67D-4E89-B981-40E2F0886385}" srcOrd="0" destOrd="0" parTransId="{F2FFCBA5-54E8-4CD0-8D2E-FD8D1BEEA5EA}" sibTransId="{87A29462-EB32-4DE3-933F-13E109D58ED8}"/>
    <dgm:cxn modelId="{E45C0DF7-A969-4E20-BDFB-3D74DEFF2EE4}" type="presOf" srcId="{6F858776-30E2-4210-B3A9-151BF64D271A}" destId="{09B2EFA7-5B9E-4342-95C8-95046EAF906A}" srcOrd="0" destOrd="0" presId="urn:microsoft.com/office/officeart/2018/2/layout/IconVerticalSolidList"/>
    <dgm:cxn modelId="{F88730FB-0C13-4402-9493-83709EEBD21F}" type="presOf" srcId="{2B97505C-E67D-4E89-B981-40E2F0886385}" destId="{A543F864-4012-46EC-AADF-9B2B1B2CBC4B}" srcOrd="0" destOrd="0" presId="urn:microsoft.com/office/officeart/2018/2/layout/IconVerticalSolidList"/>
    <dgm:cxn modelId="{6669D659-1611-473B-A189-E0CF6426D510}" type="presParOf" srcId="{09B2EFA7-5B9E-4342-95C8-95046EAF906A}" destId="{A8DF4C8B-B681-4ACA-B137-6D21B56837A3}" srcOrd="0" destOrd="0" presId="urn:microsoft.com/office/officeart/2018/2/layout/IconVerticalSolidList"/>
    <dgm:cxn modelId="{1364DE0E-73CE-429B-8114-34050838B56F}" type="presParOf" srcId="{A8DF4C8B-B681-4ACA-B137-6D21B56837A3}" destId="{B5AC000E-C159-4FD7-82F9-17731D7F6D3E}" srcOrd="0" destOrd="0" presId="urn:microsoft.com/office/officeart/2018/2/layout/IconVerticalSolidList"/>
    <dgm:cxn modelId="{D5B43947-EBBB-426A-81DF-DAEE963FF932}" type="presParOf" srcId="{A8DF4C8B-B681-4ACA-B137-6D21B56837A3}" destId="{4BCEFEA7-1BC7-445B-B576-04621B5BBC6A}" srcOrd="1" destOrd="0" presId="urn:microsoft.com/office/officeart/2018/2/layout/IconVerticalSolidList"/>
    <dgm:cxn modelId="{9299941F-B12D-4CB7-88B9-953E7FE49748}" type="presParOf" srcId="{A8DF4C8B-B681-4ACA-B137-6D21B56837A3}" destId="{769450A5-536F-417A-AC5E-FA95F93E1351}" srcOrd="2" destOrd="0" presId="urn:microsoft.com/office/officeart/2018/2/layout/IconVerticalSolidList"/>
    <dgm:cxn modelId="{436DA549-0BC9-4E49-B031-A8DBE922D5F8}" type="presParOf" srcId="{A8DF4C8B-B681-4ACA-B137-6D21B56837A3}" destId="{A543F864-4012-46EC-AADF-9B2B1B2CBC4B}" srcOrd="3" destOrd="0" presId="urn:microsoft.com/office/officeart/2018/2/layout/IconVerticalSolidList"/>
    <dgm:cxn modelId="{263E766C-38C5-4A9D-989C-55920C4A6220}" type="presParOf" srcId="{09B2EFA7-5B9E-4342-95C8-95046EAF906A}" destId="{6B37302A-E416-4945-B1F7-750CA9CD85AB}" srcOrd="1" destOrd="0" presId="urn:microsoft.com/office/officeart/2018/2/layout/IconVerticalSolidList"/>
    <dgm:cxn modelId="{ACFBD777-CD74-4000-A550-6B16D42AFA9E}" type="presParOf" srcId="{09B2EFA7-5B9E-4342-95C8-95046EAF906A}" destId="{CC8EEE34-7532-4599-95BA-5BB7842DD755}" srcOrd="2" destOrd="0" presId="urn:microsoft.com/office/officeart/2018/2/layout/IconVerticalSolidList"/>
    <dgm:cxn modelId="{74F185FC-0AE5-4BC8-B5EC-5139007E68CA}" type="presParOf" srcId="{CC8EEE34-7532-4599-95BA-5BB7842DD755}" destId="{946EABD1-F5BA-4297-BA22-CD508C9395BC}" srcOrd="0" destOrd="0" presId="urn:microsoft.com/office/officeart/2018/2/layout/IconVerticalSolidList"/>
    <dgm:cxn modelId="{B759FDF0-809F-4742-A626-3B69B5583151}" type="presParOf" srcId="{CC8EEE34-7532-4599-95BA-5BB7842DD755}" destId="{C29696A8-D8CE-446C-BFC8-FF1CFD9D16C9}" srcOrd="1" destOrd="0" presId="urn:microsoft.com/office/officeart/2018/2/layout/IconVerticalSolidList"/>
    <dgm:cxn modelId="{A7B5AECB-6AC2-45D3-879D-643F39CB9A0B}" type="presParOf" srcId="{CC8EEE34-7532-4599-95BA-5BB7842DD755}" destId="{EFC1224C-D15A-4FF0-AB30-A0CF4DC296AE}" srcOrd="2" destOrd="0" presId="urn:microsoft.com/office/officeart/2018/2/layout/IconVerticalSolidList"/>
    <dgm:cxn modelId="{392B125F-27C3-4AAD-8103-91F057F904A5}" type="presParOf" srcId="{CC8EEE34-7532-4599-95BA-5BB7842DD755}" destId="{6232477C-1294-4D4D-959E-E4B734FDF2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1E607E1-A467-47B3-8ABB-D9B724CD60E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63C97A7-1097-4BC8-BF99-3217A51D1DDF}">
      <dgm:prSet/>
      <dgm:spPr/>
      <dgm:t>
        <a:bodyPr/>
        <a:lstStyle/>
        <a:p>
          <a:r>
            <a:rPr lang="en-CA" b="1"/>
            <a:t>They are usually solitary and remain intramural, causing symptoms as they enlarge.</a:t>
          </a:r>
          <a:endParaRPr lang="en-US"/>
        </a:p>
      </dgm:t>
    </dgm:pt>
    <dgm:pt modelId="{61ADEDE9-AD55-4455-B80B-0BD5063D37AF}" type="parTrans" cxnId="{3546BF6C-3015-4234-ADA2-A1674B5F8DFF}">
      <dgm:prSet/>
      <dgm:spPr/>
      <dgm:t>
        <a:bodyPr/>
        <a:lstStyle/>
        <a:p>
          <a:endParaRPr lang="en-US"/>
        </a:p>
      </dgm:t>
    </dgm:pt>
    <dgm:pt modelId="{100177AB-3678-4623-B195-3EE2926EBE23}" type="sibTrans" cxnId="{3546BF6C-3015-4234-ADA2-A1674B5F8DFF}">
      <dgm:prSet/>
      <dgm:spPr/>
      <dgm:t>
        <a:bodyPr/>
        <a:lstStyle/>
        <a:p>
          <a:endParaRPr lang="en-US"/>
        </a:p>
      </dgm:t>
    </dgm:pt>
    <dgm:pt modelId="{AC11C82D-2E3C-4809-98E9-0E2E4F29D3B1}">
      <dgm:prSet/>
      <dgm:spPr/>
      <dgm:t>
        <a:bodyPr/>
        <a:lstStyle/>
        <a:p>
          <a:r>
            <a:rPr lang="en-CA" b="1"/>
            <a:t>Recently, they have been classified as a gastrointestinal stromal tumor (GIST)</a:t>
          </a:r>
          <a:endParaRPr lang="en-US"/>
        </a:p>
      </dgm:t>
    </dgm:pt>
    <dgm:pt modelId="{35D154F1-C113-499F-BF6F-13EDE83CB634}" type="parTrans" cxnId="{8FEC136A-8BC6-48FC-B56A-10F60B369941}">
      <dgm:prSet/>
      <dgm:spPr/>
      <dgm:t>
        <a:bodyPr/>
        <a:lstStyle/>
        <a:p>
          <a:endParaRPr lang="en-US"/>
        </a:p>
      </dgm:t>
    </dgm:pt>
    <dgm:pt modelId="{6ACEF255-34DF-4E42-B4B9-EA4740F792BF}" type="sibTrans" cxnId="{8FEC136A-8BC6-48FC-B56A-10F60B369941}">
      <dgm:prSet/>
      <dgm:spPr/>
      <dgm:t>
        <a:bodyPr/>
        <a:lstStyle/>
        <a:p>
          <a:endParaRPr lang="en-US"/>
        </a:p>
      </dgm:t>
    </dgm:pt>
    <dgm:pt modelId="{54C8CDA9-3739-4F7E-8F56-69F0CB9AEE00}">
      <dgm:prSet/>
      <dgm:spPr/>
      <dgm:t>
        <a:bodyPr/>
        <a:lstStyle/>
        <a:p>
          <a:r>
            <a:rPr lang="en-CA" b="1"/>
            <a:t>GIST tumors are the most common mesenchymal tumors of the gastrointestinal tract and can be benign or malignant</a:t>
          </a:r>
          <a:endParaRPr lang="en-US"/>
        </a:p>
      </dgm:t>
    </dgm:pt>
    <dgm:pt modelId="{4D711BF7-E76B-4A7F-9F63-E323CA3DB2E2}" type="parTrans" cxnId="{9B9941D8-D7D6-4812-A4BE-786A4402675C}">
      <dgm:prSet/>
      <dgm:spPr/>
      <dgm:t>
        <a:bodyPr/>
        <a:lstStyle/>
        <a:p>
          <a:endParaRPr lang="en-US"/>
        </a:p>
      </dgm:t>
    </dgm:pt>
    <dgm:pt modelId="{09908CE8-CA56-48E5-84C9-2FCA7CBBFF81}" type="sibTrans" cxnId="{9B9941D8-D7D6-4812-A4BE-786A4402675C}">
      <dgm:prSet/>
      <dgm:spPr/>
      <dgm:t>
        <a:bodyPr/>
        <a:lstStyle/>
        <a:p>
          <a:endParaRPr lang="en-US"/>
        </a:p>
      </dgm:t>
    </dgm:pt>
    <dgm:pt modelId="{1C6A54B3-C724-7D4D-A421-ECC6FB027767}" type="pres">
      <dgm:prSet presAssocID="{C1E607E1-A467-47B3-8ABB-D9B724CD60EA}" presName="vert0" presStyleCnt="0">
        <dgm:presLayoutVars>
          <dgm:dir/>
          <dgm:animOne val="branch"/>
          <dgm:animLvl val="lvl"/>
        </dgm:presLayoutVars>
      </dgm:prSet>
      <dgm:spPr/>
    </dgm:pt>
    <dgm:pt modelId="{0EB05182-63B2-C747-B9D4-80F8880B67F1}" type="pres">
      <dgm:prSet presAssocID="{A63C97A7-1097-4BC8-BF99-3217A51D1DDF}" presName="thickLine" presStyleLbl="alignNode1" presStyleIdx="0" presStyleCnt="3"/>
      <dgm:spPr/>
    </dgm:pt>
    <dgm:pt modelId="{30576F55-E057-2845-B2DB-750A5B9777D1}" type="pres">
      <dgm:prSet presAssocID="{A63C97A7-1097-4BC8-BF99-3217A51D1DDF}" presName="horz1" presStyleCnt="0"/>
      <dgm:spPr/>
    </dgm:pt>
    <dgm:pt modelId="{F196809A-9C5F-6E4D-AE0C-D90EA3F544EF}" type="pres">
      <dgm:prSet presAssocID="{A63C97A7-1097-4BC8-BF99-3217A51D1DDF}" presName="tx1" presStyleLbl="revTx" presStyleIdx="0" presStyleCnt="3"/>
      <dgm:spPr/>
    </dgm:pt>
    <dgm:pt modelId="{1AE48B5A-DE9D-894E-BF57-6C4CB29EE4A9}" type="pres">
      <dgm:prSet presAssocID="{A63C97A7-1097-4BC8-BF99-3217A51D1DDF}" presName="vert1" presStyleCnt="0"/>
      <dgm:spPr/>
    </dgm:pt>
    <dgm:pt modelId="{B6DCC855-DB92-4144-886C-4E56C6B6F7F7}" type="pres">
      <dgm:prSet presAssocID="{AC11C82D-2E3C-4809-98E9-0E2E4F29D3B1}" presName="thickLine" presStyleLbl="alignNode1" presStyleIdx="1" presStyleCnt="3"/>
      <dgm:spPr/>
    </dgm:pt>
    <dgm:pt modelId="{7ED177F3-864F-5444-83CC-CB26E5DAC9C0}" type="pres">
      <dgm:prSet presAssocID="{AC11C82D-2E3C-4809-98E9-0E2E4F29D3B1}" presName="horz1" presStyleCnt="0"/>
      <dgm:spPr/>
    </dgm:pt>
    <dgm:pt modelId="{673B1883-BB15-3C46-8231-EEB38FAB2ACF}" type="pres">
      <dgm:prSet presAssocID="{AC11C82D-2E3C-4809-98E9-0E2E4F29D3B1}" presName="tx1" presStyleLbl="revTx" presStyleIdx="1" presStyleCnt="3"/>
      <dgm:spPr/>
    </dgm:pt>
    <dgm:pt modelId="{03A8928E-EB1D-D540-90AE-AC9F3F098E6A}" type="pres">
      <dgm:prSet presAssocID="{AC11C82D-2E3C-4809-98E9-0E2E4F29D3B1}" presName="vert1" presStyleCnt="0"/>
      <dgm:spPr/>
    </dgm:pt>
    <dgm:pt modelId="{01071D39-1849-0446-9D38-F738860E14CA}" type="pres">
      <dgm:prSet presAssocID="{54C8CDA9-3739-4F7E-8F56-69F0CB9AEE00}" presName="thickLine" presStyleLbl="alignNode1" presStyleIdx="2" presStyleCnt="3"/>
      <dgm:spPr/>
    </dgm:pt>
    <dgm:pt modelId="{80269D5A-9461-6346-99BF-0B481B21A970}" type="pres">
      <dgm:prSet presAssocID="{54C8CDA9-3739-4F7E-8F56-69F0CB9AEE00}" presName="horz1" presStyleCnt="0"/>
      <dgm:spPr/>
    </dgm:pt>
    <dgm:pt modelId="{3FC43B15-AA95-BD43-89CE-2292FB66824E}" type="pres">
      <dgm:prSet presAssocID="{54C8CDA9-3739-4F7E-8F56-69F0CB9AEE00}" presName="tx1" presStyleLbl="revTx" presStyleIdx="2" presStyleCnt="3"/>
      <dgm:spPr/>
    </dgm:pt>
    <dgm:pt modelId="{C34749AF-174B-4B4A-A7A1-A95B34132953}" type="pres">
      <dgm:prSet presAssocID="{54C8CDA9-3739-4F7E-8F56-69F0CB9AEE00}" presName="vert1" presStyleCnt="0"/>
      <dgm:spPr/>
    </dgm:pt>
  </dgm:ptLst>
  <dgm:cxnLst>
    <dgm:cxn modelId="{BA592955-B7B8-A14E-9D08-937FF1BAAD4E}" type="presOf" srcId="{C1E607E1-A467-47B3-8ABB-D9B724CD60EA}" destId="{1C6A54B3-C724-7D4D-A421-ECC6FB027767}" srcOrd="0" destOrd="0" presId="urn:microsoft.com/office/officeart/2008/layout/LinedList"/>
    <dgm:cxn modelId="{8FEC136A-8BC6-48FC-B56A-10F60B369941}" srcId="{C1E607E1-A467-47B3-8ABB-D9B724CD60EA}" destId="{AC11C82D-2E3C-4809-98E9-0E2E4F29D3B1}" srcOrd="1" destOrd="0" parTransId="{35D154F1-C113-499F-BF6F-13EDE83CB634}" sibTransId="{6ACEF255-34DF-4E42-B4B9-EA4740F792BF}"/>
    <dgm:cxn modelId="{3546BF6C-3015-4234-ADA2-A1674B5F8DFF}" srcId="{C1E607E1-A467-47B3-8ABB-D9B724CD60EA}" destId="{A63C97A7-1097-4BC8-BF99-3217A51D1DDF}" srcOrd="0" destOrd="0" parTransId="{61ADEDE9-AD55-4455-B80B-0BD5063D37AF}" sibTransId="{100177AB-3678-4623-B195-3EE2926EBE23}"/>
    <dgm:cxn modelId="{9987AE77-B7D3-234F-9C67-0927ECDDF6D0}" type="presOf" srcId="{54C8CDA9-3739-4F7E-8F56-69F0CB9AEE00}" destId="{3FC43B15-AA95-BD43-89CE-2292FB66824E}" srcOrd="0" destOrd="0" presId="urn:microsoft.com/office/officeart/2008/layout/LinedList"/>
    <dgm:cxn modelId="{7319997E-4A41-FA4D-AB88-29F55C06A4C8}" type="presOf" srcId="{A63C97A7-1097-4BC8-BF99-3217A51D1DDF}" destId="{F196809A-9C5F-6E4D-AE0C-D90EA3F544EF}" srcOrd="0" destOrd="0" presId="urn:microsoft.com/office/officeart/2008/layout/LinedList"/>
    <dgm:cxn modelId="{9B9941D8-D7D6-4812-A4BE-786A4402675C}" srcId="{C1E607E1-A467-47B3-8ABB-D9B724CD60EA}" destId="{54C8CDA9-3739-4F7E-8F56-69F0CB9AEE00}" srcOrd="2" destOrd="0" parTransId="{4D711BF7-E76B-4A7F-9F63-E323CA3DB2E2}" sibTransId="{09908CE8-CA56-48E5-84C9-2FCA7CBBFF81}"/>
    <dgm:cxn modelId="{631BB3E0-58D4-074E-B974-D2939C917695}" type="presOf" srcId="{AC11C82D-2E3C-4809-98E9-0E2E4F29D3B1}" destId="{673B1883-BB15-3C46-8231-EEB38FAB2ACF}" srcOrd="0" destOrd="0" presId="urn:microsoft.com/office/officeart/2008/layout/LinedList"/>
    <dgm:cxn modelId="{FDBB3790-178C-1647-ADCD-D1ED597B7D93}" type="presParOf" srcId="{1C6A54B3-C724-7D4D-A421-ECC6FB027767}" destId="{0EB05182-63B2-C747-B9D4-80F8880B67F1}" srcOrd="0" destOrd="0" presId="urn:microsoft.com/office/officeart/2008/layout/LinedList"/>
    <dgm:cxn modelId="{CEDD6828-7ACA-7A46-8141-9707866DF71D}" type="presParOf" srcId="{1C6A54B3-C724-7D4D-A421-ECC6FB027767}" destId="{30576F55-E057-2845-B2DB-750A5B9777D1}" srcOrd="1" destOrd="0" presId="urn:microsoft.com/office/officeart/2008/layout/LinedList"/>
    <dgm:cxn modelId="{4AB513B4-EBBF-B042-8B66-6FC4985C9B93}" type="presParOf" srcId="{30576F55-E057-2845-B2DB-750A5B9777D1}" destId="{F196809A-9C5F-6E4D-AE0C-D90EA3F544EF}" srcOrd="0" destOrd="0" presId="urn:microsoft.com/office/officeart/2008/layout/LinedList"/>
    <dgm:cxn modelId="{AF97D57F-4F53-9344-BBA1-D3D3FC11E090}" type="presParOf" srcId="{30576F55-E057-2845-B2DB-750A5B9777D1}" destId="{1AE48B5A-DE9D-894E-BF57-6C4CB29EE4A9}" srcOrd="1" destOrd="0" presId="urn:microsoft.com/office/officeart/2008/layout/LinedList"/>
    <dgm:cxn modelId="{842C26DB-54F8-0A49-AB81-92632448099E}" type="presParOf" srcId="{1C6A54B3-C724-7D4D-A421-ECC6FB027767}" destId="{B6DCC855-DB92-4144-886C-4E56C6B6F7F7}" srcOrd="2" destOrd="0" presId="urn:microsoft.com/office/officeart/2008/layout/LinedList"/>
    <dgm:cxn modelId="{3C724E68-23A9-E448-BC7B-35C15031DBEA}" type="presParOf" srcId="{1C6A54B3-C724-7D4D-A421-ECC6FB027767}" destId="{7ED177F3-864F-5444-83CC-CB26E5DAC9C0}" srcOrd="3" destOrd="0" presId="urn:microsoft.com/office/officeart/2008/layout/LinedList"/>
    <dgm:cxn modelId="{62D4773F-BE3A-4A44-B9D4-D7F17B5E7CBE}" type="presParOf" srcId="{7ED177F3-864F-5444-83CC-CB26E5DAC9C0}" destId="{673B1883-BB15-3C46-8231-EEB38FAB2ACF}" srcOrd="0" destOrd="0" presId="urn:microsoft.com/office/officeart/2008/layout/LinedList"/>
    <dgm:cxn modelId="{60F3CF9D-0618-6245-984A-A27AD2BC4BEF}" type="presParOf" srcId="{7ED177F3-864F-5444-83CC-CB26E5DAC9C0}" destId="{03A8928E-EB1D-D540-90AE-AC9F3F098E6A}" srcOrd="1" destOrd="0" presId="urn:microsoft.com/office/officeart/2008/layout/LinedList"/>
    <dgm:cxn modelId="{16868CBF-9304-8A47-9F0A-CBD5C4CB859C}" type="presParOf" srcId="{1C6A54B3-C724-7D4D-A421-ECC6FB027767}" destId="{01071D39-1849-0446-9D38-F738860E14CA}" srcOrd="4" destOrd="0" presId="urn:microsoft.com/office/officeart/2008/layout/LinedList"/>
    <dgm:cxn modelId="{73A06BC6-9C5B-114A-BA16-07544F908D9C}" type="presParOf" srcId="{1C6A54B3-C724-7D4D-A421-ECC6FB027767}" destId="{80269D5A-9461-6346-99BF-0B481B21A970}" srcOrd="5" destOrd="0" presId="urn:microsoft.com/office/officeart/2008/layout/LinedList"/>
    <dgm:cxn modelId="{6A4B8A40-C84F-2B4A-A97F-BDBC18935137}" type="presParOf" srcId="{80269D5A-9461-6346-99BF-0B481B21A970}" destId="{3FC43B15-AA95-BD43-89CE-2292FB66824E}" srcOrd="0" destOrd="0" presId="urn:microsoft.com/office/officeart/2008/layout/LinedList"/>
    <dgm:cxn modelId="{D1FAAF44-0F8C-1C45-A9B5-3C0D37909C26}" type="presParOf" srcId="{80269D5A-9461-6346-99BF-0B481B21A970}" destId="{C34749AF-174B-4B4A-A7A1-A95B341329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C94941-0D53-4761-8504-7381A064F49D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16A203B-550D-4619-995F-329E39750C99}">
      <dgm:prSet/>
      <dgm:spPr/>
      <dgm:t>
        <a:bodyPr/>
        <a:lstStyle/>
        <a:p>
          <a:r>
            <a:rPr lang="en-CA" b="1"/>
            <a:t>Nearly all GIST tumors occur from mutations of the c</a:t>
          </a:r>
          <a:r>
            <a:rPr lang="en-CA" b="1" i="1"/>
            <a:t>-KIT</a:t>
          </a:r>
          <a:r>
            <a:rPr lang="en-CA" b="1"/>
            <a:t> oncogene, which codes for the expression of c</a:t>
          </a:r>
          <a:r>
            <a:rPr lang="en-CA" b="1" i="1"/>
            <a:t>-KIT</a:t>
          </a:r>
          <a:r>
            <a:rPr lang="en-CA" b="1"/>
            <a:t> (CD117). </a:t>
          </a:r>
          <a:endParaRPr lang="en-US"/>
        </a:p>
      </dgm:t>
    </dgm:pt>
    <dgm:pt modelId="{06BB580C-45B5-445A-B03E-56491117F749}" type="parTrans" cxnId="{F6D235B4-8006-4D76-AA48-5B751EA8917D}">
      <dgm:prSet/>
      <dgm:spPr/>
      <dgm:t>
        <a:bodyPr/>
        <a:lstStyle/>
        <a:p>
          <a:endParaRPr lang="en-US"/>
        </a:p>
      </dgm:t>
    </dgm:pt>
    <dgm:pt modelId="{37DBE9E1-73AB-4066-8130-0B8D7F873493}" type="sibTrans" cxnId="{F6D235B4-8006-4D76-AA48-5B751EA8917D}">
      <dgm:prSet/>
      <dgm:spPr/>
      <dgm:t>
        <a:bodyPr/>
        <a:lstStyle/>
        <a:p>
          <a:endParaRPr lang="en-US"/>
        </a:p>
      </dgm:t>
    </dgm:pt>
    <dgm:pt modelId="{1B26D654-1871-4880-BD74-C50C05789B1C}">
      <dgm:prSet/>
      <dgm:spPr/>
      <dgm:t>
        <a:bodyPr/>
        <a:lstStyle/>
        <a:p>
          <a:r>
            <a:rPr lang="en-CA" b="1"/>
            <a:t>All leiomyomas are benign with malignant transformation being rare</a:t>
          </a:r>
          <a:endParaRPr lang="en-US"/>
        </a:p>
      </dgm:t>
    </dgm:pt>
    <dgm:pt modelId="{8A297A98-10B8-41B0-A73F-6263E24B76AA}" type="parTrans" cxnId="{1F396C7A-D24F-483C-964A-64B3E6654A09}">
      <dgm:prSet/>
      <dgm:spPr/>
      <dgm:t>
        <a:bodyPr/>
        <a:lstStyle/>
        <a:p>
          <a:endParaRPr lang="en-US"/>
        </a:p>
      </dgm:t>
    </dgm:pt>
    <dgm:pt modelId="{823D62EC-11F7-4C9D-99E5-C85AAAEF7144}" type="sibTrans" cxnId="{1F396C7A-D24F-483C-964A-64B3E6654A09}">
      <dgm:prSet/>
      <dgm:spPr/>
      <dgm:t>
        <a:bodyPr/>
        <a:lstStyle/>
        <a:p>
          <a:endParaRPr lang="en-US"/>
        </a:p>
      </dgm:t>
    </dgm:pt>
    <dgm:pt modelId="{F34E59B8-B2D6-924C-B6E7-F8501575B02C}" type="pres">
      <dgm:prSet presAssocID="{72C94941-0D53-4761-8504-7381A064F49D}" presName="vert0" presStyleCnt="0">
        <dgm:presLayoutVars>
          <dgm:dir/>
          <dgm:animOne val="branch"/>
          <dgm:animLvl val="lvl"/>
        </dgm:presLayoutVars>
      </dgm:prSet>
      <dgm:spPr/>
    </dgm:pt>
    <dgm:pt modelId="{F97EFA90-4307-F747-80D2-962390408555}" type="pres">
      <dgm:prSet presAssocID="{016A203B-550D-4619-995F-329E39750C99}" presName="thickLine" presStyleLbl="alignNode1" presStyleIdx="0" presStyleCnt="2"/>
      <dgm:spPr/>
    </dgm:pt>
    <dgm:pt modelId="{108E05F6-38BC-FA41-B740-9CE89714D726}" type="pres">
      <dgm:prSet presAssocID="{016A203B-550D-4619-995F-329E39750C99}" presName="horz1" presStyleCnt="0"/>
      <dgm:spPr/>
    </dgm:pt>
    <dgm:pt modelId="{C07D18D3-4437-1D42-8D3B-CD960F6E3D8A}" type="pres">
      <dgm:prSet presAssocID="{016A203B-550D-4619-995F-329E39750C99}" presName="tx1" presStyleLbl="revTx" presStyleIdx="0" presStyleCnt="2"/>
      <dgm:spPr/>
    </dgm:pt>
    <dgm:pt modelId="{10B05962-62F7-FA4A-B07B-21A74DB0712B}" type="pres">
      <dgm:prSet presAssocID="{016A203B-550D-4619-995F-329E39750C99}" presName="vert1" presStyleCnt="0"/>
      <dgm:spPr/>
    </dgm:pt>
    <dgm:pt modelId="{2ADF4CA8-7F56-FE4E-A7B2-FDB895B709B8}" type="pres">
      <dgm:prSet presAssocID="{1B26D654-1871-4880-BD74-C50C05789B1C}" presName="thickLine" presStyleLbl="alignNode1" presStyleIdx="1" presStyleCnt="2"/>
      <dgm:spPr/>
    </dgm:pt>
    <dgm:pt modelId="{BC2633A8-1DDB-AE48-A3A5-F5D8F8CAECCA}" type="pres">
      <dgm:prSet presAssocID="{1B26D654-1871-4880-BD74-C50C05789B1C}" presName="horz1" presStyleCnt="0"/>
      <dgm:spPr/>
    </dgm:pt>
    <dgm:pt modelId="{4791677E-BA0F-B64B-A69E-88458DE8BE07}" type="pres">
      <dgm:prSet presAssocID="{1B26D654-1871-4880-BD74-C50C05789B1C}" presName="tx1" presStyleLbl="revTx" presStyleIdx="1" presStyleCnt="2"/>
      <dgm:spPr/>
    </dgm:pt>
    <dgm:pt modelId="{7E3382D9-D2C9-6A41-9C45-FF853E36FE9C}" type="pres">
      <dgm:prSet presAssocID="{1B26D654-1871-4880-BD74-C50C05789B1C}" presName="vert1" presStyleCnt="0"/>
      <dgm:spPr/>
    </dgm:pt>
  </dgm:ptLst>
  <dgm:cxnLst>
    <dgm:cxn modelId="{30F67A2E-08D4-CA4B-89AD-8CBB69D07914}" type="presOf" srcId="{72C94941-0D53-4761-8504-7381A064F49D}" destId="{F34E59B8-B2D6-924C-B6E7-F8501575B02C}" srcOrd="0" destOrd="0" presId="urn:microsoft.com/office/officeart/2008/layout/LinedList"/>
    <dgm:cxn modelId="{C7D8782F-06FC-3B40-843B-8217D849A81A}" type="presOf" srcId="{016A203B-550D-4619-995F-329E39750C99}" destId="{C07D18D3-4437-1D42-8D3B-CD960F6E3D8A}" srcOrd="0" destOrd="0" presId="urn:microsoft.com/office/officeart/2008/layout/LinedList"/>
    <dgm:cxn modelId="{1F396C7A-D24F-483C-964A-64B3E6654A09}" srcId="{72C94941-0D53-4761-8504-7381A064F49D}" destId="{1B26D654-1871-4880-BD74-C50C05789B1C}" srcOrd="1" destOrd="0" parTransId="{8A297A98-10B8-41B0-A73F-6263E24B76AA}" sibTransId="{823D62EC-11F7-4C9D-99E5-C85AAAEF7144}"/>
    <dgm:cxn modelId="{F6D235B4-8006-4D76-AA48-5B751EA8917D}" srcId="{72C94941-0D53-4761-8504-7381A064F49D}" destId="{016A203B-550D-4619-995F-329E39750C99}" srcOrd="0" destOrd="0" parTransId="{06BB580C-45B5-445A-B03E-56491117F749}" sibTransId="{37DBE9E1-73AB-4066-8130-0B8D7F873493}"/>
    <dgm:cxn modelId="{7B748CD5-4BD1-D542-A4BC-3F603B6BEDDA}" type="presOf" srcId="{1B26D654-1871-4880-BD74-C50C05789B1C}" destId="{4791677E-BA0F-B64B-A69E-88458DE8BE07}" srcOrd="0" destOrd="0" presId="urn:microsoft.com/office/officeart/2008/layout/LinedList"/>
    <dgm:cxn modelId="{EA10DC11-526D-4D46-BE30-DA5672FABD00}" type="presParOf" srcId="{F34E59B8-B2D6-924C-B6E7-F8501575B02C}" destId="{F97EFA90-4307-F747-80D2-962390408555}" srcOrd="0" destOrd="0" presId="urn:microsoft.com/office/officeart/2008/layout/LinedList"/>
    <dgm:cxn modelId="{F3816F34-93DA-3C43-8C8E-E98F9D48185E}" type="presParOf" srcId="{F34E59B8-B2D6-924C-B6E7-F8501575B02C}" destId="{108E05F6-38BC-FA41-B740-9CE89714D726}" srcOrd="1" destOrd="0" presId="urn:microsoft.com/office/officeart/2008/layout/LinedList"/>
    <dgm:cxn modelId="{067B799C-EA51-B44E-8E25-686C8A3A2D36}" type="presParOf" srcId="{108E05F6-38BC-FA41-B740-9CE89714D726}" destId="{C07D18D3-4437-1D42-8D3B-CD960F6E3D8A}" srcOrd="0" destOrd="0" presId="urn:microsoft.com/office/officeart/2008/layout/LinedList"/>
    <dgm:cxn modelId="{8D622243-E01E-C548-B405-86E411823DB2}" type="presParOf" srcId="{108E05F6-38BC-FA41-B740-9CE89714D726}" destId="{10B05962-62F7-FA4A-B07B-21A74DB0712B}" srcOrd="1" destOrd="0" presId="urn:microsoft.com/office/officeart/2008/layout/LinedList"/>
    <dgm:cxn modelId="{D615E4E6-B188-CF47-A393-D6FE37440057}" type="presParOf" srcId="{F34E59B8-B2D6-924C-B6E7-F8501575B02C}" destId="{2ADF4CA8-7F56-FE4E-A7B2-FDB895B709B8}" srcOrd="2" destOrd="0" presId="urn:microsoft.com/office/officeart/2008/layout/LinedList"/>
    <dgm:cxn modelId="{325BF344-D798-3D40-81A2-241399D35A30}" type="presParOf" srcId="{F34E59B8-B2D6-924C-B6E7-F8501575B02C}" destId="{BC2633A8-1DDB-AE48-A3A5-F5D8F8CAECCA}" srcOrd="3" destOrd="0" presId="urn:microsoft.com/office/officeart/2008/layout/LinedList"/>
    <dgm:cxn modelId="{C9D3A841-DDFB-654A-A353-89491B460F55}" type="presParOf" srcId="{BC2633A8-1DDB-AE48-A3A5-F5D8F8CAECCA}" destId="{4791677E-BA0F-B64B-A69E-88458DE8BE07}" srcOrd="0" destOrd="0" presId="urn:microsoft.com/office/officeart/2008/layout/LinedList"/>
    <dgm:cxn modelId="{60666A59-5762-A94B-B9AB-3D99D320F212}" type="presParOf" srcId="{BC2633A8-1DDB-AE48-A3A5-F5D8F8CAECCA}" destId="{7E3382D9-D2C9-6A41-9C45-FF853E36FE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98DD0E2-976F-4013-8744-C207E93028B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99DF92A-786D-44E8-B408-CE35476E6CF1}">
      <dgm:prSet/>
      <dgm:spPr/>
      <dgm:t>
        <a:bodyPr/>
        <a:lstStyle/>
        <a:p>
          <a:r>
            <a:rPr lang="en-CA" b="1"/>
            <a:t>Leiomyomas are slow-growing tumors with rare malignant potential that will continue to grow and become progressively symptomatic with time.</a:t>
          </a:r>
          <a:endParaRPr lang="en-US"/>
        </a:p>
      </dgm:t>
    </dgm:pt>
    <dgm:pt modelId="{DFAEC1C0-9CD2-4732-8784-45E025B4EE45}" type="parTrans" cxnId="{5C40F5F2-2B4B-4634-963E-2949BA27A836}">
      <dgm:prSet/>
      <dgm:spPr/>
      <dgm:t>
        <a:bodyPr/>
        <a:lstStyle/>
        <a:p>
          <a:endParaRPr lang="en-US"/>
        </a:p>
      </dgm:t>
    </dgm:pt>
    <dgm:pt modelId="{62ADB484-482D-4FA0-9176-D7EA014CE95C}" type="sibTrans" cxnId="{5C40F5F2-2B4B-4634-963E-2949BA27A836}">
      <dgm:prSet/>
      <dgm:spPr/>
      <dgm:t>
        <a:bodyPr/>
        <a:lstStyle/>
        <a:p>
          <a:endParaRPr lang="en-US"/>
        </a:p>
      </dgm:t>
    </dgm:pt>
    <dgm:pt modelId="{046AB197-640D-49EE-A6AB-C2BCB33B8CE3}">
      <dgm:prSet/>
      <dgm:spPr/>
      <dgm:t>
        <a:bodyPr/>
        <a:lstStyle/>
        <a:p>
          <a:r>
            <a:rPr lang="en-CA" b="1"/>
            <a:t>Although observation is acceptable in patients with small (&lt;2 cm) asymptomatic tumors or other significant co morbid conditions, in most patients, surgical resection is advocated</a:t>
          </a:r>
          <a:endParaRPr lang="en-US"/>
        </a:p>
      </dgm:t>
    </dgm:pt>
    <dgm:pt modelId="{C3DC21D7-6078-4D38-8835-C8B8B4F28E37}" type="parTrans" cxnId="{E4C28957-0AD0-49EA-BF16-A6ED27D2DE19}">
      <dgm:prSet/>
      <dgm:spPr/>
      <dgm:t>
        <a:bodyPr/>
        <a:lstStyle/>
        <a:p>
          <a:endParaRPr lang="en-US"/>
        </a:p>
      </dgm:t>
    </dgm:pt>
    <dgm:pt modelId="{2D64CDF1-5BA6-40CE-99C7-7A466EEF8A3A}" type="sibTrans" cxnId="{E4C28957-0AD0-49EA-BF16-A6ED27D2DE19}">
      <dgm:prSet/>
      <dgm:spPr/>
      <dgm:t>
        <a:bodyPr/>
        <a:lstStyle/>
        <a:p>
          <a:endParaRPr lang="en-US"/>
        </a:p>
      </dgm:t>
    </dgm:pt>
    <dgm:pt modelId="{E0E4F7D5-8874-2D4F-B361-3918CD56A901}" type="pres">
      <dgm:prSet presAssocID="{F98DD0E2-976F-4013-8744-C207E93028B8}" presName="linear" presStyleCnt="0">
        <dgm:presLayoutVars>
          <dgm:animLvl val="lvl"/>
          <dgm:resizeHandles val="exact"/>
        </dgm:presLayoutVars>
      </dgm:prSet>
      <dgm:spPr/>
    </dgm:pt>
    <dgm:pt modelId="{C74DE8DF-42EC-5D44-8ACD-1EA3D369D70C}" type="pres">
      <dgm:prSet presAssocID="{C99DF92A-786D-44E8-B408-CE35476E6C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2AFD23-C5A4-BF4A-A609-BA78AFB07CBC}" type="pres">
      <dgm:prSet presAssocID="{62ADB484-482D-4FA0-9176-D7EA014CE95C}" presName="spacer" presStyleCnt="0"/>
      <dgm:spPr/>
    </dgm:pt>
    <dgm:pt modelId="{6B7A9F7F-CAA1-8F4D-AC2B-339283D35945}" type="pres">
      <dgm:prSet presAssocID="{046AB197-640D-49EE-A6AB-C2BCB33B8CE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4C28957-0AD0-49EA-BF16-A6ED27D2DE19}" srcId="{F98DD0E2-976F-4013-8744-C207E93028B8}" destId="{046AB197-640D-49EE-A6AB-C2BCB33B8CE3}" srcOrd="1" destOrd="0" parTransId="{C3DC21D7-6078-4D38-8835-C8B8B4F28E37}" sibTransId="{2D64CDF1-5BA6-40CE-99C7-7A466EEF8A3A}"/>
    <dgm:cxn modelId="{1C2F176F-0505-604A-8C73-2639474E112A}" type="presOf" srcId="{C99DF92A-786D-44E8-B408-CE35476E6CF1}" destId="{C74DE8DF-42EC-5D44-8ACD-1EA3D369D70C}" srcOrd="0" destOrd="0" presId="urn:microsoft.com/office/officeart/2005/8/layout/vList2"/>
    <dgm:cxn modelId="{7B1FE395-61D0-7F47-B74D-B9E162E90B9A}" type="presOf" srcId="{046AB197-640D-49EE-A6AB-C2BCB33B8CE3}" destId="{6B7A9F7F-CAA1-8F4D-AC2B-339283D35945}" srcOrd="0" destOrd="0" presId="urn:microsoft.com/office/officeart/2005/8/layout/vList2"/>
    <dgm:cxn modelId="{14849398-95FA-D24E-BDB0-58ACEE347C8F}" type="presOf" srcId="{F98DD0E2-976F-4013-8744-C207E93028B8}" destId="{E0E4F7D5-8874-2D4F-B361-3918CD56A901}" srcOrd="0" destOrd="0" presId="urn:microsoft.com/office/officeart/2005/8/layout/vList2"/>
    <dgm:cxn modelId="{5C40F5F2-2B4B-4634-963E-2949BA27A836}" srcId="{F98DD0E2-976F-4013-8744-C207E93028B8}" destId="{C99DF92A-786D-44E8-B408-CE35476E6CF1}" srcOrd="0" destOrd="0" parTransId="{DFAEC1C0-9CD2-4732-8784-45E025B4EE45}" sibTransId="{62ADB484-482D-4FA0-9176-D7EA014CE95C}"/>
    <dgm:cxn modelId="{D7B79DE2-2152-E149-B0B2-064C070727B1}" type="presParOf" srcId="{E0E4F7D5-8874-2D4F-B361-3918CD56A901}" destId="{C74DE8DF-42EC-5D44-8ACD-1EA3D369D70C}" srcOrd="0" destOrd="0" presId="urn:microsoft.com/office/officeart/2005/8/layout/vList2"/>
    <dgm:cxn modelId="{4AEC8345-EDE1-E342-9F45-BE0358738F7C}" type="presParOf" srcId="{E0E4F7D5-8874-2D4F-B361-3918CD56A901}" destId="{C62AFD23-C5A4-BF4A-A609-BA78AFB07CBC}" srcOrd="1" destOrd="0" presId="urn:microsoft.com/office/officeart/2005/8/layout/vList2"/>
    <dgm:cxn modelId="{7F4C9919-3FED-FB40-8707-25EE6FFBCE84}" type="presParOf" srcId="{E0E4F7D5-8874-2D4F-B361-3918CD56A901}" destId="{6B7A9F7F-CAA1-8F4D-AC2B-339283D3594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E4D13B7-A9F2-4B3B-93FC-A4FA7AE3F8E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7675B7-E21C-49D8-9991-E5725EDE13D9}">
      <dgm:prSet/>
      <dgm:spPr/>
      <dgm:t>
        <a:bodyPr/>
        <a:lstStyle/>
        <a:p>
          <a:r>
            <a:rPr lang="en-CA" b="1" dirty="0"/>
            <a:t>Food additives, including nitrosamines found in pickled and smoked foods, long-term ingestion of hot liquids.</a:t>
          </a:r>
          <a:endParaRPr lang="en-US" dirty="0"/>
        </a:p>
      </dgm:t>
    </dgm:pt>
    <dgm:pt modelId="{311FF1A5-F628-40CB-841E-67E021A7E8E5}" type="parTrans" cxnId="{CE5B8A90-7D7B-49C3-8DED-1E9DFB176E3E}">
      <dgm:prSet/>
      <dgm:spPr/>
      <dgm:t>
        <a:bodyPr/>
        <a:lstStyle/>
        <a:p>
          <a:endParaRPr lang="en-US"/>
        </a:p>
      </dgm:t>
    </dgm:pt>
    <dgm:pt modelId="{0BFA9E02-0A65-4438-B7B9-C9280751C559}" type="sibTrans" cxnId="{CE5B8A90-7D7B-49C3-8DED-1E9DFB176E3E}">
      <dgm:prSet/>
      <dgm:spPr/>
      <dgm:t>
        <a:bodyPr/>
        <a:lstStyle/>
        <a:p>
          <a:endParaRPr lang="en-US"/>
        </a:p>
      </dgm:t>
    </dgm:pt>
    <dgm:pt modelId="{3B9A3317-CEE4-430F-9F80-380DABB5F878}">
      <dgm:prSet/>
      <dgm:spPr/>
      <dgm:t>
        <a:bodyPr/>
        <a:lstStyle/>
        <a:p>
          <a:r>
            <a:rPr lang="en-US" b="1" dirty="0"/>
            <a:t>Caustic ingestion, achalasia, bulimia, </a:t>
          </a:r>
          <a:r>
            <a:rPr lang="en-US" b="1" dirty="0" err="1"/>
            <a:t>tylosis</a:t>
          </a:r>
          <a:r>
            <a:rPr lang="en-US" b="1" dirty="0"/>
            <a:t> (an inherited autosomal dominant trait), Plummer-Vinson syndrome, external-beam radiation, and esophageal diverticula all have known associations with squamous cell cancer.</a:t>
          </a:r>
          <a:endParaRPr lang="en-US" dirty="0"/>
        </a:p>
      </dgm:t>
    </dgm:pt>
    <dgm:pt modelId="{6A5CF249-48B3-4E87-B5A1-A055F334FCF4}" type="parTrans" cxnId="{6C91D92B-CB56-4AB3-8DF8-A616DF2C3BC0}">
      <dgm:prSet/>
      <dgm:spPr/>
      <dgm:t>
        <a:bodyPr/>
        <a:lstStyle/>
        <a:p>
          <a:endParaRPr lang="en-US"/>
        </a:p>
      </dgm:t>
    </dgm:pt>
    <dgm:pt modelId="{0CCA5D1B-A8C8-4FC9-B641-27BCDF57C332}" type="sibTrans" cxnId="{6C91D92B-CB56-4AB3-8DF8-A616DF2C3BC0}">
      <dgm:prSet/>
      <dgm:spPr/>
      <dgm:t>
        <a:bodyPr/>
        <a:lstStyle/>
        <a:p>
          <a:endParaRPr lang="en-US"/>
        </a:p>
      </dgm:t>
    </dgm:pt>
    <dgm:pt modelId="{D809CB11-F53C-644B-8793-E8510522ED8C}" type="pres">
      <dgm:prSet presAssocID="{7E4D13B7-A9F2-4B3B-93FC-A4FA7AE3F8E5}" presName="vert0" presStyleCnt="0">
        <dgm:presLayoutVars>
          <dgm:dir/>
          <dgm:animOne val="branch"/>
          <dgm:animLvl val="lvl"/>
        </dgm:presLayoutVars>
      </dgm:prSet>
      <dgm:spPr/>
    </dgm:pt>
    <dgm:pt modelId="{29D17843-B29D-2C40-837D-BBD102B06515}" type="pres">
      <dgm:prSet presAssocID="{187675B7-E21C-49D8-9991-E5725EDE13D9}" presName="thickLine" presStyleLbl="alignNode1" presStyleIdx="0" presStyleCnt="2"/>
      <dgm:spPr/>
    </dgm:pt>
    <dgm:pt modelId="{A14B5D87-42D8-C34B-B89B-7B657320C804}" type="pres">
      <dgm:prSet presAssocID="{187675B7-E21C-49D8-9991-E5725EDE13D9}" presName="horz1" presStyleCnt="0"/>
      <dgm:spPr/>
    </dgm:pt>
    <dgm:pt modelId="{E17BFA8A-129D-7F48-8900-EA613B4B21A6}" type="pres">
      <dgm:prSet presAssocID="{187675B7-E21C-49D8-9991-E5725EDE13D9}" presName="tx1" presStyleLbl="revTx" presStyleIdx="0" presStyleCnt="2"/>
      <dgm:spPr/>
    </dgm:pt>
    <dgm:pt modelId="{EAA675EE-5832-3E44-AFA4-2719AA71A2F1}" type="pres">
      <dgm:prSet presAssocID="{187675B7-E21C-49D8-9991-E5725EDE13D9}" presName="vert1" presStyleCnt="0"/>
      <dgm:spPr/>
    </dgm:pt>
    <dgm:pt modelId="{BFB45BDE-00E3-0B45-B94D-305B99987BE3}" type="pres">
      <dgm:prSet presAssocID="{3B9A3317-CEE4-430F-9F80-380DABB5F878}" presName="thickLine" presStyleLbl="alignNode1" presStyleIdx="1" presStyleCnt="2"/>
      <dgm:spPr/>
    </dgm:pt>
    <dgm:pt modelId="{DC1A66AB-1F2B-BC47-8462-645B01B174BE}" type="pres">
      <dgm:prSet presAssocID="{3B9A3317-CEE4-430F-9F80-380DABB5F878}" presName="horz1" presStyleCnt="0"/>
      <dgm:spPr/>
    </dgm:pt>
    <dgm:pt modelId="{3C35EF80-B9D2-834B-A596-48D67613E804}" type="pres">
      <dgm:prSet presAssocID="{3B9A3317-CEE4-430F-9F80-380DABB5F878}" presName="tx1" presStyleLbl="revTx" presStyleIdx="1" presStyleCnt="2"/>
      <dgm:spPr/>
    </dgm:pt>
    <dgm:pt modelId="{648F7D5E-3438-6C41-A4D2-E0E7490C4FCD}" type="pres">
      <dgm:prSet presAssocID="{3B9A3317-CEE4-430F-9F80-380DABB5F878}" presName="vert1" presStyleCnt="0"/>
      <dgm:spPr/>
    </dgm:pt>
  </dgm:ptLst>
  <dgm:cxnLst>
    <dgm:cxn modelId="{6C91D92B-CB56-4AB3-8DF8-A616DF2C3BC0}" srcId="{7E4D13B7-A9F2-4B3B-93FC-A4FA7AE3F8E5}" destId="{3B9A3317-CEE4-430F-9F80-380DABB5F878}" srcOrd="1" destOrd="0" parTransId="{6A5CF249-48B3-4E87-B5A1-A055F334FCF4}" sibTransId="{0CCA5D1B-A8C8-4FC9-B641-27BCDF57C332}"/>
    <dgm:cxn modelId="{3962DA33-B1C8-904D-8967-12A138A17A60}" type="presOf" srcId="{187675B7-E21C-49D8-9991-E5725EDE13D9}" destId="{E17BFA8A-129D-7F48-8900-EA613B4B21A6}" srcOrd="0" destOrd="0" presId="urn:microsoft.com/office/officeart/2008/layout/LinedList"/>
    <dgm:cxn modelId="{F7F3055A-AD07-3C46-A839-0E877A8910D0}" type="presOf" srcId="{7E4D13B7-A9F2-4B3B-93FC-A4FA7AE3F8E5}" destId="{D809CB11-F53C-644B-8793-E8510522ED8C}" srcOrd="0" destOrd="0" presId="urn:microsoft.com/office/officeart/2008/layout/LinedList"/>
    <dgm:cxn modelId="{E841C36F-0EC3-354E-9535-918FB6C4CD17}" type="presOf" srcId="{3B9A3317-CEE4-430F-9F80-380DABB5F878}" destId="{3C35EF80-B9D2-834B-A596-48D67613E804}" srcOrd="0" destOrd="0" presId="urn:microsoft.com/office/officeart/2008/layout/LinedList"/>
    <dgm:cxn modelId="{CE5B8A90-7D7B-49C3-8DED-1E9DFB176E3E}" srcId="{7E4D13B7-A9F2-4B3B-93FC-A4FA7AE3F8E5}" destId="{187675B7-E21C-49D8-9991-E5725EDE13D9}" srcOrd="0" destOrd="0" parTransId="{311FF1A5-F628-40CB-841E-67E021A7E8E5}" sibTransId="{0BFA9E02-0A65-4438-B7B9-C9280751C559}"/>
    <dgm:cxn modelId="{C640FD3D-464F-7F4A-893F-A2CE3BC28375}" type="presParOf" srcId="{D809CB11-F53C-644B-8793-E8510522ED8C}" destId="{29D17843-B29D-2C40-837D-BBD102B06515}" srcOrd="0" destOrd="0" presId="urn:microsoft.com/office/officeart/2008/layout/LinedList"/>
    <dgm:cxn modelId="{A2B6693F-A078-C043-9E79-904F774DD3C6}" type="presParOf" srcId="{D809CB11-F53C-644B-8793-E8510522ED8C}" destId="{A14B5D87-42D8-C34B-B89B-7B657320C804}" srcOrd="1" destOrd="0" presId="urn:microsoft.com/office/officeart/2008/layout/LinedList"/>
    <dgm:cxn modelId="{7957A028-6368-E441-A31E-8C0B9CDDDC40}" type="presParOf" srcId="{A14B5D87-42D8-C34B-B89B-7B657320C804}" destId="{E17BFA8A-129D-7F48-8900-EA613B4B21A6}" srcOrd="0" destOrd="0" presId="urn:microsoft.com/office/officeart/2008/layout/LinedList"/>
    <dgm:cxn modelId="{573F2263-6021-4746-ABFC-4768408C96C2}" type="presParOf" srcId="{A14B5D87-42D8-C34B-B89B-7B657320C804}" destId="{EAA675EE-5832-3E44-AFA4-2719AA71A2F1}" srcOrd="1" destOrd="0" presId="urn:microsoft.com/office/officeart/2008/layout/LinedList"/>
    <dgm:cxn modelId="{8086FC0C-4BAB-194C-9599-4B97BF60404F}" type="presParOf" srcId="{D809CB11-F53C-644B-8793-E8510522ED8C}" destId="{BFB45BDE-00E3-0B45-B94D-305B99987BE3}" srcOrd="2" destOrd="0" presId="urn:microsoft.com/office/officeart/2008/layout/LinedList"/>
    <dgm:cxn modelId="{B09BEF80-E9D8-B846-B0CE-6816AC41B246}" type="presParOf" srcId="{D809CB11-F53C-644B-8793-E8510522ED8C}" destId="{DC1A66AB-1F2B-BC47-8462-645B01B174BE}" srcOrd="3" destOrd="0" presId="urn:microsoft.com/office/officeart/2008/layout/LinedList"/>
    <dgm:cxn modelId="{82D94904-6680-9E4D-89F9-A5532F97CD81}" type="presParOf" srcId="{DC1A66AB-1F2B-BC47-8462-645B01B174BE}" destId="{3C35EF80-B9D2-834B-A596-48D67613E804}" srcOrd="0" destOrd="0" presId="urn:microsoft.com/office/officeart/2008/layout/LinedList"/>
    <dgm:cxn modelId="{2F882E11-A17E-0942-9203-A4F7F2A528A4}" type="presParOf" srcId="{DC1A66AB-1F2B-BC47-8462-645B01B174BE}" destId="{648F7D5E-3438-6C41-A4D2-E0E7490C4F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368389-3CEF-475E-B87F-84D23907B76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710BC8-D62F-4857-B07B-1B71B3193E8D}">
      <dgm:prSet/>
      <dgm:spPr/>
      <dgm:t>
        <a:bodyPr/>
        <a:lstStyle/>
        <a:p>
          <a:r>
            <a:rPr lang="en-US"/>
            <a:t>Barium swallow</a:t>
          </a:r>
        </a:p>
      </dgm:t>
    </dgm:pt>
    <dgm:pt modelId="{375A3C3A-7BF7-4D08-9D1A-112E325EED4A}" type="parTrans" cxnId="{8837D982-07AD-44B0-B426-91A01F821379}">
      <dgm:prSet/>
      <dgm:spPr/>
      <dgm:t>
        <a:bodyPr/>
        <a:lstStyle/>
        <a:p>
          <a:endParaRPr lang="en-US"/>
        </a:p>
      </dgm:t>
    </dgm:pt>
    <dgm:pt modelId="{2A855CA9-16F6-4409-A2FD-A966E1FB0B19}" type="sibTrans" cxnId="{8837D982-07AD-44B0-B426-91A01F821379}">
      <dgm:prSet/>
      <dgm:spPr/>
      <dgm:t>
        <a:bodyPr/>
        <a:lstStyle/>
        <a:p>
          <a:endParaRPr lang="en-US"/>
        </a:p>
      </dgm:t>
    </dgm:pt>
    <dgm:pt modelId="{B6F4F69A-49DA-4640-9B0D-77C8B60CB4E6}">
      <dgm:prSet/>
      <dgm:spPr/>
      <dgm:t>
        <a:bodyPr/>
        <a:lstStyle/>
        <a:p>
          <a:r>
            <a:rPr lang="en-US"/>
            <a:t>Endoscopy</a:t>
          </a:r>
        </a:p>
      </dgm:t>
    </dgm:pt>
    <dgm:pt modelId="{09F96A55-1AF9-4785-840E-86ECBEA5F809}" type="parTrans" cxnId="{5B570A36-76F4-47A0-B955-8ED44326B789}">
      <dgm:prSet/>
      <dgm:spPr/>
      <dgm:t>
        <a:bodyPr/>
        <a:lstStyle/>
        <a:p>
          <a:endParaRPr lang="en-US"/>
        </a:p>
      </dgm:t>
    </dgm:pt>
    <dgm:pt modelId="{7F5C399A-B173-4A2A-815C-ED303C62E3FA}" type="sibTrans" cxnId="{5B570A36-76F4-47A0-B955-8ED44326B789}">
      <dgm:prSet/>
      <dgm:spPr/>
      <dgm:t>
        <a:bodyPr/>
        <a:lstStyle/>
        <a:p>
          <a:endParaRPr lang="en-US"/>
        </a:p>
      </dgm:t>
    </dgm:pt>
    <dgm:pt modelId="{D5962670-215D-4991-B22D-C46732563D53}">
      <dgm:prSet/>
      <dgm:spPr/>
      <dgm:t>
        <a:bodyPr/>
        <a:lstStyle/>
        <a:p>
          <a:r>
            <a:rPr lang="en-US"/>
            <a:t>Ambulatory pH monitoring</a:t>
          </a:r>
        </a:p>
      </dgm:t>
    </dgm:pt>
    <dgm:pt modelId="{E9D2F11E-7702-4DE3-A6E0-0DE0F98189B3}" type="parTrans" cxnId="{30F8C964-9DD9-4AE9-99ED-1EBF82A69D20}">
      <dgm:prSet/>
      <dgm:spPr/>
      <dgm:t>
        <a:bodyPr/>
        <a:lstStyle/>
        <a:p>
          <a:endParaRPr lang="en-US"/>
        </a:p>
      </dgm:t>
    </dgm:pt>
    <dgm:pt modelId="{92D92031-2C74-4734-B3E9-32486B2EB0D9}" type="sibTrans" cxnId="{30F8C964-9DD9-4AE9-99ED-1EBF82A69D20}">
      <dgm:prSet/>
      <dgm:spPr/>
      <dgm:t>
        <a:bodyPr/>
        <a:lstStyle/>
        <a:p>
          <a:endParaRPr lang="en-US"/>
        </a:p>
      </dgm:t>
    </dgm:pt>
    <dgm:pt modelId="{4CBEEE3D-9D1E-43F7-82DB-660555B97C39}">
      <dgm:prSet/>
      <dgm:spPr/>
      <dgm:t>
        <a:bodyPr/>
        <a:lstStyle/>
        <a:p>
          <a:r>
            <a:rPr lang="en-US"/>
            <a:t>Esophageal manometry</a:t>
          </a:r>
        </a:p>
      </dgm:t>
    </dgm:pt>
    <dgm:pt modelId="{BE9151B8-98B5-43AB-88FA-A8EC07FD6E71}" type="parTrans" cxnId="{60115CF6-F269-4460-9005-8058D15943F1}">
      <dgm:prSet/>
      <dgm:spPr/>
      <dgm:t>
        <a:bodyPr/>
        <a:lstStyle/>
        <a:p>
          <a:endParaRPr lang="en-US"/>
        </a:p>
      </dgm:t>
    </dgm:pt>
    <dgm:pt modelId="{27480C4A-98FF-4F05-BEF6-85894776C8C9}" type="sibTrans" cxnId="{60115CF6-F269-4460-9005-8058D15943F1}">
      <dgm:prSet/>
      <dgm:spPr/>
      <dgm:t>
        <a:bodyPr/>
        <a:lstStyle/>
        <a:p>
          <a:endParaRPr lang="en-US"/>
        </a:p>
      </dgm:t>
    </dgm:pt>
    <dgm:pt modelId="{00CDDD08-0F09-A54B-B6BC-6B73221BE8AD}" type="pres">
      <dgm:prSet presAssocID="{4D368389-3CEF-475E-B87F-84D23907B764}" presName="vert0" presStyleCnt="0">
        <dgm:presLayoutVars>
          <dgm:dir/>
          <dgm:animOne val="branch"/>
          <dgm:animLvl val="lvl"/>
        </dgm:presLayoutVars>
      </dgm:prSet>
      <dgm:spPr/>
    </dgm:pt>
    <dgm:pt modelId="{3B5A86BF-5570-E842-B343-1D32C7078EB8}" type="pres">
      <dgm:prSet presAssocID="{FC710BC8-D62F-4857-B07B-1B71B3193E8D}" presName="thickLine" presStyleLbl="alignNode1" presStyleIdx="0" presStyleCnt="4"/>
      <dgm:spPr/>
    </dgm:pt>
    <dgm:pt modelId="{7BA533E0-C4F0-3344-A448-430B873A0251}" type="pres">
      <dgm:prSet presAssocID="{FC710BC8-D62F-4857-B07B-1B71B3193E8D}" presName="horz1" presStyleCnt="0"/>
      <dgm:spPr/>
    </dgm:pt>
    <dgm:pt modelId="{98146B7D-D469-D745-818C-AEB04D730501}" type="pres">
      <dgm:prSet presAssocID="{FC710BC8-D62F-4857-B07B-1B71B3193E8D}" presName="tx1" presStyleLbl="revTx" presStyleIdx="0" presStyleCnt="4"/>
      <dgm:spPr/>
    </dgm:pt>
    <dgm:pt modelId="{BAFC56A7-72B5-264D-831B-21288AD29C45}" type="pres">
      <dgm:prSet presAssocID="{FC710BC8-D62F-4857-B07B-1B71B3193E8D}" presName="vert1" presStyleCnt="0"/>
      <dgm:spPr/>
    </dgm:pt>
    <dgm:pt modelId="{25089580-2C83-AB4B-B831-6ECB704465CE}" type="pres">
      <dgm:prSet presAssocID="{B6F4F69A-49DA-4640-9B0D-77C8B60CB4E6}" presName="thickLine" presStyleLbl="alignNode1" presStyleIdx="1" presStyleCnt="4"/>
      <dgm:spPr/>
    </dgm:pt>
    <dgm:pt modelId="{255BEB41-1D5F-2145-9E27-FCE295453BBF}" type="pres">
      <dgm:prSet presAssocID="{B6F4F69A-49DA-4640-9B0D-77C8B60CB4E6}" presName="horz1" presStyleCnt="0"/>
      <dgm:spPr/>
    </dgm:pt>
    <dgm:pt modelId="{1A3F564E-4198-B74D-B898-39AEF4B6DEFD}" type="pres">
      <dgm:prSet presAssocID="{B6F4F69A-49DA-4640-9B0D-77C8B60CB4E6}" presName="tx1" presStyleLbl="revTx" presStyleIdx="1" presStyleCnt="4"/>
      <dgm:spPr/>
    </dgm:pt>
    <dgm:pt modelId="{D4C3EADF-D18B-8048-9A84-29D0271C64F7}" type="pres">
      <dgm:prSet presAssocID="{B6F4F69A-49DA-4640-9B0D-77C8B60CB4E6}" presName="vert1" presStyleCnt="0"/>
      <dgm:spPr/>
    </dgm:pt>
    <dgm:pt modelId="{A386C15F-5444-5A4C-92CA-8906A68C1B1B}" type="pres">
      <dgm:prSet presAssocID="{D5962670-215D-4991-B22D-C46732563D53}" presName="thickLine" presStyleLbl="alignNode1" presStyleIdx="2" presStyleCnt="4"/>
      <dgm:spPr/>
    </dgm:pt>
    <dgm:pt modelId="{94462C84-F6F1-C641-BBD0-DAFFC89E6276}" type="pres">
      <dgm:prSet presAssocID="{D5962670-215D-4991-B22D-C46732563D53}" presName="horz1" presStyleCnt="0"/>
      <dgm:spPr/>
    </dgm:pt>
    <dgm:pt modelId="{57454B8E-5E10-9B4C-934A-30E261AEDA60}" type="pres">
      <dgm:prSet presAssocID="{D5962670-215D-4991-B22D-C46732563D53}" presName="tx1" presStyleLbl="revTx" presStyleIdx="2" presStyleCnt="4"/>
      <dgm:spPr/>
    </dgm:pt>
    <dgm:pt modelId="{41CC1C4C-2F7A-5D40-9744-FB12F6F28E75}" type="pres">
      <dgm:prSet presAssocID="{D5962670-215D-4991-B22D-C46732563D53}" presName="vert1" presStyleCnt="0"/>
      <dgm:spPr/>
    </dgm:pt>
    <dgm:pt modelId="{E7FC77D5-7F0E-9146-80A1-C876064AAAD9}" type="pres">
      <dgm:prSet presAssocID="{4CBEEE3D-9D1E-43F7-82DB-660555B97C39}" presName="thickLine" presStyleLbl="alignNode1" presStyleIdx="3" presStyleCnt="4"/>
      <dgm:spPr/>
    </dgm:pt>
    <dgm:pt modelId="{92F8E2F2-9E00-234A-B6FC-A0E31E8B1EFE}" type="pres">
      <dgm:prSet presAssocID="{4CBEEE3D-9D1E-43F7-82DB-660555B97C39}" presName="horz1" presStyleCnt="0"/>
      <dgm:spPr/>
    </dgm:pt>
    <dgm:pt modelId="{2D0D3CBB-0B1B-D14E-9F2B-32007057E2FE}" type="pres">
      <dgm:prSet presAssocID="{4CBEEE3D-9D1E-43F7-82DB-660555B97C39}" presName="tx1" presStyleLbl="revTx" presStyleIdx="3" presStyleCnt="4"/>
      <dgm:spPr/>
    </dgm:pt>
    <dgm:pt modelId="{CEE746CB-94E1-AB48-8B64-00CF2047E590}" type="pres">
      <dgm:prSet presAssocID="{4CBEEE3D-9D1E-43F7-82DB-660555B97C39}" presName="vert1" presStyleCnt="0"/>
      <dgm:spPr/>
    </dgm:pt>
  </dgm:ptLst>
  <dgm:cxnLst>
    <dgm:cxn modelId="{5B570A36-76F4-47A0-B955-8ED44326B789}" srcId="{4D368389-3CEF-475E-B87F-84D23907B764}" destId="{B6F4F69A-49DA-4640-9B0D-77C8B60CB4E6}" srcOrd="1" destOrd="0" parTransId="{09F96A55-1AF9-4785-840E-86ECBEA5F809}" sibTransId="{7F5C399A-B173-4A2A-815C-ED303C62E3FA}"/>
    <dgm:cxn modelId="{D54EA743-2D71-3E42-B037-34A1F2C6BFAC}" type="presOf" srcId="{D5962670-215D-4991-B22D-C46732563D53}" destId="{57454B8E-5E10-9B4C-934A-30E261AEDA60}" srcOrd="0" destOrd="0" presId="urn:microsoft.com/office/officeart/2008/layout/LinedList"/>
    <dgm:cxn modelId="{30F8C964-9DD9-4AE9-99ED-1EBF82A69D20}" srcId="{4D368389-3CEF-475E-B87F-84D23907B764}" destId="{D5962670-215D-4991-B22D-C46732563D53}" srcOrd="2" destOrd="0" parTransId="{E9D2F11E-7702-4DE3-A6E0-0DE0F98189B3}" sibTransId="{92D92031-2C74-4734-B3E9-32486B2EB0D9}"/>
    <dgm:cxn modelId="{A214596F-1699-414A-AE6C-5C80C291DB3D}" type="presOf" srcId="{4CBEEE3D-9D1E-43F7-82DB-660555B97C39}" destId="{2D0D3CBB-0B1B-D14E-9F2B-32007057E2FE}" srcOrd="0" destOrd="0" presId="urn:microsoft.com/office/officeart/2008/layout/LinedList"/>
    <dgm:cxn modelId="{8837D982-07AD-44B0-B426-91A01F821379}" srcId="{4D368389-3CEF-475E-B87F-84D23907B764}" destId="{FC710BC8-D62F-4857-B07B-1B71B3193E8D}" srcOrd="0" destOrd="0" parTransId="{375A3C3A-7BF7-4D08-9D1A-112E325EED4A}" sibTransId="{2A855CA9-16F6-4409-A2FD-A966E1FB0B19}"/>
    <dgm:cxn modelId="{FC2555CA-CFDF-8C45-9EC9-F40F6539AD93}" type="presOf" srcId="{B6F4F69A-49DA-4640-9B0D-77C8B60CB4E6}" destId="{1A3F564E-4198-B74D-B898-39AEF4B6DEFD}" srcOrd="0" destOrd="0" presId="urn:microsoft.com/office/officeart/2008/layout/LinedList"/>
    <dgm:cxn modelId="{D44EA0E7-2B6B-424F-835D-6F59A3874FB2}" type="presOf" srcId="{FC710BC8-D62F-4857-B07B-1B71B3193E8D}" destId="{98146B7D-D469-D745-818C-AEB04D730501}" srcOrd="0" destOrd="0" presId="urn:microsoft.com/office/officeart/2008/layout/LinedList"/>
    <dgm:cxn modelId="{80624DEF-E70C-EB46-8FFB-B21361A510F8}" type="presOf" srcId="{4D368389-3CEF-475E-B87F-84D23907B764}" destId="{00CDDD08-0F09-A54B-B6BC-6B73221BE8AD}" srcOrd="0" destOrd="0" presId="urn:microsoft.com/office/officeart/2008/layout/LinedList"/>
    <dgm:cxn modelId="{60115CF6-F269-4460-9005-8058D15943F1}" srcId="{4D368389-3CEF-475E-B87F-84D23907B764}" destId="{4CBEEE3D-9D1E-43F7-82DB-660555B97C39}" srcOrd="3" destOrd="0" parTransId="{BE9151B8-98B5-43AB-88FA-A8EC07FD6E71}" sibTransId="{27480C4A-98FF-4F05-BEF6-85894776C8C9}"/>
    <dgm:cxn modelId="{7D5BBA92-86D5-514F-BFA7-402E712FC731}" type="presParOf" srcId="{00CDDD08-0F09-A54B-B6BC-6B73221BE8AD}" destId="{3B5A86BF-5570-E842-B343-1D32C7078EB8}" srcOrd="0" destOrd="0" presId="urn:microsoft.com/office/officeart/2008/layout/LinedList"/>
    <dgm:cxn modelId="{953EAEA5-F6F6-4444-8ABA-3A187298ADC6}" type="presParOf" srcId="{00CDDD08-0F09-A54B-B6BC-6B73221BE8AD}" destId="{7BA533E0-C4F0-3344-A448-430B873A0251}" srcOrd="1" destOrd="0" presId="urn:microsoft.com/office/officeart/2008/layout/LinedList"/>
    <dgm:cxn modelId="{3551FF17-0CCE-E74F-9C5D-4F048F4AC21A}" type="presParOf" srcId="{7BA533E0-C4F0-3344-A448-430B873A0251}" destId="{98146B7D-D469-D745-818C-AEB04D730501}" srcOrd="0" destOrd="0" presId="urn:microsoft.com/office/officeart/2008/layout/LinedList"/>
    <dgm:cxn modelId="{83E2453A-F2D1-4B45-AD72-C7065DF98DC6}" type="presParOf" srcId="{7BA533E0-C4F0-3344-A448-430B873A0251}" destId="{BAFC56A7-72B5-264D-831B-21288AD29C45}" srcOrd="1" destOrd="0" presId="urn:microsoft.com/office/officeart/2008/layout/LinedList"/>
    <dgm:cxn modelId="{FD436558-3CEF-2345-91ED-405DF5A67735}" type="presParOf" srcId="{00CDDD08-0F09-A54B-B6BC-6B73221BE8AD}" destId="{25089580-2C83-AB4B-B831-6ECB704465CE}" srcOrd="2" destOrd="0" presId="urn:microsoft.com/office/officeart/2008/layout/LinedList"/>
    <dgm:cxn modelId="{DAB536BC-ABA7-EE43-9D70-28804D14021D}" type="presParOf" srcId="{00CDDD08-0F09-A54B-B6BC-6B73221BE8AD}" destId="{255BEB41-1D5F-2145-9E27-FCE295453BBF}" srcOrd="3" destOrd="0" presId="urn:microsoft.com/office/officeart/2008/layout/LinedList"/>
    <dgm:cxn modelId="{9B338D3A-4474-3042-AB8C-5DDED9F520B5}" type="presParOf" srcId="{255BEB41-1D5F-2145-9E27-FCE295453BBF}" destId="{1A3F564E-4198-B74D-B898-39AEF4B6DEFD}" srcOrd="0" destOrd="0" presId="urn:microsoft.com/office/officeart/2008/layout/LinedList"/>
    <dgm:cxn modelId="{6B029C6A-5B0E-DC49-A5BE-F031FBD4B4EA}" type="presParOf" srcId="{255BEB41-1D5F-2145-9E27-FCE295453BBF}" destId="{D4C3EADF-D18B-8048-9A84-29D0271C64F7}" srcOrd="1" destOrd="0" presId="urn:microsoft.com/office/officeart/2008/layout/LinedList"/>
    <dgm:cxn modelId="{99F015B4-359E-354A-AEAB-D7BBC59171FB}" type="presParOf" srcId="{00CDDD08-0F09-A54B-B6BC-6B73221BE8AD}" destId="{A386C15F-5444-5A4C-92CA-8906A68C1B1B}" srcOrd="4" destOrd="0" presId="urn:microsoft.com/office/officeart/2008/layout/LinedList"/>
    <dgm:cxn modelId="{F577B76F-DA08-054D-9A13-F76EE6869971}" type="presParOf" srcId="{00CDDD08-0F09-A54B-B6BC-6B73221BE8AD}" destId="{94462C84-F6F1-C641-BBD0-DAFFC89E6276}" srcOrd="5" destOrd="0" presId="urn:microsoft.com/office/officeart/2008/layout/LinedList"/>
    <dgm:cxn modelId="{0B6BCCCB-800A-7A44-A5AD-E41199ED819D}" type="presParOf" srcId="{94462C84-F6F1-C641-BBD0-DAFFC89E6276}" destId="{57454B8E-5E10-9B4C-934A-30E261AEDA60}" srcOrd="0" destOrd="0" presId="urn:microsoft.com/office/officeart/2008/layout/LinedList"/>
    <dgm:cxn modelId="{6913F22A-4DDA-F64E-83B6-B0B118DA7F47}" type="presParOf" srcId="{94462C84-F6F1-C641-BBD0-DAFFC89E6276}" destId="{41CC1C4C-2F7A-5D40-9744-FB12F6F28E75}" srcOrd="1" destOrd="0" presId="urn:microsoft.com/office/officeart/2008/layout/LinedList"/>
    <dgm:cxn modelId="{14869AA4-DD5D-1949-A21E-43F489C5AD42}" type="presParOf" srcId="{00CDDD08-0F09-A54B-B6BC-6B73221BE8AD}" destId="{E7FC77D5-7F0E-9146-80A1-C876064AAAD9}" srcOrd="6" destOrd="0" presId="urn:microsoft.com/office/officeart/2008/layout/LinedList"/>
    <dgm:cxn modelId="{B9384769-74F8-AE43-BC90-2CA71D372867}" type="presParOf" srcId="{00CDDD08-0F09-A54B-B6BC-6B73221BE8AD}" destId="{92F8E2F2-9E00-234A-B6FC-A0E31E8B1EFE}" srcOrd="7" destOrd="0" presId="urn:microsoft.com/office/officeart/2008/layout/LinedList"/>
    <dgm:cxn modelId="{338DA04B-1308-0140-BB80-042AAF3172E9}" type="presParOf" srcId="{92F8E2F2-9E00-234A-B6FC-A0E31E8B1EFE}" destId="{2D0D3CBB-0B1B-D14E-9F2B-32007057E2FE}" srcOrd="0" destOrd="0" presId="urn:microsoft.com/office/officeart/2008/layout/LinedList"/>
    <dgm:cxn modelId="{63C5A95E-E506-894E-B2AA-D3D11880AFF7}" type="presParOf" srcId="{92F8E2F2-9E00-234A-B6FC-A0E31E8B1EFE}" destId="{CEE746CB-94E1-AB48-8B64-00CF2047E5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B1CBB4-3732-4942-B374-663C19AB4C4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BFD3C03-91D9-408D-A1F7-BF6B0BE99D1F}">
      <dgm:prSet/>
      <dgm:spPr/>
      <dgm:t>
        <a:bodyPr/>
        <a:lstStyle/>
        <a:p>
          <a:r>
            <a:rPr lang="en-US"/>
            <a:t>Lifestyle Modifications</a:t>
          </a:r>
        </a:p>
      </dgm:t>
    </dgm:pt>
    <dgm:pt modelId="{BB51D2C5-B0E1-46D1-B39F-C427FE20D90A}" type="parTrans" cxnId="{5FB0736D-BA33-44CD-B066-ACBC36351EA8}">
      <dgm:prSet/>
      <dgm:spPr/>
      <dgm:t>
        <a:bodyPr/>
        <a:lstStyle/>
        <a:p>
          <a:endParaRPr lang="en-US"/>
        </a:p>
      </dgm:t>
    </dgm:pt>
    <dgm:pt modelId="{21A3AF2A-97AB-4AAB-B7BD-5AD8298E5D3A}" type="sibTrans" cxnId="{5FB0736D-BA33-44CD-B066-ACBC36351EA8}">
      <dgm:prSet/>
      <dgm:spPr/>
      <dgm:t>
        <a:bodyPr/>
        <a:lstStyle/>
        <a:p>
          <a:endParaRPr lang="en-US"/>
        </a:p>
      </dgm:t>
    </dgm:pt>
    <dgm:pt modelId="{2265E45F-5F43-4447-916A-6A53CBD747E2}">
      <dgm:prSet/>
      <dgm:spPr/>
      <dgm:t>
        <a:bodyPr/>
        <a:lstStyle/>
        <a:p>
          <a:r>
            <a:rPr lang="en-US"/>
            <a:t>Acid Suppression Therapy</a:t>
          </a:r>
        </a:p>
      </dgm:t>
    </dgm:pt>
    <dgm:pt modelId="{3022861D-A586-428B-BD53-444423B60E7E}" type="parTrans" cxnId="{33703D1B-0F24-4BC2-AE90-E0A0D8E965A9}">
      <dgm:prSet/>
      <dgm:spPr/>
      <dgm:t>
        <a:bodyPr/>
        <a:lstStyle/>
        <a:p>
          <a:endParaRPr lang="en-US"/>
        </a:p>
      </dgm:t>
    </dgm:pt>
    <dgm:pt modelId="{0D804C64-79AF-4428-B92F-D02FD86B242D}" type="sibTrans" cxnId="{33703D1B-0F24-4BC2-AE90-E0A0D8E965A9}">
      <dgm:prSet/>
      <dgm:spPr/>
      <dgm:t>
        <a:bodyPr/>
        <a:lstStyle/>
        <a:p>
          <a:endParaRPr lang="en-US"/>
        </a:p>
      </dgm:t>
    </dgm:pt>
    <dgm:pt modelId="{1E89FAC0-BF54-4556-9A03-5E16C30A15F0}">
      <dgm:prSet/>
      <dgm:spPr/>
      <dgm:t>
        <a:bodyPr/>
        <a:lstStyle/>
        <a:p>
          <a:r>
            <a:rPr lang="en-US"/>
            <a:t>Anti-Reflux Surgery</a:t>
          </a:r>
        </a:p>
      </dgm:t>
    </dgm:pt>
    <dgm:pt modelId="{D799ABC3-21D1-4671-A85A-DF2D6D36DB5B}" type="parTrans" cxnId="{4209853C-CE64-4030-94F5-60B1485C6F40}">
      <dgm:prSet/>
      <dgm:spPr/>
      <dgm:t>
        <a:bodyPr/>
        <a:lstStyle/>
        <a:p>
          <a:endParaRPr lang="en-US"/>
        </a:p>
      </dgm:t>
    </dgm:pt>
    <dgm:pt modelId="{4BEE8A39-695C-4E7A-B198-96FD771A1571}" type="sibTrans" cxnId="{4209853C-CE64-4030-94F5-60B1485C6F40}">
      <dgm:prSet/>
      <dgm:spPr/>
      <dgm:t>
        <a:bodyPr/>
        <a:lstStyle/>
        <a:p>
          <a:endParaRPr lang="en-US"/>
        </a:p>
      </dgm:t>
    </dgm:pt>
    <dgm:pt modelId="{4904C862-1FE4-4A9F-9D5D-1B4E0274ED2F}">
      <dgm:prSet/>
      <dgm:spPr/>
      <dgm:t>
        <a:bodyPr/>
        <a:lstStyle/>
        <a:p>
          <a:r>
            <a:rPr lang="en-US"/>
            <a:t>Endoscopic GERD Therapy </a:t>
          </a:r>
        </a:p>
      </dgm:t>
    </dgm:pt>
    <dgm:pt modelId="{4461755A-5B36-46FC-A069-997378649366}" type="parTrans" cxnId="{B3DD5F36-5677-4142-A482-03351F7CF580}">
      <dgm:prSet/>
      <dgm:spPr/>
      <dgm:t>
        <a:bodyPr/>
        <a:lstStyle/>
        <a:p>
          <a:endParaRPr lang="en-US"/>
        </a:p>
      </dgm:t>
    </dgm:pt>
    <dgm:pt modelId="{FA8682BB-03F2-46C3-AFDE-FFC654E0B019}" type="sibTrans" cxnId="{B3DD5F36-5677-4142-A482-03351F7CF580}">
      <dgm:prSet/>
      <dgm:spPr/>
      <dgm:t>
        <a:bodyPr/>
        <a:lstStyle/>
        <a:p>
          <a:endParaRPr lang="en-US"/>
        </a:p>
      </dgm:t>
    </dgm:pt>
    <dgm:pt modelId="{3BBC676E-8CE1-954E-BA39-64D741AA76AB}" type="pres">
      <dgm:prSet presAssocID="{74B1CBB4-3732-4942-B374-663C19AB4C48}" presName="linear" presStyleCnt="0">
        <dgm:presLayoutVars>
          <dgm:dir/>
          <dgm:animLvl val="lvl"/>
          <dgm:resizeHandles val="exact"/>
        </dgm:presLayoutVars>
      </dgm:prSet>
      <dgm:spPr/>
    </dgm:pt>
    <dgm:pt modelId="{A726FBBA-C14B-6F44-A677-C6F868777CA1}" type="pres">
      <dgm:prSet presAssocID="{8BFD3C03-91D9-408D-A1F7-BF6B0BE99D1F}" presName="parentLin" presStyleCnt="0"/>
      <dgm:spPr/>
    </dgm:pt>
    <dgm:pt modelId="{871E3C66-AFB2-8D4E-9F06-737D4C936520}" type="pres">
      <dgm:prSet presAssocID="{8BFD3C03-91D9-408D-A1F7-BF6B0BE99D1F}" presName="parentLeftMargin" presStyleLbl="node1" presStyleIdx="0" presStyleCnt="4"/>
      <dgm:spPr/>
    </dgm:pt>
    <dgm:pt modelId="{C54FB328-C05F-3D4D-BD6B-83C8608A8655}" type="pres">
      <dgm:prSet presAssocID="{8BFD3C03-91D9-408D-A1F7-BF6B0BE99D1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6778F5E-7135-DE4E-9A23-9661E56C5884}" type="pres">
      <dgm:prSet presAssocID="{8BFD3C03-91D9-408D-A1F7-BF6B0BE99D1F}" presName="negativeSpace" presStyleCnt="0"/>
      <dgm:spPr/>
    </dgm:pt>
    <dgm:pt modelId="{DA8EF513-BAFF-B145-9578-4B5ABE4B8F9E}" type="pres">
      <dgm:prSet presAssocID="{8BFD3C03-91D9-408D-A1F7-BF6B0BE99D1F}" presName="childText" presStyleLbl="conFgAcc1" presStyleIdx="0" presStyleCnt="4">
        <dgm:presLayoutVars>
          <dgm:bulletEnabled val="1"/>
        </dgm:presLayoutVars>
      </dgm:prSet>
      <dgm:spPr/>
    </dgm:pt>
    <dgm:pt modelId="{1419C570-B7BC-A04E-8AC3-B2114BADDA2F}" type="pres">
      <dgm:prSet presAssocID="{21A3AF2A-97AB-4AAB-B7BD-5AD8298E5D3A}" presName="spaceBetweenRectangles" presStyleCnt="0"/>
      <dgm:spPr/>
    </dgm:pt>
    <dgm:pt modelId="{FB723C1D-F71D-774C-A9E8-F2B4E23D2375}" type="pres">
      <dgm:prSet presAssocID="{2265E45F-5F43-4447-916A-6A53CBD747E2}" presName="parentLin" presStyleCnt="0"/>
      <dgm:spPr/>
    </dgm:pt>
    <dgm:pt modelId="{89383B66-136B-8F41-84CC-DFD0D6F8AC42}" type="pres">
      <dgm:prSet presAssocID="{2265E45F-5F43-4447-916A-6A53CBD747E2}" presName="parentLeftMargin" presStyleLbl="node1" presStyleIdx="0" presStyleCnt="4"/>
      <dgm:spPr/>
    </dgm:pt>
    <dgm:pt modelId="{A85410EF-787F-5646-A156-0C6693C590C5}" type="pres">
      <dgm:prSet presAssocID="{2265E45F-5F43-4447-916A-6A53CBD747E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A215E6-382D-654B-A38F-E8AC5E284383}" type="pres">
      <dgm:prSet presAssocID="{2265E45F-5F43-4447-916A-6A53CBD747E2}" presName="negativeSpace" presStyleCnt="0"/>
      <dgm:spPr/>
    </dgm:pt>
    <dgm:pt modelId="{456D900C-E71E-0148-AF2B-AC0A0936DEDF}" type="pres">
      <dgm:prSet presAssocID="{2265E45F-5F43-4447-916A-6A53CBD747E2}" presName="childText" presStyleLbl="conFgAcc1" presStyleIdx="1" presStyleCnt="4">
        <dgm:presLayoutVars>
          <dgm:bulletEnabled val="1"/>
        </dgm:presLayoutVars>
      </dgm:prSet>
      <dgm:spPr/>
    </dgm:pt>
    <dgm:pt modelId="{B649ABEB-ACD5-A447-A358-9451C0A13DF9}" type="pres">
      <dgm:prSet presAssocID="{0D804C64-79AF-4428-B92F-D02FD86B242D}" presName="spaceBetweenRectangles" presStyleCnt="0"/>
      <dgm:spPr/>
    </dgm:pt>
    <dgm:pt modelId="{A61BE075-2AEA-A146-A2F6-E8628AA445C9}" type="pres">
      <dgm:prSet presAssocID="{1E89FAC0-BF54-4556-9A03-5E16C30A15F0}" presName="parentLin" presStyleCnt="0"/>
      <dgm:spPr/>
    </dgm:pt>
    <dgm:pt modelId="{C91DC891-F6A7-534F-9AAE-7D097B256FEE}" type="pres">
      <dgm:prSet presAssocID="{1E89FAC0-BF54-4556-9A03-5E16C30A15F0}" presName="parentLeftMargin" presStyleLbl="node1" presStyleIdx="1" presStyleCnt="4"/>
      <dgm:spPr/>
    </dgm:pt>
    <dgm:pt modelId="{1BE02196-E451-5346-A9C7-99901E710E40}" type="pres">
      <dgm:prSet presAssocID="{1E89FAC0-BF54-4556-9A03-5E16C30A15F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F87142-CA27-E840-AFBD-F1ABE0AFD47C}" type="pres">
      <dgm:prSet presAssocID="{1E89FAC0-BF54-4556-9A03-5E16C30A15F0}" presName="negativeSpace" presStyleCnt="0"/>
      <dgm:spPr/>
    </dgm:pt>
    <dgm:pt modelId="{A0E82368-1F35-644C-B812-5DE056C9E94F}" type="pres">
      <dgm:prSet presAssocID="{1E89FAC0-BF54-4556-9A03-5E16C30A15F0}" presName="childText" presStyleLbl="conFgAcc1" presStyleIdx="2" presStyleCnt="4">
        <dgm:presLayoutVars>
          <dgm:bulletEnabled val="1"/>
        </dgm:presLayoutVars>
      </dgm:prSet>
      <dgm:spPr/>
    </dgm:pt>
    <dgm:pt modelId="{5DD27E5B-368F-4645-BEF6-9D2AEF10764B}" type="pres">
      <dgm:prSet presAssocID="{4BEE8A39-695C-4E7A-B198-96FD771A1571}" presName="spaceBetweenRectangles" presStyleCnt="0"/>
      <dgm:spPr/>
    </dgm:pt>
    <dgm:pt modelId="{4E71DEEF-CB80-8848-A959-A74C7D82D227}" type="pres">
      <dgm:prSet presAssocID="{4904C862-1FE4-4A9F-9D5D-1B4E0274ED2F}" presName="parentLin" presStyleCnt="0"/>
      <dgm:spPr/>
    </dgm:pt>
    <dgm:pt modelId="{5CFA6CD5-C276-114A-BF0C-47E7EFF843E3}" type="pres">
      <dgm:prSet presAssocID="{4904C862-1FE4-4A9F-9D5D-1B4E0274ED2F}" presName="parentLeftMargin" presStyleLbl="node1" presStyleIdx="2" presStyleCnt="4"/>
      <dgm:spPr/>
    </dgm:pt>
    <dgm:pt modelId="{5EA05198-5887-B146-B827-7EB7EBFDC985}" type="pres">
      <dgm:prSet presAssocID="{4904C862-1FE4-4A9F-9D5D-1B4E0274ED2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745A837-D3A7-574A-89F8-5BBF6D2B783F}" type="pres">
      <dgm:prSet presAssocID="{4904C862-1FE4-4A9F-9D5D-1B4E0274ED2F}" presName="negativeSpace" presStyleCnt="0"/>
      <dgm:spPr/>
    </dgm:pt>
    <dgm:pt modelId="{DA560118-069E-4D43-828E-F9FA3A788997}" type="pres">
      <dgm:prSet presAssocID="{4904C862-1FE4-4A9F-9D5D-1B4E0274ED2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3E36F02-CFB9-3642-84F9-1B4F21273F5E}" type="presOf" srcId="{4904C862-1FE4-4A9F-9D5D-1B4E0274ED2F}" destId="{5EA05198-5887-B146-B827-7EB7EBFDC985}" srcOrd="1" destOrd="0" presId="urn:microsoft.com/office/officeart/2005/8/layout/list1"/>
    <dgm:cxn modelId="{4F83BF17-DC19-274C-8A62-9A97579395B1}" type="presOf" srcId="{1E89FAC0-BF54-4556-9A03-5E16C30A15F0}" destId="{1BE02196-E451-5346-A9C7-99901E710E40}" srcOrd="1" destOrd="0" presId="urn:microsoft.com/office/officeart/2005/8/layout/list1"/>
    <dgm:cxn modelId="{33703D1B-0F24-4BC2-AE90-E0A0D8E965A9}" srcId="{74B1CBB4-3732-4942-B374-663C19AB4C48}" destId="{2265E45F-5F43-4447-916A-6A53CBD747E2}" srcOrd="1" destOrd="0" parTransId="{3022861D-A586-428B-BD53-444423B60E7E}" sibTransId="{0D804C64-79AF-4428-B92F-D02FD86B242D}"/>
    <dgm:cxn modelId="{B3DD5F36-5677-4142-A482-03351F7CF580}" srcId="{74B1CBB4-3732-4942-B374-663C19AB4C48}" destId="{4904C862-1FE4-4A9F-9D5D-1B4E0274ED2F}" srcOrd="3" destOrd="0" parTransId="{4461755A-5B36-46FC-A069-997378649366}" sibTransId="{FA8682BB-03F2-46C3-AFDE-FFC654E0B019}"/>
    <dgm:cxn modelId="{4209853C-CE64-4030-94F5-60B1485C6F40}" srcId="{74B1CBB4-3732-4942-B374-663C19AB4C48}" destId="{1E89FAC0-BF54-4556-9A03-5E16C30A15F0}" srcOrd="2" destOrd="0" parTransId="{D799ABC3-21D1-4671-A85A-DF2D6D36DB5B}" sibTransId="{4BEE8A39-695C-4E7A-B198-96FD771A1571}"/>
    <dgm:cxn modelId="{22943F57-31D6-D443-8B9E-C1F1C11E4427}" type="presOf" srcId="{74B1CBB4-3732-4942-B374-663C19AB4C48}" destId="{3BBC676E-8CE1-954E-BA39-64D741AA76AB}" srcOrd="0" destOrd="0" presId="urn:microsoft.com/office/officeart/2005/8/layout/list1"/>
    <dgm:cxn modelId="{5FB0736D-BA33-44CD-B066-ACBC36351EA8}" srcId="{74B1CBB4-3732-4942-B374-663C19AB4C48}" destId="{8BFD3C03-91D9-408D-A1F7-BF6B0BE99D1F}" srcOrd="0" destOrd="0" parTransId="{BB51D2C5-B0E1-46D1-B39F-C427FE20D90A}" sibTransId="{21A3AF2A-97AB-4AAB-B7BD-5AD8298E5D3A}"/>
    <dgm:cxn modelId="{9432D579-1267-384A-BB96-B63DCDE6ADF0}" type="presOf" srcId="{2265E45F-5F43-4447-916A-6A53CBD747E2}" destId="{89383B66-136B-8F41-84CC-DFD0D6F8AC42}" srcOrd="0" destOrd="0" presId="urn:microsoft.com/office/officeart/2005/8/layout/list1"/>
    <dgm:cxn modelId="{2F8D469A-FF50-5C45-B1AC-649AEB06DE16}" type="presOf" srcId="{4904C862-1FE4-4A9F-9D5D-1B4E0274ED2F}" destId="{5CFA6CD5-C276-114A-BF0C-47E7EFF843E3}" srcOrd="0" destOrd="0" presId="urn:microsoft.com/office/officeart/2005/8/layout/list1"/>
    <dgm:cxn modelId="{E2E7EAA2-C1E2-C048-8A3E-E1586BA94C85}" type="presOf" srcId="{8BFD3C03-91D9-408D-A1F7-BF6B0BE99D1F}" destId="{C54FB328-C05F-3D4D-BD6B-83C8608A8655}" srcOrd="1" destOrd="0" presId="urn:microsoft.com/office/officeart/2005/8/layout/list1"/>
    <dgm:cxn modelId="{006B7FB6-5F5F-C941-96DC-8EC6BF6CE5EB}" type="presOf" srcId="{8BFD3C03-91D9-408D-A1F7-BF6B0BE99D1F}" destId="{871E3C66-AFB2-8D4E-9F06-737D4C936520}" srcOrd="0" destOrd="0" presId="urn:microsoft.com/office/officeart/2005/8/layout/list1"/>
    <dgm:cxn modelId="{A3E8FFE1-493F-6A43-9ACE-DA32E705C58C}" type="presOf" srcId="{2265E45F-5F43-4447-916A-6A53CBD747E2}" destId="{A85410EF-787F-5646-A156-0C6693C590C5}" srcOrd="1" destOrd="0" presId="urn:microsoft.com/office/officeart/2005/8/layout/list1"/>
    <dgm:cxn modelId="{FA4557F0-5BE4-1648-A74C-3D48EB06986F}" type="presOf" srcId="{1E89FAC0-BF54-4556-9A03-5E16C30A15F0}" destId="{C91DC891-F6A7-534F-9AAE-7D097B256FEE}" srcOrd="0" destOrd="0" presId="urn:microsoft.com/office/officeart/2005/8/layout/list1"/>
    <dgm:cxn modelId="{EFCACC5F-C8AF-AD41-B94D-E9698187FA0B}" type="presParOf" srcId="{3BBC676E-8CE1-954E-BA39-64D741AA76AB}" destId="{A726FBBA-C14B-6F44-A677-C6F868777CA1}" srcOrd="0" destOrd="0" presId="urn:microsoft.com/office/officeart/2005/8/layout/list1"/>
    <dgm:cxn modelId="{7C643561-85BB-B74C-B1F2-D5CD42596459}" type="presParOf" srcId="{A726FBBA-C14B-6F44-A677-C6F868777CA1}" destId="{871E3C66-AFB2-8D4E-9F06-737D4C936520}" srcOrd="0" destOrd="0" presId="urn:microsoft.com/office/officeart/2005/8/layout/list1"/>
    <dgm:cxn modelId="{1D3EDBC5-DF3E-3249-AB27-5AE6D289F390}" type="presParOf" srcId="{A726FBBA-C14B-6F44-A677-C6F868777CA1}" destId="{C54FB328-C05F-3D4D-BD6B-83C8608A8655}" srcOrd="1" destOrd="0" presId="urn:microsoft.com/office/officeart/2005/8/layout/list1"/>
    <dgm:cxn modelId="{512D14D3-5C7B-C949-AFFF-BDAAE4051574}" type="presParOf" srcId="{3BBC676E-8CE1-954E-BA39-64D741AA76AB}" destId="{86778F5E-7135-DE4E-9A23-9661E56C5884}" srcOrd="1" destOrd="0" presId="urn:microsoft.com/office/officeart/2005/8/layout/list1"/>
    <dgm:cxn modelId="{EF42980E-EF43-4448-8A99-C2A7A7C45872}" type="presParOf" srcId="{3BBC676E-8CE1-954E-BA39-64D741AA76AB}" destId="{DA8EF513-BAFF-B145-9578-4B5ABE4B8F9E}" srcOrd="2" destOrd="0" presId="urn:microsoft.com/office/officeart/2005/8/layout/list1"/>
    <dgm:cxn modelId="{26B38B7D-536C-1F47-9871-D6A2D4E35DB9}" type="presParOf" srcId="{3BBC676E-8CE1-954E-BA39-64D741AA76AB}" destId="{1419C570-B7BC-A04E-8AC3-B2114BADDA2F}" srcOrd="3" destOrd="0" presId="urn:microsoft.com/office/officeart/2005/8/layout/list1"/>
    <dgm:cxn modelId="{D8A6BB53-6816-FC49-8ADF-7B43FDDB17D5}" type="presParOf" srcId="{3BBC676E-8CE1-954E-BA39-64D741AA76AB}" destId="{FB723C1D-F71D-774C-A9E8-F2B4E23D2375}" srcOrd="4" destOrd="0" presId="urn:microsoft.com/office/officeart/2005/8/layout/list1"/>
    <dgm:cxn modelId="{7C642F1F-B1C6-D943-BD6D-09C54313AA66}" type="presParOf" srcId="{FB723C1D-F71D-774C-A9E8-F2B4E23D2375}" destId="{89383B66-136B-8F41-84CC-DFD0D6F8AC42}" srcOrd="0" destOrd="0" presId="urn:microsoft.com/office/officeart/2005/8/layout/list1"/>
    <dgm:cxn modelId="{F263E4EB-9F62-FC44-BD17-ADD893611C9B}" type="presParOf" srcId="{FB723C1D-F71D-774C-A9E8-F2B4E23D2375}" destId="{A85410EF-787F-5646-A156-0C6693C590C5}" srcOrd="1" destOrd="0" presId="urn:microsoft.com/office/officeart/2005/8/layout/list1"/>
    <dgm:cxn modelId="{2B758291-C89C-3B48-BA61-250B1B984B45}" type="presParOf" srcId="{3BBC676E-8CE1-954E-BA39-64D741AA76AB}" destId="{CAA215E6-382D-654B-A38F-E8AC5E284383}" srcOrd="5" destOrd="0" presId="urn:microsoft.com/office/officeart/2005/8/layout/list1"/>
    <dgm:cxn modelId="{80B2A7E0-8F61-DC46-A93F-9A573F6D352D}" type="presParOf" srcId="{3BBC676E-8CE1-954E-BA39-64D741AA76AB}" destId="{456D900C-E71E-0148-AF2B-AC0A0936DEDF}" srcOrd="6" destOrd="0" presId="urn:microsoft.com/office/officeart/2005/8/layout/list1"/>
    <dgm:cxn modelId="{9FE8E573-4D09-5A42-A712-722CC24E1966}" type="presParOf" srcId="{3BBC676E-8CE1-954E-BA39-64D741AA76AB}" destId="{B649ABEB-ACD5-A447-A358-9451C0A13DF9}" srcOrd="7" destOrd="0" presId="urn:microsoft.com/office/officeart/2005/8/layout/list1"/>
    <dgm:cxn modelId="{FCC98A59-5893-A94C-9BAD-D33F63C81080}" type="presParOf" srcId="{3BBC676E-8CE1-954E-BA39-64D741AA76AB}" destId="{A61BE075-2AEA-A146-A2F6-E8628AA445C9}" srcOrd="8" destOrd="0" presId="urn:microsoft.com/office/officeart/2005/8/layout/list1"/>
    <dgm:cxn modelId="{20620B73-9B64-8849-A046-D1BA7F1C70DA}" type="presParOf" srcId="{A61BE075-2AEA-A146-A2F6-E8628AA445C9}" destId="{C91DC891-F6A7-534F-9AAE-7D097B256FEE}" srcOrd="0" destOrd="0" presId="urn:microsoft.com/office/officeart/2005/8/layout/list1"/>
    <dgm:cxn modelId="{FE0D3658-14AE-7748-87A8-DA65BB972146}" type="presParOf" srcId="{A61BE075-2AEA-A146-A2F6-E8628AA445C9}" destId="{1BE02196-E451-5346-A9C7-99901E710E40}" srcOrd="1" destOrd="0" presId="urn:microsoft.com/office/officeart/2005/8/layout/list1"/>
    <dgm:cxn modelId="{D80E0397-EC11-C24F-BA8C-9488142512A0}" type="presParOf" srcId="{3BBC676E-8CE1-954E-BA39-64D741AA76AB}" destId="{61F87142-CA27-E840-AFBD-F1ABE0AFD47C}" srcOrd="9" destOrd="0" presId="urn:microsoft.com/office/officeart/2005/8/layout/list1"/>
    <dgm:cxn modelId="{96EB0CE3-0888-504D-826B-3029743D9004}" type="presParOf" srcId="{3BBC676E-8CE1-954E-BA39-64D741AA76AB}" destId="{A0E82368-1F35-644C-B812-5DE056C9E94F}" srcOrd="10" destOrd="0" presId="urn:microsoft.com/office/officeart/2005/8/layout/list1"/>
    <dgm:cxn modelId="{E6AE7587-9C96-DE44-96BD-AC965E0C6296}" type="presParOf" srcId="{3BBC676E-8CE1-954E-BA39-64D741AA76AB}" destId="{5DD27E5B-368F-4645-BEF6-9D2AEF10764B}" srcOrd="11" destOrd="0" presId="urn:microsoft.com/office/officeart/2005/8/layout/list1"/>
    <dgm:cxn modelId="{99D66B05-11F8-1849-AFA0-FD393D1CA75C}" type="presParOf" srcId="{3BBC676E-8CE1-954E-BA39-64D741AA76AB}" destId="{4E71DEEF-CB80-8848-A959-A74C7D82D227}" srcOrd="12" destOrd="0" presId="urn:microsoft.com/office/officeart/2005/8/layout/list1"/>
    <dgm:cxn modelId="{1E252900-992C-3E47-955B-D76C5C6866AA}" type="presParOf" srcId="{4E71DEEF-CB80-8848-A959-A74C7D82D227}" destId="{5CFA6CD5-C276-114A-BF0C-47E7EFF843E3}" srcOrd="0" destOrd="0" presId="urn:microsoft.com/office/officeart/2005/8/layout/list1"/>
    <dgm:cxn modelId="{6B8DB3C1-CAC8-C049-8222-ABDC34F8AF47}" type="presParOf" srcId="{4E71DEEF-CB80-8848-A959-A74C7D82D227}" destId="{5EA05198-5887-B146-B827-7EB7EBFDC985}" srcOrd="1" destOrd="0" presId="urn:microsoft.com/office/officeart/2005/8/layout/list1"/>
    <dgm:cxn modelId="{9F198AA8-9C61-BB46-B81F-582E39EC9BB2}" type="presParOf" srcId="{3BBC676E-8CE1-954E-BA39-64D741AA76AB}" destId="{D745A837-D3A7-574A-89F8-5BBF6D2B783F}" srcOrd="13" destOrd="0" presId="urn:microsoft.com/office/officeart/2005/8/layout/list1"/>
    <dgm:cxn modelId="{A0F6412B-93CB-DF44-A7BA-1A212BA023A7}" type="presParOf" srcId="{3BBC676E-8CE1-954E-BA39-64D741AA76AB}" destId="{DA560118-069E-4D43-828E-F9FA3A78899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1DBEE3-0CD9-401A-A988-8A80EA05D471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EE051E-559F-4403-B85A-14B22C9B68B3}">
      <dgm:prSet/>
      <dgm:spPr/>
      <dgm:t>
        <a:bodyPr/>
        <a:lstStyle/>
        <a:p>
          <a:r>
            <a:rPr lang="en-CA" dirty="0"/>
            <a:t>2 peaks. Age of 20s and 60s </a:t>
          </a:r>
          <a:endParaRPr lang="en-US" dirty="0"/>
        </a:p>
      </dgm:t>
    </dgm:pt>
    <dgm:pt modelId="{64E5A292-743B-4932-B311-EDA9D85C95B4}" type="parTrans" cxnId="{61436D05-BE86-47A4-B00C-11838FA3B0E7}">
      <dgm:prSet/>
      <dgm:spPr/>
      <dgm:t>
        <a:bodyPr/>
        <a:lstStyle/>
        <a:p>
          <a:endParaRPr lang="en-US"/>
        </a:p>
      </dgm:t>
    </dgm:pt>
    <dgm:pt modelId="{53066CDA-0495-4D7C-BBF3-1B54D51BE6F6}" type="sibTrans" cxnId="{61436D05-BE86-47A4-B00C-11838FA3B0E7}">
      <dgm:prSet/>
      <dgm:spPr/>
      <dgm:t>
        <a:bodyPr/>
        <a:lstStyle/>
        <a:p>
          <a:endParaRPr lang="en-US"/>
        </a:p>
      </dgm:t>
    </dgm:pt>
    <dgm:pt modelId="{056FDE8A-522D-448D-87FF-A5BA697DFAA0}">
      <dgm:prSet/>
      <dgm:spPr/>
      <dgm:t>
        <a:bodyPr/>
        <a:lstStyle/>
        <a:p>
          <a:r>
            <a:rPr lang="en-CA" dirty="0"/>
            <a:t>Equal male-to-female distribution.</a:t>
          </a:r>
          <a:endParaRPr lang="en-US" dirty="0"/>
        </a:p>
      </dgm:t>
    </dgm:pt>
    <dgm:pt modelId="{91090044-6176-4FC1-8CA2-9473FE63245E}" type="parTrans" cxnId="{FDC6397F-D646-4B67-BE6C-67660C49B99B}">
      <dgm:prSet/>
      <dgm:spPr/>
      <dgm:t>
        <a:bodyPr/>
        <a:lstStyle/>
        <a:p>
          <a:endParaRPr lang="en-US"/>
        </a:p>
      </dgm:t>
    </dgm:pt>
    <dgm:pt modelId="{B4A7E4D1-1EFC-412B-8263-3E0F0FA36C7A}" type="sibTrans" cxnId="{FDC6397F-D646-4B67-BE6C-67660C49B99B}">
      <dgm:prSet/>
      <dgm:spPr/>
      <dgm:t>
        <a:bodyPr/>
        <a:lstStyle/>
        <a:p>
          <a:endParaRPr lang="en-US"/>
        </a:p>
      </dgm:t>
    </dgm:pt>
    <dgm:pt modelId="{B45FB181-BE16-47AB-A67D-72E7E5F512E6}">
      <dgm:prSet/>
      <dgm:spPr/>
      <dgm:t>
        <a:bodyPr/>
        <a:lstStyle/>
        <a:p>
          <a:r>
            <a:rPr lang="en-CA" dirty="0"/>
            <a:t>-Dysphagia:</a:t>
          </a:r>
          <a:endParaRPr lang="en-US" dirty="0"/>
        </a:p>
      </dgm:t>
    </dgm:pt>
    <dgm:pt modelId="{325C6B37-98F9-4D26-8F5E-46C6F3F7922D}" type="parTrans" cxnId="{26BBA3A2-762E-4732-9AA8-B6FD00895BC1}">
      <dgm:prSet/>
      <dgm:spPr/>
      <dgm:t>
        <a:bodyPr/>
        <a:lstStyle/>
        <a:p>
          <a:endParaRPr lang="en-US"/>
        </a:p>
      </dgm:t>
    </dgm:pt>
    <dgm:pt modelId="{4F722D92-9F43-4097-B618-8747F873796A}" type="sibTrans" cxnId="{26BBA3A2-762E-4732-9AA8-B6FD00895BC1}">
      <dgm:prSet/>
      <dgm:spPr/>
      <dgm:t>
        <a:bodyPr/>
        <a:lstStyle/>
        <a:p>
          <a:endParaRPr lang="en-US"/>
        </a:p>
      </dgm:t>
    </dgm:pt>
    <dgm:pt modelId="{192C0326-C486-4B27-86A0-0817E54CFE2F}">
      <dgm:prSet/>
      <dgm:spPr/>
      <dgm:t>
        <a:bodyPr/>
        <a:lstStyle/>
        <a:p>
          <a:r>
            <a:rPr lang="en-CA"/>
            <a:t>Most common presenting symptom.</a:t>
          </a:r>
          <a:endParaRPr lang="en-US"/>
        </a:p>
      </dgm:t>
    </dgm:pt>
    <dgm:pt modelId="{29B8A655-95C2-4BFB-892A-DD6D537B28B6}" type="parTrans" cxnId="{7B7BD0BF-F041-4399-AEC7-20FAC8518A7C}">
      <dgm:prSet/>
      <dgm:spPr/>
      <dgm:t>
        <a:bodyPr/>
        <a:lstStyle/>
        <a:p>
          <a:endParaRPr lang="en-US"/>
        </a:p>
      </dgm:t>
    </dgm:pt>
    <dgm:pt modelId="{CCF5BB0A-A3D7-47CF-831C-362B844E081C}" type="sibTrans" cxnId="{7B7BD0BF-F041-4399-AEC7-20FAC8518A7C}">
      <dgm:prSet/>
      <dgm:spPr/>
      <dgm:t>
        <a:bodyPr/>
        <a:lstStyle/>
        <a:p>
          <a:endParaRPr lang="en-US"/>
        </a:p>
      </dgm:t>
    </dgm:pt>
    <dgm:pt modelId="{511C0731-DC55-4BC8-BF77-2F76D8FD43F6}">
      <dgm:prSet/>
      <dgm:spPr/>
      <dgm:t>
        <a:bodyPr/>
        <a:lstStyle/>
        <a:p>
          <a:r>
            <a:rPr lang="en-CA" dirty="0"/>
            <a:t>Both liquids and solids </a:t>
          </a:r>
          <a:endParaRPr lang="en-US" dirty="0"/>
        </a:p>
      </dgm:t>
    </dgm:pt>
    <dgm:pt modelId="{3E065927-A3E0-4ACF-833C-4BC35A949562}" type="parTrans" cxnId="{4AA5F72B-5644-452A-B47E-C26B866E1A26}">
      <dgm:prSet/>
      <dgm:spPr/>
      <dgm:t>
        <a:bodyPr/>
        <a:lstStyle/>
        <a:p>
          <a:endParaRPr lang="en-US"/>
        </a:p>
      </dgm:t>
    </dgm:pt>
    <dgm:pt modelId="{4B2FA04A-BD8F-4DBB-812A-7D9D180BFAC0}" type="sibTrans" cxnId="{4AA5F72B-5644-452A-B47E-C26B866E1A26}">
      <dgm:prSet/>
      <dgm:spPr/>
      <dgm:t>
        <a:bodyPr/>
        <a:lstStyle/>
        <a:p>
          <a:endParaRPr lang="en-US"/>
        </a:p>
      </dgm:t>
    </dgm:pt>
    <dgm:pt modelId="{89C20FE0-6A36-AC40-B3C7-148B73CDEC7C}" type="pres">
      <dgm:prSet presAssocID="{941DBEE3-0CD9-401A-A988-8A80EA05D471}" presName="vert0" presStyleCnt="0">
        <dgm:presLayoutVars>
          <dgm:dir/>
          <dgm:animOne val="branch"/>
          <dgm:animLvl val="lvl"/>
        </dgm:presLayoutVars>
      </dgm:prSet>
      <dgm:spPr/>
    </dgm:pt>
    <dgm:pt modelId="{0E02E154-3089-C749-9D8F-393629646831}" type="pres">
      <dgm:prSet presAssocID="{24EE051E-559F-4403-B85A-14B22C9B68B3}" presName="thickLine" presStyleLbl="alignNode1" presStyleIdx="0" presStyleCnt="5"/>
      <dgm:spPr/>
    </dgm:pt>
    <dgm:pt modelId="{D7C8012A-9BE6-3942-A3D0-7942977958AB}" type="pres">
      <dgm:prSet presAssocID="{24EE051E-559F-4403-B85A-14B22C9B68B3}" presName="horz1" presStyleCnt="0"/>
      <dgm:spPr/>
    </dgm:pt>
    <dgm:pt modelId="{97213B38-56C9-7946-AE8F-CAA78E9A49C5}" type="pres">
      <dgm:prSet presAssocID="{24EE051E-559F-4403-B85A-14B22C9B68B3}" presName="tx1" presStyleLbl="revTx" presStyleIdx="0" presStyleCnt="5"/>
      <dgm:spPr/>
    </dgm:pt>
    <dgm:pt modelId="{4E8B2A92-FA78-6343-95E1-1574BDF9EFD3}" type="pres">
      <dgm:prSet presAssocID="{24EE051E-559F-4403-B85A-14B22C9B68B3}" presName="vert1" presStyleCnt="0"/>
      <dgm:spPr/>
    </dgm:pt>
    <dgm:pt modelId="{FA0B1876-DF91-454C-BC05-E7521AFB181C}" type="pres">
      <dgm:prSet presAssocID="{056FDE8A-522D-448D-87FF-A5BA697DFAA0}" presName="thickLine" presStyleLbl="alignNode1" presStyleIdx="1" presStyleCnt="5"/>
      <dgm:spPr/>
    </dgm:pt>
    <dgm:pt modelId="{B14C7C1D-A328-D24B-BF57-6F83B799C45C}" type="pres">
      <dgm:prSet presAssocID="{056FDE8A-522D-448D-87FF-A5BA697DFAA0}" presName="horz1" presStyleCnt="0"/>
      <dgm:spPr/>
    </dgm:pt>
    <dgm:pt modelId="{C5389A4F-2ED5-164E-AE9A-5A21311B1EB9}" type="pres">
      <dgm:prSet presAssocID="{056FDE8A-522D-448D-87FF-A5BA697DFAA0}" presName="tx1" presStyleLbl="revTx" presStyleIdx="1" presStyleCnt="5"/>
      <dgm:spPr/>
    </dgm:pt>
    <dgm:pt modelId="{8AC6481D-0F27-D543-9075-1D362FC8771F}" type="pres">
      <dgm:prSet presAssocID="{056FDE8A-522D-448D-87FF-A5BA697DFAA0}" presName="vert1" presStyleCnt="0"/>
      <dgm:spPr/>
    </dgm:pt>
    <dgm:pt modelId="{9B9F5CBE-2ED8-EF46-BEF7-42934FD73307}" type="pres">
      <dgm:prSet presAssocID="{B45FB181-BE16-47AB-A67D-72E7E5F512E6}" presName="thickLine" presStyleLbl="alignNode1" presStyleIdx="2" presStyleCnt="5"/>
      <dgm:spPr/>
    </dgm:pt>
    <dgm:pt modelId="{DCBA94FD-A067-0A4D-B055-1EFC54C4DEA9}" type="pres">
      <dgm:prSet presAssocID="{B45FB181-BE16-47AB-A67D-72E7E5F512E6}" presName="horz1" presStyleCnt="0"/>
      <dgm:spPr/>
    </dgm:pt>
    <dgm:pt modelId="{40DC2198-9EEC-2444-886F-77E90A6C9049}" type="pres">
      <dgm:prSet presAssocID="{B45FB181-BE16-47AB-A67D-72E7E5F512E6}" presName="tx1" presStyleLbl="revTx" presStyleIdx="2" presStyleCnt="5"/>
      <dgm:spPr/>
    </dgm:pt>
    <dgm:pt modelId="{A2D98858-E7A2-9746-8175-59D8261FEFBF}" type="pres">
      <dgm:prSet presAssocID="{B45FB181-BE16-47AB-A67D-72E7E5F512E6}" presName="vert1" presStyleCnt="0"/>
      <dgm:spPr/>
    </dgm:pt>
    <dgm:pt modelId="{7B8E1967-51E6-EB4B-B6B7-AD5005D9B706}" type="pres">
      <dgm:prSet presAssocID="{192C0326-C486-4B27-86A0-0817E54CFE2F}" presName="thickLine" presStyleLbl="alignNode1" presStyleIdx="3" presStyleCnt="5"/>
      <dgm:spPr/>
    </dgm:pt>
    <dgm:pt modelId="{A9E01046-2E89-2F45-9FBE-37F0EA05CE5F}" type="pres">
      <dgm:prSet presAssocID="{192C0326-C486-4B27-86A0-0817E54CFE2F}" presName="horz1" presStyleCnt="0"/>
      <dgm:spPr/>
    </dgm:pt>
    <dgm:pt modelId="{71CDC3B4-9B5C-CC4D-B17F-4B0F4377A561}" type="pres">
      <dgm:prSet presAssocID="{192C0326-C486-4B27-86A0-0817E54CFE2F}" presName="tx1" presStyleLbl="revTx" presStyleIdx="3" presStyleCnt="5"/>
      <dgm:spPr/>
    </dgm:pt>
    <dgm:pt modelId="{ED7FBA5D-00C9-594C-B2E1-B0CA2FCF913D}" type="pres">
      <dgm:prSet presAssocID="{192C0326-C486-4B27-86A0-0817E54CFE2F}" presName="vert1" presStyleCnt="0"/>
      <dgm:spPr/>
    </dgm:pt>
    <dgm:pt modelId="{F6ABC2A9-3E49-2941-BD4F-F82FD8E77989}" type="pres">
      <dgm:prSet presAssocID="{511C0731-DC55-4BC8-BF77-2F76D8FD43F6}" presName="thickLine" presStyleLbl="alignNode1" presStyleIdx="4" presStyleCnt="5"/>
      <dgm:spPr/>
    </dgm:pt>
    <dgm:pt modelId="{943377D1-E670-5D49-86AB-8365E017FE53}" type="pres">
      <dgm:prSet presAssocID="{511C0731-DC55-4BC8-BF77-2F76D8FD43F6}" presName="horz1" presStyleCnt="0"/>
      <dgm:spPr/>
    </dgm:pt>
    <dgm:pt modelId="{600B501B-E965-0347-B448-7535223AAF59}" type="pres">
      <dgm:prSet presAssocID="{511C0731-DC55-4BC8-BF77-2F76D8FD43F6}" presName="tx1" presStyleLbl="revTx" presStyleIdx="4" presStyleCnt="5"/>
      <dgm:spPr/>
    </dgm:pt>
    <dgm:pt modelId="{567B02DC-4A5B-5449-BFE7-9527FD2B3014}" type="pres">
      <dgm:prSet presAssocID="{511C0731-DC55-4BC8-BF77-2F76D8FD43F6}" presName="vert1" presStyleCnt="0"/>
      <dgm:spPr/>
    </dgm:pt>
  </dgm:ptLst>
  <dgm:cxnLst>
    <dgm:cxn modelId="{61436D05-BE86-47A4-B00C-11838FA3B0E7}" srcId="{941DBEE3-0CD9-401A-A988-8A80EA05D471}" destId="{24EE051E-559F-4403-B85A-14B22C9B68B3}" srcOrd="0" destOrd="0" parTransId="{64E5A292-743B-4932-B311-EDA9D85C95B4}" sibTransId="{53066CDA-0495-4D7C-BBF3-1B54D51BE6F6}"/>
    <dgm:cxn modelId="{38D28A09-091F-ED46-96D2-B31F81B9B8E4}" type="presOf" srcId="{B45FB181-BE16-47AB-A67D-72E7E5F512E6}" destId="{40DC2198-9EEC-2444-886F-77E90A6C9049}" srcOrd="0" destOrd="0" presId="urn:microsoft.com/office/officeart/2008/layout/LinedList"/>
    <dgm:cxn modelId="{8EE84B0B-2334-9D4E-8E9F-24011B57A37B}" type="presOf" srcId="{511C0731-DC55-4BC8-BF77-2F76D8FD43F6}" destId="{600B501B-E965-0347-B448-7535223AAF59}" srcOrd="0" destOrd="0" presId="urn:microsoft.com/office/officeart/2008/layout/LinedList"/>
    <dgm:cxn modelId="{4AA5F72B-5644-452A-B47E-C26B866E1A26}" srcId="{941DBEE3-0CD9-401A-A988-8A80EA05D471}" destId="{511C0731-DC55-4BC8-BF77-2F76D8FD43F6}" srcOrd="4" destOrd="0" parTransId="{3E065927-A3E0-4ACF-833C-4BC35A949562}" sibTransId="{4B2FA04A-BD8F-4DBB-812A-7D9D180BFAC0}"/>
    <dgm:cxn modelId="{B5724A30-A0A6-394B-8BEF-9892C317AF4D}" type="presOf" srcId="{056FDE8A-522D-448D-87FF-A5BA697DFAA0}" destId="{C5389A4F-2ED5-164E-AE9A-5A21311B1EB9}" srcOrd="0" destOrd="0" presId="urn:microsoft.com/office/officeart/2008/layout/LinedList"/>
    <dgm:cxn modelId="{A515F768-9F52-C042-888D-B7BA0D62BC69}" type="presOf" srcId="{941DBEE3-0CD9-401A-A988-8A80EA05D471}" destId="{89C20FE0-6A36-AC40-B3C7-148B73CDEC7C}" srcOrd="0" destOrd="0" presId="urn:microsoft.com/office/officeart/2008/layout/LinedList"/>
    <dgm:cxn modelId="{FDC6397F-D646-4B67-BE6C-67660C49B99B}" srcId="{941DBEE3-0CD9-401A-A988-8A80EA05D471}" destId="{056FDE8A-522D-448D-87FF-A5BA697DFAA0}" srcOrd="1" destOrd="0" parTransId="{91090044-6176-4FC1-8CA2-9473FE63245E}" sibTransId="{B4A7E4D1-1EFC-412B-8263-3E0F0FA36C7A}"/>
    <dgm:cxn modelId="{2C8D3795-4FBA-C542-9C15-15F08A188002}" type="presOf" srcId="{24EE051E-559F-4403-B85A-14B22C9B68B3}" destId="{97213B38-56C9-7946-AE8F-CAA78E9A49C5}" srcOrd="0" destOrd="0" presId="urn:microsoft.com/office/officeart/2008/layout/LinedList"/>
    <dgm:cxn modelId="{3E030597-39E4-7F40-A8E7-0F5633DE167A}" type="presOf" srcId="{192C0326-C486-4B27-86A0-0817E54CFE2F}" destId="{71CDC3B4-9B5C-CC4D-B17F-4B0F4377A561}" srcOrd="0" destOrd="0" presId="urn:microsoft.com/office/officeart/2008/layout/LinedList"/>
    <dgm:cxn modelId="{26BBA3A2-762E-4732-9AA8-B6FD00895BC1}" srcId="{941DBEE3-0CD9-401A-A988-8A80EA05D471}" destId="{B45FB181-BE16-47AB-A67D-72E7E5F512E6}" srcOrd="2" destOrd="0" parTransId="{325C6B37-98F9-4D26-8F5E-46C6F3F7922D}" sibTransId="{4F722D92-9F43-4097-B618-8747F873796A}"/>
    <dgm:cxn modelId="{7B7BD0BF-F041-4399-AEC7-20FAC8518A7C}" srcId="{941DBEE3-0CD9-401A-A988-8A80EA05D471}" destId="{192C0326-C486-4B27-86A0-0817E54CFE2F}" srcOrd="3" destOrd="0" parTransId="{29B8A655-95C2-4BFB-892A-DD6D537B28B6}" sibTransId="{CCF5BB0A-A3D7-47CF-831C-362B844E081C}"/>
    <dgm:cxn modelId="{D399AD25-FBC7-5943-AD16-8794AFDB5F50}" type="presParOf" srcId="{89C20FE0-6A36-AC40-B3C7-148B73CDEC7C}" destId="{0E02E154-3089-C749-9D8F-393629646831}" srcOrd="0" destOrd="0" presId="urn:microsoft.com/office/officeart/2008/layout/LinedList"/>
    <dgm:cxn modelId="{3059A0C6-AC6E-EB43-BA62-9FFA1D74DEC9}" type="presParOf" srcId="{89C20FE0-6A36-AC40-B3C7-148B73CDEC7C}" destId="{D7C8012A-9BE6-3942-A3D0-7942977958AB}" srcOrd="1" destOrd="0" presId="urn:microsoft.com/office/officeart/2008/layout/LinedList"/>
    <dgm:cxn modelId="{6DECFB0F-5EE2-EF43-8961-CEEB905BD45B}" type="presParOf" srcId="{D7C8012A-9BE6-3942-A3D0-7942977958AB}" destId="{97213B38-56C9-7946-AE8F-CAA78E9A49C5}" srcOrd="0" destOrd="0" presId="urn:microsoft.com/office/officeart/2008/layout/LinedList"/>
    <dgm:cxn modelId="{92BB780C-928C-E14C-831F-D085E70EE544}" type="presParOf" srcId="{D7C8012A-9BE6-3942-A3D0-7942977958AB}" destId="{4E8B2A92-FA78-6343-95E1-1574BDF9EFD3}" srcOrd="1" destOrd="0" presId="urn:microsoft.com/office/officeart/2008/layout/LinedList"/>
    <dgm:cxn modelId="{C273D54B-4DAC-9C46-9FB4-53A5408413BE}" type="presParOf" srcId="{89C20FE0-6A36-AC40-B3C7-148B73CDEC7C}" destId="{FA0B1876-DF91-454C-BC05-E7521AFB181C}" srcOrd="2" destOrd="0" presId="urn:microsoft.com/office/officeart/2008/layout/LinedList"/>
    <dgm:cxn modelId="{C7E7AC12-10BB-D140-8830-55BFDE5B93D1}" type="presParOf" srcId="{89C20FE0-6A36-AC40-B3C7-148B73CDEC7C}" destId="{B14C7C1D-A328-D24B-BF57-6F83B799C45C}" srcOrd="3" destOrd="0" presId="urn:microsoft.com/office/officeart/2008/layout/LinedList"/>
    <dgm:cxn modelId="{DE67C3E5-9288-164E-90CB-67A6E4850580}" type="presParOf" srcId="{B14C7C1D-A328-D24B-BF57-6F83B799C45C}" destId="{C5389A4F-2ED5-164E-AE9A-5A21311B1EB9}" srcOrd="0" destOrd="0" presId="urn:microsoft.com/office/officeart/2008/layout/LinedList"/>
    <dgm:cxn modelId="{FFF57688-77E4-554D-A760-1BE6544C8127}" type="presParOf" srcId="{B14C7C1D-A328-D24B-BF57-6F83B799C45C}" destId="{8AC6481D-0F27-D543-9075-1D362FC8771F}" srcOrd="1" destOrd="0" presId="urn:microsoft.com/office/officeart/2008/layout/LinedList"/>
    <dgm:cxn modelId="{B1423739-7E12-0649-A829-1896781572DF}" type="presParOf" srcId="{89C20FE0-6A36-AC40-B3C7-148B73CDEC7C}" destId="{9B9F5CBE-2ED8-EF46-BEF7-42934FD73307}" srcOrd="4" destOrd="0" presId="urn:microsoft.com/office/officeart/2008/layout/LinedList"/>
    <dgm:cxn modelId="{76565B2C-2F96-5B4B-88FF-2CB8EBF8AE78}" type="presParOf" srcId="{89C20FE0-6A36-AC40-B3C7-148B73CDEC7C}" destId="{DCBA94FD-A067-0A4D-B055-1EFC54C4DEA9}" srcOrd="5" destOrd="0" presId="urn:microsoft.com/office/officeart/2008/layout/LinedList"/>
    <dgm:cxn modelId="{E2F0DB7E-33E5-DF4F-8E0A-876B41BE852F}" type="presParOf" srcId="{DCBA94FD-A067-0A4D-B055-1EFC54C4DEA9}" destId="{40DC2198-9EEC-2444-886F-77E90A6C9049}" srcOrd="0" destOrd="0" presId="urn:microsoft.com/office/officeart/2008/layout/LinedList"/>
    <dgm:cxn modelId="{CB6F6AF4-0E31-5D47-B9BC-7F785C8766D8}" type="presParOf" srcId="{DCBA94FD-A067-0A4D-B055-1EFC54C4DEA9}" destId="{A2D98858-E7A2-9746-8175-59D8261FEFBF}" srcOrd="1" destOrd="0" presId="urn:microsoft.com/office/officeart/2008/layout/LinedList"/>
    <dgm:cxn modelId="{7BE98404-DB24-944F-BCB4-0D127A2D2473}" type="presParOf" srcId="{89C20FE0-6A36-AC40-B3C7-148B73CDEC7C}" destId="{7B8E1967-51E6-EB4B-B6B7-AD5005D9B706}" srcOrd="6" destOrd="0" presId="urn:microsoft.com/office/officeart/2008/layout/LinedList"/>
    <dgm:cxn modelId="{91761D3A-7FB3-9D47-A690-AE17F6930000}" type="presParOf" srcId="{89C20FE0-6A36-AC40-B3C7-148B73CDEC7C}" destId="{A9E01046-2E89-2F45-9FBE-37F0EA05CE5F}" srcOrd="7" destOrd="0" presId="urn:microsoft.com/office/officeart/2008/layout/LinedList"/>
    <dgm:cxn modelId="{02C129B8-495E-604B-8769-3116AF658C56}" type="presParOf" srcId="{A9E01046-2E89-2F45-9FBE-37F0EA05CE5F}" destId="{71CDC3B4-9B5C-CC4D-B17F-4B0F4377A561}" srcOrd="0" destOrd="0" presId="urn:microsoft.com/office/officeart/2008/layout/LinedList"/>
    <dgm:cxn modelId="{08A0E16C-0673-4B41-930D-A50300E3654F}" type="presParOf" srcId="{A9E01046-2E89-2F45-9FBE-37F0EA05CE5F}" destId="{ED7FBA5D-00C9-594C-B2E1-B0CA2FCF913D}" srcOrd="1" destOrd="0" presId="urn:microsoft.com/office/officeart/2008/layout/LinedList"/>
    <dgm:cxn modelId="{79C59E97-84D0-1845-95AA-6E8FB5575892}" type="presParOf" srcId="{89C20FE0-6A36-AC40-B3C7-148B73CDEC7C}" destId="{F6ABC2A9-3E49-2941-BD4F-F82FD8E77989}" srcOrd="8" destOrd="0" presId="urn:microsoft.com/office/officeart/2008/layout/LinedList"/>
    <dgm:cxn modelId="{A9F06B2C-1A94-9245-A105-3A8252DA7933}" type="presParOf" srcId="{89C20FE0-6A36-AC40-B3C7-148B73CDEC7C}" destId="{943377D1-E670-5D49-86AB-8365E017FE53}" srcOrd="9" destOrd="0" presId="urn:microsoft.com/office/officeart/2008/layout/LinedList"/>
    <dgm:cxn modelId="{4777BC4A-B40B-9447-AB31-EAD9C43496D4}" type="presParOf" srcId="{943377D1-E670-5D49-86AB-8365E017FE53}" destId="{600B501B-E965-0347-B448-7535223AAF59}" srcOrd="0" destOrd="0" presId="urn:microsoft.com/office/officeart/2008/layout/LinedList"/>
    <dgm:cxn modelId="{2BB9A69E-E8AF-E746-8093-8274399D30D6}" type="presParOf" srcId="{943377D1-E670-5D49-86AB-8365E017FE53}" destId="{567B02DC-4A5B-5449-BFE7-9527FD2B301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4009A1-8E6A-4F6E-8B56-D9FA71A5E45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ED1C7A-A15E-483A-B8C2-8E5CFBAB7416}">
      <dgm:prSet/>
      <dgm:spPr/>
      <dgm:t>
        <a:bodyPr/>
        <a:lstStyle/>
        <a:p>
          <a:r>
            <a:rPr lang="en-CA" dirty="0"/>
            <a:t>-Regurgitation:</a:t>
          </a:r>
          <a:endParaRPr lang="en-US" dirty="0"/>
        </a:p>
      </dgm:t>
    </dgm:pt>
    <dgm:pt modelId="{CEA65DE6-6D9F-4117-A99A-EDDE19FE8024}" type="parTrans" cxnId="{5E175497-49DE-433D-8083-645EE729B6FB}">
      <dgm:prSet/>
      <dgm:spPr/>
      <dgm:t>
        <a:bodyPr/>
        <a:lstStyle/>
        <a:p>
          <a:endParaRPr lang="en-US"/>
        </a:p>
      </dgm:t>
    </dgm:pt>
    <dgm:pt modelId="{F4B255F5-DAB1-42A0-B9A9-61DDFDE2DA9E}" type="sibTrans" cxnId="{5E175497-49DE-433D-8083-645EE729B6FB}">
      <dgm:prSet/>
      <dgm:spPr/>
      <dgm:t>
        <a:bodyPr/>
        <a:lstStyle/>
        <a:p>
          <a:endParaRPr lang="en-US"/>
        </a:p>
      </dgm:t>
    </dgm:pt>
    <dgm:pt modelId="{B593C25F-D140-4371-832B-EDA1A2D73A96}">
      <dgm:prSet/>
      <dgm:spPr/>
      <dgm:t>
        <a:bodyPr/>
        <a:lstStyle/>
        <a:p>
          <a:r>
            <a:rPr lang="en-CA"/>
            <a:t>second most common symptom</a:t>
          </a:r>
          <a:endParaRPr lang="en-US"/>
        </a:p>
      </dgm:t>
    </dgm:pt>
    <dgm:pt modelId="{F2E8A480-A58E-4EFA-889F-635727952AEA}" type="parTrans" cxnId="{F95054C3-227D-4AAA-972E-A213D2A62C37}">
      <dgm:prSet/>
      <dgm:spPr/>
      <dgm:t>
        <a:bodyPr/>
        <a:lstStyle/>
        <a:p>
          <a:endParaRPr lang="en-US"/>
        </a:p>
      </dgm:t>
    </dgm:pt>
    <dgm:pt modelId="{5A77B793-1329-4F17-83DD-A8400A93252C}" type="sibTrans" cxnId="{F95054C3-227D-4AAA-972E-A213D2A62C37}">
      <dgm:prSet/>
      <dgm:spPr/>
      <dgm:t>
        <a:bodyPr/>
        <a:lstStyle/>
        <a:p>
          <a:endParaRPr lang="en-US"/>
        </a:p>
      </dgm:t>
    </dgm:pt>
    <dgm:pt modelId="{703DB0BE-B2E7-41AB-B31A-AE173308896E}">
      <dgm:prSet/>
      <dgm:spPr/>
      <dgm:t>
        <a:bodyPr/>
        <a:lstStyle/>
        <a:p>
          <a:r>
            <a:rPr lang="en-CA"/>
            <a:t>occurring in 60% of patients. </a:t>
          </a:r>
          <a:endParaRPr lang="en-US"/>
        </a:p>
      </dgm:t>
    </dgm:pt>
    <dgm:pt modelId="{F62D939D-1F30-4512-9020-C7C2203C37C7}" type="parTrans" cxnId="{5BC07A3F-58F8-4F63-8D5D-194D970935CE}">
      <dgm:prSet/>
      <dgm:spPr/>
      <dgm:t>
        <a:bodyPr/>
        <a:lstStyle/>
        <a:p>
          <a:endParaRPr lang="en-US"/>
        </a:p>
      </dgm:t>
    </dgm:pt>
    <dgm:pt modelId="{6A066B1C-FF1D-4872-AF84-4668CC0F7CB8}" type="sibTrans" cxnId="{5BC07A3F-58F8-4F63-8D5D-194D970935CE}">
      <dgm:prSet/>
      <dgm:spPr/>
      <dgm:t>
        <a:bodyPr/>
        <a:lstStyle/>
        <a:p>
          <a:endParaRPr lang="en-US"/>
        </a:p>
      </dgm:t>
    </dgm:pt>
    <dgm:pt modelId="{2E0C4DF6-0277-4A7E-9CC8-7EE946A60B85}">
      <dgm:prSet/>
      <dgm:spPr/>
      <dgm:t>
        <a:bodyPr/>
        <a:lstStyle/>
        <a:p>
          <a:r>
            <a:rPr lang="en-CA"/>
            <a:t>Nocturnal regurgitation lead to night time cough and aspiration.</a:t>
          </a:r>
          <a:endParaRPr lang="en-US"/>
        </a:p>
      </dgm:t>
    </dgm:pt>
    <dgm:pt modelId="{1158C782-0176-4E85-9223-47460C556CCD}" type="parTrans" cxnId="{39498517-2228-4520-AC5C-2ADDF1BD79EF}">
      <dgm:prSet/>
      <dgm:spPr/>
      <dgm:t>
        <a:bodyPr/>
        <a:lstStyle/>
        <a:p>
          <a:endParaRPr lang="en-US"/>
        </a:p>
      </dgm:t>
    </dgm:pt>
    <dgm:pt modelId="{8035DE7A-4BE1-498B-89C4-D4F8F7B7FC88}" type="sibTrans" cxnId="{39498517-2228-4520-AC5C-2ADDF1BD79EF}">
      <dgm:prSet/>
      <dgm:spPr/>
      <dgm:t>
        <a:bodyPr/>
        <a:lstStyle/>
        <a:p>
          <a:endParaRPr lang="en-US"/>
        </a:p>
      </dgm:t>
    </dgm:pt>
    <dgm:pt modelId="{01DD0AC0-07D0-3042-A055-D0D2072307AB}" type="pres">
      <dgm:prSet presAssocID="{CB4009A1-8E6A-4F6E-8B56-D9FA71A5E451}" presName="vert0" presStyleCnt="0">
        <dgm:presLayoutVars>
          <dgm:dir/>
          <dgm:animOne val="branch"/>
          <dgm:animLvl val="lvl"/>
        </dgm:presLayoutVars>
      </dgm:prSet>
      <dgm:spPr/>
    </dgm:pt>
    <dgm:pt modelId="{42AA9C06-9934-8844-828F-3CAB27A50B3A}" type="pres">
      <dgm:prSet presAssocID="{7CED1C7A-A15E-483A-B8C2-8E5CFBAB7416}" presName="thickLine" presStyleLbl="alignNode1" presStyleIdx="0" presStyleCnt="4"/>
      <dgm:spPr/>
    </dgm:pt>
    <dgm:pt modelId="{52EC5FA6-EA33-F447-A975-925305E7CB78}" type="pres">
      <dgm:prSet presAssocID="{7CED1C7A-A15E-483A-B8C2-8E5CFBAB7416}" presName="horz1" presStyleCnt="0"/>
      <dgm:spPr/>
    </dgm:pt>
    <dgm:pt modelId="{E65BDFCC-C2D0-794A-B240-B85EC6E945C9}" type="pres">
      <dgm:prSet presAssocID="{7CED1C7A-A15E-483A-B8C2-8E5CFBAB7416}" presName="tx1" presStyleLbl="revTx" presStyleIdx="0" presStyleCnt="4"/>
      <dgm:spPr/>
    </dgm:pt>
    <dgm:pt modelId="{3B607C4B-707C-4E4C-ABD6-57916AD6F17C}" type="pres">
      <dgm:prSet presAssocID="{7CED1C7A-A15E-483A-B8C2-8E5CFBAB7416}" presName="vert1" presStyleCnt="0"/>
      <dgm:spPr/>
    </dgm:pt>
    <dgm:pt modelId="{7ABF7671-F2D0-984B-8ECC-D0E13A4A4250}" type="pres">
      <dgm:prSet presAssocID="{B593C25F-D140-4371-832B-EDA1A2D73A96}" presName="thickLine" presStyleLbl="alignNode1" presStyleIdx="1" presStyleCnt="4"/>
      <dgm:spPr/>
    </dgm:pt>
    <dgm:pt modelId="{3E3E2CF7-0180-8E4E-B6D9-AC4D86096DCC}" type="pres">
      <dgm:prSet presAssocID="{B593C25F-D140-4371-832B-EDA1A2D73A96}" presName="horz1" presStyleCnt="0"/>
      <dgm:spPr/>
    </dgm:pt>
    <dgm:pt modelId="{300529AF-1E59-FC4C-89B8-6744425902FB}" type="pres">
      <dgm:prSet presAssocID="{B593C25F-D140-4371-832B-EDA1A2D73A96}" presName="tx1" presStyleLbl="revTx" presStyleIdx="1" presStyleCnt="4"/>
      <dgm:spPr/>
    </dgm:pt>
    <dgm:pt modelId="{B31C1B64-02F3-F243-9AF8-4F39BA181352}" type="pres">
      <dgm:prSet presAssocID="{B593C25F-D140-4371-832B-EDA1A2D73A96}" presName="vert1" presStyleCnt="0"/>
      <dgm:spPr/>
    </dgm:pt>
    <dgm:pt modelId="{1B2F5A79-1670-BA44-9E5F-E1A0A23851ED}" type="pres">
      <dgm:prSet presAssocID="{703DB0BE-B2E7-41AB-B31A-AE173308896E}" presName="thickLine" presStyleLbl="alignNode1" presStyleIdx="2" presStyleCnt="4"/>
      <dgm:spPr/>
    </dgm:pt>
    <dgm:pt modelId="{C04A005D-AAB7-644A-9C1B-AC179667A243}" type="pres">
      <dgm:prSet presAssocID="{703DB0BE-B2E7-41AB-B31A-AE173308896E}" presName="horz1" presStyleCnt="0"/>
      <dgm:spPr/>
    </dgm:pt>
    <dgm:pt modelId="{AAF6263F-7373-3B40-A0B9-E0E11541EFF5}" type="pres">
      <dgm:prSet presAssocID="{703DB0BE-B2E7-41AB-B31A-AE173308896E}" presName="tx1" presStyleLbl="revTx" presStyleIdx="2" presStyleCnt="4"/>
      <dgm:spPr/>
    </dgm:pt>
    <dgm:pt modelId="{0E1A0009-A8A3-A145-86CD-068E928EFF3B}" type="pres">
      <dgm:prSet presAssocID="{703DB0BE-B2E7-41AB-B31A-AE173308896E}" presName="vert1" presStyleCnt="0"/>
      <dgm:spPr/>
    </dgm:pt>
    <dgm:pt modelId="{421B937E-FCF1-0444-93EA-F13DD171361E}" type="pres">
      <dgm:prSet presAssocID="{2E0C4DF6-0277-4A7E-9CC8-7EE946A60B85}" presName="thickLine" presStyleLbl="alignNode1" presStyleIdx="3" presStyleCnt="4"/>
      <dgm:spPr/>
    </dgm:pt>
    <dgm:pt modelId="{E4EE704B-3C8F-F44A-9D23-2B6764F4A6F5}" type="pres">
      <dgm:prSet presAssocID="{2E0C4DF6-0277-4A7E-9CC8-7EE946A60B85}" presName="horz1" presStyleCnt="0"/>
      <dgm:spPr/>
    </dgm:pt>
    <dgm:pt modelId="{A6DC1011-F2F0-0042-8D69-6AE642545659}" type="pres">
      <dgm:prSet presAssocID="{2E0C4DF6-0277-4A7E-9CC8-7EE946A60B85}" presName="tx1" presStyleLbl="revTx" presStyleIdx="3" presStyleCnt="4"/>
      <dgm:spPr/>
    </dgm:pt>
    <dgm:pt modelId="{FA38686E-ED1A-FA48-ABD7-F5B86AB355B2}" type="pres">
      <dgm:prSet presAssocID="{2E0C4DF6-0277-4A7E-9CC8-7EE946A60B85}" presName="vert1" presStyleCnt="0"/>
      <dgm:spPr/>
    </dgm:pt>
  </dgm:ptLst>
  <dgm:cxnLst>
    <dgm:cxn modelId="{90D5DA02-2F6C-AC4F-928A-312B0436C83A}" type="presOf" srcId="{2E0C4DF6-0277-4A7E-9CC8-7EE946A60B85}" destId="{A6DC1011-F2F0-0042-8D69-6AE642545659}" srcOrd="0" destOrd="0" presId="urn:microsoft.com/office/officeart/2008/layout/LinedList"/>
    <dgm:cxn modelId="{39498517-2228-4520-AC5C-2ADDF1BD79EF}" srcId="{CB4009A1-8E6A-4F6E-8B56-D9FA71A5E451}" destId="{2E0C4DF6-0277-4A7E-9CC8-7EE946A60B85}" srcOrd="3" destOrd="0" parTransId="{1158C782-0176-4E85-9223-47460C556CCD}" sibTransId="{8035DE7A-4BE1-498B-89C4-D4F8F7B7FC88}"/>
    <dgm:cxn modelId="{D7F06C23-A570-DC4C-A81D-836C6CAFDC5A}" type="presOf" srcId="{703DB0BE-B2E7-41AB-B31A-AE173308896E}" destId="{AAF6263F-7373-3B40-A0B9-E0E11541EFF5}" srcOrd="0" destOrd="0" presId="urn:microsoft.com/office/officeart/2008/layout/LinedList"/>
    <dgm:cxn modelId="{5BC07A3F-58F8-4F63-8D5D-194D970935CE}" srcId="{CB4009A1-8E6A-4F6E-8B56-D9FA71A5E451}" destId="{703DB0BE-B2E7-41AB-B31A-AE173308896E}" srcOrd="2" destOrd="0" parTransId="{F62D939D-1F30-4512-9020-C7C2203C37C7}" sibTransId="{6A066B1C-FF1D-4872-AF84-4668CC0F7CB8}"/>
    <dgm:cxn modelId="{D1707886-F0A8-3C44-8BB0-8BF5237D7E14}" type="presOf" srcId="{B593C25F-D140-4371-832B-EDA1A2D73A96}" destId="{300529AF-1E59-FC4C-89B8-6744425902FB}" srcOrd="0" destOrd="0" presId="urn:microsoft.com/office/officeart/2008/layout/LinedList"/>
    <dgm:cxn modelId="{5E175497-49DE-433D-8083-645EE729B6FB}" srcId="{CB4009A1-8E6A-4F6E-8B56-D9FA71A5E451}" destId="{7CED1C7A-A15E-483A-B8C2-8E5CFBAB7416}" srcOrd="0" destOrd="0" parTransId="{CEA65DE6-6D9F-4117-A99A-EDDE19FE8024}" sibTransId="{F4B255F5-DAB1-42A0-B9A9-61DDFDE2DA9E}"/>
    <dgm:cxn modelId="{8DF307C1-F668-7543-B237-D93B535F35AA}" type="presOf" srcId="{CB4009A1-8E6A-4F6E-8B56-D9FA71A5E451}" destId="{01DD0AC0-07D0-3042-A055-D0D2072307AB}" srcOrd="0" destOrd="0" presId="urn:microsoft.com/office/officeart/2008/layout/LinedList"/>
    <dgm:cxn modelId="{F95054C3-227D-4AAA-972E-A213D2A62C37}" srcId="{CB4009A1-8E6A-4F6E-8B56-D9FA71A5E451}" destId="{B593C25F-D140-4371-832B-EDA1A2D73A96}" srcOrd="1" destOrd="0" parTransId="{F2E8A480-A58E-4EFA-889F-635727952AEA}" sibTransId="{5A77B793-1329-4F17-83DD-A8400A93252C}"/>
    <dgm:cxn modelId="{B0FEDBEB-6858-A04C-9DDF-D3FEDD0BCD60}" type="presOf" srcId="{7CED1C7A-A15E-483A-B8C2-8E5CFBAB7416}" destId="{E65BDFCC-C2D0-794A-B240-B85EC6E945C9}" srcOrd="0" destOrd="0" presId="urn:microsoft.com/office/officeart/2008/layout/LinedList"/>
    <dgm:cxn modelId="{F9436D7D-6134-2F45-820C-43BAD7473F56}" type="presParOf" srcId="{01DD0AC0-07D0-3042-A055-D0D2072307AB}" destId="{42AA9C06-9934-8844-828F-3CAB27A50B3A}" srcOrd="0" destOrd="0" presId="urn:microsoft.com/office/officeart/2008/layout/LinedList"/>
    <dgm:cxn modelId="{81267983-BED1-F447-BE1D-319FD51FEF7D}" type="presParOf" srcId="{01DD0AC0-07D0-3042-A055-D0D2072307AB}" destId="{52EC5FA6-EA33-F447-A975-925305E7CB78}" srcOrd="1" destOrd="0" presId="urn:microsoft.com/office/officeart/2008/layout/LinedList"/>
    <dgm:cxn modelId="{4130BC8D-C77B-1545-B918-922F3865A1F2}" type="presParOf" srcId="{52EC5FA6-EA33-F447-A975-925305E7CB78}" destId="{E65BDFCC-C2D0-794A-B240-B85EC6E945C9}" srcOrd="0" destOrd="0" presId="urn:microsoft.com/office/officeart/2008/layout/LinedList"/>
    <dgm:cxn modelId="{81B1B41E-0B62-3B44-9C52-1E57648CFE52}" type="presParOf" srcId="{52EC5FA6-EA33-F447-A975-925305E7CB78}" destId="{3B607C4B-707C-4E4C-ABD6-57916AD6F17C}" srcOrd="1" destOrd="0" presId="urn:microsoft.com/office/officeart/2008/layout/LinedList"/>
    <dgm:cxn modelId="{4A46507A-2C50-2643-ABD5-F1A744D75783}" type="presParOf" srcId="{01DD0AC0-07D0-3042-A055-D0D2072307AB}" destId="{7ABF7671-F2D0-984B-8ECC-D0E13A4A4250}" srcOrd="2" destOrd="0" presId="urn:microsoft.com/office/officeart/2008/layout/LinedList"/>
    <dgm:cxn modelId="{BC04A343-9864-9F47-97B0-4C7DF8D7423C}" type="presParOf" srcId="{01DD0AC0-07D0-3042-A055-D0D2072307AB}" destId="{3E3E2CF7-0180-8E4E-B6D9-AC4D86096DCC}" srcOrd="3" destOrd="0" presId="urn:microsoft.com/office/officeart/2008/layout/LinedList"/>
    <dgm:cxn modelId="{F9A4879F-7C10-0A48-9D7C-2588B1FFC614}" type="presParOf" srcId="{3E3E2CF7-0180-8E4E-B6D9-AC4D86096DCC}" destId="{300529AF-1E59-FC4C-89B8-6744425902FB}" srcOrd="0" destOrd="0" presId="urn:microsoft.com/office/officeart/2008/layout/LinedList"/>
    <dgm:cxn modelId="{B55D5BEB-6B52-DF4E-9F0F-43CB6C908724}" type="presParOf" srcId="{3E3E2CF7-0180-8E4E-B6D9-AC4D86096DCC}" destId="{B31C1B64-02F3-F243-9AF8-4F39BA181352}" srcOrd="1" destOrd="0" presId="urn:microsoft.com/office/officeart/2008/layout/LinedList"/>
    <dgm:cxn modelId="{99FD9E6A-07CC-0C46-ACE3-A2C6618AEDA9}" type="presParOf" srcId="{01DD0AC0-07D0-3042-A055-D0D2072307AB}" destId="{1B2F5A79-1670-BA44-9E5F-E1A0A23851ED}" srcOrd="4" destOrd="0" presId="urn:microsoft.com/office/officeart/2008/layout/LinedList"/>
    <dgm:cxn modelId="{D614E734-2C05-D147-BCFB-72D56335A2A1}" type="presParOf" srcId="{01DD0AC0-07D0-3042-A055-D0D2072307AB}" destId="{C04A005D-AAB7-644A-9C1B-AC179667A243}" srcOrd="5" destOrd="0" presId="urn:microsoft.com/office/officeart/2008/layout/LinedList"/>
    <dgm:cxn modelId="{6965F98B-CF9F-AB4F-A4A6-32B72B6D92D1}" type="presParOf" srcId="{C04A005D-AAB7-644A-9C1B-AC179667A243}" destId="{AAF6263F-7373-3B40-A0B9-E0E11541EFF5}" srcOrd="0" destOrd="0" presId="urn:microsoft.com/office/officeart/2008/layout/LinedList"/>
    <dgm:cxn modelId="{0BFAEBF2-FD7F-B848-B00A-0D8FEE83E6C1}" type="presParOf" srcId="{C04A005D-AAB7-644A-9C1B-AC179667A243}" destId="{0E1A0009-A8A3-A145-86CD-068E928EFF3B}" srcOrd="1" destOrd="0" presId="urn:microsoft.com/office/officeart/2008/layout/LinedList"/>
    <dgm:cxn modelId="{C96E93B0-7279-8A40-B120-DA33E79D4BF1}" type="presParOf" srcId="{01DD0AC0-07D0-3042-A055-D0D2072307AB}" destId="{421B937E-FCF1-0444-93EA-F13DD171361E}" srcOrd="6" destOrd="0" presId="urn:microsoft.com/office/officeart/2008/layout/LinedList"/>
    <dgm:cxn modelId="{118D4891-86A0-9845-8267-7DE99DB76371}" type="presParOf" srcId="{01DD0AC0-07D0-3042-A055-D0D2072307AB}" destId="{E4EE704B-3C8F-F44A-9D23-2B6764F4A6F5}" srcOrd="7" destOrd="0" presId="urn:microsoft.com/office/officeart/2008/layout/LinedList"/>
    <dgm:cxn modelId="{89F7A6CD-C951-274C-9164-710DC5639496}" type="presParOf" srcId="{E4EE704B-3C8F-F44A-9D23-2B6764F4A6F5}" destId="{A6DC1011-F2F0-0042-8D69-6AE642545659}" srcOrd="0" destOrd="0" presId="urn:microsoft.com/office/officeart/2008/layout/LinedList"/>
    <dgm:cxn modelId="{E2AAA5DA-3A3F-A64D-BC42-4EFDCC8BB948}" type="presParOf" srcId="{E4EE704B-3C8F-F44A-9D23-2B6764F4A6F5}" destId="{FA38686E-ED1A-FA48-ABD7-F5B86AB355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2068ED-B012-40B1-97D8-9C354FC9CF5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B8DDFC-C2D3-4770-9F79-9B732F4CA0CC}">
      <dgm:prSet/>
      <dgm:spPr/>
      <dgm:t>
        <a:bodyPr/>
        <a:lstStyle/>
        <a:p>
          <a:r>
            <a:rPr lang="en-CA" dirty="0"/>
            <a:t>- Chest pain : 20% to 60% of patients.</a:t>
          </a:r>
          <a:endParaRPr lang="en-US" dirty="0"/>
        </a:p>
      </dgm:t>
    </dgm:pt>
    <dgm:pt modelId="{F0945B75-5F09-4538-BA5C-1C9525CDA992}" type="parTrans" cxnId="{EE084104-9B22-4DF5-A0BA-C292B85B929E}">
      <dgm:prSet/>
      <dgm:spPr/>
      <dgm:t>
        <a:bodyPr/>
        <a:lstStyle/>
        <a:p>
          <a:endParaRPr lang="en-US"/>
        </a:p>
      </dgm:t>
    </dgm:pt>
    <dgm:pt modelId="{49D60840-0390-40CF-8517-5716BB0CEDA1}" type="sibTrans" cxnId="{EE084104-9B22-4DF5-A0BA-C292B85B929E}">
      <dgm:prSet/>
      <dgm:spPr/>
      <dgm:t>
        <a:bodyPr/>
        <a:lstStyle/>
        <a:p>
          <a:endParaRPr lang="en-US"/>
        </a:p>
      </dgm:t>
    </dgm:pt>
    <dgm:pt modelId="{C9F56B6A-0060-49E1-BF4C-F5B521EDC8B2}">
      <dgm:prSet/>
      <dgm:spPr/>
      <dgm:t>
        <a:bodyPr/>
        <a:lstStyle/>
        <a:p>
          <a:r>
            <a:rPr lang="en-CA" dirty="0"/>
            <a:t>- Heartburn : </a:t>
          </a:r>
          <a:r>
            <a:rPr lang="en-US" dirty="0"/>
            <a:t>30% of Achalasia patients).</a:t>
          </a:r>
        </a:p>
      </dgm:t>
    </dgm:pt>
    <dgm:pt modelId="{88B55905-639E-4DBC-993F-8FDB0099E4A4}" type="parTrans" cxnId="{036B89D2-4A42-4BC5-9314-5B525587EDF0}">
      <dgm:prSet/>
      <dgm:spPr/>
      <dgm:t>
        <a:bodyPr/>
        <a:lstStyle/>
        <a:p>
          <a:endParaRPr lang="en-US"/>
        </a:p>
      </dgm:t>
    </dgm:pt>
    <dgm:pt modelId="{2FC571FB-8C28-42F1-B5D9-2030255625B8}" type="sibTrans" cxnId="{036B89D2-4A42-4BC5-9314-5B525587EDF0}">
      <dgm:prSet/>
      <dgm:spPr/>
      <dgm:t>
        <a:bodyPr/>
        <a:lstStyle/>
        <a:p>
          <a:endParaRPr lang="en-US"/>
        </a:p>
      </dgm:t>
    </dgm:pt>
    <dgm:pt modelId="{F3C86AD0-8507-4A17-9B9A-07C734B454B8}">
      <dgm:prSet/>
      <dgm:spPr/>
      <dgm:t>
        <a:bodyPr/>
        <a:lstStyle/>
        <a:p>
          <a:r>
            <a:rPr lang="en-CA"/>
            <a:t>may be related to direct irritation of the esophageal lining by retained content , or acidic by-products of bacterial metabolism of retained food.</a:t>
          </a:r>
          <a:endParaRPr lang="en-US"/>
        </a:p>
      </dgm:t>
    </dgm:pt>
    <dgm:pt modelId="{22F5AEC2-C4FD-4FCF-8889-26DE95A90284}" type="parTrans" cxnId="{CFFB5455-6196-440A-8CD9-EB66ED2E6654}">
      <dgm:prSet/>
      <dgm:spPr/>
      <dgm:t>
        <a:bodyPr/>
        <a:lstStyle/>
        <a:p>
          <a:endParaRPr lang="en-US"/>
        </a:p>
      </dgm:t>
    </dgm:pt>
    <dgm:pt modelId="{E4E04259-7B87-4C2C-BFE8-8C8ACCAD2636}" type="sibTrans" cxnId="{CFFB5455-6196-440A-8CD9-EB66ED2E6654}">
      <dgm:prSet/>
      <dgm:spPr/>
      <dgm:t>
        <a:bodyPr/>
        <a:lstStyle/>
        <a:p>
          <a:endParaRPr lang="en-US"/>
        </a:p>
      </dgm:t>
    </dgm:pt>
    <dgm:pt modelId="{4DAE5494-2DAD-734A-8566-255813BEC5C3}" type="pres">
      <dgm:prSet presAssocID="{802068ED-B012-40B1-97D8-9C354FC9CF5D}" presName="vert0" presStyleCnt="0">
        <dgm:presLayoutVars>
          <dgm:dir/>
          <dgm:animOne val="branch"/>
          <dgm:animLvl val="lvl"/>
        </dgm:presLayoutVars>
      </dgm:prSet>
      <dgm:spPr/>
    </dgm:pt>
    <dgm:pt modelId="{2E50DD5E-1E30-ED4F-BE04-A8C30B8F651E}" type="pres">
      <dgm:prSet presAssocID="{DFB8DDFC-C2D3-4770-9F79-9B732F4CA0CC}" presName="thickLine" presStyleLbl="alignNode1" presStyleIdx="0" presStyleCnt="3"/>
      <dgm:spPr/>
    </dgm:pt>
    <dgm:pt modelId="{6FCC74E5-CB9D-864C-8129-B7E2D74C7800}" type="pres">
      <dgm:prSet presAssocID="{DFB8DDFC-C2D3-4770-9F79-9B732F4CA0CC}" presName="horz1" presStyleCnt="0"/>
      <dgm:spPr/>
    </dgm:pt>
    <dgm:pt modelId="{E95A0F7A-2C51-0542-A09B-6300BE02569C}" type="pres">
      <dgm:prSet presAssocID="{DFB8DDFC-C2D3-4770-9F79-9B732F4CA0CC}" presName="tx1" presStyleLbl="revTx" presStyleIdx="0" presStyleCnt="3"/>
      <dgm:spPr/>
    </dgm:pt>
    <dgm:pt modelId="{CB50F33B-51C0-AB4F-A783-008A093F16ED}" type="pres">
      <dgm:prSet presAssocID="{DFB8DDFC-C2D3-4770-9F79-9B732F4CA0CC}" presName="vert1" presStyleCnt="0"/>
      <dgm:spPr/>
    </dgm:pt>
    <dgm:pt modelId="{BA1DC70F-DBDD-4542-9973-09B051113367}" type="pres">
      <dgm:prSet presAssocID="{C9F56B6A-0060-49E1-BF4C-F5B521EDC8B2}" presName="thickLine" presStyleLbl="alignNode1" presStyleIdx="1" presStyleCnt="3"/>
      <dgm:spPr/>
    </dgm:pt>
    <dgm:pt modelId="{E34117EC-A2BB-5847-A5EF-7DDAEC1E0E6C}" type="pres">
      <dgm:prSet presAssocID="{C9F56B6A-0060-49E1-BF4C-F5B521EDC8B2}" presName="horz1" presStyleCnt="0"/>
      <dgm:spPr/>
    </dgm:pt>
    <dgm:pt modelId="{52ED7119-5F8E-004C-97BA-D45D9B59BE3A}" type="pres">
      <dgm:prSet presAssocID="{C9F56B6A-0060-49E1-BF4C-F5B521EDC8B2}" presName="tx1" presStyleLbl="revTx" presStyleIdx="1" presStyleCnt="3"/>
      <dgm:spPr/>
    </dgm:pt>
    <dgm:pt modelId="{9E79E236-42D3-D94C-89FE-1DC93D09D5B0}" type="pres">
      <dgm:prSet presAssocID="{C9F56B6A-0060-49E1-BF4C-F5B521EDC8B2}" presName="vert1" presStyleCnt="0"/>
      <dgm:spPr/>
    </dgm:pt>
    <dgm:pt modelId="{121D89CE-D1AA-F642-98B7-6E7D207A773A}" type="pres">
      <dgm:prSet presAssocID="{F3C86AD0-8507-4A17-9B9A-07C734B454B8}" presName="thickLine" presStyleLbl="alignNode1" presStyleIdx="2" presStyleCnt="3"/>
      <dgm:spPr/>
    </dgm:pt>
    <dgm:pt modelId="{E2BD6049-40F6-B04E-BF5B-0B02A2DD6069}" type="pres">
      <dgm:prSet presAssocID="{F3C86AD0-8507-4A17-9B9A-07C734B454B8}" presName="horz1" presStyleCnt="0"/>
      <dgm:spPr/>
    </dgm:pt>
    <dgm:pt modelId="{B4174319-B197-B24E-9D34-ACD1A059EA12}" type="pres">
      <dgm:prSet presAssocID="{F3C86AD0-8507-4A17-9B9A-07C734B454B8}" presName="tx1" presStyleLbl="revTx" presStyleIdx="2" presStyleCnt="3"/>
      <dgm:spPr/>
    </dgm:pt>
    <dgm:pt modelId="{2BF24F88-6C89-E542-B0FB-3192D9951C69}" type="pres">
      <dgm:prSet presAssocID="{F3C86AD0-8507-4A17-9B9A-07C734B454B8}" presName="vert1" presStyleCnt="0"/>
      <dgm:spPr/>
    </dgm:pt>
  </dgm:ptLst>
  <dgm:cxnLst>
    <dgm:cxn modelId="{EE084104-9B22-4DF5-A0BA-C292B85B929E}" srcId="{802068ED-B012-40B1-97D8-9C354FC9CF5D}" destId="{DFB8DDFC-C2D3-4770-9F79-9B732F4CA0CC}" srcOrd="0" destOrd="0" parTransId="{F0945B75-5F09-4538-BA5C-1C9525CDA992}" sibTransId="{49D60840-0390-40CF-8517-5716BB0CEDA1}"/>
    <dgm:cxn modelId="{C0F72821-6C77-8444-91CC-71B58C5EFCF0}" type="presOf" srcId="{C9F56B6A-0060-49E1-BF4C-F5B521EDC8B2}" destId="{52ED7119-5F8E-004C-97BA-D45D9B59BE3A}" srcOrd="0" destOrd="0" presId="urn:microsoft.com/office/officeart/2008/layout/LinedList"/>
    <dgm:cxn modelId="{79800C36-4CE3-C642-847B-4663D3D2917F}" type="presOf" srcId="{802068ED-B012-40B1-97D8-9C354FC9CF5D}" destId="{4DAE5494-2DAD-734A-8566-255813BEC5C3}" srcOrd="0" destOrd="0" presId="urn:microsoft.com/office/officeart/2008/layout/LinedList"/>
    <dgm:cxn modelId="{CFFB5455-6196-440A-8CD9-EB66ED2E6654}" srcId="{802068ED-B012-40B1-97D8-9C354FC9CF5D}" destId="{F3C86AD0-8507-4A17-9B9A-07C734B454B8}" srcOrd="2" destOrd="0" parTransId="{22F5AEC2-C4FD-4FCF-8889-26DE95A90284}" sibTransId="{E4E04259-7B87-4C2C-BFE8-8C8ACCAD2636}"/>
    <dgm:cxn modelId="{051B5981-34A3-414E-86A1-84C2D8814D20}" type="presOf" srcId="{F3C86AD0-8507-4A17-9B9A-07C734B454B8}" destId="{B4174319-B197-B24E-9D34-ACD1A059EA12}" srcOrd="0" destOrd="0" presId="urn:microsoft.com/office/officeart/2008/layout/LinedList"/>
    <dgm:cxn modelId="{9BFE5CA6-B77E-8B48-83FD-B30B2D227683}" type="presOf" srcId="{DFB8DDFC-C2D3-4770-9F79-9B732F4CA0CC}" destId="{E95A0F7A-2C51-0542-A09B-6300BE02569C}" srcOrd="0" destOrd="0" presId="urn:microsoft.com/office/officeart/2008/layout/LinedList"/>
    <dgm:cxn modelId="{036B89D2-4A42-4BC5-9314-5B525587EDF0}" srcId="{802068ED-B012-40B1-97D8-9C354FC9CF5D}" destId="{C9F56B6A-0060-49E1-BF4C-F5B521EDC8B2}" srcOrd="1" destOrd="0" parTransId="{88B55905-639E-4DBC-993F-8FDB0099E4A4}" sibTransId="{2FC571FB-8C28-42F1-B5D9-2030255625B8}"/>
    <dgm:cxn modelId="{7358EEDC-1905-C147-9C89-F6D14E4EEF29}" type="presParOf" srcId="{4DAE5494-2DAD-734A-8566-255813BEC5C3}" destId="{2E50DD5E-1E30-ED4F-BE04-A8C30B8F651E}" srcOrd="0" destOrd="0" presId="urn:microsoft.com/office/officeart/2008/layout/LinedList"/>
    <dgm:cxn modelId="{6D3C3FA7-1185-A844-8E0B-BA9A64B5A305}" type="presParOf" srcId="{4DAE5494-2DAD-734A-8566-255813BEC5C3}" destId="{6FCC74E5-CB9D-864C-8129-B7E2D74C7800}" srcOrd="1" destOrd="0" presId="urn:microsoft.com/office/officeart/2008/layout/LinedList"/>
    <dgm:cxn modelId="{AD990E56-CC04-1044-AEE9-4CFCB380351C}" type="presParOf" srcId="{6FCC74E5-CB9D-864C-8129-B7E2D74C7800}" destId="{E95A0F7A-2C51-0542-A09B-6300BE02569C}" srcOrd="0" destOrd="0" presId="urn:microsoft.com/office/officeart/2008/layout/LinedList"/>
    <dgm:cxn modelId="{87F17DD2-EA37-DC45-BEEB-B49C7B98C7A0}" type="presParOf" srcId="{6FCC74E5-CB9D-864C-8129-B7E2D74C7800}" destId="{CB50F33B-51C0-AB4F-A783-008A093F16ED}" srcOrd="1" destOrd="0" presId="urn:microsoft.com/office/officeart/2008/layout/LinedList"/>
    <dgm:cxn modelId="{D344471D-331A-0B44-9630-A3D5C904DD80}" type="presParOf" srcId="{4DAE5494-2DAD-734A-8566-255813BEC5C3}" destId="{BA1DC70F-DBDD-4542-9973-09B051113367}" srcOrd="2" destOrd="0" presId="urn:microsoft.com/office/officeart/2008/layout/LinedList"/>
    <dgm:cxn modelId="{FBE5B071-7941-C347-BE4E-1F2E9F301B8C}" type="presParOf" srcId="{4DAE5494-2DAD-734A-8566-255813BEC5C3}" destId="{E34117EC-A2BB-5847-A5EF-7DDAEC1E0E6C}" srcOrd="3" destOrd="0" presId="urn:microsoft.com/office/officeart/2008/layout/LinedList"/>
    <dgm:cxn modelId="{0E6B20DC-3079-2841-9803-EF49DBA1E3F4}" type="presParOf" srcId="{E34117EC-A2BB-5847-A5EF-7DDAEC1E0E6C}" destId="{52ED7119-5F8E-004C-97BA-D45D9B59BE3A}" srcOrd="0" destOrd="0" presId="urn:microsoft.com/office/officeart/2008/layout/LinedList"/>
    <dgm:cxn modelId="{62BDD378-C984-9D45-B269-B1790B58C681}" type="presParOf" srcId="{E34117EC-A2BB-5847-A5EF-7DDAEC1E0E6C}" destId="{9E79E236-42D3-D94C-89FE-1DC93D09D5B0}" srcOrd="1" destOrd="0" presId="urn:microsoft.com/office/officeart/2008/layout/LinedList"/>
    <dgm:cxn modelId="{0F8871A8-50C6-EE41-ADDC-C5FDE7227721}" type="presParOf" srcId="{4DAE5494-2DAD-734A-8566-255813BEC5C3}" destId="{121D89CE-D1AA-F642-98B7-6E7D207A773A}" srcOrd="4" destOrd="0" presId="urn:microsoft.com/office/officeart/2008/layout/LinedList"/>
    <dgm:cxn modelId="{04C4F2B1-74C0-9D42-AC2B-DABEC5B859D1}" type="presParOf" srcId="{4DAE5494-2DAD-734A-8566-255813BEC5C3}" destId="{E2BD6049-40F6-B04E-BF5B-0B02A2DD6069}" srcOrd="5" destOrd="0" presId="urn:microsoft.com/office/officeart/2008/layout/LinedList"/>
    <dgm:cxn modelId="{9878E961-7509-9B4F-99EE-E7AFA2E0C01D}" type="presParOf" srcId="{E2BD6049-40F6-B04E-BF5B-0B02A2DD6069}" destId="{B4174319-B197-B24E-9D34-ACD1A059EA12}" srcOrd="0" destOrd="0" presId="urn:microsoft.com/office/officeart/2008/layout/LinedList"/>
    <dgm:cxn modelId="{06FF1161-CD56-B04F-9041-6D973E340A35}" type="presParOf" srcId="{E2BD6049-40F6-B04E-BF5B-0B02A2DD6069}" destId="{2BF24F88-6C89-E542-B0FB-3192D9951C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CA16E6-075E-4D49-AB1F-755DBB577E1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04A279-9CC2-4582-9D39-F4EBCDA3781D}">
      <dgm:prSet/>
      <dgm:spPr/>
      <dgm:t>
        <a:bodyPr/>
        <a:lstStyle/>
        <a:p>
          <a:r>
            <a:rPr lang="en-CA" b="1" dirty="0"/>
            <a:t>CXR  may show air-fluid level.</a:t>
          </a:r>
          <a:endParaRPr lang="en-US" dirty="0"/>
        </a:p>
      </dgm:t>
    </dgm:pt>
    <dgm:pt modelId="{C3472FA7-3503-4BBA-8C42-0CDD007B0DCF}" type="parTrans" cxnId="{130ECD27-4B36-4B0F-BA59-0E701D53C2E2}">
      <dgm:prSet/>
      <dgm:spPr/>
      <dgm:t>
        <a:bodyPr/>
        <a:lstStyle/>
        <a:p>
          <a:endParaRPr lang="en-US"/>
        </a:p>
      </dgm:t>
    </dgm:pt>
    <dgm:pt modelId="{AF971DA7-AACA-42C8-9220-0BCBC884482C}" type="sibTrans" cxnId="{130ECD27-4B36-4B0F-BA59-0E701D53C2E2}">
      <dgm:prSet/>
      <dgm:spPr/>
      <dgm:t>
        <a:bodyPr/>
        <a:lstStyle/>
        <a:p>
          <a:endParaRPr lang="en-US"/>
        </a:p>
      </dgm:t>
    </dgm:pt>
    <dgm:pt modelId="{C4BB4C92-62A9-4FA4-952F-524541C1D27F}">
      <dgm:prSet/>
      <dgm:spPr/>
      <dgm:t>
        <a:bodyPr/>
        <a:lstStyle/>
        <a:p>
          <a:r>
            <a:rPr lang="en-CA" b="1" dirty="0"/>
            <a:t>Barium swallow quite dilated, and an air-fluid level. </a:t>
          </a:r>
          <a:endParaRPr lang="en-US" dirty="0"/>
        </a:p>
      </dgm:t>
    </dgm:pt>
    <dgm:pt modelId="{0343531F-352F-4960-9975-F86A7B54968D}" type="parTrans" cxnId="{F94EFC47-47D0-46E2-97FC-4E5F73362FB9}">
      <dgm:prSet/>
      <dgm:spPr/>
      <dgm:t>
        <a:bodyPr/>
        <a:lstStyle/>
        <a:p>
          <a:endParaRPr lang="en-US"/>
        </a:p>
      </dgm:t>
    </dgm:pt>
    <dgm:pt modelId="{E60DC92D-72E4-4849-B510-35B102934E0F}" type="sibTrans" cxnId="{F94EFC47-47D0-46E2-97FC-4E5F73362FB9}">
      <dgm:prSet/>
      <dgm:spPr/>
      <dgm:t>
        <a:bodyPr/>
        <a:lstStyle/>
        <a:p>
          <a:endParaRPr lang="en-US"/>
        </a:p>
      </dgm:t>
    </dgm:pt>
    <dgm:pt modelId="{D2670696-7E2D-4330-BB28-6B8EE3D28087}">
      <dgm:prSet/>
      <dgm:spPr/>
      <dgm:t>
        <a:bodyPr/>
        <a:lstStyle/>
        <a:p>
          <a:r>
            <a:rPr lang="en-CA" b="1"/>
            <a:t>The classic finding is a gradual tapering at the end of the Esophagus, similar to a bird's beak.</a:t>
          </a:r>
          <a:endParaRPr lang="en-US"/>
        </a:p>
      </dgm:t>
    </dgm:pt>
    <dgm:pt modelId="{207713FD-133A-44B9-AD6F-B98FBA077D68}" type="parTrans" cxnId="{665A41E7-C4DA-4758-A700-92A1E84D397C}">
      <dgm:prSet/>
      <dgm:spPr/>
      <dgm:t>
        <a:bodyPr/>
        <a:lstStyle/>
        <a:p>
          <a:endParaRPr lang="en-US"/>
        </a:p>
      </dgm:t>
    </dgm:pt>
    <dgm:pt modelId="{7A1BB3C9-E92E-44F4-93B1-DF4744FE4537}" type="sibTrans" cxnId="{665A41E7-C4DA-4758-A700-92A1E84D397C}">
      <dgm:prSet/>
      <dgm:spPr/>
      <dgm:t>
        <a:bodyPr/>
        <a:lstStyle/>
        <a:p>
          <a:endParaRPr lang="en-US"/>
        </a:p>
      </dgm:t>
    </dgm:pt>
    <dgm:pt modelId="{20B1C2FF-45A0-6F42-858C-95F6284E616B}" type="pres">
      <dgm:prSet presAssocID="{5ECA16E6-075E-4D49-AB1F-755DBB577E1C}" presName="vert0" presStyleCnt="0">
        <dgm:presLayoutVars>
          <dgm:dir/>
          <dgm:animOne val="branch"/>
          <dgm:animLvl val="lvl"/>
        </dgm:presLayoutVars>
      </dgm:prSet>
      <dgm:spPr/>
    </dgm:pt>
    <dgm:pt modelId="{11D5A0AF-A4AD-ED43-801A-4F57B25982E1}" type="pres">
      <dgm:prSet presAssocID="{B104A279-9CC2-4582-9D39-F4EBCDA3781D}" presName="thickLine" presStyleLbl="alignNode1" presStyleIdx="0" presStyleCnt="3"/>
      <dgm:spPr/>
    </dgm:pt>
    <dgm:pt modelId="{A4B304B7-F0F9-B940-B9CA-148BC205ADB4}" type="pres">
      <dgm:prSet presAssocID="{B104A279-9CC2-4582-9D39-F4EBCDA3781D}" presName="horz1" presStyleCnt="0"/>
      <dgm:spPr/>
    </dgm:pt>
    <dgm:pt modelId="{9E8D5D25-921E-844C-A039-48769E35812B}" type="pres">
      <dgm:prSet presAssocID="{B104A279-9CC2-4582-9D39-F4EBCDA3781D}" presName="tx1" presStyleLbl="revTx" presStyleIdx="0" presStyleCnt="3"/>
      <dgm:spPr/>
    </dgm:pt>
    <dgm:pt modelId="{BF7C1B83-E671-CD4D-8F1F-472CF0CAC9BF}" type="pres">
      <dgm:prSet presAssocID="{B104A279-9CC2-4582-9D39-F4EBCDA3781D}" presName="vert1" presStyleCnt="0"/>
      <dgm:spPr/>
    </dgm:pt>
    <dgm:pt modelId="{69302EC6-9343-B44C-B7FE-B5D242A133FA}" type="pres">
      <dgm:prSet presAssocID="{C4BB4C92-62A9-4FA4-952F-524541C1D27F}" presName="thickLine" presStyleLbl="alignNode1" presStyleIdx="1" presStyleCnt="3"/>
      <dgm:spPr/>
    </dgm:pt>
    <dgm:pt modelId="{B6A611F5-AC0D-1944-BA85-92026CB9955F}" type="pres">
      <dgm:prSet presAssocID="{C4BB4C92-62A9-4FA4-952F-524541C1D27F}" presName="horz1" presStyleCnt="0"/>
      <dgm:spPr/>
    </dgm:pt>
    <dgm:pt modelId="{52D47499-1B90-EE42-BE78-CC81674894BE}" type="pres">
      <dgm:prSet presAssocID="{C4BB4C92-62A9-4FA4-952F-524541C1D27F}" presName="tx1" presStyleLbl="revTx" presStyleIdx="1" presStyleCnt="3"/>
      <dgm:spPr/>
    </dgm:pt>
    <dgm:pt modelId="{D51DB7DD-74CC-9E46-A19F-F0C2D7104FF5}" type="pres">
      <dgm:prSet presAssocID="{C4BB4C92-62A9-4FA4-952F-524541C1D27F}" presName="vert1" presStyleCnt="0"/>
      <dgm:spPr/>
    </dgm:pt>
    <dgm:pt modelId="{ED8379C8-3269-7241-8535-8D34DDAAA7AB}" type="pres">
      <dgm:prSet presAssocID="{D2670696-7E2D-4330-BB28-6B8EE3D28087}" presName="thickLine" presStyleLbl="alignNode1" presStyleIdx="2" presStyleCnt="3"/>
      <dgm:spPr/>
    </dgm:pt>
    <dgm:pt modelId="{9579A1C3-49E1-A644-B9BC-23A4ACE9E4D1}" type="pres">
      <dgm:prSet presAssocID="{D2670696-7E2D-4330-BB28-6B8EE3D28087}" presName="horz1" presStyleCnt="0"/>
      <dgm:spPr/>
    </dgm:pt>
    <dgm:pt modelId="{6018057B-1468-7947-BD9C-FB2FA954CB76}" type="pres">
      <dgm:prSet presAssocID="{D2670696-7E2D-4330-BB28-6B8EE3D28087}" presName="tx1" presStyleLbl="revTx" presStyleIdx="2" presStyleCnt="3"/>
      <dgm:spPr/>
    </dgm:pt>
    <dgm:pt modelId="{8D3C6C8D-F945-4A43-AB75-2A4A60778C92}" type="pres">
      <dgm:prSet presAssocID="{D2670696-7E2D-4330-BB28-6B8EE3D28087}" presName="vert1" presStyleCnt="0"/>
      <dgm:spPr/>
    </dgm:pt>
  </dgm:ptLst>
  <dgm:cxnLst>
    <dgm:cxn modelId="{9B08D611-C1D7-D84B-9D19-71FB3931EA6A}" type="presOf" srcId="{C4BB4C92-62A9-4FA4-952F-524541C1D27F}" destId="{52D47499-1B90-EE42-BE78-CC81674894BE}" srcOrd="0" destOrd="0" presId="urn:microsoft.com/office/officeart/2008/layout/LinedList"/>
    <dgm:cxn modelId="{130ECD27-4B36-4B0F-BA59-0E701D53C2E2}" srcId="{5ECA16E6-075E-4D49-AB1F-755DBB577E1C}" destId="{B104A279-9CC2-4582-9D39-F4EBCDA3781D}" srcOrd="0" destOrd="0" parTransId="{C3472FA7-3503-4BBA-8C42-0CDD007B0DCF}" sibTransId="{AF971DA7-AACA-42C8-9220-0BCBC884482C}"/>
    <dgm:cxn modelId="{8466B734-0944-0D41-BF6E-27C5974C5CB7}" type="presOf" srcId="{B104A279-9CC2-4582-9D39-F4EBCDA3781D}" destId="{9E8D5D25-921E-844C-A039-48769E35812B}" srcOrd="0" destOrd="0" presId="urn:microsoft.com/office/officeart/2008/layout/LinedList"/>
    <dgm:cxn modelId="{5C6BC336-BCB3-6446-BE5F-847FB1AE6935}" type="presOf" srcId="{D2670696-7E2D-4330-BB28-6B8EE3D28087}" destId="{6018057B-1468-7947-BD9C-FB2FA954CB76}" srcOrd="0" destOrd="0" presId="urn:microsoft.com/office/officeart/2008/layout/LinedList"/>
    <dgm:cxn modelId="{F94EFC47-47D0-46E2-97FC-4E5F73362FB9}" srcId="{5ECA16E6-075E-4D49-AB1F-755DBB577E1C}" destId="{C4BB4C92-62A9-4FA4-952F-524541C1D27F}" srcOrd="1" destOrd="0" parTransId="{0343531F-352F-4960-9975-F86A7B54968D}" sibTransId="{E60DC92D-72E4-4849-B510-35B102934E0F}"/>
    <dgm:cxn modelId="{CFCC5C6A-48FB-4E4E-B962-331C6E8A7699}" type="presOf" srcId="{5ECA16E6-075E-4D49-AB1F-755DBB577E1C}" destId="{20B1C2FF-45A0-6F42-858C-95F6284E616B}" srcOrd="0" destOrd="0" presId="urn:microsoft.com/office/officeart/2008/layout/LinedList"/>
    <dgm:cxn modelId="{665A41E7-C4DA-4758-A700-92A1E84D397C}" srcId="{5ECA16E6-075E-4D49-AB1F-755DBB577E1C}" destId="{D2670696-7E2D-4330-BB28-6B8EE3D28087}" srcOrd="2" destOrd="0" parTransId="{207713FD-133A-44B9-AD6F-B98FBA077D68}" sibTransId="{7A1BB3C9-E92E-44F4-93B1-DF4744FE4537}"/>
    <dgm:cxn modelId="{FC621A4E-C4AA-C845-A50A-F72C598EF44A}" type="presParOf" srcId="{20B1C2FF-45A0-6F42-858C-95F6284E616B}" destId="{11D5A0AF-A4AD-ED43-801A-4F57B25982E1}" srcOrd="0" destOrd="0" presId="urn:microsoft.com/office/officeart/2008/layout/LinedList"/>
    <dgm:cxn modelId="{3E08D3BB-7709-E040-97BE-E41D5767E383}" type="presParOf" srcId="{20B1C2FF-45A0-6F42-858C-95F6284E616B}" destId="{A4B304B7-F0F9-B940-B9CA-148BC205ADB4}" srcOrd="1" destOrd="0" presId="urn:microsoft.com/office/officeart/2008/layout/LinedList"/>
    <dgm:cxn modelId="{6A824024-4763-D34E-B6F3-37228DD0EB55}" type="presParOf" srcId="{A4B304B7-F0F9-B940-B9CA-148BC205ADB4}" destId="{9E8D5D25-921E-844C-A039-48769E35812B}" srcOrd="0" destOrd="0" presId="urn:microsoft.com/office/officeart/2008/layout/LinedList"/>
    <dgm:cxn modelId="{BE895400-EE8E-5249-836F-32E304EFD08C}" type="presParOf" srcId="{A4B304B7-F0F9-B940-B9CA-148BC205ADB4}" destId="{BF7C1B83-E671-CD4D-8F1F-472CF0CAC9BF}" srcOrd="1" destOrd="0" presId="urn:microsoft.com/office/officeart/2008/layout/LinedList"/>
    <dgm:cxn modelId="{01880AEC-8A82-C44B-BE77-2A3F2B5BE2A2}" type="presParOf" srcId="{20B1C2FF-45A0-6F42-858C-95F6284E616B}" destId="{69302EC6-9343-B44C-B7FE-B5D242A133FA}" srcOrd="2" destOrd="0" presId="urn:microsoft.com/office/officeart/2008/layout/LinedList"/>
    <dgm:cxn modelId="{971E44C8-B0A1-2641-9B1A-E35C5F62C7A1}" type="presParOf" srcId="{20B1C2FF-45A0-6F42-858C-95F6284E616B}" destId="{B6A611F5-AC0D-1944-BA85-92026CB9955F}" srcOrd="3" destOrd="0" presId="urn:microsoft.com/office/officeart/2008/layout/LinedList"/>
    <dgm:cxn modelId="{83884F3C-3A50-9B44-9130-A244E3E758C3}" type="presParOf" srcId="{B6A611F5-AC0D-1944-BA85-92026CB9955F}" destId="{52D47499-1B90-EE42-BE78-CC81674894BE}" srcOrd="0" destOrd="0" presId="urn:microsoft.com/office/officeart/2008/layout/LinedList"/>
    <dgm:cxn modelId="{1595BEDB-8878-D347-B04F-E50128A45FE3}" type="presParOf" srcId="{B6A611F5-AC0D-1944-BA85-92026CB9955F}" destId="{D51DB7DD-74CC-9E46-A19F-F0C2D7104FF5}" srcOrd="1" destOrd="0" presId="urn:microsoft.com/office/officeart/2008/layout/LinedList"/>
    <dgm:cxn modelId="{1EDD1578-8DAA-6F4B-8C3D-733E6CB867C9}" type="presParOf" srcId="{20B1C2FF-45A0-6F42-858C-95F6284E616B}" destId="{ED8379C8-3269-7241-8535-8D34DDAAA7AB}" srcOrd="4" destOrd="0" presId="urn:microsoft.com/office/officeart/2008/layout/LinedList"/>
    <dgm:cxn modelId="{AC228D4A-63C2-0B4E-BE6F-4D6E980638FC}" type="presParOf" srcId="{20B1C2FF-45A0-6F42-858C-95F6284E616B}" destId="{9579A1C3-49E1-A644-B9BC-23A4ACE9E4D1}" srcOrd="5" destOrd="0" presId="urn:microsoft.com/office/officeart/2008/layout/LinedList"/>
    <dgm:cxn modelId="{FC673304-D621-4C44-97B2-58F3BD7D984D}" type="presParOf" srcId="{9579A1C3-49E1-A644-B9BC-23A4ACE9E4D1}" destId="{6018057B-1468-7947-BD9C-FB2FA954CB76}" srcOrd="0" destOrd="0" presId="urn:microsoft.com/office/officeart/2008/layout/LinedList"/>
    <dgm:cxn modelId="{32345E5A-4521-384D-B88D-6F4F293A6C67}" type="presParOf" srcId="{9579A1C3-49E1-A644-B9BC-23A4ACE9E4D1}" destId="{8D3C6C8D-F945-4A43-AB75-2A4A60778C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7A3ECD6-2DB4-467B-935E-BA31207F6B1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0F5BDCF-ED67-4E75-8E72-0D63E46BBCCF}">
      <dgm:prSet/>
      <dgm:spPr/>
      <dgm:t>
        <a:bodyPr/>
        <a:lstStyle/>
        <a:p>
          <a:r>
            <a:rPr lang="en-CA" b="1"/>
            <a:t>Goal of treatment is Symptom relief.</a:t>
          </a:r>
          <a:endParaRPr lang="en-US"/>
        </a:p>
      </dgm:t>
    </dgm:pt>
    <dgm:pt modelId="{3709AC56-CE0D-43CB-9C66-E44B6CBF238E}" type="parTrans" cxnId="{DE64EDF2-2F6D-4DCE-9F99-D7EC262C23EA}">
      <dgm:prSet/>
      <dgm:spPr/>
      <dgm:t>
        <a:bodyPr/>
        <a:lstStyle/>
        <a:p>
          <a:endParaRPr lang="en-US"/>
        </a:p>
      </dgm:t>
    </dgm:pt>
    <dgm:pt modelId="{A6EE70DC-11D6-44D0-B836-CABE5765B53A}" type="sibTrans" cxnId="{DE64EDF2-2F6D-4DCE-9F99-D7EC262C23EA}">
      <dgm:prSet/>
      <dgm:spPr/>
      <dgm:t>
        <a:bodyPr/>
        <a:lstStyle/>
        <a:p>
          <a:endParaRPr lang="en-US"/>
        </a:p>
      </dgm:t>
    </dgm:pt>
    <dgm:pt modelId="{120FC883-BE9E-4392-9085-4E912E8A2567}">
      <dgm:prSet/>
      <dgm:spPr/>
      <dgm:t>
        <a:bodyPr/>
        <a:lstStyle/>
        <a:p>
          <a:r>
            <a:rPr lang="en-CA" b="1"/>
            <a:t>Treatment options:</a:t>
          </a:r>
          <a:endParaRPr lang="en-US"/>
        </a:p>
      </dgm:t>
    </dgm:pt>
    <dgm:pt modelId="{CC22AEC1-71F6-4548-826E-79B436D15DD3}" type="parTrans" cxnId="{9ADF8376-1030-49AD-B6B5-57BE56A5F8A1}">
      <dgm:prSet/>
      <dgm:spPr/>
      <dgm:t>
        <a:bodyPr/>
        <a:lstStyle/>
        <a:p>
          <a:endParaRPr lang="en-US"/>
        </a:p>
      </dgm:t>
    </dgm:pt>
    <dgm:pt modelId="{B0142E69-E694-4A6E-9098-0A0A2002D9DC}" type="sibTrans" cxnId="{9ADF8376-1030-49AD-B6B5-57BE56A5F8A1}">
      <dgm:prSet/>
      <dgm:spPr/>
      <dgm:t>
        <a:bodyPr/>
        <a:lstStyle/>
        <a:p>
          <a:endParaRPr lang="en-US"/>
        </a:p>
      </dgm:t>
    </dgm:pt>
    <dgm:pt modelId="{83BA422F-57EC-41CA-8F43-A9FB587B8D9B}">
      <dgm:prSet/>
      <dgm:spPr/>
      <dgm:t>
        <a:bodyPr/>
        <a:lstStyle/>
        <a:p>
          <a:pPr algn="ctr"/>
          <a:r>
            <a:rPr lang="en-CA" b="1" dirty="0"/>
            <a:t>Medical therapy</a:t>
          </a:r>
          <a:endParaRPr lang="en-US" dirty="0"/>
        </a:p>
      </dgm:t>
    </dgm:pt>
    <dgm:pt modelId="{FA86E764-BA2C-4712-AA97-AD622C4500C6}" type="parTrans" cxnId="{906ED0EC-0513-4166-929E-F00AE80B9839}">
      <dgm:prSet/>
      <dgm:spPr/>
      <dgm:t>
        <a:bodyPr/>
        <a:lstStyle/>
        <a:p>
          <a:endParaRPr lang="en-US"/>
        </a:p>
      </dgm:t>
    </dgm:pt>
    <dgm:pt modelId="{D79A460E-E353-46AC-B1AB-5FC8425210BE}" type="sibTrans" cxnId="{906ED0EC-0513-4166-929E-F00AE80B9839}">
      <dgm:prSet/>
      <dgm:spPr/>
      <dgm:t>
        <a:bodyPr/>
        <a:lstStyle/>
        <a:p>
          <a:endParaRPr lang="en-US"/>
        </a:p>
      </dgm:t>
    </dgm:pt>
    <dgm:pt modelId="{9B251C49-E92B-488C-BAA7-3F0315B2DB44}">
      <dgm:prSet/>
      <dgm:spPr/>
      <dgm:t>
        <a:bodyPr/>
        <a:lstStyle/>
        <a:p>
          <a:pPr algn="ctr"/>
          <a:r>
            <a:rPr lang="en-CA" b="1"/>
            <a:t>Botulinum toxin injection</a:t>
          </a:r>
          <a:endParaRPr lang="en-US"/>
        </a:p>
      </dgm:t>
    </dgm:pt>
    <dgm:pt modelId="{0EDAE7C3-6E0B-44C6-82B3-391E72886536}" type="parTrans" cxnId="{86FCBE44-E416-428F-B97D-3937205CBACF}">
      <dgm:prSet/>
      <dgm:spPr/>
      <dgm:t>
        <a:bodyPr/>
        <a:lstStyle/>
        <a:p>
          <a:endParaRPr lang="en-US"/>
        </a:p>
      </dgm:t>
    </dgm:pt>
    <dgm:pt modelId="{244F0A64-7BAF-4E52-86B8-E3F97023B49F}" type="sibTrans" cxnId="{86FCBE44-E416-428F-B97D-3937205CBACF}">
      <dgm:prSet/>
      <dgm:spPr/>
      <dgm:t>
        <a:bodyPr/>
        <a:lstStyle/>
        <a:p>
          <a:endParaRPr lang="en-US"/>
        </a:p>
      </dgm:t>
    </dgm:pt>
    <dgm:pt modelId="{36FB79FD-E08E-4591-99B7-C00BD2C8E4BD}">
      <dgm:prSet/>
      <dgm:spPr/>
      <dgm:t>
        <a:bodyPr/>
        <a:lstStyle/>
        <a:p>
          <a:pPr algn="ctr"/>
          <a:r>
            <a:rPr lang="en-CA" b="1" dirty="0"/>
            <a:t>Pneumatic dilation</a:t>
          </a:r>
          <a:endParaRPr lang="en-US" dirty="0"/>
        </a:p>
      </dgm:t>
    </dgm:pt>
    <dgm:pt modelId="{83406059-C5E6-4C16-95D4-C8B99E7CD1D8}" type="parTrans" cxnId="{637F81F9-54BD-484F-AB7F-163EFF1E9CE0}">
      <dgm:prSet/>
      <dgm:spPr/>
      <dgm:t>
        <a:bodyPr/>
        <a:lstStyle/>
        <a:p>
          <a:endParaRPr lang="en-US"/>
        </a:p>
      </dgm:t>
    </dgm:pt>
    <dgm:pt modelId="{3DC1B63A-F7DC-4E9E-B64E-C8992FB9A12B}" type="sibTrans" cxnId="{637F81F9-54BD-484F-AB7F-163EFF1E9CE0}">
      <dgm:prSet/>
      <dgm:spPr/>
      <dgm:t>
        <a:bodyPr/>
        <a:lstStyle/>
        <a:p>
          <a:endParaRPr lang="en-US"/>
        </a:p>
      </dgm:t>
    </dgm:pt>
    <dgm:pt modelId="{984229D8-911B-4C61-82E5-8350F69EA73C}">
      <dgm:prSet/>
      <dgm:spPr/>
      <dgm:t>
        <a:bodyPr/>
        <a:lstStyle/>
        <a:p>
          <a:pPr algn="ctr"/>
          <a:r>
            <a:rPr lang="en-CA" b="1" dirty="0"/>
            <a:t>Surgical myotomy</a:t>
          </a:r>
          <a:endParaRPr lang="en-US" dirty="0"/>
        </a:p>
      </dgm:t>
    </dgm:pt>
    <dgm:pt modelId="{774E0617-161B-4CB4-B4E3-C236AC9682E0}" type="parTrans" cxnId="{95C718DB-B230-4CAA-AA69-4BF1B84EADCE}">
      <dgm:prSet/>
      <dgm:spPr/>
      <dgm:t>
        <a:bodyPr/>
        <a:lstStyle/>
        <a:p>
          <a:endParaRPr lang="en-US"/>
        </a:p>
      </dgm:t>
    </dgm:pt>
    <dgm:pt modelId="{8E7FF320-83C4-4030-A74F-4D6706E4A0E6}" type="sibTrans" cxnId="{95C718DB-B230-4CAA-AA69-4BF1B84EADCE}">
      <dgm:prSet/>
      <dgm:spPr/>
      <dgm:t>
        <a:bodyPr/>
        <a:lstStyle/>
        <a:p>
          <a:endParaRPr lang="en-US"/>
        </a:p>
      </dgm:t>
    </dgm:pt>
    <dgm:pt modelId="{C124AC9A-9E09-774B-AF9D-AD421F6E7175}" type="pres">
      <dgm:prSet presAssocID="{B7A3ECD6-2DB4-467B-935E-BA31207F6B1A}" presName="linear" presStyleCnt="0">
        <dgm:presLayoutVars>
          <dgm:animLvl val="lvl"/>
          <dgm:resizeHandles val="exact"/>
        </dgm:presLayoutVars>
      </dgm:prSet>
      <dgm:spPr/>
    </dgm:pt>
    <dgm:pt modelId="{A29D7B0A-A3FA-3C42-A292-0F0B512573AF}" type="pres">
      <dgm:prSet presAssocID="{50F5BDCF-ED67-4E75-8E72-0D63E46BBCC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2C2D26F-2013-7F45-BA26-9E6537D2FB22}" type="pres">
      <dgm:prSet presAssocID="{A6EE70DC-11D6-44D0-B836-CABE5765B53A}" presName="spacer" presStyleCnt="0"/>
      <dgm:spPr/>
    </dgm:pt>
    <dgm:pt modelId="{AF7C19C0-8727-4E47-BA44-E65EF65619A6}" type="pres">
      <dgm:prSet presAssocID="{120FC883-BE9E-4392-9085-4E912E8A256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4AF0A7F-CE57-F54A-86FE-4FA04D4CE8C7}" type="pres">
      <dgm:prSet presAssocID="{B0142E69-E694-4A6E-9098-0A0A2002D9DC}" presName="spacer" presStyleCnt="0"/>
      <dgm:spPr/>
    </dgm:pt>
    <dgm:pt modelId="{19E5AD05-21C1-9C4A-BF26-B91218D05D3F}" type="pres">
      <dgm:prSet presAssocID="{83BA422F-57EC-41CA-8F43-A9FB587B8D9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50598FF-3A66-9E49-AFBC-A50BBB3FEBF8}" type="pres">
      <dgm:prSet presAssocID="{D79A460E-E353-46AC-B1AB-5FC8425210BE}" presName="spacer" presStyleCnt="0"/>
      <dgm:spPr/>
    </dgm:pt>
    <dgm:pt modelId="{E7317E10-63D9-0C45-89BE-41993C9F12CA}" type="pres">
      <dgm:prSet presAssocID="{9B251C49-E92B-488C-BAA7-3F0315B2DB4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587280C-1836-4144-B104-2B61158036D4}" type="pres">
      <dgm:prSet presAssocID="{244F0A64-7BAF-4E52-86B8-E3F97023B49F}" presName="spacer" presStyleCnt="0"/>
      <dgm:spPr/>
    </dgm:pt>
    <dgm:pt modelId="{DB192763-8983-924C-8A42-56602EE12A30}" type="pres">
      <dgm:prSet presAssocID="{36FB79FD-E08E-4591-99B7-C00BD2C8E4B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15B0357-6966-5B47-A8E7-F2B901ECD7B6}" type="pres">
      <dgm:prSet presAssocID="{3DC1B63A-F7DC-4E9E-B64E-C8992FB9A12B}" presName="spacer" presStyleCnt="0"/>
      <dgm:spPr/>
    </dgm:pt>
    <dgm:pt modelId="{C19EDE07-1D5E-3D45-A24C-AEC4153D4C06}" type="pres">
      <dgm:prSet presAssocID="{984229D8-911B-4C61-82E5-8350F69EA73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6D0F506-F18B-9A49-AF1A-C3BD82E555E0}" type="presOf" srcId="{50F5BDCF-ED67-4E75-8E72-0D63E46BBCCF}" destId="{A29D7B0A-A3FA-3C42-A292-0F0B512573AF}" srcOrd="0" destOrd="0" presId="urn:microsoft.com/office/officeart/2005/8/layout/vList2"/>
    <dgm:cxn modelId="{F2B14D37-9134-F04A-BFB0-66C5034731D4}" type="presOf" srcId="{9B251C49-E92B-488C-BAA7-3F0315B2DB44}" destId="{E7317E10-63D9-0C45-89BE-41993C9F12CA}" srcOrd="0" destOrd="0" presId="urn:microsoft.com/office/officeart/2005/8/layout/vList2"/>
    <dgm:cxn modelId="{86FCBE44-E416-428F-B97D-3937205CBACF}" srcId="{B7A3ECD6-2DB4-467B-935E-BA31207F6B1A}" destId="{9B251C49-E92B-488C-BAA7-3F0315B2DB44}" srcOrd="3" destOrd="0" parTransId="{0EDAE7C3-6E0B-44C6-82B3-391E72886536}" sibTransId="{244F0A64-7BAF-4E52-86B8-E3F97023B49F}"/>
    <dgm:cxn modelId="{7B7C8253-277A-D141-B960-72B1D540A691}" type="presOf" srcId="{120FC883-BE9E-4392-9085-4E912E8A2567}" destId="{AF7C19C0-8727-4E47-BA44-E65EF65619A6}" srcOrd="0" destOrd="0" presId="urn:microsoft.com/office/officeart/2005/8/layout/vList2"/>
    <dgm:cxn modelId="{9DA25462-DB95-1B48-A880-7970BF62856F}" type="presOf" srcId="{B7A3ECD6-2DB4-467B-935E-BA31207F6B1A}" destId="{C124AC9A-9E09-774B-AF9D-AD421F6E7175}" srcOrd="0" destOrd="0" presId="urn:microsoft.com/office/officeart/2005/8/layout/vList2"/>
    <dgm:cxn modelId="{9ADF8376-1030-49AD-B6B5-57BE56A5F8A1}" srcId="{B7A3ECD6-2DB4-467B-935E-BA31207F6B1A}" destId="{120FC883-BE9E-4392-9085-4E912E8A2567}" srcOrd="1" destOrd="0" parTransId="{CC22AEC1-71F6-4548-826E-79B436D15DD3}" sibTransId="{B0142E69-E694-4A6E-9098-0A0A2002D9DC}"/>
    <dgm:cxn modelId="{BB95E581-38BF-D342-9174-649413AE3B6F}" type="presOf" srcId="{984229D8-911B-4C61-82E5-8350F69EA73C}" destId="{C19EDE07-1D5E-3D45-A24C-AEC4153D4C06}" srcOrd="0" destOrd="0" presId="urn:microsoft.com/office/officeart/2005/8/layout/vList2"/>
    <dgm:cxn modelId="{109E63B5-C697-594E-8456-4FD8CF79E119}" type="presOf" srcId="{83BA422F-57EC-41CA-8F43-A9FB587B8D9B}" destId="{19E5AD05-21C1-9C4A-BF26-B91218D05D3F}" srcOrd="0" destOrd="0" presId="urn:microsoft.com/office/officeart/2005/8/layout/vList2"/>
    <dgm:cxn modelId="{95C718DB-B230-4CAA-AA69-4BF1B84EADCE}" srcId="{B7A3ECD6-2DB4-467B-935E-BA31207F6B1A}" destId="{984229D8-911B-4C61-82E5-8350F69EA73C}" srcOrd="5" destOrd="0" parTransId="{774E0617-161B-4CB4-B4E3-C236AC9682E0}" sibTransId="{8E7FF320-83C4-4030-A74F-4D6706E4A0E6}"/>
    <dgm:cxn modelId="{61AF1FDC-36D8-3147-AFC9-FAF15E64E1BD}" type="presOf" srcId="{36FB79FD-E08E-4591-99B7-C00BD2C8E4BD}" destId="{DB192763-8983-924C-8A42-56602EE12A30}" srcOrd="0" destOrd="0" presId="urn:microsoft.com/office/officeart/2005/8/layout/vList2"/>
    <dgm:cxn modelId="{906ED0EC-0513-4166-929E-F00AE80B9839}" srcId="{B7A3ECD6-2DB4-467B-935E-BA31207F6B1A}" destId="{83BA422F-57EC-41CA-8F43-A9FB587B8D9B}" srcOrd="2" destOrd="0" parTransId="{FA86E764-BA2C-4712-AA97-AD622C4500C6}" sibTransId="{D79A460E-E353-46AC-B1AB-5FC8425210BE}"/>
    <dgm:cxn modelId="{DE64EDF2-2F6D-4DCE-9F99-D7EC262C23EA}" srcId="{B7A3ECD6-2DB4-467B-935E-BA31207F6B1A}" destId="{50F5BDCF-ED67-4E75-8E72-0D63E46BBCCF}" srcOrd="0" destOrd="0" parTransId="{3709AC56-CE0D-43CB-9C66-E44B6CBF238E}" sibTransId="{A6EE70DC-11D6-44D0-B836-CABE5765B53A}"/>
    <dgm:cxn modelId="{637F81F9-54BD-484F-AB7F-163EFF1E9CE0}" srcId="{B7A3ECD6-2DB4-467B-935E-BA31207F6B1A}" destId="{36FB79FD-E08E-4591-99B7-C00BD2C8E4BD}" srcOrd="4" destOrd="0" parTransId="{83406059-C5E6-4C16-95D4-C8B99E7CD1D8}" sibTransId="{3DC1B63A-F7DC-4E9E-B64E-C8992FB9A12B}"/>
    <dgm:cxn modelId="{8FF80F59-02B9-FA4B-8797-DE4EAD23DF90}" type="presParOf" srcId="{C124AC9A-9E09-774B-AF9D-AD421F6E7175}" destId="{A29D7B0A-A3FA-3C42-A292-0F0B512573AF}" srcOrd="0" destOrd="0" presId="urn:microsoft.com/office/officeart/2005/8/layout/vList2"/>
    <dgm:cxn modelId="{5ECEFBCA-10A8-BF46-B375-D10DC9CC3D78}" type="presParOf" srcId="{C124AC9A-9E09-774B-AF9D-AD421F6E7175}" destId="{82C2D26F-2013-7F45-BA26-9E6537D2FB22}" srcOrd="1" destOrd="0" presId="urn:microsoft.com/office/officeart/2005/8/layout/vList2"/>
    <dgm:cxn modelId="{BC29FD40-1BF2-FA42-877E-AE3F6303D4AF}" type="presParOf" srcId="{C124AC9A-9E09-774B-AF9D-AD421F6E7175}" destId="{AF7C19C0-8727-4E47-BA44-E65EF65619A6}" srcOrd="2" destOrd="0" presId="urn:microsoft.com/office/officeart/2005/8/layout/vList2"/>
    <dgm:cxn modelId="{E10FBD9C-4D72-0640-A084-1E3A81EE4523}" type="presParOf" srcId="{C124AC9A-9E09-774B-AF9D-AD421F6E7175}" destId="{B4AF0A7F-CE57-F54A-86FE-4FA04D4CE8C7}" srcOrd="3" destOrd="0" presId="urn:microsoft.com/office/officeart/2005/8/layout/vList2"/>
    <dgm:cxn modelId="{65F77A5C-5977-3749-8704-9675BC4D66F0}" type="presParOf" srcId="{C124AC9A-9E09-774B-AF9D-AD421F6E7175}" destId="{19E5AD05-21C1-9C4A-BF26-B91218D05D3F}" srcOrd="4" destOrd="0" presId="urn:microsoft.com/office/officeart/2005/8/layout/vList2"/>
    <dgm:cxn modelId="{929E9178-8933-F34C-977F-4F15AD074858}" type="presParOf" srcId="{C124AC9A-9E09-774B-AF9D-AD421F6E7175}" destId="{150598FF-3A66-9E49-AFBC-A50BBB3FEBF8}" srcOrd="5" destOrd="0" presId="urn:microsoft.com/office/officeart/2005/8/layout/vList2"/>
    <dgm:cxn modelId="{7D9D3633-47DE-B940-A5A9-E31AF2CA5671}" type="presParOf" srcId="{C124AC9A-9E09-774B-AF9D-AD421F6E7175}" destId="{E7317E10-63D9-0C45-89BE-41993C9F12CA}" srcOrd="6" destOrd="0" presId="urn:microsoft.com/office/officeart/2005/8/layout/vList2"/>
    <dgm:cxn modelId="{B0E3AE52-9CDA-404B-A2B5-F64F90612596}" type="presParOf" srcId="{C124AC9A-9E09-774B-AF9D-AD421F6E7175}" destId="{2587280C-1836-4144-B104-2B61158036D4}" srcOrd="7" destOrd="0" presId="urn:microsoft.com/office/officeart/2005/8/layout/vList2"/>
    <dgm:cxn modelId="{2F52AEA7-78DE-4D4B-BAE3-82CFBDB1C19C}" type="presParOf" srcId="{C124AC9A-9E09-774B-AF9D-AD421F6E7175}" destId="{DB192763-8983-924C-8A42-56602EE12A30}" srcOrd="8" destOrd="0" presId="urn:microsoft.com/office/officeart/2005/8/layout/vList2"/>
    <dgm:cxn modelId="{386F8897-29E5-9B49-ACBB-8CE96A9B752C}" type="presParOf" srcId="{C124AC9A-9E09-774B-AF9D-AD421F6E7175}" destId="{515B0357-6966-5B47-A8E7-F2B901ECD7B6}" srcOrd="9" destOrd="0" presId="urn:microsoft.com/office/officeart/2005/8/layout/vList2"/>
    <dgm:cxn modelId="{A6FAF2D2-7E67-A541-9FC1-8D11AD035259}" type="presParOf" srcId="{C124AC9A-9E09-774B-AF9D-AD421F6E7175}" destId="{C19EDE07-1D5E-3D45-A24C-AEC4153D4C0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17ECE0-B290-42BE-A18F-9ABE2DC4EC2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3B41A5-C199-4A53-A20C-54BC524230D7}">
      <dgm:prSet/>
      <dgm:spPr/>
      <dgm:t>
        <a:bodyPr/>
        <a:lstStyle/>
        <a:p>
          <a:pPr algn="ctr"/>
          <a:r>
            <a:rPr lang="en-CA" b="1" dirty="0"/>
            <a:t>Reserved for use in patients:</a:t>
          </a:r>
          <a:endParaRPr lang="en-US" dirty="0"/>
        </a:p>
      </dgm:t>
    </dgm:pt>
    <dgm:pt modelId="{19058BA6-3CF8-48A1-8B7B-E69757124A01}" type="parTrans" cxnId="{B685FD01-4410-4D8B-9B03-CCB6EC2F630B}">
      <dgm:prSet/>
      <dgm:spPr/>
      <dgm:t>
        <a:bodyPr/>
        <a:lstStyle/>
        <a:p>
          <a:endParaRPr lang="en-US"/>
        </a:p>
      </dgm:t>
    </dgm:pt>
    <dgm:pt modelId="{8A5C3888-005C-4F84-A5A4-17E71187B449}" type="sibTrans" cxnId="{B685FD01-4410-4D8B-9B03-CCB6EC2F630B}">
      <dgm:prSet/>
      <dgm:spPr/>
      <dgm:t>
        <a:bodyPr/>
        <a:lstStyle/>
        <a:p>
          <a:endParaRPr lang="en-US"/>
        </a:p>
      </dgm:t>
    </dgm:pt>
    <dgm:pt modelId="{C339E264-3515-43DA-AF4F-DC767E14D439}">
      <dgm:prSet/>
      <dgm:spPr/>
      <dgm:t>
        <a:bodyPr/>
        <a:lstStyle/>
        <a:p>
          <a:r>
            <a:rPr lang="en-CA" b="1" dirty="0"/>
            <a:t>- Not candidates for more invasive treatments.</a:t>
          </a:r>
          <a:endParaRPr lang="en-US" dirty="0"/>
        </a:p>
      </dgm:t>
    </dgm:pt>
    <dgm:pt modelId="{39140A42-621F-4053-85B8-95F3FC6A295E}" type="parTrans" cxnId="{B0717D16-9754-4E3E-93A6-263D02E885C7}">
      <dgm:prSet/>
      <dgm:spPr/>
      <dgm:t>
        <a:bodyPr/>
        <a:lstStyle/>
        <a:p>
          <a:endParaRPr lang="en-US"/>
        </a:p>
      </dgm:t>
    </dgm:pt>
    <dgm:pt modelId="{CF57CF85-9E6A-4090-A516-73B87BD558E7}" type="sibTrans" cxnId="{B0717D16-9754-4E3E-93A6-263D02E885C7}">
      <dgm:prSet/>
      <dgm:spPr/>
      <dgm:t>
        <a:bodyPr/>
        <a:lstStyle/>
        <a:p>
          <a:endParaRPr lang="en-US"/>
        </a:p>
      </dgm:t>
    </dgm:pt>
    <dgm:pt modelId="{BF2FD92B-3DB6-4D0D-AD50-55D87881B090}">
      <dgm:prSet/>
      <dgm:spPr/>
      <dgm:t>
        <a:bodyPr/>
        <a:lstStyle/>
        <a:p>
          <a:r>
            <a:rPr lang="en-CA" b="1" dirty="0"/>
            <a:t>- Refuse surgical intervention. </a:t>
          </a:r>
          <a:endParaRPr lang="en-US" dirty="0"/>
        </a:p>
      </dgm:t>
    </dgm:pt>
    <dgm:pt modelId="{73168279-0F89-48B5-A588-563A5A121C25}" type="parTrans" cxnId="{93EFC9EA-9B16-449E-818C-EA370E047067}">
      <dgm:prSet/>
      <dgm:spPr/>
      <dgm:t>
        <a:bodyPr/>
        <a:lstStyle/>
        <a:p>
          <a:endParaRPr lang="en-US"/>
        </a:p>
      </dgm:t>
    </dgm:pt>
    <dgm:pt modelId="{7389AF4F-CBCB-4261-A195-EB6C1DC003D2}" type="sibTrans" cxnId="{93EFC9EA-9B16-449E-818C-EA370E047067}">
      <dgm:prSet/>
      <dgm:spPr/>
      <dgm:t>
        <a:bodyPr/>
        <a:lstStyle/>
        <a:p>
          <a:endParaRPr lang="en-US"/>
        </a:p>
      </dgm:t>
    </dgm:pt>
    <dgm:pt modelId="{391F81CE-EB7D-4D3A-BC50-DC3A3E269518}">
      <dgm:prSet/>
      <dgm:spPr/>
      <dgm:t>
        <a:bodyPr/>
        <a:lstStyle/>
        <a:p>
          <a:pPr algn="ctr"/>
          <a:r>
            <a:rPr lang="en-CA" b="1" u="sng" dirty="0"/>
            <a:t>Efficacy up to 6-12 months </a:t>
          </a:r>
          <a:endParaRPr lang="en-US" u="sng" dirty="0"/>
        </a:p>
      </dgm:t>
    </dgm:pt>
    <dgm:pt modelId="{C5A8A707-2293-4F52-83CD-6A519750B48D}" type="parTrans" cxnId="{5D92AC1C-65BF-4406-8E35-A63874990D4E}">
      <dgm:prSet/>
      <dgm:spPr/>
      <dgm:t>
        <a:bodyPr/>
        <a:lstStyle/>
        <a:p>
          <a:endParaRPr lang="en-US"/>
        </a:p>
      </dgm:t>
    </dgm:pt>
    <dgm:pt modelId="{8F16B329-C6CD-41A4-A171-9EA9C4B3C8E3}" type="sibTrans" cxnId="{5D92AC1C-65BF-4406-8E35-A63874990D4E}">
      <dgm:prSet/>
      <dgm:spPr/>
      <dgm:t>
        <a:bodyPr/>
        <a:lstStyle/>
        <a:p>
          <a:endParaRPr lang="en-US"/>
        </a:p>
      </dgm:t>
    </dgm:pt>
    <dgm:pt modelId="{0E513438-883C-CE46-9CC1-013AB7AF6E0D}" type="pres">
      <dgm:prSet presAssocID="{7917ECE0-B290-42BE-A18F-9ABE2DC4EC2F}" presName="vert0" presStyleCnt="0">
        <dgm:presLayoutVars>
          <dgm:dir/>
          <dgm:animOne val="branch"/>
          <dgm:animLvl val="lvl"/>
        </dgm:presLayoutVars>
      </dgm:prSet>
      <dgm:spPr/>
    </dgm:pt>
    <dgm:pt modelId="{77418ED3-CABE-B146-8371-68CC2ADDEC86}" type="pres">
      <dgm:prSet presAssocID="{633B41A5-C199-4A53-A20C-54BC524230D7}" presName="thickLine" presStyleLbl="alignNode1" presStyleIdx="0" presStyleCnt="4"/>
      <dgm:spPr/>
    </dgm:pt>
    <dgm:pt modelId="{F2C634B7-97B9-E64D-AEAA-2E6240DFFA0B}" type="pres">
      <dgm:prSet presAssocID="{633B41A5-C199-4A53-A20C-54BC524230D7}" presName="horz1" presStyleCnt="0"/>
      <dgm:spPr/>
    </dgm:pt>
    <dgm:pt modelId="{D3664AB5-584C-9941-ABB4-830FCA194E04}" type="pres">
      <dgm:prSet presAssocID="{633B41A5-C199-4A53-A20C-54BC524230D7}" presName="tx1" presStyleLbl="revTx" presStyleIdx="0" presStyleCnt="4"/>
      <dgm:spPr/>
    </dgm:pt>
    <dgm:pt modelId="{432A3D35-9EC4-5E44-BF67-202F9697290D}" type="pres">
      <dgm:prSet presAssocID="{633B41A5-C199-4A53-A20C-54BC524230D7}" presName="vert1" presStyleCnt="0"/>
      <dgm:spPr/>
    </dgm:pt>
    <dgm:pt modelId="{7ED2EB8A-FAB9-DB4F-BB04-D508AFFB198E}" type="pres">
      <dgm:prSet presAssocID="{C339E264-3515-43DA-AF4F-DC767E14D439}" presName="thickLine" presStyleLbl="alignNode1" presStyleIdx="1" presStyleCnt="4"/>
      <dgm:spPr/>
    </dgm:pt>
    <dgm:pt modelId="{EC2AF494-50B9-464D-A598-18302BA9C170}" type="pres">
      <dgm:prSet presAssocID="{C339E264-3515-43DA-AF4F-DC767E14D439}" presName="horz1" presStyleCnt="0"/>
      <dgm:spPr/>
    </dgm:pt>
    <dgm:pt modelId="{041BEB7F-C5FB-EE40-95A2-6B7541487884}" type="pres">
      <dgm:prSet presAssocID="{C339E264-3515-43DA-AF4F-DC767E14D439}" presName="tx1" presStyleLbl="revTx" presStyleIdx="1" presStyleCnt="4"/>
      <dgm:spPr/>
    </dgm:pt>
    <dgm:pt modelId="{983A44DC-EF9C-BD49-80F4-7352CD3F7555}" type="pres">
      <dgm:prSet presAssocID="{C339E264-3515-43DA-AF4F-DC767E14D439}" presName="vert1" presStyleCnt="0"/>
      <dgm:spPr/>
    </dgm:pt>
    <dgm:pt modelId="{59781B38-66C0-6444-ACA9-81F5BFD56CB4}" type="pres">
      <dgm:prSet presAssocID="{BF2FD92B-3DB6-4D0D-AD50-55D87881B090}" presName="thickLine" presStyleLbl="alignNode1" presStyleIdx="2" presStyleCnt="4"/>
      <dgm:spPr/>
    </dgm:pt>
    <dgm:pt modelId="{2041D03E-6EC9-F444-8A70-0FF8F18D4AC2}" type="pres">
      <dgm:prSet presAssocID="{BF2FD92B-3DB6-4D0D-AD50-55D87881B090}" presName="horz1" presStyleCnt="0"/>
      <dgm:spPr/>
    </dgm:pt>
    <dgm:pt modelId="{B2210106-A33C-174E-B005-8C3695799D2A}" type="pres">
      <dgm:prSet presAssocID="{BF2FD92B-3DB6-4D0D-AD50-55D87881B090}" presName="tx1" presStyleLbl="revTx" presStyleIdx="2" presStyleCnt="4"/>
      <dgm:spPr/>
    </dgm:pt>
    <dgm:pt modelId="{3CA3F0A5-42DE-2E4C-9E48-B8BB42FF8E7B}" type="pres">
      <dgm:prSet presAssocID="{BF2FD92B-3DB6-4D0D-AD50-55D87881B090}" presName="vert1" presStyleCnt="0"/>
      <dgm:spPr/>
    </dgm:pt>
    <dgm:pt modelId="{C11FCF1D-20BB-2F4A-959A-57301D940EF6}" type="pres">
      <dgm:prSet presAssocID="{391F81CE-EB7D-4D3A-BC50-DC3A3E269518}" presName="thickLine" presStyleLbl="alignNode1" presStyleIdx="3" presStyleCnt="4"/>
      <dgm:spPr/>
    </dgm:pt>
    <dgm:pt modelId="{5E9C5EAE-96DC-5044-8F62-5830C561A538}" type="pres">
      <dgm:prSet presAssocID="{391F81CE-EB7D-4D3A-BC50-DC3A3E269518}" presName="horz1" presStyleCnt="0"/>
      <dgm:spPr/>
    </dgm:pt>
    <dgm:pt modelId="{794DBF3E-C977-3F4A-905B-FBF6EF8B626E}" type="pres">
      <dgm:prSet presAssocID="{391F81CE-EB7D-4D3A-BC50-DC3A3E269518}" presName="tx1" presStyleLbl="revTx" presStyleIdx="3" presStyleCnt="4"/>
      <dgm:spPr/>
    </dgm:pt>
    <dgm:pt modelId="{E5FAEC17-93CC-BB4D-9670-ACFB616A4BCB}" type="pres">
      <dgm:prSet presAssocID="{391F81CE-EB7D-4D3A-BC50-DC3A3E269518}" presName="vert1" presStyleCnt="0"/>
      <dgm:spPr/>
    </dgm:pt>
  </dgm:ptLst>
  <dgm:cxnLst>
    <dgm:cxn modelId="{B685FD01-4410-4D8B-9B03-CCB6EC2F630B}" srcId="{7917ECE0-B290-42BE-A18F-9ABE2DC4EC2F}" destId="{633B41A5-C199-4A53-A20C-54BC524230D7}" srcOrd="0" destOrd="0" parTransId="{19058BA6-3CF8-48A1-8B7B-E69757124A01}" sibTransId="{8A5C3888-005C-4F84-A5A4-17E71187B449}"/>
    <dgm:cxn modelId="{B0717D16-9754-4E3E-93A6-263D02E885C7}" srcId="{7917ECE0-B290-42BE-A18F-9ABE2DC4EC2F}" destId="{C339E264-3515-43DA-AF4F-DC767E14D439}" srcOrd="1" destOrd="0" parTransId="{39140A42-621F-4053-85B8-95F3FC6A295E}" sibTransId="{CF57CF85-9E6A-4090-A516-73B87BD558E7}"/>
    <dgm:cxn modelId="{5D92AC1C-65BF-4406-8E35-A63874990D4E}" srcId="{7917ECE0-B290-42BE-A18F-9ABE2DC4EC2F}" destId="{391F81CE-EB7D-4D3A-BC50-DC3A3E269518}" srcOrd="3" destOrd="0" parTransId="{C5A8A707-2293-4F52-83CD-6A519750B48D}" sibTransId="{8F16B329-C6CD-41A4-A171-9EA9C4B3C8E3}"/>
    <dgm:cxn modelId="{559B5065-5C13-2449-8884-D11B8EF4F29A}" type="presOf" srcId="{C339E264-3515-43DA-AF4F-DC767E14D439}" destId="{041BEB7F-C5FB-EE40-95A2-6B7541487884}" srcOrd="0" destOrd="0" presId="urn:microsoft.com/office/officeart/2008/layout/LinedList"/>
    <dgm:cxn modelId="{99EB766C-E5FC-C448-B031-9FFC7C849549}" type="presOf" srcId="{BF2FD92B-3DB6-4D0D-AD50-55D87881B090}" destId="{B2210106-A33C-174E-B005-8C3695799D2A}" srcOrd="0" destOrd="0" presId="urn:microsoft.com/office/officeart/2008/layout/LinedList"/>
    <dgm:cxn modelId="{6FF6BF8C-C700-484E-A689-034629F655E2}" type="presOf" srcId="{391F81CE-EB7D-4D3A-BC50-DC3A3E269518}" destId="{794DBF3E-C977-3F4A-905B-FBF6EF8B626E}" srcOrd="0" destOrd="0" presId="urn:microsoft.com/office/officeart/2008/layout/LinedList"/>
    <dgm:cxn modelId="{ADEB8BC8-28FC-5A4C-95CD-F63C2F363504}" type="presOf" srcId="{7917ECE0-B290-42BE-A18F-9ABE2DC4EC2F}" destId="{0E513438-883C-CE46-9CC1-013AB7AF6E0D}" srcOrd="0" destOrd="0" presId="urn:microsoft.com/office/officeart/2008/layout/LinedList"/>
    <dgm:cxn modelId="{93EFC9EA-9B16-449E-818C-EA370E047067}" srcId="{7917ECE0-B290-42BE-A18F-9ABE2DC4EC2F}" destId="{BF2FD92B-3DB6-4D0D-AD50-55D87881B090}" srcOrd="2" destOrd="0" parTransId="{73168279-0F89-48B5-A588-563A5A121C25}" sibTransId="{7389AF4F-CBCB-4261-A195-EB6C1DC003D2}"/>
    <dgm:cxn modelId="{C3E26EF5-F75A-E140-9887-79CB6B46E157}" type="presOf" srcId="{633B41A5-C199-4A53-A20C-54BC524230D7}" destId="{D3664AB5-584C-9941-ABB4-830FCA194E04}" srcOrd="0" destOrd="0" presId="urn:microsoft.com/office/officeart/2008/layout/LinedList"/>
    <dgm:cxn modelId="{58D3682D-A97B-E245-9137-39CE8CF84DD7}" type="presParOf" srcId="{0E513438-883C-CE46-9CC1-013AB7AF6E0D}" destId="{77418ED3-CABE-B146-8371-68CC2ADDEC86}" srcOrd="0" destOrd="0" presId="urn:microsoft.com/office/officeart/2008/layout/LinedList"/>
    <dgm:cxn modelId="{A75E4362-5B3F-E346-8F0C-F116D6251EFE}" type="presParOf" srcId="{0E513438-883C-CE46-9CC1-013AB7AF6E0D}" destId="{F2C634B7-97B9-E64D-AEAA-2E6240DFFA0B}" srcOrd="1" destOrd="0" presId="urn:microsoft.com/office/officeart/2008/layout/LinedList"/>
    <dgm:cxn modelId="{8437AF6B-11BE-6A45-B29A-A0F05A5E6948}" type="presParOf" srcId="{F2C634B7-97B9-E64D-AEAA-2E6240DFFA0B}" destId="{D3664AB5-584C-9941-ABB4-830FCA194E04}" srcOrd="0" destOrd="0" presId="urn:microsoft.com/office/officeart/2008/layout/LinedList"/>
    <dgm:cxn modelId="{C0D26141-3A89-D941-86FA-B0934CED07C1}" type="presParOf" srcId="{F2C634B7-97B9-E64D-AEAA-2E6240DFFA0B}" destId="{432A3D35-9EC4-5E44-BF67-202F9697290D}" srcOrd="1" destOrd="0" presId="urn:microsoft.com/office/officeart/2008/layout/LinedList"/>
    <dgm:cxn modelId="{DFA40255-0D6E-D545-9980-4BB816D1B9D2}" type="presParOf" srcId="{0E513438-883C-CE46-9CC1-013AB7AF6E0D}" destId="{7ED2EB8A-FAB9-DB4F-BB04-D508AFFB198E}" srcOrd="2" destOrd="0" presId="urn:microsoft.com/office/officeart/2008/layout/LinedList"/>
    <dgm:cxn modelId="{07DC3A10-7B0F-9746-A9D6-180162837235}" type="presParOf" srcId="{0E513438-883C-CE46-9CC1-013AB7AF6E0D}" destId="{EC2AF494-50B9-464D-A598-18302BA9C170}" srcOrd="3" destOrd="0" presId="urn:microsoft.com/office/officeart/2008/layout/LinedList"/>
    <dgm:cxn modelId="{F22CFBAE-D7A4-A245-B52D-583826246FA9}" type="presParOf" srcId="{EC2AF494-50B9-464D-A598-18302BA9C170}" destId="{041BEB7F-C5FB-EE40-95A2-6B7541487884}" srcOrd="0" destOrd="0" presId="urn:microsoft.com/office/officeart/2008/layout/LinedList"/>
    <dgm:cxn modelId="{CA75827D-06B6-A141-B353-EF76469C85C4}" type="presParOf" srcId="{EC2AF494-50B9-464D-A598-18302BA9C170}" destId="{983A44DC-EF9C-BD49-80F4-7352CD3F7555}" srcOrd="1" destOrd="0" presId="urn:microsoft.com/office/officeart/2008/layout/LinedList"/>
    <dgm:cxn modelId="{6FC66A9A-005A-0F44-8371-A66F3AE69692}" type="presParOf" srcId="{0E513438-883C-CE46-9CC1-013AB7AF6E0D}" destId="{59781B38-66C0-6444-ACA9-81F5BFD56CB4}" srcOrd="4" destOrd="0" presId="urn:microsoft.com/office/officeart/2008/layout/LinedList"/>
    <dgm:cxn modelId="{933E442A-BD7C-BF45-BAE6-F90AF5E3AD4E}" type="presParOf" srcId="{0E513438-883C-CE46-9CC1-013AB7AF6E0D}" destId="{2041D03E-6EC9-F444-8A70-0FF8F18D4AC2}" srcOrd="5" destOrd="0" presId="urn:microsoft.com/office/officeart/2008/layout/LinedList"/>
    <dgm:cxn modelId="{DBB41F7D-22E5-DF4A-B55D-697EEED37E01}" type="presParOf" srcId="{2041D03E-6EC9-F444-8A70-0FF8F18D4AC2}" destId="{B2210106-A33C-174E-B005-8C3695799D2A}" srcOrd="0" destOrd="0" presId="urn:microsoft.com/office/officeart/2008/layout/LinedList"/>
    <dgm:cxn modelId="{1D957753-216E-EB48-B0C3-ACB2AD9E3D71}" type="presParOf" srcId="{2041D03E-6EC9-F444-8A70-0FF8F18D4AC2}" destId="{3CA3F0A5-42DE-2E4C-9E48-B8BB42FF8E7B}" srcOrd="1" destOrd="0" presId="urn:microsoft.com/office/officeart/2008/layout/LinedList"/>
    <dgm:cxn modelId="{76BDE17C-DF7A-B24C-AB30-0EF40BA86C5E}" type="presParOf" srcId="{0E513438-883C-CE46-9CC1-013AB7AF6E0D}" destId="{C11FCF1D-20BB-2F4A-959A-57301D940EF6}" srcOrd="6" destOrd="0" presId="urn:microsoft.com/office/officeart/2008/layout/LinedList"/>
    <dgm:cxn modelId="{D5489BFC-C18D-A342-943D-274840C1CC46}" type="presParOf" srcId="{0E513438-883C-CE46-9CC1-013AB7AF6E0D}" destId="{5E9C5EAE-96DC-5044-8F62-5830C561A538}" srcOrd="7" destOrd="0" presId="urn:microsoft.com/office/officeart/2008/layout/LinedList"/>
    <dgm:cxn modelId="{4C534C8B-FDBC-8F41-A6B1-8F445F4E5AA6}" type="presParOf" srcId="{5E9C5EAE-96DC-5044-8F62-5830C561A538}" destId="{794DBF3E-C977-3F4A-905B-FBF6EF8B626E}" srcOrd="0" destOrd="0" presId="urn:microsoft.com/office/officeart/2008/layout/LinedList"/>
    <dgm:cxn modelId="{B1965571-2358-0F4B-8121-5299CE462BCC}" type="presParOf" srcId="{5E9C5EAE-96DC-5044-8F62-5830C561A538}" destId="{E5FAEC17-93CC-BB4D-9670-ACFB616A4B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9DCB7-B438-437C-9C88-1F0BDBFBDD7B}">
      <dsp:nvSpPr>
        <dsp:cNvPr id="0" name=""/>
        <dsp:cNvSpPr/>
      </dsp:nvSpPr>
      <dsp:spPr>
        <a:xfrm>
          <a:off x="0" y="707092"/>
          <a:ext cx="788670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5A8C-1219-45ED-9B70-FEC6707A2716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BCE6B-F92A-492C-A3BB-23C9AD4C27F5}">
      <dsp:nvSpPr>
        <dsp:cNvPr id="0" name=""/>
        <dsp:cNvSpPr/>
      </dsp:nvSpPr>
      <dsp:spPr>
        <a:xfrm>
          <a:off x="1507738" y="707092"/>
          <a:ext cx="63789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kern="1200"/>
            <a:t>LES has primary role of preventing reflux of the gastric contents into the esophagus.</a:t>
          </a:r>
          <a:endParaRPr lang="en-US" sz="2200" kern="1200"/>
        </a:p>
      </dsp:txBody>
      <dsp:txXfrm>
        <a:off x="1507738" y="707092"/>
        <a:ext cx="6378961" cy="1305401"/>
      </dsp:txXfrm>
    </dsp:sp>
    <dsp:sp modelId="{FD3085C0-0A8E-4EEC-B800-AF8B886E696E}">
      <dsp:nvSpPr>
        <dsp:cNvPr id="0" name=""/>
        <dsp:cNvSpPr/>
      </dsp:nvSpPr>
      <dsp:spPr>
        <a:xfrm>
          <a:off x="0" y="2338844"/>
          <a:ext cx="7886700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E132B-1968-4C17-AD6E-ED5088F33778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F8CBE-51F0-4D9C-AB51-D7FB91C32FE5}">
      <dsp:nvSpPr>
        <dsp:cNvPr id="0" name=""/>
        <dsp:cNvSpPr/>
      </dsp:nvSpPr>
      <dsp:spPr>
        <a:xfrm>
          <a:off x="1507738" y="2338844"/>
          <a:ext cx="63789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kern="1200"/>
            <a:t>When LES has too low pressure to prevent  the reflux of gastric contents from entering the esophagus </a:t>
          </a:r>
          <a:r>
            <a:rPr lang="en-CA" sz="2200" b="1" kern="1200">
              <a:sym typeface="Wingdings" panose="05000000000000000000" pitchFamily="2" charset="2"/>
            </a:rPr>
            <a:t></a:t>
          </a:r>
          <a:r>
            <a:rPr lang="en-CA" sz="2200" b="1" kern="1200"/>
            <a:t> GERD.</a:t>
          </a:r>
          <a:endParaRPr lang="en-US" sz="2200" kern="1200"/>
        </a:p>
      </dsp:txBody>
      <dsp:txXfrm>
        <a:off x="1507738" y="2338844"/>
        <a:ext cx="6378961" cy="13054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413A6-8DE7-7B4F-A6A3-95CD7434B523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4ACFD-7914-5348-8F6F-0DF23BCA3B51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primary complications of achalasia are related to the functional obstruction </a:t>
          </a:r>
          <a:r>
            <a:rPr lang="en-US" sz="2200" kern="1200">
              <a:sym typeface="Wingdings" panose="05000000000000000000" pitchFamily="2" charset="2"/>
            </a:rPr>
            <a:t></a:t>
          </a:r>
          <a:r>
            <a:rPr lang="en-US" sz="2200" kern="1200"/>
            <a:t> progressive malnutrition and aspiration.</a:t>
          </a:r>
        </a:p>
      </dsp:txBody>
      <dsp:txXfrm>
        <a:off x="0" y="0"/>
        <a:ext cx="7886700" cy="1087834"/>
      </dsp:txXfrm>
    </dsp:sp>
    <dsp:sp modelId="{74E5CFB8-6019-9D40-A258-E90EAF2E2122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12DD3-21BB-7C4B-B833-EA2E78951B27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Uncommon but important secondary complications of achalasia include:</a:t>
          </a:r>
        </a:p>
      </dsp:txBody>
      <dsp:txXfrm>
        <a:off x="0" y="1087834"/>
        <a:ext cx="7886700" cy="1087834"/>
      </dsp:txXfrm>
    </dsp:sp>
    <dsp:sp modelId="{9A0D15B6-7E76-554F-9C67-D2F6ABDA91E2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59FAF-F799-AC48-BCA7-012C6B59DAE7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   </a:t>
          </a:r>
          <a:r>
            <a:rPr lang="en-US" sz="2200" kern="1200" dirty="0" err="1"/>
            <a:t>Epiphrenic</a:t>
          </a:r>
          <a:r>
            <a:rPr lang="en-US" sz="2200" kern="1200" dirty="0"/>
            <a:t> diverticula.</a:t>
          </a:r>
        </a:p>
      </dsp:txBody>
      <dsp:txXfrm>
        <a:off x="0" y="2175669"/>
        <a:ext cx="7886700" cy="1087834"/>
      </dsp:txXfrm>
    </dsp:sp>
    <dsp:sp modelId="{3EAA0540-7E9F-F843-8774-7C9E8ECFBB4C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61667-D3C5-CB46-9B92-37E375BE821A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         Esophageal squamous cell carcinoma.</a:t>
          </a:r>
        </a:p>
      </dsp:txBody>
      <dsp:txXfrm>
        <a:off x="0" y="3263503"/>
        <a:ext cx="7886700" cy="10878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A5EF7-DF83-7742-9493-3B728F6D456C}">
      <dsp:nvSpPr>
        <dsp:cNvPr id="0" name=""/>
        <dsp:cNvSpPr/>
      </dsp:nvSpPr>
      <dsp:spPr>
        <a:xfrm>
          <a:off x="0" y="579531"/>
          <a:ext cx="4701779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1" kern="1200"/>
            <a:t>False (Pulsion) diverticula:</a:t>
          </a:r>
          <a:endParaRPr lang="en-US" sz="2100" kern="1200"/>
        </a:p>
      </dsp:txBody>
      <dsp:txXfrm>
        <a:off x="40724" y="620255"/>
        <a:ext cx="4620331" cy="752780"/>
      </dsp:txXfrm>
    </dsp:sp>
    <dsp:sp modelId="{7D55A222-5218-3F44-A64B-AEE32CA79717}">
      <dsp:nvSpPr>
        <dsp:cNvPr id="0" name=""/>
        <dsp:cNvSpPr/>
      </dsp:nvSpPr>
      <dsp:spPr>
        <a:xfrm>
          <a:off x="0" y="1474240"/>
          <a:ext cx="4701779" cy="834228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1" kern="1200"/>
            <a:t>Zenker's diverticulum </a:t>
          </a:r>
          <a:endParaRPr lang="en-US" sz="2100" kern="1200"/>
        </a:p>
      </dsp:txBody>
      <dsp:txXfrm>
        <a:off x="40724" y="1514964"/>
        <a:ext cx="4620331" cy="752780"/>
      </dsp:txXfrm>
    </dsp:sp>
    <dsp:sp modelId="{0A9D33F1-5821-604A-88C7-87BE8AC424EE}">
      <dsp:nvSpPr>
        <dsp:cNvPr id="0" name=""/>
        <dsp:cNvSpPr/>
      </dsp:nvSpPr>
      <dsp:spPr>
        <a:xfrm>
          <a:off x="0" y="2368948"/>
          <a:ext cx="4701779" cy="83422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1" kern="1200"/>
            <a:t>Epiphrenic diverticulum</a:t>
          </a:r>
          <a:endParaRPr lang="en-US" sz="2100" kern="1200"/>
        </a:p>
      </dsp:txBody>
      <dsp:txXfrm>
        <a:off x="40724" y="2409672"/>
        <a:ext cx="4620331" cy="752780"/>
      </dsp:txXfrm>
    </dsp:sp>
    <dsp:sp modelId="{1CB63C8A-96F5-C045-924B-E36666F91491}">
      <dsp:nvSpPr>
        <dsp:cNvPr id="0" name=""/>
        <dsp:cNvSpPr/>
      </dsp:nvSpPr>
      <dsp:spPr>
        <a:xfrm>
          <a:off x="0" y="3263656"/>
          <a:ext cx="4701779" cy="834228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1" kern="1200"/>
            <a:t>True (Traction) diverticula :</a:t>
          </a:r>
          <a:endParaRPr lang="en-US" sz="2100" kern="1200"/>
        </a:p>
      </dsp:txBody>
      <dsp:txXfrm>
        <a:off x="40724" y="3304380"/>
        <a:ext cx="4620331" cy="752780"/>
      </dsp:txXfrm>
    </dsp:sp>
    <dsp:sp modelId="{4C491000-6E79-BB45-A066-14E22211EC01}">
      <dsp:nvSpPr>
        <dsp:cNvPr id="0" name=""/>
        <dsp:cNvSpPr/>
      </dsp:nvSpPr>
      <dsp:spPr>
        <a:xfrm>
          <a:off x="0" y="4158364"/>
          <a:ext cx="4701779" cy="8342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1" kern="1200"/>
            <a:t>external inflammatory mediastinal lymph nodes adhering to the esophagus</a:t>
          </a:r>
          <a:endParaRPr lang="en-US" sz="2100" kern="1200"/>
        </a:p>
      </dsp:txBody>
      <dsp:txXfrm>
        <a:off x="40724" y="4199088"/>
        <a:ext cx="4620331" cy="7527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2A9B9-0464-6A43-A3D9-A10767E22E4C}">
      <dsp:nvSpPr>
        <dsp:cNvPr id="0" name=""/>
        <dsp:cNvSpPr/>
      </dsp:nvSpPr>
      <dsp:spPr>
        <a:xfrm>
          <a:off x="0" y="2720"/>
          <a:ext cx="47017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53BC9-1B79-5B48-9758-41DD57ED95A1}">
      <dsp:nvSpPr>
        <dsp:cNvPr id="0" name=""/>
        <dsp:cNvSpPr/>
      </dsp:nvSpPr>
      <dsp:spPr>
        <a:xfrm>
          <a:off x="0" y="2720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b="1" kern="1200" dirty="0"/>
            <a:t>Commonly, patients complain of a sticking in the throat.</a:t>
          </a:r>
          <a:endParaRPr lang="en-US" sz="2900" kern="1200" dirty="0"/>
        </a:p>
      </dsp:txBody>
      <dsp:txXfrm>
        <a:off x="0" y="2720"/>
        <a:ext cx="4701779" cy="1855561"/>
      </dsp:txXfrm>
    </dsp:sp>
    <dsp:sp modelId="{7FFA58AD-082C-1C4A-8783-1F51C62C4792}">
      <dsp:nvSpPr>
        <dsp:cNvPr id="0" name=""/>
        <dsp:cNvSpPr/>
      </dsp:nvSpPr>
      <dsp:spPr>
        <a:xfrm>
          <a:off x="0" y="1858281"/>
          <a:ext cx="470177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11BB3-64E1-6646-BB8D-C94EEED8992C}">
      <dsp:nvSpPr>
        <dsp:cNvPr id="0" name=""/>
        <dsp:cNvSpPr/>
      </dsp:nvSpPr>
      <dsp:spPr>
        <a:xfrm>
          <a:off x="0" y="1858281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b="1" kern="1200" dirty="0"/>
            <a:t>Nagging cough, excessive salivation, and intermittent dysphagia often are signs of progressive disease.</a:t>
          </a:r>
          <a:endParaRPr lang="en-US" sz="2900" kern="1200" dirty="0"/>
        </a:p>
      </dsp:txBody>
      <dsp:txXfrm>
        <a:off x="0" y="1858281"/>
        <a:ext cx="4701779" cy="1855561"/>
      </dsp:txXfrm>
    </dsp:sp>
    <dsp:sp modelId="{2B1BC941-02AB-ED46-B473-E655902CA886}">
      <dsp:nvSpPr>
        <dsp:cNvPr id="0" name=""/>
        <dsp:cNvSpPr/>
      </dsp:nvSpPr>
      <dsp:spPr>
        <a:xfrm>
          <a:off x="0" y="3713843"/>
          <a:ext cx="470177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F8681-F14A-8E4F-8622-BB691FD17C94}">
      <dsp:nvSpPr>
        <dsp:cNvPr id="0" name=""/>
        <dsp:cNvSpPr/>
      </dsp:nvSpPr>
      <dsp:spPr>
        <a:xfrm>
          <a:off x="0" y="3713843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b="1" kern="1200"/>
            <a:t>As the sac increases in size, regurgitation of foul-smelling, undigested material is common</a:t>
          </a:r>
          <a:endParaRPr lang="en-US" sz="2900" kern="1200"/>
        </a:p>
      </dsp:txBody>
      <dsp:txXfrm>
        <a:off x="0" y="3713843"/>
        <a:ext cx="4701779" cy="18555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C000E-C159-4FD7-82F9-17731D7F6D3E}">
      <dsp:nvSpPr>
        <dsp:cNvPr id="0" name=""/>
        <dsp:cNvSpPr/>
      </dsp:nvSpPr>
      <dsp:spPr>
        <a:xfrm>
          <a:off x="0" y="956381"/>
          <a:ext cx="48852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EFEA7-1BC7-445B-B576-04621B5BBC6A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3F864-4012-46EC-AADF-9B2B1B2CBC4B}">
      <dsp:nvSpPr>
        <dsp:cNvPr id="0" name=""/>
        <dsp:cNvSpPr/>
      </dsp:nvSpPr>
      <dsp:spPr>
        <a:xfrm>
          <a:off x="2039300" y="956381"/>
          <a:ext cx="284590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Alkali ingestion is more common than acid ingestion because of its lack of immediate symptoms</a:t>
          </a:r>
          <a:endParaRPr lang="en-US" sz="1800" kern="1200"/>
        </a:p>
      </dsp:txBody>
      <dsp:txXfrm>
        <a:off x="2039300" y="956381"/>
        <a:ext cx="2845902" cy="1765627"/>
      </dsp:txXfrm>
    </dsp:sp>
    <dsp:sp modelId="{946EABD1-F5BA-4297-BA22-CD508C9395BC}">
      <dsp:nvSpPr>
        <dsp:cNvPr id="0" name=""/>
        <dsp:cNvSpPr/>
      </dsp:nvSpPr>
      <dsp:spPr>
        <a:xfrm>
          <a:off x="0" y="3163416"/>
          <a:ext cx="48852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9696A8-D8CE-446C-BFC8-FF1CFD9D16C9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2477C-1294-4D4D-959E-E4B734FDF261}">
      <dsp:nvSpPr>
        <dsp:cNvPr id="0" name=""/>
        <dsp:cNvSpPr/>
      </dsp:nvSpPr>
      <dsp:spPr>
        <a:xfrm>
          <a:off x="2039300" y="3163416"/>
          <a:ext cx="284590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Alkali ingestion are much more devastating and almost always lead to significant destruction of the esophagus</a:t>
          </a:r>
          <a:endParaRPr lang="en-US" sz="1800" kern="1200"/>
        </a:p>
      </dsp:txBody>
      <dsp:txXfrm>
        <a:off x="2039300" y="3163416"/>
        <a:ext cx="2845902" cy="17656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05182-63B2-C747-B9D4-80F8880B67F1}">
      <dsp:nvSpPr>
        <dsp:cNvPr id="0" name=""/>
        <dsp:cNvSpPr/>
      </dsp:nvSpPr>
      <dsp:spPr>
        <a:xfrm>
          <a:off x="0" y="2124"/>
          <a:ext cx="78867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6809A-9C5F-6E4D-AE0C-D90EA3F544EF}">
      <dsp:nvSpPr>
        <dsp:cNvPr id="0" name=""/>
        <dsp:cNvSpPr/>
      </dsp:nvSpPr>
      <dsp:spPr>
        <a:xfrm>
          <a:off x="0" y="212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b="1" kern="1200"/>
            <a:t>They are usually solitary and remain intramural, causing symptoms as they enlarge.</a:t>
          </a:r>
          <a:endParaRPr lang="en-US" sz="2900" kern="1200"/>
        </a:p>
      </dsp:txBody>
      <dsp:txXfrm>
        <a:off x="0" y="2124"/>
        <a:ext cx="7886700" cy="1449029"/>
      </dsp:txXfrm>
    </dsp:sp>
    <dsp:sp modelId="{B6DCC855-DB92-4144-886C-4E56C6B6F7F7}">
      <dsp:nvSpPr>
        <dsp:cNvPr id="0" name=""/>
        <dsp:cNvSpPr/>
      </dsp:nvSpPr>
      <dsp:spPr>
        <a:xfrm>
          <a:off x="0" y="1451154"/>
          <a:ext cx="78867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B1883-BB15-3C46-8231-EEB38FAB2ACF}">
      <dsp:nvSpPr>
        <dsp:cNvPr id="0" name=""/>
        <dsp:cNvSpPr/>
      </dsp:nvSpPr>
      <dsp:spPr>
        <a:xfrm>
          <a:off x="0" y="145115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b="1" kern="1200"/>
            <a:t>Recently, they have been classified as a gastrointestinal stromal tumor (GIST)</a:t>
          </a:r>
          <a:endParaRPr lang="en-US" sz="2900" kern="1200"/>
        </a:p>
      </dsp:txBody>
      <dsp:txXfrm>
        <a:off x="0" y="1451154"/>
        <a:ext cx="7886700" cy="1449029"/>
      </dsp:txXfrm>
    </dsp:sp>
    <dsp:sp modelId="{01071D39-1849-0446-9D38-F738860E14CA}">
      <dsp:nvSpPr>
        <dsp:cNvPr id="0" name=""/>
        <dsp:cNvSpPr/>
      </dsp:nvSpPr>
      <dsp:spPr>
        <a:xfrm>
          <a:off x="0" y="2900183"/>
          <a:ext cx="78867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43B15-AA95-BD43-89CE-2292FB66824E}">
      <dsp:nvSpPr>
        <dsp:cNvPr id="0" name=""/>
        <dsp:cNvSpPr/>
      </dsp:nvSpPr>
      <dsp:spPr>
        <a:xfrm>
          <a:off x="0" y="2900183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b="1" kern="1200"/>
            <a:t>GIST tumors are the most common mesenchymal tumors of the gastrointestinal tract and can be benign or malignant</a:t>
          </a:r>
          <a:endParaRPr lang="en-US" sz="2900" kern="1200"/>
        </a:p>
      </dsp:txBody>
      <dsp:txXfrm>
        <a:off x="0" y="2900183"/>
        <a:ext cx="7886700" cy="144902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EFA90-4307-F747-80D2-962390408555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D18D3-4437-1D42-8D3B-CD960F6E3D8A}">
      <dsp:nvSpPr>
        <dsp:cNvPr id="0" name=""/>
        <dsp:cNvSpPr/>
      </dsp:nvSpPr>
      <dsp:spPr>
        <a:xfrm>
          <a:off x="0" y="0"/>
          <a:ext cx="78867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b="1" kern="1200"/>
            <a:t>Nearly all GIST tumors occur from mutations of the c</a:t>
          </a:r>
          <a:r>
            <a:rPr lang="en-CA" sz="3400" b="1" i="1" kern="1200"/>
            <a:t>-KIT</a:t>
          </a:r>
          <a:r>
            <a:rPr lang="en-CA" sz="3400" b="1" kern="1200"/>
            <a:t> oncogene, which codes for the expression of c</a:t>
          </a:r>
          <a:r>
            <a:rPr lang="en-CA" sz="3400" b="1" i="1" kern="1200"/>
            <a:t>-KIT</a:t>
          </a:r>
          <a:r>
            <a:rPr lang="en-CA" sz="3400" b="1" kern="1200"/>
            <a:t> (CD117). </a:t>
          </a:r>
          <a:endParaRPr lang="en-US" sz="3400" kern="1200"/>
        </a:p>
      </dsp:txBody>
      <dsp:txXfrm>
        <a:off x="0" y="0"/>
        <a:ext cx="7886700" cy="2175669"/>
      </dsp:txXfrm>
    </dsp:sp>
    <dsp:sp modelId="{2ADF4CA8-7F56-FE4E-A7B2-FDB895B709B8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1677E-BA0F-B64B-A69E-88458DE8BE07}">
      <dsp:nvSpPr>
        <dsp:cNvPr id="0" name=""/>
        <dsp:cNvSpPr/>
      </dsp:nvSpPr>
      <dsp:spPr>
        <a:xfrm>
          <a:off x="0" y="2175669"/>
          <a:ext cx="78867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b="1" kern="1200"/>
            <a:t>All leiomyomas are benign with malignant transformation being rare</a:t>
          </a:r>
          <a:endParaRPr lang="en-US" sz="3400" kern="1200"/>
        </a:p>
      </dsp:txBody>
      <dsp:txXfrm>
        <a:off x="0" y="2175669"/>
        <a:ext cx="7886700" cy="217566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DE8DF-42EC-5D44-8ACD-1EA3D369D70C}">
      <dsp:nvSpPr>
        <dsp:cNvPr id="0" name=""/>
        <dsp:cNvSpPr/>
      </dsp:nvSpPr>
      <dsp:spPr>
        <a:xfrm>
          <a:off x="0" y="336369"/>
          <a:ext cx="4885203" cy="25703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b="1" kern="1200"/>
            <a:t>Leiomyomas are slow-growing tumors with rare malignant potential that will continue to grow and become progressively symptomatic with time.</a:t>
          </a:r>
          <a:endParaRPr lang="en-US" sz="2500" kern="1200"/>
        </a:p>
      </dsp:txBody>
      <dsp:txXfrm>
        <a:off x="125474" y="461843"/>
        <a:ext cx="4634255" cy="2319395"/>
      </dsp:txXfrm>
    </dsp:sp>
    <dsp:sp modelId="{6B7A9F7F-CAA1-8F4D-AC2B-339283D35945}">
      <dsp:nvSpPr>
        <dsp:cNvPr id="0" name=""/>
        <dsp:cNvSpPr/>
      </dsp:nvSpPr>
      <dsp:spPr>
        <a:xfrm>
          <a:off x="0" y="2978713"/>
          <a:ext cx="4885203" cy="257034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b="1" kern="1200"/>
            <a:t>Although observation is acceptable in patients with small (&lt;2 cm) asymptomatic tumors or other significant co morbid conditions, in most patients, surgical resection is advocated</a:t>
          </a:r>
          <a:endParaRPr lang="en-US" sz="2500" kern="1200"/>
        </a:p>
      </dsp:txBody>
      <dsp:txXfrm>
        <a:off x="125474" y="3104187"/>
        <a:ext cx="4634255" cy="23193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17843-B29D-2C40-837D-BBD102B06515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BFA8A-129D-7F48-8900-EA613B4B21A6}">
      <dsp:nvSpPr>
        <dsp:cNvPr id="0" name=""/>
        <dsp:cNvSpPr/>
      </dsp:nvSpPr>
      <dsp:spPr>
        <a:xfrm>
          <a:off x="0" y="0"/>
          <a:ext cx="78867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 dirty="0"/>
            <a:t>Food additives, including nitrosamines found in pickled and smoked foods, long-term ingestion of hot liquids.</a:t>
          </a:r>
          <a:endParaRPr lang="en-US" sz="2800" kern="1200" dirty="0"/>
        </a:p>
      </dsp:txBody>
      <dsp:txXfrm>
        <a:off x="0" y="0"/>
        <a:ext cx="7886700" cy="2175669"/>
      </dsp:txXfrm>
    </dsp:sp>
    <dsp:sp modelId="{BFB45BDE-00E3-0B45-B94D-305B99987BE3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5EF80-B9D2-834B-A596-48D67613E804}">
      <dsp:nvSpPr>
        <dsp:cNvPr id="0" name=""/>
        <dsp:cNvSpPr/>
      </dsp:nvSpPr>
      <dsp:spPr>
        <a:xfrm>
          <a:off x="0" y="2175669"/>
          <a:ext cx="78867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Caustic ingestion, achalasia, bulimia, </a:t>
          </a:r>
          <a:r>
            <a:rPr lang="en-US" sz="2800" b="1" kern="1200" dirty="0" err="1"/>
            <a:t>tylosis</a:t>
          </a:r>
          <a:r>
            <a:rPr lang="en-US" sz="2800" b="1" kern="1200" dirty="0"/>
            <a:t> (an inherited autosomal dominant trait), Plummer-Vinson syndrome, external-beam radiation, and esophageal diverticula all have known associations with squamous cell cancer.</a:t>
          </a:r>
          <a:endParaRPr lang="en-US" sz="2800" kern="1200" dirty="0"/>
        </a:p>
      </dsp:txBody>
      <dsp:txXfrm>
        <a:off x="0" y="2175669"/>
        <a:ext cx="7886700" cy="2175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A86BF-5570-E842-B343-1D32C7078EB8}">
      <dsp:nvSpPr>
        <dsp:cNvPr id="0" name=""/>
        <dsp:cNvSpPr/>
      </dsp:nvSpPr>
      <dsp:spPr>
        <a:xfrm>
          <a:off x="0" y="0"/>
          <a:ext cx="47017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46B7D-D469-D745-818C-AEB04D730501}">
      <dsp:nvSpPr>
        <dsp:cNvPr id="0" name=""/>
        <dsp:cNvSpPr/>
      </dsp:nvSpPr>
      <dsp:spPr>
        <a:xfrm>
          <a:off x="0" y="0"/>
          <a:ext cx="4701779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Barium swallow</a:t>
          </a:r>
        </a:p>
      </dsp:txBody>
      <dsp:txXfrm>
        <a:off x="0" y="0"/>
        <a:ext cx="4701779" cy="1393031"/>
      </dsp:txXfrm>
    </dsp:sp>
    <dsp:sp modelId="{25089580-2C83-AB4B-B831-6ECB704465CE}">
      <dsp:nvSpPr>
        <dsp:cNvPr id="0" name=""/>
        <dsp:cNvSpPr/>
      </dsp:nvSpPr>
      <dsp:spPr>
        <a:xfrm>
          <a:off x="0" y="1393031"/>
          <a:ext cx="4701779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F564E-4198-B74D-B898-39AEF4B6DEFD}">
      <dsp:nvSpPr>
        <dsp:cNvPr id="0" name=""/>
        <dsp:cNvSpPr/>
      </dsp:nvSpPr>
      <dsp:spPr>
        <a:xfrm>
          <a:off x="0" y="1393031"/>
          <a:ext cx="4701779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Endoscopy</a:t>
          </a:r>
        </a:p>
      </dsp:txBody>
      <dsp:txXfrm>
        <a:off x="0" y="1393031"/>
        <a:ext cx="4701779" cy="1393031"/>
      </dsp:txXfrm>
    </dsp:sp>
    <dsp:sp modelId="{A386C15F-5444-5A4C-92CA-8906A68C1B1B}">
      <dsp:nvSpPr>
        <dsp:cNvPr id="0" name=""/>
        <dsp:cNvSpPr/>
      </dsp:nvSpPr>
      <dsp:spPr>
        <a:xfrm>
          <a:off x="0" y="2786062"/>
          <a:ext cx="4701779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54B8E-5E10-9B4C-934A-30E261AEDA60}">
      <dsp:nvSpPr>
        <dsp:cNvPr id="0" name=""/>
        <dsp:cNvSpPr/>
      </dsp:nvSpPr>
      <dsp:spPr>
        <a:xfrm>
          <a:off x="0" y="2786062"/>
          <a:ext cx="4701779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Ambulatory pH monitoring</a:t>
          </a:r>
        </a:p>
      </dsp:txBody>
      <dsp:txXfrm>
        <a:off x="0" y="2786062"/>
        <a:ext cx="4701779" cy="1393031"/>
      </dsp:txXfrm>
    </dsp:sp>
    <dsp:sp modelId="{E7FC77D5-7F0E-9146-80A1-C876064AAAD9}">
      <dsp:nvSpPr>
        <dsp:cNvPr id="0" name=""/>
        <dsp:cNvSpPr/>
      </dsp:nvSpPr>
      <dsp:spPr>
        <a:xfrm>
          <a:off x="0" y="4179093"/>
          <a:ext cx="470177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D3CBB-0B1B-D14E-9F2B-32007057E2FE}">
      <dsp:nvSpPr>
        <dsp:cNvPr id="0" name=""/>
        <dsp:cNvSpPr/>
      </dsp:nvSpPr>
      <dsp:spPr>
        <a:xfrm>
          <a:off x="0" y="4179093"/>
          <a:ext cx="4701779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Esophageal manometry</a:t>
          </a:r>
        </a:p>
      </dsp:txBody>
      <dsp:txXfrm>
        <a:off x="0" y="4179093"/>
        <a:ext cx="4701779" cy="1393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EF513-BAFF-B145-9578-4B5ABE4B8F9E}">
      <dsp:nvSpPr>
        <dsp:cNvPr id="0" name=""/>
        <dsp:cNvSpPr/>
      </dsp:nvSpPr>
      <dsp:spPr>
        <a:xfrm>
          <a:off x="0" y="439038"/>
          <a:ext cx="684004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FB328-C05F-3D4D-BD6B-83C8608A8655}">
      <dsp:nvSpPr>
        <dsp:cNvPr id="0" name=""/>
        <dsp:cNvSpPr/>
      </dsp:nvSpPr>
      <dsp:spPr>
        <a:xfrm>
          <a:off x="342002" y="84798"/>
          <a:ext cx="4788033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76" tIns="0" rIns="1809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Lifestyle Modifications</a:t>
          </a:r>
        </a:p>
      </dsp:txBody>
      <dsp:txXfrm>
        <a:off x="376587" y="119383"/>
        <a:ext cx="4718863" cy="639310"/>
      </dsp:txXfrm>
    </dsp:sp>
    <dsp:sp modelId="{456D900C-E71E-0148-AF2B-AC0A0936DEDF}">
      <dsp:nvSpPr>
        <dsp:cNvPr id="0" name=""/>
        <dsp:cNvSpPr/>
      </dsp:nvSpPr>
      <dsp:spPr>
        <a:xfrm>
          <a:off x="0" y="1527678"/>
          <a:ext cx="684004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410EF-787F-5646-A156-0C6693C590C5}">
      <dsp:nvSpPr>
        <dsp:cNvPr id="0" name=""/>
        <dsp:cNvSpPr/>
      </dsp:nvSpPr>
      <dsp:spPr>
        <a:xfrm>
          <a:off x="342002" y="1173438"/>
          <a:ext cx="4788033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76" tIns="0" rIns="1809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Acid Suppression Therapy</a:t>
          </a:r>
        </a:p>
      </dsp:txBody>
      <dsp:txXfrm>
        <a:off x="376587" y="1208023"/>
        <a:ext cx="4718863" cy="639310"/>
      </dsp:txXfrm>
    </dsp:sp>
    <dsp:sp modelId="{A0E82368-1F35-644C-B812-5DE056C9E94F}">
      <dsp:nvSpPr>
        <dsp:cNvPr id="0" name=""/>
        <dsp:cNvSpPr/>
      </dsp:nvSpPr>
      <dsp:spPr>
        <a:xfrm>
          <a:off x="0" y="2616318"/>
          <a:ext cx="684004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02196-E451-5346-A9C7-99901E710E40}">
      <dsp:nvSpPr>
        <dsp:cNvPr id="0" name=""/>
        <dsp:cNvSpPr/>
      </dsp:nvSpPr>
      <dsp:spPr>
        <a:xfrm>
          <a:off x="342002" y="2262078"/>
          <a:ext cx="4788033" cy="708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76" tIns="0" rIns="1809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Anti-Reflux Surgery</a:t>
          </a:r>
        </a:p>
      </dsp:txBody>
      <dsp:txXfrm>
        <a:off x="376587" y="2296663"/>
        <a:ext cx="4718863" cy="639310"/>
      </dsp:txXfrm>
    </dsp:sp>
    <dsp:sp modelId="{DA560118-069E-4D43-828E-F9FA3A788997}">
      <dsp:nvSpPr>
        <dsp:cNvPr id="0" name=""/>
        <dsp:cNvSpPr/>
      </dsp:nvSpPr>
      <dsp:spPr>
        <a:xfrm>
          <a:off x="0" y="3704957"/>
          <a:ext cx="684004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05198-5887-B146-B827-7EB7EBFDC985}">
      <dsp:nvSpPr>
        <dsp:cNvPr id="0" name=""/>
        <dsp:cNvSpPr/>
      </dsp:nvSpPr>
      <dsp:spPr>
        <a:xfrm>
          <a:off x="342002" y="3350718"/>
          <a:ext cx="4788033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76" tIns="0" rIns="1809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Endoscopic GERD Therapy </a:t>
          </a:r>
        </a:p>
      </dsp:txBody>
      <dsp:txXfrm>
        <a:off x="376587" y="3385303"/>
        <a:ext cx="4718863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2E154-3089-C749-9D8F-393629646831}">
      <dsp:nvSpPr>
        <dsp:cNvPr id="0" name=""/>
        <dsp:cNvSpPr/>
      </dsp:nvSpPr>
      <dsp:spPr>
        <a:xfrm>
          <a:off x="0" y="531"/>
          <a:ext cx="78867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13B38-56C9-7946-AE8F-CAA78E9A49C5}">
      <dsp:nvSpPr>
        <dsp:cNvPr id="0" name=""/>
        <dsp:cNvSpPr/>
      </dsp:nvSpPr>
      <dsp:spPr>
        <a:xfrm>
          <a:off x="0" y="53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2 peaks. Age of 20s and 60s </a:t>
          </a:r>
          <a:endParaRPr lang="en-US" sz="4000" kern="1200" dirty="0"/>
        </a:p>
      </dsp:txBody>
      <dsp:txXfrm>
        <a:off x="0" y="531"/>
        <a:ext cx="7886700" cy="870055"/>
      </dsp:txXfrm>
    </dsp:sp>
    <dsp:sp modelId="{FA0B1876-DF91-454C-BC05-E7521AFB181C}">
      <dsp:nvSpPr>
        <dsp:cNvPr id="0" name=""/>
        <dsp:cNvSpPr/>
      </dsp:nvSpPr>
      <dsp:spPr>
        <a:xfrm>
          <a:off x="0" y="870586"/>
          <a:ext cx="7886700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89A4F-2ED5-164E-AE9A-5A21311B1EB9}">
      <dsp:nvSpPr>
        <dsp:cNvPr id="0" name=""/>
        <dsp:cNvSpPr/>
      </dsp:nvSpPr>
      <dsp:spPr>
        <a:xfrm>
          <a:off x="0" y="870586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Equal male-to-female distribution.</a:t>
          </a:r>
          <a:endParaRPr lang="en-US" sz="4000" kern="1200" dirty="0"/>
        </a:p>
      </dsp:txBody>
      <dsp:txXfrm>
        <a:off x="0" y="870586"/>
        <a:ext cx="7886700" cy="870055"/>
      </dsp:txXfrm>
    </dsp:sp>
    <dsp:sp modelId="{9B9F5CBE-2ED8-EF46-BEF7-42934FD73307}">
      <dsp:nvSpPr>
        <dsp:cNvPr id="0" name=""/>
        <dsp:cNvSpPr/>
      </dsp:nvSpPr>
      <dsp:spPr>
        <a:xfrm>
          <a:off x="0" y="1740641"/>
          <a:ext cx="78867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C2198-9EEC-2444-886F-77E90A6C9049}">
      <dsp:nvSpPr>
        <dsp:cNvPr id="0" name=""/>
        <dsp:cNvSpPr/>
      </dsp:nvSpPr>
      <dsp:spPr>
        <a:xfrm>
          <a:off x="0" y="174064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-Dysphagia:</a:t>
          </a:r>
          <a:endParaRPr lang="en-US" sz="4000" kern="1200" dirty="0"/>
        </a:p>
      </dsp:txBody>
      <dsp:txXfrm>
        <a:off x="0" y="1740641"/>
        <a:ext cx="7886700" cy="870055"/>
      </dsp:txXfrm>
    </dsp:sp>
    <dsp:sp modelId="{7B8E1967-51E6-EB4B-B6B7-AD5005D9B706}">
      <dsp:nvSpPr>
        <dsp:cNvPr id="0" name=""/>
        <dsp:cNvSpPr/>
      </dsp:nvSpPr>
      <dsp:spPr>
        <a:xfrm>
          <a:off x="0" y="2610696"/>
          <a:ext cx="7886700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DC3B4-9B5C-CC4D-B17F-4B0F4377A561}">
      <dsp:nvSpPr>
        <dsp:cNvPr id="0" name=""/>
        <dsp:cNvSpPr/>
      </dsp:nvSpPr>
      <dsp:spPr>
        <a:xfrm>
          <a:off x="0" y="2610696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/>
            <a:t>Most common presenting symptom.</a:t>
          </a:r>
          <a:endParaRPr lang="en-US" sz="4000" kern="1200"/>
        </a:p>
      </dsp:txBody>
      <dsp:txXfrm>
        <a:off x="0" y="2610696"/>
        <a:ext cx="7886700" cy="870055"/>
      </dsp:txXfrm>
    </dsp:sp>
    <dsp:sp modelId="{F6ABC2A9-3E49-2941-BD4F-F82FD8E77989}">
      <dsp:nvSpPr>
        <dsp:cNvPr id="0" name=""/>
        <dsp:cNvSpPr/>
      </dsp:nvSpPr>
      <dsp:spPr>
        <a:xfrm>
          <a:off x="0" y="3480751"/>
          <a:ext cx="78867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B501B-E965-0347-B448-7535223AAF59}">
      <dsp:nvSpPr>
        <dsp:cNvPr id="0" name=""/>
        <dsp:cNvSpPr/>
      </dsp:nvSpPr>
      <dsp:spPr>
        <a:xfrm>
          <a:off x="0" y="348075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kern="1200" dirty="0"/>
            <a:t>Both liquids and solids </a:t>
          </a:r>
          <a:endParaRPr lang="en-US" sz="4000" kern="1200" dirty="0"/>
        </a:p>
      </dsp:txBody>
      <dsp:txXfrm>
        <a:off x="0" y="3480751"/>
        <a:ext cx="7886700" cy="8700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A9C06-9934-8844-828F-3CAB27A50B3A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BDFCC-C2D0-794A-B240-B85EC6E945C9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 dirty="0"/>
            <a:t>-Regurgitation:</a:t>
          </a:r>
          <a:endParaRPr lang="en-US" sz="3000" kern="1200" dirty="0"/>
        </a:p>
      </dsp:txBody>
      <dsp:txXfrm>
        <a:off x="0" y="0"/>
        <a:ext cx="7886700" cy="1087834"/>
      </dsp:txXfrm>
    </dsp:sp>
    <dsp:sp modelId="{7ABF7671-F2D0-984B-8ECC-D0E13A4A4250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529AF-1E59-FC4C-89B8-6744425902FB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/>
            <a:t>second most common symptom</a:t>
          </a:r>
          <a:endParaRPr lang="en-US" sz="3000" kern="1200"/>
        </a:p>
      </dsp:txBody>
      <dsp:txXfrm>
        <a:off x="0" y="1087834"/>
        <a:ext cx="7886700" cy="1087834"/>
      </dsp:txXfrm>
    </dsp:sp>
    <dsp:sp modelId="{1B2F5A79-1670-BA44-9E5F-E1A0A23851ED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6263F-7373-3B40-A0B9-E0E11541EFF5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/>
            <a:t>occurring in 60% of patients. </a:t>
          </a:r>
          <a:endParaRPr lang="en-US" sz="3000" kern="1200"/>
        </a:p>
      </dsp:txBody>
      <dsp:txXfrm>
        <a:off x="0" y="2175669"/>
        <a:ext cx="7886700" cy="1087834"/>
      </dsp:txXfrm>
    </dsp:sp>
    <dsp:sp modelId="{421B937E-FCF1-0444-93EA-F13DD171361E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C1011-F2F0-0042-8D69-6AE642545659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/>
            <a:t>Nocturnal regurgitation lead to night time cough and aspiration.</a:t>
          </a:r>
          <a:endParaRPr lang="en-US" sz="3000" kern="1200"/>
        </a:p>
      </dsp:txBody>
      <dsp:txXfrm>
        <a:off x="0" y="3263503"/>
        <a:ext cx="7886700" cy="1087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0DD5E-1E30-ED4F-BE04-A8C30B8F651E}">
      <dsp:nvSpPr>
        <dsp:cNvPr id="0" name=""/>
        <dsp:cNvSpPr/>
      </dsp:nvSpPr>
      <dsp:spPr>
        <a:xfrm>
          <a:off x="0" y="2124"/>
          <a:ext cx="78867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A0F7A-2C51-0542-A09B-6300BE02569C}">
      <dsp:nvSpPr>
        <dsp:cNvPr id="0" name=""/>
        <dsp:cNvSpPr/>
      </dsp:nvSpPr>
      <dsp:spPr>
        <a:xfrm>
          <a:off x="0" y="212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- Chest pain : 20% to 60% of patients.</a:t>
          </a:r>
          <a:endParaRPr lang="en-US" sz="2800" kern="1200" dirty="0"/>
        </a:p>
      </dsp:txBody>
      <dsp:txXfrm>
        <a:off x="0" y="2124"/>
        <a:ext cx="7886700" cy="1449029"/>
      </dsp:txXfrm>
    </dsp:sp>
    <dsp:sp modelId="{BA1DC70F-DBDD-4542-9973-09B051113367}">
      <dsp:nvSpPr>
        <dsp:cNvPr id="0" name=""/>
        <dsp:cNvSpPr/>
      </dsp:nvSpPr>
      <dsp:spPr>
        <a:xfrm>
          <a:off x="0" y="1451154"/>
          <a:ext cx="78867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D7119-5F8E-004C-97BA-D45D9B59BE3A}">
      <dsp:nvSpPr>
        <dsp:cNvPr id="0" name=""/>
        <dsp:cNvSpPr/>
      </dsp:nvSpPr>
      <dsp:spPr>
        <a:xfrm>
          <a:off x="0" y="145115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- Heartburn : </a:t>
          </a:r>
          <a:r>
            <a:rPr lang="en-US" sz="2800" kern="1200" dirty="0"/>
            <a:t>30% of Achalasia patients).</a:t>
          </a:r>
        </a:p>
      </dsp:txBody>
      <dsp:txXfrm>
        <a:off x="0" y="1451154"/>
        <a:ext cx="7886700" cy="1449029"/>
      </dsp:txXfrm>
    </dsp:sp>
    <dsp:sp modelId="{121D89CE-D1AA-F642-98B7-6E7D207A773A}">
      <dsp:nvSpPr>
        <dsp:cNvPr id="0" name=""/>
        <dsp:cNvSpPr/>
      </dsp:nvSpPr>
      <dsp:spPr>
        <a:xfrm>
          <a:off x="0" y="2900183"/>
          <a:ext cx="78867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74319-B197-B24E-9D34-ACD1A059EA12}">
      <dsp:nvSpPr>
        <dsp:cNvPr id="0" name=""/>
        <dsp:cNvSpPr/>
      </dsp:nvSpPr>
      <dsp:spPr>
        <a:xfrm>
          <a:off x="0" y="2900183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may be related to direct irritation of the esophageal lining by retained content , or acidic by-products of bacterial metabolism of retained food.</a:t>
          </a:r>
          <a:endParaRPr lang="en-US" sz="2800" kern="1200"/>
        </a:p>
      </dsp:txBody>
      <dsp:txXfrm>
        <a:off x="0" y="2900183"/>
        <a:ext cx="7886700" cy="14490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5A0AF-A4AD-ED43-801A-4F57B25982E1}">
      <dsp:nvSpPr>
        <dsp:cNvPr id="0" name=""/>
        <dsp:cNvSpPr/>
      </dsp:nvSpPr>
      <dsp:spPr>
        <a:xfrm>
          <a:off x="0" y="2124"/>
          <a:ext cx="78867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D5D25-921E-844C-A039-48769E35812B}">
      <dsp:nvSpPr>
        <dsp:cNvPr id="0" name=""/>
        <dsp:cNvSpPr/>
      </dsp:nvSpPr>
      <dsp:spPr>
        <a:xfrm>
          <a:off x="0" y="212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kern="1200" dirty="0"/>
            <a:t>CXR  may show air-fluid level.</a:t>
          </a:r>
          <a:endParaRPr lang="en-US" sz="3100" kern="1200" dirty="0"/>
        </a:p>
      </dsp:txBody>
      <dsp:txXfrm>
        <a:off x="0" y="2124"/>
        <a:ext cx="7886700" cy="1449029"/>
      </dsp:txXfrm>
    </dsp:sp>
    <dsp:sp modelId="{69302EC6-9343-B44C-B7FE-B5D242A133FA}">
      <dsp:nvSpPr>
        <dsp:cNvPr id="0" name=""/>
        <dsp:cNvSpPr/>
      </dsp:nvSpPr>
      <dsp:spPr>
        <a:xfrm>
          <a:off x="0" y="1451154"/>
          <a:ext cx="78867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47499-1B90-EE42-BE78-CC81674894BE}">
      <dsp:nvSpPr>
        <dsp:cNvPr id="0" name=""/>
        <dsp:cNvSpPr/>
      </dsp:nvSpPr>
      <dsp:spPr>
        <a:xfrm>
          <a:off x="0" y="145115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kern="1200" dirty="0"/>
            <a:t>Barium swallow quite dilated, and an air-fluid level. </a:t>
          </a:r>
          <a:endParaRPr lang="en-US" sz="3100" kern="1200" dirty="0"/>
        </a:p>
      </dsp:txBody>
      <dsp:txXfrm>
        <a:off x="0" y="1451154"/>
        <a:ext cx="7886700" cy="1449029"/>
      </dsp:txXfrm>
    </dsp:sp>
    <dsp:sp modelId="{ED8379C8-3269-7241-8535-8D34DDAAA7AB}">
      <dsp:nvSpPr>
        <dsp:cNvPr id="0" name=""/>
        <dsp:cNvSpPr/>
      </dsp:nvSpPr>
      <dsp:spPr>
        <a:xfrm>
          <a:off x="0" y="2900183"/>
          <a:ext cx="78867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8057B-1468-7947-BD9C-FB2FA954CB76}">
      <dsp:nvSpPr>
        <dsp:cNvPr id="0" name=""/>
        <dsp:cNvSpPr/>
      </dsp:nvSpPr>
      <dsp:spPr>
        <a:xfrm>
          <a:off x="0" y="2900183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kern="1200"/>
            <a:t>The classic finding is a gradual tapering at the end of the Esophagus, similar to a bird's beak.</a:t>
          </a:r>
          <a:endParaRPr lang="en-US" sz="3100" kern="1200"/>
        </a:p>
      </dsp:txBody>
      <dsp:txXfrm>
        <a:off x="0" y="2900183"/>
        <a:ext cx="7886700" cy="14490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D7B0A-A3FA-3C42-A292-0F0B512573AF}">
      <dsp:nvSpPr>
        <dsp:cNvPr id="0" name=""/>
        <dsp:cNvSpPr/>
      </dsp:nvSpPr>
      <dsp:spPr>
        <a:xfrm>
          <a:off x="0" y="1042993"/>
          <a:ext cx="4885203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/>
            <a:t>Goal of treatment is Symptom relief.</a:t>
          </a:r>
          <a:endParaRPr lang="en-US" sz="2400" kern="1200"/>
        </a:p>
      </dsp:txBody>
      <dsp:txXfrm>
        <a:off x="28100" y="1071093"/>
        <a:ext cx="4829003" cy="519439"/>
      </dsp:txXfrm>
    </dsp:sp>
    <dsp:sp modelId="{AF7C19C0-8727-4E47-BA44-E65EF65619A6}">
      <dsp:nvSpPr>
        <dsp:cNvPr id="0" name=""/>
        <dsp:cNvSpPr/>
      </dsp:nvSpPr>
      <dsp:spPr>
        <a:xfrm>
          <a:off x="0" y="1687753"/>
          <a:ext cx="4885203" cy="575639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/>
            <a:t>Treatment options:</a:t>
          </a:r>
          <a:endParaRPr lang="en-US" sz="2400" kern="1200"/>
        </a:p>
      </dsp:txBody>
      <dsp:txXfrm>
        <a:off x="28100" y="1715853"/>
        <a:ext cx="4829003" cy="519439"/>
      </dsp:txXfrm>
    </dsp:sp>
    <dsp:sp modelId="{19E5AD05-21C1-9C4A-BF26-B91218D05D3F}">
      <dsp:nvSpPr>
        <dsp:cNvPr id="0" name=""/>
        <dsp:cNvSpPr/>
      </dsp:nvSpPr>
      <dsp:spPr>
        <a:xfrm>
          <a:off x="0" y="2332513"/>
          <a:ext cx="4885203" cy="575639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/>
            <a:t>Medical therapy</a:t>
          </a:r>
          <a:endParaRPr lang="en-US" sz="2400" kern="1200" dirty="0"/>
        </a:p>
      </dsp:txBody>
      <dsp:txXfrm>
        <a:off x="28100" y="2360613"/>
        <a:ext cx="4829003" cy="519439"/>
      </dsp:txXfrm>
    </dsp:sp>
    <dsp:sp modelId="{E7317E10-63D9-0C45-89BE-41993C9F12CA}">
      <dsp:nvSpPr>
        <dsp:cNvPr id="0" name=""/>
        <dsp:cNvSpPr/>
      </dsp:nvSpPr>
      <dsp:spPr>
        <a:xfrm>
          <a:off x="0" y="2977272"/>
          <a:ext cx="4885203" cy="575639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/>
            <a:t>Botulinum toxin injection</a:t>
          </a:r>
          <a:endParaRPr lang="en-US" sz="2400" kern="1200"/>
        </a:p>
      </dsp:txBody>
      <dsp:txXfrm>
        <a:off x="28100" y="3005372"/>
        <a:ext cx="4829003" cy="519439"/>
      </dsp:txXfrm>
    </dsp:sp>
    <dsp:sp modelId="{DB192763-8983-924C-8A42-56602EE12A30}">
      <dsp:nvSpPr>
        <dsp:cNvPr id="0" name=""/>
        <dsp:cNvSpPr/>
      </dsp:nvSpPr>
      <dsp:spPr>
        <a:xfrm>
          <a:off x="0" y="3622033"/>
          <a:ext cx="4885203" cy="575639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/>
            <a:t>Pneumatic dilation</a:t>
          </a:r>
          <a:endParaRPr lang="en-US" sz="2400" kern="1200" dirty="0"/>
        </a:p>
      </dsp:txBody>
      <dsp:txXfrm>
        <a:off x="28100" y="3650133"/>
        <a:ext cx="4829003" cy="519439"/>
      </dsp:txXfrm>
    </dsp:sp>
    <dsp:sp modelId="{C19EDE07-1D5E-3D45-A24C-AEC4153D4C06}">
      <dsp:nvSpPr>
        <dsp:cNvPr id="0" name=""/>
        <dsp:cNvSpPr/>
      </dsp:nvSpPr>
      <dsp:spPr>
        <a:xfrm>
          <a:off x="0" y="4266792"/>
          <a:ext cx="4885203" cy="57563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/>
            <a:t>Surgical myotomy</a:t>
          </a:r>
          <a:endParaRPr lang="en-US" sz="2400" kern="1200" dirty="0"/>
        </a:p>
      </dsp:txBody>
      <dsp:txXfrm>
        <a:off x="28100" y="4294892"/>
        <a:ext cx="4829003" cy="5194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18ED3-CABE-B146-8371-68CC2ADDEC86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64AB5-584C-9941-ABB4-830FCA194E04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kern="1200" dirty="0"/>
            <a:t>Reserved for use in patients:</a:t>
          </a:r>
          <a:endParaRPr lang="en-US" sz="3100" kern="1200" dirty="0"/>
        </a:p>
      </dsp:txBody>
      <dsp:txXfrm>
        <a:off x="0" y="0"/>
        <a:ext cx="7886700" cy="1087834"/>
      </dsp:txXfrm>
    </dsp:sp>
    <dsp:sp modelId="{7ED2EB8A-FAB9-DB4F-BB04-D508AFFB198E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BEB7F-C5FB-EE40-95A2-6B7541487884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kern="1200" dirty="0"/>
            <a:t>- Not candidates for more invasive treatments.</a:t>
          </a:r>
          <a:endParaRPr lang="en-US" sz="3100" kern="1200" dirty="0"/>
        </a:p>
      </dsp:txBody>
      <dsp:txXfrm>
        <a:off x="0" y="1087834"/>
        <a:ext cx="7886700" cy="1087834"/>
      </dsp:txXfrm>
    </dsp:sp>
    <dsp:sp modelId="{59781B38-66C0-6444-ACA9-81F5BFD56CB4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10106-A33C-174E-B005-8C3695799D2A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kern="1200" dirty="0"/>
            <a:t>- Refuse surgical intervention. </a:t>
          </a:r>
          <a:endParaRPr lang="en-US" sz="3100" kern="1200" dirty="0"/>
        </a:p>
      </dsp:txBody>
      <dsp:txXfrm>
        <a:off x="0" y="2175669"/>
        <a:ext cx="7886700" cy="1087834"/>
      </dsp:txXfrm>
    </dsp:sp>
    <dsp:sp modelId="{C11FCF1D-20BB-2F4A-959A-57301D940EF6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DBF3E-C977-3F4A-905B-FBF6EF8B626E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b="1" u="sng" kern="1200" dirty="0"/>
            <a:t>Efficacy up to 6-12 months </a:t>
          </a:r>
          <a:endParaRPr lang="en-US" sz="3100" u="sng" kern="1200" dirty="0"/>
        </a:p>
      </dsp:txBody>
      <dsp:txXfrm>
        <a:off x="0" y="3263503"/>
        <a:ext cx="78867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80DC0D-F39F-304A-BAA0-636F34F78E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FB200-5CFE-FF41-A47C-CCE8C8350C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4C896-5120-2247-8F06-5B9D9628826E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6B307-7701-FD4C-8A30-D0DDAE77D0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92CE8-6E68-5044-9E5E-8D03FCE63E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5DBAB-C3EF-514B-BEF0-9199334DE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89A083-9099-C842-BE37-E913D7E33F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614D0-3C6D-8946-BC5B-8D8FB841A2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90C6E3-C90E-2F4D-A0BC-B07B92FA4E0A}" type="datetimeFigureOut">
              <a:rPr lang="en-US"/>
              <a:pPr>
                <a:defRPr/>
              </a:pPr>
              <a:t>9/30/19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543F2C-E169-9A43-BBE6-A076CB9032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80A930-ECCC-9B4F-BBB8-AD99BBBD7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25FEA-B3C5-AD42-BA87-3C62D542F7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6999-5CDE-A34E-9D5E-EE387F5D1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06C10D-4A25-C248-8E42-32BCBC506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02B5C12-5547-B247-A337-58B13BBD1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7C1F6E20-CA38-F94A-8566-98A9DC875C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73BF6317-B5C6-8C44-95A1-04D7C7876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231ACD-86EE-D146-B52E-448CB0FFA74C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62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56AD9929-7313-0842-959A-7E09F34821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A28AF9AB-64FC-E04D-86F9-0921B532DF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47F99691-8073-044C-B236-3660B1E69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6B98CC-A8E5-A24C-BD0B-8357F9A6255B}" type="slidenum">
              <a:rPr lang="en-US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2B2D109E-B73F-DD4B-A823-97F9EE822E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191CF624-F65F-5F4E-B629-FA4D8C2FC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02170ABF-E632-DD47-B5D3-3216984EA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52EC7C-A8B6-554C-99A7-407886EA3E69}" type="slidenum">
              <a:rPr lang="en-US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20FC3E95-6FB4-754A-81F2-B43115211C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54718A2E-FB78-E943-93CE-5B164573F1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708149FB-894F-304A-96F4-930356BAD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E40E89-82AC-E34F-82A3-E46255B712F2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38D3C0A4-18FF-8B48-BB37-B621502CCF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2ABDE983-EC07-0640-A5BD-79A800C0F6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66D02C21-CA2A-E746-8597-2200E371F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61A587-8453-CA4D-9DE5-25D72E66E4B3}" type="slidenum">
              <a:rPr lang="en-US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E6C7C0A2-C560-044F-B099-67F82B581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1668DB75-C306-0C4B-9BE9-5B219373FD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FD6E8C12-054C-DA47-BCA7-A1833BD9E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9C716D-917C-3E48-B136-C58B24A835B0}" type="slidenum">
              <a:rPr lang="en-US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1F6BCC43-F089-8940-8BBC-5EA8FB7D03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22DE52BC-C988-B345-AC70-E7D0E25DFE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07987383-3172-2D40-A33F-A1881CE35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D86E9E-74D8-824D-B940-C958BDC8E66C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2D60F6A8-C439-FE43-BB2B-27AB55D62D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46513731-76EE-C24B-9488-DE490D4BDE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DCEBD095-5A3C-5349-971F-EF156AF2A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D37B3E-C996-9945-8303-C548687F8DDB}" type="slidenum">
              <a:rPr lang="en-US" altLang="en-US" smtClean="0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33C93880-87F8-EE45-8B0B-304CF8764A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F17E89E7-B5F7-8A49-8EB3-D12B5E2BB9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EB0B061-EBCE-8D49-A4F8-8FFD11F28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F08743-8F30-9A4C-BB5D-94578E7D4C39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476358D7-EC93-2E43-8FD1-5A3E80C9D4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46D79E3F-6377-534B-A361-1E77B4A197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74B22D55-E019-7643-AC82-42E58B85D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76668F-50CA-574A-A637-6D08D0A49C0D}" type="slidenum">
              <a:rPr lang="en-US" altLang="en-US" smtClean="0">
                <a:latin typeface="Calibri" panose="020F0502020204030204" pitchFamily="34" charset="0"/>
              </a:rPr>
              <a:pPr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E43C7054-E333-DA43-AA70-A4F8CE5F9E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79923F2E-DC60-BA4D-8896-2D7FCFA416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4084B348-B0CD-C84D-9A82-867962C0A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221EA-BDD3-5A42-8B87-9D4771B337BC}" type="slidenum">
              <a:rPr lang="en-US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8DCBC8A-E615-AF46-A025-C7371E30D0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8B15AEAA-381A-3D48-9233-0CF7D425D5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EC5657B-9054-3C4B-9593-4D4565CB4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91D8E3-24B5-734D-B56F-B879566F7CE9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8C22AF-02E0-D044-8FCC-AF0BEDB750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0BE16C9-B4E5-024D-9049-5C1A9D9D0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E5E82DB4-ADBD-CF42-A5FA-EA5AAEFBB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9B0974-C93E-A245-B04F-66533632BB5D}" type="slidenum">
              <a:rPr lang="en-US" altLang="en-US" smtClean="0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C02C9C8B-F6EB-C84A-AAE8-090E422C88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8C83EAE-8AE3-134C-9E53-C17E772603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527E340-98A1-024E-8148-D1D7081BF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0388DA-220E-144A-8BBD-23B822C55C7E}" type="slidenum">
              <a:rPr lang="en-US" altLang="en-US" smtClean="0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9D5DC11-CD7E-094B-B2A3-998C174870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F689847-312F-A94C-B87E-C644D5816F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7652892-E303-B64E-BAF7-B549647B0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3DDD0D-136A-CB41-B1B9-1685AD802BEA}" type="slidenum">
              <a:rPr lang="en-US" altLang="en-US" smtClean="0">
                <a:latin typeface="Calibri" panose="020F0502020204030204" pitchFamily="34" charset="0"/>
              </a:rPr>
              <a:pPr/>
              <a:t>32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18E2BA67-3C3E-2340-BF77-CBF713D8C2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C842C132-6AF0-974B-8D0F-3A53E01D62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B4A4EC9C-1C29-844B-A9B8-63A1167B2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82E59C-B877-A14D-ABDC-B677B086217A}" type="slidenum">
              <a:rPr lang="en-US" altLang="en-US" smtClean="0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9564BE7-3649-C841-BE60-AD9B28A0BF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D1BA3E1-FA69-E54C-8ADD-523E464854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FD824B82-6F48-774C-AB87-7CC4DCB29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B02C10-8C40-8342-B90A-8712192A2D35}" type="slidenum">
              <a:rPr lang="en-US" altLang="en-US" smtClean="0">
                <a:latin typeface="Calibri" panose="020F0502020204030204" pitchFamily="34" charset="0"/>
              </a:rPr>
              <a:pPr/>
              <a:t>34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F3F2B62C-3163-D24E-BF01-8F5FD87734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CC578ED-EEE6-1648-BCE4-60530EDED3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9DC8D60-9493-524B-BDC5-626D0190B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C4A512-301E-774E-8E3F-55E838BEAABD}" type="slidenum">
              <a:rPr lang="en-US" altLang="en-US" smtClean="0">
                <a:latin typeface="Calibri" panose="020F0502020204030204" pitchFamily="34" charset="0"/>
              </a:rPr>
              <a:pPr/>
              <a:t>35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E4C6E247-1CDA-0648-9B4B-FA646A4905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B990779-DCED-F24F-A124-7A44468A8D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744217D-EF1B-4444-A1AF-8F9F65F67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BD962E-2AD7-054D-A4A5-F0BED06A1BAA}" type="slidenum">
              <a:rPr lang="en-US" altLang="en-US" smtClean="0">
                <a:latin typeface="Calibri" panose="020F0502020204030204" pitchFamily="34" charset="0"/>
              </a:rPr>
              <a:pPr/>
              <a:t>36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471A922D-42A7-2744-88A3-F971AE910D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3230EC0-DAFC-2949-A452-58B76FB661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6414414-3C7E-624A-B29B-78F4B5DAD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69E0AB-9A4C-0A42-89EE-2D61B15705B5}" type="slidenum">
              <a:rPr lang="en-US" altLang="en-US" smtClean="0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7D3287F0-FF45-C147-9BDF-6BDC763314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26201B3D-208D-A446-9A13-72E61FDFB8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B3F58761-BCBA-4E49-8DB8-26C4C1B1E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48E172-859B-5C48-8250-1609929668D5}" type="slidenum">
              <a:rPr lang="en-US" altLang="en-US" smtClean="0">
                <a:latin typeface="Calibri" panose="020F0502020204030204" pitchFamily="34" charset="0"/>
              </a:rPr>
              <a:pPr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CBDA05A5-F298-9D44-8BA8-6F5FAAED9E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7D776A62-C626-A941-B908-45321EFA62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 dirty="0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9AB60779-A1A4-B245-B8BB-05E09C24A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9274CF-DC26-184A-BFDD-688E289ECABA}" type="slidenum">
              <a:rPr lang="en-US" altLang="en-US" smtClean="0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0E94A35A-DA11-AC43-B6D0-28010CF3B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6A22F872-9F7D-0947-940C-60C10CDA79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9854D491-86DF-7B49-BD65-EEBE4DA98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A60C48-03EA-6447-981A-495587E83A75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11670C2D-4D00-3941-9DFA-4F7ACA335F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6CB14ADE-7101-1548-B7F3-E603F2CC7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3269BBF9-B04E-AE4C-8CD6-6B4E710DB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FC0725-DB8A-E145-BE4E-481784E3EB8D}" type="slidenum">
              <a:rPr lang="en-US" altLang="en-US" smtClean="0">
                <a:latin typeface="Calibri" panose="020F0502020204030204" pitchFamily="34" charset="0"/>
              </a:rPr>
              <a:pPr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31253C97-9509-EB47-9D59-8EA309DDC0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8E52E857-F835-6D4A-B378-DAB139CA46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 dirty="0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57C2DD43-F959-BC46-AD50-34626F217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A963AA-7085-5947-852F-52FD6EE2B085}" type="slidenum">
              <a:rPr lang="en-US" altLang="en-US" smtClean="0">
                <a:latin typeface="Calibri" panose="020F0502020204030204" pitchFamily="34" charset="0"/>
              </a:rPr>
              <a:pPr/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1D620983-A4DC-724C-BA8C-4A1544AD02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29F5F93C-9789-A449-948D-53277C1C56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97A38EE5-5E7A-8040-8AB0-9115D8BEE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B0AA3D-DC21-6B45-90B4-742F402DAD3C}" type="slidenum">
              <a:rPr lang="en-US" altLang="en-US" smtClean="0">
                <a:latin typeface="Calibri" panose="020F0502020204030204" pitchFamily="34" charset="0"/>
              </a:rPr>
              <a:pPr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7E102981-78B8-D04A-BE46-E7D1A2D8E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D1D551E5-D41D-2C4D-B42F-8C30A59A6A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369CB95-E08E-5947-BC06-BAE5C5332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3C28FC-43C2-104A-B81F-CDC5D4144BBB}" type="slidenum">
              <a:rPr lang="en-US" altLang="en-US" smtClean="0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6E52E099-D6EA-D441-8653-C364DCC8CF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8FADE498-79D0-C54E-B197-1F7E8625F8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8235A9C9-C278-9D40-B9D5-6A8D7704B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C1A63E-EBD3-2340-84C9-44F9704FCBFE}" type="slidenum">
              <a:rPr lang="en-US" altLang="en-US" smtClean="0">
                <a:latin typeface="Calibri" panose="020F0502020204030204" pitchFamily="34" charset="0"/>
              </a:rPr>
              <a:pPr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96375108-DA15-7442-A829-3130846CC7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A491A842-1663-2A4C-9179-639EDC253B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7682D85E-BA42-F74A-AFA3-65CBB35AC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6EEFE1-B888-6349-8548-136B0699806D}" type="slidenum">
              <a:rPr lang="en-US" altLang="en-US" smtClean="0">
                <a:latin typeface="Calibri" panose="020F0502020204030204" pitchFamily="34" charset="0"/>
              </a:rPr>
              <a:pPr/>
              <a:t>50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57461F8E-3D3B-1340-96D3-B8C2F58330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A84AF124-5A42-F842-A2F4-4F892F43E6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8611D7D9-65C2-D64C-86DE-DD4F43ABEF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BBB377-6A5A-EA43-A6A6-290B50995E4F}" type="slidenum">
              <a:rPr lang="en-US" altLang="en-US" smtClean="0">
                <a:latin typeface="Calibri" panose="020F0502020204030204" pitchFamily="34" charset="0"/>
              </a:rPr>
              <a:pPr/>
              <a:t>51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CB9EA78C-4396-D34E-8468-8FEBBCFF78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BAC543AE-F9FB-1D4A-9D36-9C26F566C2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BDABFB4C-C33C-AE43-AF7F-CFD530A15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81E3EA-8577-7A4B-BBFD-94F3894905E2}" type="slidenum">
              <a:rPr lang="en-US" altLang="en-US" smtClean="0">
                <a:latin typeface="Calibri" panose="020F0502020204030204" pitchFamily="34" charset="0"/>
              </a:rPr>
              <a:pPr/>
              <a:t>52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ABF02C82-41A3-BB4C-9CD1-3F8F7FCA0B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CA77BF1-97D2-8348-972F-5E64DEB02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22B34EBA-7527-CC4B-AEDF-FC6735FEC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F4119D-11A4-CB46-BA42-F0C0A5ED4C92}" type="slidenum">
              <a:rPr lang="en-US" altLang="en-US" smtClean="0">
                <a:latin typeface="Calibri" panose="020F0502020204030204" pitchFamily="34" charset="0"/>
              </a:rPr>
              <a:pPr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197C9E85-5E7C-694E-BFCA-A00A68CF3A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D7319E1E-314F-1142-9F86-1A34FFE9DE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DE1FE106-D4B6-614D-ABA3-E83B997EC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88165CA-38DA-314C-973E-319E808E7AC2}" type="slidenum">
              <a:rPr lang="en-US" altLang="en-US" smtClean="0">
                <a:latin typeface="Calibri" panose="020F0502020204030204" pitchFamily="34" charset="0"/>
              </a:rPr>
              <a:pPr/>
              <a:t>54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CE180471-1ECF-E44A-9645-DAC9951587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A2323B60-CD89-F84C-AE72-394E6CC01E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41C8013E-44F0-F742-B6F8-9C8F0E095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772A39-1415-464F-91A4-05B28CF7A32B}" type="slidenum">
              <a:rPr lang="en-US" altLang="en-US" smtClean="0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E72222EA-7BD1-2E40-BF16-E1DBA6F0B5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E5904B45-43BB-C142-B112-D6A1F0CF9C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4CB11F9B-58B7-AC4C-8F64-E0D4348FE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D9D122-4FA5-4445-B4F7-ACC2325376D9}" type="slidenum">
              <a:rPr lang="en-US" altLang="en-US" smtClean="0">
                <a:latin typeface="Calibri" panose="020F0502020204030204" pitchFamily="34" charset="0"/>
              </a:rPr>
              <a:pPr/>
              <a:t>56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A2A763BC-D642-A04F-9E5D-5891FAB1B8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52C0001F-C241-0944-9A60-3938B13028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1E648AC9-5B7F-2C4A-847B-9D1DBFE09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8FBE35-F5A5-A248-A983-D2B03B978AE5}" type="slidenum">
              <a:rPr lang="en-US" altLang="en-US" smtClean="0">
                <a:latin typeface="Calibri" panose="020F0502020204030204" pitchFamily="34" charset="0"/>
              </a:rPr>
              <a:pPr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8915F5D7-03DB-7443-A57A-BD966403F9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1DA2CB67-38AB-A247-9C7A-2A4DAF1062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5DE99E96-E8E1-2C45-9D7D-A956C6006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AEA676-5A9F-8A4D-8E42-F5625A7AAFC3}" type="slidenum">
              <a:rPr lang="en-US" altLang="en-US" smtClean="0">
                <a:latin typeface="Calibri" panose="020F0502020204030204" pitchFamily="34" charset="0"/>
              </a:rPr>
              <a:pPr/>
              <a:t>58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0076DA85-C020-A744-B5F8-DDDF814F17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EF507826-2C6C-A149-8805-833AD7BEF2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67C270C2-0AB1-E94F-885F-B6189BE81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8E726CE-081C-E14E-9515-C0676C2002F8}" type="slidenum">
              <a:rPr lang="en-US" altLang="en-US" smtClean="0">
                <a:latin typeface="Calibri" panose="020F0502020204030204" pitchFamily="34" charset="0"/>
              </a:rPr>
              <a:pPr/>
              <a:t>59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B51BA0ED-AFB8-2041-A2A6-369AEC720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92BCB9C5-83B7-8846-82EE-77B1DBA56F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9AE00604-4CC6-BB43-B995-104DB20DD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C60F35-32AF-C844-9FB2-F74E0CEFC25B}" type="slidenum">
              <a:rPr lang="en-US" altLang="en-US" smtClean="0">
                <a:latin typeface="Calibri" panose="020F0502020204030204" pitchFamily="34" charset="0"/>
              </a:rPr>
              <a:pPr/>
              <a:t>61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19AE4740-091A-5340-BCCA-B29526ABB6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FEC19056-67BA-7A4E-8BA3-27EFB84F7E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48F706C4-5A63-A848-854D-050E04518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9DFD62-4208-C34A-9192-26F00528F6E1}" type="slidenum">
              <a:rPr lang="en-US" altLang="en-US" smtClean="0">
                <a:latin typeface="Calibri" panose="020F0502020204030204" pitchFamily="34" charset="0"/>
              </a:rPr>
              <a:pPr/>
              <a:t>62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4818D467-E58E-8447-9538-C27C2A3BD7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7CDA220E-63CF-6C49-BCD4-9CBBADCC1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8EED2066-5070-4A4C-89CF-7DCC8D440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F59985-DB73-9C46-9488-4EEA7589F6E8}" type="slidenum">
              <a:rPr lang="en-US" altLang="en-US" smtClean="0">
                <a:latin typeface="Calibri" panose="020F0502020204030204" pitchFamily="34" charset="0"/>
              </a:rPr>
              <a:pPr/>
              <a:t>63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342150EE-6E91-9440-BB26-A22A75ACE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42998146-9B7C-1242-81C9-499D6D1DF4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65620DA1-9F71-D941-8BE3-3595973DF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BFCF0B-C419-BD48-9944-C15BD26AD50B}" type="slidenum">
              <a:rPr lang="en-US" altLang="en-US" smtClean="0">
                <a:latin typeface="Calibri" panose="020F0502020204030204" pitchFamily="34" charset="0"/>
              </a:rPr>
              <a:pPr/>
              <a:t>64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45F88344-612A-2447-8B7D-BE1869BEA9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719A1C5-0D9C-394D-8D5C-C37B59AE41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 dirty="0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F0A0AED0-E5CD-104F-8BE0-229EDB64D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17D560-891F-5045-84C1-7D52B4856DB6}" type="slidenum">
              <a:rPr lang="en-US" altLang="en-US" smtClean="0">
                <a:latin typeface="Calibri" panose="020F0502020204030204" pitchFamily="34" charset="0"/>
              </a:rPr>
              <a:pPr/>
              <a:t>65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816E5214-5940-0940-8040-B4756A85A1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BDA56A12-814D-F049-A6C2-0600CB37B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B9140EAC-AA58-2140-BE1E-9D94CEA4E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6478C9-1132-B342-8E48-E8E7BAFFA203}" type="slidenum">
              <a:rPr lang="en-US" altLang="en-US" smtClean="0">
                <a:latin typeface="Calibri" panose="020F0502020204030204" pitchFamily="34" charset="0"/>
              </a:rPr>
              <a:pPr/>
              <a:t>66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8912D9B0-AEBB-5046-83D7-63C7443AB3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137D587F-4418-9B48-8538-E4FBAADCEE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5CDBDE1E-871D-F249-9854-9B4EA09BC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D394D4-04AA-F44C-8E7E-73D054BCEC53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7C32C54F-C78A-824A-855E-9002D26C81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CE74E97F-7DFF-4741-83FF-B6112224B4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D1E4DABD-AFB0-9A4C-8032-9691EA0F0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2E8E79-D3DF-DD4E-B3EE-DA72629AE715}" type="slidenum">
              <a:rPr lang="en-US" altLang="en-US" smtClean="0">
                <a:latin typeface="Calibri" panose="020F0502020204030204" pitchFamily="34" charset="0"/>
              </a:rPr>
              <a:pPr/>
              <a:t>67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E68E0D4F-0A85-7545-97F9-12B890DB88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9A7CAB47-A5FF-7C47-A158-A73393B173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2BA68DD1-0181-2844-9F68-94C9ED1A2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57140E-D4D2-A348-A9F9-C4512B93CBDE}" type="slidenum">
              <a:rPr lang="en-US" altLang="en-US" smtClean="0">
                <a:latin typeface="Calibri" panose="020F0502020204030204" pitchFamily="34" charset="0"/>
              </a:rPr>
              <a:pPr/>
              <a:t>68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A8A33408-4BCA-5D45-8584-D929F93AD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BECC0D6F-5DDF-204D-8420-E7EF38F91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D9D4590A-66F3-D341-80A1-3945EB90F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831A8A-E90F-D74D-99BB-CA85C527D63D}" type="slidenum">
              <a:rPr lang="en-US" altLang="en-US" smtClean="0">
                <a:latin typeface="Calibri" panose="020F0502020204030204" pitchFamily="34" charset="0"/>
              </a:rPr>
              <a:pPr/>
              <a:t>69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BA043E7-51CA-D242-80B2-0F7276C58B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07E34130-C39F-7B40-8B50-70A6F6855E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47166531-ED3D-D94B-B690-D151BB001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4D6CFF-189E-1046-BC4D-7D1D468587DF}" type="slidenum">
              <a:rPr lang="en-US" altLang="en-US" smtClean="0">
                <a:latin typeface="Calibri" panose="020F0502020204030204" pitchFamily="34" charset="0"/>
              </a:rPr>
              <a:pPr/>
              <a:t>70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7F9D9D8C-CA3C-6341-9D0B-512D765933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FE817697-A24A-1041-8CC7-9BBCB63AA4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513DA7CA-D5EA-A34C-AE88-45412D41C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F32B7D-25ED-AA41-AB5D-DBB93D613AC4}" type="slidenum">
              <a:rPr lang="en-US" altLang="en-US" smtClean="0">
                <a:latin typeface="Calibri" panose="020F0502020204030204" pitchFamily="34" charset="0"/>
              </a:rPr>
              <a:pPr/>
              <a:t>71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197A01A0-5250-334A-9B2F-8968270730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0E33AB4F-8C21-E741-9557-9B8AD8F8E0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961F6AB0-2A3F-304D-9FF7-7A6D32A52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1150A1-F45B-A241-A0AD-D68EB26BD614}" type="slidenum">
              <a:rPr lang="en-US" altLang="en-US" smtClean="0">
                <a:latin typeface="Calibri" panose="020F0502020204030204" pitchFamily="34" charset="0"/>
              </a:rPr>
              <a:pPr/>
              <a:t>72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A49FFA7C-0BC6-F047-B27E-88F4EAEDD7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857D1F8E-3E1C-AA41-A9CA-EB50B4A57F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B6EB7A79-6D47-5A4E-8E75-C63B8BC8B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EFC9E-55A0-3F45-8346-373E149E7B42}" type="slidenum">
              <a:rPr lang="en-US" altLang="en-US" smtClean="0">
                <a:latin typeface="Calibri" panose="020F0502020204030204" pitchFamily="34" charset="0"/>
              </a:rPr>
              <a:pPr/>
              <a:t>73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876BAF2A-04C2-9047-A9A3-76DB0FA84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E2B03668-7AEB-EE4D-A126-CA23864DF7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43E61C7B-3700-A34F-AA48-2B7424F9B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C2F508-6C63-9E4F-ADA0-228E6EC815B7}" type="slidenum">
              <a:rPr lang="en-US" altLang="en-US" smtClean="0">
                <a:latin typeface="Calibri" panose="020F0502020204030204" pitchFamily="34" charset="0"/>
              </a:rPr>
              <a:pPr/>
              <a:t>74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AA70F20C-DE4A-544A-92C5-67B21F5FFB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CF2AB4F3-F6E8-A441-B9AC-DB0EF379B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B891EB9E-6F67-0B41-938B-FB5A0986E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9F377E-5BF6-2F4F-8897-7A40BBF5F1E4}" type="slidenum">
              <a:rPr lang="ar-SA" altLang="en-US" smtClean="0">
                <a:latin typeface="Calibri" panose="020F0502020204030204" pitchFamily="34" charset="0"/>
              </a:rPr>
              <a:pPr/>
              <a:t>77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7502A22E-E3BD-9E4F-86F0-4C9F8EE2A0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F3DF8CFA-4695-8F47-8F9A-46841CF53E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 dirty="0"/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1DA61A53-6BEF-FE4E-A02B-4BF57C80E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73113F-4C7D-E841-A6B6-11F8408B7479}" type="slidenum">
              <a:rPr lang="en-US" altLang="en-US" smtClean="0">
                <a:latin typeface="Calibri" panose="020F0502020204030204" pitchFamily="34" charset="0"/>
              </a:rPr>
              <a:pPr/>
              <a:t>79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C62A013D-78A1-494A-B640-0DB39E820B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39C42829-18C2-324E-83AC-7382F042C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E9240687-7823-CB40-B8C0-6A8B56A73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C05ABA-1661-ED46-ACDC-AA18C394B36E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95CAEF84-2DEF-DA40-A0A1-21B2389404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DAC9205A-979F-E045-8085-79E739C7C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D1DE4F83-203A-F349-85BE-52B27A285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ECAEE9-DD4F-DF49-A5C8-36B1340395EA}" type="slidenum">
              <a:rPr lang="en-US" altLang="en-US" smtClean="0">
                <a:latin typeface="Calibri" panose="020F0502020204030204" pitchFamily="34" charset="0"/>
              </a:rPr>
              <a:pPr/>
              <a:t>80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>
            <a:extLst>
              <a:ext uri="{FF2B5EF4-FFF2-40B4-BE49-F238E27FC236}">
                <a16:creationId xmlns:a16="http://schemas.microsoft.com/office/drawing/2014/main" id="{2659C0C2-D4E9-F249-9FCD-8FB1CAC1F1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>
            <a:extLst>
              <a:ext uri="{FF2B5EF4-FFF2-40B4-BE49-F238E27FC236}">
                <a16:creationId xmlns:a16="http://schemas.microsoft.com/office/drawing/2014/main" id="{5B79E8F8-3624-C74F-85EC-B469EBB87B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34148" name="Slide Number Placeholder 3">
            <a:extLst>
              <a:ext uri="{FF2B5EF4-FFF2-40B4-BE49-F238E27FC236}">
                <a16:creationId xmlns:a16="http://schemas.microsoft.com/office/drawing/2014/main" id="{C9B31745-71EB-9847-AFFC-01D1CF939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D9A46A-B1F5-724A-854B-CA6DF756AB12}" type="slidenum">
              <a:rPr lang="en-US" altLang="en-US" smtClean="0">
                <a:latin typeface="Calibri" panose="020F0502020204030204" pitchFamily="34" charset="0"/>
              </a:rPr>
              <a:pPr/>
              <a:t>81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875FBB1F-66C6-5E4A-B89B-9C8216D2ED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29FF0774-7ECE-724E-9BA6-99D27A9312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BA102EA7-5ED3-714E-AA15-32417D1A5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C2715E-9919-6D49-967D-F45A00F33AC1}" type="slidenum">
              <a:rPr lang="en-US" altLang="en-US" smtClean="0">
                <a:latin typeface="Calibri" panose="020F0502020204030204" pitchFamily="34" charset="0"/>
              </a:rPr>
              <a:pPr/>
              <a:t>82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2E85B84C-31CD-E44C-AAD9-00AA6434E0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D0FBF03F-4E2A-A04C-BDC7-BFBC96D6A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BC45EAD2-2F7A-C149-8931-9DF1D3F79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1EBA98-DB73-4940-B1CF-E6FA8ED14D96}" type="slidenum">
              <a:rPr lang="en-US" altLang="en-US" smtClean="0">
                <a:latin typeface="Calibri" panose="020F0502020204030204" pitchFamily="34" charset="0"/>
              </a:rPr>
              <a:pPr/>
              <a:t>83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7A5D511A-5453-9843-AE05-C9372440E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8B42FAF5-AB7E-9E48-84A5-AB144CE6B3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D93FDCC7-D50A-A74B-BDA3-D15DD2573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1EB3F2-D6BE-0F4D-921E-8A0FF3715FA9}" type="slidenum">
              <a:rPr lang="en-US" altLang="en-US" smtClean="0">
                <a:latin typeface="Calibri" panose="020F0502020204030204" pitchFamily="34" charset="0"/>
              </a:rPr>
              <a:pPr/>
              <a:t>84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E73FC741-A751-3043-9DD6-E2EDBFC1EA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B9323A65-57E5-E945-BE7C-3A48EFA6A7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274A2A06-34A3-374A-A4D1-03A524B69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78D62A-3B2A-FB40-8FAC-596CADBC8FE5}" type="slidenum">
              <a:rPr lang="en-US" altLang="en-US" smtClean="0">
                <a:latin typeface="Calibri" panose="020F0502020204030204" pitchFamily="34" charset="0"/>
              </a:rPr>
              <a:pPr/>
              <a:t>85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60A40C90-0D67-B24E-93C7-68976C0C8C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536D3822-8E45-1542-AFFC-4D72E2E769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0B1720BA-6B79-3042-ACA9-8412E9E20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EAFA8B-1233-4A44-AE0F-BB0EBB8C9664}" type="slidenum">
              <a:rPr lang="en-US" altLang="en-US" smtClean="0">
                <a:latin typeface="Calibri" panose="020F0502020204030204" pitchFamily="34" charset="0"/>
              </a:rPr>
              <a:pPr/>
              <a:t>86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>
            <a:extLst>
              <a:ext uri="{FF2B5EF4-FFF2-40B4-BE49-F238E27FC236}">
                <a16:creationId xmlns:a16="http://schemas.microsoft.com/office/drawing/2014/main" id="{E7B2909A-145D-7148-975F-04BD783267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id="{56F842C1-E8C9-FC48-B2F7-3C7A1C2CBD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48484" name="Slide Number Placeholder 3">
            <a:extLst>
              <a:ext uri="{FF2B5EF4-FFF2-40B4-BE49-F238E27FC236}">
                <a16:creationId xmlns:a16="http://schemas.microsoft.com/office/drawing/2014/main" id="{319CCE82-8323-E74D-894F-FD7404E07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3221F6-43BD-6840-861F-E7F7FD95443E}" type="slidenum">
              <a:rPr lang="en-US" altLang="en-US" smtClean="0">
                <a:latin typeface="Calibri" panose="020F0502020204030204" pitchFamily="34" charset="0"/>
              </a:rPr>
              <a:pPr/>
              <a:t>88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>
            <a:extLst>
              <a:ext uri="{FF2B5EF4-FFF2-40B4-BE49-F238E27FC236}">
                <a16:creationId xmlns:a16="http://schemas.microsoft.com/office/drawing/2014/main" id="{15A61A06-2C98-9A43-A5E3-7872E49797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>
            <a:extLst>
              <a:ext uri="{FF2B5EF4-FFF2-40B4-BE49-F238E27FC236}">
                <a16:creationId xmlns:a16="http://schemas.microsoft.com/office/drawing/2014/main" id="{80C12BC9-1BA7-D34B-8B6F-DAFAB7A907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50532" name="Slide Number Placeholder 3">
            <a:extLst>
              <a:ext uri="{FF2B5EF4-FFF2-40B4-BE49-F238E27FC236}">
                <a16:creationId xmlns:a16="http://schemas.microsoft.com/office/drawing/2014/main" id="{FAEC7155-E250-824D-9A80-12174460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746F66-1ABA-AC4D-95BA-0728802F5EB4}" type="slidenum">
              <a:rPr lang="en-US" altLang="en-US" smtClean="0">
                <a:latin typeface="Calibri" panose="020F0502020204030204" pitchFamily="34" charset="0"/>
              </a:rPr>
              <a:pPr/>
              <a:t>89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52BFDE19-A2BB-BD4E-9BD2-1878B6B12E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DA80FEB5-3B4B-7A47-B149-94622D3F29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8B6B247A-9E7F-DA49-ADD9-67342FFD3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368776-45CA-2C4A-A695-D60C513A04A9}" type="slidenum">
              <a:rPr lang="en-US" altLang="en-US" smtClean="0">
                <a:latin typeface="Calibri" panose="020F0502020204030204" pitchFamily="34" charset="0"/>
              </a:rPr>
              <a:pPr/>
              <a:t>90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48AD4071-FF9B-984C-AA6A-7833695FB9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B9E27DDE-244F-D042-BE92-4DB07A4EA0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04178137-A6AC-5143-9CC9-86918AC45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6171D9-D9B0-AB4D-9954-082B703914AF}" type="slidenum">
              <a:rPr lang="en-US" altLang="en-US" smtClean="0">
                <a:latin typeface="Calibri" panose="020F0502020204030204" pitchFamily="34" charset="0"/>
              </a:rPr>
              <a:pPr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>
            <a:extLst>
              <a:ext uri="{FF2B5EF4-FFF2-40B4-BE49-F238E27FC236}">
                <a16:creationId xmlns:a16="http://schemas.microsoft.com/office/drawing/2014/main" id="{13022251-AE26-DE4B-B278-BC44476EE4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>
            <a:extLst>
              <a:ext uri="{FF2B5EF4-FFF2-40B4-BE49-F238E27FC236}">
                <a16:creationId xmlns:a16="http://schemas.microsoft.com/office/drawing/2014/main" id="{2CE7F636-3C14-8849-B4AD-FBEBD2452D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54628" name="Slide Number Placeholder 3">
            <a:extLst>
              <a:ext uri="{FF2B5EF4-FFF2-40B4-BE49-F238E27FC236}">
                <a16:creationId xmlns:a16="http://schemas.microsoft.com/office/drawing/2014/main" id="{C407F541-2E52-E949-80BE-9CAE96175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395302-7ABA-AD49-A0CB-3654F10F473E}" type="slidenum">
              <a:rPr lang="en-US" altLang="en-US" smtClean="0">
                <a:latin typeface="Calibri" panose="020F0502020204030204" pitchFamily="34" charset="0"/>
              </a:rPr>
              <a:pPr/>
              <a:t>91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>
            <a:extLst>
              <a:ext uri="{FF2B5EF4-FFF2-40B4-BE49-F238E27FC236}">
                <a16:creationId xmlns:a16="http://schemas.microsoft.com/office/drawing/2014/main" id="{40AFE875-4B4C-B044-B2DF-60CF3FD5B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>
            <a:extLst>
              <a:ext uri="{FF2B5EF4-FFF2-40B4-BE49-F238E27FC236}">
                <a16:creationId xmlns:a16="http://schemas.microsoft.com/office/drawing/2014/main" id="{E0858B38-A00B-5C4C-A501-5318E9A65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56676" name="Slide Number Placeholder 3">
            <a:extLst>
              <a:ext uri="{FF2B5EF4-FFF2-40B4-BE49-F238E27FC236}">
                <a16:creationId xmlns:a16="http://schemas.microsoft.com/office/drawing/2014/main" id="{E04AB714-D7AE-404F-B662-F0DA9957D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83B1FA-A623-5E4B-8EA9-B75B16BCB7A5}" type="slidenum">
              <a:rPr lang="en-US" altLang="en-US" smtClean="0">
                <a:latin typeface="Calibri" panose="020F0502020204030204" pitchFamily="34" charset="0"/>
              </a:rPr>
              <a:pPr/>
              <a:t>92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>
            <a:extLst>
              <a:ext uri="{FF2B5EF4-FFF2-40B4-BE49-F238E27FC236}">
                <a16:creationId xmlns:a16="http://schemas.microsoft.com/office/drawing/2014/main" id="{28665ED5-0E66-2743-B2CE-0491A75B28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>
            <a:extLst>
              <a:ext uri="{FF2B5EF4-FFF2-40B4-BE49-F238E27FC236}">
                <a16:creationId xmlns:a16="http://schemas.microsoft.com/office/drawing/2014/main" id="{C1B45080-AB62-144F-8589-6A552508AC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60772" name="Slide Number Placeholder 3">
            <a:extLst>
              <a:ext uri="{FF2B5EF4-FFF2-40B4-BE49-F238E27FC236}">
                <a16:creationId xmlns:a16="http://schemas.microsoft.com/office/drawing/2014/main" id="{68F2A4C1-1425-5D42-902E-E853D5CF0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3B7B61-0499-9843-A78D-9E5F46AB9B9E}" type="slidenum">
              <a:rPr lang="en-US" altLang="en-US" smtClean="0">
                <a:latin typeface="Calibri" panose="020F0502020204030204" pitchFamily="34" charset="0"/>
              </a:rPr>
              <a:pPr/>
              <a:t>93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>
            <a:extLst>
              <a:ext uri="{FF2B5EF4-FFF2-40B4-BE49-F238E27FC236}">
                <a16:creationId xmlns:a16="http://schemas.microsoft.com/office/drawing/2014/main" id="{80D02E13-F5E0-494F-AD4F-7BB237899B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>
            <a:extLst>
              <a:ext uri="{FF2B5EF4-FFF2-40B4-BE49-F238E27FC236}">
                <a16:creationId xmlns:a16="http://schemas.microsoft.com/office/drawing/2014/main" id="{5F701434-6999-4640-AF1D-9149165773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62820" name="Slide Number Placeholder 3">
            <a:extLst>
              <a:ext uri="{FF2B5EF4-FFF2-40B4-BE49-F238E27FC236}">
                <a16:creationId xmlns:a16="http://schemas.microsoft.com/office/drawing/2014/main" id="{52AB2AE4-E0AD-FC4A-BF8C-664E7A823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E8231C-C107-734B-918D-DC159FD836FE}" type="slidenum">
              <a:rPr lang="en-US" altLang="en-US" smtClean="0">
                <a:latin typeface="Calibri" panose="020F0502020204030204" pitchFamily="34" charset="0"/>
              </a:rPr>
              <a:pPr/>
              <a:t>94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>
            <a:extLst>
              <a:ext uri="{FF2B5EF4-FFF2-40B4-BE49-F238E27FC236}">
                <a16:creationId xmlns:a16="http://schemas.microsoft.com/office/drawing/2014/main" id="{9FCA6FEB-27EA-F34D-BF5B-5D79649862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>
            <a:extLst>
              <a:ext uri="{FF2B5EF4-FFF2-40B4-BE49-F238E27FC236}">
                <a16:creationId xmlns:a16="http://schemas.microsoft.com/office/drawing/2014/main" id="{6EBF2E05-18DB-A546-A43B-3ECEB08F8F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64868" name="Slide Number Placeholder 3">
            <a:extLst>
              <a:ext uri="{FF2B5EF4-FFF2-40B4-BE49-F238E27FC236}">
                <a16:creationId xmlns:a16="http://schemas.microsoft.com/office/drawing/2014/main" id="{347E25A6-8825-0248-9164-A02ACD621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76729F-364C-1F46-B9AC-A5EC99A2B6FF}" type="slidenum">
              <a:rPr lang="en-US" altLang="en-US" smtClean="0">
                <a:latin typeface="Calibri" panose="020F0502020204030204" pitchFamily="34" charset="0"/>
              </a:rPr>
              <a:pPr/>
              <a:t>95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>
            <a:extLst>
              <a:ext uri="{FF2B5EF4-FFF2-40B4-BE49-F238E27FC236}">
                <a16:creationId xmlns:a16="http://schemas.microsoft.com/office/drawing/2014/main" id="{1141A5A8-0001-FE44-B3CE-70EECFEA30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>
            <a:extLst>
              <a:ext uri="{FF2B5EF4-FFF2-40B4-BE49-F238E27FC236}">
                <a16:creationId xmlns:a16="http://schemas.microsoft.com/office/drawing/2014/main" id="{39498CDF-BEB0-4C4D-9D96-B9CB321991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66916" name="Slide Number Placeholder 3">
            <a:extLst>
              <a:ext uri="{FF2B5EF4-FFF2-40B4-BE49-F238E27FC236}">
                <a16:creationId xmlns:a16="http://schemas.microsoft.com/office/drawing/2014/main" id="{6CA57046-AE79-9344-BC51-73C837D91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FFE64E-7DB8-B246-9141-066EBEC10981}" type="slidenum">
              <a:rPr lang="en-US" altLang="en-US" smtClean="0">
                <a:latin typeface="Calibri" panose="020F0502020204030204" pitchFamily="34" charset="0"/>
              </a:rPr>
              <a:pPr/>
              <a:t>96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>
            <a:extLst>
              <a:ext uri="{FF2B5EF4-FFF2-40B4-BE49-F238E27FC236}">
                <a16:creationId xmlns:a16="http://schemas.microsoft.com/office/drawing/2014/main" id="{C495084B-FDAE-EE44-9800-862ABD6569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>
            <a:extLst>
              <a:ext uri="{FF2B5EF4-FFF2-40B4-BE49-F238E27FC236}">
                <a16:creationId xmlns:a16="http://schemas.microsoft.com/office/drawing/2014/main" id="{5D95ABFE-8793-4848-A23A-AE2BA186E4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68964" name="Slide Number Placeholder 3">
            <a:extLst>
              <a:ext uri="{FF2B5EF4-FFF2-40B4-BE49-F238E27FC236}">
                <a16:creationId xmlns:a16="http://schemas.microsoft.com/office/drawing/2014/main" id="{BF9C3084-C594-3E4E-95B0-03C550C97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124D3E-4ED1-AA43-A430-3C1A5E0D8E22}" type="slidenum">
              <a:rPr lang="en-US" altLang="en-US" smtClean="0">
                <a:latin typeface="Calibri" panose="020F0502020204030204" pitchFamily="34" charset="0"/>
              </a:rPr>
              <a:pPr/>
              <a:t>97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EC4B3581-BBED-804F-87B4-7DD6CBC80C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234D8274-25BB-044C-A44A-08B18E0598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D00EA67B-9E42-0B47-93F9-B86FC51D3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7C8FCA-34B1-D14A-ACC3-6750FA2A9A75}" type="slidenum">
              <a:rPr lang="en-US" altLang="en-US" smtClean="0">
                <a:latin typeface="Calibri" panose="020F0502020204030204" pitchFamily="34" charset="0"/>
              </a:rPr>
              <a:pPr/>
              <a:t>98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5C6BF7F7-9CA9-574F-A6AA-71969F2CBF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884585F3-0051-BD4C-B1F5-46E6366931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6E821F87-F2D7-7E44-93CA-C776C74F0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843F8B-7B92-E245-8D76-730E6E3DFAC1}" type="slidenum">
              <a:rPr lang="en-US" altLang="en-US" smtClean="0">
                <a:latin typeface="Calibri" panose="020F0502020204030204" pitchFamily="34" charset="0"/>
              </a:rPr>
              <a:pPr/>
              <a:t>99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534F907B-0A8D-B249-A1E3-29F0357226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A4BE9E7B-DB0F-334B-B5E2-23F3912BDF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323B1AAC-7EED-D748-B4AC-A75ABDB6B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33EBE7-5D7A-6340-9780-E71CCE4E1C52}" type="slidenum">
              <a:rPr lang="en-US" altLang="en-US" smtClean="0">
                <a:latin typeface="Calibri" panose="020F0502020204030204" pitchFamily="34" charset="0"/>
              </a:rPr>
              <a:pPr/>
              <a:t>100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FAD9B02D-344C-3A42-BCE7-85A3813AB6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0E29E627-2F1A-D648-8D92-B11EF913E1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6DBDA8CA-2156-D84E-A86E-285D8A59C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733D4A-F9A7-0448-920A-847D5926C02F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49FE6319-0CE7-CF4A-B531-7CDB67EA37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A1044C0E-0D79-C448-9335-C13F0D6B19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B5FAFECE-C0BA-C340-9B84-6ACEFB8A1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6ED1E5-7E9F-3B4F-9891-9018CD783E31}" type="slidenum">
              <a:rPr lang="en-US" altLang="en-US" smtClean="0">
                <a:latin typeface="Calibri" panose="020F0502020204030204" pitchFamily="34" charset="0"/>
              </a:rPr>
              <a:pPr/>
              <a:t>101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2760586C-FB69-F14E-80F7-75DDD3CBED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639B4570-F35B-264F-8603-2F85A6C306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939BA2FF-E866-D040-871B-E9B4F424C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BB81AC-AF0F-9C4D-88E5-6A56FA111CEE}" type="slidenum">
              <a:rPr lang="en-US" altLang="en-US" smtClean="0">
                <a:latin typeface="Calibri" panose="020F0502020204030204" pitchFamily="34" charset="0"/>
              </a:rPr>
              <a:pPr/>
              <a:t>102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C0AE510E-8E78-A649-825A-DF6706A36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3846B0F6-BF4D-404C-AD8E-BB1CE7EE24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40103449-9F07-7A4E-B3A4-253ACC977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CE58B6-4540-3540-A1AF-91F80B0357BB}" type="slidenum">
              <a:rPr lang="en-US" altLang="en-US" smtClean="0">
                <a:latin typeface="Calibri" panose="020F0502020204030204" pitchFamily="34" charset="0"/>
              </a:rPr>
              <a:pPr/>
              <a:t>103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E6926995-DA0B-D24F-99FA-F40C44D9C2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93F651A9-E8E3-FC4A-B6A9-532C79D30F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9711B39C-FA26-A846-BF09-4B14822FB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D59E25-FC10-2947-A4A7-83FA0AB0E17E}" type="slidenum">
              <a:rPr lang="en-US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4C63-31EC-304F-95CC-E650D01A1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00345-6B80-794F-BE63-B1DC8B9AE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31277-4D20-6A4E-8051-0F8DDA28E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4644B-50E8-9D44-9C82-039772A3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79119-C189-C04F-95CE-688FE4EE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DBA-5AE8-214B-A2F0-7FE4A2EF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2807E-7F74-7248-A78B-2E232FD17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B4ABF-4A0B-D842-A0B6-12E3623A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1EC2E-DDE9-5B40-8E5D-01C045EC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DDE99-BF59-9546-9A03-3A679FDC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86FDC-5F8D-4346-AF1C-6ED41C33B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34A3B-F29F-B24B-919E-B23A5F695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F65C2-DC14-C44A-B924-F559F030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9769D-7251-7C4A-BB6D-6C60ACD0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92EBA-0AB6-2048-A492-04671BE4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7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35E0-A963-B241-BC1D-B2F66DFAE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D2D1E-33F5-D542-B821-FB01119F9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56FA4-806E-194F-9B46-426D030D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668BB-CBA4-4F48-AAB9-6235EF86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5D434-8674-A342-B278-DA2D6E9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4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CAE2C-102E-324B-A0FC-FDCA35AD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A8CE1-4FF5-2B43-859C-83A9BC4D6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7B09A-1734-9944-A4A5-38AD1339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A73B1-1C5C-4E49-B5E4-10EFC46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C9D1-3C39-C44A-9464-0B4998F6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56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8C03-6AD6-0E4B-8841-D2FB34F9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BBEE-A843-754C-8368-7A6D23099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FFA37-656C-034D-B0E2-3C6217F8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E2498-9A26-E94E-A766-84B27D2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5FAAA-0F5B-0D4C-BD27-75F1BF77C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8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86FC5-4F9B-D74F-8B85-BE7D70CB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F66F1-BF27-5143-8615-07BCD6387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C2CFD-223D-4D40-A71B-A38BBAD35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E4BE0-4706-6D48-80AA-9445AEC2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B309E-BDF6-174E-8F8F-D1E766CA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CB4AE-E7A0-CB47-8A81-CA7078D8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48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1F9E-BEAC-D647-A2DB-3D1752D9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C90F6-C271-7B46-A219-C372CB65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F4E5F-F8D5-9548-9D04-9DBC33FD8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EEFC-13AF-9E41-93BB-EB53928B5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C1575-FBBE-9E4B-9CE1-8128430EA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949E4-9E72-8C46-A74A-161058AA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4D35C-A6E3-D745-AFFA-0D20EA99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777D-9143-8C45-8A0C-8CBF99DA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2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350F-DCE4-5F48-8220-CC5DC498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599DF-6CF8-9A4C-894F-646F5AB8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30141-A6AC-A540-BD79-CCF2FD91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880D9-C883-FE45-82D3-F0995863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36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9CA1E-CE9A-9245-AD33-168EE299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F0F8C-C839-834B-93F4-2564F32B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921FC-D62B-8C44-95DB-B8C6A164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5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23C1-C517-644C-B06D-C4FBC416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05C6-3CC1-1A4B-B7E3-B9D56682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7DD6F-A485-8344-BD5B-75495041F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0B1BA-3A46-514C-AAEF-02CD4C74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BEF5C-6B85-2D46-979E-BF1784EF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62A48-EC5A-3E42-9906-2B2426D2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8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37FB-3AC6-A74B-8903-681F84E3B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0CD97-E437-B248-84CA-72FC73F2E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B2D16-053A-CB45-861F-7C7BD92C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6560E-084F-DD4F-8452-C802EECAA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D19F0-96A4-D949-9CC3-74377D29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3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26ED-33D9-D041-8FE4-940D95E0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1C5DE-2337-1C4D-AA99-A6B960A1D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E72BC-53EB-804A-AD69-CD80CBC02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200B3-07D4-504A-81AE-4E4C763A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D1172-D17D-9248-88E3-B6493080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000CA-E470-174D-A8CC-04F3BBBB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10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032D-EC3D-9148-99BC-506BF0B2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1DE4A-9BDF-364A-BDAA-2BF5E6AD9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46105-49B7-0A4E-9DE7-2196E76A5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D2626-6357-2B4A-BF7D-F61CDA30D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79BCC-A2B2-1541-A949-ECC8F68A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54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9072DA-A5ED-CC4B-9518-DD24DA2CF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6A8E6-4125-2545-8CD2-051847479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5B976-FE18-2445-8C9E-5208CB5C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16EF2-4405-D24E-9EC1-46866E34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11037-C2A2-C24D-8EFD-3B6367F9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34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rgbClr val="000000"/>
                </a:solidFill>
                <a:effectLst/>
              </a:defRPr>
            </a:lvl1pPr>
            <a:lvl2pPr>
              <a:defRPr b="0">
                <a:solidFill>
                  <a:srgbClr val="000000"/>
                </a:solidFill>
                <a:effectLst/>
              </a:defRPr>
            </a:lvl2pPr>
            <a:lvl3pPr>
              <a:defRPr b="0">
                <a:solidFill>
                  <a:srgbClr val="000000"/>
                </a:solidFill>
                <a:effectLst/>
              </a:defRPr>
            </a:lvl3pPr>
            <a:lvl4pPr>
              <a:defRPr b="0">
                <a:solidFill>
                  <a:srgbClr val="000000"/>
                </a:solidFill>
                <a:effectLst/>
              </a:defRPr>
            </a:lvl4pPr>
            <a:lvl5pPr>
              <a:defRPr b="0">
                <a:solidFill>
                  <a:srgbClr val="000000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8130F-6B4C-8F42-8EB1-9F9EE13C1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907704" cy="62223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F9AE38-0BC3-2344-BBBE-FBCA1AC5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846C99-5DE4-B949-B963-56A9B4907B4E}" type="datetimeFigureOut">
              <a:rPr lang="en-US" smtClean="0"/>
              <a:pPr>
                <a:defRPr/>
              </a:pPr>
              <a:t>9/30/19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EAE211-9E48-8144-97D4-E578E1E3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7D9CEA-0DDF-8040-BAAC-D9798089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F1064-9F39-2249-BFF7-AFE3C6E51F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84E708B-83C8-784A-BFA1-96E4E750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 u="sng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907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D39E-176E-A24F-BDBC-DD51280B1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3D38C-FD30-CE4E-AA4B-0A7BB0C56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DB40F-F132-9B45-9497-FFF7E8FD2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2FC8-F350-274E-A597-189EAFAD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B68F8-F986-6F4B-A02A-C1DD0A9D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87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6AA02-8151-1F41-86F6-A67F0B68A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FF79-008F-D542-8DCD-E10752FED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FFA7-9352-6243-8A95-DE2035CD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319E8-1FFE-6848-AA88-EB5F8500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E025-C477-FA45-9F0D-F78F2D76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96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4E124-6B77-B94B-9CAB-1E637BAC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1E3D0-4FA5-FF49-97DC-A2C5F4B2B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5C40D-6747-BF44-AC3C-7B08AA45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21077-6B92-7C4D-A820-94685572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6F243-702F-7543-8BC2-B54C7B52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53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268F-92EF-0A4E-B5D1-0221267A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E663-C7E8-E748-8E86-80D172AAF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02F37-116C-7943-96EE-5DDCD6B9D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42AEA-14CF-F94A-A155-CB6A719F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0F50F-485A-C64E-89A9-75EAD791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58D36-07AE-A348-B6B5-6A8BC882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1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130A-E187-9C4B-82D8-8F8B42F7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871DE-6A77-2C47-A8B5-A56F9C449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3FC44-454D-6B4B-A60E-55E16D35B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5046B-F65D-8749-B76C-5E2640AF4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95A40-2334-2347-BCBE-24638FA94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98BC7C-6CBE-3C4C-ADD4-EA1289DE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D3B56-81C3-6A44-8860-2C0B89E4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C3244-44E7-DE45-B9C6-7F43AACA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2827-A4E8-6A47-9023-AB01E887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4EF6B-6C51-FB44-A7D5-014CD954C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0EA6D-AD32-FA42-86AA-F4A185ED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C2928-2FCB-AD40-A3C4-3A457369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4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E914-6C7B-D245-8131-E2B14A2E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D9388-9851-A94F-89B5-9EF64568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BB03-1E98-A841-9664-42D847DC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313B7-0468-5E4C-B51C-B2AB79AC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0C4D0-BEF9-3E42-A19E-58D57372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7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C5BEA0-68CF-4A47-ABF4-9B5554EA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DBBD4-7046-2949-A8E5-68AAE240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C9F4C-609A-934D-B782-AEE18FC9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7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DE04-C2F9-BA48-8B95-E1BAF42F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C999-3353-CA40-89DE-EFC4097B3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AFE0D-94A5-5F48-9E1F-75BF67B0F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E926F-7F9D-6948-BE15-8831EB07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3D03A-9C79-8C46-817D-E2891ADB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CD479-7A1B-0146-8B86-F3ED54C8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33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1607A-888D-FF4B-BACD-CB1EF0AC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B3DB1-76D7-354E-8C8C-13D8D1EE5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AD22-1E44-B540-BF0A-9DD17909D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6C6C4-2FB4-A54F-B73B-44FED11E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704CD-FD8C-A84F-9A86-88D2BD72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83110-ED8D-EA40-8C42-86913C91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84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BA0D-A070-2740-96E9-B334D7CE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88843-A158-2644-90F1-B42C9287A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B7387-B078-7844-B232-89ED235F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FB0C-EA0B-8548-AC65-7A4E324F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F214-FCFA-4748-AB80-88EE32F0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5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E6796E-CD10-F94A-BB42-7469E2A61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9B11F-C085-F847-AF5F-8E0126D9C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8A87-FA12-8442-893B-12E11870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AB0E5-225C-684D-9AEF-B7448347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D0994-9831-254F-86D6-921312FF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0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F190-0A78-754A-8316-7711B5B7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17A8-0687-3542-9A49-CA256BC92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295C3-A5CB-E44D-9B13-46BC566B9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9DD18-FF19-AD4B-A361-D68B21B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A170A-28E6-E440-9795-2104983B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89B47-3944-DC44-9C05-3911547C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0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0A48-BDF3-534C-A3EF-C7E09663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F04AB-B514-324F-B83F-455DEA359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57052-CB39-C342-9606-52082C31F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EFFF8-A1DE-D749-809C-F2396306D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1C1D1-96CB-B54E-A5EE-3DE25F491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CBEC2-5D89-614B-AD6A-D6700B1E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96AA8E-80B0-5A4F-A128-A738DB36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A160FD-66A8-744C-A27F-B5594BA1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7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CE47B-8424-7B43-9358-BBEF29B8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D8CF3-722C-AF45-8A96-5B039ED2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01389-1285-AC49-BD0E-96A0ECFC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76372-D7AF-B245-B923-86441A30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AC375B-C3C9-B145-B418-A400C098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45D150-1570-D64D-89E0-72E8E041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DFEE0-BDDD-5C41-9599-87199065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3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74F9-B2B1-D845-8A37-BA26B50C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880C6-BA78-7B4B-9038-FE5C2F61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6808D-9B8D-354F-921B-B1B4B73F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76A26-ED46-B74D-A2F0-7B3020ED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3CC67-3CE3-E149-AF64-86B9747B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E79C1-A23F-484C-81D8-C54DB9E9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F77C-66FB-9F46-8016-315A9000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58F097-A113-324C-9779-CF3C7743C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322B3-3436-F946-AECF-D54C0AFB0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B7CBB-8388-9042-AE7F-7330EE90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98BFF-4DD0-5D40-9A8C-D806124B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E2430-33FC-D14D-BCFE-81EF0FC0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9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CC524-684F-E949-997B-220DEB6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AF781-9EB9-414E-A648-2F0842484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9DA9D-9E55-9847-B09A-70B0A9F6C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AC91-5B08-D243-8675-D52B904A9DC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05D9A-770F-184E-9A51-091C07C1E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2401D-7974-794F-91F6-8D2AD809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A0D40-63F0-A649-B013-426546464C1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5F414-0ADC-A64B-A8BD-4A82EEB923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02"/>
            <a:ext cx="1475656" cy="5656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8F2F63-7638-A04E-BDD2-045EC8C17DEE}"/>
              </a:ext>
            </a:extLst>
          </p:cNvPr>
          <p:cNvSpPr/>
          <p:nvPr userDrawn="1"/>
        </p:nvSpPr>
        <p:spPr>
          <a:xfrm>
            <a:off x="3492217" y="3244334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Esophageal cancer</a:t>
            </a:r>
          </a:p>
        </p:txBody>
      </p:sp>
    </p:spTree>
    <p:extLst>
      <p:ext uri="{BB962C8B-B14F-4D97-AF65-F5344CB8AC3E}">
        <p14:creationId xmlns:p14="http://schemas.microsoft.com/office/powerpoint/2010/main" val="281411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1" u="sng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DF943E-9495-A943-BE22-A363CDD4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3180D-6922-3842-B38F-02C25F33E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56E34-0704-C64F-9029-8968A1450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E5B69-A408-E945-997E-0D8E1587A5A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658ED-A9A2-194F-A69D-9731A67C6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51E92-91DB-FD4C-B6F6-BC3D55AD3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A3A25-497F-6A49-9717-9D17EDCA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2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C8AEB0-63E3-3740-BB72-641AA2E1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70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29620-8712-A047-BFC6-43941B9DC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9464-4325-B746-A477-AB0F715A3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6BC1B-94E6-AE40-8C4C-2C03B423D63D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F0778-8FA0-A54E-83D8-84B2E9A88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7537D-C36B-F144-A452-7C0EBD10A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7FD07-EAE9-9748-8E04-E42887D83F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4B0B4-70E1-C140-A90E-3D5F5B5705E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9672" cy="6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9.png"/><Relationship Id="rId4" Type="http://schemas.openxmlformats.org/officeDocument/2006/relationships/image" Target="../media/image68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tiff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7" Type="http://schemas.openxmlformats.org/officeDocument/2006/relationships/image" Target="../media/image2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AEE3492-38A8-A54D-9F6D-037F9B44E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2" b="2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34BD9-71C9-F844-9A1C-1B0577F62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246" y="4388303"/>
            <a:ext cx="4104456" cy="22954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b="1" i="1" u="sng" dirty="0">
                <a:solidFill>
                  <a:srgbClr val="000000"/>
                </a:solidFill>
              </a:rPr>
              <a:t>Esophageal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2C951-0340-B84C-A15D-F4BA0EDA4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4880" y="3933056"/>
            <a:ext cx="5292059" cy="3284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000000"/>
                </a:solidFill>
              </a:rPr>
              <a:t>Dr.Saleh</a:t>
            </a:r>
            <a:r>
              <a:rPr lang="en-US" b="1" i="1" dirty="0">
                <a:solidFill>
                  <a:srgbClr val="000000"/>
                </a:solidFill>
              </a:rPr>
              <a:t> Alnasser MD MSc FRCS(C)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Consultant Thoracic Surgery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King Saud University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63E2E-55D3-5144-955E-69940D67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5445C-62EC-8942-972E-2F236AB5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400">
                <a:solidFill>
                  <a:schemeClr val="accent1"/>
                </a:solidFill>
              </a:rPr>
              <a:t>Clinical Presentations of GERD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BC85-50C3-F94F-A6D0-56F5AD5EB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i="1" u="sng" dirty="0"/>
              <a:t>Classic GERD:</a:t>
            </a:r>
          </a:p>
          <a:p>
            <a:pPr>
              <a:defRPr/>
            </a:pPr>
            <a:r>
              <a:rPr lang="en-US" sz="2100" dirty="0"/>
              <a:t>Substernal burning and or regurgitation</a:t>
            </a:r>
          </a:p>
          <a:p>
            <a:pPr>
              <a:defRPr/>
            </a:pPr>
            <a:r>
              <a:rPr lang="en-US" sz="2100" dirty="0"/>
              <a:t>Postprandial pain</a:t>
            </a:r>
          </a:p>
          <a:p>
            <a:pPr>
              <a:defRPr/>
            </a:pPr>
            <a:r>
              <a:rPr lang="en-US" sz="2100" dirty="0"/>
              <a:t>Aggravated by change of position</a:t>
            </a:r>
          </a:p>
          <a:p>
            <a:pPr>
              <a:defRPr/>
            </a:pPr>
            <a:r>
              <a:rPr lang="en-US" sz="2100" dirty="0"/>
              <a:t>Prompt relief by antacid</a:t>
            </a:r>
          </a:p>
          <a:p>
            <a:pPr>
              <a:defRPr/>
            </a:pP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CC8CE-7821-6046-B258-948FF29A3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677CD-2327-F645-BED7-62392C033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418" r="1134" b="2"/>
          <a:stretch/>
        </p:blipFill>
        <p:spPr>
          <a:xfrm>
            <a:off x="4562839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EC84BA-3764-1A4D-A1B9-47E207457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2" r="-2" b="-2"/>
          <a:stretch/>
        </p:blipFill>
        <p:spPr>
          <a:xfrm>
            <a:off x="4567428" y="2487168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A121A-111C-8A48-A463-BCCC4891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798445"/>
            <a:ext cx="3602727" cy="13116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/>
              <a:t>Computed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30EB-CC32-0B4E-BC17-0093DF3E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7" y="2272143"/>
            <a:ext cx="3602728" cy="378883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1700" b="1">
                <a:solidFill>
                  <a:srgbClr val="000000"/>
                </a:solidFill>
              </a:rPr>
              <a:t>CT scan of the chest and abdomen and pelvis : </a:t>
            </a:r>
          </a:p>
          <a:p>
            <a:pPr>
              <a:defRPr/>
            </a:pPr>
            <a:r>
              <a:rPr lang="en-CA" sz="1700" b="1">
                <a:solidFill>
                  <a:srgbClr val="000000"/>
                </a:solidFill>
              </a:rPr>
              <a:t>assess the length of the tumor </a:t>
            </a:r>
          </a:p>
          <a:p>
            <a:pPr>
              <a:defRPr/>
            </a:pPr>
            <a:r>
              <a:rPr lang="en-CA" sz="1700" b="1">
                <a:solidFill>
                  <a:srgbClr val="000000"/>
                </a:solidFill>
              </a:rPr>
              <a:t>thickness of the esophagus and stomach</a:t>
            </a:r>
          </a:p>
          <a:p>
            <a:pPr>
              <a:defRPr/>
            </a:pPr>
            <a:r>
              <a:rPr lang="en-CA" sz="1700" b="1">
                <a:solidFill>
                  <a:srgbClr val="000000"/>
                </a:solidFill>
              </a:rPr>
              <a:t> regional lymph node status  </a:t>
            </a:r>
          </a:p>
          <a:p>
            <a:pPr>
              <a:defRPr/>
            </a:pPr>
            <a:r>
              <a:rPr lang="en-CA" sz="1700" b="1">
                <a:solidFill>
                  <a:srgbClr val="000000"/>
                </a:solidFill>
              </a:rPr>
              <a:t> distant disease to the liver and lungs</a:t>
            </a:r>
          </a:p>
          <a:p>
            <a:pPr>
              <a:defRPr/>
            </a:pPr>
            <a:endParaRPr lang="en-US" sz="170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3B64C-EDCF-E841-AFB6-3FE4D2993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0906" y="2795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0"/>
          <a:stretch/>
        </p:blipFill>
        <p:spPr>
          <a:xfrm flipH="1">
            <a:off x="14636" y="0"/>
            <a:ext cx="9129364" cy="6858000"/>
          </a:xfrm>
          <a:prstGeom prst="rect">
            <a:avLst/>
          </a:prstGeom>
        </p:spPr>
      </p:pic>
      <p:sp>
        <p:nvSpPr>
          <p:cNvPr id="15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7816" y="-1017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9D59B-1A15-744C-B847-5AC52A5135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2728" r="1" b="22851"/>
          <a:stretch/>
        </p:blipFill>
        <p:spPr>
          <a:xfrm>
            <a:off x="3580534" y="-6733"/>
            <a:ext cx="3674756" cy="2106933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14573-4432-D64D-AA50-34F20AD6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8" y="1431189"/>
            <a:ext cx="3733482" cy="1090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/>
              <a:t>Positron Emission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FB761-E77B-8E48-BDA5-21C3CA640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58" y="2645234"/>
            <a:ext cx="3733184" cy="272946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400" b="1" i="1" u="sng" dirty="0">
                <a:solidFill>
                  <a:srgbClr val="000000"/>
                </a:solidFill>
              </a:rPr>
              <a:t>PET scan evaluates: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rgbClr val="000000"/>
                </a:solidFill>
              </a:rPr>
              <a:t>The primary mass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rgbClr val="000000"/>
                </a:solidFill>
              </a:rPr>
              <a:t>Regional lymph nodes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rgbClr val="000000"/>
                </a:solidFill>
              </a:rPr>
              <a:t>Distant metastasis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2659" y="2912215"/>
            <a:ext cx="4956705" cy="3945298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09554-9B57-0C4F-96BF-6FCCA39911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6984" r="2" b="9416"/>
          <a:stretch/>
        </p:blipFill>
        <p:spPr>
          <a:xfrm>
            <a:off x="4336688" y="3055740"/>
            <a:ext cx="4792676" cy="3781269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5EE63-6AF9-904D-9177-F86084CF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8769-344F-DD41-9AA8-09F659A8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9" y="513612"/>
            <a:ext cx="7420599" cy="1031216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dirty="0"/>
              <a:t>Endoscopic Ultrasound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8DE4B-F4B7-C540-B382-99A3DAC7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19" y="2492896"/>
            <a:ext cx="3802037" cy="295232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4C25D-168D-E044-A9A1-8C1D13E8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29" y="2279151"/>
            <a:ext cx="2720298" cy="338714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EUS is the most critical component of esophageal cancer staging.</a:t>
            </a:r>
          </a:p>
          <a:p>
            <a:pPr>
              <a:defRPr/>
            </a:pPr>
            <a:r>
              <a:rPr lang="en-CA" sz="2100" b="1"/>
              <a:t>Determine: </a:t>
            </a:r>
          </a:p>
          <a:p>
            <a:pPr>
              <a:defRPr/>
            </a:pPr>
            <a:r>
              <a:rPr lang="en-CA" sz="2100" b="1"/>
              <a:t>Invasion depth of the tumor</a:t>
            </a:r>
          </a:p>
          <a:p>
            <a:pPr>
              <a:defRPr/>
            </a:pPr>
            <a:r>
              <a:rPr lang="en-CA" sz="2100" b="1"/>
              <a:t>Lymph nodes involvement.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1FC60-F240-E649-811B-245E01F9E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D044C-17F8-3644-9DF4-A0BA9647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Treatment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30FC7-5572-B346-9E40-EE692A14D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2638043"/>
            <a:ext cx="2522980" cy="34156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/>
              <a:t>Depend on the clinical stage. </a:t>
            </a:r>
          </a:p>
          <a:p>
            <a:pPr marL="0" indent="0">
              <a:buNone/>
              <a:defRPr/>
            </a:pPr>
            <a:endParaRPr lang="en-US" sz="1700"/>
          </a:p>
          <a:p>
            <a:pPr>
              <a:defRPr/>
            </a:pPr>
            <a:r>
              <a:rPr lang="en-US" sz="1700"/>
              <a:t>Usually combined multimodality therapy.</a:t>
            </a:r>
          </a:p>
          <a:p>
            <a:pPr marL="0" indent="0">
              <a:buNone/>
              <a:defRPr/>
            </a:pPr>
            <a:r>
              <a:rPr lang="en-US" sz="1700"/>
              <a:t> </a:t>
            </a:r>
          </a:p>
          <a:p>
            <a:pPr>
              <a:defRPr/>
            </a:pPr>
            <a:r>
              <a:rPr lang="en-US" sz="1700"/>
              <a:t>Chemothepary + radiotherapy +/- surgery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CFAAC-8EB3-0345-B968-6530ECB8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322" y="1014946"/>
            <a:ext cx="4688077" cy="4667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C2195-6EEA-0248-854B-CF67223FC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19DA1-FE6C-A746-AA52-EE078F17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12489"/>
            <a:ext cx="2153321" cy="212712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600">
                <a:solidFill>
                  <a:schemeClr val="bg1"/>
                </a:solidFill>
              </a:rPr>
              <a:t>Extra-esophageal Manifestations of GERD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73DBF-14EF-7745-9FE5-AF69B5D99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9244" y="1412489"/>
            <a:ext cx="2194560" cy="4363844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u="sng" dirty="0"/>
              <a:t>Pulmonary</a:t>
            </a:r>
            <a:r>
              <a:rPr lang="en-US" sz="2000" dirty="0"/>
              <a:t>	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Asthma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Aspiration pneumonia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Chronic bronchitis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Pulmonary fibrosis</a:t>
            </a:r>
          </a:p>
          <a:p>
            <a:pPr lvl="1" algn="ctr" eaLnBrk="1" hangingPunct="1">
              <a:defRPr/>
            </a:pPr>
            <a:endParaRPr lang="en-US" sz="2000" dirty="0"/>
          </a:p>
          <a:p>
            <a:pPr algn="ctr" eaLnBrk="1" hangingPunct="1">
              <a:defRPr/>
            </a:pPr>
            <a:endParaRPr lang="en-US" sz="2000" dirty="0"/>
          </a:p>
          <a:p>
            <a:pPr algn="ctr" eaLnBrk="1" hangingPunct="1">
              <a:buFontTx/>
              <a:buNone/>
              <a:defRPr/>
            </a:pPr>
            <a:r>
              <a:rPr lang="en-US" sz="2000" dirty="0"/>
              <a:t>		</a:t>
            </a:r>
            <a:r>
              <a:rPr lang="en-US" sz="2000" b="1" u="sng" dirty="0"/>
              <a:t>Other</a:t>
            </a:r>
            <a:endParaRPr lang="en-US" sz="2000" dirty="0"/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  Chest pain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  Dental erosion</a:t>
            </a:r>
          </a:p>
          <a:p>
            <a:pPr>
              <a:defRPr/>
            </a:pPr>
            <a:endParaRPr lang="en-US" sz="17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83FE8E-F572-914C-82AE-7D3929798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703" y="1412489"/>
            <a:ext cx="2194560" cy="4363844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u="sng" dirty="0"/>
              <a:t>ENT</a:t>
            </a:r>
            <a:endParaRPr lang="en-US" sz="2000" dirty="0"/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Hoarseness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Laryngitis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Pharyngitis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Chronic cough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Globus sensation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Dysphonia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Sinusitis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Subglottic stenosis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2000" dirty="0"/>
              <a:t>Laryngeal cancer</a:t>
            </a:r>
          </a:p>
          <a:p>
            <a:pPr>
              <a:buFont typeface="Wingdings" pitchFamily="2" charset="2"/>
              <a:buNone/>
              <a:defRPr/>
            </a:pP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56057-7A97-014E-8EF1-7A015117A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B4F0D-6A31-B942-B9E7-DB58A121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712269"/>
            <a:ext cx="2664206" cy="55022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Diagnostic Tests for GERD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E37FE8-D7F4-754C-865A-625BFFC7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39CEFEE-9A0A-42B3-A285-3DF0F9F97D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389703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7EE6BF-441C-2E4D-AE0E-0C7608604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400">
                <a:solidFill>
                  <a:schemeClr val="accent1"/>
                </a:solidFill>
              </a:rPr>
              <a:t>Clinical Presentations of GERD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6E3CE-2221-1F44-A229-2CB429F81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/>
              <a:t>Symptoms of Complicated GERD :</a:t>
            </a:r>
          </a:p>
          <a:p>
            <a:pPr lvl="2" eaLnBrk="1" hangingPunct="1">
              <a:defRPr/>
            </a:pPr>
            <a:r>
              <a:rPr lang="en-US" sz="2100"/>
              <a:t>Dysphagia</a:t>
            </a:r>
          </a:p>
          <a:p>
            <a:pPr lvl="3" eaLnBrk="1" hangingPunct="1">
              <a:defRPr/>
            </a:pPr>
            <a:r>
              <a:rPr lang="en-US" sz="2100"/>
              <a:t>Difficulty swallowing: food sticks or hangs up</a:t>
            </a:r>
          </a:p>
          <a:p>
            <a:pPr lvl="3" eaLnBrk="1" hangingPunct="1">
              <a:buFontTx/>
              <a:buNone/>
              <a:defRPr/>
            </a:pPr>
            <a:endParaRPr lang="en-US" sz="2100"/>
          </a:p>
          <a:p>
            <a:pPr lvl="2" eaLnBrk="1" hangingPunct="1">
              <a:defRPr/>
            </a:pPr>
            <a:r>
              <a:rPr lang="en-US" sz="2100"/>
              <a:t>Odynophagia</a:t>
            </a:r>
          </a:p>
          <a:p>
            <a:pPr lvl="3" eaLnBrk="1" hangingPunct="1">
              <a:defRPr/>
            </a:pPr>
            <a:r>
              <a:rPr lang="en-US" sz="2100"/>
              <a:t>Retrosternal pain with swallowing</a:t>
            </a:r>
          </a:p>
          <a:p>
            <a:pPr lvl="2" eaLnBrk="1" hangingPunct="1">
              <a:defRPr/>
            </a:pPr>
            <a:endParaRPr lang="en-US" sz="2100"/>
          </a:p>
          <a:p>
            <a:pPr lvl="2">
              <a:defRPr/>
            </a:pPr>
            <a:r>
              <a:rPr lang="en-US" sz="2100"/>
              <a:t>Bleeding</a:t>
            </a:r>
          </a:p>
          <a:p>
            <a:pPr lvl="3">
              <a:defRPr/>
            </a:pP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17009-5DF6-8C46-81F1-ADB66477B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B9A03-7FEF-2442-B651-F7ED84D1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3" y="2237163"/>
            <a:ext cx="2383674" cy="2383674"/>
          </a:xfrm>
          <a:prstGeom prst="ellipse">
            <a:avLst/>
          </a:prstGeom>
          <a:solidFill>
            <a:srgbClr val="7B7B7B"/>
          </a:solidFill>
          <a:ln w="174625" cmpd="thinThick">
            <a:solidFill>
              <a:srgbClr val="7B7B7B"/>
            </a:solidFill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1950" b="1">
                <a:solidFill>
                  <a:srgbClr val="FFFFFF"/>
                </a:solidFill>
              </a:rPr>
              <a:t>Treatment</a:t>
            </a:r>
            <a:endParaRPr lang="en-US" sz="195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00B03-E6FB-9F4B-9048-6F4FA3FD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857D5D9-5809-49FE-A5CA-BCC8B9D2C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43637"/>
              </p:ext>
            </p:extLst>
          </p:nvPr>
        </p:nvGraphicFramePr>
        <p:xfrm>
          <a:off x="2424602" y="1231722"/>
          <a:ext cx="6840048" cy="439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F95D7-BD5A-9843-A173-5D86939A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Treatment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CE116-A106-084A-BACE-348F05B9C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/>
              <a:t>Lifestyle Modifications</a:t>
            </a:r>
          </a:p>
          <a:p>
            <a:pPr lvl="2" eaLnBrk="1" hangingPunct="1">
              <a:defRPr/>
            </a:pPr>
            <a:r>
              <a:rPr lang="en-US" sz="2100"/>
              <a:t>Elevate head of bed 4-6 inches </a:t>
            </a:r>
          </a:p>
          <a:p>
            <a:pPr lvl="2" eaLnBrk="1" hangingPunct="1">
              <a:defRPr/>
            </a:pPr>
            <a:r>
              <a:rPr lang="en-US" sz="2100"/>
              <a:t>Avoid eating within 2-3 hours of bedtime</a:t>
            </a:r>
          </a:p>
          <a:p>
            <a:pPr lvl="2" eaLnBrk="1" hangingPunct="1">
              <a:defRPr/>
            </a:pPr>
            <a:r>
              <a:rPr lang="en-US" sz="2100"/>
              <a:t>Lose weight if overweight</a:t>
            </a:r>
          </a:p>
          <a:p>
            <a:pPr lvl="2" eaLnBrk="1" hangingPunct="1">
              <a:defRPr/>
            </a:pPr>
            <a:r>
              <a:rPr lang="en-US" sz="2100"/>
              <a:t>Stop smoking</a:t>
            </a:r>
          </a:p>
          <a:p>
            <a:pPr lvl="2" eaLnBrk="1" hangingPunct="1">
              <a:defRPr/>
            </a:pPr>
            <a:r>
              <a:rPr lang="en-US" sz="2100"/>
              <a:t>Modify diet</a:t>
            </a:r>
          </a:p>
          <a:p>
            <a:pPr lvl="3" eaLnBrk="1" hangingPunct="1">
              <a:defRPr/>
            </a:pPr>
            <a:r>
              <a:rPr lang="en-US" sz="2100"/>
              <a:t>Eat more frequent but smaller meals</a:t>
            </a:r>
          </a:p>
          <a:p>
            <a:pPr lvl="3" eaLnBrk="1" hangingPunct="1">
              <a:defRPr/>
            </a:pPr>
            <a:r>
              <a:rPr lang="en-US" sz="2100"/>
              <a:t>Avoid fatty/fried food, peppermint, chocolate, alcohol, carbonated beverages, coffee and tea</a:t>
            </a:r>
          </a:p>
          <a:p>
            <a:pPr lvl="2" eaLnBrk="1" hangingPunct="1">
              <a:defRPr/>
            </a:pPr>
            <a:r>
              <a:rPr lang="en-US" sz="2100"/>
              <a:t>OTC medications prn</a:t>
            </a:r>
          </a:p>
          <a:p>
            <a:pPr lvl="4">
              <a:buFont typeface="Wingdings" pitchFamily="2" charset="2"/>
              <a:buNone/>
              <a:defRPr/>
            </a:pP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3BA1E-7273-6149-991E-58E48D4EE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288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288" y="0"/>
            <a:ext cx="2414186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F93EA2-84AA-944D-B33C-A81128A9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54" y="1608667"/>
            <a:ext cx="2117456" cy="4501127"/>
          </a:xfrm>
        </p:spPr>
        <p:txBody>
          <a:bodyPr anchor="t">
            <a:normAutofit/>
          </a:bodyPr>
          <a:lstStyle/>
          <a:p>
            <a:pPr algn="r">
              <a:defRPr/>
            </a:pPr>
            <a:r>
              <a:rPr lang="en-US" sz="2800">
                <a:solidFill>
                  <a:srgbClr val="FFFFFF"/>
                </a:solidFill>
              </a:rPr>
              <a:t>Acid Suppression Therapy for GERD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A72E8-964C-5140-9B9C-6FC54E839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0773" y="1608667"/>
            <a:ext cx="2566469" cy="450112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1700"/>
              <a:t> H</a:t>
            </a:r>
            <a:r>
              <a:rPr lang="en-US" sz="1700" baseline="-25000"/>
              <a:t>2</a:t>
            </a:r>
            <a:r>
              <a:rPr lang="en-US" sz="1700"/>
              <a:t>-Receptor Antagonists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	   (H</a:t>
            </a:r>
            <a:r>
              <a:rPr lang="en-US" sz="1700" baseline="-25000"/>
              <a:t>2</a:t>
            </a:r>
            <a:r>
              <a:rPr lang="en-US" sz="1700"/>
              <a:t>RAs)</a:t>
            </a:r>
          </a:p>
          <a:p>
            <a:pPr eaLnBrk="1" hangingPunct="1">
              <a:buFontTx/>
              <a:buNone/>
              <a:defRPr/>
            </a:pPr>
            <a:endParaRPr lang="en-US" sz="1700"/>
          </a:p>
          <a:p>
            <a:pPr eaLnBrk="1" hangingPunct="1">
              <a:buFontTx/>
              <a:buNone/>
              <a:defRPr/>
            </a:pPr>
            <a:r>
              <a:rPr lang="en-US" sz="1700"/>
              <a:t>	Cimetidine (Tagamet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Ranitidine (Zantac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Famotidine (Pepcid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Nizatidine	 (Axid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lvl="1">
              <a:defRPr/>
            </a:pPr>
            <a:endParaRPr lang="en-US" sz="17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A1E374-FAF7-3E49-964F-737460369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272" y="1608667"/>
            <a:ext cx="2566467" cy="450112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1700"/>
              <a:t>Proton Pump Inhibitors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	      (PPIs)</a:t>
            </a:r>
          </a:p>
          <a:p>
            <a:pPr eaLnBrk="1" hangingPunct="1">
              <a:buFontTx/>
              <a:buNone/>
              <a:defRPr/>
            </a:pPr>
            <a:endParaRPr lang="en-US" sz="1700"/>
          </a:p>
          <a:p>
            <a:pPr eaLnBrk="1" hangingPunct="1">
              <a:buFontTx/>
              <a:buNone/>
              <a:defRPr/>
            </a:pPr>
            <a:r>
              <a:rPr lang="en-US" sz="1700"/>
              <a:t>	Omeprazole (Prilosec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Lansoprazole (Prevacid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Rabeprazole (Aciphex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Pantoprazole (Protonix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700"/>
              <a:t>	Esomeprazole (Nexium </a:t>
            </a:r>
            <a:r>
              <a:rPr lang="en-US" sz="1700">
                <a:cs typeface="Times New Roman" pitchFamily="18" charset="0"/>
              </a:rPr>
              <a:t>®</a:t>
            </a:r>
            <a:r>
              <a:rPr lang="en-US" sz="1700"/>
              <a:t>) 	</a:t>
            </a:r>
          </a:p>
          <a:p>
            <a:pPr>
              <a:defRPr/>
            </a:pPr>
            <a:endParaRPr lang="en-US" sz="1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FEA26-1C12-9545-89D3-EDA538F2F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3349FA-327F-E441-BC51-3E3934B6F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9121"/>
            <a:ext cx="7886700" cy="387176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3300" b="1" i="1" u="sng" dirty="0"/>
              <a:t>Indication for Surgery:</a:t>
            </a:r>
          </a:p>
          <a:p>
            <a:pPr>
              <a:defRPr/>
            </a:pPr>
            <a:endParaRPr lang="en-US" sz="2400" b="1" dirty="0"/>
          </a:p>
          <a:p>
            <a:pPr lvl="2">
              <a:defRPr/>
            </a:pPr>
            <a:r>
              <a:rPr lang="en-US" sz="2400" dirty="0"/>
              <a:t>Failed medical therapy.</a:t>
            </a:r>
          </a:p>
          <a:p>
            <a:pPr lvl="2">
              <a:defRPr/>
            </a:pPr>
            <a:endParaRPr lang="en-US" sz="2400" dirty="0"/>
          </a:p>
          <a:p>
            <a:pPr lvl="2">
              <a:defRPr/>
            </a:pPr>
            <a:r>
              <a:rPr lang="en-CA" sz="2400" dirty="0"/>
              <a:t>Patient desire.</a:t>
            </a:r>
          </a:p>
          <a:p>
            <a:pPr lvl="2">
              <a:defRPr/>
            </a:pPr>
            <a:endParaRPr lang="en-CA" sz="2400" dirty="0"/>
          </a:p>
          <a:p>
            <a:pPr lvl="2">
              <a:defRPr/>
            </a:pPr>
            <a:r>
              <a:rPr lang="en-CA" sz="2400" dirty="0"/>
              <a:t>Complications of GERD (e.g. Barrett's esophagus; grade III or IV esophagitis).</a:t>
            </a:r>
          </a:p>
          <a:p>
            <a:pPr lvl="2">
              <a:defRPr/>
            </a:pPr>
            <a:endParaRPr lang="en-CA" sz="2400" dirty="0"/>
          </a:p>
          <a:p>
            <a:pPr lvl="2">
              <a:defRPr/>
            </a:pPr>
            <a:r>
              <a:rPr lang="en-CA" sz="2400" dirty="0"/>
              <a:t>Medical complications attributable to a large hiatal hernia. (e.g. bleeding, dysphagia).</a:t>
            </a:r>
          </a:p>
          <a:p>
            <a:pPr marL="914400" lvl="2" indent="0">
              <a:buNone/>
              <a:defRPr/>
            </a:pPr>
            <a:endParaRPr lang="en-CA" sz="2400" dirty="0"/>
          </a:p>
          <a:p>
            <a:pPr lvl="2">
              <a:defRPr/>
            </a:pPr>
            <a:r>
              <a:rPr lang="en-CA" sz="2400" dirty="0"/>
              <a:t>”Atypical" symptoms and reflux documented on 24 hour pH monitoring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056EE-2C00-6E4B-9C6E-7C7D4CE67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16E20A-B040-A847-87F5-A9D5B900D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310" y="1186286"/>
            <a:ext cx="3733482" cy="1090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dirty="0"/>
              <a:t>Endoscopic GERD Therapy 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1CFF4-3E3C-184A-A336-A9D77885AE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4467" r="16981" b="-2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23CBA-D3F5-BF48-BD3D-62331BF71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330" y="2673512"/>
            <a:ext cx="3733184" cy="2729467"/>
          </a:xfrm>
        </p:spPr>
        <p:txBody>
          <a:bodyPr anchor="ctr">
            <a:noAutofit/>
          </a:bodyPr>
          <a:lstStyle/>
          <a:p>
            <a:pPr marL="0" indent="0" eaLnBrk="1" hangingPunct="1"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r>
              <a:rPr lang="en-US" sz="2400" dirty="0" err="1">
                <a:solidFill>
                  <a:srgbClr val="000000"/>
                </a:solidFill>
              </a:rPr>
              <a:t>Stretta</a:t>
            </a:r>
            <a:r>
              <a:rPr lang="en-US" sz="2400" dirty="0">
                <a:solidFill>
                  <a:srgbClr val="000000"/>
                </a:solidFill>
              </a:rPr>
              <a:t> procedure radiofrequency heating of GE junction</a:t>
            </a:r>
          </a:p>
          <a:p>
            <a:pPr marL="914400" lvl="2" indent="0" eaLnBrk="1" hangingPunct="1"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r>
              <a:rPr lang="en-US" sz="2400" dirty="0">
                <a:solidFill>
                  <a:srgbClr val="000000"/>
                </a:solidFill>
              </a:rPr>
              <a:t>Endoscopic plication TIF</a:t>
            </a:r>
          </a:p>
          <a:p>
            <a:pPr marL="914400" lvl="2" indent="0" eaLnBrk="1" hangingPunct="1"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r>
              <a:rPr lang="en-US" sz="2400" dirty="0" err="1">
                <a:solidFill>
                  <a:srgbClr val="000000"/>
                </a:solidFill>
              </a:rPr>
              <a:t>Enteryx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5B9E3-727D-D04C-89B0-968A133A5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5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64434-8300-E742-85C6-E22522FC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339625"/>
            <a:ext cx="3629796" cy="1090538"/>
          </a:xfrm>
        </p:spPr>
        <p:txBody>
          <a:bodyPr>
            <a:normAutofit/>
          </a:bodyPr>
          <a:lstStyle/>
          <a:p>
            <a:r>
              <a:rPr lang="en-US" sz="2700" b="1" i="1" u="sng" dirty="0"/>
              <a:t>Surgical treatment</a:t>
            </a:r>
            <a:br>
              <a:rPr lang="en-US" sz="2700" b="1" i="1" u="sng" dirty="0"/>
            </a:br>
            <a:r>
              <a:rPr lang="en-US" sz="2700" b="1" i="1" u="sng" dirty="0"/>
              <a:t> 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20EB9-6B42-4F4F-8129-F29E01A76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128" y="-9668"/>
            <a:ext cx="2472164" cy="3049607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Fundoplication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LINX®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EndoStim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C0302-C2D6-944B-8E31-7CAE99CC2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159" r="33693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F7651F-1903-8B46-AF04-56E84CDEC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900" r="26601" b="2"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45599-280A-7447-99AF-537910C2D9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7118" r="22674"/>
          <a:stretch/>
        </p:blipFill>
        <p:spPr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FCAAE-A5F3-A940-ACEA-36E662294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0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B7F3-4259-1D49-8F05-BE479E88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3845274" cy="1676603"/>
          </a:xfrm>
        </p:spPr>
        <p:txBody>
          <a:bodyPr>
            <a:normAutofit/>
          </a:bodyPr>
          <a:lstStyle/>
          <a:p>
            <a:r>
              <a:rPr lang="en-US" b="1" i="1" u="sng" dirty="0"/>
              <a:t>Surgical Anatomy </a:t>
            </a:r>
            <a:endParaRPr lang="en-US" b="1" i="1" u="sng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ADCB2F-C680-4145-A28A-2B7EAA433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0"/>
            <a:ext cx="3845272" cy="37854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Fibromuscular tube ( 25cm) long.</a:t>
            </a:r>
          </a:p>
          <a:p>
            <a:pPr marL="0" indent="0">
              <a:buNone/>
            </a:pPr>
            <a:endParaRPr lang="en-US" sz="2000"/>
          </a:p>
          <a:p>
            <a:pPr>
              <a:buFont typeface="Wingdings" pitchFamily="2" charset="2"/>
              <a:buChar char="§"/>
            </a:pPr>
            <a:r>
              <a:rPr lang="en-US" sz="2000"/>
              <a:t>Posterior mediastinum.</a:t>
            </a:r>
          </a:p>
          <a:p>
            <a:pPr marL="0" indent="0">
              <a:buNone/>
            </a:pPr>
            <a:endParaRPr lang="en-US" sz="2000"/>
          </a:p>
          <a:p>
            <a:pPr>
              <a:buFont typeface="Wingdings" pitchFamily="2" charset="2"/>
              <a:buChar char="§"/>
            </a:pPr>
            <a:r>
              <a:rPr lang="en-US" sz="2000"/>
              <a:t>4cm of esophagus below</a:t>
            </a:r>
          </a:p>
          <a:p>
            <a:pPr marL="0" indent="0">
              <a:buNone/>
            </a:pPr>
            <a:r>
              <a:rPr lang="en-US" sz="2000"/>
              <a:t> the diaphragm.</a:t>
            </a:r>
          </a:p>
          <a:p>
            <a:pPr marL="0" indent="0">
              <a:buNone/>
            </a:pPr>
            <a:endParaRPr lang="en-US" sz="2000"/>
          </a:p>
          <a:p>
            <a:pPr>
              <a:buFont typeface="Wingdings" pitchFamily="2" charset="2"/>
              <a:buChar char="§"/>
            </a:pPr>
            <a:r>
              <a:rPr lang="en-US" sz="2000"/>
              <a:t>Lined by squamous</a:t>
            </a:r>
          </a:p>
          <a:p>
            <a:pPr marL="0" indent="0">
              <a:buNone/>
            </a:pPr>
            <a:r>
              <a:rPr lang="en-US" sz="2000"/>
              <a:t> epithelium.</a:t>
            </a:r>
          </a:p>
          <a:p>
            <a:pPr>
              <a:buFont typeface="Wingdings" pitchFamily="2" charset="2"/>
              <a:buChar char="§"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1DD3BC-B51D-1F4A-A26C-61B8FABCB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r="11582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91F54-6AD9-E147-8433-5481026E5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792C3-2667-9D43-AEC6-F01FCD397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628650" y="1574958"/>
            <a:ext cx="3708080" cy="370808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A98052-4816-B64E-A330-ECFEA2422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" r="9799"/>
          <a:stretch/>
        </p:blipFill>
        <p:spPr>
          <a:xfrm>
            <a:off x="4807270" y="1609218"/>
            <a:ext cx="3708080" cy="3708083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AEA783-2A21-074A-A9E3-B392C8E9D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5304A0-7C06-3A4A-90AA-9344EBA4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i="1" u="sng">
                <a:solidFill>
                  <a:srgbClr val="FFFFFF"/>
                </a:solidFill>
              </a:rPr>
              <a:t>Achalasia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BB3E3-BB80-A54F-AD3E-A09AD21D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CA" sz="2100" dirty="0">
                <a:solidFill>
                  <a:srgbClr val="000000"/>
                </a:solidFill>
              </a:rPr>
              <a:t>An uncommon disease  of esophageal motility disorder.</a:t>
            </a:r>
          </a:p>
          <a:p>
            <a:pPr marL="0" indent="0" eaLnBrk="1" hangingPunct="1">
              <a:buNone/>
              <a:defRPr/>
            </a:pPr>
            <a:endParaRPr lang="en-CA" sz="21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CA" sz="2100" dirty="0">
                <a:solidFill>
                  <a:srgbClr val="000000"/>
                </a:solidFill>
              </a:rPr>
              <a:t>It is characterized by degeneration of the myenteric neurons that innervate LES and esophageal body</a:t>
            </a:r>
          </a:p>
          <a:p>
            <a:pPr eaLnBrk="1" hangingPunct="1">
              <a:defRPr/>
            </a:pPr>
            <a:endParaRPr lang="en-CA" sz="21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2100" b="1" i="1" u="sng" dirty="0">
                <a:solidFill>
                  <a:srgbClr val="000000"/>
                </a:solidFill>
              </a:rPr>
              <a:t>Pathogenesis:</a:t>
            </a:r>
          </a:p>
          <a:p>
            <a:pPr marL="0" indent="0" eaLnBrk="1" hangingPunct="1">
              <a:buNone/>
              <a:defRPr/>
            </a:pPr>
            <a:r>
              <a:rPr lang="en-US" sz="2100" dirty="0">
                <a:solidFill>
                  <a:srgbClr val="000000"/>
                </a:solidFill>
              </a:rPr>
              <a:t>Primary vs. secondary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84A88-F450-9D4E-BE90-481EE55F9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E0BA4-67EF-A149-833F-66B7B191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9B42C-D1D9-3844-83D8-062F6300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marL="914400" lvl="2" indent="0" eaLnBrk="1" hangingPunct="1">
              <a:buNone/>
              <a:defRPr/>
            </a:pPr>
            <a:r>
              <a:rPr lang="en-CA" sz="2100" b="1" i="1" u="sng" dirty="0">
                <a:solidFill>
                  <a:srgbClr val="000000"/>
                </a:solidFill>
              </a:rPr>
              <a:t>Primary:</a:t>
            </a:r>
          </a:p>
          <a:p>
            <a:pPr marL="914400" lvl="2" indent="0" eaLnBrk="1" hangingPunct="1">
              <a:buNone/>
              <a:defRPr/>
            </a:pPr>
            <a:r>
              <a:rPr lang="en-US" sz="2100" dirty="0">
                <a:solidFill>
                  <a:srgbClr val="000000"/>
                </a:solidFill>
              </a:rPr>
              <a:t>autoimmune  ?</a:t>
            </a:r>
          </a:p>
          <a:p>
            <a:pPr marL="914400" lvl="2" indent="0" eaLnBrk="1" hangingPunct="1">
              <a:buNone/>
              <a:defRPr/>
            </a:pPr>
            <a:r>
              <a:rPr lang="en-US" sz="2100" dirty="0">
                <a:solidFill>
                  <a:srgbClr val="000000"/>
                </a:solidFill>
              </a:rPr>
              <a:t>Viral                ?</a:t>
            </a:r>
          </a:p>
          <a:p>
            <a:pPr marL="914400" lvl="2" indent="0" eaLnBrk="1" hangingPunct="1">
              <a:buNone/>
              <a:defRPr/>
            </a:pPr>
            <a:r>
              <a:rPr lang="en-US" sz="2100" dirty="0" err="1">
                <a:solidFill>
                  <a:srgbClr val="000000"/>
                </a:solidFill>
              </a:rPr>
              <a:t>Gentics</a:t>
            </a:r>
            <a:r>
              <a:rPr lang="en-US" sz="2100" dirty="0">
                <a:solidFill>
                  <a:srgbClr val="000000"/>
                </a:solidFill>
              </a:rPr>
              <a:t> ?</a:t>
            </a:r>
          </a:p>
          <a:p>
            <a:pPr marL="914400" lvl="2" indent="0" eaLnBrk="1" hangingPunct="1">
              <a:buNone/>
              <a:defRPr/>
            </a:pPr>
            <a:endParaRPr lang="en-US" sz="2100" dirty="0">
              <a:solidFill>
                <a:srgbClr val="000000"/>
              </a:solidFill>
            </a:endParaRPr>
          </a:p>
          <a:p>
            <a:pPr marL="914400" lvl="2" indent="0" eaLnBrk="1" hangingPunct="1">
              <a:buNone/>
              <a:defRPr/>
            </a:pPr>
            <a:r>
              <a:rPr lang="en-CA" sz="2100" b="1" i="1" dirty="0">
                <a:solidFill>
                  <a:srgbClr val="000000"/>
                </a:solidFill>
              </a:rPr>
              <a:t>Secondary:</a:t>
            </a:r>
          </a:p>
          <a:p>
            <a:pPr lvl="2">
              <a:defRPr/>
            </a:pPr>
            <a:r>
              <a:rPr lang="en-CA" sz="2100" b="1" dirty="0">
                <a:solidFill>
                  <a:srgbClr val="000000"/>
                </a:solidFill>
              </a:rPr>
              <a:t>Chagas' disease is a parasitic infection caused by </a:t>
            </a:r>
            <a:r>
              <a:rPr lang="en-CA" sz="2100" b="1" i="1" dirty="0">
                <a:solidFill>
                  <a:srgbClr val="000000"/>
                </a:solidFill>
              </a:rPr>
              <a:t>Trypanosoma </a:t>
            </a:r>
            <a:r>
              <a:rPr lang="en-CA" sz="2100" b="1" i="1" dirty="0" err="1">
                <a:solidFill>
                  <a:srgbClr val="000000"/>
                </a:solidFill>
              </a:rPr>
              <a:t>cruzi</a:t>
            </a:r>
            <a:r>
              <a:rPr lang="en-CA" sz="2100" b="1" i="1" dirty="0">
                <a:solidFill>
                  <a:srgbClr val="000000"/>
                </a:solidFill>
              </a:rPr>
              <a:t> which can cause secondary achalasia</a:t>
            </a:r>
          </a:p>
          <a:p>
            <a:pPr marL="0" indent="0" eaLnBrk="1" hangingPunct="1">
              <a:buNone/>
              <a:defRPr/>
            </a:pPr>
            <a:endParaRPr lang="en-CA" sz="2100" b="1" i="1" dirty="0">
              <a:solidFill>
                <a:srgbClr val="000000"/>
              </a:solidFill>
            </a:endParaRPr>
          </a:p>
          <a:p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C6406-B7BB-0842-8817-01FE5CC31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42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7929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1A61CD-4C9F-B544-AAC4-68892721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053641"/>
            <a:ext cx="2908402" cy="2760098"/>
          </a:xfrm>
        </p:spPr>
        <p:txBody>
          <a:bodyPr>
            <a:normAutofit/>
          </a:bodyPr>
          <a:lstStyle/>
          <a:p>
            <a:r>
              <a:rPr lang="en-CA" sz="3100" dirty="0" err="1">
                <a:solidFill>
                  <a:srgbClr val="FFFFFF"/>
                </a:solidFill>
              </a:rPr>
              <a:t>Pseudoachalasia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E25E-FCB1-5F47-BB1F-C490C4830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616" y="1196752"/>
            <a:ext cx="3979563" cy="5230634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CA" sz="2100" b="1" dirty="0">
                <a:solidFill>
                  <a:srgbClr val="000000"/>
                </a:solidFill>
              </a:rPr>
              <a:t>The most concerning secondary etiology is </a:t>
            </a:r>
            <a:r>
              <a:rPr lang="en-CA" sz="2100" b="1" u="sng" dirty="0">
                <a:solidFill>
                  <a:srgbClr val="000000"/>
                </a:solidFill>
              </a:rPr>
              <a:t>cancer</a:t>
            </a:r>
            <a:r>
              <a:rPr lang="en-CA" sz="2100" b="1" dirty="0">
                <a:solidFill>
                  <a:srgbClr val="000000"/>
                </a:solidFill>
              </a:rPr>
              <a:t> </a:t>
            </a:r>
            <a:r>
              <a:rPr lang="en-CA" sz="2100" b="1" dirty="0">
                <a:solidFill>
                  <a:srgbClr val="000000"/>
                </a:solidFill>
                <a:sym typeface="Wingdings" pitchFamily="2" charset="2"/>
              </a:rPr>
              <a:t></a:t>
            </a:r>
            <a:r>
              <a:rPr lang="en-CA" sz="2100" b="1" dirty="0">
                <a:solidFill>
                  <a:srgbClr val="000000"/>
                </a:solidFill>
              </a:rPr>
              <a:t>which can present as achalasia through mechanical obstruction of the GEJ.</a:t>
            </a:r>
          </a:p>
          <a:p>
            <a:endParaRPr lang="en-CA" sz="21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000000"/>
              </a:solidFill>
            </a:endParaRPr>
          </a:p>
          <a:p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63DB7-7E50-CB48-A106-DFE8CA6FA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78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8ADDAF-5DF3-784C-84D4-BFFF6666B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175" y="643466"/>
            <a:ext cx="4303649" cy="557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0F599-4205-B74D-B70E-B65D07B79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3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6A0B-9423-704F-8F72-6E823326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Clinical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86819-10E0-DC40-BBC8-594B85527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E0C2BE55-A6A8-4B6D-9B8B-8E8AC01D0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67549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E344-DAFD-9741-BC9B-6772FA99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i="1" u="sng" dirty="0"/>
              <a:t>Clinical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DFC19-5C25-5541-BBBA-AAEE925B2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9F8DC9B-1CBD-421F-9B7A-2C66B6045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04628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9553-7C8F-9B4C-8F3F-CF5528FC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i="1" u="sng" dirty="0"/>
              <a:t>Clinical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AD01F-327F-BE45-9BA9-835F3F01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42B2600-C1E9-4D9E-AA33-363FF07F1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09391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12CB0-8E0E-F34E-A0C9-F230D0E2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Diagnosis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872EE-C58A-C942-80D7-C3A75FF3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A0BB685-3DBD-4813-AD68-A6861AD5CA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27883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C85B4-7C80-D045-847B-C2987DDBA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" r="8259" b="16334"/>
          <a:stretch/>
        </p:blipFill>
        <p:spPr>
          <a:xfrm>
            <a:off x="1257189" y="643466"/>
            <a:ext cx="6629620" cy="5571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A3C65-B3BE-E443-8F79-3E52105D8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9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75217-71AF-7F49-A027-16C080A9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i="1" u="sng">
                <a:solidFill>
                  <a:srgbClr val="FFFFFF"/>
                </a:solidFill>
              </a:rPr>
              <a:t>Esophageal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A82C9-20D0-1040-B40C-94E63D7AF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i="1" u="sng" dirty="0">
                <a:solidFill>
                  <a:srgbClr val="000000"/>
                </a:solidFill>
              </a:rPr>
              <a:t>Benign: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Esophageal motility disorder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Esophageal diverticula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Benign esophageal tumors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GERD and Hiatus Hernia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Esophageal perforation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Caustic Injury </a:t>
            </a:r>
          </a:p>
          <a:p>
            <a:pPr lvl="2">
              <a:defRPr/>
            </a:pPr>
            <a:r>
              <a:rPr lang="en-US" sz="2100" dirty="0">
                <a:solidFill>
                  <a:srgbClr val="000000"/>
                </a:solidFill>
              </a:rPr>
              <a:t>Esophageal cancer</a:t>
            </a:r>
          </a:p>
          <a:p>
            <a:pPr lvl="2">
              <a:defRPr/>
            </a:pPr>
            <a:endParaRPr lang="en-US" sz="21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100" b="1" i="1" u="sng" dirty="0">
                <a:solidFill>
                  <a:srgbClr val="000000"/>
                </a:solidFill>
              </a:rPr>
              <a:t>Malignant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>
                <a:solidFill>
                  <a:srgbClr val="000000"/>
                </a:solidFill>
                <a:sym typeface="Wingdings" pitchFamily="2" charset="2"/>
              </a:rPr>
              <a:t> Esophageal cancer 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1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1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sz="21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00F95-1F55-6344-A6BD-50164975A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02415-9787-5840-A1D1-792EBB54A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4" y="843040"/>
            <a:ext cx="2747048" cy="206028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13D6099-8E5A-2B4A-8441-C33853135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361414" y="3861680"/>
            <a:ext cx="2747048" cy="224529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0AF48B-EF09-0A43-B61C-49F4CE5EB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513" y="2800350"/>
            <a:ext cx="4310062" cy="29876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b="1" i="1" u="sng" dirty="0">
                <a:solidFill>
                  <a:srgbClr val="FFFFFF"/>
                </a:solidFill>
              </a:rPr>
              <a:t>Upper endoscopy:</a:t>
            </a:r>
            <a:endParaRPr lang="en-CA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FFFFFF"/>
                </a:solidFill>
              </a:rPr>
              <a:t>Role out other causes of dysphagia.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FFFFFF"/>
                </a:solidFill>
              </a:rPr>
              <a:t>Dilated esophagus with retained food particles.</a:t>
            </a:r>
          </a:p>
          <a:p>
            <a:pPr marL="0" indent="0">
              <a:buNone/>
            </a:pPr>
            <a:endParaRPr lang="en-CA" sz="21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8D7DE-161F-544D-B16F-6BC685B26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82AC-D844-944C-9369-AFE38852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C1D367-2C81-C64E-9359-2ECD3BC61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45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C3618-5208-3346-84D3-242C8A3EB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3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21D463-19AE-AB4B-A684-85358C421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17" t="28847" b="5476"/>
          <a:stretch/>
        </p:blipFill>
        <p:spPr>
          <a:xfrm>
            <a:off x="1563194" y="2589086"/>
            <a:ext cx="2947087" cy="275547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DFCC4-1C9F-7B4A-BC6B-6F6B75E3B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29" y="572045"/>
            <a:ext cx="2720298" cy="5094251"/>
          </a:xfrm>
        </p:spPr>
        <p:txBody>
          <a:bodyPr anchor="ctr"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CA" sz="3200" b="1" i="1" u="sng" dirty="0"/>
              <a:t>Esophageal manometry</a:t>
            </a:r>
          </a:p>
          <a:p>
            <a:pPr marL="0" indent="0" algn="ctr" eaLnBrk="1" hangingPunct="1">
              <a:buNone/>
              <a:defRPr/>
            </a:pPr>
            <a:endParaRPr lang="en-CA" sz="3200" b="1" i="1" u="sng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CA" sz="1900" b="1" dirty="0"/>
              <a:t>Aperistalsis of the esophageal body.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CA" sz="1900" b="1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sz="1900" b="1" dirty="0" err="1"/>
              <a:t>Incomplete</a:t>
            </a:r>
            <a:r>
              <a:rPr lang="fr-FR" sz="1900" b="1" dirty="0"/>
              <a:t> or absent LES relaxation </a:t>
            </a:r>
            <a:r>
              <a:rPr lang="fr-FR" sz="1900" b="1" dirty="0" err="1"/>
              <a:t>with</a:t>
            </a:r>
            <a:r>
              <a:rPr lang="fr-FR" sz="1900" b="1" dirty="0"/>
              <a:t> </a:t>
            </a:r>
            <a:r>
              <a:rPr lang="fr-FR" sz="1900" b="1" dirty="0" err="1"/>
              <a:t>swallowing</a:t>
            </a:r>
            <a:r>
              <a:rPr lang="fr-FR" sz="1900" b="1" dirty="0"/>
              <a:t>.</a:t>
            </a:r>
          </a:p>
          <a:p>
            <a:pPr marL="0" indent="0" eaLnBrk="1" hangingPunct="1">
              <a:buNone/>
              <a:defRPr/>
            </a:pPr>
            <a:endParaRPr lang="fr-FR" sz="1900" b="1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1900" b="1" dirty="0"/>
              <a:t>Hypertensive LES.</a:t>
            </a:r>
          </a:p>
          <a:p>
            <a:pPr lvl="3" eaLnBrk="1" hangingPunct="1">
              <a:defRPr/>
            </a:pP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068C7-23D6-224B-9647-7CA710341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66677-7688-814C-BE3B-C0B81849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9627-F919-0143-8ADE-D829CCFA8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sz="2100" b="1"/>
              <a:t>Manometric variants of achalasia exist</a:t>
            </a:r>
          </a:p>
          <a:p>
            <a:pPr lvl="3" eaLnBrk="1" hangingPunct="1">
              <a:defRPr/>
            </a:pPr>
            <a:r>
              <a:rPr lang="en-CA" sz="2100" b="1"/>
              <a:t>The best known is vigorous achalasia</a:t>
            </a:r>
          </a:p>
          <a:p>
            <a:pPr lvl="3" eaLnBrk="1" hangingPunct="1">
              <a:defRPr/>
            </a:pPr>
            <a:r>
              <a:rPr lang="en-CA" sz="2100" b="1"/>
              <a:t>defined by the presence of normal to high amplitude esophageal body contractions in the presence of a non-relaxing LES</a:t>
            </a:r>
          </a:p>
          <a:p>
            <a:pPr eaLnBrk="1" hangingPunct="1">
              <a:defRPr/>
            </a:pPr>
            <a:endParaRPr lang="en-CA" sz="2100" b="1"/>
          </a:p>
          <a:p>
            <a:pPr eaLnBrk="1" hangingPunct="1">
              <a:defRPr/>
            </a:pPr>
            <a:r>
              <a:rPr lang="en-CA" sz="2100" b="1"/>
              <a:t>Manometric variants of achalasia exist</a:t>
            </a:r>
          </a:p>
          <a:p>
            <a:pPr lvl="3" eaLnBrk="1" hangingPunct="1">
              <a:defRPr/>
            </a:pPr>
            <a:r>
              <a:rPr lang="en-CA" sz="2100" b="1"/>
              <a:t>vigorous achalasia may represent an early stage of achalasia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00099-9127-4D42-9D7B-EB1BBD24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018DE-D99B-A341-A48E-7C283415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i="1" u="sng">
                <a:solidFill>
                  <a:srgbClr val="FFFFFF"/>
                </a:solidFill>
              </a:rPr>
              <a:t>Treatment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8D66C-713D-8147-A126-218A4C1E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D21C817-77B1-4A41-84DD-419E12278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21976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F1075-E7B7-554E-B7C4-D2F2212C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i="1" u="sng">
                <a:solidFill>
                  <a:srgbClr val="FFFFFF"/>
                </a:solidFill>
              </a:rPr>
              <a:t>Pharmacological Therapy </a:t>
            </a:r>
            <a:endParaRPr lang="en-US" sz="2800" i="1" u="sng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D0015-DAFF-EB4E-9DD8-DB5A96EB9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CA" sz="2100" b="1" dirty="0">
                <a:solidFill>
                  <a:srgbClr val="000000"/>
                </a:solidFill>
              </a:rPr>
              <a:t>Decrease the LES pressure by causing smooth muscle relaxation. </a:t>
            </a:r>
          </a:p>
          <a:p>
            <a:pPr eaLnBrk="1" hangingPunct="1">
              <a:defRPr/>
            </a:pPr>
            <a:endParaRPr lang="en-CA" sz="2100" b="1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CA" sz="2100" b="1" dirty="0">
                <a:solidFill>
                  <a:srgbClr val="000000"/>
                </a:solidFill>
              </a:rPr>
              <a:t>Inconvenient as they are 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CA" sz="2100" b="1" dirty="0">
                <a:solidFill>
                  <a:srgbClr val="000000"/>
                </a:solidFill>
              </a:rPr>
              <a:t>Partially effective.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CA" sz="2100" b="1" dirty="0">
                <a:solidFill>
                  <a:srgbClr val="000000"/>
                </a:solidFill>
              </a:rPr>
              <a:t>frequently associated with side effects.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CA" sz="2100" b="1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CA" sz="2100" b="1" dirty="0">
                <a:solidFill>
                  <a:srgbClr val="000000"/>
                </a:solidFill>
              </a:rPr>
              <a:t>It is reserved for patients who are awaiting or unable to tolerate more invasive treatment modalities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3AA4F-0997-8E47-AEB7-2554E17F9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1C45-3C5E-FE49-B6A6-176CC8CE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CA" sz="1900" b="1" i="1" u="sng">
                <a:solidFill>
                  <a:srgbClr val="000000"/>
                </a:solidFill>
              </a:rPr>
              <a:t>Nitrates </a:t>
            </a:r>
            <a:r>
              <a:rPr lang="en-CA" sz="1900" b="1">
                <a:solidFill>
                  <a:srgbClr val="000000"/>
                </a:solidFill>
              </a:rPr>
              <a:t>were first recognized as an effective treatment of achalasia </a:t>
            </a:r>
          </a:p>
          <a:p>
            <a:pPr lvl="2" eaLnBrk="1" hangingPunct="1">
              <a:defRPr/>
            </a:pPr>
            <a:r>
              <a:rPr lang="en-CA" sz="1900" b="1">
                <a:solidFill>
                  <a:srgbClr val="000000"/>
                </a:solidFill>
              </a:rPr>
              <a:t>their systemic vasodilatory effects and headaches limit their tolerability by patients</a:t>
            </a:r>
          </a:p>
          <a:p>
            <a:pPr marL="914400" lvl="2" indent="0" eaLnBrk="1" hangingPunct="1">
              <a:buNone/>
              <a:defRPr/>
            </a:pPr>
            <a:endParaRPr lang="en-CA" sz="1900" b="1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endParaRPr lang="en-CA" sz="1900" b="1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CA" sz="1900" b="1" i="1" u="sng">
                <a:solidFill>
                  <a:srgbClr val="000000"/>
                </a:solidFill>
              </a:rPr>
              <a:t>Calcium channel blockers </a:t>
            </a:r>
            <a:r>
              <a:rPr lang="en-CA" sz="1900" b="1">
                <a:solidFill>
                  <a:srgbClr val="000000"/>
                </a:solidFill>
              </a:rPr>
              <a:t>have a better side-effect profile when compared with nitrates </a:t>
            </a:r>
          </a:p>
          <a:p>
            <a:pPr lvl="2" eaLnBrk="1" hangingPunct="1">
              <a:defRPr/>
            </a:pPr>
            <a:r>
              <a:rPr lang="en-CA" sz="1900" b="1">
                <a:solidFill>
                  <a:srgbClr val="000000"/>
                </a:solidFill>
              </a:rPr>
              <a:t>30% of patients report adverse side effects including peripheral edema, hypotension, and headache.</a:t>
            </a:r>
            <a:endParaRPr lang="en-US" sz="19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60F1C-3E28-5247-BBF8-ABCA3A52D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02CB01-D486-6D42-B57D-356809FA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200" b="1" i="1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Botulinum Toxin </a:t>
            </a:r>
            <a:endParaRPr lang="en-US" sz="4200" i="1" u="sng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50BB26-A75B-E14C-A738-98E3DBC2A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" r="16836" b="-2"/>
          <a:stretch/>
        </p:blipFill>
        <p:spPr>
          <a:xfrm>
            <a:off x="3865366" y="548680"/>
            <a:ext cx="4915159" cy="59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18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1DC0-C5D0-8646-A279-8B0CC8B5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FA090E8-8161-4EFB-9BF8-1383FD3A41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959695"/>
              </p:ext>
            </p:extLst>
          </p:nvPr>
        </p:nvGraphicFramePr>
        <p:xfrm>
          <a:off x="639093" y="141277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0449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44055-3BD6-F745-A567-2F10DD8A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b="1">
                <a:solidFill>
                  <a:schemeClr val="accent1"/>
                </a:solidFill>
              </a:rPr>
              <a:t>Pneumatic Dilation 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3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E2CD9-1B98-9243-B2B7-68D63CE32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GB" sz="1900" b="1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GB" sz="1900" b="1" dirty="0"/>
              <a:t>A balloon is </a:t>
            </a:r>
            <a:r>
              <a:rPr lang="en-GB" sz="1900" b="1" dirty="0" err="1"/>
              <a:t>insufflated</a:t>
            </a:r>
            <a:r>
              <a:rPr lang="en-GB" sz="1900" b="1" dirty="0"/>
              <a:t> at the level of the gastroesophageal  junction to rupture the muscle fibre.</a:t>
            </a:r>
          </a:p>
          <a:p>
            <a:pPr marL="457200" lvl="1" indent="0" eaLnBrk="1" hangingPunct="1">
              <a:buNone/>
              <a:defRPr/>
            </a:pPr>
            <a:endParaRPr lang="en-GB" sz="1900" b="1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GB" sz="1900" b="1" dirty="0"/>
              <a:t>Success rate 70-80%.</a:t>
            </a:r>
          </a:p>
          <a:p>
            <a:pPr marL="457200" lvl="1" indent="0" eaLnBrk="1" hangingPunct="1">
              <a:buNone/>
              <a:defRPr/>
            </a:pPr>
            <a:endParaRPr lang="en-GB" sz="1900" b="1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GB" sz="1900" b="1" dirty="0"/>
              <a:t>50% will require more than 1 dilation session.</a:t>
            </a:r>
          </a:p>
          <a:p>
            <a:pPr eaLnBrk="1" hangingPunct="1">
              <a:defRPr/>
            </a:pPr>
            <a:endParaRPr lang="en-CA" sz="1900" b="1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CA" sz="1900" b="1" dirty="0"/>
              <a:t>Complications of pneumatic dilation exist</a:t>
            </a:r>
          </a:p>
          <a:p>
            <a:pPr marL="0" indent="0" eaLnBrk="1" hangingPunct="1">
              <a:buNone/>
              <a:defRPr/>
            </a:pPr>
            <a:r>
              <a:rPr lang="en-CA" sz="1900" b="1" dirty="0"/>
              <a:t>         - </a:t>
            </a:r>
            <a:r>
              <a:rPr lang="en-US" sz="1900" b="1" dirty="0"/>
              <a:t>Gastroesophageal reflux 25-35%</a:t>
            </a:r>
          </a:p>
          <a:p>
            <a:pPr marL="0" indent="0" eaLnBrk="1" hangingPunct="1">
              <a:buNone/>
              <a:defRPr/>
            </a:pPr>
            <a:r>
              <a:rPr lang="en-US" sz="1900" b="1" dirty="0"/>
              <a:t>         - Esophageal perforation  3 %</a:t>
            </a:r>
            <a:endParaRPr lang="en-CA" sz="19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62B68-5349-7A46-A109-41E511678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5E7C-138F-0849-B1F4-3B5C4264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40" y="836712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i="1" u="sng" dirty="0"/>
              <a:t>GASTROESOPHAGEAL REFLUX DISEASE (GERD)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B2B64-F277-7945-89E1-B247CE87E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31D805A-A3D7-4D61-9847-FDEA6E61CE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49697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achalasia2">
            <a:extLst>
              <a:ext uri="{FF2B5EF4-FFF2-40B4-BE49-F238E27FC236}">
                <a16:creationId xmlns:a16="http://schemas.microsoft.com/office/drawing/2014/main" id="{96D32D4C-C633-A249-A8DB-7955B3980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3907" b="1"/>
          <a:stretch/>
        </p:blipFill>
        <p:spPr bwMode="auto">
          <a:xfrm>
            <a:off x="-1" y="10"/>
            <a:ext cx="9144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58AACA5-95F5-3142-8C53-969F5E1C5A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endParaRPr lang="en-GB" sz="1575"/>
          </a:p>
          <a:p>
            <a:pPr eaLnBrk="1" hangingPunct="1">
              <a:buFontTx/>
              <a:buNone/>
              <a:defRPr/>
            </a:pPr>
            <a:endParaRPr lang="en-US" sz="157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B21C7-8466-BE4E-B061-CBE75EB2E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30EB-452F-CC46-A555-17B6C1A5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</a:rPr>
              <a:t>Surgical Therapy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FC3CB-E4F2-C141-A75C-AD446DDD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Has success rates in excess of 90%.</a:t>
            </a:r>
          </a:p>
          <a:p>
            <a:pPr marL="0" indent="0" eaLnBrk="1" hangingPunct="1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Acid exposure is a known complication of surgical intervention for achalasia.</a:t>
            </a:r>
          </a:p>
          <a:p>
            <a:pPr marL="0" indent="0" eaLnBrk="1" hangingPunct="1">
              <a:buNone/>
              <a:defRPr/>
            </a:pPr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C79FB-F0D8-FE4C-BDAA-22A5C8262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9DFD-615B-C941-8E3F-725C476F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27026"/>
            <a:ext cx="2468166" cy="2287588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100" b="1"/>
              <a:t>Surgical Therapy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8DBC0-67DB-F140-B558-3963A9A3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27026"/>
            <a:ext cx="5614060" cy="228758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Laparoscopic Heller's myotomy demonstrated excellent results, with 98% of patients reporting symptomatic improvement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793F6-3B5A-4042-B8BC-824E04BF5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29" r="-1" b="11271"/>
          <a:stretch/>
        </p:blipFill>
        <p:spPr>
          <a:xfrm>
            <a:off x="-6876" y="2763151"/>
            <a:ext cx="9150876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92A9F-E38D-8D43-B178-58E90201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9B9D-2C35-E942-8263-F455E514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Complications of Achalasia 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D002E-135D-CC4D-90F1-4F0049A8D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C5225D2-A767-444B-A885-9275045FE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74007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58A7-EBE0-DB4D-AB3B-00A8B751D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4939869" cy="1676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i="1" u="sng" dirty="0"/>
              <a:t>Esophageal </a:t>
            </a:r>
            <a:r>
              <a:rPr lang="en-US" b="1" i="1" u="sng" dirty="0" err="1"/>
              <a:t>Diverticula</a:t>
            </a:r>
            <a:endParaRPr lang="en-US" b="1" i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E5AAC-80BB-BE47-9885-B0CFEB4ED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US" sz="2100" b="1"/>
              <a:t>The three most common sites of occurrence are:</a:t>
            </a:r>
          </a:p>
          <a:p>
            <a:pPr marL="0" indent="0">
              <a:buNone/>
              <a:defRPr/>
            </a:pPr>
            <a:endParaRPr lang="en-US" sz="2100" b="1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100" b="1"/>
              <a:t> Pharyngoesophageal (Zenker’s).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100" b="1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100" b="1"/>
              <a:t> Parabronchial (midesophageal).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100" b="1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100" b="1"/>
              <a:t> Epiphrenic. </a:t>
            </a:r>
            <a:endParaRPr lang="en-US" sz="2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D6EA8-33F0-5344-B98A-473AA48B5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4" r="12328" b="-1"/>
          <a:stretch/>
        </p:blipFill>
        <p:spPr>
          <a:xfrm>
            <a:off x="5667306" y="10"/>
            <a:ext cx="3476693" cy="685799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0E2C9-F2D8-4C49-8C17-8001B8FE6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F82AA-B6E1-7D46-A7C5-775E67A1F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053711"/>
            <a:ext cx="4229246" cy="14244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Esophageal </a:t>
            </a:r>
            <a:r>
              <a:rPr lang="en-US" b="1">
                <a:solidFill>
                  <a:srgbClr val="FFFFFF"/>
                </a:solidFill>
              </a:rPr>
              <a:t>Diverticula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5C3F8-4E1B-E348-8B6D-34DEC69B7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598" b="12973"/>
          <a:stretch/>
        </p:blipFill>
        <p:spPr>
          <a:xfrm>
            <a:off x="361414" y="762964"/>
            <a:ext cx="2747048" cy="22204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23E16A7-1CBF-854A-AFD0-60240AE6E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42" t="-6742" r="-1700" b="1909"/>
          <a:stretch/>
        </p:blipFill>
        <p:spPr>
          <a:xfrm>
            <a:off x="361414" y="3765183"/>
            <a:ext cx="2747048" cy="2438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29972-D44E-FB46-815F-E440B33E7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99889"/>
            <a:ext cx="4310390" cy="298754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CA" sz="2100" b="1" i="1" u="sng">
                <a:solidFill>
                  <a:srgbClr val="FFFFFF"/>
                </a:solidFill>
              </a:rPr>
              <a:t>True diverticula </a:t>
            </a:r>
            <a:r>
              <a:rPr lang="en-CA" sz="2100" b="1">
                <a:solidFill>
                  <a:srgbClr val="FFFFFF"/>
                </a:solidFill>
              </a:rPr>
              <a:t>involve all layers of the esophageal wall, including mucosa, sub-mucosa, and muscularis.</a:t>
            </a:r>
          </a:p>
          <a:p>
            <a:pPr marL="0" indent="0">
              <a:buNone/>
              <a:defRPr/>
            </a:pPr>
            <a:endParaRPr lang="en-CA" sz="2100" b="1">
              <a:solidFill>
                <a:srgbClr val="FFFFFF"/>
              </a:solidFill>
            </a:endParaRPr>
          </a:p>
          <a:p>
            <a:pPr>
              <a:defRPr/>
            </a:pPr>
            <a:r>
              <a:rPr lang="en-CA" sz="2100" b="1" i="1" u="sng">
                <a:solidFill>
                  <a:srgbClr val="FFFFFF"/>
                </a:solidFill>
              </a:rPr>
              <a:t>False diverticulum </a:t>
            </a:r>
            <a:r>
              <a:rPr lang="en-CA" sz="2100" b="1">
                <a:solidFill>
                  <a:srgbClr val="FFFFFF"/>
                </a:solidFill>
              </a:rPr>
              <a:t>consists of mucosa and submucosa only.</a:t>
            </a:r>
          </a:p>
          <a:p>
            <a:pPr>
              <a:defRPr/>
            </a:pPr>
            <a:endParaRPr lang="en-CA" sz="2100" b="1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9A72-F406-4C4A-B32D-F246F3D2D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06C77-B1CA-B742-9F20-0440690A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700">
                <a:solidFill>
                  <a:srgbClr val="FFFFFF"/>
                </a:solidFill>
              </a:rPr>
              <a:t>Esophageal </a:t>
            </a:r>
            <a:r>
              <a:rPr lang="en-US" sz="3700" b="1">
                <a:solidFill>
                  <a:srgbClr val="FFFFFF"/>
                </a:solidFill>
              </a:rPr>
              <a:t>Diverticula</a:t>
            </a:r>
            <a:endParaRPr lang="en-US" sz="37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FE30577-3362-794D-B64B-932FF85BE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A102EC9-276B-4CDD-95CE-6BE1C40AF7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825084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FF001B-8BFC-564B-A940-320596A4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262" y="2924944"/>
            <a:ext cx="3968748" cy="1628775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2200" u="none" dirty="0"/>
              <a:t> </a:t>
            </a:r>
            <a:r>
              <a:rPr lang="en-CA" sz="2200" u="none" dirty="0"/>
              <a:t>Is the most common esophageal diverticulum found today.</a:t>
            </a:r>
          </a:p>
          <a:p>
            <a:pPr marL="0" indent="0">
              <a:buNone/>
              <a:defRPr/>
            </a:pPr>
            <a:endParaRPr lang="en-CA" sz="2200" u="none" dirty="0"/>
          </a:p>
          <a:p>
            <a:pPr>
              <a:defRPr/>
            </a:pPr>
            <a:r>
              <a:rPr lang="en-CA" sz="2200" u="none" dirty="0"/>
              <a:t>Disease of elderly (7th decade of life).</a:t>
            </a:r>
          </a:p>
          <a:p>
            <a:pPr>
              <a:defRPr/>
            </a:pPr>
            <a:endParaRPr lang="en-CA" sz="2200" dirty="0"/>
          </a:p>
          <a:p>
            <a:pPr marL="0" indent="0">
              <a:buNone/>
              <a:defRPr/>
            </a:pPr>
            <a:endParaRPr lang="en-CA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828465-E368-074F-8AF6-9ACFF1B3C253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4322949" y="4221088"/>
            <a:ext cx="3968747" cy="3752849"/>
          </a:xfrm>
          <a:prstGeom prst="rect">
            <a:avLst/>
          </a:prstGeom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CA" sz="2400" kern="0" dirty="0"/>
              <a:t>Herniation at Killian's triangle between: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kern="0" dirty="0"/>
              <a:t>Oblique fibers of the thyro-</a:t>
            </a:r>
            <a:r>
              <a:rPr lang="en-CA" sz="2400" kern="0" dirty="0" err="1"/>
              <a:t>pharyngeus</a:t>
            </a:r>
            <a:r>
              <a:rPr lang="en-CA" sz="2400" kern="0" dirty="0"/>
              <a:t> muscle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kern="0" dirty="0"/>
              <a:t>Horizontal fibers of the </a:t>
            </a:r>
            <a:r>
              <a:rPr lang="en-CA" sz="2400" kern="0" dirty="0" err="1"/>
              <a:t>crico-pharyngeus</a:t>
            </a:r>
            <a:r>
              <a:rPr lang="en-CA" sz="2400" kern="0" dirty="0"/>
              <a:t> muscle.</a:t>
            </a:r>
            <a:endParaRPr lang="en-US" sz="2400" kern="0" dirty="0"/>
          </a:p>
          <a:p>
            <a:endParaRPr lang="en-US" sz="1600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AB5C2E-9323-1E47-8414-DB99F5FD5143}"/>
              </a:ext>
            </a:extLst>
          </p:cNvPr>
          <p:cNvSpPr txBox="1">
            <a:spLocks/>
          </p:cNvSpPr>
          <p:nvPr/>
        </p:nvSpPr>
        <p:spPr>
          <a:xfrm>
            <a:off x="2411760" y="511175"/>
            <a:ext cx="8229600" cy="1365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u="sng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600"/>
              </a:spcAft>
              <a:defRPr/>
            </a:pPr>
            <a:br>
              <a:rPr lang="en-US" sz="2900" dirty="0"/>
            </a:br>
            <a:r>
              <a:rPr lang="en-US" sz="2900" dirty="0"/>
              <a:t> Pharyngoesophageal (</a:t>
            </a:r>
            <a:r>
              <a:rPr lang="en-US" sz="2900" dirty="0" err="1"/>
              <a:t>Zenker’s</a:t>
            </a:r>
            <a:r>
              <a:rPr lang="en-US" sz="2900" dirty="0"/>
              <a:t>) </a:t>
            </a:r>
          </a:p>
          <a:p>
            <a:pPr fontAlgn="auto">
              <a:spcAft>
                <a:spcPts val="600"/>
              </a:spcAft>
              <a:defRPr/>
            </a:pPr>
            <a:r>
              <a:rPr lang="en-US" sz="2900" dirty="0"/>
              <a:t>Diverticulum </a:t>
            </a:r>
            <a:br>
              <a:rPr lang="en-US" sz="2900" dirty="0"/>
            </a:br>
            <a:endParaRPr lang="en-US" sz="29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6038E8-EA8F-5D47-8A73-BDAD1AFDB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18" t="2424" r="2701" b="1686"/>
          <a:stretch/>
        </p:blipFill>
        <p:spPr>
          <a:xfrm>
            <a:off x="24275" y="1340767"/>
            <a:ext cx="4294229" cy="50405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8A915F-DC19-4C42-A2F8-E68771FD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"/>
            <a:ext cx="1323211" cy="5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5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6D27-28C1-AD40-8258-AD504BE3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5F376-BC7E-E544-91BE-2DD0A5C21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DC55B4-5CAC-204B-898B-31121D073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86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3D5AC-C0CE-6249-8C27-F1AF7348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</a:rPr>
              <a:t>Symptoms and Diagnosis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AC42049-BE13-1748-838F-04D030483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471E0B6-7434-4BAB-8E55-9140D955C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890829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10ED26-53E0-F547-B574-58E984B83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33"/>
          <a:stretch/>
        </p:blipFill>
        <p:spPr>
          <a:xfrm>
            <a:off x="251520" y="-33970"/>
            <a:ext cx="9143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3DDCD-FCAB-E440-BF8E-F96A5968A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66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13BF7-EE17-BC48-8E1E-34CD9104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</a:rPr>
              <a:t>Symptoms and Diagnosis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3175-BF71-EE42-83A5-D937836DB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>
                <a:solidFill>
                  <a:srgbClr val="000000"/>
                </a:solidFill>
              </a:rPr>
              <a:t>Halitosis, voice changes, retro-sternal pain, and respiratory infections are especially common in the elderly population</a:t>
            </a:r>
          </a:p>
          <a:p>
            <a:pPr marL="0" indent="0">
              <a:buNone/>
              <a:defRPr/>
            </a:pPr>
            <a:endParaRPr lang="en-CA" sz="2100" b="1">
              <a:solidFill>
                <a:srgbClr val="000000"/>
              </a:solidFill>
            </a:endParaRPr>
          </a:p>
          <a:p>
            <a:pPr>
              <a:defRPr/>
            </a:pPr>
            <a:r>
              <a:rPr lang="en-CA" sz="2100" b="1" i="1" u="sng">
                <a:solidFill>
                  <a:srgbClr val="000000"/>
                </a:solidFill>
              </a:rPr>
              <a:t>The most serious complication </a:t>
            </a:r>
            <a:r>
              <a:rPr lang="en-CA" sz="2100" b="1">
                <a:solidFill>
                  <a:srgbClr val="000000"/>
                </a:solidFill>
              </a:rPr>
              <a:t>from an untreated Zenker's diverticulum is aspiration pneumonia or lung abscess</a:t>
            </a: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831E1-9EA4-AE40-AADC-BEFEDC98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4319338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1C37B-92E3-1A4F-85B0-44AFFF9E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3683869" cy="134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 b="1" i="1" u="sng"/>
              <a:t>Diagnosis</a:t>
            </a:r>
            <a:br>
              <a:rPr lang="en-US" sz="3500"/>
            </a:br>
            <a:endParaRPr lang="en-US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AD5F6-E30C-0A4C-8333-13119DF8D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3683870" cy="36269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sz="2100" b="1"/>
              <a:t>Diagnosis is made by </a:t>
            </a:r>
            <a:r>
              <a:rPr lang="en-CA" sz="2100" b="1" i="1" u="sng"/>
              <a:t>barium esophagram.</a:t>
            </a:r>
          </a:p>
          <a:p>
            <a:pPr>
              <a:defRPr/>
            </a:pPr>
            <a:endParaRPr lang="en-CA" sz="2100" b="1"/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Neither esophageal manometry nor endoscopy are needed to make a diagnosis of Zenker's diverticulum.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2A31C-34A8-9249-8CB3-639B398FA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174" y="321176"/>
            <a:ext cx="1226560" cy="219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51117-15FB-874E-9710-8D7EB55E1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588" y="321733"/>
            <a:ext cx="1395952" cy="2189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85E23-7753-B64D-A8C8-10F1CF7D6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977" y="2810760"/>
            <a:ext cx="3791064" cy="3407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D924DB-EB6A-1542-8F89-152AF1A4B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BAD7F-A4B4-B54B-9544-F3179B1A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053711"/>
            <a:ext cx="4229246" cy="14244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0" u="none">
                <a:solidFill>
                  <a:srgbClr val="FFFFFF"/>
                </a:solidFill>
              </a:rPr>
              <a:t>Treatment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90CDC-6527-9140-9A7C-35C41635D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1" r="-2" b="10112"/>
          <a:stretch/>
        </p:blipFill>
        <p:spPr>
          <a:xfrm>
            <a:off x="0" y="790011"/>
            <a:ext cx="3409576" cy="2638989"/>
          </a:xfrm>
          <a:prstGeom prst="rect">
            <a:avLst/>
          </a:prstGeom>
        </p:spPr>
      </p:pic>
      <p:cxnSp>
        <p:nvCxnSpPr>
          <p:cNvPr id="40" name="Straight Connector 3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343F6FC-7416-3649-A988-5E6DB161D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7" r="15344" b="1"/>
          <a:stretch/>
        </p:blipFill>
        <p:spPr>
          <a:xfrm>
            <a:off x="107504" y="3646966"/>
            <a:ext cx="3302072" cy="2638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0C9B-B5D8-B642-8D31-BEDB9E99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99889"/>
            <a:ext cx="4310390" cy="298754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CA" sz="2100">
                <a:solidFill>
                  <a:srgbClr val="FFFFFF"/>
                </a:solidFill>
              </a:rPr>
              <a:t>Surgical or endoscopic repair of a is the gold standard of treatment.</a:t>
            </a:r>
          </a:p>
          <a:p>
            <a:pPr>
              <a:defRPr/>
            </a:pPr>
            <a:endParaRPr lang="en-CA" sz="2100" b="1">
              <a:solidFill>
                <a:srgbClr val="FFFFFF"/>
              </a:solidFill>
            </a:endParaRPr>
          </a:p>
          <a:p>
            <a:pPr marL="0" indent="0">
              <a:buNone/>
              <a:defRPr/>
            </a:pPr>
            <a:endParaRPr lang="en-CA" sz="2100" b="1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30954-602A-244F-8DB9-559D124A8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23A9E-6927-4B49-9F7C-4F1A745B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</a:rPr>
              <a:t>Barrett's Esophagus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4A1B-5915-FA41-A335-077295571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 dirty="0"/>
              <a:t>Squamous epithelium that normally lines the distal esophagus replaced by columnar epithelium.</a:t>
            </a:r>
          </a:p>
          <a:p>
            <a:pPr marL="0" indent="0">
              <a:buNone/>
              <a:defRPr/>
            </a:pPr>
            <a:endParaRPr lang="en-CA" sz="2100" b="1" dirty="0"/>
          </a:p>
          <a:p>
            <a:pPr>
              <a:defRPr/>
            </a:pPr>
            <a:r>
              <a:rPr lang="en-CA" sz="2100" b="1" dirty="0"/>
              <a:t>Chronic gastro-esophageal reflux is the factor that both injures the squamous epithelium and promotes repair through columnar metaplasia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CEBA4-2EF6-0F44-A056-D55BADFA2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7E14F-2AE5-4848-98B6-E46BDE57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</a:rPr>
              <a:t>Barrett's Esophagus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70C8C-74F6-B349-9F23-45C018BAD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Although these metaplastic cells may be more resistant to injury from reflux, they also are more prone to malignancy.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10 % of patients with GERD develop Barrett's esophagus.</a:t>
            </a:r>
          </a:p>
          <a:p>
            <a:pPr marL="0" indent="0">
              <a:buNone/>
              <a:defRPr/>
            </a:pPr>
            <a:endParaRPr lang="en-CA" sz="21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A6754-8E9D-4745-922F-08FB60FEB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BA122-CDEF-6A4A-A1C9-1FD89E26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4100">
                <a:solidFill>
                  <a:schemeClr val="accent1"/>
                </a:solidFill>
              </a:rPr>
              <a:t>Clinical significance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A24EC-C264-D94F-ABE7-8547F303A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en-CA" sz="2100" b="1"/>
              <a:t>the 40-fold increase in risk for developing esophageal carcinoma in patients with Barrett's esophagus</a:t>
            </a:r>
            <a:endParaRPr lang="en-US" sz="2100"/>
          </a:p>
          <a:p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2E43B-0CDF-A046-8957-CC0D03CA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40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E7F31-AD13-AE4B-88B2-14E7C4CC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>
                <a:solidFill>
                  <a:srgbClr val="FFFFFF"/>
                </a:solidFill>
              </a:rPr>
              <a:t>Barrett's Esophagus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9C80F3-73D4-C249-9D3A-40E492B99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7" r="2351" b="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6C70B-9D8B-F64D-AC0D-8D3FFD80A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1700" b="1">
                <a:solidFill>
                  <a:srgbClr val="FFFFFF"/>
                </a:solidFill>
              </a:rPr>
              <a:t>With continued exposure to the  reflux disease, metaplastic cells undergo cellular transformation to low- and high-grade dysplasia.</a:t>
            </a:r>
          </a:p>
          <a:p>
            <a:pPr>
              <a:defRPr/>
            </a:pPr>
            <a:endParaRPr lang="en-CA" sz="1700" b="1">
              <a:solidFill>
                <a:srgbClr val="FFFFFF"/>
              </a:solidFill>
            </a:endParaRPr>
          </a:p>
          <a:p>
            <a:pPr>
              <a:defRPr/>
            </a:pPr>
            <a:endParaRPr lang="en-CA" sz="1700" b="1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B0A97-0F76-AA47-A237-2A6649253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38754-F6BC-EB4F-9ADF-A8DEBAFC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Symptoms and Diagnosis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ED3B7-F972-BE44-B319-2E1E67DB1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Many patients harboring intestinal metaplasia in their distal esophagus are asymptomatic.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Most patients present with symptoms of GERD. 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DEE1F-7B6C-6043-BFF4-4F680415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0" y="1690688"/>
            <a:ext cx="548770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309" y="1691164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EEA1F-D8F9-E845-8F56-C9D8333A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i="1" u="sng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9E9C-FD02-1F45-8237-83DA57066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5406"/>
            <a:ext cx="3823334" cy="4065986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endParaRPr lang="en-CA" sz="17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CA" b="1" dirty="0">
                <a:solidFill>
                  <a:srgbClr val="FFFFFF"/>
                </a:solidFill>
              </a:rPr>
              <a:t>The diagnosis of BE is made by endoscopy and pathology.</a:t>
            </a:r>
          </a:p>
          <a:p>
            <a:pPr marL="0" indent="0">
              <a:buNone/>
              <a:defRPr/>
            </a:pPr>
            <a:endParaRPr lang="en-CA" sz="1700" b="1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2B9F9-7CB9-3A40-90DE-EA44B117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541" y="1828800"/>
            <a:ext cx="2825997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49F3A-6B04-F449-A057-2857AFE5F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266142"/>
            <a:ext cx="3837308" cy="1784348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2CAAB-C996-8C42-8148-18F2C2429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DED6E-82B2-2B46-9A13-F7127704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 i="1" u="sng">
                <a:solidFill>
                  <a:schemeClr val="accent1"/>
                </a:solidFill>
              </a:rPr>
              <a:t>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3B7C7-BD16-C145-A34E-52EBE22C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Yearly surveillance endoscopy is recommended in all patients with a diagnosis of Barrett's esophagus.</a:t>
            </a:r>
          </a:p>
          <a:p>
            <a:pPr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Patients undergoing surveillance are placed on acid suppression medication and monitored for changes in their reflux symptoms.</a:t>
            </a:r>
          </a:p>
          <a:p>
            <a:pPr>
              <a:defRPr/>
            </a:pPr>
            <a:endParaRPr lang="en-CA" sz="21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4D262-329B-4646-9AD4-2A2A898DB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85D3E8-EF8D-4F41-AADD-1D7D96A8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79" y="1459467"/>
            <a:ext cx="3733482" cy="1090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100"/>
              <a:t>GASTROESOPHAGEAL REFLUX DISEASE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C70E6-7CB0-614B-8D2A-DAD3D007B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779" r="7652" b="3"/>
          <a:stretch/>
        </p:blipFill>
        <p:spPr>
          <a:xfrm>
            <a:off x="-91496" y="1427798"/>
            <a:ext cx="4443399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2290-DDE0-F746-B453-288A53146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330" y="2673512"/>
            <a:ext cx="3733184" cy="272946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b="1" dirty="0">
                <a:solidFill>
                  <a:srgbClr val="000000"/>
                </a:solidFill>
              </a:rPr>
              <a:t>GERD is often associated with a hiatal hernia</a:t>
            </a:r>
          </a:p>
          <a:p>
            <a:pPr>
              <a:buFont typeface="Wingdings" pitchFamily="2" charset="2"/>
              <a:buNone/>
              <a:defRPr/>
            </a:pPr>
            <a:endParaRPr lang="en-CA" sz="1500" b="1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CA" sz="1500" b="1" i="1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9A29A-1225-F441-AC86-16DF9A5AB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85BC5-5674-8744-82F9-4F57D4EC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0A0EF-9818-D44A-B17D-0F2911EA8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4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B060F-137F-1E4E-BEBD-AF082961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55DC-0E4E-4D45-ADB9-1A526DD89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The benefits of anti-reflux surgery in patients with Barrett's esophagus.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Surgery renders the LES competent and restores the barrier to reflux</a:t>
            </a:r>
          </a:p>
          <a:p>
            <a:pPr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Studies have demonstrated regression of metaplasia to normal mucosa up to 57% of the time</a:t>
            </a:r>
            <a:r>
              <a:rPr lang="en-CA" sz="2100" b="1" baseline="30000"/>
              <a:t> </a:t>
            </a:r>
            <a:r>
              <a:rPr lang="en-CA" sz="2100" b="1"/>
              <a:t>in patients who have undergone antireflux surgery</a:t>
            </a:r>
          </a:p>
          <a:p>
            <a:pPr>
              <a:defRPr/>
            </a:pP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5E2FB-AAFF-444C-9D3F-75EC87029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4B36C-03BE-A440-84D8-AFD6E4853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B419E-8428-B140-9DDB-D100A0F8C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Esophageal resection for Barrett's esophagus is recommended only for patients in whom high-grade dysplasia is found</a:t>
            </a:r>
          </a:p>
          <a:p>
            <a:pPr>
              <a:defRPr/>
            </a:pPr>
            <a:r>
              <a:rPr lang="en-CA" sz="2100" b="1"/>
              <a:t>Pathologic data on surgical specimens demonstrate a 40% risk for adenocarcinoma within a focus of high-grade dysplasia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E0544-4C98-AA4C-9DA2-23859BCC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90954-E966-3145-86F1-11320622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13" y="963877"/>
            <a:ext cx="3383193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accent1"/>
                </a:solidFill>
              </a:rPr>
              <a:t>Caustic Injury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CF119-2BF8-9342-96B2-0F3A51AAA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dirty="0"/>
              <a:t>Best cure for this condition is prevention.</a:t>
            </a:r>
          </a:p>
          <a:p>
            <a:pPr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In children, ingestion of caustic materials is accidental and tends to be in small quantities.</a:t>
            </a:r>
          </a:p>
          <a:p>
            <a:pPr marL="0" indent="0">
              <a:buNone/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In teenagers and adults, however, ingestion usually is suicide attempts, and much larger quantities of caustic liquids are consumed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DAAD1-BA1D-A241-9ED7-1A197A6DE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D7548-77D9-7947-A4CE-24A6CC9C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</a:rPr>
              <a:t>Caustic Injury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A73D6-7477-3742-B438-F0BAF1B35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42116A7-0375-48F7-8DF2-0728AEB5E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087878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2">
            <a:extLst>
              <a:ext uri="{FF2B5EF4-FFF2-40B4-BE49-F238E27FC236}">
                <a16:creationId xmlns:a16="http://schemas.microsoft.com/office/drawing/2014/main" id="{7536A5B0-0940-6F44-8353-4A65208D5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t="46671" r="14523" b="26524"/>
          <a:stretch/>
        </p:blipFill>
        <p:spPr>
          <a:xfrm>
            <a:off x="482600" y="1340768"/>
            <a:ext cx="817879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32875-1281-7B45-871B-BAF9E689C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E8A540-3165-E547-8637-2E300C84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Symptoms and Diagnosis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33BBD-6A2B-614D-AF60-0F3C39754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dirty="0"/>
              <a:t>1</a:t>
            </a:r>
            <a:r>
              <a:rPr lang="en-US" sz="2100" b="1" baseline="30000" dirty="0"/>
              <a:t>st</a:t>
            </a:r>
            <a:r>
              <a:rPr lang="en-US" sz="2100" b="1" dirty="0"/>
              <a:t> Stage </a:t>
            </a:r>
            <a:r>
              <a:rPr lang="en-US" sz="2100" b="1" dirty="0">
                <a:sym typeface="Wingdings" pitchFamily="2" charset="2"/>
              </a:rPr>
              <a:t> </a:t>
            </a:r>
            <a:r>
              <a:rPr lang="en-US" sz="2100" b="1" dirty="0"/>
              <a:t>patients may complain of oral and substernal pain, hyper salivation, odynophagia and dysphagia, hematemesis, and vomiting.</a:t>
            </a:r>
          </a:p>
          <a:p>
            <a:pPr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2</a:t>
            </a:r>
            <a:r>
              <a:rPr lang="en-US" sz="2100" b="1" baseline="30000" dirty="0"/>
              <a:t>nd</a:t>
            </a:r>
            <a:r>
              <a:rPr lang="en-US" sz="2100" b="1" dirty="0"/>
              <a:t> Stage </a:t>
            </a:r>
            <a:r>
              <a:rPr lang="en-US" sz="2100" b="1" dirty="0">
                <a:sym typeface="Wingdings" pitchFamily="2" charset="2"/>
              </a:rPr>
              <a:t> </a:t>
            </a:r>
            <a:r>
              <a:rPr lang="en-US" sz="2100" b="1" dirty="0"/>
              <a:t>these symptoms may disappear only to see dysphagia reappear as fibrosis and scarring begin to narrow the esophagus throughout stage three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EFA9B-9FE5-A746-A31C-3B814D547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8350-82E6-904D-A7B1-44899012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Symptoms and Diagnosis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8F2D3-DE7F-D949-956D-C9DABA9E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dirty="0"/>
              <a:t>Symptoms of respiratory distress, such as hoarseness, stridor, and dyspnea, suggest upper airway edema and are usually worse with acid ingestion.</a:t>
            </a:r>
          </a:p>
          <a:p>
            <a:pPr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Pain in the back and chest may indicate a perforation of the mediastinal esophagus, whereas abdominal pain may indicate abdominal visceral perforation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79D73-A256-A343-A068-D894F1EE0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A38B6-9984-6341-87EC-30734D79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Symptoms and Diagnosis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DEC4A-21AB-714F-A7D8-E9F349C50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dirty="0"/>
              <a:t>Diagnosis is initiated with a physical exam specifically evaluating the mouth, airway, chest, and abdomen</a:t>
            </a:r>
          </a:p>
          <a:p>
            <a:pPr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Careful inspection of the lips, palate, pharynx, and larynx is done</a:t>
            </a:r>
          </a:p>
          <a:p>
            <a:pPr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The abdomen is examined for signs of perforation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581A7-F7CA-3640-B7B8-DA7B71A59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203B7-F3A2-F749-8048-7AE723B3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Symptoms and Diagnosis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A084C-F63C-6745-A299-C4F7C5FA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/>
              <a:t>Early endoscopy is recommended 12 to 24 hours after ingestion to identify the grade of the burn.</a:t>
            </a:r>
          </a:p>
          <a:p>
            <a:pPr>
              <a:defRPr/>
            </a:pPr>
            <a:endParaRPr lang="en-US" sz="2100" b="1"/>
          </a:p>
          <a:p>
            <a:pPr marL="0" indent="0">
              <a:buNone/>
              <a:defRPr/>
            </a:pPr>
            <a:endParaRPr lang="en-US" sz="2100" b="1"/>
          </a:p>
          <a:p>
            <a:pPr>
              <a:defRPr/>
            </a:pPr>
            <a:r>
              <a:rPr lang="en-US" sz="2100" b="1"/>
              <a:t>Serial chest and abdominal radiographs are indicated to follow patients with questionable chest and abdominal exams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2191A-BF1A-EC4C-B5C1-C9BBDC68D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CC0F7-B950-7943-B3C8-B2D8077A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800" dirty="0">
                <a:solidFill>
                  <a:schemeClr val="accent1"/>
                </a:solidFill>
              </a:rPr>
              <a:t>GASTROESOPHAGEAL REFLUX DISEASE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86FC4-F61C-CC41-85E9-6EDCC9D7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dirty="0"/>
              <a:t>Definition :</a:t>
            </a:r>
          </a:p>
          <a:p>
            <a:pPr>
              <a:defRPr/>
            </a:pPr>
            <a:r>
              <a:rPr lang="en-US" sz="2100" b="1" dirty="0"/>
              <a:t>Symptoms OR mucosal damage produced by the abnormal reflux of gastric contents into the esophagus</a:t>
            </a:r>
          </a:p>
          <a:p>
            <a:pPr marL="0" indent="0">
              <a:buNone/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Often chronic and relapsing</a:t>
            </a:r>
          </a:p>
          <a:p>
            <a:pPr>
              <a:defRPr/>
            </a:pPr>
            <a:endParaRPr lang="en-US" sz="2100" b="1" dirty="0"/>
          </a:p>
          <a:p>
            <a:pPr>
              <a:defRPr/>
            </a:pPr>
            <a:r>
              <a:rPr lang="en-US" sz="2100" b="1" dirty="0"/>
              <a:t>May see complications of GERD in patients who lack typical symptoms</a:t>
            </a:r>
          </a:p>
          <a:p>
            <a:pPr>
              <a:defRPr/>
            </a:pP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A1603-EC6E-AC49-AA64-42E12D84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2">
            <a:extLst>
              <a:ext uri="{FF2B5EF4-FFF2-40B4-BE49-F238E27FC236}">
                <a16:creationId xmlns:a16="http://schemas.microsoft.com/office/drawing/2014/main" id="{9CC6AD70-1A22-B442-AA7A-FF7D7282F3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41940" r="20436" b="12334"/>
          <a:stretch/>
        </p:blipFill>
        <p:spPr>
          <a:xfrm>
            <a:off x="611560" y="793579"/>
            <a:ext cx="8049839" cy="52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4B5D8-9901-A444-B8F1-B3B373871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82C72-D753-EE4D-921E-A133F371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2C46-A9C2-8547-8FF9-B6D74DE59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/>
              <a:t>Management of the acute phase is aimed at limiting and identifying the extent of the injury.</a:t>
            </a:r>
          </a:p>
          <a:p>
            <a:pPr>
              <a:defRPr/>
            </a:pPr>
            <a:endParaRPr lang="en-US" sz="2100" b="1"/>
          </a:p>
          <a:p>
            <a:pPr>
              <a:defRPr/>
            </a:pPr>
            <a:r>
              <a:rPr lang="en-US" sz="2100" b="1"/>
              <a:t>It begins with neutralization of the ingested substance.</a:t>
            </a:r>
          </a:p>
          <a:p>
            <a:pPr>
              <a:defRPr/>
            </a:pPr>
            <a:endParaRPr lang="en-US" sz="2100" b="1"/>
          </a:p>
          <a:p>
            <a:pPr>
              <a:defRPr/>
            </a:pPr>
            <a:r>
              <a:rPr lang="en-US" sz="2100" b="1"/>
              <a:t> Alkalis (including lye) are neutralized with half-strength vinegar or citrus juice.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2C1FC-93BD-244D-BC49-E17B2D0FD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F3F573-1B2B-1840-B97A-B8CE6B2C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1CE2-26F8-9448-A626-B7BDE4AA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>
                <a:solidFill>
                  <a:srgbClr val="000000"/>
                </a:solidFill>
              </a:rPr>
              <a:t>Acids are neutralized with milk, egg whites, or antacids.</a:t>
            </a:r>
          </a:p>
          <a:p>
            <a:pPr>
              <a:defRPr/>
            </a:pPr>
            <a:endParaRPr lang="en-US" sz="2100" b="1">
              <a:solidFill>
                <a:srgbClr val="000000"/>
              </a:solidFill>
            </a:endParaRPr>
          </a:p>
          <a:p>
            <a:pPr>
              <a:defRPr/>
            </a:pPr>
            <a:endParaRPr lang="en-US" sz="2100" b="1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100" b="1">
                <a:solidFill>
                  <a:srgbClr val="000000"/>
                </a:solidFill>
              </a:rPr>
              <a:t>Emetics and sodium bicarbonate need to be avoided because they can increase the chance of perforation.</a:t>
            </a:r>
          </a:p>
          <a:p>
            <a:pPr>
              <a:defRPr/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13D35-708F-5D4D-867C-85EB40E5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34C89-317B-1C44-81CE-BBDDDFC4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3A42E-7077-6D41-A35D-8840F49F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/>
              <a:t>First-Degree Burn :</a:t>
            </a:r>
          </a:p>
          <a:p>
            <a:pPr>
              <a:defRPr/>
            </a:pPr>
            <a:endParaRPr lang="en-US" sz="2100"/>
          </a:p>
          <a:p>
            <a:pPr lvl="2">
              <a:defRPr/>
            </a:pPr>
            <a:r>
              <a:rPr lang="en-US" sz="2100" b="1"/>
              <a:t>48 hours of observation is indicated</a:t>
            </a:r>
          </a:p>
          <a:p>
            <a:pPr lvl="2">
              <a:buFont typeface="Wingdings" pitchFamily="2" charset="2"/>
              <a:buNone/>
              <a:defRPr/>
            </a:pPr>
            <a:endParaRPr lang="en-US" sz="2100" b="1"/>
          </a:p>
          <a:p>
            <a:pPr lvl="2">
              <a:defRPr/>
            </a:pPr>
            <a:r>
              <a:rPr lang="en-US" sz="2100" b="1"/>
              <a:t>Oral nutrition can be resumed when a patient can painlessly swallow saliva</a:t>
            </a:r>
          </a:p>
          <a:p>
            <a:pPr lvl="2">
              <a:buFont typeface="Wingdings" pitchFamily="2" charset="2"/>
              <a:buNone/>
              <a:defRPr/>
            </a:pPr>
            <a:endParaRPr lang="en-US" sz="2100" b="1"/>
          </a:p>
          <a:p>
            <a:pPr lvl="2">
              <a:defRPr/>
            </a:pPr>
            <a:r>
              <a:rPr lang="en-US" sz="2100" b="1"/>
              <a:t>A repeat endoscopy and barium esophago-gram are done in follow-up at intervals of 1, 2, and 8 months</a:t>
            </a:r>
          </a:p>
          <a:p>
            <a:pPr lvl="2">
              <a:buFont typeface="Wingdings" pitchFamily="2" charset="2"/>
              <a:buNone/>
              <a:defRPr/>
            </a:pPr>
            <a:endParaRPr lang="en-US" sz="21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19FAD-BF34-1D4E-A83F-1A6A40B3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C8DC6-4724-1B4E-AAF3-511E87AD7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E182B-C72B-3F4A-866F-E7CD7C367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/>
              <a:t>Second- and Third-Degree Burns :</a:t>
            </a:r>
          </a:p>
          <a:p>
            <a:pPr>
              <a:defRPr/>
            </a:pPr>
            <a:endParaRPr lang="en-US" sz="2100"/>
          </a:p>
          <a:p>
            <a:pPr lvl="2">
              <a:defRPr/>
            </a:pPr>
            <a:r>
              <a:rPr lang="en-US" sz="2100" b="1"/>
              <a:t>Resuscitation is aggressively pursued</a:t>
            </a:r>
          </a:p>
          <a:p>
            <a:pPr lvl="2">
              <a:defRPr/>
            </a:pPr>
            <a:endParaRPr lang="en-US" sz="2100" b="1"/>
          </a:p>
          <a:p>
            <a:pPr lvl="2">
              <a:defRPr/>
            </a:pPr>
            <a:r>
              <a:rPr lang="en-US" sz="2100" b="1"/>
              <a:t>The patient is monitored in the intensive care unit </a:t>
            </a:r>
          </a:p>
          <a:p>
            <a:pPr lvl="2">
              <a:defRPr/>
            </a:pPr>
            <a:endParaRPr lang="en-US" sz="2100" b="1"/>
          </a:p>
          <a:p>
            <a:pPr lvl="2">
              <a:defRPr/>
            </a:pPr>
            <a:r>
              <a:rPr lang="en-US" sz="2100" b="1"/>
              <a:t>kept  (NPO) with IV fluids. IV antibiotics and a proton pump inhibitor are started</a:t>
            </a:r>
          </a:p>
          <a:p>
            <a:pPr lvl="2">
              <a:defRPr/>
            </a:pPr>
            <a:endParaRPr lang="en-US" sz="2100" b="1"/>
          </a:p>
          <a:p>
            <a:pPr lvl="2">
              <a:defRPr/>
            </a:pPr>
            <a:r>
              <a:rPr lang="en-US" sz="2100" b="1"/>
              <a:t>Fiber optic intubation may be needed and must be available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3DC70-BD01-6E49-A004-30D9F6F7C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E40D9-3DD2-B34B-8BA5-79B74A1D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marL="342900" lvl="2" indent="-342900" algn="ctr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4400" b="1" i="1" u="sng" dirty="0"/>
              <a:t>Benign esophageal tumor</a:t>
            </a:r>
          </a:p>
          <a:p>
            <a:pPr>
              <a:defRPr/>
            </a:pP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B7914-0C88-7C48-BFC1-B5334368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8F427C7-F477-7B47-B5A9-97658790F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692696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Benign Esophageal Tumors and Cysts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B0ECC04-635B-0447-990A-43824837FBAE}"/>
              </a:ext>
            </a:extLst>
          </p:cNvPr>
          <p:cNvSpPr txBox="1">
            <a:spLocks noChangeArrowheads="1"/>
          </p:cNvSpPr>
          <p:nvPr/>
        </p:nvSpPr>
        <p:spPr>
          <a:xfrm>
            <a:off x="659024" y="234888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Benign tumors are rare (&lt; 1 %)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Classified in two groups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Mucosal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err="1"/>
              <a:t>Extramucosal</a:t>
            </a:r>
            <a:r>
              <a:rPr lang="en-US" dirty="0"/>
              <a:t> (intramural)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More useful classification: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60% of benign neoplasms are leiomyomas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20% are cysts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5% are polyps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Others (&lt; 2 percent)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79CE62-F151-0249-AC09-C55811DE0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2" y="47533"/>
            <a:ext cx="1627524" cy="5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9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84D13853-3981-3C49-84F8-0A76300B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0336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Esophageal Cysts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76343-C28E-2243-815D-29DB3D8C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92" y="1412776"/>
            <a:ext cx="8229600" cy="58340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Arise as diverticula of the embryonic foregut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¾ of this cyst present in childhood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60% are located along the right side of the esophagus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60% present in the first year of life with either respiratory or esophageal symptoms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Cyst found in the upper third of the esophagus present in infancy while lower third lesions present later in childhood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FF947-06A8-0840-A67E-401181E84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F70B2E58-0435-6A48-A25F-F4C03DEA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08" y="57204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u="sng" dirty="0" err="1"/>
              <a:t>Pedunculated</a:t>
            </a:r>
            <a:r>
              <a:rPr lang="en-US" b="1" u="sng" dirty="0"/>
              <a:t> </a:t>
            </a:r>
            <a:r>
              <a:rPr lang="en-US" b="1" u="sng" dirty="0" err="1"/>
              <a:t>Intraluminal</a:t>
            </a:r>
            <a:r>
              <a:rPr lang="en-US" b="1" u="sng" dirty="0"/>
              <a:t> Tumors (Polyps)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5791D-6E28-6B4A-B218-07B6EF84D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07" y="1467548"/>
            <a:ext cx="4103687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Rare.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Occur in older men and may cause intermittent dysphagia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Easily missed with barium swallow and esophagoscopy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2B7FB2-A234-3F49-AEC9-E5278487A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308" y="1924590"/>
            <a:ext cx="4103686" cy="4530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4C101-4034-3A42-B2D4-E0AB47EB6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72218-203B-CE40-8F50-855B5B84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4100" b="1">
                <a:solidFill>
                  <a:schemeClr val="accent1"/>
                </a:solidFill>
              </a:rPr>
              <a:t>Leiomyoma</a:t>
            </a:r>
            <a:endParaRPr lang="en-US" sz="410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1BF1-BECA-CC4D-9F00-F8904C83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60% of all benign esophageal tumors.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Found in men slightly more than women 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Present in the 4th and 5th decades</a:t>
            </a:r>
          </a:p>
          <a:p>
            <a:pPr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They are found in the distal two thirds of the esophagus more than 80% of the time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FB52A-B412-194B-98CF-0A06910B0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AC82C-9C61-F44E-9395-1C697B16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>
                <a:solidFill>
                  <a:srgbClr val="FFFFFF"/>
                </a:solidFill>
              </a:rPr>
              <a:t>GASTROESOPHAGEAL REFLUX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B249A-276A-8745-9EBD-6617E0A4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 i="1" u="sng" dirty="0">
                <a:solidFill>
                  <a:srgbClr val="000000"/>
                </a:solidFill>
              </a:rPr>
              <a:t>Epidemiology </a:t>
            </a:r>
            <a:r>
              <a:rPr lang="en-US" sz="2100" dirty="0">
                <a:solidFill>
                  <a:srgbClr val="000000"/>
                </a:solidFill>
              </a:rPr>
              <a:t>:</a:t>
            </a:r>
          </a:p>
          <a:p>
            <a:pPr>
              <a:buFont typeface="Wingdings" pitchFamily="2" charset="2"/>
              <a:buNone/>
              <a:defRPr/>
            </a:pPr>
            <a:endParaRPr lang="en-US" sz="2100" dirty="0">
              <a:solidFill>
                <a:srgbClr val="000000"/>
              </a:solidFill>
            </a:endParaRPr>
          </a:p>
          <a:p>
            <a:pPr lvl="2">
              <a:defRPr/>
            </a:pPr>
            <a:r>
              <a:rPr lang="en-US" sz="2100" b="1" dirty="0">
                <a:solidFill>
                  <a:srgbClr val="000000"/>
                </a:solidFill>
              </a:rPr>
              <a:t>About 44% of the US adult population have heartburn at least once a month</a:t>
            </a:r>
          </a:p>
          <a:p>
            <a:pPr lvl="2">
              <a:buFont typeface="Wingdings" pitchFamily="2" charset="2"/>
              <a:buNone/>
              <a:defRPr/>
            </a:pPr>
            <a:endParaRPr lang="en-US" sz="2100" b="1" dirty="0">
              <a:solidFill>
                <a:srgbClr val="000000"/>
              </a:solidFill>
            </a:endParaRPr>
          </a:p>
          <a:p>
            <a:pPr lvl="2">
              <a:defRPr/>
            </a:pPr>
            <a:r>
              <a:rPr lang="en-US" sz="2100" b="1" dirty="0">
                <a:solidFill>
                  <a:srgbClr val="000000"/>
                </a:solidFill>
              </a:rPr>
              <a:t>14% of Americans have symptoms weekly</a:t>
            </a:r>
          </a:p>
          <a:p>
            <a:pPr lvl="2">
              <a:buFont typeface="Wingdings" pitchFamily="2" charset="2"/>
              <a:buNone/>
              <a:defRPr/>
            </a:pPr>
            <a:endParaRPr lang="en-US" sz="2100" b="1" dirty="0">
              <a:solidFill>
                <a:srgbClr val="000000"/>
              </a:solidFill>
            </a:endParaRPr>
          </a:p>
          <a:p>
            <a:pPr lvl="2">
              <a:defRPr/>
            </a:pPr>
            <a:r>
              <a:rPr lang="en-US" sz="2100" b="1" dirty="0">
                <a:solidFill>
                  <a:srgbClr val="000000"/>
                </a:solidFill>
              </a:rPr>
              <a:t>7% have symptoms daily</a:t>
            </a:r>
          </a:p>
          <a:p>
            <a:pPr lvl="2">
              <a:defRPr/>
            </a:pPr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A8B52-2790-3E4D-9EF2-02AE282B4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5532-EBA6-7B43-95A5-DA7F56F1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Leiomyoma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80C33-AC46-E145-9206-584590D94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8FC0D5E-10C8-4D91-986D-305A85411B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01757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4F14-A6C3-C645-BF5F-9897B083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Leiomyoma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B7B0F-910F-2E46-8FA6-66DA6EB4E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89A2B4A-032D-46E2-A85E-FC277E270F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74629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C763E-BBC5-9543-9581-673719EB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Symptoms and Diagnosis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41612-6AA3-6D4E-AC4B-48A2F725F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100" b="1"/>
              <a:t>Many leiomyomas are asymptomatic.</a:t>
            </a:r>
          </a:p>
          <a:p>
            <a:pPr marL="0" indent="0">
              <a:buNone/>
              <a:defRPr/>
            </a:pPr>
            <a:endParaRPr lang="en-US" sz="2100" b="1"/>
          </a:p>
          <a:p>
            <a:pPr>
              <a:defRPr/>
            </a:pPr>
            <a:r>
              <a:rPr lang="en-CA" sz="2100" b="1"/>
              <a:t>Dysphagia and pain are the most common symptoms and can result from even the smallest tumors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Barium esophagram </a:t>
            </a:r>
            <a:r>
              <a:rPr lang="en-CA" sz="2100" b="1">
                <a:sym typeface="Wingdings" pitchFamily="2" charset="2"/>
              </a:rPr>
              <a:t> </a:t>
            </a:r>
            <a:r>
              <a:rPr lang="en-CA" sz="2100" b="1"/>
              <a:t>a leiomyoma has a characteristic appearance.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96B65-AFBD-C14D-9E08-FF3292341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219" name="Content Placeholder 3">
            <a:extLst>
              <a:ext uri="{FF2B5EF4-FFF2-40B4-BE49-F238E27FC236}">
                <a16:creationId xmlns:a16="http://schemas.microsoft.com/office/drawing/2014/main" id="{F65188D4-7574-094E-B397-ECD430B30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83349"/>
            <a:ext cx="8178799" cy="5091302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353B-5C1B-C741-81EE-5AA1F376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Leiomyoma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C28FB-8FD8-8141-B4EB-2BE3B99DD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sz="2400" b="1" dirty="0"/>
              <a:t>Endoscopy </a:t>
            </a:r>
            <a:r>
              <a:rPr lang="en-CA" sz="2400" b="1" dirty="0">
                <a:sym typeface="Wingdings" pitchFamily="2" charset="2"/>
              </a:rPr>
              <a:t>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b="1" dirty="0"/>
              <a:t>Extrinsic compression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b="1" dirty="0"/>
              <a:t>Overlying mucosa is intact.</a:t>
            </a:r>
          </a:p>
          <a:p>
            <a:pPr marL="0" indent="0">
              <a:buNone/>
              <a:defRPr/>
            </a:pPr>
            <a:endParaRPr lang="en-CA" sz="2400" b="1" dirty="0"/>
          </a:p>
          <a:p>
            <a:pPr>
              <a:defRPr/>
            </a:pPr>
            <a:r>
              <a:rPr lang="en-CA" sz="2400" b="1" dirty="0"/>
              <a:t>Endoscopic ultrasound (EUS) </a:t>
            </a:r>
            <a:r>
              <a:rPr lang="en-CA" sz="2400" b="1" dirty="0">
                <a:sym typeface="Wingdings" pitchFamily="2" charset="2"/>
              </a:rPr>
              <a:t> </a:t>
            </a:r>
            <a:r>
              <a:rPr lang="en-CA" sz="2400" b="1" dirty="0"/>
              <a:t>hypoechoic mass in the submucosa or muscularis propria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AE6E3-1D26-F949-A39B-3FD7EF29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64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E65F9-86E1-6548-85BC-0CF26D984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EEF71-EECC-9347-956E-A90231ED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0625-5369-9744-9AF3-7A7FE774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E472441-79AF-4857-93F4-8807BC40D5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343633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7E869-2951-F74A-89E0-F7A2A024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sz="240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164E-0F2D-A34D-8EFD-7E65E01C7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638043"/>
            <a:ext cx="3008121" cy="341562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 sz="2400" b="1" dirty="0"/>
              <a:t>Surgical enucleation of the tumor remains the standard of care.</a:t>
            </a:r>
          </a:p>
          <a:p>
            <a:pPr>
              <a:defRPr/>
            </a:pPr>
            <a:endParaRPr lang="en-CA" sz="2400" b="1" dirty="0"/>
          </a:p>
          <a:p>
            <a:pPr>
              <a:defRPr/>
            </a:pPr>
            <a:r>
              <a:rPr lang="en-CA" sz="2400" b="1" dirty="0"/>
              <a:t>Success in relieving dysphagia approaches 100%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56DAE-3AB3-9540-B2A2-32182EC0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1B4FE-ED29-9E4A-91F2-C54D00667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182" y="332656"/>
            <a:ext cx="5655818" cy="572101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385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484632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00DC5-788C-304C-AE41-0CA02721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903421"/>
            <a:ext cx="2269998" cy="2269998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C937C0-145C-424B-9F4D-55452D931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3781058"/>
            <a:ext cx="2269997" cy="17989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C4AA-2CD4-1A45-BD07-132FA7105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322" y="2703213"/>
            <a:ext cx="481713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 2 common types : </a:t>
            </a:r>
          </a:p>
          <a:p>
            <a:r>
              <a:rPr lang="en-US" dirty="0"/>
              <a:t>Squamous cell </a:t>
            </a:r>
          </a:p>
          <a:p>
            <a:r>
              <a:rPr lang="en-US" dirty="0" err="1"/>
              <a:t>Adneocarcinoma</a:t>
            </a:r>
            <a:r>
              <a:rPr lang="en-US" dirty="0"/>
              <a:t> </a:t>
            </a:r>
          </a:p>
          <a:p>
            <a:r>
              <a:rPr lang="en-US" dirty="0"/>
              <a:t>Others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146434" name="Rectangle 6">
            <a:extLst>
              <a:ext uri="{FF2B5EF4-FFF2-40B4-BE49-F238E27FC236}">
                <a16:creationId xmlns:a16="http://schemas.microsoft.com/office/drawing/2014/main" id="{CE47156B-0A93-5C44-9C72-97D766BEC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163" y="1179684"/>
            <a:ext cx="8964613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3200" b="1" dirty="0"/>
              <a:t>Malignant esophageal </a:t>
            </a:r>
          </a:p>
          <a:p>
            <a:pPr lvl="2"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3200" b="1" dirty="0"/>
              <a:t>tumor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55AA1-C885-B24E-A801-C0D12EB46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84748D-B020-6A45-8B9F-0C17CAC71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/>
          <a:stretch/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CF3FD-3F61-C446-ABEC-0DF5F1A56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>
                <a:solidFill>
                  <a:schemeClr val="accent1"/>
                </a:solidFill>
              </a:rPr>
              <a:t>Squamous cell cancer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BC16-A77E-DF4A-AA12-60543CA14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100" b="1"/>
              <a:t>Arise from the squamous mucosa that is native to the esophagus.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sz="2100" b="1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100" b="1"/>
              <a:t>Found in the upper and middle third of the esophagus 70% of the time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Smoking and alcohol both increase the risk for f cancers by 5-fold. Combined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1646-4A51-D542-8319-1573C721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E268F-B351-8A42-A02A-61129A65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400">
                <a:solidFill>
                  <a:schemeClr val="accent1"/>
                </a:solidFill>
              </a:rPr>
              <a:t>Clinical Presentations of GERD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6269D-0AA8-B34E-875C-859ABF78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2100"/>
              <a:t>Classic GERD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100"/>
          </a:p>
          <a:p>
            <a:pPr eaLnBrk="1" hangingPunct="1">
              <a:defRPr/>
            </a:pPr>
            <a:r>
              <a:rPr lang="en-US" sz="2100"/>
              <a:t>Extra esophageal/Atypical GERD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100"/>
          </a:p>
          <a:p>
            <a:pPr eaLnBrk="1" hangingPunct="1">
              <a:defRPr/>
            </a:pPr>
            <a:r>
              <a:rPr lang="en-US" sz="2100"/>
              <a:t>Complicated GERD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CC6AB-6199-6545-925A-56643B94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E2463-886C-CD4E-9D7F-CADC00F1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B60EB02-9B2A-41C1-831D-2AD728AD3E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32928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4C694-2EC7-7945-9FE2-DDFEF94A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700">
                <a:solidFill>
                  <a:schemeClr val="accent1"/>
                </a:solidFill>
              </a:rPr>
              <a:t>CARCINOMA OF THE ESOPHAGUS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BCBFD-6EEE-794F-993C-1F16626AC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Survival  based on the stage of the disease </a:t>
            </a:r>
            <a:r>
              <a:rPr lang="en-CA" sz="2100" b="1">
                <a:sym typeface="Wingdings" pitchFamily="2" charset="2"/>
              </a:rPr>
              <a:t></a:t>
            </a:r>
          </a:p>
          <a:p>
            <a:pPr>
              <a:defRPr/>
            </a:pPr>
            <a:r>
              <a:rPr lang="en-CA" sz="2100" b="1">
                <a:sym typeface="Wingdings" pitchFamily="2" charset="2"/>
              </a:rPr>
              <a:t> 5 year survival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100" b="1"/>
              <a:t>70% with polypoid lesions.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100" b="1"/>
              <a:t>15% with advanced tumors.</a:t>
            </a:r>
          </a:p>
          <a:p>
            <a:pPr marL="0" indent="0">
              <a:buNone/>
              <a:defRPr/>
            </a:pPr>
            <a:endParaRPr lang="en-CA" sz="21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2D516-9D3C-7949-8315-92D676457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9D640-3A5C-5744-8495-CE4F8523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>
                <a:solidFill>
                  <a:srgbClr val="FFFFFF"/>
                </a:solidFill>
              </a:rPr>
              <a:t>Esophageal adenocarcinoma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01575-B83D-F04B-872D-3AFFD78BA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>
                <a:solidFill>
                  <a:srgbClr val="000000"/>
                </a:solidFill>
              </a:rPr>
              <a:t>There are a number of factors that are responsible for this shift in cell type:</a:t>
            </a:r>
            <a:endParaRPr lang="en-US" sz="2100" b="1">
              <a:solidFill>
                <a:srgbClr val="000000"/>
              </a:solidFill>
            </a:endParaRPr>
          </a:p>
          <a:p>
            <a:pPr lvl="2">
              <a:defRPr/>
            </a:pPr>
            <a:r>
              <a:rPr lang="en-US" sz="2100" b="1">
                <a:solidFill>
                  <a:srgbClr val="000000"/>
                </a:solidFill>
              </a:rPr>
              <a:t>Western diet </a:t>
            </a:r>
            <a:r>
              <a:rPr lang="en-US" sz="2100" b="1">
                <a:solidFill>
                  <a:srgbClr val="000000"/>
                </a:solidFill>
                <a:sym typeface="Wingdings" pitchFamily="2" charset="2"/>
              </a:rPr>
              <a:t> obesity</a:t>
            </a:r>
            <a:endParaRPr lang="en-CA" sz="2100" b="1">
              <a:solidFill>
                <a:srgbClr val="000000"/>
              </a:solidFill>
            </a:endParaRPr>
          </a:p>
          <a:p>
            <a:pPr lvl="2">
              <a:defRPr/>
            </a:pPr>
            <a:r>
              <a:rPr lang="en-US" sz="2100" b="1">
                <a:solidFill>
                  <a:srgbClr val="000000"/>
                </a:solidFill>
              </a:rPr>
              <a:t>Increasing incidence of GERD</a:t>
            </a:r>
          </a:p>
          <a:p>
            <a:pPr lvl="2">
              <a:defRPr/>
            </a:pPr>
            <a:endParaRPr lang="en-US" sz="2100" b="1">
              <a:solidFill>
                <a:srgbClr val="000000"/>
              </a:solidFill>
            </a:endParaRPr>
          </a:p>
          <a:p>
            <a:pPr>
              <a:defRPr/>
            </a:pPr>
            <a:r>
              <a:rPr lang="en-CA" sz="2100" b="1">
                <a:solidFill>
                  <a:srgbClr val="000000"/>
                </a:solidFill>
              </a:rPr>
              <a:t>Intake of caffeine, fats, and acidic and spicy foods all lead to decreased tone in the LES and an increase in reflux </a:t>
            </a:r>
            <a:r>
              <a:rPr lang="en-CA" sz="2100" b="1">
                <a:solidFill>
                  <a:srgbClr val="000000"/>
                </a:solidFill>
                <a:sym typeface="Wingdings" pitchFamily="2" charset="2"/>
              </a:rPr>
              <a:t> increase risk of Barrett’s metaplasia.</a:t>
            </a: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C12FB-4C0D-7145-9DCE-38CD4EDDE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708A1-07CA-984C-A75D-BF26E9BA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</a:rPr>
              <a:t>Symptoms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84361-6954-E74E-A0D8-9F6E9CA8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Early-stage cancers may be asymptomatic or mimic symptoms of GERD.</a:t>
            </a:r>
          </a:p>
          <a:p>
            <a:pPr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Most patients with esophageal cancer present with dysphagia and weight loss.</a:t>
            </a:r>
          </a:p>
          <a:p>
            <a:pPr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Because of the distensibility of the esophagus, a mass can obstruct two thirds of the lumen before symptoms of dysphagia are noted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4753-A104-3A49-9662-68CD13170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B67FF-D055-874B-992A-C0350EF32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</a:rPr>
              <a:t>Symptoms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BE59-1240-AD4E-8C53-40BF68EA4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Choking, coughing, and aspiration from a tracheo-esophageal fistula, as well as hoarseness and vocal cord paralysis from direct invasion into the recurrent laryngeal nerve, are ominous signs of advanced disease.</a:t>
            </a:r>
          </a:p>
          <a:p>
            <a:pPr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Systemic metastases to liver, bone, and lung can present with jaundice, excessive pain, and respiratory symptoms.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CBBAA-4D97-474F-9D1F-3370F6810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84121-DCEF-6F42-8333-7705481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</a:rPr>
              <a:t>Diagnosis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FE368-540D-AE46-B4AF-9EA2F63A8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 dirty="0"/>
              <a:t>There are a plethora of modalities available to diagnose and stage esophageal cancer.</a:t>
            </a:r>
          </a:p>
          <a:p>
            <a:pPr>
              <a:defRPr/>
            </a:pPr>
            <a:endParaRPr lang="en-CA" sz="2100" b="1" dirty="0"/>
          </a:p>
          <a:p>
            <a:pPr>
              <a:defRPr/>
            </a:pPr>
            <a:r>
              <a:rPr lang="en-CA" sz="2100" b="1" dirty="0"/>
              <a:t>Radiologic tests, endoscopic procedures, and minimally invasive surgical techniques all add value to a solid staging workup in a patient with esophageal cancer.</a:t>
            </a:r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C6A88-CA96-934E-9598-97049DFA3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C3A93-30ED-5745-9F28-A34EB4F3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700">
                <a:solidFill>
                  <a:schemeClr val="accent1"/>
                </a:solidFill>
              </a:rPr>
              <a:t>Esophagram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A6850-34A8-C942-A50D-7F82F82BD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A barium esophagram is recommended for any patient presenting with dysphagia</a:t>
            </a:r>
          </a:p>
          <a:p>
            <a:pPr marL="0" indent="0">
              <a:buNone/>
              <a:defRPr/>
            </a:pPr>
            <a:endParaRPr lang="en-CA" sz="2100" b="1"/>
          </a:p>
          <a:p>
            <a:pPr>
              <a:defRPr/>
            </a:pPr>
            <a:r>
              <a:rPr lang="en-CA" sz="2100" b="1"/>
              <a:t>Differentiate: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100" b="1"/>
              <a:t> Intra-luminal vs. intramural lesions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100" b="1"/>
              <a:t> Intrinsic vs. extrinsic compression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946B3-C75D-1041-8F8D-88C6406A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53C6-CF30-484B-A9D1-0CD23AD9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9" y="513612"/>
            <a:ext cx="7420599" cy="1031216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dirty="0"/>
              <a:t>Esophagram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08F9F-E84C-0A4A-B3BD-6A4BDA60D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277"/>
          <a:stretch/>
        </p:blipFill>
        <p:spPr>
          <a:xfrm>
            <a:off x="1419512" y="2589086"/>
            <a:ext cx="3234450" cy="275547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C8EBD-6757-D74D-8DBE-F03D8A89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29" y="2279151"/>
            <a:ext cx="2720298" cy="338714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100" b="1"/>
              <a:t>The classic finding of an apple-core lesion in patients with esophageal cancer is recognized easily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133E7-C3BA-544C-BDC8-0E844FCA3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71011" name="Content Placeholder 3">
            <a:extLst>
              <a:ext uri="{FF2B5EF4-FFF2-40B4-BE49-F238E27FC236}">
                <a16:creationId xmlns:a16="http://schemas.microsoft.com/office/drawing/2014/main" id="{05DBC21D-E002-E846-A251-D4BCA5BC0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23" y="1172029"/>
            <a:ext cx="1986135" cy="451394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BD5D0-E32E-9B48-ABD0-D06E1FF1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6" y="1396794"/>
            <a:ext cx="3629796" cy="1090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dirty="0"/>
              <a:t>Endoscopy</a:t>
            </a:r>
          </a:p>
        </p:txBody>
      </p:sp>
      <p:sp>
        <p:nvSpPr>
          <p:cNvPr id="16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E81EE-F6DA-2C45-81DF-06BA57406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116" y="2276872"/>
            <a:ext cx="2962985" cy="304960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CA" sz="2400" dirty="0">
                <a:solidFill>
                  <a:srgbClr val="000000"/>
                </a:solidFill>
              </a:rPr>
              <a:t>Allow: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srgbClr val="000000"/>
                </a:solidFill>
              </a:rPr>
              <a:t>Direct visualization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srgbClr val="000000"/>
                </a:solidFill>
              </a:rPr>
              <a:t>Determine the location of the tumor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srgbClr val="000000"/>
                </a:solidFill>
              </a:rPr>
              <a:t>Biopsies. </a:t>
            </a:r>
          </a:p>
          <a:p>
            <a:pPr marL="0" indent="0">
              <a:buNone/>
              <a:defRPr/>
            </a:pPr>
            <a:endParaRPr lang="en-CA" sz="1500" b="1" dirty="0">
              <a:solidFill>
                <a:srgbClr val="0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57880-52DD-DF46-AE3B-3614554918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521" r="1685" b="-1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106DC-D57B-EE41-B50C-057F3D512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1" b="1"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56FC8-C741-6C47-A713-F728C4A129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r="9093" b="3"/>
          <a:stretch/>
        </p:blipFill>
        <p:spPr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648A1-E79F-5744-8399-107BB610B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"/>
            <a:ext cx="1691679" cy="5380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2856</Words>
  <Application>Microsoft Macintosh PowerPoint</Application>
  <PresentationFormat>On-screen Show (4:3)</PresentationFormat>
  <Paragraphs>595</Paragraphs>
  <Slides>103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0" baseType="lpstr">
      <vt:lpstr>Arial</vt:lpstr>
      <vt:lpstr>Calibri</vt:lpstr>
      <vt:lpstr>Calibri Light</vt:lpstr>
      <vt:lpstr>Wingdings</vt:lpstr>
      <vt:lpstr>1_Custom Design</vt:lpstr>
      <vt:lpstr>2_Custom Design</vt:lpstr>
      <vt:lpstr>Custom Design</vt:lpstr>
      <vt:lpstr>Esophageal Diseases</vt:lpstr>
      <vt:lpstr>Surgical Anatomy </vt:lpstr>
      <vt:lpstr>Esophageal Diseases</vt:lpstr>
      <vt:lpstr>GASTROESOPHAGEAL REFLUX DISEASE (GERD)</vt:lpstr>
      <vt:lpstr>PowerPoint Presentation</vt:lpstr>
      <vt:lpstr>GASTROESOPHAGEAL REFLUX DISEASE</vt:lpstr>
      <vt:lpstr>GASTROESOPHAGEAL REFLUX DISEASE</vt:lpstr>
      <vt:lpstr>GASTROESOPHAGEAL REFLUX DISEASE</vt:lpstr>
      <vt:lpstr>Clinical Presentations of GERD</vt:lpstr>
      <vt:lpstr>Clinical Presentations of GERD</vt:lpstr>
      <vt:lpstr>Extra-esophageal Manifestations of GERD</vt:lpstr>
      <vt:lpstr>Diagnostic Tests for GERD</vt:lpstr>
      <vt:lpstr>Clinical Presentations of GERD</vt:lpstr>
      <vt:lpstr>Treatment</vt:lpstr>
      <vt:lpstr>Treatment</vt:lpstr>
      <vt:lpstr>Acid Suppression Therapy for GERD</vt:lpstr>
      <vt:lpstr>PowerPoint Presentation</vt:lpstr>
      <vt:lpstr>Endoscopic GERD Therapy </vt:lpstr>
      <vt:lpstr>Surgical treatment  </vt:lpstr>
      <vt:lpstr>PowerPoint Presentation</vt:lpstr>
      <vt:lpstr>Achalasia</vt:lpstr>
      <vt:lpstr>PowerPoint Presentation</vt:lpstr>
      <vt:lpstr>Pseudoachalasia</vt:lpstr>
      <vt:lpstr>PowerPoint Presentation</vt:lpstr>
      <vt:lpstr>Clinical features</vt:lpstr>
      <vt:lpstr>Clinical features</vt:lpstr>
      <vt:lpstr>Clinical features</vt:lpstr>
      <vt:lpstr>Diagnosis</vt:lpstr>
      <vt:lpstr>PowerPoint Presentation</vt:lpstr>
      <vt:lpstr>PowerPoint Presentation</vt:lpstr>
      <vt:lpstr>PowerPoint Presentation</vt:lpstr>
      <vt:lpstr>PowerPoint Presentation</vt:lpstr>
      <vt:lpstr>Diagnosis</vt:lpstr>
      <vt:lpstr>Treatment </vt:lpstr>
      <vt:lpstr>Pharmacological Therapy </vt:lpstr>
      <vt:lpstr>PowerPoint Presentation</vt:lpstr>
      <vt:lpstr>Botulinum Toxin </vt:lpstr>
      <vt:lpstr>PowerPoint Presentation</vt:lpstr>
      <vt:lpstr>Pneumatic Dilation </vt:lpstr>
      <vt:lpstr>PowerPoint Presentation</vt:lpstr>
      <vt:lpstr>Surgical Therapy</vt:lpstr>
      <vt:lpstr>Surgical Therapy</vt:lpstr>
      <vt:lpstr>Complications of Achalasia   </vt:lpstr>
      <vt:lpstr>Esophageal Diverticula</vt:lpstr>
      <vt:lpstr>Esophageal Diverticula</vt:lpstr>
      <vt:lpstr>Esophageal Diverticula</vt:lpstr>
      <vt:lpstr> Is the most common esophageal diverticulum found today.  Disease of elderly (7th decade of life).  </vt:lpstr>
      <vt:lpstr>PowerPoint Presentation</vt:lpstr>
      <vt:lpstr>Symptoms and Diagnosis </vt:lpstr>
      <vt:lpstr>Symptoms and Diagnosis </vt:lpstr>
      <vt:lpstr>Diagnosis </vt:lpstr>
      <vt:lpstr>Treatment</vt:lpstr>
      <vt:lpstr>Barrett's Esophagus</vt:lpstr>
      <vt:lpstr>Barrett's Esophagus</vt:lpstr>
      <vt:lpstr>Clinical significance </vt:lpstr>
      <vt:lpstr>Barrett's Esophagus</vt:lpstr>
      <vt:lpstr>Symptoms and Diagnosis</vt:lpstr>
      <vt:lpstr>Diagnosis</vt:lpstr>
      <vt:lpstr>Treatment</vt:lpstr>
      <vt:lpstr>PowerPoint Presentation</vt:lpstr>
      <vt:lpstr>Treatment</vt:lpstr>
      <vt:lpstr>Treatment</vt:lpstr>
      <vt:lpstr>Caustic Injury</vt:lpstr>
      <vt:lpstr>Caustic Injury</vt:lpstr>
      <vt:lpstr>PowerPoint Presentation</vt:lpstr>
      <vt:lpstr>Symptoms and Diagnosis</vt:lpstr>
      <vt:lpstr>Symptoms and Diagnosis</vt:lpstr>
      <vt:lpstr>Symptoms and Diagnosis</vt:lpstr>
      <vt:lpstr>Symptoms and Diagnosis</vt:lpstr>
      <vt:lpstr>PowerPoint Presentation</vt:lpstr>
      <vt:lpstr>Treatment</vt:lpstr>
      <vt:lpstr>Treatment</vt:lpstr>
      <vt:lpstr>Treatment</vt:lpstr>
      <vt:lpstr>Treatment</vt:lpstr>
      <vt:lpstr>PowerPoint Presentation</vt:lpstr>
      <vt:lpstr>Benign Esophageal Tumors and Cysts</vt:lpstr>
      <vt:lpstr>Esophageal Cysts</vt:lpstr>
      <vt:lpstr>Pedunculated Intraluminal Tumors (Polyps)</vt:lpstr>
      <vt:lpstr>Leiomyoma</vt:lpstr>
      <vt:lpstr>Leiomyoma</vt:lpstr>
      <vt:lpstr>Leiomyoma</vt:lpstr>
      <vt:lpstr>Symptoms and Diagnosis</vt:lpstr>
      <vt:lpstr>PowerPoint Presentation</vt:lpstr>
      <vt:lpstr>Leiomyoma</vt:lpstr>
      <vt:lpstr>Treatment</vt:lpstr>
      <vt:lpstr>Treatment</vt:lpstr>
      <vt:lpstr>PowerPoint Presentation</vt:lpstr>
      <vt:lpstr>PowerPoint Presentation</vt:lpstr>
      <vt:lpstr>Squamous cell cancer</vt:lpstr>
      <vt:lpstr>PowerPoint Presentation</vt:lpstr>
      <vt:lpstr>CARCINOMA OF THE ESOPHAGUS</vt:lpstr>
      <vt:lpstr>Esophageal adenocarcinoma </vt:lpstr>
      <vt:lpstr>Symptoms</vt:lpstr>
      <vt:lpstr>Symptoms</vt:lpstr>
      <vt:lpstr>Diagnosis</vt:lpstr>
      <vt:lpstr>Esophagram</vt:lpstr>
      <vt:lpstr>Esophagram</vt:lpstr>
      <vt:lpstr>PowerPoint Presentation</vt:lpstr>
      <vt:lpstr>Endoscopy</vt:lpstr>
      <vt:lpstr>Computed Tomography</vt:lpstr>
      <vt:lpstr>Positron Emission Tomography</vt:lpstr>
      <vt:lpstr>Endoscopic Ultrasound</vt:lpstr>
      <vt:lpstr>Treatment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Esophageal Diseases</dc:title>
  <dc:creator>Saleh Alnasser</dc:creator>
  <cp:lastModifiedBy>Saleh Alnasser</cp:lastModifiedBy>
  <cp:revision>4</cp:revision>
  <dcterms:created xsi:type="dcterms:W3CDTF">2019-09-28T10:11:19Z</dcterms:created>
  <dcterms:modified xsi:type="dcterms:W3CDTF">2019-09-30T19:18:58Z</dcterms:modified>
</cp:coreProperties>
</file>