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49"/>
  </p:notesMasterIdLst>
  <p:sldIdLst>
    <p:sldId id="319" r:id="rId2"/>
    <p:sldId id="257" r:id="rId3"/>
    <p:sldId id="320" r:id="rId4"/>
    <p:sldId id="258" r:id="rId5"/>
    <p:sldId id="259" r:id="rId6"/>
    <p:sldId id="260" r:id="rId7"/>
    <p:sldId id="262" r:id="rId8"/>
    <p:sldId id="322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76" r:id="rId18"/>
    <p:sldId id="277" r:id="rId19"/>
    <p:sldId id="278" r:id="rId20"/>
    <p:sldId id="280" r:id="rId21"/>
    <p:sldId id="281" r:id="rId22"/>
    <p:sldId id="282" r:id="rId23"/>
    <p:sldId id="283" r:id="rId24"/>
    <p:sldId id="284" r:id="rId25"/>
    <p:sldId id="288" r:id="rId26"/>
    <p:sldId id="289" r:id="rId27"/>
    <p:sldId id="290" r:id="rId28"/>
    <p:sldId id="325" r:id="rId29"/>
    <p:sldId id="291" r:id="rId30"/>
    <p:sldId id="292" r:id="rId31"/>
    <p:sldId id="293" r:id="rId32"/>
    <p:sldId id="294" r:id="rId33"/>
    <p:sldId id="299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313" r:id="rId42"/>
    <p:sldId id="314" r:id="rId43"/>
    <p:sldId id="315" r:id="rId44"/>
    <p:sldId id="316" r:id="rId45"/>
    <p:sldId id="326" r:id="rId46"/>
    <p:sldId id="327" r:id="rId47"/>
    <p:sldId id="318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A9BEA-9204-40B4-A95A-CAB79B90AD19}" type="datetimeFigureOut">
              <a:rPr lang="en-GB" smtClean="0"/>
              <a:pPr/>
              <a:t>29/01/2020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091E0-4C74-4E32-9868-64A807F3E6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259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3B4DA4-D25D-4CBD-A878-B2A1B9B8A4C5}" type="datetimeFigureOut">
              <a:rPr lang="en-GB" smtClean="0"/>
              <a:pPr/>
              <a:t>29/01/2020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4DA4-D25D-4CBD-A878-B2A1B9B8A4C5}" type="datetimeFigureOut">
              <a:rPr lang="en-GB" smtClean="0"/>
              <a:pPr/>
              <a:t>29/01/2020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4DA4-D25D-4CBD-A878-B2A1B9B8A4C5}" type="datetimeFigureOut">
              <a:rPr lang="en-GB" smtClean="0"/>
              <a:pPr/>
              <a:t>29/01/2020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4DA4-D25D-4CBD-A878-B2A1B9B8A4C5}" type="datetimeFigureOut">
              <a:rPr lang="en-GB" smtClean="0"/>
              <a:pPr/>
              <a:t>29/01/2020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4DA4-D25D-4CBD-A878-B2A1B9B8A4C5}" type="datetimeFigureOut">
              <a:rPr lang="en-GB" smtClean="0"/>
              <a:pPr/>
              <a:t>29/01/2020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4DA4-D25D-4CBD-A878-B2A1B9B8A4C5}" type="datetimeFigureOut">
              <a:rPr lang="en-GB" smtClean="0"/>
              <a:pPr/>
              <a:t>29/01/2020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4DA4-D25D-4CBD-A878-B2A1B9B8A4C5}" type="datetimeFigureOut">
              <a:rPr lang="en-GB" smtClean="0"/>
              <a:pPr/>
              <a:t>29/01/2020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4DA4-D25D-4CBD-A878-B2A1B9B8A4C5}" type="datetimeFigureOut">
              <a:rPr lang="en-GB" smtClean="0"/>
              <a:pPr/>
              <a:t>29/01/2020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4DA4-D25D-4CBD-A878-B2A1B9B8A4C5}" type="datetimeFigureOut">
              <a:rPr lang="en-GB" smtClean="0"/>
              <a:pPr/>
              <a:t>29/01/2020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6A3B4DA4-D25D-4CBD-A878-B2A1B9B8A4C5}" type="datetimeFigureOut">
              <a:rPr lang="en-GB" smtClean="0"/>
              <a:pPr/>
              <a:t>29/01/2020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3B4DA4-D25D-4CBD-A878-B2A1B9B8A4C5}" type="datetimeFigureOut">
              <a:rPr lang="en-GB" smtClean="0"/>
              <a:pPr/>
              <a:t>29/01/2020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A3B4DA4-D25D-4CBD-A878-B2A1B9B8A4C5}" type="datetimeFigureOut">
              <a:rPr lang="en-GB" smtClean="0"/>
              <a:pPr/>
              <a:t>29/01/2020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3669" y="2272937"/>
            <a:ext cx="64791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Use of antibiotics</a:t>
            </a:r>
          </a:p>
          <a:p>
            <a:r>
              <a:rPr lang="en-US" sz="4000" dirty="0" err="1" smtClean="0"/>
              <a:t>Dr.fatimah</a:t>
            </a:r>
            <a:r>
              <a:rPr lang="en-US" sz="4000" dirty="0" smtClean="0"/>
              <a:t> M.D</a:t>
            </a:r>
          </a:p>
          <a:p>
            <a:r>
              <a:rPr lang="en-US" sz="4000" dirty="0" smtClean="0"/>
              <a:t>1441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19390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81329"/>
            <a:ext cx="11582400" cy="4525963"/>
          </a:xfrm>
        </p:spPr>
        <p:txBody>
          <a:bodyPr/>
          <a:lstStyle/>
          <a:p>
            <a:pPr algn="l" rtl="0"/>
            <a:r>
              <a:rPr lang="en-US" dirty="0"/>
              <a:t>Patient was prescribed a dose of :</a:t>
            </a:r>
          </a:p>
          <a:p>
            <a:pPr marL="109728" indent="0" algn="l" rtl="0">
              <a:buNone/>
            </a:pPr>
            <a:r>
              <a:rPr lang="en-US" dirty="0"/>
              <a:t>           cefetriaxone and vanocmycin and urgent LP is done:</a:t>
            </a:r>
          </a:p>
          <a:p>
            <a:pPr algn="l" rtl="0"/>
            <a:r>
              <a:rPr lang="en-US" dirty="0"/>
              <a:t>Result:</a:t>
            </a:r>
          </a:p>
          <a:p>
            <a:pPr algn="l" rtl="0"/>
            <a:r>
              <a:rPr lang="en-US" dirty="0"/>
              <a:t>    WBC	: 1230 cells/mm…90% polymorph..</a:t>
            </a:r>
          </a:p>
          <a:p>
            <a:pPr algn="l" rtl="0"/>
            <a:r>
              <a:rPr lang="en-US" dirty="0"/>
              <a:t>    RBC    : NIL ..</a:t>
            </a:r>
          </a:p>
          <a:p>
            <a:pPr algn="l" rtl="0"/>
            <a:r>
              <a:rPr lang="en-US" dirty="0"/>
              <a:t>  Gram stain</a:t>
            </a:r>
            <a:r>
              <a:rPr lang="en-US" dirty="0" smtClean="0"/>
              <a:t>:</a:t>
            </a:r>
          </a:p>
          <a:p>
            <a:pPr algn="l" rtl="0"/>
            <a:r>
              <a:rPr lang="en-US" b="1" dirty="0" smtClean="0">
                <a:solidFill>
                  <a:srgbClr val="C00000"/>
                </a:solidFill>
              </a:rPr>
              <a:t>  Gram </a:t>
            </a:r>
            <a:r>
              <a:rPr lang="en-US" b="1" dirty="0">
                <a:solidFill>
                  <a:srgbClr val="C00000"/>
                </a:solidFill>
              </a:rPr>
              <a:t>positive intracellular dipplococci</a:t>
            </a:r>
            <a:r>
              <a:rPr lang="en-US" dirty="0"/>
              <a:t>..</a:t>
            </a:r>
          </a:p>
          <a:p>
            <a:pPr algn="l" rtl="0"/>
            <a:r>
              <a:rPr lang="en-US" dirty="0"/>
              <a:t>What you will do?</a:t>
            </a:r>
          </a:p>
          <a:p>
            <a:pPr marL="109728" indent="0" algn="l" rtl="0">
              <a:buNone/>
            </a:pPr>
            <a:r>
              <a:rPr lang="en-US" dirty="0"/>
              <a:t>           </a:t>
            </a:r>
            <a:r>
              <a:rPr lang="en-US" dirty="0" smtClean="0"/>
              <a:t>  </a:t>
            </a:r>
            <a:r>
              <a:rPr lang="en-US" dirty="0"/>
              <a:t>To continue the same antibiotics</a:t>
            </a:r>
            <a:r>
              <a:rPr lang="en-US" dirty="0" smtClean="0"/>
              <a:t>?    </a:t>
            </a:r>
            <a:r>
              <a:rPr lang="en-US" b="1" dirty="0" smtClean="0">
                <a:solidFill>
                  <a:srgbClr val="C00000"/>
                </a:solidFill>
              </a:rPr>
              <a:t>Yes </a:t>
            </a:r>
            <a:r>
              <a:rPr lang="en-US" b="1" dirty="0">
                <a:solidFill>
                  <a:srgbClr val="C00000"/>
                </a:solidFill>
              </a:rPr>
              <a:t>or No.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Use of antibiotics</a:t>
            </a:r>
            <a:endParaRPr lang="ar-SA" dirty="0"/>
          </a:p>
        </p:txBody>
      </p:sp>
      <p:pic>
        <p:nvPicPr>
          <p:cNvPr id="4" name="Picture 3" descr="نتيجة بحث الصور عن ‪gram positive diplococci‬‏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55000" y="2365653"/>
            <a:ext cx="3937000" cy="2866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1821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Premature initiation of antimicrobial therapy…any harm ?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can suppress bacterial growth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Preclude the opportunity to establish a microbiological</a:t>
            </a:r>
          </a:p>
          <a:p>
            <a:pPr marL="109728" indent="0" algn="l" rtl="0">
              <a:buNone/>
            </a:pPr>
            <a:r>
              <a:rPr lang="en-US" dirty="0"/>
              <a:t>    diagnosis, 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 Require several weeks to months of directed antimicrobial therapy to achieve cure.</a:t>
            </a:r>
          </a:p>
        </p:txBody>
      </p:sp>
    </p:spTree>
    <p:extLst>
      <p:ext uri="{BB962C8B-B14F-4D97-AF65-F5344CB8AC3E}">
        <p14:creationId xmlns:p14="http://schemas.microsoft.com/office/powerpoint/2010/main" val="392031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Empiric </a:t>
            </a:r>
            <a:r>
              <a:rPr lang="en-US" dirty="0" err="1"/>
              <a:t>vs</a:t>
            </a:r>
            <a:r>
              <a:rPr lang="en-US" dirty="0"/>
              <a:t> Definitive Antimicrobial 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/>
              <a:t>Microbiological results do not become available</a:t>
            </a:r>
          </a:p>
          <a:p>
            <a:pPr algn="l" rtl="0"/>
            <a:r>
              <a:rPr lang="en-US" dirty="0"/>
              <a:t>for 24 to 72 hours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Empiric and guided by the clinical presentation..</a:t>
            </a:r>
          </a:p>
          <a:p>
            <a:pPr marL="109728" indent="0" algn="l" rtl="0">
              <a:buNone/>
            </a:pPr>
            <a:endParaRPr lang="en-US" dirty="0"/>
          </a:p>
          <a:p>
            <a:pPr algn="l" rtl="0"/>
            <a:r>
              <a:rPr lang="en-US" dirty="0"/>
              <a:t>Inadequate therapy for infections in critically ill, hospitalized patients is associated with greater morbidity</a:t>
            </a:r>
          </a:p>
          <a:p>
            <a:pPr marL="109728" indent="0" algn="l" rtl="0">
              <a:buNone/>
            </a:pPr>
            <a:r>
              <a:rPr lang="en-US" dirty="0"/>
              <a:t>    and mortality</a:t>
            </a:r>
          </a:p>
          <a:p>
            <a:pPr marL="109728" indent="0" algn="l" rtl="0">
              <a:buNone/>
            </a:pPr>
            <a:endParaRPr lang="en-US" dirty="0"/>
          </a:p>
          <a:p>
            <a:pPr algn="l" rtl="0"/>
            <a:r>
              <a:rPr lang="en-US" dirty="0"/>
              <a:t>Use broad-spectrum antimicrobial agents as initial empiric</a:t>
            </a:r>
          </a:p>
          <a:p>
            <a:pPr marL="109728" indent="0" algn="l" rtl="0">
              <a:buNone/>
            </a:pPr>
            <a:r>
              <a:rPr lang="en-US" dirty="0"/>
              <a:t>    therapy</a:t>
            </a:r>
          </a:p>
        </p:txBody>
      </p:sp>
    </p:spTree>
    <p:extLst>
      <p:ext uri="{BB962C8B-B14F-4D97-AF65-F5344CB8AC3E}">
        <p14:creationId xmlns:p14="http://schemas.microsoft.com/office/powerpoint/2010/main" val="3664867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576" y="1358794"/>
            <a:ext cx="10394707" cy="4127606"/>
          </a:xfrm>
        </p:spPr>
        <p:txBody>
          <a:bodyPr>
            <a:normAutofit fontScale="92500"/>
          </a:bodyPr>
          <a:lstStyle/>
          <a:p>
            <a:pPr marL="342900" lvl="0" indent="-342900" algn="l">
              <a:lnSpc>
                <a:spcPct val="100000"/>
              </a:lnSpc>
              <a:spcBef>
                <a:spcPct val="20000"/>
              </a:spcBef>
              <a:buClr>
                <a:srgbClr val="F21213"/>
              </a:buClr>
              <a:buSzPct val="70000"/>
              <a:buNone/>
              <a:defRPr/>
            </a:pPr>
            <a:r>
              <a:rPr lang="ar-SA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organisms are likely to be responsible</a:t>
            </a:r>
          </a:p>
          <a:p>
            <a:pPr marL="342900" lvl="0" indent="-342900" algn="ctr">
              <a:lnSpc>
                <a:spcPct val="100000"/>
              </a:lnSpc>
              <a:spcBef>
                <a:spcPct val="20000"/>
              </a:spcBef>
              <a:buClr>
                <a:srgbClr val="F21213"/>
              </a:buClr>
              <a:buSzPct val="70000"/>
              <a:buNone/>
              <a:defRPr/>
            </a:pPr>
            <a:r>
              <a:rPr lang="en-US" sz="3200" b="1" cap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Best Educated Guess?  </a:t>
            </a:r>
            <a:r>
              <a:rPr lang="ar-SA" sz="3200" b="1" cap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3200" b="1" cap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                       </a:t>
            </a:r>
            <a:r>
              <a:rPr lang="en-US" sz="3200" b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              </a:t>
            </a:r>
            <a:r>
              <a:rPr lang="ar-SA" sz="3200" b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  </a:t>
            </a:r>
            <a:endParaRPr lang="en-US" sz="3200" b="1" cap="none" dirty="0">
              <a:solidFill>
                <a:srgbClr val="00206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342900" lvl="0" indent="-342900" algn="l" rtl="0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 cap="none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on:</a:t>
            </a:r>
          </a:p>
          <a:p>
            <a:pPr marL="742950" lvl="1" indent="-285750" algn="l" rtl="0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SzTx/>
              <a:buFont typeface="Wingdings" pitchFamily="2" charset="2"/>
              <a:buChar char="Ø"/>
              <a:defRPr/>
            </a:pPr>
            <a:r>
              <a:rPr lang="en-US" sz="2800" b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cap="none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Hx</a:t>
            </a:r>
            <a:r>
              <a:rPr lang="en-US" sz="2800" b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sz="2800" b="1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P.E…. You might have a clue to DX.</a:t>
            </a:r>
            <a:endParaRPr lang="en-US" sz="2800" b="1" cap="non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l" rtl="0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SzTx/>
              <a:buNone/>
              <a:defRPr/>
            </a:pPr>
            <a:endParaRPr lang="en-US" sz="2800" b="1" cap="non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l" rtl="0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SzTx/>
              <a:buFont typeface="Wingdings" pitchFamily="2" charset="2"/>
              <a:buChar char="Ø"/>
              <a:defRPr/>
            </a:pPr>
            <a:r>
              <a:rPr lang="en-US" sz="2800" b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Epidemiological data</a:t>
            </a:r>
          </a:p>
          <a:p>
            <a:pPr lvl="2" algn="l" rtl="0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SzPct val="70000"/>
              <a:buNone/>
              <a:defRPr/>
            </a:pPr>
            <a:r>
              <a:rPr lang="en-US" sz="2800" b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Hospital-acquired vs. community-acquired</a:t>
            </a:r>
          </a:p>
          <a:p>
            <a:pPr lvl="2" algn="l" rtl="0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SzPct val="70000"/>
              <a:buNone/>
              <a:defRPr/>
            </a:pPr>
            <a:r>
              <a:rPr lang="en-US" sz="28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2800" b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 antibiotic use</a:t>
            </a:r>
          </a:p>
          <a:p>
            <a:pPr marL="742950" lvl="1" indent="-285750" algn="l" rtl="0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SzTx/>
              <a:buNone/>
              <a:defRPr/>
            </a:pPr>
            <a:endParaRPr lang="en-US" sz="2800" b="1" cap="non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1" y="206829"/>
            <a:ext cx="10396882" cy="1151965"/>
          </a:xfrm>
        </p:spPr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  <a:defRPr/>
            </a:pPr>
            <a:r>
              <a:rPr lang="en-GB" sz="3200" dirty="0"/>
              <a:t>Use of antibiotics</a:t>
            </a:r>
            <a:endParaRPr lang="en-US" sz="3200" cap="none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258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81329"/>
            <a:ext cx="11582400" cy="5376671"/>
          </a:xfrm>
        </p:spPr>
        <p:txBody>
          <a:bodyPr/>
          <a:lstStyle/>
          <a:p>
            <a:pPr lvl="0" algn="l" rtl="0"/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Best Educated Guess?</a:t>
            </a:r>
            <a:endParaRPr lang="en-US" sz="2800" b="1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l" rtl="0"/>
            <a:r>
              <a:rPr lang="en-US" dirty="0"/>
              <a:t>Patient with dyspnoea and cough …..</a:t>
            </a:r>
          </a:p>
          <a:p>
            <a:pPr algn="l" rtl="0">
              <a:buNone/>
            </a:pPr>
            <a:r>
              <a:rPr lang="en-US" b="1" dirty="0">
                <a:solidFill>
                  <a:srgbClr val="0070C0"/>
                </a:solidFill>
              </a:rPr>
              <a:t>    Streptococcal pneumonia and atypical organism..</a:t>
            </a:r>
          </a:p>
          <a:p>
            <a:pPr algn="l" rtl="0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algn="l" rtl="0"/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Patient with fever and urinary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symptomes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:</a:t>
            </a:r>
          </a:p>
          <a:p>
            <a:pPr algn="l" rtl="0">
              <a:buNone/>
            </a:pPr>
            <a:r>
              <a:rPr lang="en-US" sz="2400" b="1" dirty="0">
                <a:solidFill>
                  <a:srgbClr val="0070C0"/>
                </a:solidFill>
              </a:rPr>
              <a:t>        </a:t>
            </a:r>
            <a:r>
              <a:rPr lang="en-US" sz="2400" b="1" dirty="0" err="1">
                <a:solidFill>
                  <a:srgbClr val="0070C0"/>
                </a:solidFill>
              </a:rPr>
              <a:t>E.coli</a:t>
            </a:r>
            <a:r>
              <a:rPr lang="en-US" sz="2400" b="1" dirty="0">
                <a:solidFill>
                  <a:srgbClr val="0070C0"/>
                </a:solidFill>
              </a:rPr>
              <a:t> ….</a:t>
            </a:r>
          </a:p>
          <a:p>
            <a:pPr algn="l" rtl="0">
              <a:buNone/>
            </a:pPr>
            <a:endParaRPr lang="en-US" sz="2400" b="1" dirty="0">
              <a:solidFill>
                <a:srgbClr val="0070C0"/>
              </a:solidFill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Patient with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erythema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over the right leg associated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with pain and tenderness …</a:t>
            </a:r>
          </a:p>
          <a:p>
            <a:pPr algn="l" rtl="0">
              <a:buNone/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      </a:t>
            </a:r>
            <a:r>
              <a:rPr lang="en-US" sz="2400" b="1" dirty="0">
                <a:solidFill>
                  <a:srgbClr val="0070C0"/>
                </a:solidFill>
              </a:rPr>
              <a:t>Group A Streptococcus and Staphylococcus </a:t>
            </a:r>
          </a:p>
          <a:p>
            <a:pPr algn="l" rtl="0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algn="l" rtl="0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7" name="Picture 6" descr="Image result for organism causing celluliti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20200" y="4686300"/>
            <a:ext cx="2971800" cy="2171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Image result for PNEUMONIA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71276" y="1610946"/>
            <a:ext cx="2920724" cy="239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4410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>
                <a:solidFill>
                  <a:srgbClr val="C00000"/>
                </a:solidFill>
              </a:rPr>
              <a:t>Hospital-acquired infections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Related to the presence of </a:t>
            </a:r>
            <a:r>
              <a:rPr lang="en-US" b="1" u="sng" dirty="0">
                <a:solidFill>
                  <a:srgbClr val="00B050"/>
                </a:solidFill>
              </a:rPr>
              <a:t>invasive devices </a:t>
            </a:r>
            <a:r>
              <a:rPr lang="en-US" dirty="0">
                <a:solidFill>
                  <a:prstClr val="black"/>
                </a:solidFill>
              </a:rPr>
              <a:t>and </a:t>
            </a:r>
            <a:r>
              <a:rPr lang="en-US" b="1" dirty="0">
                <a:solidFill>
                  <a:srgbClr val="00B050"/>
                </a:solidFill>
              </a:rPr>
              <a:t>procedures</a:t>
            </a:r>
          </a:p>
          <a:p>
            <a:pPr marL="0" indent="0" algn="l" rtl="0">
              <a:buNone/>
            </a:pPr>
            <a:endParaRPr lang="en-US" dirty="0"/>
          </a:p>
          <a:p>
            <a:pPr algn="l" rtl="0"/>
            <a:r>
              <a:rPr lang="en-US" dirty="0"/>
              <a:t>A] </a:t>
            </a:r>
            <a:r>
              <a:rPr lang="en-US" b="1" dirty="0" err="1">
                <a:solidFill>
                  <a:srgbClr val="002060"/>
                </a:solidFill>
              </a:rPr>
              <a:t>Catherter</a:t>
            </a:r>
            <a:r>
              <a:rPr lang="en-US" b="1" dirty="0">
                <a:solidFill>
                  <a:srgbClr val="002060"/>
                </a:solidFill>
              </a:rPr>
              <a:t> related </a:t>
            </a:r>
            <a:r>
              <a:rPr lang="en-US" b="1" dirty="0" err="1">
                <a:solidFill>
                  <a:srgbClr val="002060"/>
                </a:solidFill>
              </a:rPr>
              <a:t>bacteremia</a:t>
            </a:r>
            <a:r>
              <a:rPr lang="en-US" dirty="0" smtClean="0"/>
              <a:t>:,</a:t>
            </a:r>
          </a:p>
          <a:p>
            <a:pPr algn="l" rtl="0">
              <a:buNone/>
            </a:pPr>
            <a:r>
              <a:rPr lang="en-US" dirty="0" smtClean="0"/>
              <a:t>     </a:t>
            </a:r>
            <a:r>
              <a:rPr lang="en-US" b="1" dirty="0" err="1" smtClean="0">
                <a:solidFill>
                  <a:srgbClr val="00B0F0"/>
                </a:solidFill>
              </a:rPr>
              <a:t>Coagulase</a:t>
            </a:r>
            <a:r>
              <a:rPr lang="en-US" b="1" dirty="0" smtClean="0">
                <a:solidFill>
                  <a:srgbClr val="00B0F0"/>
                </a:solidFill>
              </a:rPr>
              <a:t> negative staph</a:t>
            </a:r>
            <a:r>
              <a:rPr lang="en-US" dirty="0" smtClean="0"/>
              <a:t>..</a:t>
            </a:r>
          </a:p>
          <a:p>
            <a:pPr algn="l" rtl="0">
              <a:buNone/>
            </a:pPr>
            <a:r>
              <a:rPr lang="en-US" dirty="0" smtClean="0"/>
              <a:t>     </a:t>
            </a:r>
            <a:r>
              <a:rPr lang="en-US" b="1" dirty="0" err="1">
                <a:solidFill>
                  <a:srgbClr val="00B0F0"/>
                </a:solidFill>
              </a:rPr>
              <a:t>M</a:t>
            </a:r>
            <a:r>
              <a:rPr lang="en-US" b="1" dirty="0" err="1" smtClean="0">
                <a:solidFill>
                  <a:srgbClr val="00B0F0"/>
                </a:solidFill>
              </a:rPr>
              <a:t>ethicillin</a:t>
            </a:r>
            <a:r>
              <a:rPr lang="en-US" b="1" dirty="0" smtClean="0">
                <a:solidFill>
                  <a:srgbClr val="00B0F0"/>
                </a:solidFill>
              </a:rPr>
              <a:t>-resistant </a:t>
            </a:r>
            <a:r>
              <a:rPr lang="en-US" b="1" dirty="0">
                <a:solidFill>
                  <a:srgbClr val="00B0F0"/>
                </a:solidFill>
              </a:rPr>
              <a:t>Staphylococcus </a:t>
            </a:r>
            <a:r>
              <a:rPr lang="en-US" b="1" dirty="0" err="1">
                <a:solidFill>
                  <a:srgbClr val="00B0F0"/>
                </a:solidFill>
              </a:rPr>
              <a:t>aureus</a:t>
            </a:r>
            <a:r>
              <a:rPr lang="en-US" b="1" dirty="0">
                <a:solidFill>
                  <a:srgbClr val="00B0F0"/>
                </a:solidFill>
              </a:rPr>
              <a:t> [MRSA</a:t>
            </a:r>
            <a:r>
              <a:rPr lang="en-US" b="1" dirty="0" smtClean="0">
                <a:solidFill>
                  <a:srgbClr val="00B0F0"/>
                </a:solidFill>
              </a:rPr>
              <a:t>]</a:t>
            </a:r>
            <a:endParaRPr lang="en-US" b="1" dirty="0">
              <a:solidFill>
                <a:srgbClr val="00B0F0"/>
              </a:solidFill>
            </a:endParaRPr>
          </a:p>
          <a:p>
            <a:pPr algn="l" rtl="0"/>
            <a:endParaRPr lang="en-US" dirty="0"/>
          </a:p>
          <a:p>
            <a:pPr algn="l" rtl="0"/>
            <a:r>
              <a:rPr lang="en-US" dirty="0"/>
              <a:t>B] </a:t>
            </a:r>
            <a:r>
              <a:rPr lang="en-US" b="1" dirty="0">
                <a:solidFill>
                  <a:srgbClr val="002060"/>
                </a:solidFill>
              </a:rPr>
              <a:t>Catheter related UTI</a:t>
            </a:r>
            <a:r>
              <a:rPr lang="en-US" dirty="0"/>
              <a:t>: 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     </a:t>
            </a:r>
            <a:r>
              <a:rPr lang="en-US" b="1" dirty="0" smtClean="0">
                <a:solidFill>
                  <a:srgbClr val="00B0F0"/>
                </a:solidFill>
              </a:rPr>
              <a:t>Gram negative </a:t>
            </a:r>
            <a:r>
              <a:rPr lang="en-US" b="1" dirty="0">
                <a:solidFill>
                  <a:srgbClr val="00B0F0"/>
                </a:solidFill>
              </a:rPr>
              <a:t>(</a:t>
            </a:r>
            <a:r>
              <a:rPr lang="en-US" b="1" dirty="0" err="1">
                <a:solidFill>
                  <a:srgbClr val="00B0F0"/>
                </a:solidFill>
              </a:rPr>
              <a:t>eg</a:t>
            </a:r>
            <a:r>
              <a:rPr lang="en-US" b="1" dirty="0">
                <a:solidFill>
                  <a:srgbClr val="00B0F0"/>
                </a:solidFill>
              </a:rPr>
              <a:t>, Pseudomonas </a:t>
            </a:r>
            <a:r>
              <a:rPr lang="en-US" b="1" dirty="0" err="1">
                <a:solidFill>
                  <a:srgbClr val="00B0F0"/>
                </a:solidFill>
              </a:rPr>
              <a:t>aeruginosa</a:t>
            </a:r>
            <a:r>
              <a:rPr lang="en-US" b="1" dirty="0">
                <a:solidFill>
                  <a:srgbClr val="00B0F0"/>
                </a:solidFill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051339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US" dirty="0"/>
              <a:t>Once :</a:t>
            </a:r>
          </a:p>
          <a:p>
            <a:pPr algn="l" rtl="0"/>
            <a:r>
              <a:rPr lang="en-US" dirty="0"/>
              <a:t>1) </a:t>
            </a:r>
            <a:r>
              <a:rPr lang="en-US" dirty="0" smtClean="0"/>
              <a:t> Microbiology  </a:t>
            </a:r>
            <a:r>
              <a:rPr lang="en-US" dirty="0"/>
              <a:t>have identified the etiologic pathogen </a:t>
            </a:r>
          </a:p>
          <a:p>
            <a:pPr marL="0" indent="0" algn="l" rtl="0">
              <a:buNone/>
            </a:pPr>
            <a:r>
              <a:rPr lang="en-US" dirty="0"/>
              <a:t>      and</a:t>
            </a:r>
          </a:p>
          <a:p>
            <a:pPr algn="l" rtl="0"/>
            <a:r>
              <a:rPr lang="en-US" dirty="0"/>
              <a:t>2)  </a:t>
            </a:r>
            <a:r>
              <a:rPr lang="en-US" dirty="0" smtClean="0"/>
              <a:t>Antimicrobial </a:t>
            </a:r>
            <a:r>
              <a:rPr lang="en-US" dirty="0"/>
              <a:t>susceptibility  data are available..</a:t>
            </a:r>
          </a:p>
          <a:p>
            <a:pPr algn="l" rtl="0"/>
            <a:r>
              <a:rPr lang="en-US" dirty="0"/>
              <a:t>Then…</a:t>
            </a:r>
          </a:p>
          <a:p>
            <a:pPr marL="109728" indent="0" algn="l" rtl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Every </a:t>
            </a:r>
            <a:r>
              <a:rPr lang="en-US" b="1" dirty="0">
                <a:solidFill>
                  <a:srgbClr val="C00000"/>
                </a:solidFill>
              </a:rPr>
              <a:t>attempt should be made to narrow the antibiotic spectrum</a:t>
            </a:r>
            <a:r>
              <a:rPr lang="en-US" dirty="0"/>
              <a:t>. :</a:t>
            </a:r>
          </a:p>
          <a:p>
            <a:pPr marL="109728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b="0" i="0" u="none" strike="noStrike" baseline="0" dirty="0">
                <a:latin typeface="TimesLTStd-Roman"/>
              </a:rPr>
              <a:t>   </a:t>
            </a:r>
            <a:r>
              <a:rPr lang="en-US" b="0" i="0" u="none" strike="noStrike" baseline="0" dirty="0">
                <a:solidFill>
                  <a:srgbClr val="002060"/>
                </a:solidFill>
                <a:latin typeface="TimesLTStd-Roman"/>
              </a:rPr>
              <a:t>1) It can reduce cost</a:t>
            </a:r>
            <a:r>
              <a:rPr lang="en-US" b="0" i="0" u="none" strike="noStrike" dirty="0">
                <a:solidFill>
                  <a:srgbClr val="002060"/>
                </a:solidFill>
                <a:latin typeface="TimesLTStd-Roman"/>
              </a:rPr>
              <a:t> </a:t>
            </a:r>
            <a:r>
              <a:rPr lang="en-US" b="0" i="0" u="none" strike="noStrike" baseline="0" dirty="0">
                <a:solidFill>
                  <a:srgbClr val="002060"/>
                </a:solidFill>
                <a:latin typeface="TimesLTStd-Roman"/>
              </a:rPr>
              <a:t>and toxicity and</a:t>
            </a:r>
          </a:p>
          <a:p>
            <a:pPr marL="0" indent="0" algn="l" rtl="0">
              <a:buNone/>
            </a:pPr>
            <a:r>
              <a:rPr lang="en-US" b="0" i="0" u="none" strike="noStrike" baseline="0" dirty="0">
                <a:solidFill>
                  <a:srgbClr val="002060"/>
                </a:solidFill>
                <a:latin typeface="TimesLTStd-Roman"/>
              </a:rPr>
              <a:t>   2) Prevent the emergence of antimicrobial</a:t>
            </a:r>
            <a:r>
              <a:rPr lang="en-US" b="0" i="0" u="none" strike="noStrike" dirty="0">
                <a:solidFill>
                  <a:srgbClr val="002060"/>
                </a:solidFill>
                <a:latin typeface="TimesLTStd-Roman"/>
              </a:rPr>
              <a:t> </a:t>
            </a:r>
            <a:r>
              <a:rPr lang="en-US" b="0" i="0" u="none" strike="noStrike" baseline="0" dirty="0">
                <a:solidFill>
                  <a:srgbClr val="002060"/>
                </a:solidFill>
                <a:latin typeface="TimesLTStd-Roman"/>
              </a:rPr>
              <a:t>resistance in the 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002060"/>
                </a:solidFill>
                <a:latin typeface="TimesLTStd-Roman"/>
              </a:rPr>
              <a:t> </a:t>
            </a:r>
            <a:r>
              <a:rPr lang="en-US" b="0" i="0" u="none" strike="noStrike" baseline="0" dirty="0">
                <a:solidFill>
                  <a:srgbClr val="002060"/>
                </a:solidFill>
                <a:latin typeface="TimesLTStd-Roman"/>
              </a:rPr>
              <a:t>      community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7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Interpretation of Antimicrobial Susceptibility Testing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/>
              <a:t>Antimicrobial susceptibility testing measures the ability of</a:t>
            </a:r>
          </a:p>
          <a:p>
            <a:pPr marL="109728" indent="0" algn="l" rtl="0">
              <a:buNone/>
            </a:pPr>
            <a:r>
              <a:rPr lang="en-US" dirty="0"/>
              <a:t>  a specific organism to grow in the presence of a particular</a:t>
            </a:r>
          </a:p>
          <a:p>
            <a:pPr marL="109728" indent="0" algn="l" rtl="0">
              <a:buNone/>
            </a:pPr>
            <a:r>
              <a:rPr lang="en-US" dirty="0"/>
              <a:t>   drug in </a:t>
            </a:r>
            <a:r>
              <a:rPr lang="en-US" dirty="0" smtClean="0"/>
              <a:t>vitro:</a:t>
            </a:r>
          </a:p>
          <a:p>
            <a:pPr marL="109728" indent="0" algn="l" rtl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                 susceptible, resistant,  or intermediate</a:t>
            </a:r>
            <a:endParaRPr lang="en-US" dirty="0"/>
          </a:p>
          <a:p>
            <a:pPr marL="109728" indent="0" algn="l" rtl="0">
              <a:buNone/>
            </a:pPr>
            <a:endParaRPr lang="en-US" dirty="0"/>
          </a:p>
          <a:p>
            <a:pPr algn="l" rtl="0"/>
            <a:r>
              <a:rPr lang="en-US" dirty="0"/>
              <a:t>Data are reported in the form of minimum inhibitory</a:t>
            </a:r>
          </a:p>
          <a:p>
            <a:pPr marL="109728" indent="0" algn="l" rtl="0">
              <a:buNone/>
            </a:pPr>
            <a:r>
              <a:rPr lang="en-US" dirty="0"/>
              <a:t>   concentration (MIC):</a:t>
            </a:r>
          </a:p>
          <a:p>
            <a:pPr marL="0" indent="0" algn="l" rtl="0">
              <a:buNone/>
            </a:pPr>
            <a:r>
              <a:rPr lang="en-US" dirty="0"/>
              <a:t>      The lowest concentration of an antibiotic that inhibits visible</a:t>
            </a:r>
          </a:p>
          <a:p>
            <a:pPr marL="0" indent="0" algn="l" rtl="0">
              <a:buNone/>
            </a:pPr>
            <a:r>
              <a:rPr lang="en-US" dirty="0"/>
              <a:t>      growth of a microorganism..</a:t>
            </a:r>
          </a:p>
          <a:p>
            <a:pPr marL="0" indent="0" algn="l" rtl="0">
              <a:buNone/>
            </a:pPr>
            <a:r>
              <a:rPr lang="en-US" dirty="0"/>
              <a:t>                                </a:t>
            </a:r>
            <a:endParaRPr lang="en-US" b="1" dirty="0">
              <a:solidFill>
                <a:srgbClr val="002060"/>
              </a:solidFill>
            </a:endParaRP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7628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antimicrobial susceptibility testing (AST).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algn="l" rtl="0"/>
            <a:r>
              <a:rPr lang="en-US" b="1" u="sng" dirty="0">
                <a:solidFill>
                  <a:srgbClr val="00B050"/>
                </a:solidFill>
              </a:rPr>
              <a:t>Susceptible</a:t>
            </a:r>
            <a:r>
              <a:rPr lang="en-US" dirty="0"/>
              <a:t>: </a:t>
            </a:r>
          </a:p>
          <a:p>
            <a:pPr algn="l" rtl="0"/>
            <a:r>
              <a:rPr lang="en-US" dirty="0"/>
              <a:t> indicates that the isolate is likely to be inhibited by the usually achievable concentration of a particular antimicrobial agent when the recommended dosage is used..</a:t>
            </a:r>
          </a:p>
          <a:p>
            <a:pPr algn="l" rtl="0"/>
            <a:r>
              <a:rPr lang="en-US" dirty="0"/>
              <a:t>Different antibiotics has different MIC.</a:t>
            </a:r>
          </a:p>
          <a:p>
            <a:pPr algn="l" rtl="0"/>
            <a:r>
              <a:rPr lang="en-US" b="1" u="sng" dirty="0" smtClean="0">
                <a:solidFill>
                  <a:srgbClr val="C00000"/>
                </a:solidFill>
              </a:rPr>
              <a:t>LIMITATION</a:t>
            </a:r>
            <a:r>
              <a:rPr lang="en-US" dirty="0" smtClean="0"/>
              <a:t> …</a:t>
            </a:r>
          </a:p>
          <a:p>
            <a:pPr marL="0" indent="0"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974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CASE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/>
              <a:t>23 years old man who has surgery at the base of the skull</a:t>
            </a:r>
          </a:p>
          <a:p>
            <a:pPr algn="l" rtl="0"/>
            <a:r>
              <a:rPr lang="en-GB" dirty="0"/>
              <a:t>After trauma . Presented few days later  with meningitis </a:t>
            </a:r>
          </a:p>
          <a:p>
            <a:pPr algn="l" rtl="0"/>
            <a:r>
              <a:rPr lang="en-GB" dirty="0"/>
              <a:t>CSF has </a:t>
            </a:r>
            <a:r>
              <a:rPr lang="en-GB" dirty="0" err="1"/>
              <a:t>recealed</a:t>
            </a:r>
            <a:r>
              <a:rPr lang="en-GB" dirty="0"/>
              <a:t> :</a:t>
            </a:r>
          </a:p>
          <a:p>
            <a:pPr algn="l" rtl="0"/>
            <a:endParaRPr lang="en-GB" dirty="0"/>
          </a:p>
          <a:p>
            <a:pPr algn="l" rtl="0"/>
            <a:r>
              <a:rPr lang="en-GB" dirty="0"/>
              <a:t>WBC 1200 mainly poly</a:t>
            </a:r>
          </a:p>
          <a:p>
            <a:pPr algn="l" rtl="0"/>
            <a:r>
              <a:rPr lang="en-GB" dirty="0"/>
              <a:t>Culture : staph </a:t>
            </a:r>
            <a:r>
              <a:rPr lang="en-GB" dirty="0" err="1"/>
              <a:t>aureus</a:t>
            </a:r>
            <a:r>
              <a:rPr lang="en-GB" dirty="0"/>
              <a:t> ..</a:t>
            </a:r>
          </a:p>
          <a:p>
            <a:pPr algn="l" rtl="0"/>
            <a:r>
              <a:rPr lang="en-GB" dirty="0"/>
              <a:t>RX </a:t>
            </a:r>
            <a:r>
              <a:rPr lang="en-GB" dirty="0" err="1" smtClean="0"/>
              <a:t>cephazolin</a:t>
            </a:r>
            <a:r>
              <a:rPr lang="en-GB" dirty="0" smtClean="0"/>
              <a:t>..</a:t>
            </a:r>
          </a:p>
          <a:p>
            <a:pPr algn="l" rtl="0"/>
            <a:endParaRPr lang="en-GB" dirty="0" smtClean="0"/>
          </a:p>
          <a:p>
            <a:pPr algn="l" rtl="0"/>
            <a:r>
              <a:rPr lang="en-US" dirty="0" smtClean="0"/>
              <a:t>it does not achieve therapeutic concentrations in the CSF</a:t>
            </a:r>
            <a:endParaRPr lang="en-GB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578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0" indent="-228600" rtl="0">
              <a:spcBef>
                <a:spcPts val="1000"/>
              </a:spcBef>
            </a:pPr>
            <a:r>
              <a:rPr lang="en-US" sz="2600" dirty="0">
                <a:solidFill>
                  <a:prstClr val="black"/>
                </a:solidFill>
                <a:latin typeface="Calibri" panose="020F0502020204030204"/>
              </a:rPr>
              <a:t>Important considerations when prescribing antibiotics:</a:t>
            </a:r>
            <a:br>
              <a:rPr lang="en-US" sz="2600" dirty="0">
                <a:solidFill>
                  <a:prstClr val="black"/>
                </a:solidFill>
                <a:latin typeface="Calibri" panose="020F0502020204030204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>
                <a:solidFill>
                  <a:srgbClr val="002060"/>
                </a:solidFill>
              </a:rPr>
              <a:t>1) Obtain accurate </a:t>
            </a:r>
            <a:r>
              <a:rPr lang="en-US" dirty="0">
                <a:solidFill>
                  <a:srgbClr val="002060"/>
                </a:solidFill>
              </a:rPr>
              <a:t>diagnosis of infection. 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 smtClean="0">
                <a:solidFill>
                  <a:srgbClr val="002060"/>
                </a:solidFill>
              </a:rPr>
              <a:t>2) Empiric </a:t>
            </a:r>
            <a:r>
              <a:rPr lang="en-US" dirty="0">
                <a:solidFill>
                  <a:srgbClr val="002060"/>
                </a:solidFill>
              </a:rPr>
              <a:t>and definitive therapy.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 smtClean="0">
                <a:solidFill>
                  <a:srgbClr val="002060"/>
                </a:solidFill>
              </a:rPr>
              <a:t>3) Identifying </a:t>
            </a:r>
            <a:r>
              <a:rPr lang="en-US" dirty="0">
                <a:solidFill>
                  <a:srgbClr val="002060"/>
                </a:solidFill>
              </a:rPr>
              <a:t>opportunities to switch to narrow-spectrum.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 smtClean="0">
                <a:solidFill>
                  <a:srgbClr val="002060"/>
                </a:solidFill>
              </a:rPr>
              <a:t>4) Cost-effective </a:t>
            </a:r>
            <a:r>
              <a:rPr lang="en-US" dirty="0">
                <a:solidFill>
                  <a:srgbClr val="002060"/>
                </a:solidFill>
              </a:rPr>
              <a:t>oral agents for the shortest </a:t>
            </a:r>
            <a:r>
              <a:rPr lang="en-US" dirty="0" smtClean="0">
                <a:solidFill>
                  <a:srgbClr val="002060"/>
                </a:solidFill>
              </a:rPr>
              <a:t>duration</a:t>
            </a:r>
          </a:p>
          <a:p>
            <a:pPr marL="109728" indent="0" algn="l" rtl="0"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   necessary</a:t>
            </a:r>
            <a:r>
              <a:rPr lang="en-US" dirty="0">
                <a:solidFill>
                  <a:srgbClr val="00206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891178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Bactericidal </a:t>
            </a:r>
            <a:r>
              <a:rPr lang="en-US" dirty="0" err="1"/>
              <a:t>vs</a:t>
            </a:r>
            <a:r>
              <a:rPr lang="en-US" dirty="0"/>
              <a:t> Bacteriostatic 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i="0" u="none" strike="noStrike" baseline="0" dirty="0">
                <a:solidFill>
                  <a:srgbClr val="C00000"/>
                </a:solidFill>
                <a:latin typeface="TimesLTStd-Roman"/>
              </a:rPr>
              <a:t>Bactericidal</a:t>
            </a:r>
          </a:p>
          <a:p>
            <a:pPr algn="l" rtl="0"/>
            <a:r>
              <a:rPr lang="en-US" b="0" i="0" u="none" strike="noStrike" baseline="0" dirty="0">
                <a:latin typeface="TimesLTStd-Roman"/>
              </a:rPr>
              <a:t>Cause death and disruption of the bacterial</a:t>
            </a:r>
            <a:r>
              <a:rPr lang="en-US" b="0" i="0" u="none" strike="noStrike" dirty="0">
                <a:latin typeface="TimesLTStd-Roman"/>
              </a:rPr>
              <a:t> </a:t>
            </a:r>
            <a:r>
              <a:rPr lang="en-US" b="0" i="0" u="none" strike="noStrike" baseline="0" dirty="0">
                <a:latin typeface="TimesLTStd-Roman"/>
              </a:rPr>
              <a:t>cell. Drugs act on :</a:t>
            </a:r>
          </a:p>
          <a:p>
            <a:pPr marL="109728" indent="0" algn="l" rtl="0">
              <a:buNone/>
            </a:pPr>
            <a:endParaRPr lang="en-US" b="0" i="0" u="none" strike="noStrike" baseline="0" dirty="0">
              <a:latin typeface="TimesLTStd-Roman"/>
            </a:endParaRPr>
          </a:p>
          <a:p>
            <a:pPr marL="0" indent="0" algn="l" rtl="0">
              <a:buNone/>
            </a:pPr>
            <a:r>
              <a:rPr lang="en-US" b="0" i="0" u="none" strike="noStrike" baseline="0" dirty="0">
                <a:latin typeface="TimesLTStd-Roman"/>
              </a:rPr>
              <a:t>    1)  </a:t>
            </a:r>
            <a:r>
              <a:rPr lang="en-US" b="0" i="0" u="none" strike="noStrike" baseline="0" dirty="0">
                <a:solidFill>
                  <a:srgbClr val="00B050"/>
                </a:solidFill>
                <a:latin typeface="TimesLTStd-Roman"/>
              </a:rPr>
              <a:t>The cell wall ……….</a:t>
            </a:r>
            <a:r>
              <a:rPr lang="en-US" b="0" i="0" u="none" strike="noStrike" baseline="0" dirty="0">
                <a:solidFill>
                  <a:srgbClr val="00B050"/>
                </a:solidFill>
                <a:latin typeface="Symbol" panose="05050102010706020507" pitchFamily="18" charset="2"/>
              </a:rPr>
              <a:t>b</a:t>
            </a:r>
            <a:r>
              <a:rPr lang="en-US" b="0" i="0" u="none" strike="noStrike" baseline="0" dirty="0">
                <a:solidFill>
                  <a:srgbClr val="00B050"/>
                </a:solidFill>
                <a:latin typeface="TimesLTStd-Roman"/>
              </a:rPr>
              <a:t>-lactams</a:t>
            </a:r>
            <a:endParaRPr lang="en-US" b="0" i="0" u="none" strike="noStrike" dirty="0">
              <a:solidFill>
                <a:srgbClr val="00B050"/>
              </a:solidFill>
              <a:latin typeface="TimesLTStd-Roman"/>
            </a:endParaRPr>
          </a:p>
          <a:p>
            <a:pPr marL="0" indent="0" algn="l" rtl="0">
              <a:buNone/>
            </a:pPr>
            <a:r>
              <a:rPr lang="en-US" dirty="0">
                <a:latin typeface="TimesLTStd-Roman"/>
              </a:rPr>
              <a:t>    2)  </a:t>
            </a:r>
            <a:r>
              <a:rPr lang="en-US" b="1" dirty="0">
                <a:solidFill>
                  <a:srgbClr val="FFC000"/>
                </a:solidFill>
                <a:latin typeface="TimesLTStd-Roman"/>
              </a:rPr>
              <a:t>C</a:t>
            </a:r>
            <a:r>
              <a:rPr lang="en-US" b="1" i="0" u="none" strike="noStrike" baseline="0" dirty="0">
                <a:solidFill>
                  <a:srgbClr val="FFC000"/>
                </a:solidFill>
                <a:latin typeface="TimesLTStd-Roman"/>
              </a:rPr>
              <a:t>ell membrane ….. </a:t>
            </a:r>
            <a:r>
              <a:rPr lang="en-US" b="1" dirty="0" err="1">
                <a:solidFill>
                  <a:srgbClr val="FFC000"/>
                </a:solidFill>
                <a:latin typeface="TimesLTStd-Roman"/>
              </a:rPr>
              <a:t>D</a:t>
            </a:r>
            <a:r>
              <a:rPr lang="en-US" b="1" i="0" u="none" strike="noStrike" baseline="0" dirty="0" err="1">
                <a:solidFill>
                  <a:srgbClr val="FFC000"/>
                </a:solidFill>
                <a:latin typeface="TimesLTStd-Roman"/>
              </a:rPr>
              <a:t>aptomycin</a:t>
            </a:r>
            <a:r>
              <a:rPr lang="en-US" b="1" i="0" u="none" strike="noStrike" baseline="0" dirty="0">
                <a:solidFill>
                  <a:srgbClr val="FFC000"/>
                </a:solidFill>
                <a:latin typeface="TimesLTStd-Roman"/>
              </a:rPr>
              <a:t> </a:t>
            </a:r>
          </a:p>
          <a:p>
            <a:pPr marL="0" indent="0" algn="l" rtl="0">
              <a:buNone/>
            </a:pPr>
            <a:r>
              <a:rPr lang="en-US" b="0" i="0" u="none" strike="noStrike" baseline="0" dirty="0">
                <a:latin typeface="TimesLTStd-Roman"/>
              </a:rPr>
              <a:t>    3)  </a:t>
            </a:r>
            <a:r>
              <a:rPr lang="en-US" b="1" i="0" u="none" strike="noStrike" baseline="0" dirty="0">
                <a:solidFill>
                  <a:srgbClr val="00B0F0"/>
                </a:solidFill>
                <a:latin typeface="TimesLTStd-Roman"/>
              </a:rPr>
              <a:t>Bacterial</a:t>
            </a:r>
            <a:r>
              <a:rPr lang="en-US" b="1" dirty="0">
                <a:solidFill>
                  <a:srgbClr val="00B0F0"/>
                </a:solidFill>
                <a:latin typeface="TimesLTStd-Roman"/>
              </a:rPr>
              <a:t> </a:t>
            </a:r>
            <a:r>
              <a:rPr lang="en-US" b="1" i="0" u="none" strike="noStrike" baseline="0" dirty="0">
                <a:solidFill>
                  <a:srgbClr val="00B0F0"/>
                </a:solidFill>
                <a:latin typeface="TimesLTStd-Roman"/>
              </a:rPr>
              <a:t>DNA ….… </a:t>
            </a:r>
            <a:r>
              <a:rPr lang="en-US" b="1" dirty="0">
                <a:solidFill>
                  <a:srgbClr val="00B0F0"/>
                </a:solidFill>
                <a:latin typeface="TimesLTStd-Roman"/>
              </a:rPr>
              <a:t>F</a:t>
            </a:r>
            <a:r>
              <a:rPr lang="en-US" b="1" i="0" u="none" strike="noStrike" baseline="0" dirty="0">
                <a:solidFill>
                  <a:srgbClr val="00B0F0"/>
                </a:solidFill>
                <a:latin typeface="TimesLTStd-Roman"/>
              </a:rPr>
              <a:t>luoroquinolones</a:t>
            </a:r>
          </a:p>
          <a:p>
            <a:pPr marL="0" indent="0" algn="l" rtl="0">
              <a:buNone/>
            </a:pPr>
            <a:endParaRPr lang="en-US" dirty="0">
              <a:latin typeface="TimesLTStd-Roman"/>
            </a:endParaRPr>
          </a:p>
          <a:p>
            <a:pPr algn="l" rtl="0"/>
            <a:r>
              <a:rPr lang="en-US" dirty="0"/>
              <a:t>Preferred in the case of serious infections such as    </a:t>
            </a:r>
          </a:p>
          <a:p>
            <a:pPr marL="109728" indent="0" algn="l" rtl="0">
              <a:buNone/>
            </a:pPr>
            <a:r>
              <a:rPr lang="en-US" dirty="0"/>
              <a:t>      endocarditis &amp;  meningitis to achieve rapid cure…</a:t>
            </a:r>
          </a:p>
        </p:txBody>
      </p:sp>
    </p:spTree>
    <p:extLst>
      <p:ext uri="{BB962C8B-B14F-4D97-AF65-F5344CB8AC3E}">
        <p14:creationId xmlns:p14="http://schemas.microsoft.com/office/powerpoint/2010/main" val="17839738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>
                <a:solidFill>
                  <a:srgbClr val="C00000"/>
                </a:solidFill>
              </a:rPr>
              <a:t>Bacteriostatic</a:t>
            </a:r>
          </a:p>
          <a:p>
            <a:pPr algn="l" rtl="0"/>
            <a:r>
              <a:rPr lang="en-US" dirty="0"/>
              <a:t> Inhibit bacterial replication without killing the organism. </a:t>
            </a:r>
          </a:p>
          <a:p>
            <a:pPr algn="l" rtl="0"/>
            <a:r>
              <a:rPr lang="en-US" dirty="0"/>
              <a:t>act by inhibiting protein synthesis: SUCH AS </a:t>
            </a:r>
          </a:p>
          <a:p>
            <a:pPr algn="l" rtl="0"/>
            <a:r>
              <a:rPr lang="en-US" dirty="0"/>
              <a:t> Sulfonamides.</a:t>
            </a:r>
          </a:p>
          <a:p>
            <a:pPr algn="l" rtl="0"/>
            <a:r>
              <a:rPr lang="en-US" dirty="0"/>
              <a:t> </a:t>
            </a:r>
            <a:r>
              <a:rPr lang="en-US" dirty="0" err="1"/>
              <a:t>Tetracyclines</a:t>
            </a:r>
            <a:r>
              <a:rPr lang="en-US" dirty="0"/>
              <a:t>.</a:t>
            </a:r>
          </a:p>
          <a:p>
            <a:pPr algn="l" rtl="0"/>
            <a:r>
              <a:rPr lang="en-US" dirty="0"/>
              <a:t> Macrolides. </a:t>
            </a:r>
          </a:p>
        </p:txBody>
      </p:sp>
    </p:spTree>
    <p:extLst>
      <p:ext uri="{BB962C8B-B14F-4D97-AF65-F5344CB8AC3E}">
        <p14:creationId xmlns:p14="http://schemas.microsoft.com/office/powerpoint/2010/main" val="27563991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Antimicrobial Combinations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GB" dirty="0" smtClean="0"/>
              <a:t>  Exhibits </a:t>
            </a:r>
            <a:r>
              <a:rPr lang="en-GB" dirty="0"/>
              <a:t>synergistic activity </a:t>
            </a:r>
          </a:p>
          <a:p>
            <a:pPr marL="0" indent="0" algn="l" rtl="0">
              <a:buNone/>
            </a:pPr>
            <a:r>
              <a:rPr lang="en-GB" dirty="0" smtClean="0"/>
              <a:t>   is </a:t>
            </a:r>
            <a:r>
              <a:rPr lang="en-GB" dirty="0"/>
              <a:t>used in </a:t>
            </a:r>
            <a:r>
              <a:rPr lang="en-GB" dirty="0" smtClean="0"/>
              <a:t>the </a:t>
            </a:r>
            <a:r>
              <a:rPr lang="en-GB" dirty="0"/>
              <a:t>treatment of serious  Infections:</a:t>
            </a:r>
          </a:p>
          <a:p>
            <a:pPr marL="0" indent="0" algn="l" rtl="0">
              <a:buNone/>
            </a:pPr>
            <a:r>
              <a:rPr lang="en-GB" dirty="0"/>
              <a:t>   A]  </a:t>
            </a:r>
            <a:r>
              <a:rPr lang="en-GB" b="1" dirty="0">
                <a:solidFill>
                  <a:srgbClr val="00B0F0"/>
                </a:solidFill>
              </a:rPr>
              <a:t>Rapid killing is essential </a:t>
            </a:r>
          </a:p>
          <a:p>
            <a:pPr marL="0" indent="0" algn="l" rtl="0">
              <a:buNone/>
            </a:pPr>
            <a:r>
              <a:rPr lang="en-GB" dirty="0"/>
              <a:t>     Endocarditis caused by </a:t>
            </a:r>
            <a:r>
              <a:rPr lang="en-GB" b="1" i="1" dirty="0">
                <a:solidFill>
                  <a:srgbClr val="002060"/>
                </a:solidFill>
              </a:rPr>
              <a:t>Enterococcus </a:t>
            </a:r>
            <a:r>
              <a:rPr lang="en-GB" b="1" dirty="0">
                <a:solidFill>
                  <a:srgbClr val="002060"/>
                </a:solidFill>
              </a:rPr>
              <a:t>species </a:t>
            </a:r>
            <a:r>
              <a:rPr lang="en-GB" dirty="0"/>
              <a:t>with</a:t>
            </a:r>
          </a:p>
          <a:p>
            <a:pPr marL="0" indent="0" algn="l" rtl="0">
              <a:buNone/>
            </a:pPr>
            <a:r>
              <a:rPr lang="en-GB" dirty="0"/>
              <a:t>        a combination of </a:t>
            </a:r>
            <a:r>
              <a:rPr lang="en-GB" b="1" dirty="0">
                <a:solidFill>
                  <a:srgbClr val="C00000"/>
                </a:solidFill>
              </a:rPr>
              <a:t>penicillin and gentamicin</a:t>
            </a:r>
            <a:r>
              <a:rPr lang="en-GB" dirty="0"/>
              <a:t>: </a:t>
            </a:r>
            <a:r>
              <a:rPr lang="en-GB" b="1" dirty="0">
                <a:solidFill>
                  <a:srgbClr val="00B050"/>
                </a:solidFill>
              </a:rPr>
              <a:t>bactericidal</a:t>
            </a:r>
            <a:r>
              <a:rPr lang="en-GB" dirty="0"/>
              <a:t>,  </a:t>
            </a:r>
          </a:p>
          <a:p>
            <a:pPr marL="0" indent="0" algn="l" rtl="0">
              <a:buNone/>
            </a:pPr>
            <a:r>
              <a:rPr lang="en-GB" dirty="0" smtClean="0"/>
              <a:t>        activity</a:t>
            </a:r>
            <a:r>
              <a:rPr lang="en-GB" dirty="0"/>
              <a:t>…</a:t>
            </a:r>
          </a:p>
          <a:p>
            <a:pPr algn="l" rtl="0"/>
            <a:endParaRPr lang="en-GB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9015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GB" dirty="0"/>
              <a:t>B]  </a:t>
            </a:r>
            <a:r>
              <a:rPr lang="en-GB" b="1" dirty="0">
                <a:solidFill>
                  <a:srgbClr val="00B0F0"/>
                </a:solidFill>
              </a:rPr>
              <a:t>shorten the course: </a:t>
            </a:r>
          </a:p>
          <a:p>
            <a:pPr algn="l" rtl="0"/>
            <a:r>
              <a:rPr lang="en-GB" dirty="0"/>
              <a:t>Endocarditis due to </a:t>
            </a:r>
            <a:r>
              <a:rPr lang="en-GB" dirty="0" err="1"/>
              <a:t>viridans</a:t>
            </a:r>
            <a:r>
              <a:rPr lang="en-GB" dirty="0"/>
              <a:t> group streptococci,</a:t>
            </a:r>
          </a:p>
          <a:p>
            <a:pPr marL="0" indent="0" algn="l" rtl="0">
              <a:buNone/>
            </a:pPr>
            <a:r>
              <a:rPr lang="en-GB" dirty="0"/>
              <a:t>   A combination of penicillin or ceftriaxone with</a:t>
            </a:r>
          </a:p>
          <a:p>
            <a:pPr marL="0" indent="0" algn="l" rtl="0">
              <a:buNone/>
            </a:pPr>
            <a:r>
              <a:rPr lang="en-GB" dirty="0"/>
              <a:t>     gentamicin for 2 weeks can be as effective as penicillin or</a:t>
            </a:r>
          </a:p>
          <a:p>
            <a:pPr marL="0" indent="0" algn="l" rtl="0">
              <a:buNone/>
            </a:pPr>
            <a:r>
              <a:rPr lang="en-GB" dirty="0"/>
              <a:t>                        ceftriaxone alone for 4 weeks).</a:t>
            </a:r>
          </a:p>
          <a:p>
            <a:pPr algn="l" rtl="0"/>
            <a:r>
              <a:rPr lang="en-GB" dirty="0"/>
              <a:t>C</a:t>
            </a:r>
            <a:r>
              <a:rPr lang="en-GB" b="1" dirty="0"/>
              <a:t>]</a:t>
            </a:r>
            <a:r>
              <a:rPr lang="en-GB" b="1" dirty="0">
                <a:solidFill>
                  <a:srgbClr val="00B0F0"/>
                </a:solidFill>
              </a:rPr>
              <a:t>  critical ill patient </a:t>
            </a:r>
            <a:r>
              <a:rPr lang="en-GB" dirty="0"/>
              <a:t>:</a:t>
            </a:r>
          </a:p>
          <a:p>
            <a:pPr marL="0" indent="0" algn="l" rtl="0">
              <a:buNone/>
            </a:pPr>
            <a:r>
              <a:rPr lang="en-GB" dirty="0"/>
              <a:t>    Empiric therapy</a:t>
            </a:r>
          </a:p>
          <a:p>
            <a:pPr marL="0" indent="0" algn="l" rtl="0">
              <a:buNone/>
            </a:pPr>
            <a:r>
              <a:rPr lang="en-GB" dirty="0"/>
              <a:t>       Septic shock and blood cultures are reported to be growing</a:t>
            </a:r>
          </a:p>
          <a:p>
            <a:pPr marL="0" indent="0" algn="l" rtl="0">
              <a:buNone/>
            </a:pPr>
            <a:r>
              <a:rPr lang="en-GB" dirty="0"/>
              <a:t>                   gram-negative bacilli, it would be appropriate to provide</a:t>
            </a:r>
          </a:p>
          <a:p>
            <a:pPr marL="0" indent="0" algn="l" rtl="0">
              <a:buNone/>
            </a:pPr>
            <a:r>
              <a:rPr lang="en-GB" dirty="0"/>
              <a:t>        initial therapy with 2 agents that have activity against</a:t>
            </a:r>
          </a:p>
          <a:p>
            <a:pPr marL="0" indent="0" algn="l" rtl="0">
              <a:buNone/>
            </a:pPr>
            <a:r>
              <a:rPr lang="en-GB" dirty="0"/>
              <a:t>                   gram-negative bacilli, particularly </a:t>
            </a:r>
            <a:r>
              <a:rPr lang="en-GB" i="1" dirty="0"/>
              <a:t>P </a:t>
            </a:r>
            <a:r>
              <a:rPr lang="en-GB" i="1" dirty="0" err="1"/>
              <a:t>aeruginosa</a:t>
            </a:r>
            <a:r>
              <a:rPr lang="en-GB" dirty="0"/>
              <a:t>,</a:t>
            </a:r>
          </a:p>
          <a:p>
            <a:pPr marL="0" indent="0" algn="l" rtl="0">
              <a:buNone/>
            </a:pPr>
            <a:endParaRPr lang="en-GB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8379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b="1" dirty="0"/>
              <a:t>D] </a:t>
            </a:r>
            <a:r>
              <a:rPr lang="en-GB" b="1" dirty="0">
                <a:solidFill>
                  <a:srgbClr val="00B0F0"/>
                </a:solidFill>
              </a:rPr>
              <a:t>Polymicrobial Infections:</a:t>
            </a:r>
          </a:p>
          <a:p>
            <a:pPr algn="l" rtl="0"/>
            <a:r>
              <a:rPr lang="en-GB" dirty="0"/>
              <a:t>Antimicrobial</a:t>
            </a:r>
          </a:p>
          <a:p>
            <a:pPr algn="l" rtl="0"/>
            <a:r>
              <a:rPr lang="en-GB" dirty="0"/>
              <a:t>combinations, such as a third-generation cephalosporin</a:t>
            </a:r>
          </a:p>
          <a:p>
            <a:pPr algn="l" rtl="0"/>
            <a:r>
              <a:rPr lang="en-GB" dirty="0"/>
              <a:t>or a fluoroquinolone plus metronidazole,</a:t>
            </a:r>
          </a:p>
          <a:p>
            <a:pPr algn="l" rtl="0"/>
            <a:r>
              <a:rPr lang="en-GB" dirty="0"/>
              <a:t> can be used as a potential treatment option in these cases and</a:t>
            </a:r>
          </a:p>
          <a:p>
            <a:pPr algn="l" rtl="0"/>
            <a:r>
              <a:rPr lang="en-GB" dirty="0"/>
              <a:t> can sometimes be more cost-effective than a comparable single agent (</a:t>
            </a:r>
            <a:r>
              <a:rPr lang="en-GB" dirty="0" err="1"/>
              <a:t>eg</a:t>
            </a:r>
            <a:r>
              <a:rPr lang="en-GB" dirty="0"/>
              <a:t>, a carbapenem)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8149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Oval 72"/>
          <p:cNvSpPr/>
          <p:nvPr/>
        </p:nvSpPr>
        <p:spPr>
          <a:xfrm>
            <a:off x="5310189" y="4143375"/>
            <a:ext cx="428625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en-US" dirty="0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70" name="Oval 69"/>
          <p:cNvSpPr/>
          <p:nvPr/>
        </p:nvSpPr>
        <p:spPr>
          <a:xfrm>
            <a:off x="2667000" y="4214813"/>
            <a:ext cx="285750" cy="214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defRPr/>
            </a:pPr>
            <a:endParaRPr lang="en-US"/>
          </a:p>
        </p:txBody>
      </p:sp>
      <p:sp>
        <p:nvSpPr>
          <p:cNvPr id="21508" name="TextBox 5"/>
          <p:cNvSpPr txBox="1">
            <a:spLocks noChangeArrowheads="1"/>
          </p:cNvSpPr>
          <p:nvPr/>
        </p:nvSpPr>
        <p:spPr bwMode="auto">
          <a:xfrm>
            <a:off x="2870200" y="714376"/>
            <a:ext cx="1468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Indifference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09721" y="1142985"/>
            <a:ext cx="461665" cy="3440109"/>
          </a:xfrm>
          <a:prstGeom prst="rect">
            <a:avLst/>
          </a:prstGeom>
          <a:noFill/>
        </p:spPr>
        <p:txBody>
          <a:bodyPr vert="vert270" wrap="none" rtlCol="1">
            <a:spAutoFit/>
          </a:bodyPr>
          <a:lstStyle/>
          <a:p>
            <a:pPr algn="r" rtl="1">
              <a:defRPr/>
            </a:pPr>
            <a:r>
              <a:rPr lang="en-US" dirty="0"/>
              <a:t>Log of number if viable bacteria/</a:t>
            </a:r>
            <a:r>
              <a:rPr lang="en-US" dirty="0" err="1"/>
              <a:t>mL</a:t>
            </a:r>
            <a:endParaRPr lang="en-US" dirty="0"/>
          </a:p>
        </p:txBody>
      </p:sp>
      <p:sp>
        <p:nvSpPr>
          <p:cNvPr id="21510" name="TextBox 7"/>
          <p:cNvSpPr txBox="1">
            <a:spLocks noChangeArrowheads="1"/>
          </p:cNvSpPr>
          <p:nvPr/>
        </p:nvSpPr>
        <p:spPr bwMode="auto">
          <a:xfrm>
            <a:off x="5465764" y="642939"/>
            <a:ext cx="1271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Synergism</a:t>
            </a:r>
          </a:p>
        </p:txBody>
      </p:sp>
      <p:sp>
        <p:nvSpPr>
          <p:cNvPr id="21511" name="TextBox 9"/>
          <p:cNvSpPr txBox="1">
            <a:spLocks noChangeArrowheads="1"/>
          </p:cNvSpPr>
          <p:nvPr/>
        </p:nvSpPr>
        <p:spPr bwMode="auto">
          <a:xfrm>
            <a:off x="7945439" y="642939"/>
            <a:ext cx="1450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Antagonism</a:t>
            </a:r>
          </a:p>
        </p:txBody>
      </p:sp>
      <p:sp>
        <p:nvSpPr>
          <p:cNvPr id="21512" name="TextBox 12"/>
          <p:cNvSpPr txBox="1">
            <a:spLocks noChangeArrowheads="1"/>
          </p:cNvSpPr>
          <p:nvPr/>
        </p:nvSpPr>
        <p:spPr bwMode="auto">
          <a:xfrm>
            <a:off x="3524250" y="1571625"/>
            <a:ext cx="941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 drug</a:t>
            </a:r>
          </a:p>
        </p:txBody>
      </p:sp>
      <p:sp>
        <p:nvSpPr>
          <p:cNvPr id="21513" name="TextBox 13"/>
          <p:cNvSpPr txBox="1">
            <a:spLocks noChangeArrowheads="1"/>
          </p:cNvSpPr>
          <p:nvPr/>
        </p:nvSpPr>
        <p:spPr bwMode="auto">
          <a:xfrm>
            <a:off x="6369050" y="1643064"/>
            <a:ext cx="941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 drug</a:t>
            </a:r>
          </a:p>
        </p:txBody>
      </p:sp>
      <p:sp>
        <p:nvSpPr>
          <p:cNvPr id="21514" name="TextBox 14"/>
          <p:cNvSpPr txBox="1">
            <a:spLocks noChangeArrowheads="1"/>
          </p:cNvSpPr>
          <p:nvPr/>
        </p:nvSpPr>
        <p:spPr bwMode="auto">
          <a:xfrm>
            <a:off x="8810625" y="1571625"/>
            <a:ext cx="941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 drug</a:t>
            </a:r>
          </a:p>
        </p:txBody>
      </p:sp>
      <p:sp>
        <p:nvSpPr>
          <p:cNvPr id="21515" name="TextBox 15"/>
          <p:cNvSpPr txBox="1">
            <a:spLocks noChangeArrowheads="1"/>
          </p:cNvSpPr>
          <p:nvPr/>
        </p:nvSpPr>
        <p:spPr bwMode="auto">
          <a:xfrm>
            <a:off x="3595688" y="2214563"/>
            <a:ext cx="8239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Drug </a:t>
            </a:r>
            <a:r>
              <a:rPr lang="en-US" altLang="en-US" sz="1800" b="1"/>
              <a:t>A</a:t>
            </a:r>
          </a:p>
        </p:txBody>
      </p:sp>
      <p:sp>
        <p:nvSpPr>
          <p:cNvPr id="21516" name="TextBox 16"/>
          <p:cNvSpPr txBox="1">
            <a:spLocks noChangeArrowheads="1"/>
          </p:cNvSpPr>
          <p:nvPr/>
        </p:nvSpPr>
        <p:spPr bwMode="auto">
          <a:xfrm>
            <a:off x="6383339" y="2060576"/>
            <a:ext cx="10239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Drug </a:t>
            </a:r>
            <a:r>
              <a:rPr lang="en-US" altLang="en-US" sz="1800" b="1"/>
              <a:t>A</a:t>
            </a:r>
          </a:p>
        </p:txBody>
      </p:sp>
      <p:sp>
        <p:nvSpPr>
          <p:cNvPr id="21517" name="TextBox 17"/>
          <p:cNvSpPr txBox="1">
            <a:spLocks noChangeArrowheads="1"/>
          </p:cNvSpPr>
          <p:nvPr/>
        </p:nvSpPr>
        <p:spPr bwMode="auto">
          <a:xfrm>
            <a:off x="8861425" y="2416176"/>
            <a:ext cx="806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Drug </a:t>
            </a:r>
            <a:r>
              <a:rPr lang="en-US" altLang="en-US" sz="1800" b="1"/>
              <a:t>C</a:t>
            </a:r>
          </a:p>
        </p:txBody>
      </p:sp>
      <p:sp>
        <p:nvSpPr>
          <p:cNvPr id="21518" name="TextBox 18"/>
          <p:cNvSpPr txBox="1">
            <a:spLocks noChangeArrowheads="1"/>
          </p:cNvSpPr>
          <p:nvPr/>
        </p:nvSpPr>
        <p:spPr bwMode="auto">
          <a:xfrm>
            <a:off x="3605214" y="2786063"/>
            <a:ext cx="8143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Drug </a:t>
            </a:r>
            <a:r>
              <a:rPr lang="en-US" altLang="en-US" sz="1800" b="1"/>
              <a:t>B</a:t>
            </a:r>
          </a:p>
        </p:txBody>
      </p:sp>
      <p:sp>
        <p:nvSpPr>
          <p:cNvPr id="21519" name="TextBox 19"/>
          <p:cNvSpPr txBox="1">
            <a:spLocks noChangeArrowheads="1"/>
          </p:cNvSpPr>
          <p:nvPr/>
        </p:nvSpPr>
        <p:spPr bwMode="auto">
          <a:xfrm>
            <a:off x="6378575" y="2565401"/>
            <a:ext cx="814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Drug </a:t>
            </a:r>
            <a:r>
              <a:rPr lang="en-US" altLang="en-US" sz="1800" b="1"/>
              <a:t>B</a:t>
            </a:r>
          </a:p>
        </p:txBody>
      </p:sp>
      <p:sp>
        <p:nvSpPr>
          <p:cNvPr id="21520" name="TextBox 20"/>
          <p:cNvSpPr txBox="1">
            <a:spLocks noChangeArrowheads="1"/>
          </p:cNvSpPr>
          <p:nvPr/>
        </p:nvSpPr>
        <p:spPr bwMode="auto">
          <a:xfrm>
            <a:off x="9058276" y="4202113"/>
            <a:ext cx="8239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Drug</a:t>
            </a:r>
            <a:r>
              <a:rPr lang="en-US" altLang="en-US" sz="1800" b="1"/>
              <a:t> A</a:t>
            </a:r>
          </a:p>
        </p:txBody>
      </p:sp>
      <p:sp>
        <p:nvSpPr>
          <p:cNvPr id="21521" name="TextBox 21"/>
          <p:cNvSpPr txBox="1">
            <a:spLocks noChangeArrowheads="1"/>
          </p:cNvSpPr>
          <p:nvPr/>
        </p:nvSpPr>
        <p:spPr bwMode="auto">
          <a:xfrm>
            <a:off x="3590926" y="3487738"/>
            <a:ext cx="7223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A +  B</a:t>
            </a:r>
          </a:p>
        </p:txBody>
      </p:sp>
      <p:sp>
        <p:nvSpPr>
          <p:cNvPr id="21522" name="TextBox 22"/>
          <p:cNvSpPr txBox="1">
            <a:spLocks noChangeArrowheads="1"/>
          </p:cNvSpPr>
          <p:nvPr/>
        </p:nvSpPr>
        <p:spPr bwMode="auto">
          <a:xfrm>
            <a:off x="6516688" y="4143376"/>
            <a:ext cx="7223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A +  B</a:t>
            </a:r>
          </a:p>
        </p:txBody>
      </p:sp>
      <p:sp>
        <p:nvSpPr>
          <p:cNvPr id="21523" name="TextBox 23"/>
          <p:cNvSpPr txBox="1">
            <a:spLocks noChangeArrowheads="1"/>
          </p:cNvSpPr>
          <p:nvPr/>
        </p:nvSpPr>
        <p:spPr bwMode="auto">
          <a:xfrm>
            <a:off x="9102726" y="3130551"/>
            <a:ext cx="708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 +  </a:t>
            </a:r>
            <a:r>
              <a:rPr lang="en-US" altLang="en-US" sz="1800" b="1"/>
              <a:t>C</a:t>
            </a:r>
          </a:p>
        </p:txBody>
      </p:sp>
      <p:sp>
        <p:nvSpPr>
          <p:cNvPr id="21524" name="TextBox 24"/>
          <p:cNvSpPr txBox="1">
            <a:spLocks noChangeArrowheads="1"/>
          </p:cNvSpPr>
          <p:nvPr/>
        </p:nvSpPr>
        <p:spPr bwMode="auto">
          <a:xfrm>
            <a:off x="5208588" y="5072064"/>
            <a:ext cx="2387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Hours after inoculation</a:t>
            </a:r>
          </a:p>
        </p:txBody>
      </p:sp>
      <p:grpSp>
        <p:nvGrpSpPr>
          <p:cNvPr id="21525" name="Group 60"/>
          <p:cNvGrpSpPr>
            <a:grpSpLocks/>
          </p:cNvGrpSpPr>
          <p:nvPr/>
        </p:nvGrpSpPr>
        <p:grpSpPr bwMode="auto">
          <a:xfrm>
            <a:off x="2522539" y="1285876"/>
            <a:ext cx="2287587" cy="3287713"/>
            <a:chOff x="998855" y="1285860"/>
            <a:chExt cx="2288054" cy="3286943"/>
          </a:xfrm>
        </p:grpSpPr>
        <p:sp>
          <p:nvSpPr>
            <p:cNvPr id="21542" name="Line 2"/>
            <p:cNvSpPr>
              <a:spLocks noChangeShapeType="1"/>
            </p:cNvSpPr>
            <p:nvPr/>
          </p:nvSpPr>
          <p:spPr bwMode="auto">
            <a:xfrm flipH="1">
              <a:off x="998855" y="1285860"/>
              <a:ext cx="45719" cy="328614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cxnSp>
          <p:nvCxnSpPr>
            <p:cNvPr id="12" name="Straight Connector 11"/>
            <p:cNvCxnSpPr>
              <a:stCxn id="21542" idx="1"/>
            </p:cNvCxnSpPr>
            <p:nvPr/>
          </p:nvCxnSpPr>
          <p:spPr>
            <a:xfrm rot="5400000" flipH="1" flipV="1">
              <a:off x="2142089" y="3427982"/>
              <a:ext cx="1588" cy="22880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Freeform 36"/>
            <p:cNvSpPr/>
            <p:nvPr/>
          </p:nvSpPr>
          <p:spPr>
            <a:xfrm>
              <a:off x="1036963" y="1965151"/>
              <a:ext cx="1584648" cy="504707"/>
            </a:xfrm>
            <a:custGeom>
              <a:avLst/>
              <a:gdLst>
                <a:gd name="connsiteX0" fmla="*/ 0 w 1597572"/>
                <a:gd name="connsiteY0" fmla="*/ 472966 h 472966"/>
                <a:gd name="connsiteX1" fmla="*/ 315310 w 1597572"/>
                <a:gd name="connsiteY1" fmla="*/ 105104 h 472966"/>
                <a:gd name="connsiteX2" fmla="*/ 1597572 w 1597572"/>
                <a:gd name="connsiteY2" fmla="*/ 0 h 47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97572" h="472966">
                  <a:moveTo>
                    <a:pt x="0" y="472966"/>
                  </a:moveTo>
                  <a:cubicBezTo>
                    <a:pt x="24524" y="328449"/>
                    <a:pt x="49048" y="183932"/>
                    <a:pt x="315310" y="105104"/>
                  </a:cubicBezTo>
                  <a:cubicBezTo>
                    <a:pt x="581572" y="26276"/>
                    <a:pt x="1357586" y="17517"/>
                    <a:pt x="1597572" y="0"/>
                  </a:cubicBezTo>
                </a:path>
              </a:pathLst>
            </a:cu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033787" y="2157194"/>
              <a:ext cx="1586236" cy="314251"/>
            </a:xfrm>
            <a:custGeom>
              <a:avLst/>
              <a:gdLst>
                <a:gd name="connsiteX0" fmla="*/ 0 w 1585913"/>
                <a:gd name="connsiteY0" fmla="*/ 314325 h 314325"/>
                <a:gd name="connsiteX1" fmla="*/ 352425 w 1585913"/>
                <a:gd name="connsiteY1" fmla="*/ 61912 h 314325"/>
                <a:gd name="connsiteX2" fmla="*/ 1585913 w 1585913"/>
                <a:gd name="connsiteY2" fmla="*/ 0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85913" h="314325">
                  <a:moveTo>
                    <a:pt x="0" y="314325"/>
                  </a:moveTo>
                  <a:cubicBezTo>
                    <a:pt x="44053" y="214312"/>
                    <a:pt x="88106" y="114299"/>
                    <a:pt x="352425" y="61912"/>
                  </a:cubicBezTo>
                  <a:cubicBezTo>
                    <a:pt x="616744" y="9525"/>
                    <a:pt x="1353344" y="3969"/>
                    <a:pt x="1585913" y="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033787" y="2466683"/>
              <a:ext cx="1290900" cy="1004653"/>
            </a:xfrm>
            <a:custGeom>
              <a:avLst/>
              <a:gdLst>
                <a:gd name="connsiteX0" fmla="*/ 0 w 1290638"/>
                <a:gd name="connsiteY0" fmla="*/ 0 h 1004888"/>
                <a:gd name="connsiteX1" fmla="*/ 971550 w 1290638"/>
                <a:gd name="connsiteY1" fmla="*/ 742950 h 1004888"/>
                <a:gd name="connsiteX2" fmla="*/ 1290638 w 1290638"/>
                <a:gd name="connsiteY2" fmla="*/ 1004888 h 1004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90638" h="1004888">
                  <a:moveTo>
                    <a:pt x="0" y="0"/>
                  </a:moveTo>
                  <a:lnTo>
                    <a:pt x="971550" y="742950"/>
                  </a:lnTo>
                  <a:cubicBezTo>
                    <a:pt x="1186656" y="910431"/>
                    <a:pt x="1290638" y="1004888"/>
                    <a:pt x="1290638" y="1004888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024260" y="2471445"/>
              <a:ext cx="1271847" cy="818958"/>
            </a:xfrm>
            <a:custGeom>
              <a:avLst/>
              <a:gdLst>
                <a:gd name="connsiteX0" fmla="*/ 0 w 1271588"/>
                <a:gd name="connsiteY0" fmla="*/ 0 h 819150"/>
                <a:gd name="connsiteX1" fmla="*/ 361950 w 1271588"/>
                <a:gd name="connsiteY1" fmla="*/ 147637 h 819150"/>
                <a:gd name="connsiteX2" fmla="*/ 1271588 w 1271588"/>
                <a:gd name="connsiteY2" fmla="*/ 819150 h 819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1588" h="819150">
                  <a:moveTo>
                    <a:pt x="0" y="0"/>
                  </a:moveTo>
                  <a:cubicBezTo>
                    <a:pt x="75009" y="5556"/>
                    <a:pt x="150019" y="11112"/>
                    <a:pt x="361950" y="147637"/>
                  </a:cubicBezTo>
                  <a:cubicBezTo>
                    <a:pt x="573881" y="284162"/>
                    <a:pt x="922734" y="551656"/>
                    <a:pt x="1271588" y="81915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</p:grpSp>
      <p:grpSp>
        <p:nvGrpSpPr>
          <p:cNvPr id="21526" name="Group 62"/>
          <p:cNvGrpSpPr>
            <a:grpSpLocks/>
          </p:cNvGrpSpPr>
          <p:nvPr/>
        </p:nvGrpSpPr>
        <p:grpSpPr bwMode="auto">
          <a:xfrm>
            <a:off x="7739064" y="1285876"/>
            <a:ext cx="2287587" cy="3287713"/>
            <a:chOff x="6215074" y="1285860"/>
            <a:chExt cx="2288054" cy="3286943"/>
          </a:xfrm>
        </p:grpSpPr>
        <p:sp>
          <p:nvSpPr>
            <p:cNvPr id="21536" name="Line 2"/>
            <p:cNvSpPr>
              <a:spLocks noChangeShapeType="1"/>
            </p:cNvSpPr>
            <p:nvPr/>
          </p:nvSpPr>
          <p:spPr bwMode="auto">
            <a:xfrm flipH="1">
              <a:off x="6215074" y="1285860"/>
              <a:ext cx="45719" cy="328614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cxnSp>
          <p:nvCxnSpPr>
            <p:cNvPr id="49" name="Straight Connector 48"/>
            <p:cNvCxnSpPr>
              <a:stCxn id="21536" idx="1"/>
            </p:cNvCxnSpPr>
            <p:nvPr/>
          </p:nvCxnSpPr>
          <p:spPr>
            <a:xfrm rot="5400000" flipH="1" flipV="1">
              <a:off x="7358308" y="3427982"/>
              <a:ext cx="1588" cy="22880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Freeform 49"/>
            <p:cNvSpPr/>
            <p:nvPr/>
          </p:nvSpPr>
          <p:spPr>
            <a:xfrm>
              <a:off x="6253182" y="1965151"/>
              <a:ext cx="1584648" cy="504707"/>
            </a:xfrm>
            <a:custGeom>
              <a:avLst/>
              <a:gdLst>
                <a:gd name="connsiteX0" fmla="*/ 0 w 1597572"/>
                <a:gd name="connsiteY0" fmla="*/ 472966 h 472966"/>
                <a:gd name="connsiteX1" fmla="*/ 315310 w 1597572"/>
                <a:gd name="connsiteY1" fmla="*/ 105104 h 472966"/>
                <a:gd name="connsiteX2" fmla="*/ 1597572 w 1597572"/>
                <a:gd name="connsiteY2" fmla="*/ 0 h 47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97572" h="472966">
                  <a:moveTo>
                    <a:pt x="0" y="472966"/>
                  </a:moveTo>
                  <a:cubicBezTo>
                    <a:pt x="24524" y="328449"/>
                    <a:pt x="49048" y="183932"/>
                    <a:pt x="315310" y="105104"/>
                  </a:cubicBezTo>
                  <a:cubicBezTo>
                    <a:pt x="581572" y="26276"/>
                    <a:pt x="1357586" y="17517"/>
                    <a:pt x="1597572" y="0"/>
                  </a:cubicBezTo>
                </a:path>
              </a:pathLst>
            </a:cu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6235715" y="2442877"/>
              <a:ext cx="1484616" cy="676117"/>
            </a:xfrm>
            <a:custGeom>
              <a:avLst/>
              <a:gdLst>
                <a:gd name="connsiteX0" fmla="*/ 0 w 1271588"/>
                <a:gd name="connsiteY0" fmla="*/ 0 h 819150"/>
                <a:gd name="connsiteX1" fmla="*/ 361950 w 1271588"/>
                <a:gd name="connsiteY1" fmla="*/ 147637 h 819150"/>
                <a:gd name="connsiteX2" fmla="*/ 1271588 w 1271588"/>
                <a:gd name="connsiteY2" fmla="*/ 819150 h 819150"/>
                <a:gd name="connsiteX0" fmla="*/ 0 w 1271588"/>
                <a:gd name="connsiteY0" fmla="*/ 0 h 819150"/>
                <a:gd name="connsiteX1" fmla="*/ 790546 w 1271588"/>
                <a:gd name="connsiteY1" fmla="*/ 290489 h 819150"/>
                <a:gd name="connsiteX2" fmla="*/ 1271588 w 1271588"/>
                <a:gd name="connsiteY2" fmla="*/ 819150 h 819150"/>
                <a:gd name="connsiteX0" fmla="*/ 0 w 1414432"/>
                <a:gd name="connsiteY0" fmla="*/ 0 h 676250"/>
                <a:gd name="connsiteX1" fmla="*/ 790546 w 1414432"/>
                <a:gd name="connsiteY1" fmla="*/ 290489 h 676250"/>
                <a:gd name="connsiteX2" fmla="*/ 1414432 w 1414432"/>
                <a:gd name="connsiteY2" fmla="*/ 676250 h 676250"/>
                <a:gd name="connsiteX0" fmla="*/ 0 w 1485838"/>
                <a:gd name="connsiteY0" fmla="*/ 0 h 676250"/>
                <a:gd name="connsiteX1" fmla="*/ 790546 w 1485838"/>
                <a:gd name="connsiteY1" fmla="*/ 290489 h 676250"/>
                <a:gd name="connsiteX2" fmla="*/ 1485838 w 1485838"/>
                <a:gd name="connsiteY2" fmla="*/ 676250 h 676250"/>
                <a:gd name="connsiteX0" fmla="*/ 0 w 1485838"/>
                <a:gd name="connsiteY0" fmla="*/ 0 h 676250"/>
                <a:gd name="connsiteX1" fmla="*/ 790546 w 1485838"/>
                <a:gd name="connsiteY1" fmla="*/ 290489 h 676250"/>
                <a:gd name="connsiteX2" fmla="*/ 1485838 w 1485838"/>
                <a:gd name="connsiteY2" fmla="*/ 676250 h 676250"/>
                <a:gd name="connsiteX0" fmla="*/ 0 w 1485838"/>
                <a:gd name="connsiteY0" fmla="*/ 0 h 676250"/>
                <a:gd name="connsiteX1" fmla="*/ 790546 w 1485838"/>
                <a:gd name="connsiteY1" fmla="*/ 290489 h 676250"/>
                <a:gd name="connsiteX2" fmla="*/ 1485838 w 1485838"/>
                <a:gd name="connsiteY2" fmla="*/ 676250 h 676250"/>
                <a:gd name="connsiteX0" fmla="*/ 0 w 1485838"/>
                <a:gd name="connsiteY0" fmla="*/ 0 h 676250"/>
                <a:gd name="connsiteX1" fmla="*/ 790546 w 1485838"/>
                <a:gd name="connsiteY1" fmla="*/ 290489 h 676250"/>
                <a:gd name="connsiteX2" fmla="*/ 1485838 w 1485838"/>
                <a:gd name="connsiteY2" fmla="*/ 676250 h 676250"/>
                <a:gd name="connsiteX0" fmla="*/ 0 w 1485838"/>
                <a:gd name="connsiteY0" fmla="*/ 0 h 676250"/>
                <a:gd name="connsiteX1" fmla="*/ 790546 w 1485838"/>
                <a:gd name="connsiteY1" fmla="*/ 290489 h 676250"/>
                <a:gd name="connsiteX2" fmla="*/ 1485838 w 1485838"/>
                <a:gd name="connsiteY2" fmla="*/ 676250 h 6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85838" h="676250">
                  <a:moveTo>
                    <a:pt x="0" y="0"/>
                  </a:moveTo>
                  <a:cubicBezTo>
                    <a:pt x="75009" y="5556"/>
                    <a:pt x="542906" y="177781"/>
                    <a:pt x="790546" y="290489"/>
                  </a:cubicBezTo>
                  <a:cubicBezTo>
                    <a:pt x="1038186" y="403197"/>
                    <a:pt x="1103608" y="456389"/>
                    <a:pt x="1485838" y="67625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6248418" y="2357172"/>
              <a:ext cx="1759309" cy="99989"/>
            </a:xfrm>
            <a:custGeom>
              <a:avLst/>
              <a:gdLst>
                <a:gd name="connsiteX0" fmla="*/ 0 w 1585913"/>
                <a:gd name="connsiteY0" fmla="*/ 314325 h 314325"/>
                <a:gd name="connsiteX1" fmla="*/ 352425 w 1585913"/>
                <a:gd name="connsiteY1" fmla="*/ 61912 h 314325"/>
                <a:gd name="connsiteX2" fmla="*/ 1585913 w 1585913"/>
                <a:gd name="connsiteY2" fmla="*/ 0 h 314325"/>
                <a:gd name="connsiteX0" fmla="*/ 0 w 1585913"/>
                <a:gd name="connsiteY0" fmla="*/ 259553 h 306363"/>
                <a:gd name="connsiteX1" fmla="*/ 352425 w 1585913"/>
                <a:gd name="connsiteY1" fmla="*/ 7140 h 306363"/>
                <a:gd name="connsiteX2" fmla="*/ 1585913 w 1585913"/>
                <a:gd name="connsiteY2" fmla="*/ 302394 h 306363"/>
                <a:gd name="connsiteX0" fmla="*/ 0 w 1759720"/>
                <a:gd name="connsiteY0" fmla="*/ 100013 h 146823"/>
                <a:gd name="connsiteX1" fmla="*/ 1495401 w 1759720"/>
                <a:gd name="connsiteY1" fmla="*/ 61890 h 146823"/>
                <a:gd name="connsiteX2" fmla="*/ 1585913 w 1759720"/>
                <a:gd name="connsiteY2" fmla="*/ 142854 h 146823"/>
                <a:gd name="connsiteX0" fmla="*/ 0 w 1759720"/>
                <a:gd name="connsiteY0" fmla="*/ 100013 h 100013"/>
                <a:gd name="connsiteX1" fmla="*/ 1495401 w 1759720"/>
                <a:gd name="connsiteY1" fmla="*/ 61890 h 100013"/>
                <a:gd name="connsiteX2" fmla="*/ 1585913 w 1759720"/>
                <a:gd name="connsiteY2" fmla="*/ 71392 h 100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9720" h="100013">
                  <a:moveTo>
                    <a:pt x="0" y="100013"/>
                  </a:moveTo>
                  <a:cubicBezTo>
                    <a:pt x="44053" y="0"/>
                    <a:pt x="1231082" y="66660"/>
                    <a:pt x="1495401" y="61890"/>
                  </a:cubicBezTo>
                  <a:cubicBezTo>
                    <a:pt x="1759720" y="57120"/>
                    <a:pt x="1353344" y="75361"/>
                    <a:pt x="1585913" y="71392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6243655" y="2452400"/>
              <a:ext cx="1362353" cy="1980736"/>
            </a:xfrm>
            <a:custGeom>
              <a:avLst/>
              <a:gdLst>
                <a:gd name="connsiteX0" fmla="*/ 0 w 1362075"/>
                <a:gd name="connsiteY0" fmla="*/ 0 h 1981200"/>
                <a:gd name="connsiteX1" fmla="*/ 881062 w 1362075"/>
                <a:gd name="connsiteY1" fmla="*/ 1233487 h 1981200"/>
                <a:gd name="connsiteX2" fmla="*/ 1362075 w 1362075"/>
                <a:gd name="connsiteY2" fmla="*/ 1981200 h 198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62075" h="1981200">
                  <a:moveTo>
                    <a:pt x="0" y="0"/>
                  </a:moveTo>
                  <a:cubicBezTo>
                    <a:pt x="327025" y="451643"/>
                    <a:pt x="654050" y="903287"/>
                    <a:pt x="881062" y="1233487"/>
                  </a:cubicBezTo>
                  <a:cubicBezTo>
                    <a:pt x="1108074" y="1563687"/>
                    <a:pt x="1256506" y="1872456"/>
                    <a:pt x="1362075" y="198120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</p:grpSp>
      <p:grpSp>
        <p:nvGrpSpPr>
          <p:cNvPr id="21527" name="Group 63"/>
          <p:cNvGrpSpPr>
            <a:grpSpLocks/>
          </p:cNvGrpSpPr>
          <p:nvPr/>
        </p:nvGrpSpPr>
        <p:grpSpPr bwMode="auto">
          <a:xfrm>
            <a:off x="5159375" y="1268413"/>
            <a:ext cx="2287588" cy="3287712"/>
            <a:chOff x="3643306" y="1285065"/>
            <a:chExt cx="2288054" cy="3286943"/>
          </a:xfrm>
        </p:grpSpPr>
        <p:sp>
          <p:nvSpPr>
            <p:cNvPr id="21530" name="Line 2"/>
            <p:cNvSpPr>
              <a:spLocks noChangeShapeType="1"/>
            </p:cNvSpPr>
            <p:nvPr/>
          </p:nvSpPr>
          <p:spPr bwMode="auto">
            <a:xfrm flipH="1">
              <a:off x="3643306" y="1285065"/>
              <a:ext cx="45719" cy="328614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cxnSp>
          <p:nvCxnSpPr>
            <p:cNvPr id="45" name="Straight Connector 44"/>
            <p:cNvCxnSpPr>
              <a:stCxn id="21530" idx="1"/>
            </p:cNvCxnSpPr>
            <p:nvPr/>
          </p:nvCxnSpPr>
          <p:spPr>
            <a:xfrm rot="5400000" flipH="1" flipV="1">
              <a:off x="4786539" y="3427188"/>
              <a:ext cx="1587" cy="22880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Freeform 45"/>
            <p:cNvSpPr/>
            <p:nvPr/>
          </p:nvSpPr>
          <p:spPr>
            <a:xfrm>
              <a:off x="3695705" y="1964356"/>
              <a:ext cx="1584648" cy="504707"/>
            </a:xfrm>
            <a:custGeom>
              <a:avLst/>
              <a:gdLst>
                <a:gd name="connsiteX0" fmla="*/ 0 w 1597572"/>
                <a:gd name="connsiteY0" fmla="*/ 472966 h 472966"/>
                <a:gd name="connsiteX1" fmla="*/ 315310 w 1597572"/>
                <a:gd name="connsiteY1" fmla="*/ 105104 h 472966"/>
                <a:gd name="connsiteX2" fmla="*/ 1597572 w 1597572"/>
                <a:gd name="connsiteY2" fmla="*/ 0 h 472966"/>
                <a:gd name="connsiteX0" fmla="*/ 0 w 1597572"/>
                <a:gd name="connsiteY0" fmla="*/ 472966 h 472966"/>
                <a:gd name="connsiteX1" fmla="*/ 315310 w 1597572"/>
                <a:gd name="connsiteY1" fmla="*/ 105104 h 472966"/>
                <a:gd name="connsiteX2" fmla="*/ 1597572 w 1597572"/>
                <a:gd name="connsiteY2" fmla="*/ 0 h 472966"/>
                <a:gd name="connsiteX0" fmla="*/ 0 w 1597572"/>
                <a:gd name="connsiteY0" fmla="*/ 472966 h 472966"/>
                <a:gd name="connsiteX1" fmla="*/ 315310 w 1597572"/>
                <a:gd name="connsiteY1" fmla="*/ 105104 h 472966"/>
                <a:gd name="connsiteX2" fmla="*/ 1597572 w 1597572"/>
                <a:gd name="connsiteY2" fmla="*/ 0 h 472966"/>
                <a:gd name="connsiteX0" fmla="*/ 0 w 1597572"/>
                <a:gd name="connsiteY0" fmla="*/ 472966 h 472966"/>
                <a:gd name="connsiteX1" fmla="*/ 315310 w 1597572"/>
                <a:gd name="connsiteY1" fmla="*/ 105104 h 472966"/>
                <a:gd name="connsiteX2" fmla="*/ 1597572 w 1597572"/>
                <a:gd name="connsiteY2" fmla="*/ 0 h 47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97572" h="472966">
                  <a:moveTo>
                    <a:pt x="0" y="472966"/>
                  </a:moveTo>
                  <a:cubicBezTo>
                    <a:pt x="24524" y="328449"/>
                    <a:pt x="49048" y="183932"/>
                    <a:pt x="315310" y="105104"/>
                  </a:cubicBezTo>
                  <a:cubicBezTo>
                    <a:pt x="581572" y="26276"/>
                    <a:pt x="1362055" y="14444"/>
                    <a:pt x="1597572" y="0"/>
                  </a:cubicBezTo>
                </a:path>
              </a:pathLst>
            </a:cu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695705" y="2156398"/>
              <a:ext cx="1586235" cy="314251"/>
            </a:xfrm>
            <a:custGeom>
              <a:avLst/>
              <a:gdLst>
                <a:gd name="connsiteX0" fmla="*/ 0 w 1585913"/>
                <a:gd name="connsiteY0" fmla="*/ 314325 h 314325"/>
                <a:gd name="connsiteX1" fmla="*/ 352425 w 1585913"/>
                <a:gd name="connsiteY1" fmla="*/ 61912 h 314325"/>
                <a:gd name="connsiteX2" fmla="*/ 1585913 w 1585913"/>
                <a:gd name="connsiteY2" fmla="*/ 0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85913" h="314325">
                  <a:moveTo>
                    <a:pt x="0" y="314325"/>
                  </a:moveTo>
                  <a:cubicBezTo>
                    <a:pt x="44053" y="214312"/>
                    <a:pt x="88106" y="114299"/>
                    <a:pt x="352425" y="61912"/>
                  </a:cubicBezTo>
                  <a:cubicBezTo>
                    <a:pt x="616744" y="9525"/>
                    <a:pt x="1353344" y="3969"/>
                    <a:pt x="1585913" y="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684589" y="2464301"/>
              <a:ext cx="1362352" cy="1982324"/>
            </a:xfrm>
            <a:custGeom>
              <a:avLst/>
              <a:gdLst>
                <a:gd name="connsiteX0" fmla="*/ 0 w 1362075"/>
                <a:gd name="connsiteY0" fmla="*/ 0 h 1981200"/>
                <a:gd name="connsiteX1" fmla="*/ 881062 w 1362075"/>
                <a:gd name="connsiteY1" fmla="*/ 1233487 h 1981200"/>
                <a:gd name="connsiteX2" fmla="*/ 1362075 w 1362075"/>
                <a:gd name="connsiteY2" fmla="*/ 1981200 h 198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62075" h="1981200">
                  <a:moveTo>
                    <a:pt x="0" y="0"/>
                  </a:moveTo>
                  <a:cubicBezTo>
                    <a:pt x="327025" y="451643"/>
                    <a:pt x="654050" y="903287"/>
                    <a:pt x="881062" y="1233487"/>
                  </a:cubicBezTo>
                  <a:cubicBezTo>
                    <a:pt x="1108074" y="1563687"/>
                    <a:pt x="1256506" y="1872456"/>
                    <a:pt x="1362075" y="198120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 rot="20936288">
              <a:off x="3684589" y="2326221"/>
              <a:ext cx="1524310" cy="388846"/>
            </a:xfrm>
            <a:custGeom>
              <a:avLst/>
              <a:gdLst>
                <a:gd name="connsiteX0" fmla="*/ 0 w 1524000"/>
                <a:gd name="connsiteY0" fmla="*/ 0 h 388620"/>
                <a:gd name="connsiteX1" fmla="*/ 975360 w 1524000"/>
                <a:gd name="connsiteY1" fmla="*/ 236220 h 388620"/>
                <a:gd name="connsiteX2" fmla="*/ 1524000 w 1524000"/>
                <a:gd name="connsiteY2" fmla="*/ 388620 h 388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88620">
                  <a:moveTo>
                    <a:pt x="0" y="0"/>
                  </a:moveTo>
                  <a:lnTo>
                    <a:pt x="975360" y="236220"/>
                  </a:lnTo>
                  <a:cubicBezTo>
                    <a:pt x="1229360" y="300990"/>
                    <a:pt x="1432560" y="384810"/>
                    <a:pt x="1524000" y="38862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</p:grpSp>
      <p:sp>
        <p:nvSpPr>
          <p:cNvPr id="21528" name="TextBox 65"/>
          <p:cNvSpPr txBox="1">
            <a:spLocks noChangeArrowheads="1"/>
          </p:cNvSpPr>
          <p:nvPr/>
        </p:nvSpPr>
        <p:spPr bwMode="auto">
          <a:xfrm>
            <a:off x="2667000" y="414337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</a:t>
            </a:r>
          </a:p>
        </p:txBody>
      </p:sp>
      <p:sp>
        <p:nvSpPr>
          <p:cNvPr id="74" name="Oval 73"/>
          <p:cNvSpPr/>
          <p:nvPr/>
        </p:nvSpPr>
        <p:spPr>
          <a:xfrm>
            <a:off x="7810501" y="4071939"/>
            <a:ext cx="500063" cy="3571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en-US" sz="1400" dirty="0">
                <a:solidFill>
                  <a:schemeClr val="tx1"/>
                </a:solidFill>
              </a:rPr>
              <a:t>III</a:t>
            </a:r>
          </a:p>
        </p:txBody>
      </p:sp>
    </p:spTree>
    <p:extLst>
      <p:ext uri="{BB962C8B-B14F-4D97-AF65-F5344CB8AC3E}">
        <p14:creationId xmlns:p14="http://schemas.microsoft.com/office/powerpoint/2010/main" val="25296834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Host Factors to Be Considered in Selection of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>
                <a:solidFill>
                  <a:srgbClr val="002060"/>
                </a:solidFill>
              </a:rPr>
              <a:t>Antimicrobial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74902"/>
            <a:ext cx="10515600" cy="5032375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GB" dirty="0">
                <a:solidFill>
                  <a:srgbClr val="002060"/>
                </a:solidFill>
              </a:rPr>
              <a:t>   1) Renal and Hepatic Function..</a:t>
            </a:r>
          </a:p>
          <a:p>
            <a:pPr marL="0" indent="0" algn="l" rtl="0">
              <a:buNone/>
            </a:pPr>
            <a:r>
              <a:rPr lang="en-GB" dirty="0">
                <a:solidFill>
                  <a:srgbClr val="002060"/>
                </a:solidFill>
              </a:rPr>
              <a:t>   2) Pregnancy and Lactation… Special considerations ..</a:t>
            </a:r>
          </a:p>
          <a:p>
            <a:pPr marL="0" indent="0" algn="l" rtl="0">
              <a:buNone/>
            </a:pPr>
            <a:r>
              <a:rPr lang="en-GB" dirty="0">
                <a:solidFill>
                  <a:srgbClr val="002060"/>
                </a:solidFill>
              </a:rPr>
              <a:t>           teratogenicity or otherwise toxic to the </a:t>
            </a:r>
            <a:r>
              <a:rPr lang="en-GB" dirty="0" err="1">
                <a:solidFill>
                  <a:srgbClr val="002060"/>
                </a:solidFill>
              </a:rPr>
              <a:t>fetus</a:t>
            </a:r>
            <a:r>
              <a:rPr lang="en-GB" dirty="0">
                <a:solidFill>
                  <a:srgbClr val="002060"/>
                </a:solidFill>
              </a:rPr>
              <a:t>.</a:t>
            </a:r>
          </a:p>
          <a:p>
            <a:pPr marL="0" indent="0" algn="l" rtl="0">
              <a:buNone/>
            </a:pPr>
            <a:r>
              <a:rPr lang="en-GB" dirty="0" smtClean="0">
                <a:solidFill>
                  <a:srgbClr val="002060"/>
                </a:solidFill>
              </a:rPr>
              <a:t>:</a:t>
            </a:r>
            <a:endParaRPr lang="en-GB" dirty="0">
              <a:solidFill>
                <a:srgbClr val="002060"/>
              </a:solidFill>
            </a:endParaRPr>
          </a:p>
          <a:p>
            <a:pPr marL="0" indent="0" algn="l" rtl="0">
              <a:buNone/>
            </a:pPr>
            <a:r>
              <a:rPr lang="en-GB" dirty="0">
                <a:solidFill>
                  <a:srgbClr val="002060"/>
                </a:solidFill>
              </a:rPr>
              <a:t>       </a:t>
            </a:r>
            <a:r>
              <a:rPr lang="en-GB" b="1" dirty="0">
                <a:solidFill>
                  <a:srgbClr val="002060"/>
                </a:solidFill>
              </a:rPr>
              <a:t>Sulphonamides </a:t>
            </a:r>
            <a:r>
              <a:rPr lang="en-GB" dirty="0">
                <a:solidFill>
                  <a:srgbClr val="002060"/>
                </a:solidFill>
              </a:rPr>
              <a:t>: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A risk to develop kernicterus, especially 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 algn="l" rtl="0"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                        preterm </a:t>
            </a:r>
            <a:endParaRPr lang="en-US" dirty="0">
              <a:solidFill>
                <a:srgbClr val="0070C0"/>
              </a:solidFill>
            </a:endParaRPr>
          </a:p>
          <a:p>
            <a:pPr marL="0" indent="0" algn="l" rtl="0">
              <a:buNone/>
            </a:pPr>
            <a:r>
              <a:rPr lang="en-US" dirty="0">
                <a:solidFill>
                  <a:srgbClr val="C00000"/>
                </a:solidFill>
              </a:rPr>
              <a:t>                                   </a:t>
            </a:r>
            <a:r>
              <a:rPr lang="en-US" dirty="0">
                <a:solidFill>
                  <a:srgbClr val="0070C0"/>
                </a:solidFill>
              </a:rPr>
              <a:t>infants..</a:t>
            </a:r>
            <a:endParaRPr lang="en-GB" dirty="0">
              <a:solidFill>
                <a:srgbClr val="0070C0"/>
              </a:solidFill>
            </a:endParaRPr>
          </a:p>
          <a:p>
            <a:pPr marL="0" indent="0" algn="l" rtl="0">
              <a:buNone/>
            </a:pPr>
            <a:r>
              <a:rPr lang="en-GB" b="1" dirty="0">
                <a:solidFill>
                  <a:srgbClr val="002060"/>
                </a:solidFill>
              </a:rPr>
              <a:t>        Tetracycline     </a:t>
            </a:r>
            <a:r>
              <a:rPr lang="en-GB" dirty="0">
                <a:solidFill>
                  <a:srgbClr val="0070C0"/>
                </a:solidFill>
              </a:rPr>
              <a:t>:   </a:t>
            </a:r>
            <a:r>
              <a:rPr lang="en-GB" dirty="0" smtClean="0">
                <a:solidFill>
                  <a:srgbClr val="0070C0"/>
                </a:solidFill>
              </a:rPr>
              <a:t>  </a:t>
            </a:r>
            <a:r>
              <a:rPr lang="en-GB" dirty="0">
                <a:solidFill>
                  <a:srgbClr val="0070C0"/>
                </a:solidFill>
              </a:rPr>
              <a:t>S</a:t>
            </a:r>
            <a:r>
              <a:rPr lang="en-GB" dirty="0" smtClean="0">
                <a:solidFill>
                  <a:srgbClr val="0070C0"/>
                </a:solidFill>
              </a:rPr>
              <a:t>taining </a:t>
            </a:r>
            <a:r>
              <a:rPr lang="en-GB" dirty="0">
                <a:solidFill>
                  <a:srgbClr val="0070C0"/>
                </a:solidFill>
              </a:rPr>
              <a:t>of the teeth</a:t>
            </a:r>
            <a:r>
              <a:rPr lang="en-GB" dirty="0">
                <a:solidFill>
                  <a:srgbClr val="C00000"/>
                </a:solidFill>
              </a:rPr>
              <a:t>..</a:t>
            </a:r>
          </a:p>
          <a:p>
            <a:pPr marL="0" indent="0" algn="l" rtl="0">
              <a:buNone/>
            </a:pPr>
            <a:r>
              <a:rPr lang="en-GB" b="1" dirty="0">
                <a:solidFill>
                  <a:srgbClr val="002060"/>
                </a:solidFill>
              </a:rPr>
              <a:t>        </a:t>
            </a:r>
            <a:r>
              <a:rPr lang="en-US" b="1" dirty="0">
                <a:solidFill>
                  <a:srgbClr val="002060"/>
                </a:solidFill>
              </a:rPr>
              <a:t>Fluoroquinolone</a:t>
            </a:r>
            <a:r>
              <a:rPr lang="en-US" dirty="0">
                <a:solidFill>
                  <a:srgbClr val="002060"/>
                </a:solidFill>
              </a:rPr>
              <a:t>: </a:t>
            </a:r>
            <a:r>
              <a:rPr lang="en-US" dirty="0" smtClean="0">
                <a:solidFill>
                  <a:srgbClr val="002060"/>
                </a:solidFill>
              </a:rPr>
              <a:t>  </a:t>
            </a:r>
            <a:r>
              <a:rPr lang="en-US" dirty="0" smtClean="0">
                <a:solidFill>
                  <a:srgbClr val="0070C0"/>
                </a:solidFill>
              </a:rPr>
              <a:t>Cartilage </a:t>
            </a:r>
            <a:r>
              <a:rPr lang="en-US" dirty="0">
                <a:solidFill>
                  <a:srgbClr val="0070C0"/>
                </a:solidFill>
              </a:rPr>
              <a:t>damage to the fetus</a:t>
            </a:r>
            <a:r>
              <a:rPr lang="en-US" dirty="0">
                <a:solidFill>
                  <a:srgbClr val="C00000"/>
                </a:solidFill>
              </a:rPr>
              <a:t>..</a:t>
            </a:r>
            <a:endParaRPr lang="en-GB" dirty="0">
              <a:solidFill>
                <a:srgbClr val="C00000"/>
              </a:solidFill>
            </a:endParaRPr>
          </a:p>
          <a:p>
            <a:pPr marL="0" indent="0" algn="l" rtl="0">
              <a:buNone/>
            </a:pPr>
            <a:endParaRPr lang="en-GB" dirty="0">
              <a:solidFill>
                <a:srgbClr val="002060"/>
              </a:solidFill>
            </a:endParaRPr>
          </a:p>
          <a:p>
            <a:pPr marL="0" indent="0" algn="l" rtl="0">
              <a:buNone/>
            </a:pPr>
            <a:r>
              <a:rPr lang="en-GB" dirty="0">
                <a:solidFill>
                  <a:srgbClr val="002060"/>
                </a:solidFill>
              </a:rPr>
              <a:t>  3) History of Allergy or Intolerance.</a:t>
            </a:r>
          </a:p>
          <a:p>
            <a:pPr marL="0" indent="0" algn="l" rtl="0">
              <a:buNone/>
            </a:pPr>
            <a:r>
              <a:rPr lang="en-GB" dirty="0">
                <a:solidFill>
                  <a:srgbClr val="002060"/>
                </a:solidFill>
              </a:rPr>
              <a:t>                                      Pencillin and anaphylaxis</a:t>
            </a:r>
          </a:p>
          <a:p>
            <a:pPr algn="l" rtl="0"/>
            <a:endParaRPr lang="en-GB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8586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33" y="1526367"/>
            <a:ext cx="10394707" cy="3311189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Consider  Special Host Factors</a:t>
            </a:r>
          </a:p>
          <a:p>
            <a:pPr lvl="0" algn="l" rtl="0">
              <a:buClr>
                <a:prstClr val="black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Genetic e.g. G6PD</a:t>
            </a:r>
          </a:p>
          <a:p>
            <a:pPr lvl="0" algn="l" rtl="0">
              <a:buClr>
                <a:prstClr val="black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Renal function</a:t>
            </a:r>
          </a:p>
          <a:p>
            <a:pPr lvl="0" algn="l" rtl="0">
              <a:buClr>
                <a:prstClr val="black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Liver function</a:t>
            </a:r>
          </a:p>
          <a:p>
            <a:pPr lvl="0" algn="l" rtl="0">
              <a:buClr>
                <a:prstClr val="black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Pregnancy &amp; Lactation</a:t>
            </a:r>
          </a:p>
          <a:p>
            <a:pPr lvl="0" algn="l" rtl="0">
              <a:buClr>
                <a:prstClr val="black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Drug interaction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58" y="177800"/>
            <a:ext cx="10396882" cy="1151965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45650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u="sng" dirty="0" err="1" smtClean="0">
                <a:solidFill>
                  <a:srgbClr val="002060"/>
                </a:solidFill>
              </a:rPr>
              <a:t>Phacomelia</a:t>
            </a:r>
            <a:r>
              <a:rPr lang="en-US" dirty="0" smtClean="0"/>
              <a:t>..</a:t>
            </a:r>
          </a:p>
          <a:p>
            <a:pPr algn="l" rtl="0"/>
            <a:r>
              <a:rPr lang="en-US" dirty="0" smtClean="0"/>
              <a:t>Thalidomide was released in the late 1950's</a:t>
            </a:r>
          </a:p>
          <a:p>
            <a:pPr algn="l" rtl="0"/>
            <a:r>
              <a:rPr lang="en-US" dirty="0" smtClean="0"/>
              <a:t> It was very effective :</a:t>
            </a:r>
          </a:p>
          <a:p>
            <a:pPr algn="l" rtl="0"/>
            <a:r>
              <a:rPr lang="en-US" dirty="0" smtClean="0"/>
              <a:t> anti‐emetic and used to treat </a:t>
            </a:r>
            <a:r>
              <a:rPr lang="en-US" dirty="0" smtClean="0">
                <a:solidFill>
                  <a:srgbClr val="C00000"/>
                </a:solidFill>
              </a:rPr>
              <a:t>morning sickness</a:t>
            </a:r>
          </a:p>
          <a:p>
            <a:pPr algn="l" rtl="0"/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emesis in pregnant women</a:t>
            </a:r>
            <a:r>
              <a:rPr lang="en-US" dirty="0" smtClean="0"/>
              <a:t>..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 The biggest man‐made medical disaster ever,</a:t>
            </a:r>
          </a:p>
          <a:p>
            <a:pPr algn="l" rtl="0">
              <a:buNone/>
            </a:pPr>
            <a:r>
              <a:rPr lang="en-US" dirty="0" smtClean="0"/>
              <a:t>   Over 10,000 children were born with a range </a:t>
            </a:r>
          </a:p>
          <a:p>
            <a:pPr algn="l" rtl="0">
              <a:buNone/>
            </a:pPr>
            <a:r>
              <a:rPr lang="en-US" dirty="0" smtClean="0"/>
              <a:t>   of severe and debilitating malformations…</a:t>
            </a:r>
            <a:endParaRPr lang="ar-SA" dirty="0" smtClean="0"/>
          </a:p>
          <a:p>
            <a:pPr algn="l" rtl="0"/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ar-SA" dirty="0" smtClean="0"/>
              <a:t>   </a:t>
            </a:r>
            <a:r>
              <a:rPr lang="en-US" dirty="0" smtClean="0"/>
              <a:t>Thalidomide‐induced </a:t>
            </a:r>
            <a:r>
              <a:rPr lang="en-US" dirty="0" err="1" smtClean="0"/>
              <a:t>teratogenesis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pic>
        <p:nvPicPr>
          <p:cNvPr id="5" name="Picture 4" descr="Image result for PHOCOMELI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17000" y="0"/>
            <a:ext cx="3175000" cy="450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Content Placeholder 3" descr="Image used without permission from 'The Horror And &#10;&#10;Hope of Thalidomide' http://copper.chem.umass.edu/genchem/chem102/thalid.html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17001" y="4507754"/>
            <a:ext cx="2982912" cy="235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828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Oral </a:t>
            </a:r>
            <a:r>
              <a:rPr lang="en-US" dirty="0" err="1"/>
              <a:t>vs</a:t>
            </a:r>
            <a:r>
              <a:rPr lang="en-US" dirty="0"/>
              <a:t> Intravenous 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GB" dirty="0"/>
              <a:t>C</a:t>
            </a:r>
            <a:r>
              <a:rPr lang="en-GB" dirty="0" smtClean="0"/>
              <a:t>andidates </a:t>
            </a:r>
            <a:r>
              <a:rPr lang="en-GB" dirty="0"/>
              <a:t>for treatment mild to moderate </a:t>
            </a:r>
            <a:r>
              <a:rPr lang="en-GB" dirty="0" smtClean="0"/>
              <a:t>infections</a:t>
            </a:r>
          </a:p>
          <a:p>
            <a:pPr algn="l" rtl="0">
              <a:buNone/>
            </a:pPr>
            <a:endParaRPr lang="en-GB" dirty="0"/>
          </a:p>
          <a:p>
            <a:pPr algn="l" rtl="0"/>
            <a:r>
              <a:rPr lang="en-GB" dirty="0"/>
              <a:t>well-absorbed oral antimicrobial agents : </a:t>
            </a:r>
            <a:endParaRPr lang="en-GB" dirty="0" smtClean="0"/>
          </a:p>
          <a:p>
            <a:pPr algn="l" rtl="0">
              <a:buNone/>
            </a:pPr>
            <a:endParaRPr lang="en-GB" dirty="0"/>
          </a:p>
          <a:p>
            <a:pPr marL="0" indent="0" algn="l" rtl="0">
              <a:buNone/>
            </a:pPr>
            <a:r>
              <a:rPr lang="en-GB" dirty="0"/>
              <a:t>    A] </a:t>
            </a:r>
            <a:r>
              <a:rPr lang="en-GB" b="1" dirty="0">
                <a:solidFill>
                  <a:srgbClr val="C00000"/>
                </a:solidFill>
              </a:rPr>
              <a:t>Pyelonephritis</a:t>
            </a:r>
          </a:p>
          <a:p>
            <a:pPr marL="0" indent="0" algn="l" rtl="0">
              <a:buNone/>
            </a:pPr>
            <a:r>
              <a:rPr lang="en-GB" dirty="0"/>
              <a:t>         </a:t>
            </a:r>
            <a:r>
              <a:rPr lang="en-GB" b="1" dirty="0" err="1">
                <a:solidFill>
                  <a:srgbClr val="00B0F0"/>
                </a:solidFill>
              </a:rPr>
              <a:t>Fluoroquinolones</a:t>
            </a:r>
            <a:r>
              <a:rPr lang="en-GB" b="1" dirty="0">
                <a:solidFill>
                  <a:srgbClr val="00B0F0"/>
                </a:solidFill>
              </a:rPr>
              <a:t> </a:t>
            </a:r>
            <a:r>
              <a:rPr lang="en-GB" b="1" dirty="0" smtClean="0">
                <a:solidFill>
                  <a:srgbClr val="00B0F0"/>
                </a:solidFill>
              </a:rPr>
              <a:t>..</a:t>
            </a:r>
          </a:p>
          <a:p>
            <a:pPr marL="0" indent="0" algn="l" rtl="0">
              <a:buNone/>
            </a:pPr>
            <a:endParaRPr lang="en-GB" b="1" dirty="0" smtClean="0">
              <a:solidFill>
                <a:srgbClr val="00B0F0"/>
              </a:solidFill>
            </a:endParaRPr>
          </a:p>
          <a:p>
            <a:pPr marL="0" indent="0" algn="l" rtl="0">
              <a:buNone/>
            </a:pPr>
            <a:endParaRPr lang="en-GB" b="1" dirty="0">
              <a:solidFill>
                <a:srgbClr val="00B0F0"/>
              </a:solidFill>
            </a:endParaRPr>
          </a:p>
          <a:p>
            <a:pPr marL="0" indent="0" algn="l" rtl="0">
              <a:buNone/>
            </a:pPr>
            <a:r>
              <a:rPr lang="en-GB" dirty="0"/>
              <a:t>    B] </a:t>
            </a:r>
            <a:r>
              <a:rPr lang="en-GB" dirty="0">
                <a:solidFill>
                  <a:srgbClr val="C00000"/>
                </a:solidFill>
              </a:rPr>
              <a:t>Community-acquired pneumonia </a:t>
            </a:r>
          </a:p>
          <a:p>
            <a:pPr marL="0" indent="0" algn="l" rtl="0">
              <a:buNone/>
            </a:pPr>
            <a:r>
              <a:rPr lang="en-GB" dirty="0"/>
              <a:t>                 </a:t>
            </a:r>
            <a:r>
              <a:rPr lang="en-GB" b="1" dirty="0">
                <a:solidFill>
                  <a:srgbClr val="00B0F0"/>
                </a:solidFill>
              </a:rPr>
              <a:t>Augmentin and macrolides coverage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25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/>
          </a:p>
          <a:p>
            <a:pPr algn="l" rtl="0"/>
            <a:r>
              <a:rPr lang="en-US" dirty="0" smtClean="0">
                <a:solidFill>
                  <a:srgbClr val="002060"/>
                </a:solidFill>
              </a:rPr>
              <a:t>5) Understanding </a:t>
            </a:r>
            <a:r>
              <a:rPr lang="en-US" dirty="0">
                <a:solidFill>
                  <a:srgbClr val="002060"/>
                </a:solidFill>
              </a:rPr>
              <a:t>drug  pharmacodynamics and efficacy at the site of infection..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 smtClean="0">
                <a:solidFill>
                  <a:srgbClr val="002060"/>
                </a:solidFill>
              </a:rPr>
              <a:t>6) Host </a:t>
            </a:r>
            <a:r>
              <a:rPr lang="en-US" dirty="0">
                <a:solidFill>
                  <a:srgbClr val="002060"/>
                </a:solidFill>
              </a:rPr>
              <a:t>characteristics that influence antimicrobial activity</a:t>
            </a:r>
          </a:p>
          <a:p>
            <a:pPr marL="109728" indent="0" algn="l" rtl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 smtClean="0">
                <a:solidFill>
                  <a:srgbClr val="002060"/>
                </a:solidFill>
              </a:rPr>
              <a:t>7) Adverse </a:t>
            </a:r>
            <a:r>
              <a:rPr lang="en-US" dirty="0">
                <a:solidFill>
                  <a:srgbClr val="002060"/>
                </a:solidFill>
              </a:rPr>
              <a:t>effects of antimicrobial agents on the host.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>
                <a:solidFill>
                  <a:prstClr val="black"/>
                </a:solidFill>
                <a:latin typeface="Calibri" panose="020F0502020204030204"/>
              </a:rPr>
              <a:t>Important considerations when prescribing antibiotics:</a:t>
            </a:r>
            <a:br>
              <a:rPr lang="en-US" sz="2600" dirty="0">
                <a:solidFill>
                  <a:prstClr val="black"/>
                </a:solidFill>
                <a:latin typeface="Calibri" panose="020F0502020204030204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9809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GB" b="1" dirty="0" smtClean="0">
                <a:solidFill>
                  <a:srgbClr val="C00000"/>
                </a:solidFill>
              </a:rPr>
              <a:t>Bioavailability</a:t>
            </a:r>
          </a:p>
          <a:p>
            <a:pPr algn="l" rtl="0"/>
            <a:endParaRPr lang="en-GB" dirty="0"/>
          </a:p>
          <a:p>
            <a:pPr algn="l" rtl="0">
              <a:buNone/>
            </a:pPr>
            <a:r>
              <a:rPr lang="en-GB" dirty="0"/>
              <a:t> </a:t>
            </a:r>
            <a:r>
              <a:rPr lang="en-GB" b="1" dirty="0" smtClean="0">
                <a:solidFill>
                  <a:srgbClr val="002060"/>
                </a:solidFill>
              </a:rPr>
              <a:t>The </a:t>
            </a:r>
            <a:r>
              <a:rPr lang="en-GB" b="1" dirty="0">
                <a:solidFill>
                  <a:srgbClr val="002060"/>
                </a:solidFill>
              </a:rPr>
              <a:t>percentage of the oral dose that is available unchanged in the serum</a:t>
            </a:r>
            <a:r>
              <a:rPr lang="en-GB" b="1" dirty="0" smtClean="0">
                <a:solidFill>
                  <a:srgbClr val="002060"/>
                </a:solidFill>
              </a:rPr>
              <a:t>).</a:t>
            </a:r>
          </a:p>
          <a:p>
            <a:pPr algn="l" rtl="0">
              <a:buNone/>
            </a:pPr>
            <a:endParaRPr lang="en-GB" dirty="0"/>
          </a:p>
          <a:p>
            <a:pPr marL="0" indent="0" algn="l" rtl="0">
              <a:buNone/>
            </a:pPr>
            <a:r>
              <a:rPr lang="en-GB" dirty="0"/>
              <a:t>     Examples of antibiotics with excellent bioavailability are</a:t>
            </a:r>
            <a:r>
              <a:rPr lang="en-GB" dirty="0" smtClean="0"/>
              <a:t>:</a:t>
            </a:r>
          </a:p>
          <a:p>
            <a:pPr marL="0" indent="0" algn="l" rtl="0">
              <a:buNone/>
            </a:pPr>
            <a:r>
              <a:rPr lang="en-GB" dirty="0" smtClean="0"/>
              <a:t> </a:t>
            </a:r>
            <a:endParaRPr lang="en-GB" dirty="0"/>
          </a:p>
          <a:p>
            <a:pPr marL="0" indent="0" algn="l" rtl="0">
              <a:buNone/>
            </a:pPr>
            <a:r>
              <a:rPr lang="en-GB" dirty="0" smtClean="0"/>
              <a:t>         </a:t>
            </a:r>
            <a:r>
              <a:rPr lang="en-GB" b="1" dirty="0" err="1" smtClean="0">
                <a:solidFill>
                  <a:srgbClr val="002060"/>
                </a:solidFill>
              </a:rPr>
              <a:t>Trimethoprim-sulfamethoxazole</a:t>
            </a:r>
            <a:endParaRPr lang="en-GB" b="1" dirty="0">
              <a:solidFill>
                <a:srgbClr val="002060"/>
              </a:solidFill>
            </a:endParaRPr>
          </a:p>
          <a:p>
            <a:pPr marL="0" indent="0" algn="l" rtl="0">
              <a:buNone/>
            </a:pPr>
            <a:r>
              <a:rPr lang="en-GB" dirty="0" smtClean="0"/>
              <a:t>.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08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GB" dirty="0">
                <a:solidFill>
                  <a:srgbClr val="C00000"/>
                </a:solidFill>
              </a:rPr>
              <a:t>The efficacy of antimicrobial agents depends on their capacity to achieve :</a:t>
            </a:r>
          </a:p>
          <a:p>
            <a:pPr marL="0" indent="0" algn="l" rtl="0">
              <a:buNone/>
            </a:pPr>
            <a:r>
              <a:rPr lang="en-GB" b="1" dirty="0">
                <a:solidFill>
                  <a:srgbClr val="002060"/>
                </a:solidFill>
              </a:rPr>
              <a:t>   Concentration equal to or greater than the MIC at the site of</a:t>
            </a:r>
          </a:p>
          <a:p>
            <a:pPr marL="0" indent="0" algn="l" rtl="0">
              <a:buNone/>
            </a:pPr>
            <a:r>
              <a:rPr lang="en-GB" b="1" dirty="0">
                <a:solidFill>
                  <a:srgbClr val="002060"/>
                </a:solidFill>
              </a:rPr>
              <a:t>    infection..</a:t>
            </a:r>
          </a:p>
          <a:p>
            <a:pPr algn="l" rtl="0"/>
            <a:r>
              <a:rPr lang="en-GB" dirty="0"/>
              <a:t>Ocular fluid, CSF, abscess cavity, prostate, and bone) are often</a:t>
            </a:r>
          </a:p>
          <a:p>
            <a:pPr marL="0" indent="0" algn="l" rtl="0">
              <a:buNone/>
            </a:pPr>
            <a:r>
              <a:rPr lang="en-GB" dirty="0"/>
              <a:t>       much lower than serum levels</a:t>
            </a:r>
          </a:p>
          <a:p>
            <a:pPr marL="0" indent="0" algn="l" rtl="0">
              <a:buNone/>
            </a:pPr>
            <a:r>
              <a:rPr lang="en-GB" dirty="0">
                <a:solidFill>
                  <a:srgbClr val="C00000"/>
                </a:solidFill>
              </a:rPr>
              <a:t>   For example: </a:t>
            </a:r>
          </a:p>
          <a:p>
            <a:pPr marL="0" indent="0" algn="l" rtl="0">
              <a:buNone/>
            </a:pPr>
            <a:r>
              <a:rPr lang="en-GB" dirty="0"/>
              <a:t>       First- and second- generation </a:t>
            </a:r>
            <a:r>
              <a:rPr lang="en-GB" dirty="0" err="1" smtClean="0"/>
              <a:t>cephalosporins</a:t>
            </a:r>
            <a:endParaRPr lang="en-GB" dirty="0"/>
          </a:p>
          <a:p>
            <a:pPr marL="0" indent="0" algn="l" rtl="0">
              <a:buNone/>
            </a:pPr>
            <a:r>
              <a:rPr lang="en-GB" dirty="0"/>
              <a:t>         </a:t>
            </a:r>
            <a:r>
              <a:rPr lang="en-GB" dirty="0" smtClean="0"/>
              <a:t>     </a:t>
            </a:r>
            <a:r>
              <a:rPr lang="en-GB" dirty="0"/>
              <a:t>do not cross the blood-brain </a:t>
            </a:r>
            <a:r>
              <a:rPr lang="en-GB" dirty="0" smtClean="0"/>
              <a:t>barrier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4937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/>
          </a:p>
          <a:p>
            <a:pPr algn="l" rtl="0"/>
            <a:r>
              <a:rPr lang="en-GB" b="1" dirty="0">
                <a:solidFill>
                  <a:srgbClr val="002060"/>
                </a:solidFill>
              </a:rPr>
              <a:t>Aminoglycosides</a:t>
            </a:r>
            <a:r>
              <a:rPr lang="en-GB" b="1" u="sng" dirty="0"/>
              <a:t>:  </a:t>
            </a:r>
            <a:r>
              <a:rPr lang="en-GB" b="1" u="sng" dirty="0">
                <a:solidFill>
                  <a:srgbClr val="C00000"/>
                </a:solidFill>
              </a:rPr>
              <a:t>are less active </a:t>
            </a:r>
            <a:r>
              <a:rPr lang="en-GB" dirty="0"/>
              <a:t>in the :</a:t>
            </a:r>
          </a:p>
          <a:p>
            <a:pPr marL="0" indent="0" algn="l" rtl="0">
              <a:buNone/>
            </a:pPr>
            <a:r>
              <a:rPr lang="en-GB" dirty="0"/>
              <a:t>       </a:t>
            </a:r>
            <a:r>
              <a:rPr lang="en-GB" dirty="0">
                <a:solidFill>
                  <a:srgbClr val="002060"/>
                </a:solidFill>
              </a:rPr>
              <a:t>low-oxygen</a:t>
            </a:r>
            <a:r>
              <a:rPr lang="en-GB" dirty="0"/>
              <a:t>, </a:t>
            </a:r>
            <a:r>
              <a:rPr lang="en-GB" dirty="0">
                <a:solidFill>
                  <a:srgbClr val="002060"/>
                </a:solidFill>
              </a:rPr>
              <a:t>low-pH, </a:t>
            </a:r>
            <a:r>
              <a:rPr lang="ar-SA" dirty="0" smtClean="0">
                <a:solidFill>
                  <a:srgbClr val="002060"/>
                </a:solidFill>
              </a:rPr>
              <a:t>  </a:t>
            </a:r>
            <a:r>
              <a:rPr lang="en-GB" dirty="0" smtClean="0"/>
              <a:t> </a:t>
            </a:r>
            <a:r>
              <a:rPr lang="en-GB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GB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Abscesses</a:t>
            </a:r>
            <a:endParaRPr lang="ar-SA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l" rtl="0">
              <a:buNone/>
            </a:pPr>
            <a:endParaRPr lang="ar-SA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l" rtl="0">
              <a:buNone/>
            </a:pPr>
            <a:endParaRPr lang="en-GB" dirty="0"/>
          </a:p>
          <a:p>
            <a:pPr lvl="0" algn="l" rtl="0"/>
            <a:r>
              <a:rPr lang="en-US" b="1" dirty="0">
                <a:solidFill>
                  <a:srgbClr val="002060"/>
                </a:solidFill>
              </a:rPr>
              <a:t>Fluoroquinolones</a:t>
            </a:r>
            <a:r>
              <a:rPr lang="en-US" dirty="0">
                <a:solidFill>
                  <a:srgbClr val="002060"/>
                </a:solidFill>
              </a:rPr>
              <a:t> achieve high concentrations in the prostate </a:t>
            </a:r>
          </a:p>
          <a:p>
            <a:pPr marL="0" lvl="0" indent="0" algn="l" rtl="0">
              <a:buNone/>
            </a:pPr>
            <a:r>
              <a:rPr lang="en-US" dirty="0">
                <a:solidFill>
                  <a:prstClr val="black"/>
                </a:solidFill>
              </a:rPr>
              <a:t>               preferred oral agents for the treatment of </a:t>
            </a:r>
            <a:r>
              <a:rPr lang="en-US" b="1" u="sng" dirty="0" err="1">
                <a:solidFill>
                  <a:srgbClr val="002060"/>
                </a:solidFill>
              </a:rPr>
              <a:t>Prostatitis</a:t>
            </a:r>
            <a:r>
              <a:rPr lang="en-US" b="1" u="sng" dirty="0" smtClean="0">
                <a:solidFill>
                  <a:srgbClr val="002060"/>
                </a:solidFill>
              </a:rPr>
              <a:t>..</a:t>
            </a:r>
          </a:p>
          <a:p>
            <a:pPr marL="0" lvl="0" indent="0" algn="l" rtl="0">
              <a:buNone/>
            </a:pPr>
            <a:endParaRPr lang="en-US" b="1" u="sng" dirty="0">
              <a:solidFill>
                <a:srgbClr val="002060"/>
              </a:solidFill>
            </a:endParaRPr>
          </a:p>
          <a:p>
            <a:pPr algn="l" rtl="0"/>
            <a:r>
              <a:rPr lang="en-GB" b="1" dirty="0" err="1">
                <a:solidFill>
                  <a:srgbClr val="002060"/>
                </a:solidFill>
              </a:rPr>
              <a:t>Moxifloxacin</a:t>
            </a:r>
            <a:r>
              <a:rPr lang="en-GB" b="1" dirty="0">
                <a:solidFill>
                  <a:srgbClr val="002060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does not achieve significant urinary concentrations</a:t>
            </a:r>
          </a:p>
          <a:p>
            <a:pPr marL="0" indent="0" algn="l" rtl="0">
              <a:buNone/>
            </a:pPr>
            <a:r>
              <a:rPr lang="en-GB" dirty="0"/>
              <a:t>              therefore </a:t>
            </a:r>
            <a:r>
              <a:rPr lang="en-GB" b="1" dirty="0">
                <a:solidFill>
                  <a:srgbClr val="C00000"/>
                </a:solidFill>
              </a:rPr>
              <a:t>not suitable </a:t>
            </a:r>
            <a:r>
              <a:rPr lang="en-GB" dirty="0"/>
              <a:t>for treatment of </a:t>
            </a:r>
            <a:r>
              <a:rPr lang="en-GB" b="1" u="sng" dirty="0">
                <a:solidFill>
                  <a:srgbClr val="002060"/>
                </a:solidFill>
              </a:rPr>
              <a:t>UTIs.</a:t>
            </a:r>
          </a:p>
          <a:p>
            <a:pPr marL="0" lvl="0" indent="0">
              <a:buNone/>
            </a:pPr>
            <a:endParaRPr lang="en-US" b="1" u="sng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6189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Assessment of Response to Treatment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GB" dirty="0"/>
              <a:t>Response to treatment of an </a:t>
            </a:r>
            <a:r>
              <a:rPr lang="en-GB" dirty="0" smtClean="0"/>
              <a:t>infection:</a:t>
            </a:r>
          </a:p>
          <a:p>
            <a:pPr algn="l" rtl="0">
              <a:buNone/>
            </a:pPr>
            <a:endParaRPr lang="en-GB" dirty="0"/>
          </a:p>
          <a:p>
            <a:pPr algn="l" rtl="0">
              <a:buNone/>
            </a:pP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 smtClean="0">
                <a:solidFill>
                  <a:srgbClr val="C00000"/>
                </a:solidFill>
              </a:rPr>
              <a:t>   Clinical </a:t>
            </a:r>
            <a:r>
              <a:rPr lang="en-GB" dirty="0">
                <a:solidFill>
                  <a:srgbClr val="C00000"/>
                </a:solidFill>
              </a:rPr>
              <a:t>parameters</a:t>
            </a:r>
          </a:p>
          <a:p>
            <a:pPr algn="l" rtl="0"/>
            <a:r>
              <a:rPr lang="en-GB" dirty="0"/>
              <a:t> improvement of symptoms and signs (</a:t>
            </a:r>
            <a:r>
              <a:rPr lang="en-GB" dirty="0" err="1"/>
              <a:t>eg</a:t>
            </a:r>
            <a:r>
              <a:rPr lang="en-GB" dirty="0"/>
              <a:t>,</a:t>
            </a:r>
          </a:p>
          <a:p>
            <a:pPr algn="l" rtl="0">
              <a:buNone/>
            </a:pPr>
            <a:r>
              <a:rPr lang="en-GB" dirty="0" smtClean="0"/>
              <a:t>                                             </a:t>
            </a:r>
            <a:r>
              <a:rPr lang="en-GB" b="1" dirty="0">
                <a:solidFill>
                  <a:srgbClr val="002060"/>
                </a:solidFill>
              </a:rPr>
              <a:t>fever, tachycardia, or </a:t>
            </a:r>
            <a:r>
              <a:rPr lang="en-GB" b="1" dirty="0" smtClean="0">
                <a:solidFill>
                  <a:srgbClr val="002060"/>
                </a:solidFill>
              </a:rPr>
              <a:t>confusion</a:t>
            </a:r>
          </a:p>
          <a:p>
            <a:pPr algn="l" rtl="0"/>
            <a:endParaRPr lang="en-GB" dirty="0" smtClean="0"/>
          </a:p>
          <a:p>
            <a:pPr algn="l" rtl="0"/>
            <a:endParaRPr lang="en-GB" dirty="0"/>
          </a:p>
          <a:p>
            <a:pPr algn="l" rtl="0"/>
            <a:r>
              <a:rPr lang="en-GB" dirty="0"/>
              <a:t> </a:t>
            </a:r>
            <a:r>
              <a:rPr lang="en-GB" dirty="0">
                <a:solidFill>
                  <a:srgbClr val="C00000"/>
                </a:solidFill>
              </a:rPr>
              <a:t>laboratory values </a:t>
            </a:r>
            <a:endParaRPr lang="en-GB" dirty="0" smtClean="0"/>
          </a:p>
          <a:p>
            <a:pPr algn="l" rtl="0"/>
            <a:r>
              <a:rPr lang="en-GB" dirty="0" smtClean="0"/>
              <a:t> </a:t>
            </a:r>
            <a:r>
              <a:rPr lang="en-GB" dirty="0"/>
              <a:t>decreasing leukocyte </a:t>
            </a:r>
            <a:r>
              <a:rPr lang="en-GB" dirty="0" smtClean="0"/>
              <a:t>count </a:t>
            </a:r>
            <a:endParaRPr lang="en-GB" dirty="0"/>
          </a:p>
          <a:p>
            <a:pPr algn="l" rtl="0"/>
            <a:r>
              <a:rPr lang="en-GB" dirty="0"/>
              <a:t> radiologic decrease in the size of an abscess).,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268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633" y="127154"/>
            <a:ext cx="10972800" cy="1143000"/>
          </a:xfrm>
        </p:spPr>
        <p:txBody>
          <a:bodyPr/>
          <a:lstStyle/>
          <a:p>
            <a:r>
              <a:rPr lang="en-GB" dirty="0"/>
              <a:t>Antimicrobial Agents as Prophylactic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b="1" dirty="0"/>
              <a:t>1</a:t>
            </a:r>
            <a:r>
              <a:rPr lang="en-GB" b="1" dirty="0">
                <a:solidFill>
                  <a:srgbClr val="0070C0"/>
                </a:solidFill>
              </a:rPr>
              <a:t>) Presurgical Antimicrobial Prophylaxis</a:t>
            </a:r>
          </a:p>
          <a:p>
            <a:pPr algn="l" rtl="0"/>
            <a:r>
              <a:rPr lang="en-GB" dirty="0"/>
              <a:t>is used to reduce the incidence of postoperative surgical site infections..</a:t>
            </a:r>
          </a:p>
          <a:p>
            <a:pPr algn="l" rtl="0"/>
            <a:endParaRPr lang="en-GB" dirty="0"/>
          </a:p>
          <a:p>
            <a:pPr algn="l" rtl="0"/>
            <a:r>
              <a:rPr lang="en-GB" dirty="0"/>
              <a:t>A single dose of a cephalosporin (such as </a:t>
            </a:r>
            <a:r>
              <a:rPr lang="en-GB" dirty="0" err="1"/>
              <a:t>cefazolin</a:t>
            </a:r>
            <a:r>
              <a:rPr lang="en-GB" dirty="0"/>
              <a:t>) administered</a:t>
            </a:r>
          </a:p>
          <a:p>
            <a:pPr algn="l" rtl="0"/>
            <a:r>
              <a:rPr lang="en-GB" dirty="0"/>
              <a:t>within 1 hour before the initial incision is appropriate for</a:t>
            </a:r>
          </a:p>
          <a:p>
            <a:pPr algn="l" rtl="0"/>
            <a:r>
              <a:rPr lang="en-GB" dirty="0"/>
              <a:t>most surgical procedures..</a:t>
            </a:r>
          </a:p>
          <a:p>
            <a:pPr algn="l" rtl="0"/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8226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Antimicrobial Agents as Prophylactic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GB" b="1" dirty="0"/>
              <a:t>2)  </a:t>
            </a:r>
            <a:r>
              <a:rPr lang="en-GB" b="1" dirty="0">
                <a:solidFill>
                  <a:srgbClr val="0070C0"/>
                </a:solidFill>
              </a:rPr>
              <a:t>Prevent Transmission</a:t>
            </a:r>
          </a:p>
          <a:p>
            <a:pPr marL="0" indent="0" algn="l" rtl="0">
              <a:buNone/>
            </a:pPr>
            <a:r>
              <a:rPr lang="en-GB" b="1" dirty="0">
                <a:solidFill>
                  <a:srgbClr val="0070C0"/>
                </a:solidFill>
              </a:rPr>
              <a:t>     of Communicable Pathogens to Susceptible Contacts</a:t>
            </a:r>
          </a:p>
          <a:p>
            <a:pPr algn="l" rtl="0"/>
            <a:r>
              <a:rPr lang="en-GB" b="1" dirty="0">
                <a:solidFill>
                  <a:srgbClr val="C00000"/>
                </a:solidFill>
              </a:rPr>
              <a:t>ciprofloxacin</a:t>
            </a:r>
            <a:r>
              <a:rPr lang="en-GB" dirty="0"/>
              <a:t> for close contacts of a patient with </a:t>
            </a:r>
            <a:r>
              <a:rPr lang="en-GB" dirty="0" err="1"/>
              <a:t>N.meningitis</a:t>
            </a:r>
            <a:r>
              <a:rPr lang="en-GB" dirty="0"/>
              <a:t> </a:t>
            </a:r>
          </a:p>
          <a:p>
            <a:pPr algn="l" rtl="0"/>
            <a:endParaRPr lang="en-GB" dirty="0"/>
          </a:p>
          <a:p>
            <a:pPr marL="0" indent="0" algn="l" rtl="0">
              <a:buNone/>
            </a:pPr>
            <a:r>
              <a:rPr lang="en-GB" b="1" dirty="0"/>
              <a:t> 3) </a:t>
            </a:r>
            <a:r>
              <a:rPr lang="en-GB" dirty="0"/>
              <a:t>Antimicrobial Prophylaxis Before Dental  Procedures</a:t>
            </a:r>
            <a:r>
              <a:rPr lang="en-GB" b="1" dirty="0"/>
              <a:t>:</a:t>
            </a:r>
          </a:p>
          <a:p>
            <a:pPr algn="l" rtl="0"/>
            <a:r>
              <a:rPr lang="en-GB" dirty="0"/>
              <a:t> Prosthetic valves</a:t>
            </a:r>
          </a:p>
          <a:p>
            <a:pPr algn="l" rtl="0"/>
            <a:r>
              <a:rPr lang="en-GB" dirty="0"/>
              <a:t> Rheumatic heart..</a:t>
            </a:r>
          </a:p>
          <a:p>
            <a:pPr algn="l" rtl="0"/>
            <a:r>
              <a:rPr lang="en-GB" dirty="0"/>
              <a:t>            to prevents </a:t>
            </a:r>
            <a:r>
              <a:rPr lang="en-GB" dirty="0" err="1"/>
              <a:t>Endocaridits</a:t>
            </a:r>
            <a:endParaRPr lang="en-GB" dirty="0"/>
          </a:p>
          <a:p>
            <a:pPr marL="0" indent="0" algn="l" rtl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1273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NONE INFECTIOUS CAUSES </a:t>
            </a:r>
            <a:r>
              <a:rPr lang="en-US" dirty="0"/>
              <a:t>:..</a:t>
            </a:r>
            <a:r>
              <a:rPr lang="en-US" sz="2400" dirty="0">
                <a:solidFill>
                  <a:srgbClr val="0070C0"/>
                </a:solidFill>
              </a:rPr>
              <a:t>PROLONGED USE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/>
              <a:t>Examples :</a:t>
            </a:r>
          </a:p>
          <a:p>
            <a:pPr algn="l" rtl="0"/>
            <a:r>
              <a:rPr lang="en-GB" dirty="0"/>
              <a:t> </a:t>
            </a:r>
            <a:r>
              <a:rPr lang="en-GB" b="1" dirty="0" smtClean="0">
                <a:solidFill>
                  <a:srgbClr val="002060"/>
                </a:solidFill>
              </a:rPr>
              <a:t>Adult </a:t>
            </a:r>
            <a:r>
              <a:rPr lang="en-GB" b="1" dirty="0">
                <a:solidFill>
                  <a:srgbClr val="002060"/>
                </a:solidFill>
              </a:rPr>
              <a:t>onset Still </a:t>
            </a:r>
            <a:r>
              <a:rPr lang="en-GB" b="1" dirty="0" smtClean="0">
                <a:solidFill>
                  <a:srgbClr val="002060"/>
                </a:solidFill>
              </a:rPr>
              <a:t>disease</a:t>
            </a:r>
          </a:p>
          <a:p>
            <a:pPr algn="l" rtl="0"/>
            <a:endParaRPr lang="en-GB" dirty="0"/>
          </a:p>
          <a:p>
            <a:pPr algn="l" rtl="0"/>
            <a:r>
              <a:rPr lang="en-GB" b="1" dirty="0">
                <a:solidFill>
                  <a:srgbClr val="002060"/>
                </a:solidFill>
              </a:rPr>
              <a:t>Drug-induced </a:t>
            </a:r>
            <a:r>
              <a:rPr lang="en-GB" b="1" dirty="0" smtClean="0">
                <a:solidFill>
                  <a:srgbClr val="002060"/>
                </a:solidFill>
              </a:rPr>
              <a:t>fever</a:t>
            </a:r>
          </a:p>
          <a:p>
            <a:pPr algn="l" rtl="0"/>
            <a:endParaRPr lang="en-GB" b="1" dirty="0">
              <a:solidFill>
                <a:srgbClr val="002060"/>
              </a:solidFill>
            </a:endParaRPr>
          </a:p>
          <a:p>
            <a:pPr algn="l" rtl="0"/>
            <a:r>
              <a:rPr lang="en-GB" b="1" dirty="0">
                <a:solidFill>
                  <a:srgbClr val="002060"/>
                </a:solidFill>
              </a:rPr>
              <a:t>fever associated </a:t>
            </a:r>
            <a:r>
              <a:rPr lang="en-GB" b="1" dirty="0" smtClean="0">
                <a:solidFill>
                  <a:srgbClr val="002060"/>
                </a:solidFill>
              </a:rPr>
              <a:t>with </a:t>
            </a:r>
            <a:r>
              <a:rPr lang="en-GB" b="1" dirty="0">
                <a:solidFill>
                  <a:srgbClr val="002060"/>
                </a:solidFill>
              </a:rPr>
              <a:t>pulmonary </a:t>
            </a:r>
            <a:r>
              <a:rPr lang="en-GB" b="1" dirty="0" smtClean="0">
                <a:solidFill>
                  <a:srgbClr val="002060"/>
                </a:solidFill>
              </a:rPr>
              <a:t>embolism</a:t>
            </a:r>
          </a:p>
          <a:p>
            <a:pPr algn="l" rtl="0">
              <a:buNone/>
            </a:pPr>
            <a:endParaRPr lang="en-GB" b="1" dirty="0">
              <a:solidFill>
                <a:srgbClr val="002060"/>
              </a:solidFill>
            </a:endParaRPr>
          </a:p>
          <a:p>
            <a:pPr algn="l" rtl="0"/>
            <a:r>
              <a:rPr lang="en-GB" b="1" dirty="0">
                <a:solidFill>
                  <a:srgbClr val="002060"/>
                </a:solidFill>
              </a:rPr>
              <a:t> lymphoma </a:t>
            </a:r>
          </a:p>
        </p:txBody>
      </p:sp>
    </p:spTree>
    <p:extLst>
      <p:ext uri="{BB962C8B-B14F-4D97-AF65-F5344CB8AC3E}">
        <p14:creationId xmlns:p14="http://schemas.microsoft.com/office/powerpoint/2010/main" val="36354840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b="1" dirty="0"/>
              <a:t>Treatment of a Positive Clinical Culture in the Absence of Disease:</a:t>
            </a:r>
            <a:br>
              <a:rPr lang="en-GB" sz="2800" b="1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GB" b="1" u="sng" dirty="0">
                <a:solidFill>
                  <a:srgbClr val="C00000"/>
                </a:solidFill>
              </a:rPr>
              <a:t>Colonization</a:t>
            </a:r>
            <a:r>
              <a:rPr lang="en-GB" dirty="0"/>
              <a:t> without any associated manifestation</a:t>
            </a:r>
          </a:p>
          <a:p>
            <a:pPr algn="l" rtl="0"/>
            <a:r>
              <a:rPr lang="en-GB" dirty="0"/>
              <a:t>of disease occurs frequently in certain populations:</a:t>
            </a:r>
          </a:p>
          <a:p>
            <a:pPr marL="0" indent="0" algn="l" rtl="0">
              <a:buNone/>
            </a:pPr>
            <a:endParaRPr lang="en-GB" dirty="0"/>
          </a:p>
          <a:p>
            <a:pPr marL="0" indent="0" algn="l" rtl="0">
              <a:buNone/>
            </a:pPr>
            <a:r>
              <a:rPr lang="en-GB" dirty="0"/>
              <a:t>Colonization of :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GB" dirty="0"/>
              <a:t>    </a:t>
            </a:r>
            <a:r>
              <a:rPr lang="en-GB" dirty="0">
                <a:solidFill>
                  <a:srgbClr val="0070C0"/>
                </a:solidFill>
              </a:rPr>
              <a:t>Old women with indwelling urinary </a:t>
            </a:r>
            <a:r>
              <a:rPr lang="en-GB" dirty="0" smtClean="0">
                <a:solidFill>
                  <a:srgbClr val="0070C0"/>
                </a:solidFill>
              </a:rPr>
              <a:t>catheter:</a:t>
            </a:r>
          </a:p>
          <a:p>
            <a:pPr marL="0" indent="0" algn="l" rtl="0">
              <a:buNone/>
            </a:pP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smtClean="0">
                <a:solidFill>
                  <a:srgbClr val="0070C0"/>
                </a:solidFill>
              </a:rPr>
              <a:t>                                    Active </a:t>
            </a:r>
            <a:r>
              <a:rPr lang="en-GB" b="1" dirty="0">
                <a:solidFill>
                  <a:srgbClr val="0070C0"/>
                </a:solidFill>
              </a:rPr>
              <a:t>infection are </a:t>
            </a:r>
            <a:r>
              <a:rPr lang="en-GB" b="1" dirty="0" smtClean="0">
                <a:solidFill>
                  <a:srgbClr val="0070C0"/>
                </a:solidFill>
              </a:rPr>
              <a:t>absent</a:t>
            </a:r>
          </a:p>
          <a:p>
            <a:pPr marL="0" indent="0" algn="l" rtl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                                                     (asymptomatic </a:t>
            </a:r>
            <a:r>
              <a:rPr lang="en-GB" b="1" dirty="0">
                <a:solidFill>
                  <a:srgbClr val="0070C0"/>
                </a:solidFill>
              </a:rPr>
              <a:t>bacteriuria)</a:t>
            </a:r>
          </a:p>
          <a:p>
            <a:pPr algn="l" rtl="0">
              <a:buFont typeface="Wingdings" panose="05000000000000000000" pitchFamily="2" charset="2"/>
              <a:buChar char="Ø"/>
            </a:pPr>
            <a:endParaRPr lang="en-GB" dirty="0">
              <a:solidFill>
                <a:srgbClr val="0070C0"/>
              </a:solidFill>
            </a:endParaRPr>
          </a:p>
          <a:p>
            <a:pPr algn="l" rtl="0">
              <a:buFont typeface="Wingdings" panose="05000000000000000000" pitchFamily="2" charset="2"/>
              <a:buChar char="Ø"/>
            </a:pPr>
            <a:endParaRPr lang="en-GB" dirty="0">
              <a:solidFill>
                <a:srgbClr val="0070C0"/>
              </a:solidFill>
            </a:endParaRP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0070C0"/>
                </a:solidFill>
              </a:rPr>
              <a:t>    Endotracheal tubes in mechanically ventilated patients,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0070C0"/>
                </a:solidFill>
              </a:rPr>
              <a:t>    chronic </a:t>
            </a:r>
            <a:r>
              <a:rPr lang="en-GB" dirty="0" smtClean="0">
                <a:solidFill>
                  <a:srgbClr val="0070C0"/>
                </a:solidFill>
              </a:rPr>
              <a:t>wounds..</a:t>
            </a:r>
            <a:endParaRPr lang="en-GB" dirty="0">
              <a:solidFill>
                <a:srgbClr val="0070C0"/>
              </a:solidFill>
            </a:endParaRPr>
          </a:p>
          <a:p>
            <a:pPr marL="0" indent="0" algn="l" rtl="0">
              <a:buNone/>
            </a:pPr>
            <a:r>
              <a:rPr lang="en-GB" dirty="0"/>
              <a:t>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8868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GB" dirty="0"/>
              <a:t>Appropriate use of antimicrobial agents involves</a:t>
            </a:r>
            <a:r>
              <a:rPr lang="en-GB" dirty="0" smtClean="0"/>
              <a:t>:</a:t>
            </a:r>
          </a:p>
          <a:p>
            <a:pPr marL="109728" indent="0" algn="l" rtl="0">
              <a:buNone/>
            </a:pPr>
            <a:endParaRPr lang="en-GB" dirty="0"/>
          </a:p>
          <a:p>
            <a:pPr algn="l" rtl="0"/>
            <a:r>
              <a:rPr lang="en-GB" dirty="0"/>
              <a:t> </a:t>
            </a:r>
            <a:r>
              <a:rPr lang="en-GB" b="1" dirty="0" smtClean="0">
                <a:solidFill>
                  <a:srgbClr val="002060"/>
                </a:solidFill>
              </a:rPr>
              <a:t>Obtaining </a:t>
            </a:r>
            <a:r>
              <a:rPr lang="en-GB" b="1" dirty="0">
                <a:solidFill>
                  <a:srgbClr val="002060"/>
                </a:solidFill>
              </a:rPr>
              <a:t>an accurate diagnosis,</a:t>
            </a:r>
          </a:p>
          <a:p>
            <a:pPr algn="l" rtl="0"/>
            <a:endParaRPr lang="en-GB" b="1" dirty="0">
              <a:solidFill>
                <a:srgbClr val="002060"/>
              </a:solidFill>
            </a:endParaRPr>
          </a:p>
          <a:p>
            <a:pPr algn="l" rtl="0"/>
            <a:r>
              <a:rPr lang="en-GB" b="1" dirty="0">
                <a:solidFill>
                  <a:srgbClr val="002060"/>
                </a:solidFill>
              </a:rPr>
              <a:t> </a:t>
            </a:r>
            <a:r>
              <a:rPr lang="en-GB" b="1" dirty="0" smtClean="0">
                <a:solidFill>
                  <a:srgbClr val="002060"/>
                </a:solidFill>
              </a:rPr>
              <a:t>Determining </a:t>
            </a:r>
            <a:r>
              <a:rPr lang="en-GB" b="1" dirty="0">
                <a:solidFill>
                  <a:srgbClr val="002060"/>
                </a:solidFill>
              </a:rPr>
              <a:t>the need for and timing of antimicrobial therapy.</a:t>
            </a:r>
          </a:p>
          <a:p>
            <a:pPr marL="109728" indent="0" algn="l" rtl="0">
              <a:buNone/>
            </a:pPr>
            <a:r>
              <a:rPr lang="en-GB" b="1" dirty="0">
                <a:solidFill>
                  <a:srgbClr val="002060"/>
                </a:solidFill>
              </a:rPr>
              <a:t> </a:t>
            </a:r>
          </a:p>
          <a:p>
            <a:pPr algn="l" rtl="0"/>
            <a:r>
              <a:rPr lang="en-GB" b="1" dirty="0">
                <a:solidFill>
                  <a:srgbClr val="002060"/>
                </a:solidFill>
              </a:rPr>
              <a:t>U</a:t>
            </a:r>
            <a:r>
              <a:rPr lang="en-GB" b="1" dirty="0" smtClean="0">
                <a:solidFill>
                  <a:srgbClr val="002060"/>
                </a:solidFill>
              </a:rPr>
              <a:t>nderstanding </a:t>
            </a:r>
            <a:r>
              <a:rPr lang="en-GB" b="1" dirty="0">
                <a:solidFill>
                  <a:srgbClr val="002060"/>
                </a:solidFill>
              </a:rPr>
              <a:t>how dosing affects the antimicrobial activities of </a:t>
            </a:r>
            <a:r>
              <a:rPr lang="en-GB" b="1" dirty="0" smtClean="0">
                <a:solidFill>
                  <a:srgbClr val="002060"/>
                </a:solidFill>
              </a:rPr>
              <a:t>    different </a:t>
            </a:r>
            <a:r>
              <a:rPr lang="en-GB" b="1" dirty="0">
                <a:solidFill>
                  <a:srgbClr val="002060"/>
                </a:solidFill>
              </a:rPr>
              <a:t>agents,</a:t>
            </a:r>
          </a:p>
          <a:p>
            <a:pPr marL="109728" indent="0" algn="l" rtl="0">
              <a:buNone/>
            </a:pPr>
            <a:endParaRPr lang="en-GB" b="1" dirty="0">
              <a:solidFill>
                <a:srgbClr val="002060"/>
              </a:solidFill>
            </a:endParaRPr>
          </a:p>
          <a:p>
            <a:pPr algn="l" rtl="0"/>
            <a:r>
              <a:rPr lang="en-GB" b="1" dirty="0">
                <a:solidFill>
                  <a:srgbClr val="002060"/>
                </a:solidFill>
              </a:rPr>
              <a:t> </a:t>
            </a:r>
            <a:r>
              <a:rPr lang="en-GB" b="1" dirty="0" smtClean="0">
                <a:solidFill>
                  <a:srgbClr val="002060"/>
                </a:solidFill>
              </a:rPr>
              <a:t>Tailoring </a:t>
            </a:r>
            <a:r>
              <a:rPr lang="en-GB" b="1" dirty="0">
                <a:solidFill>
                  <a:srgbClr val="002060"/>
                </a:solidFill>
              </a:rPr>
              <a:t>treatment to host characteristics, </a:t>
            </a:r>
          </a:p>
          <a:p>
            <a:pPr marL="109728" indent="0" algn="l" rtl="0">
              <a:buNone/>
            </a:pPr>
            <a:r>
              <a:rPr lang="en-GB" b="1" dirty="0">
                <a:solidFill>
                  <a:srgbClr val="002060"/>
                </a:solidFill>
              </a:rPr>
              <a:t> 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4017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 smtClean="0"/>
              <a:t>Sign for </a:t>
            </a:r>
            <a:r>
              <a:rPr lang="en-GB" dirty="0"/>
              <a:t>the narrowest spectrum and shortest duration of </a:t>
            </a:r>
            <a:r>
              <a:rPr lang="en-GB" dirty="0" smtClean="0"/>
              <a:t> </a:t>
            </a:r>
          </a:p>
          <a:p>
            <a:pPr marL="109728" indent="0" algn="l" rtl="0">
              <a:buNone/>
            </a:pPr>
            <a:r>
              <a:rPr lang="en-GB" dirty="0" smtClean="0"/>
              <a:t>        therapy</a:t>
            </a:r>
            <a:r>
              <a:rPr lang="en-GB" dirty="0"/>
              <a:t>, </a:t>
            </a:r>
            <a:r>
              <a:rPr lang="en-GB" dirty="0" smtClean="0"/>
              <a:t>and:</a:t>
            </a:r>
          </a:p>
          <a:p>
            <a:pPr marL="109728" indent="0" algn="l" rtl="0">
              <a:buNone/>
            </a:pPr>
            <a:r>
              <a:rPr lang="en-GB" dirty="0"/>
              <a:t> </a:t>
            </a:r>
            <a:r>
              <a:rPr lang="en-GB" dirty="0" smtClean="0"/>
              <a:t>               </a:t>
            </a:r>
            <a:r>
              <a:rPr lang="en-GB" dirty="0">
                <a:solidFill>
                  <a:srgbClr val="002060"/>
                </a:solidFill>
              </a:rPr>
              <a:t>switching to oral agents as soon as possible. </a:t>
            </a:r>
          </a:p>
          <a:p>
            <a:pPr algn="l" rtl="0"/>
            <a:r>
              <a:rPr lang="en-GB" dirty="0"/>
              <a:t>In addition,</a:t>
            </a:r>
          </a:p>
          <a:p>
            <a:pPr algn="l" rtl="0"/>
            <a:r>
              <a:rPr lang="en-GB" dirty="0"/>
              <a:t> </a:t>
            </a:r>
            <a:r>
              <a:rPr lang="en-GB" dirty="0" err="1"/>
              <a:t>N</a:t>
            </a:r>
            <a:r>
              <a:rPr lang="en-GB" dirty="0" err="1" smtClean="0"/>
              <a:t>onantimicrobial</a:t>
            </a:r>
            <a:r>
              <a:rPr lang="en-GB" dirty="0" smtClean="0"/>
              <a:t> </a:t>
            </a:r>
            <a:r>
              <a:rPr lang="en-GB" dirty="0"/>
              <a:t>interventions, such as abscess drainage,</a:t>
            </a:r>
          </a:p>
          <a:p>
            <a:pPr marL="109728" indent="0" algn="l" rtl="0">
              <a:buNone/>
            </a:pPr>
            <a:r>
              <a:rPr lang="en-GB" dirty="0"/>
              <a:t> </a:t>
            </a:r>
            <a:r>
              <a:rPr lang="en-GB" dirty="0" smtClean="0"/>
              <a:t>   </a:t>
            </a:r>
            <a:r>
              <a:rPr lang="en-GB" dirty="0"/>
              <a:t>are equally or more important in some cases and should be </a:t>
            </a:r>
          </a:p>
          <a:p>
            <a:pPr algn="l" rtl="0"/>
            <a:r>
              <a:rPr lang="en-GB" dirty="0"/>
              <a:t> pursued diligently in comprehensive infectious </a:t>
            </a:r>
            <a:r>
              <a:rPr lang="en-GB" dirty="0" smtClean="0"/>
              <a:t>disease</a:t>
            </a:r>
          </a:p>
          <a:p>
            <a:pPr marL="109728" indent="0" algn="l" rtl="0">
              <a:buNone/>
            </a:pPr>
            <a:r>
              <a:rPr lang="en-GB" dirty="0" smtClean="0"/>
              <a:t>         management</a:t>
            </a:r>
            <a:r>
              <a:rPr lang="en-GB" dirty="0"/>
              <a:t>.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929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65760" lvl="0" indent="-256032" rtl="0">
              <a:spcBef>
                <a:spcPts val="400"/>
              </a:spcBef>
            </a:pPr>
            <a:r>
              <a:rPr lang="en-US" sz="2700" dirty="0" smtClean="0">
                <a:solidFill>
                  <a:srgbClr val="002060"/>
                </a:solidFill>
                <a:effectLst/>
              </a:rPr>
              <a:t>1) </a:t>
            </a:r>
            <a:r>
              <a:rPr lang="en-US" sz="2700" u="sng" dirty="0" smtClean="0">
                <a:solidFill>
                  <a:srgbClr val="002060"/>
                </a:solidFill>
                <a:effectLst/>
              </a:rPr>
              <a:t>Obtaining </a:t>
            </a:r>
            <a:r>
              <a:rPr lang="en-US" sz="2700" u="sng" dirty="0">
                <a:solidFill>
                  <a:srgbClr val="002060"/>
                </a:solidFill>
                <a:effectLst/>
              </a:rPr>
              <a:t>an Accurate Infectious Disease Diagnosis</a:t>
            </a:r>
            <a:r>
              <a:rPr lang="en-US" sz="2700" dirty="0">
                <a:solidFill>
                  <a:srgbClr val="002060"/>
                </a:solidFill>
                <a:effectLst/>
              </a:rPr>
              <a:t/>
            </a:r>
            <a:br>
              <a:rPr lang="en-US" sz="2700" dirty="0">
                <a:solidFill>
                  <a:srgbClr val="002060"/>
                </a:solidFill>
                <a:effectLst/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>
                <a:solidFill>
                  <a:srgbClr val="002060"/>
                </a:solidFill>
              </a:rPr>
              <a:t>Determining the site of infection, 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Defining the host (e.g., </a:t>
            </a:r>
            <a:r>
              <a:rPr lang="en-US" dirty="0" err="1">
                <a:solidFill>
                  <a:srgbClr val="002060"/>
                </a:solidFill>
              </a:rPr>
              <a:t>immunocompromised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Establishing, when possible, a microbiological diagnosis.</a:t>
            </a: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especially for:</a:t>
            </a:r>
          </a:p>
          <a:p>
            <a:pPr marL="109728" indent="0" algn="l" rtl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                           Endocarditis</a:t>
            </a:r>
            <a:r>
              <a:rPr lang="en-US" b="1" dirty="0">
                <a:solidFill>
                  <a:srgbClr val="00B0F0"/>
                </a:solidFill>
              </a:rPr>
              <a:t>, septic arthritis, meningitis..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Additional investigations to exclude noninfectious diagnoses</a:t>
            </a:r>
          </a:p>
        </p:txBody>
      </p:sp>
    </p:spTree>
    <p:extLst>
      <p:ext uri="{BB962C8B-B14F-4D97-AF65-F5344CB8AC3E}">
        <p14:creationId xmlns:p14="http://schemas.microsoft.com/office/powerpoint/2010/main" val="34631069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B80E0F"/>
                </a:solidFill>
                <a:latin typeface="Times New Roman" pitchFamily="18" charset="0"/>
                <a:cs typeface="Times New Roman" pitchFamily="18" charset="0"/>
              </a:rPr>
              <a:t>What is the appropriate dose?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704969" y="2338488"/>
            <a:ext cx="10377714" cy="254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120000"/>
              </a:lnSpc>
              <a:spcBef>
                <a:spcPts val="1000"/>
              </a:spcBef>
              <a:buClr>
                <a:prstClr val="black"/>
              </a:buClr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sz="2000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Avoid sub-therapeutic doses</a:t>
            </a:r>
          </a:p>
          <a:p>
            <a:pPr marL="228600" lvl="0" indent="-228600">
              <a:lnSpc>
                <a:spcPct val="120000"/>
              </a:lnSpc>
              <a:spcBef>
                <a:spcPts val="1000"/>
              </a:spcBef>
              <a:buClr>
                <a:prstClr val="black"/>
              </a:buClr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sz="2000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Determined by: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Tx/>
              <a:buChar char="•"/>
              <a:defRPr/>
            </a:pPr>
            <a:r>
              <a:rPr lang="en-US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Serious vs non-serious infections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Tx/>
              <a:buChar char="•"/>
              <a:defRPr/>
            </a:pPr>
            <a:r>
              <a:rPr lang="en-US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Site of infection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Tx/>
              <a:buChar char="•"/>
              <a:defRPr/>
            </a:pPr>
            <a:r>
              <a:rPr lang="en-US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Drug PK/PD properties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Tx/>
              <a:buChar char="•"/>
              <a:defRPr/>
            </a:pPr>
            <a:r>
              <a:rPr lang="en-US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Other host factors (e.g. renal function … </a:t>
            </a:r>
            <a:r>
              <a:rPr lang="en-US" cap="all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en-US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>
                <a:solidFill>
                  <a:srgbClr val="002060"/>
                </a:solidFill>
              </a:rPr>
              <a:t>The lowest dose that is effective</a:t>
            </a:r>
            <a:r>
              <a:rPr lang="en-US" dirty="0">
                <a:solidFill>
                  <a:srgbClr val="002060"/>
                </a:solidFill>
              </a:rPr>
              <a:t>..</a:t>
            </a:r>
            <a:endParaRPr lang="ar-S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6777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>
              <a:buClr>
                <a:srgbClr val="B80E0F"/>
              </a:buClr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Principles:</a:t>
            </a:r>
          </a:p>
          <a:p>
            <a:pPr lvl="0" algn="l" rtl="0">
              <a:buClr>
                <a:srgbClr val="B80E0F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Narrow vs broad spectrum agents.</a:t>
            </a:r>
          </a:p>
          <a:p>
            <a:pPr lvl="0" algn="l" rtl="0">
              <a:buClr>
                <a:srgbClr val="B80E0F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Least toxic agent.</a:t>
            </a:r>
          </a:p>
          <a:p>
            <a:pPr lvl="0" algn="l" rtl="0">
              <a:buClr>
                <a:srgbClr val="B80E0F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Cheaper.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B80E0F"/>
                </a:solidFill>
                <a:latin typeface="Times New Roman" pitchFamily="18" charset="0"/>
                <a:cs typeface="Times New Roman" pitchFamily="18" charset="0"/>
              </a:rPr>
              <a:t>Any Modification Needed?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3887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430" y="1698171"/>
            <a:ext cx="10645078" cy="3918857"/>
          </a:xfrm>
        </p:spPr>
        <p:txBody>
          <a:bodyPr>
            <a:normAutofit/>
          </a:bodyPr>
          <a:lstStyle/>
          <a:p>
            <a:pPr lvl="0" algn="l" rtl="0">
              <a:buClr>
                <a:prstClr val="black"/>
              </a:buClr>
              <a:defRPr/>
            </a:pPr>
            <a:r>
              <a:rPr lang="en-US" sz="19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Know:</a:t>
            </a:r>
          </a:p>
          <a:p>
            <a:pPr lvl="1" algn="l" rtl="0">
              <a:buClr>
                <a:srgbClr val="B80E0F"/>
              </a:buClr>
              <a:buFontTx/>
              <a:buChar char="•"/>
              <a:defRPr/>
            </a:pP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approved indications</a:t>
            </a:r>
          </a:p>
          <a:p>
            <a:pPr lvl="1" algn="l" rtl="0">
              <a:buClr>
                <a:srgbClr val="B80E0F"/>
              </a:buClr>
              <a:buFontTx/>
              <a:buChar char="•"/>
              <a:defRPr/>
            </a:pP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advantages vs disadvantages</a:t>
            </a:r>
          </a:p>
          <a:p>
            <a:pPr lvl="1" algn="l" rtl="0">
              <a:buClr>
                <a:srgbClr val="B80E0F"/>
              </a:buClr>
              <a:buFontTx/>
              <a:buChar char="•"/>
              <a:defRPr/>
            </a:pP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basic pharmacokinetics</a:t>
            </a:r>
          </a:p>
          <a:p>
            <a:pPr lvl="2" algn="l" rtl="0">
              <a:buClr>
                <a:prstClr val="black"/>
              </a:buClr>
              <a:buFont typeface="Arial Black" pitchFamily="34" charset="0"/>
              <a:buChar char="◘"/>
              <a:defRPr/>
            </a:pP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serum T ½</a:t>
            </a:r>
          </a:p>
          <a:p>
            <a:pPr lvl="2" algn="l" rtl="0">
              <a:buClr>
                <a:prstClr val="black"/>
              </a:buClr>
              <a:buFont typeface="Arial Black" pitchFamily="34" charset="0"/>
              <a:buChar char="◘"/>
              <a:defRPr/>
            </a:pP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activity at various site</a:t>
            </a:r>
          </a:p>
          <a:p>
            <a:pPr lvl="2" algn="l" rtl="0">
              <a:buClr>
                <a:prstClr val="black"/>
              </a:buClr>
              <a:buNone/>
              <a:defRPr/>
            </a:pPr>
            <a:endParaRPr lang="en-US" sz="3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 rtl="0">
              <a:buClr>
                <a:srgbClr val="B80E0F"/>
              </a:buClr>
              <a:buFontTx/>
              <a:buChar char="•"/>
              <a:defRPr/>
            </a:pP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common adverse effects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dirty="0">
                <a:solidFill>
                  <a:srgbClr val="B80E0F"/>
                </a:solidFill>
                <a:latin typeface="Times New Roman" pitchFamily="18" charset="0"/>
                <a:cs typeface="Times New Roman" pitchFamily="18" charset="0"/>
              </a:rPr>
              <a:t>New VS Current Antimicrobial Agent (</a:t>
            </a:r>
            <a:r>
              <a:rPr lang="en-US" sz="2500" dirty="0">
                <a:solidFill>
                  <a:srgbClr val="B80E0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900" dirty="0">
                <a:solidFill>
                  <a:srgbClr val="B80E0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007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329765"/>
            <a:ext cx="10674107" cy="4795264"/>
          </a:xfrm>
        </p:spPr>
        <p:txBody>
          <a:bodyPr>
            <a:normAutofit/>
          </a:bodyPr>
          <a:lstStyle/>
          <a:p>
            <a:pPr lvl="0" algn="l" rtl="0">
              <a:buClr>
                <a:srgbClr val="B80E0F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Antimicrobial activity is superior</a:t>
            </a:r>
          </a:p>
          <a:p>
            <a:pPr lvl="0" algn="l" rtl="0">
              <a:buClr>
                <a:srgbClr val="B80E0F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Have a therapeutic advantage</a:t>
            </a:r>
          </a:p>
          <a:p>
            <a:pPr lvl="0" algn="l" rtl="0">
              <a:buClr>
                <a:srgbClr val="B80E0F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Better pharmacokinetics</a:t>
            </a:r>
          </a:p>
          <a:p>
            <a:pPr lvl="1" algn="l" rtl="0">
              <a:buClr>
                <a:srgbClr val="B80E0F"/>
              </a:buClr>
              <a:defRPr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Site penetration</a:t>
            </a:r>
          </a:p>
          <a:p>
            <a:pPr lvl="1" algn="l" rtl="0">
              <a:buClr>
                <a:srgbClr val="B80E0F"/>
              </a:buClr>
              <a:defRPr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Longer t ½</a:t>
            </a:r>
          </a:p>
          <a:p>
            <a:pPr lvl="1" algn="l" rtl="0">
              <a:buClr>
                <a:srgbClr val="B80E0F"/>
              </a:buClr>
              <a:defRPr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Shorter duration</a:t>
            </a:r>
          </a:p>
          <a:p>
            <a:pPr lvl="0" algn="l" rtl="0">
              <a:buClr>
                <a:srgbClr val="B80E0F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Less toxic</a:t>
            </a:r>
          </a:p>
          <a:p>
            <a:pPr lvl="0" algn="l" rtl="0">
              <a:buClr>
                <a:srgbClr val="B80E0F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Better tolerance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30" y="177801"/>
            <a:ext cx="10396882" cy="925286"/>
          </a:xfrm>
        </p:spPr>
        <p:txBody>
          <a:bodyPr/>
          <a:lstStyle/>
          <a:p>
            <a:r>
              <a:rPr lang="en-US" sz="3200" dirty="0">
                <a:solidFill>
                  <a:srgbClr val="B80E0F"/>
                </a:solidFill>
                <a:latin typeface="Times New Roman" pitchFamily="18" charset="0"/>
                <a:cs typeface="Times New Roman" pitchFamily="18" charset="0"/>
              </a:rPr>
              <a:t>Criteria for Use of New Agent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35919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 algn="l" defTabSz="457200" rtl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endParaRPr lang="en-US" altLang="ar-SA" sz="2400" cap="none" dirty="0">
              <a:solidFill>
                <a:srgbClr val="002060"/>
              </a:solidFill>
              <a:latin typeface="Garamond"/>
              <a:cs typeface="Times New Roman" panose="02020603050405020304" pitchFamily="18" charset="0"/>
            </a:endParaRPr>
          </a:p>
          <a:p>
            <a:pPr marL="285750" lvl="0" indent="-285750" algn="l" defTabSz="457200" rtl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altLang="ar-SA" sz="2400" cap="none" dirty="0">
                <a:solidFill>
                  <a:srgbClr val="002060"/>
                </a:solidFill>
                <a:latin typeface="Garamond"/>
                <a:cs typeface="Times New Roman" panose="02020603050405020304" pitchFamily="18" charset="0"/>
              </a:rPr>
              <a:t>Identification of infecting organism</a:t>
            </a:r>
          </a:p>
          <a:p>
            <a:pPr marL="285750" lvl="0" indent="-285750" algn="l" defTabSz="457200" rtl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altLang="ar-SA" sz="2400" cap="none" dirty="0">
                <a:solidFill>
                  <a:srgbClr val="002060"/>
                </a:solidFill>
                <a:latin typeface="Garamond"/>
                <a:cs typeface="Times New Roman" panose="02020603050405020304" pitchFamily="18" charset="0"/>
              </a:rPr>
              <a:t>Determining antimicrobial susceptibility</a:t>
            </a:r>
          </a:p>
          <a:p>
            <a:pPr marL="285750" lvl="0" indent="-285750" algn="l" defTabSz="457200" rtl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altLang="ar-SA" sz="2400" cap="none" dirty="0">
                <a:solidFill>
                  <a:srgbClr val="002060"/>
                </a:solidFill>
                <a:latin typeface="Garamond"/>
                <a:cs typeface="Times New Roman" panose="02020603050405020304" pitchFamily="18" charset="0"/>
              </a:rPr>
              <a:t>Host factors: allergies, age, pregnancy, renal and hepatic function, site of infection (which is an indication to the most likely type of organism)</a:t>
            </a:r>
          </a:p>
          <a:p>
            <a:pPr marL="285750" lvl="0" indent="-285750" algn="l" defTabSz="457200" rtl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altLang="ar-SA" sz="2400" cap="none" dirty="0">
                <a:solidFill>
                  <a:srgbClr val="002060"/>
                </a:solidFill>
                <a:latin typeface="Garamond"/>
                <a:cs typeface="Times New Roman" panose="02020603050405020304" pitchFamily="18" charset="0"/>
              </a:rPr>
              <a:t>Antimicrobial combinations: indications, synergism, antagonism, cost, adverse effects</a:t>
            </a:r>
          </a:p>
          <a:p>
            <a:pPr marL="285750" lvl="0" indent="-285750" algn="l" defTabSz="457200" rtl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altLang="ar-SA" sz="2400" cap="none" dirty="0">
                <a:solidFill>
                  <a:srgbClr val="002060"/>
                </a:solidFill>
                <a:latin typeface="Garamond"/>
                <a:cs typeface="Times New Roman" panose="02020603050405020304" pitchFamily="18" charset="0"/>
              </a:rPr>
              <a:t>Dosing: route, regimen, monitoring response/effectiveness   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antibiotics use</a:t>
            </a:r>
          </a:p>
        </p:txBody>
      </p:sp>
    </p:spTree>
    <p:extLst>
      <p:ext uri="{BB962C8B-B14F-4D97-AF65-F5344CB8AC3E}">
        <p14:creationId xmlns:p14="http://schemas.microsoft.com/office/powerpoint/2010/main" val="3676502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164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US" sz="2800" dirty="0" smtClean="0">
                <a:solidFill>
                  <a:srgbClr val="002060"/>
                </a:solidFill>
              </a:rPr>
              <a:t>1. Does my patient have an infection that requires antibiotics?</a:t>
            </a:r>
          </a:p>
          <a:p>
            <a:pPr algn="l" rtl="0"/>
            <a:endParaRPr lang="en-US" sz="2800" dirty="0" smtClean="0">
              <a:solidFill>
                <a:srgbClr val="002060"/>
              </a:solidFill>
            </a:endParaRPr>
          </a:p>
          <a:p>
            <a:pPr algn="l" rtl="0"/>
            <a:r>
              <a:rPr lang="en-US" sz="2800" dirty="0" smtClean="0">
                <a:solidFill>
                  <a:srgbClr val="002060"/>
                </a:solidFill>
              </a:rPr>
              <a:t>2. Have I ordered appropriate cultures before starting antibiotics? What empiric therapy should I initiate?</a:t>
            </a:r>
          </a:p>
          <a:p>
            <a:pPr algn="l" rtl="0"/>
            <a:endParaRPr lang="en-US" sz="2800" dirty="0" smtClean="0">
              <a:solidFill>
                <a:srgbClr val="002060"/>
              </a:solidFill>
            </a:endParaRPr>
          </a:p>
          <a:p>
            <a:pPr algn="l" rtl="0"/>
            <a:r>
              <a:rPr lang="en-US" sz="2800" dirty="0" smtClean="0">
                <a:solidFill>
                  <a:srgbClr val="002060"/>
                </a:solidFill>
              </a:rPr>
              <a:t>3. A day or more has passed.  Can I stop antibiotics? Can I narrow therapy or change from IV to oral therapy?</a:t>
            </a:r>
          </a:p>
          <a:p>
            <a:pPr algn="l" rtl="0"/>
            <a:endParaRPr lang="en-US" sz="2800" dirty="0" smtClean="0">
              <a:solidFill>
                <a:srgbClr val="002060"/>
              </a:solidFill>
            </a:endParaRPr>
          </a:p>
          <a:p>
            <a:pPr algn="l" rtl="0"/>
            <a:r>
              <a:rPr lang="en-US" sz="2800" dirty="0" smtClean="0">
                <a:solidFill>
                  <a:srgbClr val="002060"/>
                </a:solidFill>
              </a:rPr>
              <a:t>4. What duration of antibiotic therapy is needed for my patient's diagnosis?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Four Moments of Antibiotic Decision-Making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81549878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>
          <a:xfrm>
            <a:off x="2063750" y="2781300"/>
            <a:ext cx="8229600" cy="17272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6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Thank you</a:t>
            </a:r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704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1329"/>
            <a:ext cx="11582400" cy="5376671"/>
          </a:xfrm>
        </p:spPr>
        <p:txBody>
          <a:bodyPr>
            <a:normAutofit/>
          </a:bodyPr>
          <a:lstStyle/>
          <a:p>
            <a:pPr algn="l" rtl="0"/>
            <a:r>
              <a:rPr lang="en-US" dirty="0">
                <a:solidFill>
                  <a:srgbClr val="002060"/>
                </a:solidFill>
              </a:rPr>
              <a:t>Microbiological diagnosis 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  <a:endParaRPr lang="en-US" dirty="0">
              <a:solidFill>
                <a:srgbClr val="002060"/>
              </a:solidFill>
            </a:endParaRPr>
          </a:p>
          <a:p>
            <a:pPr marL="109728" indent="0" algn="l" rtl="0">
              <a:buNone/>
            </a:pPr>
            <a:r>
              <a:rPr lang="en-US" dirty="0">
                <a:solidFill>
                  <a:srgbClr val="002060"/>
                </a:solidFill>
              </a:rPr>
              <a:t>  </a:t>
            </a:r>
            <a:r>
              <a:rPr lang="en-US" dirty="0" smtClean="0">
                <a:solidFill>
                  <a:srgbClr val="002060"/>
                </a:solidFill>
              </a:rPr>
              <a:t>                    Bacterial </a:t>
            </a:r>
            <a:r>
              <a:rPr lang="en-US" dirty="0">
                <a:solidFill>
                  <a:srgbClr val="002060"/>
                </a:solidFill>
              </a:rPr>
              <a:t>or fungal culture </a:t>
            </a:r>
            <a:r>
              <a:rPr lang="en-US" dirty="0" smtClean="0">
                <a:solidFill>
                  <a:srgbClr val="002060"/>
                </a:solidFill>
              </a:rPr>
              <a:t>or</a:t>
            </a:r>
          </a:p>
          <a:p>
            <a:pPr marL="109728" indent="0" algn="l" rtl="0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                  </a:t>
            </a:r>
            <a:r>
              <a:rPr lang="en-US" dirty="0">
                <a:solidFill>
                  <a:srgbClr val="002060"/>
                </a:solidFill>
              </a:rPr>
              <a:t>S</a:t>
            </a:r>
            <a:r>
              <a:rPr lang="en-US" dirty="0" smtClean="0">
                <a:solidFill>
                  <a:srgbClr val="002060"/>
                </a:solidFill>
              </a:rPr>
              <a:t>erologic </a:t>
            </a:r>
            <a:r>
              <a:rPr lang="en-US" dirty="0">
                <a:solidFill>
                  <a:srgbClr val="002060"/>
                </a:solidFill>
              </a:rPr>
              <a:t>testing..</a:t>
            </a:r>
          </a:p>
          <a:p>
            <a:pPr marL="109728" indent="0" algn="l" rtl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Frequently the </a:t>
            </a:r>
            <a:r>
              <a:rPr lang="en-US" dirty="0" smtClean="0">
                <a:solidFill>
                  <a:srgbClr val="002060"/>
                </a:solidFill>
              </a:rPr>
              <a:t>“</a:t>
            </a:r>
            <a:r>
              <a:rPr lang="en-US" b="1" u="sng" dirty="0">
                <a:solidFill>
                  <a:srgbClr val="00B0F0"/>
                </a:solidFill>
              </a:rPr>
              <a:t>M</a:t>
            </a:r>
            <a:r>
              <a:rPr lang="en-US" b="1" u="sng" dirty="0" smtClean="0">
                <a:solidFill>
                  <a:srgbClr val="00B0F0"/>
                </a:solidFill>
              </a:rPr>
              <a:t>ost </a:t>
            </a:r>
            <a:r>
              <a:rPr lang="en-US" b="1" u="sng" dirty="0">
                <a:solidFill>
                  <a:srgbClr val="00B0F0"/>
                </a:solidFill>
              </a:rPr>
              <a:t>likely</a:t>
            </a:r>
            <a:r>
              <a:rPr lang="en-US" dirty="0">
                <a:solidFill>
                  <a:srgbClr val="002060"/>
                </a:solidFill>
              </a:rPr>
              <a:t>”</a:t>
            </a:r>
          </a:p>
          <a:p>
            <a:pPr marL="109728" indent="0" algn="l" rtl="0">
              <a:buNone/>
            </a:pPr>
            <a:r>
              <a:rPr lang="en-US" dirty="0">
                <a:solidFill>
                  <a:srgbClr val="002060"/>
                </a:solidFill>
              </a:rPr>
              <a:t>     microbiological etiology can be inferred from the clinical </a:t>
            </a:r>
          </a:p>
          <a:p>
            <a:pPr marL="109728" indent="0" algn="l" rtl="0">
              <a:buNone/>
            </a:pPr>
            <a:r>
              <a:rPr lang="en-US" dirty="0">
                <a:solidFill>
                  <a:srgbClr val="002060"/>
                </a:solidFill>
              </a:rPr>
              <a:t>        presentation:</a:t>
            </a:r>
          </a:p>
          <a:p>
            <a:pPr marL="109728" indent="0" algn="l" rtl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Cellulitis (streptococci or staphylococci )…</a:t>
            </a:r>
          </a:p>
          <a:p>
            <a:pPr marL="109728" indent="0" algn="l" rtl="0"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No </a:t>
            </a:r>
            <a:r>
              <a:rPr lang="en-US" dirty="0">
                <a:solidFill>
                  <a:srgbClr val="002060"/>
                </a:solidFill>
              </a:rPr>
              <a:t>need for positive culture. </a:t>
            </a:r>
          </a:p>
          <a:p>
            <a:pPr marL="109728" indent="0" algn="l" rtl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</a:t>
            </a:r>
            <a:r>
              <a:rPr lang="en-GB" sz="24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Cellulitis</a:t>
            </a:r>
            <a:endParaRPr lang="en-GB" sz="24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l" rtl="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marL="109728" indent="0" algn="l" rtl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109728" indent="0" algn="l" rtl="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marL="109728" indent="0" algn="l" rtl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109728" indent="0" algn="l" rtl="0"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01897" y="4291780"/>
            <a:ext cx="4390103" cy="2182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85905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82700"/>
            <a:ext cx="11188699" cy="5575300"/>
          </a:xfrm>
        </p:spPr>
        <p:txBody>
          <a:bodyPr>
            <a:normAutofit/>
          </a:bodyPr>
          <a:lstStyle/>
          <a:p>
            <a:pPr algn="l" rtl="0"/>
            <a:r>
              <a:rPr lang="en-US" sz="2800" b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 An Antibiotic Indicated?</a:t>
            </a:r>
          </a:p>
          <a:p>
            <a:pPr algn="l" rtl="0"/>
            <a:r>
              <a:rPr lang="en-GB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</a:t>
            </a:r>
            <a:r>
              <a:rPr lang="en-GB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diagnosis of bacterial infection</a:t>
            </a:r>
            <a:r>
              <a:rPr lang="en-GB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 rtl="0">
              <a:buNone/>
            </a:pPr>
            <a:r>
              <a:rPr lang="en-GB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algn="l" rtl="0"/>
            <a:r>
              <a:rPr lang="en-GB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Pneumonia (CAP) </a:t>
            </a:r>
          </a:p>
          <a:p>
            <a:pPr algn="l" rtl="0"/>
            <a:r>
              <a:rPr lang="en-US" sz="2800" dirty="0">
                <a:solidFill>
                  <a:srgbClr val="002060"/>
                </a:solidFill>
              </a:rPr>
              <a:t>can also be treated empirically—</a:t>
            </a:r>
          </a:p>
          <a:p>
            <a:pPr marL="109728" indent="0" algn="l" rtl="0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  </a:t>
            </a:r>
            <a:r>
              <a:rPr lang="en-US" sz="2800" dirty="0">
                <a:solidFill>
                  <a:srgbClr val="002060"/>
                </a:solidFill>
              </a:rPr>
              <a:t>M</a:t>
            </a:r>
            <a:r>
              <a:rPr lang="en-US" sz="2800" dirty="0" smtClean="0">
                <a:solidFill>
                  <a:srgbClr val="002060"/>
                </a:solidFill>
              </a:rPr>
              <a:t>acrolide </a:t>
            </a:r>
            <a:r>
              <a:rPr lang="en-US" sz="2800" dirty="0">
                <a:solidFill>
                  <a:srgbClr val="002060"/>
                </a:solidFill>
              </a:rPr>
              <a:t>or </a:t>
            </a:r>
            <a:r>
              <a:rPr lang="en-US" sz="2800" dirty="0" err="1">
                <a:solidFill>
                  <a:srgbClr val="002060"/>
                </a:solidFill>
              </a:rPr>
              <a:t>fluoroquinolone</a:t>
            </a:r>
            <a:endParaRPr lang="en-US" sz="2800" dirty="0">
              <a:solidFill>
                <a:srgbClr val="002060"/>
              </a:solidFill>
            </a:endParaRPr>
          </a:p>
          <a:p>
            <a:pPr marL="109728" indent="0" algn="l" rtl="0">
              <a:buNone/>
            </a:pPr>
            <a:r>
              <a:rPr lang="en-US" sz="2800" dirty="0">
                <a:solidFill>
                  <a:srgbClr val="002060"/>
                </a:solidFill>
              </a:rPr>
              <a:t>    antibiotic—without performing </a:t>
            </a:r>
          </a:p>
          <a:p>
            <a:pPr marL="109728" indent="0" algn="l" rtl="0">
              <a:buNone/>
            </a:pPr>
            <a:r>
              <a:rPr lang="en-US" sz="2800" dirty="0">
                <a:solidFill>
                  <a:srgbClr val="002060"/>
                </a:solidFill>
              </a:rPr>
              <a:t>                      specific diagnostic </a:t>
            </a:r>
            <a:r>
              <a:rPr lang="en-US" sz="2800" dirty="0" smtClean="0">
                <a:solidFill>
                  <a:srgbClr val="002060"/>
                </a:solidFill>
              </a:rPr>
              <a:t>test</a:t>
            </a:r>
          </a:p>
          <a:p>
            <a:pPr marL="109728" indent="0" algn="l" rtl="0">
              <a:buNone/>
            </a:pPr>
            <a:endParaRPr lang="en-US" sz="2800" dirty="0">
              <a:solidFill>
                <a:srgbClr val="002060"/>
              </a:solidFill>
            </a:endParaRPr>
          </a:p>
          <a:p>
            <a:pPr marL="109728" indent="0" algn="l" rtl="0">
              <a:buNone/>
            </a:pPr>
            <a:r>
              <a:rPr lang="en-GB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Pneumonia </a:t>
            </a:r>
            <a:endParaRPr lang="en-GB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l" rtl="0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                </a:t>
            </a:r>
            <a:endParaRPr lang="en-US" sz="2800" dirty="0">
              <a:solidFill>
                <a:srgbClr val="002060"/>
              </a:solidFill>
            </a:endParaRPr>
          </a:p>
          <a:p>
            <a:pPr algn="l" rtl="0"/>
            <a:endParaRPr lang="en-GB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10972800" cy="1033462"/>
          </a:xfrm>
        </p:spPr>
        <p:txBody>
          <a:bodyPr/>
          <a:lstStyle/>
          <a:p>
            <a:r>
              <a:rPr lang="en-GB" dirty="0"/>
              <a:t>Use of antibiotics</a:t>
            </a:r>
          </a:p>
        </p:txBody>
      </p:sp>
      <p:pic>
        <p:nvPicPr>
          <p:cNvPr id="7" name="Picture 6" descr="نتيجة بحث الصور عن ‪pneumonia‬‏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57652" y="2669457"/>
            <a:ext cx="3629741" cy="340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04043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Timing of Initiation of Antimicrobial 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356"/>
            <a:ext cx="10515600" cy="5540644"/>
          </a:xfrm>
        </p:spPr>
        <p:txBody>
          <a:bodyPr>
            <a:normAutofit/>
          </a:bodyPr>
          <a:lstStyle/>
          <a:p>
            <a:pPr algn="l" rtl="0"/>
            <a:r>
              <a:rPr lang="en-US" b="1" dirty="0">
                <a:solidFill>
                  <a:srgbClr val="002060"/>
                </a:solidFill>
              </a:rPr>
              <a:t>Urgent situation:</a:t>
            </a:r>
          </a:p>
          <a:p>
            <a:pPr algn="l" rtl="0">
              <a:buNone/>
            </a:pPr>
            <a:r>
              <a:rPr lang="en-US" dirty="0" smtClean="0"/>
              <a:t>    1</a:t>
            </a:r>
            <a:r>
              <a:rPr lang="en-US" dirty="0"/>
              <a:t>) Acute meningitis</a:t>
            </a:r>
          </a:p>
          <a:p>
            <a:pPr algn="l" rtl="0">
              <a:buNone/>
            </a:pPr>
            <a:r>
              <a:rPr lang="en-US" dirty="0" smtClean="0"/>
              <a:t>    2</a:t>
            </a:r>
            <a:r>
              <a:rPr lang="en-US" dirty="0"/>
              <a:t>) Septic shock</a:t>
            </a:r>
          </a:p>
          <a:p>
            <a:pPr algn="l" rtl="0">
              <a:buNone/>
            </a:pPr>
            <a:r>
              <a:rPr lang="en-US" dirty="0" smtClean="0"/>
              <a:t>    3</a:t>
            </a:r>
            <a:r>
              <a:rPr lang="en-US" dirty="0"/>
              <a:t>) Febrile neutropenia..</a:t>
            </a:r>
          </a:p>
          <a:p>
            <a:pPr lvl="0" algn="l" rtl="0">
              <a:buClr>
                <a:srgbClr val="2DA2BF"/>
              </a:buClr>
            </a:pPr>
            <a:r>
              <a:rPr lang="en-US" b="1" dirty="0">
                <a:solidFill>
                  <a:srgbClr val="002060"/>
                </a:solidFill>
              </a:rPr>
              <a:t>Empiric therapy should be initiated immediately after or concurrently with collection of diagnostic specimens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  <a:p>
            <a:pPr marL="109728" indent="0" algn="l" rtl="0">
              <a:buNone/>
            </a:pPr>
            <a:endParaRPr lang="en-US" dirty="0"/>
          </a:p>
          <a:p>
            <a:pPr algn="l" rtl="0"/>
            <a:r>
              <a:rPr lang="en-US" b="1" dirty="0">
                <a:solidFill>
                  <a:srgbClr val="002060"/>
                </a:solidFill>
              </a:rPr>
              <a:t>None urgent</a:t>
            </a:r>
            <a:r>
              <a:rPr lang="en-US" dirty="0"/>
              <a:t>:</a:t>
            </a:r>
          </a:p>
          <a:p>
            <a:pPr algn="l" rtl="0"/>
            <a:r>
              <a:rPr lang="en-US" dirty="0"/>
              <a:t>1) febrile and stable patient with fever for several days with no clue to diagnosis..</a:t>
            </a:r>
            <a:endParaRPr lang="ar-SA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810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b="1" dirty="0">
                <a:solidFill>
                  <a:srgbClr val="002060"/>
                </a:solidFill>
              </a:rPr>
              <a:t>In more stable clinical circumstances..</a:t>
            </a:r>
          </a:p>
          <a:p>
            <a:pPr algn="l" rtl="0"/>
            <a:endParaRPr lang="en-US" b="1" dirty="0">
              <a:solidFill>
                <a:srgbClr val="002060"/>
              </a:solidFill>
            </a:endParaRPr>
          </a:p>
          <a:p>
            <a:pPr algn="l" rtl="0"/>
            <a:r>
              <a:rPr lang="en-US" b="1" dirty="0">
                <a:solidFill>
                  <a:srgbClr val="002060"/>
                </a:solidFill>
              </a:rPr>
              <a:t>Hold antibiotics until appropriate specimens have been collected and submitted:</a:t>
            </a:r>
          </a:p>
          <a:p>
            <a:pPr marL="109728" indent="0" algn="l" rtl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algn="l" rtl="0"/>
            <a:r>
              <a:rPr lang="en-US" b="1" dirty="0">
                <a:solidFill>
                  <a:srgbClr val="002060"/>
                </a:solidFill>
              </a:rPr>
              <a:t>Example: </a:t>
            </a:r>
          </a:p>
          <a:p>
            <a:pPr marL="109728" indent="0" algn="l" rtl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algn="l" rtl="0"/>
            <a:r>
              <a:rPr lang="en-US" b="1" dirty="0" err="1">
                <a:solidFill>
                  <a:srgbClr val="002060"/>
                </a:solidFill>
              </a:rPr>
              <a:t>subacute</a:t>
            </a:r>
            <a:r>
              <a:rPr lang="en-US" b="1" dirty="0">
                <a:solidFill>
                  <a:srgbClr val="002060"/>
                </a:solidFill>
              </a:rPr>
              <a:t> bacterial endocarditis ………. multiple sets of blood cultures</a:t>
            </a:r>
          </a:p>
          <a:p>
            <a:pPr marL="0" indent="0" algn="l" rtl="0">
              <a:buNone/>
            </a:pPr>
            <a:r>
              <a:rPr lang="en-US" b="1" dirty="0">
                <a:solidFill>
                  <a:srgbClr val="002060"/>
                </a:solidFill>
              </a:rPr>
              <a:t>                                                                 </a:t>
            </a:r>
          </a:p>
          <a:p>
            <a:pPr algn="l" rtl="0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20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16 year old boy who presented with 3 days H/O high grade fever and severe headache ..examination revealed T: 39 and patient has neck stiffness, otherwise fully conscious and has no neurological deficit : 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 What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is the most appropriate steps of approach</a:t>
            </a:r>
            <a:r>
              <a:rPr lang="en-US" dirty="0"/>
              <a:t>:</a:t>
            </a:r>
          </a:p>
          <a:p>
            <a:pPr algn="l" rtl="0"/>
            <a:r>
              <a:rPr lang="en-US" dirty="0"/>
              <a:t>A) </a:t>
            </a:r>
            <a:r>
              <a:rPr lang="en-US" dirty="0">
                <a:solidFill>
                  <a:srgbClr val="002060"/>
                </a:solidFill>
              </a:rPr>
              <a:t>Start combination of antibiotic and arrange for CSF study.</a:t>
            </a: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B)  Arrange for urgent CT-scan brain , </a:t>
            </a: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C) Perform urgent LP and give the first dose of antibiotics.</a:t>
            </a: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D) perform urgent LP and if csf is abnormal ,start RX…</a:t>
            </a:r>
          </a:p>
          <a:p>
            <a:pPr algn="l" rtl="0">
              <a:buNone/>
            </a:pPr>
            <a:r>
              <a:rPr lang="en-US" dirty="0" smtClean="0"/>
              <a:t>      ………………………  </a:t>
            </a:r>
            <a:r>
              <a:rPr lang="en-US" dirty="0"/>
              <a:t>A OR  C </a:t>
            </a:r>
            <a:r>
              <a:rPr lang="en-US" dirty="0" smtClean="0"/>
              <a:t>…………………………</a:t>
            </a:r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Urgent </a:t>
            </a:r>
            <a:r>
              <a:rPr lang="en-US" dirty="0" err="1"/>
              <a:t>vs</a:t>
            </a:r>
            <a:r>
              <a:rPr lang="en-US" dirty="0"/>
              <a:t> non urgent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751030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8421</TotalTime>
  <Words>2085</Words>
  <Application>Microsoft Office PowerPoint</Application>
  <PresentationFormat>Widescreen</PresentationFormat>
  <Paragraphs>418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61" baseType="lpstr">
      <vt:lpstr>Arial</vt:lpstr>
      <vt:lpstr>Arial Black</vt:lpstr>
      <vt:lpstr>Calibri</vt:lpstr>
      <vt:lpstr>Garamond</vt:lpstr>
      <vt:lpstr>Lucida Sans Unicode</vt:lpstr>
      <vt:lpstr>Simplified Arabic</vt:lpstr>
      <vt:lpstr>Symbol</vt:lpstr>
      <vt:lpstr>Times New Roman</vt:lpstr>
      <vt:lpstr>TimesLTStd-Roman</vt:lpstr>
      <vt:lpstr>Verdana</vt:lpstr>
      <vt:lpstr>Wingdings</vt:lpstr>
      <vt:lpstr>Wingdings 2</vt:lpstr>
      <vt:lpstr>Wingdings 3</vt:lpstr>
      <vt:lpstr>Concourse</vt:lpstr>
      <vt:lpstr>PowerPoint Presentation</vt:lpstr>
      <vt:lpstr>Important considerations when prescribing antibiotics: </vt:lpstr>
      <vt:lpstr>Important considerations when prescribing antibiotics: </vt:lpstr>
      <vt:lpstr>1) Obtaining an Accurate Infectious Disease Diagnosis </vt:lpstr>
      <vt:lpstr>PowerPoint Presentation</vt:lpstr>
      <vt:lpstr>Use of antibiotics</vt:lpstr>
      <vt:lpstr>Timing of Initiation of Antimicrobial Therapy</vt:lpstr>
      <vt:lpstr>PowerPoint Presentation</vt:lpstr>
      <vt:lpstr>Urgent vs non urgent</vt:lpstr>
      <vt:lpstr>Use of antibiotics</vt:lpstr>
      <vt:lpstr>PowerPoint Presentation</vt:lpstr>
      <vt:lpstr>Empiric vs Definitive Antimicrobial Therapy</vt:lpstr>
      <vt:lpstr>Use of antibiotics</vt:lpstr>
      <vt:lpstr>PowerPoint Presentation</vt:lpstr>
      <vt:lpstr>PowerPoint Presentation</vt:lpstr>
      <vt:lpstr>PowerPoint Presentation</vt:lpstr>
      <vt:lpstr>Interpretation of Antimicrobial Susceptibility Testing Results</vt:lpstr>
      <vt:lpstr>antimicrobial susceptibility testing (AST).</vt:lpstr>
      <vt:lpstr>CASE SCENARIO</vt:lpstr>
      <vt:lpstr>Bactericidal vs Bacteriostatic Therapy</vt:lpstr>
      <vt:lpstr>PowerPoint Presentation</vt:lpstr>
      <vt:lpstr>Use of Antimicrobial Combinations</vt:lpstr>
      <vt:lpstr>PowerPoint Presentation</vt:lpstr>
      <vt:lpstr>PowerPoint Presentation</vt:lpstr>
      <vt:lpstr>PowerPoint Presentation</vt:lpstr>
      <vt:lpstr>Host Factors to Be Considered in Selection of Antimicrobial Agents</vt:lpstr>
      <vt:lpstr>PowerPoint Presentation</vt:lpstr>
      <vt:lpstr>    Thalidomide‐induced teratogenesis </vt:lpstr>
      <vt:lpstr>Oral vs Intravenous Therapy</vt:lpstr>
      <vt:lpstr>PowerPoint Presentation</vt:lpstr>
      <vt:lpstr>PowerPoint Presentation</vt:lpstr>
      <vt:lpstr> </vt:lpstr>
      <vt:lpstr>Assessment of Response to Treatment </vt:lpstr>
      <vt:lpstr>Antimicrobial Agents as Prophylactic</vt:lpstr>
      <vt:lpstr>Antimicrobial Agents as Prophylactic</vt:lpstr>
      <vt:lpstr>NONE INFECTIOUS CAUSES :..PROLONGED USE </vt:lpstr>
      <vt:lpstr>Treatment of a Positive Clinical Culture in the Absence of Disease: </vt:lpstr>
      <vt:lpstr>Conclusion</vt:lpstr>
      <vt:lpstr>PowerPoint Presentation</vt:lpstr>
      <vt:lpstr>What is the appropriate dose?</vt:lpstr>
      <vt:lpstr>Any Modification Needed?</vt:lpstr>
      <vt:lpstr>New VS Current Antimicrobial Agent (2)</vt:lpstr>
      <vt:lpstr>Criteria for Use of New Agent</vt:lpstr>
      <vt:lpstr>antibiotics use</vt:lpstr>
      <vt:lpstr>PowerPoint Presentation</vt:lpstr>
      <vt:lpstr>The Four Moments of Antibiotic Decision-Making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alia</dc:creator>
  <cp:lastModifiedBy>fatimah AL-Shahrani</cp:lastModifiedBy>
  <cp:revision>77</cp:revision>
  <dcterms:created xsi:type="dcterms:W3CDTF">2016-04-08T07:07:34Z</dcterms:created>
  <dcterms:modified xsi:type="dcterms:W3CDTF">2020-01-28T22:51:45Z</dcterms:modified>
</cp:coreProperties>
</file>