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60"/>
  </p:notesMasterIdLst>
  <p:sldIdLst>
    <p:sldId id="329" r:id="rId2"/>
    <p:sldId id="361" r:id="rId3"/>
    <p:sldId id="362" r:id="rId4"/>
    <p:sldId id="331" r:id="rId5"/>
    <p:sldId id="284" r:id="rId6"/>
    <p:sldId id="271" r:id="rId7"/>
    <p:sldId id="363" r:id="rId8"/>
    <p:sldId id="285" r:id="rId9"/>
    <p:sldId id="298" r:id="rId10"/>
    <p:sldId id="287" r:id="rId11"/>
    <p:sldId id="288" r:id="rId12"/>
    <p:sldId id="289" r:id="rId13"/>
    <p:sldId id="267" r:id="rId14"/>
    <p:sldId id="290" r:id="rId15"/>
    <p:sldId id="272" r:id="rId16"/>
    <p:sldId id="296" r:id="rId17"/>
    <p:sldId id="276" r:id="rId18"/>
    <p:sldId id="364" r:id="rId19"/>
    <p:sldId id="365" r:id="rId20"/>
    <p:sldId id="302" r:id="rId21"/>
    <p:sldId id="366" r:id="rId22"/>
    <p:sldId id="303" r:id="rId23"/>
    <p:sldId id="319" r:id="rId24"/>
    <p:sldId id="306" r:id="rId25"/>
    <p:sldId id="367" r:id="rId26"/>
    <p:sldId id="308" r:id="rId27"/>
    <p:sldId id="310" r:id="rId28"/>
    <p:sldId id="312" r:id="rId29"/>
    <p:sldId id="314" r:id="rId30"/>
    <p:sldId id="316" r:id="rId31"/>
    <p:sldId id="368" r:id="rId32"/>
    <p:sldId id="360" r:id="rId33"/>
    <p:sldId id="326" r:id="rId34"/>
    <p:sldId id="327" r:id="rId35"/>
    <p:sldId id="332" r:id="rId36"/>
    <p:sldId id="337" r:id="rId37"/>
    <p:sldId id="333" r:id="rId38"/>
    <p:sldId id="334" r:id="rId39"/>
    <p:sldId id="335" r:id="rId40"/>
    <p:sldId id="336" r:id="rId41"/>
    <p:sldId id="340" r:id="rId42"/>
    <p:sldId id="339" r:id="rId43"/>
    <p:sldId id="343" r:id="rId44"/>
    <p:sldId id="341" r:id="rId45"/>
    <p:sldId id="342" r:id="rId46"/>
    <p:sldId id="369" r:id="rId47"/>
    <p:sldId id="370" r:id="rId48"/>
    <p:sldId id="372" r:id="rId49"/>
    <p:sldId id="371" r:id="rId50"/>
    <p:sldId id="373" r:id="rId51"/>
    <p:sldId id="352" r:id="rId52"/>
    <p:sldId id="353" r:id="rId53"/>
    <p:sldId id="354" r:id="rId54"/>
    <p:sldId id="374" r:id="rId55"/>
    <p:sldId id="358" r:id="rId56"/>
    <p:sldId id="357" r:id="rId57"/>
    <p:sldId id="344" r:id="rId58"/>
    <p:sldId id="35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8" autoAdjust="0"/>
    <p:restoredTop sz="94724"/>
  </p:normalViewPr>
  <p:slideViewPr>
    <p:cSldViewPr>
      <p:cViewPr varScale="1">
        <p:scale>
          <a:sx n="44" d="100"/>
          <a:sy n="44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 data : </a:t>
            </a:r>
            <a:r>
              <a:rPr lang="en-US" dirty="0">
                <a:hlinkClick r:id="rId3"/>
              </a:rPr>
              <a:t>http://www.who.int/emergencies/mers-cov/en/</a:t>
            </a:r>
            <a:endParaRPr lang="en-US" dirty="0"/>
          </a:p>
          <a:p>
            <a:r>
              <a:rPr lang="en-US" dirty="0"/>
              <a:t>To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961C9-9B85-844E-9D17-FA3E8206E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07CA4F-06F0-E242-B51E-255EEDDDD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91942B-0397-6E45-9FA2-95A885FD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F2801-8CFA-9041-8D3A-8F68B741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D3B90-B164-B049-8615-DDF674DE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07F48-AAAA-BB43-AEE1-BB5BB6F7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F446F8-69D0-FB45-B429-1C9A19AE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197E5-221B-A741-BDB3-C19242C0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0F063-C09A-374E-BE8E-045F059C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A8334-82A1-7D48-9EF0-C6FEF0AA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DDF79D-3D92-DF40-B315-A0AE6472F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DBD748-49C4-BC44-ABCD-D6C75F324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73D5B0-4832-1A4A-B882-7F300EA7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0B0CAB-8671-D440-B404-2F9CFB4F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EF6183-DE74-CC41-9F8F-E5FA6EBE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A8081-2336-2446-A2AC-3D6C7F5F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AFB54-2535-454D-8EF1-65E34C1A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354C4-409F-F148-9870-BEF03E82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A39CE-364C-9E4A-B35B-5C2EB4EB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F2D13-7C19-CC49-8093-D2BD47D6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2FE79-388F-DA46-9559-A44D2B4B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D124E-5450-274F-8E88-29BB9F193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FBBD5C-842C-8443-999E-9252E862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4D4A5-202E-674E-B140-EEC2E113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B82269-5FA0-E149-96B8-D4728838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46532-38CE-2F46-BA7B-EDBCB41E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F2C67-73F4-0140-B636-8906BC789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62EBF-7C1B-8B4A-9FA6-F446F783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83DE80-9947-744B-BAA0-68718F5D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149B4E-4545-724F-B108-53E5DDD6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8ACA78-0ABC-6E48-8489-FB58812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AF78D-6E37-DA4C-9B94-BA47C88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557D1A-8C6A-E842-9B05-CA46CDA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7C6961-6B6B-A54F-9076-F4BAE379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A4E63A-16DF-C140-8AF4-819F73452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483D54-A6A5-6649-BFBD-CEB6E9A2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408112-DE6E-1741-9A0D-B8678851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DA9D3B-E347-3D49-85D3-9ABC09D4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DFE79E-0B5A-B140-BE31-6635CA88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4C267-71B6-B44B-BBFD-B4BC36AC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A5D29A-19C3-AE4F-893D-A47F6B3C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3ECA8D-6BAA-F94E-868A-2E541FFE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F61247-3D8C-874F-9E7C-0061F3CF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A89FB2-9904-5C42-8D5E-C627F972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AD6D01-F09B-DA44-A516-EB7C2ECF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F9A70B-82C9-6041-8C19-554BBF8C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34EA0-BE44-B043-B0F3-4149F18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C3281-F9F9-8C43-80C7-0B0BD6DB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C9871C-0590-7046-8E68-93C1BCEB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13D63A-D502-B74C-8119-389B013A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85B36F-987E-FA42-87F8-788413A1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4A256-69F9-8E4F-A6F0-93D024DC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CCBA6-7115-9749-806E-D3B27016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219E71-188D-A04F-97B4-B0FE83485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CBBAD9-67E3-6247-A7F2-BCC3178B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46C0EA-28D6-7341-A51A-91EF102B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3D684-0CAA-EF4C-80C8-E194A452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6D91E2-1D9B-F04E-9BCF-8B37451B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578BEA-1935-044E-A6B3-F581FCBE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1D8296-A1AE-7148-A176-59530ACE1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C3461-3A89-3142-80DB-DED1896D2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C20F44-1E91-AE4A-9AAB-EE34D00FC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0A4BC-6FBE-D943-B1DF-1020C2C33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0" y="2187743"/>
            <a:ext cx="3970087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Endemic Infections in Saudi Arabia</a:t>
            </a:r>
          </a:p>
        </p:txBody>
      </p:sp>
      <p:pic>
        <p:nvPicPr>
          <p:cNvPr id="8" name="Graphic 7" descr="Earth Globe Europe-Africa">
            <a:extLst>
              <a:ext uri="{FF2B5EF4-FFF2-40B4-BE49-F238E27FC236}">
                <a16:creationId xmlns:a16="http://schemas.microsoft.com/office/drawing/2014/main" xmlns="" id="{4B102FBA-8CD9-422D-941E-7D1365484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650" y="2914651"/>
            <a:ext cx="1028700" cy="1028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E9F2D82-2D68-4DD0-B670-D55CF3826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BECFD6-D3B0-DC42-B51B-C91515D72A01}"/>
              </a:ext>
            </a:extLst>
          </p:cNvPr>
          <p:cNvSpPr txBox="1"/>
          <p:nvPr/>
        </p:nvSpPr>
        <p:spPr>
          <a:xfrm>
            <a:off x="1778000" y="4844712"/>
            <a:ext cx="224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Awadh R. </a:t>
            </a:r>
            <a:r>
              <a:rPr lang="en-US" dirty="0" err="1"/>
              <a:t>Alanazi</a:t>
            </a:r>
            <a:r>
              <a:rPr lang="en-US" dirty="0"/>
              <a:t> M.D</a:t>
            </a:r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RASH IN TYPHOID</a:t>
            </a: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606E814-1520-5C49-BA0E-C2B3D54E6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36" y="266700"/>
            <a:ext cx="4770004" cy="3812218"/>
          </a:xfrm>
          <a:prstGeom prst="rect">
            <a:avLst/>
          </a:prstGeom>
          <a:ln w="9525">
            <a:noFill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38835" y="4267830"/>
            <a:ext cx="4711405" cy="178397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/>
            </a:pPr>
            <a:r>
              <a:rPr lang="en-US" sz="1900" dirty="0"/>
              <a:t>Rose spots: 2 -4 mm in diameter raised discrete irregular blanching pink maculae's found in front of chest.</a:t>
            </a:r>
          </a:p>
          <a:p>
            <a:pPr indent="-228600" defTabSz="914400">
              <a:defRPr/>
            </a:pPr>
            <a:r>
              <a:rPr lang="en-US" sz="1900" dirty="0"/>
              <a:t>Appear in crops of up to a dozen at a time.</a:t>
            </a:r>
          </a:p>
          <a:p>
            <a:pPr indent="-228600" defTabSz="914400">
              <a:defRPr/>
            </a:pPr>
            <a:r>
              <a:rPr lang="en-US" sz="1900" dirty="0"/>
              <a:t>Fade after 3 – 4 days.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</a:rPr>
              <a:t>COMPLICATIONS</a:t>
            </a:r>
            <a:endParaRPr lang="en-IN" sz="2800" b="1" dirty="0">
              <a:solidFill>
                <a:srgbClr val="FFFFF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000" dirty="0"/>
              <a:t>Pneumonia, meningitis, osteomyelitis.</a:t>
            </a:r>
          </a:p>
          <a:p>
            <a:pPr eaLnBrk="1" hangingPunct="1">
              <a:defRPr/>
            </a:pPr>
            <a:r>
              <a:rPr lang="en-US" sz="2000" dirty="0"/>
              <a:t>Severe intestinal hemorrhage and intestinal perforation.</a:t>
            </a:r>
          </a:p>
          <a:p>
            <a:pPr eaLnBrk="1" hangingPunct="1">
              <a:defRPr/>
            </a:pPr>
            <a:r>
              <a:rPr lang="en-US" sz="2000" dirty="0"/>
              <a:t>If not treated can be fatal.</a:t>
            </a:r>
          </a:p>
          <a:p>
            <a:pPr eaLnBrk="1" hangingPunct="1">
              <a:defRPr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</a:rPr>
              <a:t>CARRIERS </a:t>
            </a:r>
            <a:endParaRPr lang="en-IN" sz="3200" b="1" dirty="0">
              <a:solidFill>
                <a:srgbClr val="FFFF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IN" sz="1700" dirty="0"/>
              <a:t> 5% of the survivors continue to excrete the organism for months = carriers.</a:t>
            </a:r>
          </a:p>
          <a:p>
            <a:pPr eaLnBrk="1" hangingPunct="1">
              <a:defRPr/>
            </a:pPr>
            <a:r>
              <a:rPr lang="en-IN" sz="1700" dirty="0"/>
              <a:t>In carriers the bacteria remain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rgbClr val="FFFFFF"/>
                </a:solidFill>
              </a:rPr>
              <a:t>INVESTIGATIONS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1699588"/>
            <a:ext cx="4711446" cy="2809531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endParaRPr lang="en-US" sz="1700" dirty="0">
              <a:latin typeface="Arial" charset="0"/>
              <a:cs typeface="Arial" charset="0"/>
            </a:endParaRPr>
          </a:p>
          <a:p>
            <a:r>
              <a:rPr lang="en-US" sz="1700" dirty="0"/>
              <a:t>WBC.</a:t>
            </a:r>
          </a:p>
          <a:p>
            <a:r>
              <a:rPr lang="en-US" sz="1700" dirty="0"/>
              <a:t>ESR .</a:t>
            </a:r>
            <a:endParaRPr lang="en-US" sz="1700" b="1" dirty="0">
              <a:cs typeface="Arial" charset="0"/>
            </a:endParaRPr>
          </a:p>
          <a:p>
            <a:pPr eaLnBrk="1" hangingPunct="1"/>
            <a:r>
              <a:rPr lang="en-US" sz="1700" dirty="0">
                <a:cs typeface="Arial" charset="0"/>
              </a:rPr>
              <a:t>Blood, bone marrow, or stool cultures.</a:t>
            </a:r>
          </a:p>
          <a:p>
            <a:pPr eaLnBrk="1" hangingPunct="1"/>
            <a:r>
              <a:rPr lang="en-US" sz="1700" dirty="0" err="1">
                <a:cs typeface="Arial" charset="0"/>
              </a:rPr>
              <a:t>Widal</a:t>
            </a:r>
            <a:r>
              <a:rPr lang="en-US" sz="1700" dirty="0">
                <a:cs typeface="Arial" charset="0"/>
              </a:rPr>
              <a:t> test (serum agglutination test). It has cross reactions– false positives. Also false negatives. Not a good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CULTURES IN TYPHOID FEVERS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896" y="804672"/>
            <a:ext cx="4711446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defRPr/>
            </a:pPr>
            <a:r>
              <a:rPr lang="en-US" sz="2000" dirty="0"/>
              <a:t>Bacteremia occurs early in the disease. </a:t>
            </a:r>
          </a:p>
          <a:p>
            <a:pPr indent="-228600" defTabSz="914400">
              <a:defRPr/>
            </a:pPr>
            <a:r>
              <a:rPr lang="en-US" sz="2000" dirty="0"/>
              <a:t>Blood Cultures are positive in:</a:t>
            </a:r>
          </a:p>
          <a:p>
            <a:pPr lvl="1" indent="-228600" defTabSz="914400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week  in 90%.</a:t>
            </a:r>
          </a:p>
          <a:p>
            <a:pPr lvl="1" indent="-228600" defTabSz="914400"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week in 75%.</a:t>
            </a:r>
          </a:p>
          <a:p>
            <a:pPr lvl="1" indent="-228600" defTabSz="914400"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week in 60%.</a:t>
            </a:r>
          </a:p>
          <a:p>
            <a:pPr lvl="1" indent="-228600" defTabSz="914400"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week and later in 25%.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16550BCD-7D83-114E-BBD6-CBE21FACD8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20272" y="3517900"/>
            <a:ext cx="14224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rgbClr val="FFFFFF"/>
                </a:solidFill>
              </a:rPr>
              <a:t> DIFFERENTIAL DIAGNOSIS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+mj-lt"/>
              </a:rPr>
              <a:t>Brucellosis.</a:t>
            </a:r>
          </a:p>
          <a:p>
            <a:pPr eaLnBrk="1" hangingPunct="1"/>
            <a:r>
              <a:rPr lang="en-US" sz="2400" dirty="0">
                <a:latin typeface="+mj-lt"/>
              </a:rPr>
              <a:t>Tuberculosis.</a:t>
            </a:r>
          </a:p>
          <a:p>
            <a:pPr eaLnBrk="1" hangingPunct="1"/>
            <a:r>
              <a:rPr lang="en-US" sz="2400" dirty="0">
                <a:latin typeface="+mj-lt"/>
              </a:rPr>
              <a:t>Infective endocarditis .</a:t>
            </a:r>
          </a:p>
          <a:p>
            <a:pPr eaLnBrk="1" hangingPunct="1"/>
            <a:r>
              <a:rPr lang="en-US" sz="2400" dirty="0">
                <a:latin typeface="+mj-lt"/>
              </a:rPr>
              <a:t>Lymphoma.</a:t>
            </a:r>
          </a:p>
          <a:p>
            <a:pPr eaLnBrk="1" hangingPunct="1"/>
            <a:r>
              <a:rPr lang="en-US" sz="2400" dirty="0">
                <a:latin typeface="+mj-lt"/>
              </a:rPr>
              <a:t>Adult Still's disease .</a:t>
            </a:r>
          </a:p>
          <a:p>
            <a:pPr eaLnBrk="1" hangingPunct="1"/>
            <a:r>
              <a:rPr lang="en-US" sz="2400" dirty="0">
                <a:latin typeface="+mj-lt"/>
              </a:rPr>
              <a:t>Malaria.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500" b="1" dirty="0">
                <a:solidFill>
                  <a:srgbClr val="FFFFFF"/>
                </a:solidFill>
              </a:rPr>
              <a:t>TREATMENT</a:t>
            </a:r>
            <a:endParaRPr lang="en-IN" sz="3500" b="1" dirty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IN" sz="1700" dirty="0"/>
          </a:p>
          <a:p>
            <a:pPr>
              <a:defRPr/>
            </a:pPr>
            <a:r>
              <a:rPr lang="en-IN" sz="1700" dirty="0"/>
              <a:t>3rd generation cephalosporins, like Ceftriaxone are effective.</a:t>
            </a:r>
          </a:p>
          <a:p>
            <a:pPr>
              <a:defRPr/>
            </a:pPr>
            <a:endParaRPr lang="en-IN" sz="1700" dirty="0"/>
          </a:p>
          <a:p>
            <a:pPr>
              <a:defRPr/>
            </a:pPr>
            <a:r>
              <a:rPr lang="en-IN" sz="1700" dirty="0"/>
              <a:t>Fluoroquinolones, like ciprofloxacin are the drugs of choice for treatment of typhoid fever.</a:t>
            </a:r>
          </a:p>
          <a:p>
            <a:pPr>
              <a:defRPr/>
            </a:pPr>
            <a:endParaRPr lang="en-IN" sz="1700" dirty="0"/>
          </a:p>
          <a:p>
            <a:pPr eaLnBrk="1" hangingPunct="1">
              <a:defRPr/>
            </a:pPr>
            <a:r>
              <a:rPr lang="en-IN" sz="1700" dirty="0"/>
              <a:t>Fever may continue for several days after starting therapy. </a:t>
            </a:r>
          </a:p>
          <a:p>
            <a:pPr eaLnBrk="1" hangingPunct="1">
              <a:defRPr/>
            </a:pPr>
            <a:endParaRPr lang="en-IN" sz="1700" dirty="0"/>
          </a:p>
          <a:p>
            <a:pPr eaLnBrk="1" hangingPunct="1">
              <a:defRPr/>
            </a:pPr>
            <a:r>
              <a:rPr lang="en-IN" sz="1700" dirty="0"/>
              <a:t>The majority are cured with antibiotics.</a:t>
            </a:r>
          </a:p>
          <a:p>
            <a:pPr marL="0" indent="0" eaLnBrk="1" hangingPunct="1">
              <a:buNone/>
              <a:defRPr/>
            </a:pPr>
            <a:endParaRPr lang="en-IN" sz="1700" dirty="0"/>
          </a:p>
          <a:p>
            <a:pPr eaLnBrk="1" hangingPunct="1">
              <a:defRPr/>
            </a:pPr>
            <a:r>
              <a:rPr lang="en-IN" sz="1700" dirty="0"/>
              <a:t>10% may relapse.</a:t>
            </a:r>
            <a:br>
              <a:rPr lang="en-IN" sz="1700" dirty="0"/>
            </a:br>
            <a:endParaRPr lang="en-IN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500" b="1" dirty="0">
                <a:solidFill>
                  <a:srgbClr val="FFFFFF"/>
                </a:solidFill>
              </a:rPr>
              <a:t>PREVENTION AND CONTROL (WHO,2018)</a:t>
            </a:r>
            <a:br>
              <a:rPr lang="en-US" sz="3500" b="1" dirty="0">
                <a:solidFill>
                  <a:srgbClr val="FFFFFF"/>
                </a:solidFill>
              </a:rPr>
            </a:br>
            <a:endParaRPr lang="en-US" sz="3500" b="1" dirty="0">
              <a:solidFill>
                <a:srgbClr val="FFFFFF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Control measures: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Health education.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Access to safe water and adequate sanitation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Antibiotic treatment.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Excluding disease carriers from food handling.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 vaccine is available recommended for travelers to high risk areas. It does not provide full protection.  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62AB9-FB88-DF42-BF2B-8811591B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TYPHOID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2FEA09-EFB9-9D43-A52E-9939979F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864688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Two vaccines have been used for many years to protect people from typhoid fever:</a:t>
            </a:r>
          </a:p>
          <a:p>
            <a:pPr lvl="1" fontAlgn="base"/>
            <a:r>
              <a:rPr lang="en-US" dirty="0"/>
              <a:t>an injectable vaccine based on the purified antigen for people aged over 2 years.</a:t>
            </a:r>
          </a:p>
          <a:p>
            <a:pPr lvl="1" fontAlgn="base"/>
            <a:r>
              <a:rPr lang="en-US" dirty="0"/>
              <a:t>a live attenuated oral vaccine in capsule formulation for people aged over 5 years.</a:t>
            </a:r>
          </a:p>
          <a:p>
            <a:pPr marL="342900" lvl="1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These vaccines do </a:t>
            </a:r>
            <a:r>
              <a:rPr lang="en-US" dirty="0">
                <a:solidFill>
                  <a:srgbClr val="FF0000"/>
                </a:solidFill>
              </a:rPr>
              <a:t>not provide long-lasting immunity</a:t>
            </a:r>
            <a:r>
              <a:rPr lang="en-US" dirty="0"/>
              <a:t> and are not approved for children younger than 2 years old.</a:t>
            </a:r>
          </a:p>
          <a:p>
            <a:pPr fontAlgn="base"/>
            <a:r>
              <a:rPr lang="en-US" dirty="0"/>
              <a:t>A new typhoid conjugate vaccine, with longer lasting immunity, was prequalified by WHO in December 2017 for use in children from the age of 6 months. 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24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42C92-162A-6546-9D3E-638C8CAC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TRAVELING TO TYPHOID ENDEMIC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36E83-0F0F-5747-AA28-DDABDB70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406" y="804672"/>
            <a:ext cx="5133566" cy="5248656"/>
          </a:xfrm>
        </p:spPr>
        <p:txBody>
          <a:bodyPr anchor="ctr">
            <a:normAutofit/>
          </a:bodyPr>
          <a:lstStyle/>
          <a:p>
            <a:pPr fontAlgn="base"/>
            <a:r>
              <a:rPr lang="en-US" sz="2000" dirty="0"/>
              <a:t>The following recommendations will help ensure safety while travelling:</a:t>
            </a:r>
          </a:p>
          <a:p>
            <a:pPr lvl="1" fontAlgn="base"/>
            <a:r>
              <a:rPr lang="en-US" sz="1600" dirty="0"/>
              <a:t>Ensure food is properly cooked and still hot when served.</a:t>
            </a:r>
          </a:p>
          <a:p>
            <a:pPr lvl="1" fontAlgn="base"/>
            <a:r>
              <a:rPr lang="en-US" sz="1600" dirty="0"/>
              <a:t>Avoid raw milk and products made from raw milk. Drink only pasteurized or boiled milk.</a:t>
            </a:r>
          </a:p>
          <a:p>
            <a:pPr lvl="1" fontAlgn="base"/>
            <a:r>
              <a:rPr lang="en-US" sz="1600" dirty="0"/>
              <a:t>Avoid ice unless it is made from safe water.</a:t>
            </a:r>
          </a:p>
          <a:p>
            <a:pPr lvl="1" fontAlgn="base"/>
            <a:r>
              <a:rPr lang="en-US" sz="1600" dirty="0"/>
              <a:t>When the safety of drinking water is questionable, boil it or if this is not possible, disinfect it with a reliable, slow-release disinfectant agent (usually available at pharmacies).</a:t>
            </a:r>
          </a:p>
          <a:p>
            <a:pPr lvl="1" fontAlgn="base"/>
            <a:r>
              <a:rPr lang="en-US" sz="1600" dirty="0"/>
              <a:t>Wash hands thoroughly and frequently using soap, in particular after contact with pets or farm animals, or after having been to the toilet.</a:t>
            </a:r>
          </a:p>
          <a:p>
            <a:pPr lvl="1" fontAlgn="base"/>
            <a:r>
              <a:rPr lang="en-US" sz="1600" dirty="0"/>
              <a:t>Wash fruits and vegetables carefully, particularly if they are eaten raw. If possible, vegetables and fruits should be peeled.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2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By the end of the lecture the student should be able to know:</a:t>
            </a:r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Common terminology describing Endemicity.</a:t>
            </a:r>
          </a:p>
          <a:p>
            <a:endParaRPr lang="en-US" sz="1700" dirty="0"/>
          </a:p>
          <a:p>
            <a:r>
              <a:rPr lang="en-US" sz="1700" dirty="0"/>
              <a:t>Common Endemic disease in KSA especially:</a:t>
            </a:r>
          </a:p>
          <a:p>
            <a:pPr lvl="1"/>
            <a:r>
              <a:rPr lang="en-US" sz="1400" dirty="0"/>
              <a:t>Typhoid, salmonella/Brucella.</a:t>
            </a:r>
          </a:p>
          <a:p>
            <a:pPr lvl="1"/>
            <a:r>
              <a:rPr lang="en-US" sz="1400" dirty="0"/>
              <a:t>Gastroenteritis, Viral hemorrhagic fever (Dengue, RVF).</a:t>
            </a:r>
          </a:p>
          <a:p>
            <a:pPr lvl="1"/>
            <a:r>
              <a:rPr lang="en-US" sz="1400" dirty="0"/>
              <a:t>Leishmaniasis, MERS-COV, Malaria.</a:t>
            </a:r>
          </a:p>
          <a:p>
            <a:pPr lvl="0"/>
            <a:endParaRPr lang="en-US" sz="1700" dirty="0"/>
          </a:p>
          <a:p>
            <a:pPr lvl="0"/>
            <a:endParaRPr lang="en-US" sz="1700" dirty="0"/>
          </a:p>
          <a:p>
            <a:pPr lvl="0"/>
            <a:r>
              <a:rPr lang="en-US" sz="1700" dirty="0"/>
              <a:t>For each endemic diseases:  Epidemiology, Pathogenesis, Clinical features, Complications, Diagnostic workup, Differential diagnosis, Treatment &amp; prevention.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51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/>
            <a:r>
              <a:rPr lang="en-US" sz="3100" b="1">
                <a:solidFill>
                  <a:srgbClr val="FFFFFF"/>
                </a:solidFill>
              </a:rPr>
              <a:t>BRUCELLOSIS</a:t>
            </a:r>
          </a:p>
        </p:txBody>
      </p:sp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2D276-E739-F242-9075-1A04EF2E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04" y="964051"/>
            <a:ext cx="2869163" cy="2653976"/>
          </a:xfrm>
          <a:prstGeom prst="rect">
            <a:avLst/>
          </a:prstGeom>
          <a:ln w="9525">
            <a:noFill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38835" y="3618028"/>
            <a:ext cx="4711405" cy="24337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900" dirty="0"/>
              <a:t>Systemic febrile illness.</a:t>
            </a:r>
          </a:p>
          <a:p>
            <a:pPr>
              <a:defRPr/>
            </a:pPr>
            <a:r>
              <a:rPr lang="en-US" sz="1900" dirty="0"/>
              <a:t>Zoonosis. It occurs worldwide.</a:t>
            </a:r>
            <a:endParaRPr lang="en-US" sz="1900" dirty="0">
              <a:sym typeface="Wingdings" pitchFamily="2" charset="2"/>
            </a:endParaRPr>
          </a:p>
          <a:p>
            <a:pPr>
              <a:defRPr/>
            </a:pPr>
            <a:r>
              <a:rPr lang="en-US" sz="1900" dirty="0"/>
              <a:t>B. </a:t>
            </a:r>
            <a:r>
              <a:rPr lang="en-US" sz="1900" dirty="0" err="1"/>
              <a:t>melitensis</a:t>
            </a:r>
            <a:r>
              <a:rPr lang="en-US" sz="1900" dirty="0"/>
              <a:t> and B. abortus are the most frequent. </a:t>
            </a:r>
          </a:p>
          <a:p>
            <a:pPr>
              <a:defRPr/>
            </a:pPr>
            <a:r>
              <a:rPr lang="en-US" sz="1900" dirty="0"/>
              <a:t>The incubation period is 1 – 4 weeks.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5BC3E-1CF0-6448-9EEC-68F663A2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EPIDEMIOLOGY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969333-08FF-8C4A-8E1C-9AE8D7CC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3" y="920750"/>
            <a:ext cx="4711700" cy="5532586"/>
          </a:xfrm>
        </p:spPr>
      </p:pic>
    </p:spTree>
    <p:extLst>
      <p:ext uri="{BB962C8B-B14F-4D97-AF65-F5344CB8AC3E}">
        <p14:creationId xmlns:p14="http://schemas.microsoft.com/office/powerpoint/2010/main" val="21859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rgbClr val="FFFFFF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n-US" sz="1700" dirty="0"/>
              <a:t>Infection transmitted to humans by:</a:t>
            </a:r>
          </a:p>
          <a:p>
            <a:r>
              <a:rPr lang="en-US" sz="1700" dirty="0"/>
              <a:t>contact with fluids or meat from infected animals (sheep, cattle, goats, pigs, camels or other animals).</a:t>
            </a:r>
          </a:p>
          <a:p>
            <a:r>
              <a:rPr lang="en-US" sz="1700" dirty="0">
                <a:sym typeface="Wingdings" pitchFamily="2" charset="2"/>
              </a:rPr>
              <a:t>eating </a:t>
            </a:r>
            <a:r>
              <a:rPr lang="en-US" sz="1700" dirty="0"/>
              <a:t> food products such as unpasteurized milk and cheese.</a:t>
            </a:r>
          </a:p>
          <a:p>
            <a:r>
              <a:rPr lang="en-US" sz="1700" dirty="0"/>
              <a:t>The disease is rarely, if ever, transmitted between humans.</a:t>
            </a:r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Enters the body.</a:t>
            </a:r>
          </a:p>
          <a:p>
            <a:r>
              <a:rPr lang="en-US" sz="1700" dirty="0"/>
              <a:t>To lymph nodes.</a:t>
            </a:r>
          </a:p>
          <a:p>
            <a:r>
              <a:rPr lang="en-US" sz="1700" dirty="0"/>
              <a:t>To blood stream.</a:t>
            </a:r>
          </a:p>
          <a:p>
            <a:r>
              <a:rPr lang="en-US" sz="1700" dirty="0" err="1"/>
              <a:t>Reticulo</a:t>
            </a:r>
            <a:r>
              <a:rPr lang="en-US" sz="1700" dirty="0"/>
              <a:t>-endothelial System.</a:t>
            </a:r>
          </a:p>
          <a:p>
            <a:r>
              <a:rPr lang="en-US" sz="1700" dirty="0"/>
              <a:t>Blood.</a:t>
            </a:r>
          </a:p>
          <a:p>
            <a:r>
              <a:rPr lang="en-US" sz="1700" dirty="0"/>
              <a:t>Any organ.</a:t>
            </a:r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CLINICAL MANIFESTATIONS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GB" sz="1700" dirty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1700" dirty="0">
                <a:sym typeface="Wingdings" pitchFamily="2" charset="2"/>
              </a:rPr>
              <a:t>- Acute febrile illness resembling typhoid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1700" dirty="0">
                <a:sym typeface="Wingdings" pitchFamily="2" charset="2"/>
              </a:rPr>
              <a:t>- Fever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1700" dirty="0">
                <a:sym typeface="Wingdings" pitchFamily="2" charset="2"/>
              </a:rPr>
              <a:t>- low grade fever, low back pain, hip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1700" dirty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17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CLINICAL MANIFESTATIONS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ED124846-C8BF-9246-A1B0-2DBFCA384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5360" y="1468113"/>
            <a:ext cx="2253232" cy="3701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Fever.  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Night sweats.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Fatigue.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Anorexia.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Weight loss.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Arthralgia.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Low back pain.</a:t>
            </a: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Depression.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351153-C1E6-EB4F-AF4B-F9FBCFFCADBE}"/>
              </a:ext>
            </a:extLst>
          </p:cNvPr>
          <p:cNvSpPr txBox="1"/>
          <p:nvPr/>
        </p:nvSpPr>
        <p:spPr>
          <a:xfrm>
            <a:off x="5960677" y="1744920"/>
            <a:ext cx="24415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Arthritis.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Lymphadenopathy.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Hepatosplenomegaly.</a:t>
            </a:r>
          </a:p>
        </p:txBody>
      </p:sp>
    </p:spTree>
    <p:extLst>
      <p:ext uri="{BB962C8B-B14F-4D97-AF65-F5344CB8AC3E}">
        <p14:creationId xmlns:p14="http://schemas.microsoft.com/office/powerpoint/2010/main" val="1200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>
                <a:solidFill>
                  <a:srgbClr val="FFFFFF"/>
                </a:solidFill>
              </a:rPr>
              <a:t>LOCALIZED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28908" y="1181513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1700" dirty="0" err="1"/>
              <a:t>Osteoarticular</a:t>
            </a:r>
            <a:r>
              <a:rPr lang="en-US" sz="1700" dirty="0"/>
              <a:t> disease: especially </a:t>
            </a:r>
            <a:r>
              <a:rPr lang="en-US" sz="1700" dirty="0" err="1"/>
              <a:t>sacroileitis</a:t>
            </a:r>
            <a:r>
              <a:rPr lang="en-US" sz="1700" dirty="0"/>
              <a:t>, vertebral spondylitis and large joints arthritis.</a:t>
            </a:r>
          </a:p>
          <a:p>
            <a:pPr eaLnBrk="1" hangingPunct="1"/>
            <a:endParaRPr lang="en-US" sz="1700" dirty="0"/>
          </a:p>
          <a:p>
            <a:pPr eaLnBrk="1" hangingPunct="1"/>
            <a:r>
              <a:rPr lang="en-US" sz="1700" dirty="0"/>
              <a:t>Genitourinary disease, especially </a:t>
            </a:r>
            <a:r>
              <a:rPr lang="en-US" sz="1700" dirty="0" err="1"/>
              <a:t>epididymo</a:t>
            </a:r>
            <a:r>
              <a:rPr lang="en-US" sz="1700" dirty="0"/>
              <a:t>-orchitis.</a:t>
            </a:r>
          </a:p>
          <a:p>
            <a:pPr eaLnBrk="1" hangingPunct="1"/>
            <a:endParaRPr lang="en-US" sz="1700" dirty="0"/>
          </a:p>
          <a:p>
            <a:r>
              <a:rPr lang="en-US" sz="1700" dirty="0" err="1"/>
              <a:t>Neurobrucellosis</a:t>
            </a:r>
            <a:r>
              <a:rPr lang="en-US" sz="1700" dirty="0"/>
              <a:t>, usually presenting as meningitis, radiculopathy.</a:t>
            </a:r>
          </a:p>
          <a:p>
            <a:endParaRPr lang="en-US" sz="1700" dirty="0"/>
          </a:p>
          <a:p>
            <a:r>
              <a:rPr lang="en-US" sz="1700" dirty="0"/>
              <a:t>Abscess involving the liver, spleen, abdomen.</a:t>
            </a:r>
          </a:p>
          <a:p>
            <a:pPr marL="0" indent="0" eaLnBrk="1" hangingPunct="1">
              <a:buNone/>
            </a:pPr>
            <a:r>
              <a:rPr lang="en-US" sz="1700" dirty="0"/>
              <a:t> </a:t>
            </a:r>
          </a:p>
          <a:p>
            <a:pPr eaLnBrk="1" hangingPunct="1"/>
            <a:endParaRPr lang="en-US" sz="1700" dirty="0"/>
          </a:p>
          <a:p>
            <a:pPr eaLnBrk="1" hangingPunct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b="1" dirty="0">
                <a:solidFill>
                  <a:srgbClr val="FFFFFF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1700" dirty="0"/>
              <a:t>Typhoid fever.</a:t>
            </a:r>
          </a:p>
          <a:p>
            <a:pPr eaLnBrk="1" hangingPunct="1"/>
            <a:r>
              <a:rPr lang="en-GB" sz="1700" dirty="0"/>
              <a:t>Tuberculosis.</a:t>
            </a:r>
          </a:p>
          <a:p>
            <a:pPr eaLnBrk="1" hangingPunct="1"/>
            <a:r>
              <a:rPr lang="en-GB" sz="1700" dirty="0"/>
              <a:t>Infective endocarditis.</a:t>
            </a:r>
          </a:p>
          <a:p>
            <a:pPr eaLnBrk="1" hangingPunct="1"/>
            <a:r>
              <a:rPr lang="en-GB" sz="1700" dirty="0"/>
              <a:t>Collagen vascular disease.</a:t>
            </a:r>
          </a:p>
          <a:p>
            <a:pPr eaLnBrk="1" hangingPunct="1"/>
            <a:r>
              <a:rPr lang="en-GB" sz="1700" dirty="0"/>
              <a:t>Lymphoma.</a:t>
            </a:r>
          </a:p>
          <a:p>
            <a:pPr marL="0" indent="0" eaLnBrk="1" hangingPunct="1">
              <a:buNone/>
            </a:pPr>
            <a:endParaRPr lang="en-GB" sz="1700" dirty="0"/>
          </a:p>
          <a:p>
            <a:pPr eaLnBrk="1" hangingPunct="1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US" sz="17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/>
              <a:t>WBC.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/>
              <a:t>ESR.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1700" dirty="0"/>
              <a:t>slow growth = 4 weeks.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1700" dirty="0"/>
              <a:t>                     No diagnostic level...&gt;1:320.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500" b="1" dirty="0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buFontTx/>
              <a:buNone/>
              <a:defRPr/>
            </a:pPr>
            <a:endParaRPr lang="en-US" sz="1700" i="1" u="sng" dirty="0"/>
          </a:p>
          <a:p>
            <a:pPr>
              <a:defRPr/>
            </a:pPr>
            <a:r>
              <a:rPr lang="en-US" sz="1700" dirty="0"/>
              <a:t>Treatment for uncomplicated Brucellosis:</a:t>
            </a:r>
          </a:p>
          <a:p>
            <a:pPr lvl="1">
              <a:defRPr/>
            </a:pPr>
            <a:r>
              <a:rPr lang="en-US" sz="1700" dirty="0"/>
              <a:t>Streptomycin (10 days) + Doxycycline for  6 weeks.</a:t>
            </a:r>
          </a:p>
          <a:p>
            <a:pPr lvl="1">
              <a:defRPr/>
            </a:pPr>
            <a:r>
              <a:rPr lang="en-US" sz="1700" dirty="0"/>
              <a:t>Rifampicin + Doxycycline for 6 weeks.</a:t>
            </a:r>
          </a:p>
          <a:p>
            <a:pPr lvl="1">
              <a:defRPr/>
            </a:pPr>
            <a:r>
              <a:rPr lang="en-US" sz="1700" dirty="0"/>
              <a:t>TMP/SMX + Doxycycline for 6 weeks.</a:t>
            </a:r>
          </a:p>
          <a:p>
            <a:pPr lvl="1">
              <a:defRPr/>
            </a:pPr>
            <a:endParaRPr lang="en-US" sz="1700" dirty="0"/>
          </a:p>
          <a:p>
            <a:pPr lvl="1">
              <a:defRPr/>
            </a:pPr>
            <a:r>
              <a:rPr lang="en-US" sz="1700" dirty="0"/>
              <a:t>RIMFAPICIN(1</a:t>
            </a:r>
            <a:r>
              <a:rPr lang="en-US" sz="1700" baseline="30000" dirty="0"/>
              <a:t>ST</a:t>
            </a:r>
            <a:r>
              <a:rPr lang="en-US" sz="1700" dirty="0"/>
              <a:t> Line RX Of TB),in Brucellosis use  RIFAMP. ONLY in: Br Endocarditis, </a:t>
            </a:r>
            <a:r>
              <a:rPr lang="en-US" sz="1700" dirty="0" err="1"/>
              <a:t>NeuroBrucellosis</a:t>
            </a:r>
            <a:r>
              <a:rPr lang="en-US" sz="1700" dirty="0"/>
              <a:t>, Pregnancy &amp; Certain Children populations.</a:t>
            </a:r>
          </a:p>
          <a:p>
            <a:pPr>
              <a:defRPr/>
            </a:pPr>
            <a:r>
              <a:rPr lang="en-US" sz="1700" dirty="0"/>
              <a:t>Treatment of complicated Brucellosis</a:t>
            </a:r>
          </a:p>
          <a:p>
            <a:pPr lvl="1">
              <a:defRPr/>
            </a:pPr>
            <a:r>
              <a:rPr lang="en-US" sz="1700" dirty="0"/>
              <a:t>Endocarditis, meningitis.</a:t>
            </a:r>
          </a:p>
          <a:p>
            <a:pPr lvl="1">
              <a:defRPr/>
            </a:pPr>
            <a:r>
              <a:rPr lang="en-US" sz="1700" dirty="0"/>
              <a:t>No uniform agreement.</a:t>
            </a:r>
          </a:p>
          <a:p>
            <a:pPr lvl="1">
              <a:defRPr/>
            </a:pPr>
            <a:r>
              <a:rPr lang="en-US" sz="1700" dirty="0"/>
              <a:t>Usually 3 </a:t>
            </a:r>
            <a:r>
              <a:rPr lang="en-US" sz="1700" dirty="0" err="1"/>
              <a:t>antibrucella</a:t>
            </a:r>
            <a:r>
              <a:rPr lang="en-US" sz="1700" dirty="0"/>
              <a:t> drugs for Not Less than  3 months.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It is of major importance that healthcare workers be aware of how to deal with Endemic disease because of cases of spread in society, being prevented &amp; curable.</a:t>
            </a:r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Key Outlines:</a:t>
            </a:r>
          </a:p>
          <a:p>
            <a:pPr lvl="0"/>
            <a:r>
              <a:rPr lang="en-US" sz="1600" dirty="0"/>
              <a:t>Commonly used definition &amp; Endemicity.</a:t>
            </a:r>
          </a:p>
          <a:p>
            <a:pPr lvl="0"/>
            <a:r>
              <a:rPr lang="en-US" sz="1600" dirty="0"/>
              <a:t>Major common endemic disease in KSA.</a:t>
            </a:r>
          </a:p>
          <a:p>
            <a:pPr lvl="0"/>
            <a:r>
              <a:rPr lang="en-US" sz="1600" dirty="0"/>
              <a:t>Importance of cost effective workshop, prevention.</a:t>
            </a:r>
          </a:p>
          <a:p>
            <a:pPr lvl="0"/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Take home message:</a:t>
            </a:r>
          </a:p>
          <a:p>
            <a:pPr marL="0" indent="0">
              <a:buNone/>
            </a:pPr>
            <a:r>
              <a:rPr lang="en-US" sz="1600" dirty="0"/>
              <a:t>Preventing &amp; correctly treating endemic diseases will lead to better health and cost effective use of resources.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Recommended Books:</a:t>
            </a:r>
          </a:p>
          <a:p>
            <a:pPr marL="0" indent="0">
              <a:buNone/>
            </a:pPr>
            <a:r>
              <a:rPr lang="en-US" sz="1600" dirty="0"/>
              <a:t>As recommended by the college and dept. of medicine</a:t>
            </a:r>
            <a:r>
              <a:rPr lang="en-US" sz="1600" b="1" dirty="0"/>
              <a:t>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>
                <a:solidFill>
                  <a:srgbClr val="FFFFFF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1700"/>
              <a:t>About 10 percent of patients relapse after therapy. </a:t>
            </a:r>
          </a:p>
          <a:p>
            <a:pPr eaLnBrk="1" hangingPunct="1"/>
            <a:r>
              <a:rPr lang="en-US" sz="1700"/>
              <a:t>Most relapses occur within three months following therapy and almost all occur within six months. </a:t>
            </a:r>
          </a:p>
          <a:p>
            <a:r>
              <a:rPr lang="en-US" sz="1700"/>
              <a:t>Relapse should prompt assessment for a focal lesion, especially hepatosplenic abscess</a:t>
            </a:r>
          </a:p>
          <a:p>
            <a:r>
              <a:rPr lang="en-US" sz="1700"/>
              <a:t>Most relapses can be treated successfully with a repeat course of a standard regimen. </a:t>
            </a:r>
          </a:p>
          <a:p>
            <a:endParaRPr lang="en-US" sz="1700"/>
          </a:p>
          <a:p>
            <a:pPr eaLnBrk="1" hangingPunct="1"/>
            <a:endParaRPr lang="en-US" sz="1700"/>
          </a:p>
          <a:p>
            <a:pPr eaLnBrk="1" hangingPunct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b="1" dirty="0">
                <a:solidFill>
                  <a:srgbClr val="FFFFFF"/>
                </a:solidFill>
              </a:rPr>
              <a:t>TREATED BRUCELLOSIS</a:t>
            </a:r>
          </a:p>
        </p:txBody>
      </p:sp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xmlns="" id="{5A97FEAF-3760-F04A-A092-BFC60D6AD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71099"/>
              </p:ext>
            </p:extLst>
          </p:nvPr>
        </p:nvGraphicFramePr>
        <p:xfrm>
          <a:off x="3839493" y="1505347"/>
          <a:ext cx="4989876" cy="374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493" y="1505347"/>
                        <a:ext cx="4989876" cy="374094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6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/>
              <a:t>A 22 year old student presented with nausea, abdominal pain and diarrhea for 2 days. On examination, he was febrile with mild peri-umbilical tenderness.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GASTROENTERITIS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Intestinal Amebiasis)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404" y="103668"/>
            <a:ext cx="4943915" cy="34112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1700" dirty="0"/>
          </a:p>
          <a:p>
            <a:r>
              <a:rPr lang="en-US" sz="1700" dirty="0"/>
              <a:t>Transmission: by cysts.</a:t>
            </a:r>
          </a:p>
          <a:p>
            <a:r>
              <a:rPr lang="en-US" sz="1700" dirty="0"/>
              <a:t>Causes invasive colitis.</a:t>
            </a:r>
          </a:p>
          <a:p>
            <a:endParaRPr lang="en-US" sz="1700" dirty="0"/>
          </a:p>
          <a:p>
            <a:r>
              <a:rPr lang="en-US" sz="1700" dirty="0"/>
              <a:t>Presentation: </a:t>
            </a:r>
          </a:p>
          <a:p>
            <a:pPr lvl="1"/>
            <a:r>
              <a:rPr lang="en-US" sz="1700" dirty="0"/>
              <a:t>Asymptomatic.</a:t>
            </a:r>
          </a:p>
          <a:p>
            <a:pPr lvl="1"/>
            <a:r>
              <a:rPr lang="en-US" sz="1700" dirty="0"/>
              <a:t>acute dysentery.</a:t>
            </a:r>
          </a:p>
          <a:p>
            <a:pPr lvl="1"/>
            <a:r>
              <a:rPr lang="en-US" sz="1700" dirty="0"/>
              <a:t>chronic amebiasis.</a:t>
            </a:r>
          </a:p>
          <a:p>
            <a:pPr lvl="1"/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AFBCCE-CBB2-9749-94A6-226FE7B8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8" y="3153521"/>
            <a:ext cx="5312800" cy="337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A07B93-42F1-DC4A-AAFA-D7F38A7DE4FD}"/>
              </a:ext>
            </a:extLst>
          </p:cNvPr>
          <p:cNvSpPr txBox="1"/>
          <p:nvPr/>
        </p:nvSpPr>
        <p:spPr>
          <a:xfrm>
            <a:off x="6057288" y="1490704"/>
            <a:ext cx="3031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Complications: liver abscess.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Diagnosis: stool microscopy, serology.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Treatment: metronidazole.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GASTROENTERITI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Giardiasis)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900" y="287337"/>
            <a:ext cx="4711446" cy="269633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Transmission:</a:t>
            </a:r>
          </a:p>
          <a:p>
            <a:pPr lvl="1"/>
            <a:r>
              <a:rPr lang="en-US" sz="1700" dirty="0"/>
              <a:t>Colonize upper small intestine.</a:t>
            </a:r>
          </a:p>
          <a:p>
            <a:r>
              <a:rPr lang="en-US" sz="1700" dirty="0"/>
              <a:t>Presentation: asymptomatic – mild to 		   moderate: </a:t>
            </a:r>
            <a:r>
              <a:rPr lang="en-US" sz="1700" dirty="0" err="1"/>
              <a:t>abd</a:t>
            </a:r>
            <a:r>
              <a:rPr lang="en-US" sz="1700" dirty="0"/>
              <a:t>. pain, flatulence.</a:t>
            </a:r>
          </a:p>
          <a:p>
            <a:r>
              <a:rPr lang="en-US" sz="1700" dirty="0"/>
              <a:t>May become chronic.</a:t>
            </a:r>
          </a:p>
          <a:p>
            <a:r>
              <a:rPr lang="en-US" sz="1700" dirty="0"/>
              <a:t>Diagnosis: stool microscopy.</a:t>
            </a:r>
          </a:p>
          <a:p>
            <a:r>
              <a:rPr lang="en-US" sz="1700" dirty="0"/>
              <a:t>Treatment: metronidazole.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D725-F19B-5F4E-9340-6E3E8FA3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06" y="3003504"/>
            <a:ext cx="4615628" cy="37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VIRAL HEMORRHAGIC FEVERS: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(dengue fever)</a:t>
            </a:r>
            <a:endParaRPr lang="ar-SA" sz="2400" b="1" dirty="0">
              <a:solidFill>
                <a:srgbClr val="FFFFFF"/>
              </a:solidFill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72A65B-C7ED-CA4D-8A2D-E4DBD946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50" y="762000"/>
            <a:ext cx="563422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500" b="1" dirty="0">
                <a:solidFill>
                  <a:srgbClr val="FFFFFF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649792" y="2125212"/>
            <a:ext cx="4711446" cy="240366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700" dirty="0"/>
              <a:t>Causes dengue and dengue hemorrhagic fever.</a:t>
            </a:r>
          </a:p>
          <a:p>
            <a:pPr>
              <a:defRPr/>
            </a:pPr>
            <a:r>
              <a:rPr lang="en-US" sz="1700" dirty="0"/>
              <a:t>Is an arbovirus.</a:t>
            </a:r>
          </a:p>
          <a:p>
            <a:pPr>
              <a:defRPr/>
            </a:pPr>
            <a:r>
              <a:rPr lang="en-US" sz="1700" dirty="0"/>
              <a:t>Transmitted by mosquito: </a:t>
            </a:r>
            <a:r>
              <a:rPr lang="en-US" sz="1700" dirty="0" err="1"/>
              <a:t>Aedes</a:t>
            </a:r>
            <a:r>
              <a:rPr lang="en-US" sz="1700" dirty="0"/>
              <a:t> Aegypti.</a:t>
            </a:r>
          </a:p>
          <a:p>
            <a:pPr>
              <a:defRPr/>
            </a:pPr>
            <a:r>
              <a:rPr lang="en-US" sz="1700" dirty="0"/>
              <a:t>Composed of single-stranded RNA.</a:t>
            </a:r>
          </a:p>
          <a:p>
            <a:pPr>
              <a:defRPr/>
            </a:pPr>
            <a:r>
              <a:rPr lang="en-US" sz="1700" dirty="0"/>
              <a:t>Has 4 serotypes (DEN-1, 2, 3, 4).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58BF2E-D417-C14F-BD14-775FDC6B1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03" y="4443946"/>
            <a:ext cx="5046072" cy="21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500" b="1" dirty="0">
                <a:solidFill>
                  <a:srgbClr val="FFFFFF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400" dirty="0"/>
              <a:t>Undifferentiated fever.</a:t>
            </a:r>
          </a:p>
          <a:p>
            <a:pPr>
              <a:defRPr/>
            </a:pPr>
            <a:r>
              <a:rPr lang="en-US" sz="2400" dirty="0"/>
              <a:t>Classic dengue fever.</a:t>
            </a:r>
          </a:p>
          <a:p>
            <a:pPr>
              <a:defRPr/>
            </a:pPr>
            <a:r>
              <a:rPr lang="en-US" sz="2400" dirty="0"/>
              <a:t>Dengue hemorrhagic fever.</a:t>
            </a:r>
          </a:p>
          <a:p>
            <a:pPr>
              <a:defRPr/>
            </a:pPr>
            <a:r>
              <a:rPr lang="en-US" sz="2400" dirty="0"/>
              <a:t>Dengue shock syndrome.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CLINICAL CHARACTERISTICS 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000" dirty="0"/>
              <a:t>Fever.</a:t>
            </a:r>
          </a:p>
          <a:p>
            <a:pPr>
              <a:defRPr/>
            </a:pPr>
            <a:r>
              <a:rPr lang="en-US" sz="2000" dirty="0"/>
              <a:t>Headache.</a:t>
            </a:r>
          </a:p>
          <a:p>
            <a:pPr>
              <a:defRPr/>
            </a:pPr>
            <a:r>
              <a:rPr lang="en-US" sz="2000" dirty="0"/>
              <a:t>Muscle and joint pain.</a:t>
            </a:r>
          </a:p>
          <a:p>
            <a:pPr>
              <a:defRPr/>
            </a:pPr>
            <a:r>
              <a:rPr lang="en-US" sz="2000" dirty="0"/>
              <a:t>Nausea/vomiting.</a:t>
            </a:r>
          </a:p>
          <a:p>
            <a:pPr>
              <a:defRPr/>
            </a:pPr>
            <a:r>
              <a:rPr lang="en-US" sz="2000" dirty="0"/>
              <a:t>Rash.</a:t>
            </a:r>
          </a:p>
          <a:p>
            <a:pPr>
              <a:defRPr/>
            </a:pPr>
            <a:r>
              <a:rPr lang="en-US" sz="2000" dirty="0"/>
              <a:t>Hemorrhagic manifestations.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HEMORRHAGIC MANIFESTATIONS 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>
          <a:xfrm>
            <a:off x="3638677" y="1669764"/>
            <a:ext cx="4711446" cy="240366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700" dirty="0"/>
              <a:t>Skin hemorrhages: petechiae, purpura, ecchymoses.</a:t>
            </a:r>
          </a:p>
          <a:p>
            <a:pPr>
              <a:defRPr/>
            </a:pPr>
            <a:r>
              <a:rPr lang="en-US" sz="1700" dirty="0"/>
              <a:t>Gingival bleeding.</a:t>
            </a:r>
          </a:p>
          <a:p>
            <a:pPr>
              <a:defRPr/>
            </a:pPr>
            <a:r>
              <a:rPr lang="en-US" sz="1700" dirty="0"/>
              <a:t>Nasal bleeding.</a:t>
            </a:r>
          </a:p>
          <a:p>
            <a:pPr>
              <a:defRPr/>
            </a:pPr>
            <a:r>
              <a:rPr lang="en-US" sz="1700" dirty="0"/>
              <a:t>Gastro-intestinal bleeding: hematemesis, melena.</a:t>
            </a:r>
          </a:p>
          <a:p>
            <a:pPr>
              <a:defRPr/>
            </a:pPr>
            <a:r>
              <a:rPr lang="en-US" sz="1700" dirty="0"/>
              <a:t>Hematuria.</a:t>
            </a:r>
          </a:p>
          <a:p>
            <a:pPr>
              <a:defRPr/>
            </a:pPr>
            <a:r>
              <a:rPr lang="en-US" sz="1700" dirty="0"/>
              <a:t>Increased menstrual flow.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B28EE7-0B25-7E4E-A989-6171A919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4" y="4233863"/>
            <a:ext cx="522474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DEFINITIONS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The amount of a particular disease that is usually present in a community is referred to as baseline or </a:t>
            </a:r>
            <a:r>
              <a:rPr lang="en-US" sz="1600" b="1" dirty="0"/>
              <a:t>endemic</a:t>
            </a:r>
            <a:r>
              <a:rPr lang="en-US" sz="1600" dirty="0"/>
              <a:t> level.</a:t>
            </a:r>
          </a:p>
          <a:p>
            <a:r>
              <a:rPr lang="en-US" sz="1600" b="1" dirty="0"/>
              <a:t>Sporadic</a:t>
            </a:r>
            <a:r>
              <a:rPr lang="en-US" sz="1600" dirty="0"/>
              <a:t> is a disease that occurs infrequently and irregularly.</a:t>
            </a:r>
          </a:p>
          <a:p>
            <a:r>
              <a:rPr lang="en-US" sz="1600" b="1" dirty="0"/>
              <a:t>Endemic</a:t>
            </a:r>
            <a:r>
              <a:rPr lang="en-US" sz="1600" dirty="0"/>
              <a:t> refers to the constant presence and/or usual prevalence of a disease or infectious agent in a population within a geographic area.</a:t>
            </a:r>
          </a:p>
          <a:p>
            <a:r>
              <a:rPr lang="en-US" sz="1600" b="1" dirty="0"/>
              <a:t>Hyperendemic</a:t>
            </a:r>
            <a:r>
              <a:rPr lang="en-US" sz="1600" dirty="0"/>
              <a:t> refers to persistent, high levels of disease occurrence.</a:t>
            </a:r>
          </a:p>
          <a:p>
            <a:r>
              <a:rPr lang="en-US" sz="1600" b="1" dirty="0"/>
              <a:t>Epidemic</a:t>
            </a:r>
            <a:r>
              <a:rPr lang="en-US" sz="1600" dirty="0"/>
              <a:t> refers to an increase, often sudden, in the number of cases of a disease above what is normally expected in that population in that area. </a:t>
            </a:r>
          </a:p>
          <a:p>
            <a:r>
              <a:rPr lang="en-US" sz="1600" b="1" dirty="0"/>
              <a:t>Outbreak</a:t>
            </a:r>
            <a:r>
              <a:rPr lang="en-US" sz="1600" dirty="0"/>
              <a:t> carries the same definition of epidemic, but is often used for a more limited geographic area. </a:t>
            </a:r>
          </a:p>
          <a:p>
            <a:r>
              <a:rPr lang="en-US" sz="1600" b="1" dirty="0"/>
              <a:t>Pandemic</a:t>
            </a:r>
            <a:r>
              <a:rPr lang="en-US" sz="1600" dirty="0"/>
              <a:t> refers to an epidemic that has spread over several countries or continents, usually affecting a large number of people.</a:t>
            </a:r>
          </a:p>
          <a:p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DANGEROUS SIGNS IN 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3650846" y="2538307"/>
            <a:ext cx="5470534" cy="197625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Abdominal pain - intense and sustained.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Persistent vomiting.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Abrupt change from fever to hypothermia, with sweating and prostration.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Restlessness or somnolence.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PREVENTION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700" u="sng"/>
              <a:t>Elimination  &amp; destruction of mosquitos and larval habitat: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Space Spraying of insecticide is not usually effective.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Spraying residual insecticides in-door.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Larval source reduction :  Cover water holding containers.</a:t>
            </a:r>
          </a:p>
          <a:p>
            <a:pPr>
              <a:defRPr/>
            </a:pPr>
            <a:r>
              <a:rPr lang="en-US" sz="1700" u="sng"/>
              <a:t>Personal protection against mosquito biting: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Screening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Protective clothing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700"/>
              <a:t>      Repellents</a:t>
            </a:r>
          </a:p>
          <a:p>
            <a:pPr>
              <a:defRPr/>
            </a:pPr>
            <a:r>
              <a:rPr lang="en-US" sz="1700" u="sng"/>
              <a:t>Centralized, vertically-structured programs with military-type organization, strict supervision, high level of discipline.</a:t>
            </a:r>
          </a:p>
          <a:p>
            <a:pPr>
              <a:defRPr/>
            </a:pPr>
            <a:r>
              <a:rPr lang="en-US" sz="1700" u="sng"/>
              <a:t>Vaccine not yet available, though human trials conducted</a:t>
            </a:r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TREATMENT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Symptomatic treatment.</a:t>
            </a:r>
          </a:p>
          <a:p>
            <a:r>
              <a:rPr lang="en-US" sz="1700" dirty="0"/>
              <a:t>Hydration.</a:t>
            </a:r>
          </a:p>
          <a:p>
            <a:r>
              <a:rPr lang="en-US" sz="1700" dirty="0"/>
              <a:t>Avoid NSAIDS or Aspirin, only acetaminophen for fever, headache or arthralgia.</a:t>
            </a:r>
          </a:p>
          <a:p>
            <a:r>
              <a:rPr lang="en-US" sz="1700" dirty="0"/>
              <a:t>Platelet transfusion only if platelets &lt;10-20.</a:t>
            </a:r>
          </a:p>
          <a:p>
            <a:pPr marL="0" indent="0">
              <a:buNone/>
            </a:pPr>
            <a:endParaRPr lang="en-US" sz="1700" dirty="0"/>
          </a:p>
          <a:p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RIFT VALLEY FEVER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endParaRPr lang="ar-SA" sz="1700"/>
          </a:p>
          <a:p>
            <a:pPr marL="0" indent="0">
              <a:buNone/>
            </a:pPr>
            <a:r>
              <a:rPr lang="en-US" sz="1700" b="1"/>
              <a:t>What is Rift Valley fever? </a:t>
            </a:r>
            <a:endParaRPr lang="en-US" sz="1700"/>
          </a:p>
          <a:p>
            <a:r>
              <a:rPr lang="en-US" sz="170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sz="1700"/>
              <a:t>The disease is caused by the RVF virus, a member of the genus Phlebovirus in the family Bunyaviridae. The disease was first reported among livestock by veterinary officers in Kenya in the early 1900s. </a:t>
            </a:r>
            <a:endParaRPr lang="ar-SA" sz="170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RIFT VALLEY FEVER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On 11 September 2000, the Ministry of Health (MOH) of the Kingdom of Saudi Arabia (Riyadh) received reports of unexplained severe hepatitis in 7 patients from the Jizan region at the southwestern border of Saudi Arabia. </a:t>
            </a:r>
          </a:p>
          <a:p>
            <a:pPr marL="0" indent="0">
              <a:buNone/>
            </a:pPr>
            <a:r>
              <a:rPr lang="en-US" sz="1700"/>
              <a:t>A team from the MOH 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sz="170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RIFT VALLEY FEVER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Next outbreak was reported in Yemen.</a:t>
            </a:r>
          </a:p>
          <a:p>
            <a:r>
              <a:rPr lang="en-US" sz="1700" dirty="0"/>
              <a:t>Now Rift valley fever is considered to be at a low level of endemicity in Saudi Arabia.</a:t>
            </a:r>
          </a:p>
          <a:p>
            <a:r>
              <a:rPr lang="en-US" sz="1700" dirty="0"/>
              <a:t>Treatment is symptomatic.</a:t>
            </a:r>
          </a:p>
          <a:p>
            <a:r>
              <a:rPr lang="en-US" sz="1700" dirty="0"/>
              <a:t>Vaccines for veterinary use are available.</a:t>
            </a:r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altLang="ar-SA" sz="2800" b="1" dirty="0">
                <a:solidFill>
                  <a:schemeClr val="bg1"/>
                </a:solidFill>
              </a:rPr>
              <a:t>LEISHMANIASIS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altLang="ar-SA" sz="2400" dirty="0"/>
              <a:t>leishmaniasis is a protozoal disease caused by Leishmania parasite, which is transmitted by the sand fly.</a:t>
            </a:r>
          </a:p>
          <a:p>
            <a:pPr marL="0" indent="0">
              <a:buNone/>
            </a:pPr>
            <a:endParaRPr lang="en-US" altLang="ar-SA" sz="2400" dirty="0"/>
          </a:p>
          <a:p>
            <a:r>
              <a:rPr lang="en-US" altLang="ar-SA" sz="2400" dirty="0"/>
              <a:t>Leishmaniasis is of  three types: </a:t>
            </a:r>
          </a:p>
          <a:p>
            <a:pPr marL="685800" lvl="1" indent="-342900"/>
            <a:r>
              <a:rPr lang="en-US" altLang="ar-SA" dirty="0"/>
              <a:t>cutaneous leishmaniasis.</a:t>
            </a:r>
          </a:p>
          <a:p>
            <a:pPr marL="685800" lvl="1" indent="-342900"/>
            <a:r>
              <a:rPr lang="en-US" altLang="ar-SA" dirty="0"/>
              <a:t>muco-cutaneous.</a:t>
            </a:r>
          </a:p>
          <a:p>
            <a:pPr marL="685800" lvl="1" indent="-342900"/>
            <a:r>
              <a:rPr lang="en-US" altLang="ar-SA" dirty="0"/>
              <a:t>visceral (Kala-azar ).</a:t>
            </a:r>
          </a:p>
          <a:p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895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altLang="ar-SA" sz="3000" b="1" dirty="0">
                <a:solidFill>
                  <a:srgbClr val="FFFFFF"/>
                </a:solidFill>
              </a:rPr>
              <a:t>SAUDI ARABIA &amp; LEISHMANIASIS</a:t>
            </a:r>
            <a:endParaRPr lang="ar-SA" sz="3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altLang="ar-SA" sz="1800" dirty="0"/>
              <a:t>It is known in the Kingdom since 1950.</a:t>
            </a:r>
          </a:p>
          <a:p>
            <a:r>
              <a:rPr lang="en-US" altLang="ar-SA" sz="1800" dirty="0"/>
              <a:t>Ministry of Health established the Leishmaniasis unit in the 1980s to follow the disease</a:t>
            </a:r>
            <a:r>
              <a:rPr lang="ar-SA" altLang="ar-SA" sz="1800" dirty="0"/>
              <a:t> </a:t>
            </a:r>
            <a:r>
              <a:rPr lang="en-US" altLang="ar-SA" sz="1800" dirty="0"/>
              <a:t>in the country.</a:t>
            </a:r>
            <a:endParaRPr lang="ar-SA" altLang="ar-SA" sz="1800" dirty="0"/>
          </a:p>
        </p:txBody>
      </p:sp>
    </p:spTree>
    <p:extLst>
      <p:ext uri="{BB962C8B-B14F-4D97-AF65-F5344CB8AC3E}">
        <p14:creationId xmlns:p14="http://schemas.microsoft.com/office/powerpoint/2010/main" val="7547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altLang="ar-SA" sz="3000" b="1" dirty="0">
                <a:solidFill>
                  <a:srgbClr val="FFFFFF"/>
                </a:solidFill>
              </a:rPr>
              <a:t>VISCERAL LEISHMANIASIS</a:t>
            </a:r>
            <a:endParaRPr lang="ar-SA" sz="3000" b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383118-05F4-1648-8B94-366FBD1AF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94" y="622300"/>
            <a:ext cx="5635636" cy="5615012"/>
          </a:xfrm>
        </p:spPr>
      </p:pic>
    </p:spTree>
    <p:extLst>
      <p:ext uri="{BB962C8B-B14F-4D97-AF65-F5344CB8AC3E}">
        <p14:creationId xmlns:p14="http://schemas.microsoft.com/office/powerpoint/2010/main" val="2251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altLang="ar-SA" sz="3000" b="1" dirty="0">
                <a:solidFill>
                  <a:srgbClr val="FFFFFF"/>
                </a:solidFill>
              </a:rPr>
              <a:t>GEOGRAPHIC DISTRIBUTION OF CUTANEOUS LEISHMANIASIS</a:t>
            </a:r>
            <a:endParaRPr lang="ar-SA" sz="3000" b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6AB2D9-07E6-CC49-8181-3108CCE7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0" y="574675"/>
            <a:ext cx="5294410" cy="54419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1550A4-3A37-6143-9A28-77AC30AA8C65}"/>
              </a:ext>
            </a:extLst>
          </p:cNvPr>
          <p:cNvSpPr txBox="1"/>
          <p:nvPr/>
        </p:nvSpPr>
        <p:spPr>
          <a:xfrm>
            <a:off x="3225374" y="6245266"/>
            <a:ext cx="5820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Map of the Kingdom of Saudi Arabia showing the distribution of reported cases of CL in 2015 by region.</a:t>
            </a:r>
          </a:p>
        </p:txBody>
      </p:sp>
    </p:spTree>
    <p:extLst>
      <p:ext uri="{BB962C8B-B14F-4D97-AF65-F5344CB8AC3E}">
        <p14:creationId xmlns:p14="http://schemas.microsoft.com/office/powerpoint/2010/main" val="1753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100" b="1" dirty="0">
                <a:solidFill>
                  <a:srgbClr val="FFFFFF"/>
                </a:solidFill>
              </a:rPr>
              <a:t>TYPHOID FEVER </a:t>
            </a:r>
            <a:endParaRPr lang="en-IN" sz="3100" b="1" dirty="0">
              <a:solidFill>
                <a:srgbClr val="FFFFFF"/>
              </a:solidFill>
            </a:endParaRPr>
          </a:p>
        </p:txBody>
      </p: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571EE0-9BFF-334D-B910-142D1946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6" y="964051"/>
            <a:ext cx="2689480" cy="2653976"/>
          </a:xfrm>
          <a:prstGeom prst="rect">
            <a:avLst/>
          </a:prstGeom>
          <a:ln w="9525">
            <a:noFill/>
          </a:ln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38835" y="4267830"/>
            <a:ext cx="4711405" cy="23295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1400" dirty="0"/>
              <a:t>It is an acute febrile disease, caused by </a:t>
            </a:r>
            <a:r>
              <a:rPr lang="en-IN" sz="1400" b="1" i="1" dirty="0"/>
              <a:t>Salmonella typhi</a:t>
            </a:r>
            <a:r>
              <a:rPr lang="en-IN" sz="1400" b="1" dirty="0"/>
              <a:t> </a:t>
            </a:r>
            <a:r>
              <a:rPr lang="en-IN" sz="1400" dirty="0"/>
              <a:t>and </a:t>
            </a:r>
            <a:r>
              <a:rPr lang="en-US" sz="1400" dirty="0"/>
              <a:t>S. </a:t>
            </a:r>
            <a:r>
              <a:rPr lang="en-US" sz="1400" dirty="0" err="1"/>
              <a:t>paratyphi</a:t>
            </a:r>
            <a:r>
              <a:rPr lang="en-US" sz="1400" dirty="0"/>
              <a:t> A, B,C.</a:t>
            </a:r>
            <a:endParaRPr lang="en-IN" sz="1400" dirty="0"/>
          </a:p>
          <a:p>
            <a:pPr lvl="0">
              <a:defRPr/>
            </a:pPr>
            <a:r>
              <a:rPr lang="en-IN" sz="1400" i="1" dirty="0"/>
              <a:t>S. typhi </a:t>
            </a:r>
            <a:r>
              <a:rPr lang="en-IN" sz="1400" dirty="0"/>
              <a:t>and </a:t>
            </a:r>
            <a:r>
              <a:rPr lang="en-IN" sz="1400" i="1" dirty="0" err="1"/>
              <a:t>paratyphi</a:t>
            </a:r>
            <a:r>
              <a:rPr lang="en-IN" sz="1400" dirty="0"/>
              <a:t> lives only in humans. </a:t>
            </a:r>
          </a:p>
          <a:p>
            <a:pPr lvl="0">
              <a:defRPr/>
            </a:pPr>
            <a:r>
              <a:rPr lang="en-IN" sz="1400" dirty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1400" dirty="0"/>
              <a:t>Carriers recovering from typhoid fever shed </a:t>
            </a:r>
            <a:r>
              <a:rPr lang="en-IN" sz="1400" i="1" dirty="0"/>
              <a:t>S.</a:t>
            </a:r>
            <a:r>
              <a:rPr lang="en-IN" sz="1400" dirty="0"/>
              <a:t> Typhi in their </a:t>
            </a:r>
            <a:r>
              <a:rPr lang="en-IN" sz="1400" dirty="0" err="1"/>
              <a:t>feces</a:t>
            </a:r>
            <a:r>
              <a:rPr lang="en-IN" sz="1400" dirty="0"/>
              <a:t>. </a:t>
            </a:r>
          </a:p>
          <a:p>
            <a:pPr lvl="0">
              <a:defRPr/>
            </a:pPr>
            <a:r>
              <a:rPr lang="en-IN" sz="1400" dirty="0"/>
              <a:t>It is transmitted through the ingestion of food or drink contaminated by infected people.</a:t>
            </a:r>
          </a:p>
          <a:p>
            <a:pPr eaLnBrk="1" hangingPunct="1">
              <a:defRPr/>
            </a:pP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TYPES OF CUTANEOUS LEISHMANIASIS</a:t>
            </a:r>
            <a:endParaRPr lang="ar-SA" sz="2800" b="1" dirty="0">
              <a:solidFill>
                <a:schemeClr val="bg1"/>
              </a:solidFill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xmlns="" id="{569B2D23-4689-594B-A782-602E661D6CB3}"/>
              </a:ext>
            </a:extLst>
          </p:cNvPr>
          <p:cNvGrpSpPr>
            <a:grpSpLocks/>
          </p:cNvGrpSpPr>
          <p:nvPr/>
        </p:nvGrpSpPr>
        <p:grpSpPr bwMode="auto">
          <a:xfrm>
            <a:off x="3938191" y="159783"/>
            <a:ext cx="2320925" cy="2500313"/>
            <a:chOff x="2812" y="1026"/>
            <a:chExt cx="1462" cy="1575"/>
          </a:xfrm>
        </p:grpSpPr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xmlns="" id="{F0B1C11E-8212-4346-8C19-DE66243E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313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 dirty="0"/>
                <a:t>Hyperkeratotic</a:t>
              </a:r>
            </a:p>
          </p:txBody>
        </p:sp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xmlns="" id="{267E9EA3-55BE-6342-ABE1-B14D9913F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39" name="Picture 10" descr="face2">
                <a:extLst>
                  <a:ext uri="{FF2B5EF4-FFF2-40B4-BE49-F238E27FC236}">
                    <a16:creationId xmlns:a16="http://schemas.microsoft.com/office/drawing/2014/main" xmlns="" id="{DDCB5F03-C315-7945-9BF9-8ABE22B09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xmlns="" id="{A838A418-D986-CB41-B67A-289EFD5BA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41" name="Group 4">
            <a:extLst>
              <a:ext uri="{FF2B5EF4-FFF2-40B4-BE49-F238E27FC236}">
                <a16:creationId xmlns:a16="http://schemas.microsoft.com/office/drawing/2014/main" xmlns="" id="{BAF08F59-46A6-8C46-885C-D61609611BFD}"/>
              </a:ext>
            </a:extLst>
          </p:cNvPr>
          <p:cNvGrpSpPr>
            <a:grpSpLocks/>
          </p:cNvGrpSpPr>
          <p:nvPr/>
        </p:nvGrpSpPr>
        <p:grpSpPr bwMode="auto">
          <a:xfrm>
            <a:off x="4016119" y="2715156"/>
            <a:ext cx="1968619" cy="1812161"/>
            <a:chOff x="980" y="1117"/>
            <a:chExt cx="1061" cy="1515"/>
          </a:xfrm>
        </p:grpSpPr>
        <p:pic>
          <p:nvPicPr>
            <p:cNvPr id="42" name="Picture 5" descr="chelitis-lip leishmania">
              <a:extLst>
                <a:ext uri="{FF2B5EF4-FFF2-40B4-BE49-F238E27FC236}">
                  <a16:creationId xmlns:a16="http://schemas.microsoft.com/office/drawing/2014/main" xmlns="" id="{0E9411F6-AA74-4F41-83BC-C7C2BA56D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xmlns="" id="{ABD3CD06-0482-454A-86D3-8D6375D7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34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 dirty="0"/>
                <a:t>Mucosal</a:t>
              </a:r>
            </a:p>
          </p:txBody>
        </p:sp>
      </p:grpSp>
      <p:grpSp>
        <p:nvGrpSpPr>
          <p:cNvPr id="44" name="Group 6">
            <a:extLst>
              <a:ext uri="{FF2B5EF4-FFF2-40B4-BE49-F238E27FC236}">
                <a16:creationId xmlns:a16="http://schemas.microsoft.com/office/drawing/2014/main" xmlns="" id="{54CE6929-1E1B-5544-980F-D8CAD945DFC8}"/>
              </a:ext>
            </a:extLst>
          </p:cNvPr>
          <p:cNvGrpSpPr>
            <a:grpSpLocks/>
          </p:cNvGrpSpPr>
          <p:nvPr/>
        </p:nvGrpSpPr>
        <p:grpSpPr bwMode="auto">
          <a:xfrm>
            <a:off x="4036617" y="4684894"/>
            <a:ext cx="1989138" cy="2089248"/>
            <a:chOff x="2757" y="1026"/>
            <a:chExt cx="1253" cy="1603"/>
          </a:xfrm>
        </p:grpSpPr>
        <p:sp>
          <p:nvSpPr>
            <p:cNvPr id="45" name="Text Box 7">
              <a:extLst>
                <a:ext uri="{FF2B5EF4-FFF2-40B4-BE49-F238E27FC236}">
                  <a16:creationId xmlns:a16="http://schemas.microsoft.com/office/drawing/2014/main" xmlns="" id="{CFA8827C-9882-AE42-B4C1-FF368096C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8" y="2341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 dirty="0"/>
                <a:t>Plaque</a:t>
              </a:r>
            </a:p>
          </p:txBody>
        </p:sp>
        <p:grpSp>
          <p:nvGrpSpPr>
            <p:cNvPr id="46" name="Group 8">
              <a:extLst>
                <a:ext uri="{FF2B5EF4-FFF2-40B4-BE49-F238E27FC236}">
                  <a16:creationId xmlns:a16="http://schemas.microsoft.com/office/drawing/2014/main" xmlns="" id="{58C28DEB-3D90-3E44-A7EA-9623B7DD8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" y="1026"/>
              <a:ext cx="1253" cy="1315"/>
              <a:chOff x="2880" y="1026"/>
              <a:chExt cx="1253" cy="1315"/>
            </a:xfrm>
          </p:grpSpPr>
          <p:pic>
            <p:nvPicPr>
              <p:cNvPr id="47" name="Picture 9" descr="leishmania face">
                <a:extLst>
                  <a:ext uri="{FF2B5EF4-FFF2-40B4-BE49-F238E27FC236}">
                    <a16:creationId xmlns:a16="http://schemas.microsoft.com/office/drawing/2014/main" xmlns="" id="{85EA3266-3DB4-1D46-8FA7-BF15628368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1253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xmlns="" id="{7D68D513-E407-BA4D-96B5-F03FD69C0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1040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xmlns="" id="{95106FE2-1B1C-974A-BC51-0C7C6C35BD7E}"/>
              </a:ext>
            </a:extLst>
          </p:cNvPr>
          <p:cNvGrpSpPr>
            <a:grpSpLocks/>
          </p:cNvGrpSpPr>
          <p:nvPr/>
        </p:nvGrpSpPr>
        <p:grpSpPr bwMode="auto">
          <a:xfrm>
            <a:off x="6872489" y="163854"/>
            <a:ext cx="1793875" cy="2441575"/>
            <a:chOff x="1066" y="1026"/>
            <a:chExt cx="1130" cy="1538"/>
          </a:xfrm>
        </p:grpSpPr>
        <p:sp>
          <p:nvSpPr>
            <p:cNvPr id="50" name="Text Box 12">
              <a:extLst>
                <a:ext uri="{FF2B5EF4-FFF2-40B4-BE49-F238E27FC236}">
                  <a16:creationId xmlns:a16="http://schemas.microsoft.com/office/drawing/2014/main" xmlns="" id="{682BDD04-E2C2-9147-9ACF-63B944AA2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27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 dirty="0" err="1"/>
                <a:t>Recidivans</a:t>
              </a:r>
              <a:endParaRPr lang="en-US" altLang="ar-SA" sz="2400" b="1" dirty="0"/>
            </a:p>
          </p:txBody>
        </p:sp>
        <p:grpSp>
          <p:nvGrpSpPr>
            <p:cNvPr id="51" name="Group 13">
              <a:extLst>
                <a:ext uri="{FF2B5EF4-FFF2-40B4-BE49-F238E27FC236}">
                  <a16:creationId xmlns:a16="http://schemas.microsoft.com/office/drawing/2014/main" xmlns="" id="{2F5375C4-B782-744F-B5BE-A7982B420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52" name="Picture 14" descr="072">
                <a:extLst>
                  <a:ext uri="{FF2B5EF4-FFF2-40B4-BE49-F238E27FC236}">
                    <a16:creationId xmlns:a16="http://schemas.microsoft.com/office/drawing/2014/main" xmlns="" id="{B134CDE7-1E53-6243-AACF-04488C1EB9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Oval 15">
                <a:extLst>
                  <a:ext uri="{FF2B5EF4-FFF2-40B4-BE49-F238E27FC236}">
                    <a16:creationId xmlns:a16="http://schemas.microsoft.com/office/drawing/2014/main" xmlns="" id="{DC1A321B-3BEE-4343-854B-2D9A46C1F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xmlns="" id="{7D3ECBCE-217F-FF4C-8CEA-D7C28179FD0B}"/>
              </a:ext>
            </a:extLst>
          </p:cNvPr>
          <p:cNvGrpSpPr>
            <a:grpSpLocks/>
          </p:cNvGrpSpPr>
          <p:nvPr/>
        </p:nvGrpSpPr>
        <p:grpSpPr bwMode="auto">
          <a:xfrm>
            <a:off x="6722120" y="2676612"/>
            <a:ext cx="2016125" cy="1968500"/>
            <a:chOff x="3969" y="1298"/>
            <a:chExt cx="1270" cy="1240"/>
          </a:xfrm>
        </p:grpSpPr>
        <p:pic>
          <p:nvPicPr>
            <p:cNvPr id="55" name="Picture 3" descr="s1">
              <a:extLst>
                <a:ext uri="{FF2B5EF4-FFF2-40B4-BE49-F238E27FC236}">
                  <a16:creationId xmlns:a16="http://schemas.microsoft.com/office/drawing/2014/main" xmlns="" id="{EB9217AA-5EA1-104E-8070-96189FFD9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xmlns="" id="{692FCAE4-978C-4548-8858-542E23E50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2250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 dirty="0" err="1"/>
                <a:t>Erysipeloid</a:t>
              </a:r>
              <a:endParaRPr lang="en-US" altLang="ar-SA" sz="2400" b="1" dirty="0"/>
            </a:p>
          </p:txBody>
        </p:sp>
      </p:grpSp>
      <p:pic>
        <p:nvPicPr>
          <p:cNvPr id="57" name="Picture 13" descr="ka01">
            <a:extLst>
              <a:ext uri="{FF2B5EF4-FFF2-40B4-BE49-F238E27FC236}">
                <a16:creationId xmlns:a16="http://schemas.microsoft.com/office/drawing/2014/main" xmlns="" id="{D987F422-07B0-E34D-9521-0A9AC026F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6686233" y="4806038"/>
            <a:ext cx="2087898" cy="14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A07E96-3969-4595-802D-25631B3CB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4EE850F-AE83-4C3F-A64D-8B67DEF33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BC9603D-FE04-4520-8E50-7C75B9CA2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0A0E3407-9CB8-45DA-9F2E-5B81388C1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091A4076-E94C-4E3A-BDAF-3D51C167CE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57CB374-17D4-4D8A-8F6A-D79BAE50E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6CAD8AE5-485A-40A6-9A10-B2D46F293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1A323CDF-8C44-4003-8C7E-56DA0652E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588FAE68-2618-4A05-9619-5B0476CF8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8BD498FC-EB33-41D8-844F-F8B658B14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2E631E6C-DAC5-4239-818A-AA7E4D372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9AF25E18-21FA-4C72-BFBA-6970C2299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FEFCA527-806C-494B-B0FA-BC2DCBB8A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1348858B-E257-4F55-824B-A4E0E12B2D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0328079F-5D7D-4C32-94FE-4746AABC9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936F7460-760A-4C69-B444-66970423A6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046A42DA-07A5-4FC4-9A8E-E7803145E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EAD3D7E7-545F-40E9-9CDA-83D9F4E4B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A82941B0-23C5-480D-8374-A5427FDF03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E25E04FF-BCA7-48D1-B958-C35D3E94EF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A7E8EF9C-5522-451C-8CB5-0575E2452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7D119FF-606C-4006-A3CB-C83426DCA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44208" y="3893141"/>
            <a:ext cx="4236590" cy="1771275"/>
            <a:chOff x="3258942" y="3893141"/>
            <a:chExt cx="5648782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xmlns="" id="{C910710A-4E31-4871-8A01-586AC5FC07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1437FA2-C275-4241-AD89-34B44DE74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5928" y="3980237"/>
            <a:ext cx="4121302" cy="727748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MERS CoV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5928" y="4707986"/>
            <a:ext cx="4121302" cy="522636"/>
          </a:xfrm>
        </p:spPr>
        <p:txBody>
          <a:bodyPr>
            <a:norm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MIDDLE EAST RESPIRATORY SYNDROME CORONAVIRUS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C72E954-3173-4229-93A2-B05A46E096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4206" y="1177047"/>
            <a:ext cx="4236587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99" y="1427786"/>
            <a:ext cx="3990797" cy="212237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</a:rPr>
              <a:t>MERS CoV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908" y="1412776"/>
            <a:ext cx="4711446" cy="524865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400" b="1" dirty="0"/>
              <a:t>OUTBREAK</a:t>
            </a:r>
            <a:r>
              <a:rPr lang="en-US" sz="1400" dirty="0"/>
              <a:t> :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	-2012 emerged  in Saudi Arabia</a:t>
            </a:r>
          </a:p>
          <a:p>
            <a:pPr>
              <a:buNone/>
            </a:pPr>
            <a:r>
              <a:rPr lang="en-US" sz="1400" dirty="0"/>
              <a:t> </a:t>
            </a:r>
          </a:p>
          <a:p>
            <a:pPr>
              <a:buNone/>
            </a:pPr>
            <a:r>
              <a:rPr lang="en-US" sz="1400" dirty="0"/>
              <a:t>	-2014 March -April increased dramatically  in Arabian Peninsula </a:t>
            </a:r>
            <a:r>
              <a:rPr lang="en-US" sz="1400" dirty="0">
                <a:latin typeface="Calibri"/>
                <a:cs typeface="Calibri"/>
              </a:rPr>
              <a:t>→ </a:t>
            </a:r>
            <a:r>
              <a:rPr lang="en-US" sz="1400" dirty="0"/>
              <a:t>declined sharply in ensuing months. </a:t>
            </a:r>
            <a:r>
              <a:rPr lang="en-US" sz="1400" dirty="0">
                <a:latin typeface="Calibri"/>
                <a:cs typeface="Calibri"/>
              </a:rPr>
              <a:t>→ still detected cases</a:t>
            </a:r>
            <a:r>
              <a:rPr lang="en-US" sz="1400" dirty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	-2015: large outbreak began in a hospital in Riyadh, Saudi Arabia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Last data: </a:t>
            </a:r>
          </a:p>
          <a:p>
            <a:pPr>
              <a:buNone/>
            </a:pPr>
            <a:r>
              <a:rPr lang="en-US" sz="1400" u="sng" dirty="0"/>
              <a:t>https://</a:t>
            </a:r>
            <a:r>
              <a:rPr lang="en-US" sz="1400" u="sng" dirty="0" err="1"/>
              <a:t>www.moh.gov.sa</a:t>
            </a:r>
            <a:r>
              <a:rPr lang="en-US" sz="1400" u="sng" dirty="0"/>
              <a:t>/CCC/events/national/Pages/2019.aspx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WHERE DOES THE VIRUS COME FROM?</a:t>
            </a:r>
            <a:endParaRPr lang="ar-SA" sz="3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76688"/>
            <a:ext cx="5280900" cy="5248656"/>
          </a:xfrm>
        </p:spPr>
        <p:txBody>
          <a:bodyPr anchor="ctr">
            <a:normAutofit lnSpcReduction="10000"/>
          </a:bodyPr>
          <a:lstStyle/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  <a:r>
              <a:rPr lang="ar-SA" sz="1800" dirty="0">
                <a:ea typeface="Helvetica Light"/>
                <a:cs typeface="Helvetica Light"/>
                <a:sym typeface="Helvetica Light"/>
              </a:rPr>
              <a:t>.</a:t>
            </a:r>
            <a:endParaRPr lang="en-US" sz="1800" dirty="0">
              <a:ea typeface="Helvetica Light"/>
              <a:cs typeface="Helvetica Light"/>
              <a:sym typeface="Helvetica Light"/>
            </a:endParaRP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</a:t>
            </a:r>
            <a:r>
              <a:rPr lang="ar-SA" sz="1800" dirty="0"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1800" dirty="0">
                <a:ea typeface="Helvetica Light"/>
                <a:cs typeface="Helvetica Light"/>
                <a:sym typeface="Helvetica Light"/>
              </a:rPr>
              <a:t>region. 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Virus has been detected in dromedary camels in: 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Saudi Arabia, Egypt and Qatar.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Antibodies have been found in camels in:  (? Cross reactivity !! ) 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Jordan, Tunisia, Ethiopia, Nigeria, Egypt, Saudi Arabia, Canary Islands, UAE.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18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1800" dirty="0">
                <a:ea typeface="Helvetica Light"/>
                <a:cs typeface="Helvetica Light"/>
                <a:sym typeface="Helvetica Light"/>
              </a:rPr>
              <a:t> likely widespread in camels throughout region.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100000"/>
            </a:pPr>
            <a:r>
              <a:rPr lang="en-US" sz="1800" dirty="0">
                <a:ea typeface="Helvetica Light"/>
                <a:cs typeface="Helvetica Light"/>
                <a:sym typeface="Helvetica Light"/>
              </a:rPr>
              <a:t>Transmission likely occurring from camel to human.</a:t>
            </a:r>
          </a:p>
          <a:p>
            <a:pPr defTabSz="314325">
              <a:spcBef>
                <a:spcPts val="2200"/>
              </a:spcBef>
              <a:buClr>
                <a:schemeClr val="tx1"/>
              </a:buClr>
              <a:buSzPct val="75000"/>
            </a:pPr>
            <a:endParaRPr lang="en-US" sz="1200" dirty="0">
              <a:ea typeface="Helvetica Light"/>
              <a:cs typeface="Helvetica Light"/>
              <a:sym typeface="Helvetica Light"/>
            </a:endParaRPr>
          </a:p>
          <a:p>
            <a:pPr>
              <a:buClr>
                <a:schemeClr val="tx1"/>
              </a:buClr>
            </a:pPr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41265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54256C-1ED5-9749-A9BF-41744BC84EB1}"/>
              </a:ext>
            </a:extLst>
          </p:cNvPr>
          <p:cNvSpPr txBox="1"/>
          <p:nvPr/>
        </p:nvSpPr>
        <p:spPr>
          <a:xfrm>
            <a:off x="666473" y="2358391"/>
            <a:ext cx="2624234" cy="245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DEFINITION AND SURVEILLANCE GUIDANCE</a:t>
            </a: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xmlns="" id="{6A2BA8C2-C2DB-1D4C-9D6B-78A514D4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98" y="266700"/>
            <a:ext cx="5416950" cy="5778501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MERS </a:t>
            </a:r>
            <a:r>
              <a:rPr lang="en-US" sz="3500" b="1" dirty="0" err="1">
                <a:solidFill>
                  <a:srgbClr val="FFFFFF"/>
                </a:solidFill>
              </a:rPr>
              <a:t>CoV</a:t>
            </a:r>
            <a:r>
              <a:rPr lang="en-US" sz="3500" b="1" dirty="0">
                <a:solidFill>
                  <a:srgbClr val="FFFFFF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 b="1" u="sng" dirty="0"/>
              <a:t>DIAGNOSIS: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/>
              <a:t>Real-time reverse-transcriptase polymerase chain reaction (</a:t>
            </a:r>
            <a:r>
              <a:rPr lang="en-US" sz="1700" dirty="0" err="1"/>
              <a:t>rRT</a:t>
            </a:r>
            <a:r>
              <a:rPr lang="en-US" sz="1700" dirty="0"/>
              <a:t>-PCR) for respiratory secretions.</a:t>
            </a:r>
          </a:p>
          <a:p>
            <a:pPr marL="0" indent="0">
              <a:buNone/>
            </a:pPr>
            <a:r>
              <a:rPr lang="en-US" sz="1700" b="1" u="sng" dirty="0"/>
              <a:t>EXPERIMENTAL TREATMENT:</a:t>
            </a:r>
          </a:p>
          <a:p>
            <a:r>
              <a:rPr lang="en-US" sz="1700" dirty="0"/>
              <a:t>Convalescent plasma.</a:t>
            </a:r>
          </a:p>
          <a:p>
            <a:r>
              <a:rPr lang="en-US" sz="1700" dirty="0"/>
              <a:t>IVIG.</a:t>
            </a:r>
          </a:p>
          <a:p>
            <a:r>
              <a:rPr lang="en-US" sz="1700" dirty="0"/>
              <a:t>IFN.</a:t>
            </a:r>
          </a:p>
          <a:p>
            <a:r>
              <a:rPr lang="en-US" sz="1700" dirty="0"/>
              <a:t>Protease Inhibitors used In HIV infection.</a:t>
            </a:r>
          </a:p>
          <a:p>
            <a:r>
              <a:rPr lang="en-US" sz="1700" dirty="0"/>
              <a:t>Ribavirin.</a:t>
            </a:r>
          </a:p>
          <a:p>
            <a:r>
              <a:rPr lang="en-US" sz="1700" dirty="0"/>
              <a:t>Corticosteroids.</a:t>
            </a:r>
          </a:p>
          <a:p>
            <a:r>
              <a:rPr lang="en-US" sz="1700" dirty="0"/>
              <a:t>Nitazoxanide.</a:t>
            </a:r>
          </a:p>
          <a:p>
            <a:r>
              <a:rPr lang="en-US" sz="1700" dirty="0" err="1"/>
              <a:t>Cyclosporin</a:t>
            </a:r>
            <a:r>
              <a:rPr lang="en-US" sz="1700" dirty="0"/>
              <a:t> A.</a:t>
            </a:r>
          </a:p>
          <a:p>
            <a:r>
              <a:rPr lang="en-US" sz="1700" dirty="0"/>
              <a:t>Combination therapy.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Treatment is mainly SUPPORTIVE</a:t>
            </a:r>
          </a:p>
          <a:p>
            <a:pPr marL="0" indent="0">
              <a:buNone/>
            </a:pPr>
            <a:r>
              <a:rPr lang="en-US" sz="1700" b="1" dirty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OTHER ENDEMIC DISEASES OF SAUDI ARABIA</a:t>
            </a:r>
            <a:endParaRPr lang="ar-SA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Malaria is endemic in Saudi Arabia.</a:t>
            </a:r>
          </a:p>
          <a:p>
            <a:r>
              <a:rPr lang="en-US" sz="1700" dirty="0"/>
              <a:t>Tuberculosis is endemic in Saudi Arabia.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1700" dirty="0"/>
              <a:t>Malaria and Tuberculosis have been covered fully in previous lectures.</a:t>
            </a:r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495F8E3-5243-4F02-AC53-F05721B35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280F9F-2129-4B35-86B4-8A4267DFA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079E950F-26FD-49A5-8CFB-664703BE5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A957C5C2-2E01-464B-97B4-1981AF0523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3B7BE02-9D75-4EBB-879B-D7B75937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0D9536D6-02B7-4110-BF2B-17B08DDFE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ADA6B83F-32F5-4D8C-AA2F-53A4FA125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AE2FF24D-C357-4073-8093-410279D42F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7A7D5D9E-853D-4831-B45D-ED773133B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5D185781-4FC4-4AF1-B231-942FDE963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CC270413-B0D3-4A07-BD1B-E9254A989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2C47358D-4669-406F-AC20-6D169951B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328C9057-3C8A-45CB-A084-4AD4535CD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D204A0F9-30D5-4D9E-9019-95DEDCFFE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F9CC2C27-C82D-467C-836F-F166E7059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F680CD9A-5DEE-446A-A951-936A1B2D1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0F745C0-6118-47A3-85AB-A412FE581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3CEC5B1E-7348-4ACE-B1DD-E53926EB7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F96B7951-47C0-4555-9A22-86491610F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ACD5C04A-A4EA-432A-A9B5-F84F41D745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B33C957B-D207-438D-9823-4FF59328F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F79D782-A9ED-4AEE-B67D-DDD6F1CB5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6C9F140-6D17-42C4-96E2-F124090D4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EE0A3AEC-72D0-4759-A596-564927A0C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A027B02-EC1B-499B-B4F5-7221EC8D8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736" y="2075688"/>
            <a:ext cx="6508242" cy="1746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cs typeface="Courier New" pitchFamily="49" charset="0"/>
              </a:rPr>
              <a:t>EPIDEMIOLOGY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290093-B14E-B347-9429-941184516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6" y="1168962"/>
            <a:ext cx="5439965" cy="4996342"/>
          </a:xfrm>
          <a:prstGeom prst="rect">
            <a:avLst/>
          </a:prstGeom>
          <a:ln w="9525">
            <a:noFill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38835" y="4267830"/>
            <a:ext cx="4711405" cy="178397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D541DF-7A6D-B44E-9611-CD70F936645B}"/>
              </a:ext>
            </a:extLst>
          </p:cNvPr>
          <p:cNvSpPr txBox="1"/>
          <p:nvPr/>
        </p:nvSpPr>
        <p:spPr>
          <a:xfrm>
            <a:off x="3376650" y="6443396"/>
            <a:ext cx="5795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*Estimated incidence of typhoid and paratyphoid fevers by country per 100,000 population,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AE655-C19F-2542-9928-39906ED1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Courier New" pitchFamily="49" charset="0"/>
              </a:rPr>
              <a:t>EPIDEMIOLOGY</a:t>
            </a:r>
            <a:endParaRPr lang="en-US" sz="2800" dirty="0">
              <a:solidFill>
                <a:srgbClr val="FFFFFF"/>
              </a:solidFill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AA83505-889C-DC42-8F33-F6C7D3E71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6"/>
          <a:stretch/>
        </p:blipFill>
        <p:spPr>
          <a:xfrm>
            <a:off x="3495339" y="827087"/>
            <a:ext cx="5262187" cy="5189537"/>
          </a:xfrm>
          <a:prstGeom prst="rect">
            <a:avLst/>
          </a:prstGeom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15A8B2-0F90-FF4A-AC3B-404CCEEF0C96}"/>
              </a:ext>
            </a:extLst>
          </p:cNvPr>
          <p:cNvSpPr txBox="1"/>
          <p:nvPr/>
        </p:nvSpPr>
        <p:spPr>
          <a:xfrm>
            <a:off x="3359005" y="6306507"/>
            <a:ext cx="55258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*Estimated global mortality from typhoid and paratyphoid fever by country per million, 2015.</a:t>
            </a:r>
          </a:p>
        </p:txBody>
      </p:sp>
    </p:spTree>
    <p:extLst>
      <p:ext uri="{BB962C8B-B14F-4D97-AF65-F5344CB8AC3E}">
        <p14:creationId xmlns:p14="http://schemas.microsoft.com/office/powerpoint/2010/main" val="2285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217BE31F-A129-45DD-8071-A63EC47D9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7CA163AC-F477-454A-9FB4-81324C004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xmlns="" id="{609D7097-03A6-4239-A2E0-784E82C236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xmlns="" id="{813887E5-2F5F-4C9D-92F5-F80D937A8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xmlns="" id="{57A4F98D-BAD2-4F7F-93D3-FD86C479A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xmlns="" id="{FBA2120E-6E1E-4A2B-9CD8-94C39AD80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xmlns="" id="{264DA4AC-C3A7-46CE-96BA-018B8FCFEF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xmlns="" id="{A73A5202-BD67-46B2-9FAB-C1B28AB42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xmlns="" id="{01E70EE5-EE26-44BD-A18E-777A1A3D52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xmlns="" id="{504A980C-59CB-46F2-A571-87612CDD2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xmlns="" id="{B353B73E-7D3C-4184-87FD-295B6B341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xmlns="" id="{2EF8F173-9834-4DD9-B995-3F8DAAAE7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xmlns="" id="{8A9567B5-6E50-4B28-8AC5-CDC159A89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xmlns="" id="{F98F9214-A978-485D-814B-5FE3EC570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xmlns="" id="{80A8AB3C-056D-4907-ACF6-ABD5BA905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xmlns="" id="{CF51BEC3-1414-4B86-B1E1-0051FF181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xmlns="" id="{F69D94F0-358D-4931-B5CA-5A223180D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xmlns="" id="{5CFB12DB-F2CC-466C-828B-009EA7B57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xmlns="" id="{43D8F6E9-0540-4297-A310-D7C9FA65A0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xmlns="" id="{077E47D8-A4D7-46C2-9EF0-AF1C777C2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xmlns="" id="{F1D21ED2-F5A9-4411-934F-B972429F4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24">
              <a:extLst>
                <a:ext uri="{FF2B5EF4-FFF2-40B4-BE49-F238E27FC236}">
                  <a16:creationId xmlns:a16="http://schemas.microsoft.com/office/drawing/2014/main" xmlns="" id="{E2EDE38A-AE13-4408-9B8B-EE6F62C91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xmlns="" id="{3630CEB6-A7D8-45A1-AC44-147C2AF13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83118EC2-A2C7-4CDB-887C-21E0B0C43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E7D642C1-20ED-4515-B19F-47B6CC8341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Isosceles Triangle 22">
              <a:extLst>
                <a:ext uri="{FF2B5EF4-FFF2-40B4-BE49-F238E27FC236}">
                  <a16:creationId xmlns:a16="http://schemas.microsoft.com/office/drawing/2014/main" xmlns="" id="{0E5C6FE8-B8C9-4163-830B-3F8E408E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E3A09EDA-AF27-4D31-8A57-4407E0574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</a:rPr>
              <a:t> PATHOGENESIS OF ENTERIC FEVER</a:t>
            </a:r>
            <a:endParaRPr lang="en-IN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A9076A-1D7B-8E4C-BDA2-FCCBB1728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" r="2" b="2"/>
          <a:stretch/>
        </p:blipFill>
        <p:spPr>
          <a:xfrm>
            <a:off x="3836931" y="804036"/>
            <a:ext cx="4705920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38835" y="4267830"/>
            <a:ext cx="4711405" cy="178397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500"/>
              <a:t>The organisms penetrate ileal mucosa. </a:t>
            </a:r>
          </a:p>
          <a:p>
            <a:pPr>
              <a:defRPr/>
            </a:pPr>
            <a:r>
              <a:rPr lang="en-US" sz="1500"/>
              <a:t>Reach mesenteric lymph nodes - multiply there.</a:t>
            </a:r>
          </a:p>
          <a:p>
            <a:pPr>
              <a:defRPr/>
            </a:pPr>
            <a:r>
              <a:rPr lang="en-US" sz="1500"/>
              <a:t>Invade Blood stream.</a:t>
            </a:r>
          </a:p>
          <a:p>
            <a:pPr>
              <a:defRPr/>
            </a:pPr>
            <a:r>
              <a:rPr lang="en-US" sz="1500"/>
              <a:t>Infect Liver, Gall Bladder, spleen, Kidney, Bone marrow.</a:t>
            </a:r>
          </a:p>
          <a:p>
            <a:pPr>
              <a:defRPr/>
            </a:pPr>
            <a:r>
              <a:rPr lang="en-US" sz="1500"/>
              <a:t>After 7-10 days bacilli pass into blood  stream (secondary bactermia ).</a:t>
            </a:r>
            <a:endParaRPr lang="en-IN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1700" dirty="0"/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1700" dirty="0"/>
              <a:t>May be mild or severe. Gradual onset: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Intermittent fever.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Malaise, headache.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Abdominal pain.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Constipation or diarrhea.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Rose-colored spots on the chest.</a:t>
            </a:r>
          </a:p>
          <a:p>
            <a:pPr lvl="1">
              <a:spcBef>
                <a:spcPts val="580"/>
              </a:spcBef>
              <a:defRPr/>
            </a:pPr>
            <a:r>
              <a:rPr lang="en-US" sz="1700" dirty="0"/>
              <a:t>Enlarged 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1700" dirty="0"/>
              <a:t>Healthy carrier state may follow acute illness.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2268</Words>
  <Application>Microsoft Office PowerPoint</Application>
  <PresentationFormat>On-screen Show (4:3)</PresentationFormat>
  <Paragraphs>368</Paragraphs>
  <Slides>58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Chart</vt:lpstr>
      <vt:lpstr>Endemic Infections in Saudi Arabia</vt:lpstr>
      <vt:lpstr>OBJECTIVES</vt:lpstr>
      <vt:lpstr>INTRODUCTION</vt:lpstr>
      <vt:lpstr>DEFINITIONS</vt:lpstr>
      <vt:lpstr>TYPHOID FEVER </vt:lpstr>
      <vt:lpstr>EPIDEMIOLOGY</vt:lpstr>
      <vt:lpstr>EPIDEMIOLOGY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(WHO,2018) </vt:lpstr>
      <vt:lpstr>TYPHOID VACCINE</vt:lpstr>
      <vt:lpstr>TRAVELING TO TYPHOID ENDEMIC AREAS</vt:lpstr>
      <vt:lpstr>BRUCELLOSIS</vt:lpstr>
      <vt:lpstr>EPIDEMIOLOGY</vt:lpstr>
      <vt:lpstr>TRANSMISSION</vt:lpstr>
      <vt:lpstr>PATHOGENESIS</vt:lpstr>
      <vt:lpstr>CLINICAL MANIFESTATIONS</vt:lpstr>
      <vt:lpstr>CLINICAL MANIFESTATIONS</vt:lpstr>
      <vt:lpstr>LOCALIZED BRUCELLOSIS</vt:lpstr>
      <vt:lpstr>DIFFERENTIALS</vt:lpstr>
      <vt:lpstr>INVESTIGATIONS</vt:lpstr>
      <vt:lpstr>TREATMENT</vt:lpstr>
      <vt:lpstr>RELAPSE</vt:lpstr>
      <vt:lpstr>TREATED BRUCELLOSIS</vt:lpstr>
      <vt:lpstr>CASE</vt:lpstr>
      <vt:lpstr>GASTROENTERITIS (Intestinal Amebiasis) </vt:lpstr>
      <vt:lpstr>GASTROENTERITI (Giardiasis) </vt:lpstr>
      <vt:lpstr>VIRAL HEMORRHAGIC FEVERS: (dengue fever)</vt:lpstr>
      <vt:lpstr>DENGUE VIRUS</vt:lpstr>
      <vt:lpstr>DENGUE CLINICAL SYNDROMES</vt:lpstr>
      <vt:lpstr>CLINICAL CHARACTERISTICS OF DENGUE FEVER</vt:lpstr>
      <vt:lpstr>HEMORRHAGIC MANIFESTATIONS OF DENGUE</vt:lpstr>
      <vt:lpstr>DANGEROUS SIGNS IN DENGUE HEMORRHAGIC FEVER</vt:lpstr>
      <vt:lpstr>PREVENTION</vt:lpstr>
      <vt:lpstr>TREATMENT</vt:lpstr>
      <vt:lpstr>RIFT VALLEY FEVER</vt:lpstr>
      <vt:lpstr>RIFT VALLEY FEVER</vt:lpstr>
      <vt:lpstr>RIFT VALLEY FEVER</vt:lpstr>
      <vt:lpstr>LEISHMANIASIS</vt:lpstr>
      <vt:lpstr>SAUDI ARABIA &amp; LEISHMANIASIS</vt:lpstr>
      <vt:lpstr>VISCERAL LEISHMANIASIS</vt:lpstr>
      <vt:lpstr>GEOGRAPHIC DISTRIBUTION OF CUTANEOUS LEISHMANIASIS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Endemic Infections in Saudi Arabia</dc:title>
  <dc:creator>Mizy .</dc:creator>
  <cp:lastModifiedBy>3422</cp:lastModifiedBy>
  <cp:revision>2</cp:revision>
  <dcterms:created xsi:type="dcterms:W3CDTF">2019-01-23T10:22:03Z</dcterms:created>
  <dcterms:modified xsi:type="dcterms:W3CDTF">2020-01-30T09:02:54Z</dcterms:modified>
</cp:coreProperties>
</file>