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12" r:id="rId2"/>
    <p:sldId id="313" r:id="rId3"/>
    <p:sldId id="660" r:id="rId4"/>
    <p:sldId id="659" r:id="rId5"/>
    <p:sldId id="598" r:id="rId6"/>
    <p:sldId id="646" r:id="rId7"/>
    <p:sldId id="645" r:id="rId8"/>
    <p:sldId id="601" r:id="rId9"/>
    <p:sldId id="647" r:id="rId10"/>
    <p:sldId id="649" r:id="rId11"/>
    <p:sldId id="650" r:id="rId12"/>
    <p:sldId id="651" r:id="rId13"/>
    <p:sldId id="572" r:id="rId14"/>
    <p:sldId id="652" r:id="rId15"/>
    <p:sldId id="653" r:id="rId16"/>
    <p:sldId id="570" r:id="rId17"/>
    <p:sldId id="654" r:id="rId18"/>
    <p:sldId id="655" r:id="rId19"/>
    <p:sldId id="594" r:id="rId20"/>
    <p:sldId id="656" r:id="rId21"/>
    <p:sldId id="602" r:id="rId22"/>
    <p:sldId id="657" r:id="rId23"/>
    <p:sldId id="658" r:id="rId24"/>
    <p:sldId id="662" r:id="rId25"/>
    <p:sldId id="663" r:id="rId26"/>
    <p:sldId id="666" r:id="rId27"/>
    <p:sldId id="705" r:id="rId28"/>
    <p:sldId id="706" r:id="rId29"/>
    <p:sldId id="707" r:id="rId30"/>
    <p:sldId id="708" r:id="rId31"/>
    <p:sldId id="709" r:id="rId32"/>
    <p:sldId id="711" r:id="rId33"/>
    <p:sldId id="665" r:id="rId34"/>
    <p:sldId id="667" r:id="rId35"/>
    <p:sldId id="668" r:id="rId36"/>
    <p:sldId id="696" r:id="rId37"/>
    <p:sldId id="695" r:id="rId38"/>
    <p:sldId id="693" r:id="rId39"/>
    <p:sldId id="702" r:id="rId40"/>
    <p:sldId id="703" r:id="rId41"/>
    <p:sldId id="710" r:id="rId42"/>
    <p:sldId id="56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46"/>
    <p:restoredTop sz="81469"/>
  </p:normalViewPr>
  <p:slideViewPr>
    <p:cSldViewPr snapToGrid="0" snapToObjects="1">
      <p:cViewPr varScale="1">
        <p:scale>
          <a:sx n="60" d="100"/>
          <a:sy n="60" d="100"/>
        </p:scale>
        <p:origin x="176" y="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65F26-2FF4-C84F-86DF-83FB87495566}" type="datetimeFigureOut">
              <a:rPr lang="en-US" smtClean="0"/>
              <a:t>2/8/20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B9D5E-01B9-8F44-A828-8B537C6B3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78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A" dirty="0"/>
              <a:t>AT: adipose tissue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B9D5E-01B9-8F44-A828-8B537C6B34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86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B9D5E-01B9-8F44-A828-8B537C6B344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1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B9D5E-01B9-8F44-A828-8B537C6B34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0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B9D5E-01B9-8F44-A828-8B537C6B34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16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B9D5E-01B9-8F44-A828-8B537C6B34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97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900BC-016A-C741-AE53-A5DACDE4F76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01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900BC-016A-C741-AE53-A5DACDE4F76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03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900BC-016A-C741-AE53-A5DACDE4F76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89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B9D5E-01B9-8F44-A828-8B537C6B344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42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B9D5E-01B9-8F44-A828-8B537C6B344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13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1ACF-A6F6-9F4B-AB99-E429D3AA5B5C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8298-9A86-0642-A667-D1921D38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6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1ACF-A6F6-9F4B-AB99-E429D3AA5B5C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8298-9A86-0642-A667-D1921D38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4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1ACF-A6F6-9F4B-AB99-E429D3AA5B5C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8298-9A86-0642-A667-D1921D38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78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1ACF-A6F6-9F4B-AB99-E429D3AA5B5C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8298-9A86-0642-A667-D1921D38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01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1ACF-A6F6-9F4B-AB99-E429D3AA5B5C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8298-9A86-0642-A667-D1921D38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4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1ACF-A6F6-9F4B-AB99-E429D3AA5B5C}" type="datetimeFigureOut">
              <a:rPr lang="en-US" smtClean="0"/>
              <a:t>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8298-9A86-0642-A667-D1921D38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76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1ACF-A6F6-9F4B-AB99-E429D3AA5B5C}" type="datetimeFigureOut">
              <a:rPr lang="en-US" smtClean="0"/>
              <a:t>2/8/20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8298-9A86-0642-A667-D1921D38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0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1ACF-A6F6-9F4B-AB99-E429D3AA5B5C}" type="datetimeFigureOut">
              <a:rPr lang="en-US" smtClean="0"/>
              <a:t>2/8/20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8298-9A86-0642-A667-D1921D38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34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1ACF-A6F6-9F4B-AB99-E429D3AA5B5C}" type="datetimeFigureOut">
              <a:rPr lang="en-US" smtClean="0"/>
              <a:t>2/8/20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8298-9A86-0642-A667-D1921D38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91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1ACF-A6F6-9F4B-AB99-E429D3AA5B5C}" type="datetimeFigureOut">
              <a:rPr lang="en-US" smtClean="0"/>
              <a:t>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8298-9A86-0642-A667-D1921D38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0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1ACF-A6F6-9F4B-AB99-E429D3AA5B5C}" type="datetimeFigureOut">
              <a:rPr lang="en-US" smtClean="0"/>
              <a:t>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8298-9A86-0642-A667-D1921D38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5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51ACF-A6F6-9F4B-AB99-E429D3AA5B5C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58298-9A86-0642-A667-D1921D38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3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0" y="2236124"/>
            <a:ext cx="891914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u="sng" dirty="0"/>
              <a:t>Diabetic Complications</a:t>
            </a:r>
          </a:p>
          <a:p>
            <a:pPr algn="ctr"/>
            <a:r>
              <a:rPr lang="en-US" sz="3600" b="1" dirty="0">
                <a:solidFill>
                  <a:srgbClr val="EF3078"/>
                </a:solidFill>
                <a:latin typeface="Tw Cen MT" panose="020B0602020104020603" pitchFamily="34" charset="0"/>
              </a:rPr>
              <a:t>MED341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2912629" y="4189044"/>
            <a:ext cx="2551721" cy="338868"/>
            <a:chOff x="4679586" y="878988"/>
            <a:chExt cx="1434489" cy="1905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F3F83E4-1978-462D-82E9-2028E8170B29}"/>
              </a:ext>
            </a:extLst>
          </p:cNvPr>
          <p:cNvSpPr txBox="1"/>
          <p:nvPr/>
        </p:nvSpPr>
        <p:spPr>
          <a:xfrm>
            <a:off x="1568214" y="5001606"/>
            <a:ext cx="5579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Mohammed Al-</a:t>
            </a:r>
            <a:r>
              <a:rPr lang="en-US" sz="2000" b="1" dirty="0" err="1"/>
              <a:t>Sofiani</a:t>
            </a:r>
            <a:r>
              <a:rPr lang="en-US" sz="2000" b="1" dirty="0"/>
              <a:t>, MD, MSc</a:t>
            </a:r>
          </a:p>
          <a:p>
            <a:pPr algn="ctr"/>
            <a:r>
              <a:rPr lang="en-US" sz="2000" dirty="0"/>
              <a:t>Assistant Professor</a:t>
            </a:r>
          </a:p>
          <a:p>
            <a:pPr algn="ctr"/>
            <a:r>
              <a:rPr lang="en-US" sz="2000" dirty="0"/>
              <a:t>Endocrinology Unit - Internal Medicine Department</a:t>
            </a:r>
          </a:p>
          <a:p>
            <a:pPr algn="ctr"/>
            <a:r>
              <a:rPr lang="en-US" sz="2000" dirty="0"/>
              <a:t>King Saud University &amp; KSUMC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5FB295-69FA-9A49-A00A-DEA031311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1" t="18586" r="3007" b="18359"/>
          <a:stretch/>
        </p:blipFill>
        <p:spPr>
          <a:xfrm>
            <a:off x="5250872" y="-43588"/>
            <a:ext cx="3893128" cy="157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14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CDCB3-D366-C044-943F-08F245AC9AD7}"/>
              </a:ext>
            </a:extLst>
          </p:cNvPr>
          <p:cNvSpPr txBox="1"/>
          <p:nvPr/>
        </p:nvSpPr>
        <p:spPr>
          <a:xfrm>
            <a:off x="211111" y="1320293"/>
            <a:ext cx="8651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Hyperglycemia + Hyperketonemia + metabolic acidosis</a:t>
            </a:r>
          </a:p>
          <a:p>
            <a:pPr marL="457200" indent="-457200" algn="ctr">
              <a:buFont typeface="Wingdings" pitchFamily="2" charset="2"/>
              <a:buChar char="Ø"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33C0DE-C29E-E74A-A606-32405C9F34B7}"/>
              </a:ext>
            </a:extLst>
          </p:cNvPr>
          <p:cNvSpPr txBox="1"/>
          <p:nvPr/>
        </p:nvSpPr>
        <p:spPr>
          <a:xfrm>
            <a:off x="0" y="289867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Laboratory Findings in DKA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8B81E-248C-BB47-A394-05A2C8529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954" y="2092060"/>
            <a:ext cx="9163223" cy="41138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4EF7B3-85A9-A445-8E17-50D0F83C40E8}"/>
              </a:ext>
            </a:extLst>
          </p:cNvPr>
          <p:cNvSpPr txBox="1"/>
          <p:nvPr/>
        </p:nvSpPr>
        <p:spPr>
          <a:xfrm>
            <a:off x="106325" y="3265599"/>
            <a:ext cx="886253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S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DDD01-E0E3-A844-AD18-97535AD40B08}"/>
              </a:ext>
            </a:extLst>
          </p:cNvPr>
          <p:cNvSpPr txBox="1"/>
          <p:nvPr/>
        </p:nvSpPr>
        <p:spPr>
          <a:xfrm>
            <a:off x="74696" y="5459366"/>
            <a:ext cx="886253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S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ABB16-4F0B-184D-ACE5-B77FF81A7CD5}"/>
              </a:ext>
            </a:extLst>
          </p:cNvPr>
          <p:cNvSpPr txBox="1"/>
          <p:nvPr/>
        </p:nvSpPr>
        <p:spPr>
          <a:xfrm>
            <a:off x="74696" y="3685526"/>
            <a:ext cx="886253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312809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CDCB3-D366-C044-943F-08F245AC9AD7}"/>
              </a:ext>
            </a:extLst>
          </p:cNvPr>
          <p:cNvSpPr txBox="1"/>
          <p:nvPr/>
        </p:nvSpPr>
        <p:spPr>
          <a:xfrm>
            <a:off x="208189" y="1126786"/>
            <a:ext cx="865142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Aggressive rehydration + Lowering glucose + Cessation of ketogenesis + Correcting electrolyte imbalances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r>
              <a:rPr lang="en-US" sz="2800" dirty="0"/>
              <a:t> Most patients with DKA are treated in ICU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algn="ctr"/>
            <a:r>
              <a:rPr lang="en-US" sz="2800" b="1" u="sng" dirty="0"/>
              <a:t> DKA is associated with increased mortality </a:t>
            </a:r>
          </a:p>
          <a:p>
            <a:endParaRPr lang="en-US" sz="2800" dirty="0"/>
          </a:p>
          <a:p>
            <a:r>
              <a:rPr lang="en-US" sz="2800" dirty="0"/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33C0DE-C29E-E74A-A606-32405C9F34B7}"/>
              </a:ext>
            </a:extLst>
          </p:cNvPr>
          <p:cNvSpPr txBox="1"/>
          <p:nvPr/>
        </p:nvSpPr>
        <p:spPr>
          <a:xfrm>
            <a:off x="0" y="289867"/>
            <a:ext cx="906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Management of DKA</a:t>
            </a:r>
          </a:p>
        </p:txBody>
      </p:sp>
    </p:spTree>
    <p:extLst>
      <p:ext uri="{BB962C8B-B14F-4D97-AF65-F5344CB8AC3E}">
        <p14:creationId xmlns:p14="http://schemas.microsoft.com/office/powerpoint/2010/main" val="197787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CDCB3-D366-C044-943F-08F245AC9AD7}"/>
              </a:ext>
            </a:extLst>
          </p:cNvPr>
          <p:cNvSpPr txBox="1"/>
          <p:nvPr/>
        </p:nvSpPr>
        <p:spPr>
          <a:xfrm>
            <a:off x="208189" y="1126786"/>
            <a:ext cx="865142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Rehydration</a:t>
            </a:r>
          </a:p>
          <a:p>
            <a:pPr algn="ctr"/>
            <a:endParaRPr lang="en-US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/>
              <a:t>IVF is the most critical step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/>
              <a:t>Water deficit is ~ 100ml/kg of body weight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/>
              <a:t>Isotonic saline @ 500-1000 ml/</a:t>
            </a:r>
            <a:r>
              <a:rPr lang="en-US" sz="2800" dirty="0" err="1"/>
              <a:t>hr</a:t>
            </a:r>
            <a:r>
              <a:rPr lang="en-US" sz="2800" dirty="0"/>
              <a:t> during the 1st 2-4 h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/>
              <a:t>Followed by: isotonic saline 250—500 ml/h 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endParaRPr lang="en-US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/>
              <a:t>Once the plasma glucose is ~250 mg/dl, switch IVF to D5% IVF</a:t>
            </a:r>
          </a:p>
          <a:p>
            <a:r>
              <a:rPr lang="en-US" sz="2800" dirty="0"/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33C0DE-C29E-E74A-A606-32405C9F34B7}"/>
              </a:ext>
            </a:extLst>
          </p:cNvPr>
          <p:cNvSpPr txBox="1"/>
          <p:nvPr/>
        </p:nvSpPr>
        <p:spPr>
          <a:xfrm>
            <a:off x="0" y="289867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Management of DKA</a:t>
            </a:r>
          </a:p>
        </p:txBody>
      </p:sp>
    </p:spTree>
    <p:extLst>
      <p:ext uri="{BB962C8B-B14F-4D97-AF65-F5344CB8AC3E}">
        <p14:creationId xmlns:p14="http://schemas.microsoft.com/office/powerpoint/2010/main" val="413651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46ABFD-DCFD-4F4E-8667-C2F9DAD74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68" y="69215"/>
            <a:ext cx="5034118" cy="671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94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CDCB3-D366-C044-943F-08F245AC9AD7}"/>
              </a:ext>
            </a:extLst>
          </p:cNvPr>
          <p:cNvSpPr txBox="1"/>
          <p:nvPr/>
        </p:nvSpPr>
        <p:spPr>
          <a:xfrm>
            <a:off x="208189" y="1126786"/>
            <a:ext cx="865142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Insulin</a:t>
            </a:r>
          </a:p>
          <a:p>
            <a:pPr algn="ctr"/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Insulin is the next step after IVF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Reduces serum glucose and suppresses ketogenesis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Most of the time: we use IV insulin infusion but mild DKA can be treated with subcutaneous insulin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Most protocols: IV insulin bolus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/>
              <a:t>0.1 unit/kg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Followed by: IV insulin infusion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/>
              <a:t>0.1 unit/kg/h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33C0DE-C29E-E74A-A606-32405C9F34B7}"/>
              </a:ext>
            </a:extLst>
          </p:cNvPr>
          <p:cNvSpPr txBox="1"/>
          <p:nvPr/>
        </p:nvSpPr>
        <p:spPr>
          <a:xfrm>
            <a:off x="0" y="289867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Management of DKA</a:t>
            </a:r>
          </a:p>
        </p:txBody>
      </p:sp>
    </p:spTree>
    <p:extLst>
      <p:ext uri="{BB962C8B-B14F-4D97-AF65-F5344CB8AC3E}">
        <p14:creationId xmlns:p14="http://schemas.microsoft.com/office/powerpoint/2010/main" val="371064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CDCB3-D366-C044-943F-08F245AC9AD7}"/>
              </a:ext>
            </a:extLst>
          </p:cNvPr>
          <p:cNvSpPr txBox="1"/>
          <p:nvPr/>
        </p:nvSpPr>
        <p:spPr>
          <a:xfrm>
            <a:off x="208189" y="1084256"/>
            <a:ext cx="865142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Electrolytes</a:t>
            </a:r>
          </a:p>
          <a:p>
            <a:pPr algn="ctr"/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DKA is associated with total-body K+ deficit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Serum K</a:t>
            </a:r>
            <a:r>
              <a:rPr lang="en-US" sz="2800" baseline="30000" dirty="0"/>
              <a:t>+</a:t>
            </a:r>
            <a:r>
              <a:rPr lang="en-US" sz="2800" dirty="0"/>
              <a:t> is often normal or high (do not get fooled!)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K</a:t>
            </a:r>
            <a:r>
              <a:rPr lang="en-US" sz="2800" baseline="30000" dirty="0"/>
              <a:t>+</a:t>
            </a:r>
            <a:r>
              <a:rPr lang="en-US" sz="2800" dirty="0"/>
              <a:t> Shift from intracellular to extracellular compartment with acidosis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Insulin therapy moves K</a:t>
            </a:r>
            <a:r>
              <a:rPr lang="en-US" sz="2800" baseline="30000" dirty="0"/>
              <a:t>+</a:t>
            </a:r>
            <a:r>
              <a:rPr lang="en-US" sz="2800" dirty="0"/>
              <a:t> back into the cells (watch for a drop in K</a:t>
            </a:r>
            <a:r>
              <a:rPr lang="en-US" sz="2800" baseline="30000" dirty="0"/>
              <a:t>+</a:t>
            </a:r>
            <a:r>
              <a:rPr lang="en-US" sz="2800" dirty="0"/>
              <a:t>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K</a:t>
            </a:r>
            <a:r>
              <a:rPr lang="en-US" sz="2800" baseline="30000" dirty="0"/>
              <a:t>+</a:t>
            </a:r>
            <a:r>
              <a:rPr lang="en-US" sz="2800" dirty="0"/>
              <a:t> replacement starts early (when K</a:t>
            </a:r>
            <a:r>
              <a:rPr lang="en-US" sz="2800" baseline="30000" dirty="0"/>
              <a:t>+</a:t>
            </a:r>
            <a:r>
              <a:rPr lang="en-US" sz="2800" dirty="0"/>
              <a:t> is normal)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Rate of K infusion depends on K</a:t>
            </a:r>
            <a:r>
              <a:rPr lang="en-US" sz="2800" baseline="30000" dirty="0"/>
              <a:t>+</a:t>
            </a:r>
            <a:r>
              <a:rPr lang="en-US" sz="2800" dirty="0"/>
              <a:t> level and eGFR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Consider bicarbonate infusion if pH &lt;7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Phosphate replacement is almost never required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33C0DE-C29E-E74A-A606-32405C9F34B7}"/>
              </a:ext>
            </a:extLst>
          </p:cNvPr>
          <p:cNvSpPr txBox="1"/>
          <p:nvPr/>
        </p:nvSpPr>
        <p:spPr>
          <a:xfrm>
            <a:off x="0" y="289867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Management of DKA</a:t>
            </a:r>
          </a:p>
        </p:txBody>
      </p:sp>
    </p:spTree>
    <p:extLst>
      <p:ext uri="{BB962C8B-B14F-4D97-AF65-F5344CB8AC3E}">
        <p14:creationId xmlns:p14="http://schemas.microsoft.com/office/powerpoint/2010/main" val="188818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814A04-6EA2-F04D-B95C-11F5F0196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63" y="54225"/>
            <a:ext cx="8229600" cy="671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9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CDCB3-D366-C044-943F-08F245AC9AD7}"/>
              </a:ext>
            </a:extLst>
          </p:cNvPr>
          <p:cNvSpPr txBox="1"/>
          <p:nvPr/>
        </p:nvSpPr>
        <p:spPr>
          <a:xfrm>
            <a:off x="208189" y="1062991"/>
            <a:ext cx="885961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Status of </a:t>
            </a:r>
            <a:r>
              <a:rPr lang="en-US" sz="2800" b="1" i="1" u="sng" dirty="0"/>
              <a:t>severe hyperglycemia </a:t>
            </a:r>
            <a:r>
              <a:rPr lang="en-US" sz="2800" dirty="0"/>
              <a:t>due to insulin resistance &amp; relative insulin deficiency resulting in </a:t>
            </a:r>
            <a:r>
              <a:rPr lang="en-US" sz="2800" b="1" i="1" u="sng" dirty="0"/>
              <a:t>increased serum osmolality</a:t>
            </a:r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~ 10 times higher mortality than DKA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Develops slower than DKA (over several days)</a:t>
            </a:r>
          </a:p>
          <a:p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No ketosis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Serum glucose level is higher than seen in DKA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ym typeface="Wingdings" pitchFamily="2" charset="2"/>
              </a:rPr>
              <a:t>More sever dehydration &amp; higher plasma osmolality than DKA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ym typeface="Wingdings" pitchFamily="2" charset="2"/>
              </a:rPr>
              <a:t>Gradual worsening of polydipsia, polyuria, &amp; weight loss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ym typeface="Wingdings" pitchFamily="2" charset="2"/>
              </a:rPr>
              <a:t>Impaired consciousness is more common than DKA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33C0DE-C29E-E74A-A606-32405C9F34B7}"/>
              </a:ext>
            </a:extLst>
          </p:cNvPr>
          <p:cNvSpPr txBox="1"/>
          <p:nvPr/>
        </p:nvSpPr>
        <p:spPr>
          <a:xfrm>
            <a:off x="0" y="289867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Hyperglycemic Hyperosmolar State (HHS)</a:t>
            </a:r>
          </a:p>
        </p:txBody>
      </p:sp>
    </p:spTree>
    <p:extLst>
      <p:ext uri="{BB962C8B-B14F-4D97-AF65-F5344CB8AC3E}">
        <p14:creationId xmlns:p14="http://schemas.microsoft.com/office/powerpoint/2010/main" val="360699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CDCB3-D366-C044-943F-08F245AC9AD7}"/>
              </a:ext>
            </a:extLst>
          </p:cNvPr>
          <p:cNvSpPr txBox="1"/>
          <p:nvPr/>
        </p:nvSpPr>
        <p:spPr>
          <a:xfrm>
            <a:off x="208189" y="800665"/>
            <a:ext cx="865142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Results from relative insulin deficiency (there is some detectable insulin)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Less activation of the hormone-sensitive lipase in adipose tissues &amp; less </a:t>
            </a:r>
            <a:r>
              <a:rPr lang="en-US" sz="2800" dirty="0">
                <a:sym typeface="Wingdings" pitchFamily="2" charset="2"/>
              </a:rPr>
              <a:t>free fatty acid production compared to DKA</a:t>
            </a:r>
          </a:p>
          <a:p>
            <a:endParaRPr lang="en-US" sz="2800" dirty="0"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ym typeface="Wingdings" pitchFamily="2" charset="2"/>
              </a:rPr>
              <a:t>No ketones production but higher serum glucose than in those with DKA</a:t>
            </a:r>
          </a:p>
          <a:p>
            <a:endParaRPr lang="en-US" sz="2800" dirty="0"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ym typeface="Wingdings" pitchFamily="2" charset="2"/>
              </a:rPr>
              <a:t>Sever dehydration and plasma hyperosmolality  impaired consciousness 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33C0DE-C29E-E74A-A606-32405C9F34B7}"/>
              </a:ext>
            </a:extLst>
          </p:cNvPr>
          <p:cNvSpPr txBox="1"/>
          <p:nvPr/>
        </p:nvSpPr>
        <p:spPr>
          <a:xfrm>
            <a:off x="0" y="289867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Pathophysiology of HHS</a:t>
            </a:r>
          </a:p>
        </p:txBody>
      </p:sp>
    </p:spTree>
    <p:extLst>
      <p:ext uri="{BB962C8B-B14F-4D97-AF65-F5344CB8AC3E}">
        <p14:creationId xmlns:p14="http://schemas.microsoft.com/office/powerpoint/2010/main" val="198872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C3C8B1-3627-3146-9379-D4DC05F5C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35"/>
          <a:stretch/>
        </p:blipFill>
        <p:spPr>
          <a:xfrm>
            <a:off x="88900" y="1531088"/>
            <a:ext cx="8966200" cy="38206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4B5775-9423-FA41-8EC6-A112A42573CB}"/>
              </a:ext>
            </a:extLst>
          </p:cNvPr>
          <p:cNvSpPr/>
          <p:nvPr/>
        </p:nvSpPr>
        <p:spPr>
          <a:xfrm>
            <a:off x="2298594" y="505372"/>
            <a:ext cx="4187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Laboratory Findings in HHS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43150C-E0E7-C14F-B184-FF37CEB8EC2F}"/>
              </a:ext>
            </a:extLst>
          </p:cNvPr>
          <p:cNvSpPr/>
          <p:nvPr/>
        </p:nvSpPr>
        <p:spPr>
          <a:xfrm>
            <a:off x="408199" y="5733738"/>
            <a:ext cx="8327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Management of HHS is similar to that of DKA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2B3962-BB92-9E43-8A59-078CB9E220D3}"/>
              </a:ext>
            </a:extLst>
          </p:cNvPr>
          <p:cNvSpPr txBox="1"/>
          <p:nvPr/>
        </p:nvSpPr>
        <p:spPr>
          <a:xfrm>
            <a:off x="7515245" y="1425677"/>
            <a:ext cx="1317359" cy="40016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307734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1842363" y="358239"/>
            <a:ext cx="545918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w Cen MT" panose="020B0602020104020603" pitchFamily="34" charset="0"/>
              </a:rPr>
              <a:t>Objectives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884BCA-1978-49CC-8588-5399D7CABDE7}"/>
              </a:ext>
            </a:extLst>
          </p:cNvPr>
          <p:cNvGrpSpPr/>
          <p:nvPr/>
        </p:nvGrpSpPr>
        <p:grpSpPr>
          <a:xfrm>
            <a:off x="4034022" y="1045429"/>
            <a:ext cx="1075867" cy="142875"/>
            <a:chOff x="4679586" y="878988"/>
            <a:chExt cx="1434489" cy="1905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701A590-ABA9-4BD2-BD64-376A4C227798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E53B434-A2A6-4C16-99DD-292CE4FD62C4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3E5BC96-17A2-4BD5-BA51-10270687E851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A06ACCC-548D-4873-BD3B-AD3CA2C095B0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BDE4C1-DAF9-476F-B807-27BE954F6C82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DB60B94-2D38-3B4D-ABB2-867E3F88106A}"/>
              </a:ext>
            </a:extLst>
          </p:cNvPr>
          <p:cNvGrpSpPr/>
          <p:nvPr/>
        </p:nvGrpSpPr>
        <p:grpSpPr>
          <a:xfrm>
            <a:off x="129850" y="1367942"/>
            <a:ext cx="8628893" cy="1815882"/>
            <a:chOff x="744945" y="3631740"/>
            <a:chExt cx="7996787" cy="242117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F7740E-FBCD-974F-83BB-16F29C8E8525}"/>
                </a:ext>
              </a:extLst>
            </p:cNvPr>
            <p:cNvSpPr/>
            <p:nvPr/>
          </p:nvSpPr>
          <p:spPr>
            <a:xfrm>
              <a:off x="744945" y="3662279"/>
              <a:ext cx="497414" cy="72826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457200" rtl="0" eaLnBrk="1" latinLnBrk="0" hangingPunct="1"/>
              <a:endParaRPr lang="en-US" sz="135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B7B7F0B-8666-C549-981E-CB2388C55C72}"/>
                </a:ext>
              </a:extLst>
            </p:cNvPr>
            <p:cNvSpPr txBox="1"/>
            <p:nvPr/>
          </p:nvSpPr>
          <p:spPr>
            <a:xfrm>
              <a:off x="1298925" y="3631740"/>
              <a:ext cx="7442807" cy="2421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Acute Diabetic Complications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Diabetic Ketoacidosis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Hyperglycemic Hyperosmolar State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Hypoglycemia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4C729FB1-2A40-634D-B1B3-1931F7726CEB}"/>
              </a:ext>
            </a:extLst>
          </p:cNvPr>
          <p:cNvSpPr/>
          <p:nvPr/>
        </p:nvSpPr>
        <p:spPr>
          <a:xfrm>
            <a:off x="126185" y="5885731"/>
            <a:ext cx="536731" cy="451401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 sz="135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9FADEDD-CEB0-E64E-930D-98D5BC54962E}"/>
              </a:ext>
            </a:extLst>
          </p:cNvPr>
          <p:cNvSpPr txBox="1"/>
          <p:nvPr/>
        </p:nvSpPr>
        <p:spPr>
          <a:xfrm>
            <a:off x="620911" y="3270241"/>
            <a:ext cx="8511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Chronic Diabetic Complications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Diabetic Retinopathy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Diabetic Nephropathy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Diabetic Neuropathy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Cardiovascular Disease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2535F7A-EAB4-A64E-B131-9EA8548C6C1E}"/>
              </a:ext>
            </a:extLst>
          </p:cNvPr>
          <p:cNvSpPr txBox="1"/>
          <p:nvPr/>
        </p:nvSpPr>
        <p:spPr>
          <a:xfrm>
            <a:off x="727619" y="5838971"/>
            <a:ext cx="8257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How to Screen and Prevent Diabetes Complications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6D90905-0F7A-564B-9D34-B4595014118C}"/>
              </a:ext>
            </a:extLst>
          </p:cNvPr>
          <p:cNvSpPr/>
          <p:nvPr/>
        </p:nvSpPr>
        <p:spPr>
          <a:xfrm>
            <a:off x="143883" y="3385183"/>
            <a:ext cx="479302" cy="496541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97005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3" grpId="0"/>
      <p:bldP spid="7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CDCB3-D366-C044-943F-08F245AC9AD7}"/>
              </a:ext>
            </a:extLst>
          </p:cNvPr>
          <p:cNvSpPr txBox="1"/>
          <p:nvPr/>
        </p:nvSpPr>
        <p:spPr>
          <a:xfrm>
            <a:off x="208189" y="800665"/>
            <a:ext cx="865142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Plasma glucose &lt;3.9 mmol/L (&lt;70 mg/dl)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Severe hypoglycemia: need for assistance from another person to correct glucose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Most frequent &amp; serious adverse effect of glucose-lowering therapies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Hypoglycemia in a patient with diabetes is almost always due to glucose-lowering therapies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Major barrier to achieving desirable glucose control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Occurs in 30-40% of patients with T1DM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Occurs in 10-30% of patients with insulin-treated T2D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Insulin &amp; sulfonylureas are the most frequent causes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33C0DE-C29E-E74A-A606-32405C9F34B7}"/>
              </a:ext>
            </a:extLst>
          </p:cNvPr>
          <p:cNvSpPr txBox="1"/>
          <p:nvPr/>
        </p:nvSpPr>
        <p:spPr>
          <a:xfrm>
            <a:off x="0" y="289867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Hypoglycemia</a:t>
            </a:r>
          </a:p>
        </p:txBody>
      </p:sp>
    </p:spTree>
    <p:extLst>
      <p:ext uri="{BB962C8B-B14F-4D97-AF65-F5344CB8AC3E}">
        <p14:creationId xmlns:p14="http://schemas.microsoft.com/office/powerpoint/2010/main" val="26201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928FA3-348F-8440-A5DE-A6935F436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26" y="40605"/>
            <a:ext cx="6424903" cy="689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2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C5C08-7F3C-0E4B-9C08-659377789D90}"/>
              </a:ext>
            </a:extLst>
          </p:cNvPr>
          <p:cNvSpPr txBox="1"/>
          <p:nvPr/>
        </p:nvSpPr>
        <p:spPr>
          <a:xfrm>
            <a:off x="133350" y="1000226"/>
            <a:ext cx="9010650" cy="1181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b="1" dirty="0"/>
              <a:t>Treatment: </a:t>
            </a:r>
            <a:r>
              <a:rPr lang="en-US" sz="2400" dirty="0"/>
              <a:t>(Rule of 15)</a:t>
            </a:r>
            <a:endParaRPr lang="en-US" sz="24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Give 15 grams of carbohydrates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/>
              <a:t>4 glucose tablets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/>
              <a:t>½ cup of fruit juice or regular soda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/>
              <a:t>1 tablespoon of sugar or honey</a:t>
            </a:r>
          </a:p>
          <a:p>
            <a:pPr lvl="1"/>
            <a:endParaRPr lang="en-US" sz="24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Wait 15 minutes and re-check glucose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Repeat the same if glucose is still less than 70 mg/dl </a:t>
            </a:r>
          </a:p>
          <a:p>
            <a:pPr marL="800100" lvl="1" indent="-342900">
              <a:buFontTx/>
              <a:buChar char="-"/>
            </a:pPr>
            <a:r>
              <a:rPr lang="en-US" sz="2400" dirty="0"/>
              <a:t>If glucose is above 70 mg/dl, have the patient eat a regular meal or a snack that contains protein (e.g. nuts, cheese, chicken, meat,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lvl="1"/>
            <a:endParaRPr lang="en-US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Remember, the patient should not be driving with hypoglycemia or (within 1 hour after treating hypoglycemia)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endParaRPr lang="en-US" sz="2400" dirty="0"/>
          </a:p>
          <a:p>
            <a:r>
              <a:rPr lang="en-US" sz="2400" dirty="0"/>
              <a:t>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5C55FD-132D-2C4C-94F9-CEB488DA98D6}"/>
              </a:ext>
            </a:extLst>
          </p:cNvPr>
          <p:cNvSpPr txBox="1"/>
          <p:nvPr/>
        </p:nvSpPr>
        <p:spPr>
          <a:xfrm>
            <a:off x="0" y="213667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Hypoglycemia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5B05E1-B475-8A4C-BFF6-A46BC7AB95D4}"/>
              </a:ext>
            </a:extLst>
          </p:cNvPr>
          <p:cNvGrpSpPr/>
          <p:nvPr/>
        </p:nvGrpSpPr>
        <p:grpSpPr>
          <a:xfrm>
            <a:off x="4034022" y="759679"/>
            <a:ext cx="1075867" cy="142875"/>
            <a:chOff x="4679586" y="878988"/>
            <a:chExt cx="1434489" cy="1905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53F3060-255F-F141-8C8E-3713DA17B07C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B649375-7569-D141-A6F2-3B4D1B6E10FC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7955EC1-8DBA-EC49-B1FD-E7A4678227A0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5456A97-F861-EA44-B4C7-C443A2572D12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C8C2CAC-2F4E-B64A-9DAC-887F8822BD02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29357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1842363" y="358239"/>
            <a:ext cx="545918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w Cen MT" panose="020B0602020104020603" pitchFamily="34" charset="0"/>
              </a:rPr>
              <a:t>Objectives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884BCA-1978-49CC-8588-5399D7CABDE7}"/>
              </a:ext>
            </a:extLst>
          </p:cNvPr>
          <p:cNvGrpSpPr/>
          <p:nvPr/>
        </p:nvGrpSpPr>
        <p:grpSpPr>
          <a:xfrm>
            <a:off x="4034022" y="1045429"/>
            <a:ext cx="1075867" cy="142875"/>
            <a:chOff x="4679586" y="878988"/>
            <a:chExt cx="1434489" cy="1905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701A590-ABA9-4BD2-BD64-376A4C227798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E53B434-A2A6-4C16-99DD-292CE4FD62C4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3E5BC96-17A2-4BD5-BA51-10270687E851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A06ACCC-548D-4873-BD3B-AD3CA2C095B0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BDE4C1-DAF9-476F-B807-27BE954F6C82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DB60B94-2D38-3B4D-ABB2-867E3F88106A}"/>
              </a:ext>
            </a:extLst>
          </p:cNvPr>
          <p:cNvGrpSpPr/>
          <p:nvPr/>
        </p:nvGrpSpPr>
        <p:grpSpPr>
          <a:xfrm>
            <a:off x="129850" y="1367941"/>
            <a:ext cx="8628893" cy="1815882"/>
            <a:chOff x="744945" y="3631740"/>
            <a:chExt cx="7996787" cy="242117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F7740E-FBCD-974F-83BB-16F29C8E8525}"/>
                </a:ext>
              </a:extLst>
            </p:cNvPr>
            <p:cNvSpPr/>
            <p:nvPr/>
          </p:nvSpPr>
          <p:spPr>
            <a:xfrm>
              <a:off x="744945" y="3662279"/>
              <a:ext cx="497414" cy="7282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457200" rtl="0" eaLnBrk="1" latinLnBrk="0" hangingPunct="1"/>
              <a:endParaRPr lang="en-US" sz="135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B7B7F0B-8666-C549-981E-CB2388C55C72}"/>
                </a:ext>
              </a:extLst>
            </p:cNvPr>
            <p:cNvSpPr txBox="1"/>
            <p:nvPr/>
          </p:nvSpPr>
          <p:spPr>
            <a:xfrm>
              <a:off x="1298925" y="3631740"/>
              <a:ext cx="7442807" cy="242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>
                      <a:lumMod val="75000"/>
                    </a:schemeClr>
                  </a:solidFill>
                  <a:latin typeface="Tw Cen MT" panose="020B0602020104020603" pitchFamily="34" charset="0"/>
                </a:rPr>
                <a:t>Acute Diabetic Complications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>
                  <a:solidFill>
                    <a:schemeClr val="bg1">
                      <a:lumMod val="75000"/>
                    </a:schemeClr>
                  </a:solidFill>
                  <a:latin typeface="Tw Cen MT" panose="020B0602020104020603" pitchFamily="34" charset="0"/>
                </a:rPr>
                <a:t>Diabetic Ketoacidosis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>
                  <a:solidFill>
                    <a:schemeClr val="bg1">
                      <a:lumMod val="75000"/>
                    </a:schemeClr>
                  </a:solidFill>
                  <a:latin typeface="Tw Cen MT" panose="020B0602020104020603" pitchFamily="34" charset="0"/>
                </a:rPr>
                <a:t>Hyperglycemic Hyperosmolar State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>
                  <a:solidFill>
                    <a:schemeClr val="bg1">
                      <a:lumMod val="75000"/>
                    </a:schemeClr>
                  </a:solidFill>
                  <a:latin typeface="Tw Cen MT" panose="020B0602020104020603" pitchFamily="34" charset="0"/>
                </a:rPr>
                <a:t>Hypoglycemia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FADEDD-CEB0-E64E-930D-98D5BC54962E}"/>
              </a:ext>
            </a:extLst>
          </p:cNvPr>
          <p:cNvSpPr txBox="1"/>
          <p:nvPr/>
        </p:nvSpPr>
        <p:spPr>
          <a:xfrm>
            <a:off x="620911" y="3270241"/>
            <a:ext cx="8511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Chronic Diabetic Complications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Diabetic Retinopathy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Diabetic Nephropathy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Diabetic Neuropathy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Cardiovascular Disease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6D90905-0F7A-564B-9D34-B4595014118C}"/>
              </a:ext>
            </a:extLst>
          </p:cNvPr>
          <p:cNvSpPr/>
          <p:nvPr/>
        </p:nvSpPr>
        <p:spPr>
          <a:xfrm>
            <a:off x="143883" y="3385183"/>
            <a:ext cx="479302" cy="496541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185548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Micro- and Macrovascular 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2800" dirty="0"/>
              <a:t>Micro-: Retinopathy, Neuropathy, and Nephropathy</a:t>
            </a:r>
          </a:p>
          <a:p>
            <a:pPr>
              <a:buFont typeface="Wingdings" charset="2"/>
              <a:buChar char="ü"/>
            </a:pPr>
            <a:endParaRPr lang="en-US" sz="2800" dirty="0"/>
          </a:p>
          <a:p>
            <a:pPr>
              <a:buFont typeface="Wingdings" charset="2"/>
              <a:buChar char="ü"/>
            </a:pPr>
            <a:r>
              <a:rPr lang="en-US" sz="2800" dirty="0"/>
              <a:t>Macro-: Ischemic Heart Disease, Cerebrovascular </a:t>
            </a:r>
          </a:p>
          <a:p>
            <a:pPr marL="0" indent="0">
              <a:buNone/>
            </a:pPr>
            <a:r>
              <a:rPr lang="en-US" sz="2800" dirty="0"/>
              <a:t>                    events, PAD</a:t>
            </a:r>
          </a:p>
          <a:p>
            <a:pPr>
              <a:buFont typeface="Wingdings" charset="2"/>
              <a:buChar char="ü"/>
            </a:pPr>
            <a:endParaRPr lang="en-US" sz="2800" dirty="0"/>
          </a:p>
          <a:p>
            <a:pPr>
              <a:buFont typeface="Wingdings" charset="2"/>
              <a:buChar char="ü"/>
            </a:pPr>
            <a:r>
              <a:rPr lang="en-US" sz="2800" dirty="0"/>
              <a:t>Mortality </a:t>
            </a:r>
          </a:p>
          <a:p>
            <a:pPr>
              <a:buFont typeface="Wingdings" charset="2"/>
              <a:buChar char="ü"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7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27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The definition of Diabetes is based on risk of Retinopathy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BA0BAC-7CB2-C94E-A973-20E5EB709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1" y="1078308"/>
            <a:ext cx="8819539" cy="5849694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39F1A1AF-7051-0448-8EF2-01DAE5AF1E17}"/>
              </a:ext>
            </a:extLst>
          </p:cNvPr>
          <p:cNvSpPr/>
          <p:nvPr/>
        </p:nvSpPr>
        <p:spPr>
          <a:xfrm>
            <a:off x="5344072" y="3737340"/>
            <a:ext cx="369712" cy="9144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9F077-6D89-CC4C-A69E-49E8FE5AA0E5}"/>
              </a:ext>
            </a:extLst>
          </p:cNvPr>
          <p:cNvSpPr txBox="1"/>
          <p:nvPr/>
        </p:nvSpPr>
        <p:spPr>
          <a:xfrm>
            <a:off x="4423144" y="2975915"/>
            <a:ext cx="129064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A" b="1" dirty="0">
                <a:solidFill>
                  <a:schemeClr val="bg1"/>
                </a:solidFill>
              </a:rPr>
              <a:t>FPG: 126</a:t>
            </a:r>
          </a:p>
          <a:p>
            <a:pPr algn="ctr"/>
            <a:r>
              <a:rPr lang="en-SA" b="1" dirty="0">
                <a:solidFill>
                  <a:schemeClr val="bg1"/>
                </a:solidFill>
              </a:rPr>
              <a:t>2-h PG: 200</a:t>
            </a:r>
          </a:p>
        </p:txBody>
      </p:sp>
    </p:spTree>
    <p:extLst>
      <p:ext uri="{BB962C8B-B14F-4D97-AF65-F5344CB8AC3E}">
        <p14:creationId xmlns:p14="http://schemas.microsoft.com/office/powerpoint/2010/main" val="415530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6888B-6D4D-014A-8C85-BB14017A2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650" y="855925"/>
            <a:ext cx="8686800" cy="497961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/>
              <a:t>Diabetes is the leading cause of: 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Blindness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Renal failure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Non-traumatic lower extremity amputation</a:t>
            </a:r>
          </a:p>
          <a:p>
            <a:pPr marL="457200" lvl="1" indent="0"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The presence of DM complication tremendously increases medical care cost </a:t>
            </a:r>
          </a:p>
          <a:p>
            <a:pPr>
              <a:buFont typeface="Wingdings" pitchFamily="2" charset="2"/>
              <a:buChar char="Ø"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Usually present after long period of hyperglycemia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Fortunately, they can be delayed/prevented by early DM detection and better glucose control</a:t>
            </a:r>
          </a:p>
          <a:p>
            <a:endParaRPr lang="en-SA" sz="2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BD6198-5A15-1849-9AC4-8F4AD179D020}"/>
              </a:ext>
            </a:extLst>
          </p:cNvPr>
          <p:cNvSpPr txBox="1">
            <a:spLocks/>
          </p:cNvSpPr>
          <p:nvPr/>
        </p:nvSpPr>
        <p:spPr>
          <a:xfrm>
            <a:off x="524540" y="-1896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Complications of Type 2 Diabetes</a:t>
            </a:r>
          </a:p>
        </p:txBody>
      </p:sp>
    </p:spTree>
    <p:extLst>
      <p:ext uri="{BB962C8B-B14F-4D97-AF65-F5344CB8AC3E}">
        <p14:creationId xmlns:p14="http://schemas.microsoft.com/office/powerpoint/2010/main" val="24949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AC273-7CD6-2141-9432-2D342B6D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Diabetic Retinopathy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E2CAD-4759-BF42-96F7-90F1B489F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15" y="1493875"/>
            <a:ext cx="8654903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/>
              <a:t>Non-proliferative</a:t>
            </a:r>
            <a:r>
              <a:rPr lang="en-US" dirty="0"/>
              <a:t>: usually appears in the 1st decade of the disease or early 2</a:t>
            </a:r>
            <a:r>
              <a:rPr lang="en-US" baseline="30000" dirty="0"/>
              <a:t>nd</a:t>
            </a:r>
            <a:r>
              <a:rPr lang="en-US" dirty="0"/>
              <a:t> decade.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Characterized by retinal vascular microaneurysms, blot hemorrhage, and cotton-wool spots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Proliferative</a:t>
            </a:r>
            <a:r>
              <a:rPr lang="en-US" dirty="0"/>
              <a:t>: hypoxemia  &amp; neovascularization leading to virtuous hemorrhage, fibrosis, and retinal detachment 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Macular edema</a:t>
            </a:r>
            <a:r>
              <a:rPr lang="en-US" dirty="0"/>
              <a:t>: can occur in non proliferative or proliferative stage</a:t>
            </a:r>
          </a:p>
          <a:p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257919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3A4AD-F68E-B542-8B4C-9472E7D06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Treatment of Retinopathy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4779A-EA60-D342-990F-597ED435E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16" y="1600200"/>
            <a:ext cx="8452884" cy="452596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Prevention (most effective treatment)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Glycemic &amp; BP control will slow the progression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Laser Photocoagulation 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Ocular injection (Anti-VEGF therapy for macular edema)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Yearly Screening (Dilated Eye Exam)</a:t>
            </a:r>
          </a:p>
          <a:p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801813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F8F5C-80F4-544B-977D-6329EF976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Diabetic Nephropathy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4D794-823D-B447-A57C-33469474B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Albuminuria (Albumin: Cr &gt;30 mg/g)</a:t>
            </a:r>
          </a:p>
          <a:p>
            <a:r>
              <a:rPr lang="en-US" dirty="0"/>
              <a:t>Always think about the other risk factors </a:t>
            </a:r>
            <a:r>
              <a:rPr lang="en-US" dirty="0" err="1"/>
              <a:t>e.g</a:t>
            </a:r>
            <a:r>
              <a:rPr lang="en-US" dirty="0"/>
              <a:t> HTN</a:t>
            </a:r>
          </a:p>
          <a:p>
            <a:endParaRPr lang="en-US" dirty="0"/>
          </a:p>
          <a:p>
            <a:r>
              <a:rPr lang="en-US" dirty="0"/>
              <a:t>Patients with diabetic nephropathy, almost always, have evidence of diabetic retinopathy</a:t>
            </a:r>
          </a:p>
          <a:p>
            <a:endParaRPr lang="en-US" dirty="0"/>
          </a:p>
          <a:p>
            <a:r>
              <a:rPr lang="en-US" dirty="0"/>
              <a:t>If your patient with diabetes has nephropathy but no retinopathy; it is very likely that the nephropathy is </a:t>
            </a:r>
            <a:r>
              <a:rPr lang="en-US" b="1" i="1" dirty="0"/>
              <a:t>NOT</a:t>
            </a:r>
            <a:r>
              <a:rPr lang="en-US" dirty="0"/>
              <a:t> due to diabetes</a:t>
            </a:r>
          </a:p>
          <a:p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414604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0" y="3038241"/>
            <a:ext cx="891914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u="sng" dirty="0"/>
              <a:t>Acute Diabetic Complications</a:t>
            </a:r>
          </a:p>
          <a:p>
            <a:pPr algn="ctr"/>
            <a:endParaRPr lang="en-US" sz="3600" b="1" dirty="0">
              <a:solidFill>
                <a:srgbClr val="EF3078"/>
              </a:solidFill>
              <a:latin typeface="Tw Cen MT" panose="020B0602020104020603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2912629" y="4189044"/>
            <a:ext cx="2551721" cy="338868"/>
            <a:chOff x="4679586" y="878988"/>
            <a:chExt cx="1434489" cy="1905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756042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4930-E6FE-5249-9350-D2982F41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A" dirty="0"/>
              <a:t>Treatment of Diabetic Nephropathy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35177-09BF-944D-8E99-098B172AA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/>
              <a:t>Prevention is the most effective therapy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/>
              <a:t>Aim is to slow the disease progression (or reverse it)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/>
              <a:t>Glucose &amp; BP control is key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/>
              <a:t>ACE I (or ARBs) are recommended to treat nephropathy </a:t>
            </a:r>
          </a:p>
          <a:p>
            <a:pPr>
              <a:buFont typeface="Wingdings" pitchFamily="2" charset="2"/>
              <a:buChar char="q"/>
            </a:pPr>
            <a:r>
              <a:rPr lang="en-SA" sz="2800" dirty="0"/>
              <a:t>SGLT-2 inhibitors can be used</a:t>
            </a:r>
          </a:p>
          <a:p>
            <a:pPr>
              <a:buFont typeface="Wingdings" pitchFamily="2" charset="2"/>
              <a:buChar char="q"/>
            </a:pPr>
            <a:r>
              <a:rPr lang="en-SA" sz="2800" dirty="0"/>
              <a:t>Reme</a:t>
            </a:r>
            <a:r>
              <a:rPr lang="en-US" sz="2800" dirty="0"/>
              <a:t>m</a:t>
            </a:r>
            <a:r>
              <a:rPr lang="en-SA" sz="2800" dirty="0"/>
              <a:t>ber to change doses (or stop) medications that are renally cleared if eGFR is low</a:t>
            </a:r>
          </a:p>
          <a:p>
            <a:pPr>
              <a:buFont typeface="Wingdings" pitchFamily="2" charset="2"/>
              <a:buChar char="q"/>
            </a:pPr>
            <a:endParaRPr lang="en-SA" sz="2800" dirty="0"/>
          </a:p>
          <a:p>
            <a:pPr>
              <a:buFont typeface="Wingdings" pitchFamily="2" charset="2"/>
              <a:buChar char="q"/>
            </a:pPr>
            <a:r>
              <a:rPr lang="en-SA" sz="2800" dirty="0"/>
              <a:t>Screen with Urinary Albumin: Creatinine &amp; eGFR</a:t>
            </a:r>
          </a:p>
        </p:txBody>
      </p:sp>
    </p:spTree>
    <p:extLst>
      <p:ext uri="{BB962C8B-B14F-4D97-AF65-F5344CB8AC3E}">
        <p14:creationId xmlns:p14="http://schemas.microsoft.com/office/powerpoint/2010/main" val="298730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886A-31BA-004C-AD0C-B8B0DC073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Diabetic Neuropathy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6ECC0-F304-B64E-A0EB-49B90B60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5140"/>
            <a:ext cx="8686800" cy="4983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Polyneuropathy</a:t>
            </a:r>
          </a:p>
          <a:p>
            <a:r>
              <a:rPr lang="en-US" sz="2800" dirty="0"/>
              <a:t>Most common form is distal symmetric polyneuropathy</a:t>
            </a:r>
          </a:p>
          <a:p>
            <a:r>
              <a:rPr lang="en-US" sz="2800" dirty="0"/>
              <a:t>Tingling, numbness, loss of sensation</a:t>
            </a:r>
          </a:p>
          <a:p>
            <a:r>
              <a:rPr lang="en-US" sz="2800" dirty="0"/>
              <a:t>Loss of fine touch, proprioception, and vibration. Loss of ankle deep reflex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Mononeuropathy</a:t>
            </a:r>
          </a:p>
          <a:p>
            <a:r>
              <a:rPr lang="en-US" sz="2800" dirty="0"/>
              <a:t>Dysfunction of cranial or peripheral nerves </a:t>
            </a:r>
          </a:p>
          <a:p>
            <a:r>
              <a:rPr lang="en-US" sz="2800" dirty="0"/>
              <a:t>less common</a:t>
            </a:r>
          </a:p>
          <a:p>
            <a:endParaRPr lang="en-SA" sz="2800" dirty="0"/>
          </a:p>
        </p:txBody>
      </p:sp>
    </p:spTree>
    <p:extLst>
      <p:ext uri="{BB962C8B-B14F-4D97-AF65-F5344CB8AC3E}">
        <p14:creationId xmlns:p14="http://schemas.microsoft.com/office/powerpoint/2010/main" val="667893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526F2-24C5-534B-AB72-3F8979BD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2DEBA-7672-A049-A81B-DF5B7AC12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A" dirty="0"/>
          </a:p>
          <a:p>
            <a:pPr marL="0" indent="0">
              <a:buNone/>
            </a:pPr>
            <a:endParaRPr lang="en-SA" dirty="0"/>
          </a:p>
          <a:p>
            <a:pPr marL="0" indent="0" algn="ctr">
              <a:buNone/>
            </a:pPr>
            <a:r>
              <a:rPr lang="en-SA" b="1" dirty="0"/>
              <a:t>How To Prevent These Complications?</a:t>
            </a:r>
          </a:p>
        </p:txBody>
      </p:sp>
    </p:spTree>
    <p:extLst>
      <p:ext uri="{BB962C8B-B14F-4D97-AF65-F5344CB8AC3E}">
        <p14:creationId xmlns:p14="http://schemas.microsoft.com/office/powerpoint/2010/main" val="1125614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/>
              <a:t>UKPDS: Type 2 diabetes 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2800" dirty="0"/>
              <a:t>A study done in multiple centers in UK from 1977 – 1997</a:t>
            </a:r>
          </a:p>
          <a:p>
            <a:pPr>
              <a:buFont typeface="Wingdings" charset="2"/>
              <a:buChar char="ü"/>
            </a:pPr>
            <a:endParaRPr lang="en-US" sz="2800" dirty="0"/>
          </a:p>
          <a:p>
            <a:pPr marL="0" indent="0" algn="ctr">
              <a:buNone/>
            </a:pPr>
            <a:r>
              <a:rPr lang="en-US" sz="2800" b="1" dirty="0"/>
              <a:t>Does intensive glucose control reduce risk of vascular complications?</a:t>
            </a:r>
          </a:p>
          <a:p>
            <a:pPr>
              <a:buFont typeface="Wingdings" charset="2"/>
              <a:buChar char="ü"/>
            </a:pPr>
            <a:endParaRPr lang="en-US" sz="2800" dirty="0"/>
          </a:p>
          <a:p>
            <a:pPr marL="0" indent="0" algn="ctr">
              <a:buNone/>
            </a:pPr>
            <a:r>
              <a:rPr lang="en-US" sz="2800" b="1" dirty="0"/>
              <a:t>(</a:t>
            </a:r>
            <a:r>
              <a:rPr lang="en-US" sz="2800" dirty="0"/>
              <a:t>Is there going to be a difference in the </a:t>
            </a:r>
            <a:r>
              <a:rPr lang="en-US" sz="2800" b="1" i="1" dirty="0"/>
              <a:t>incidence of diabetes complications</a:t>
            </a:r>
            <a:r>
              <a:rPr lang="en-US" sz="2800" dirty="0"/>
              <a:t> if we lower A1C down to 7% </a:t>
            </a:r>
            <a:r>
              <a:rPr lang="en-US" sz="2800" b="1" i="1" dirty="0"/>
              <a:t>versus</a:t>
            </a:r>
            <a:r>
              <a:rPr lang="en-US" sz="2800" dirty="0"/>
              <a:t> if we keep it at 8%?)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7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BAA73-8AA4-064A-B416-7DBC71E34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What did we learn from this study?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A8173-ECDC-F84E-A6E7-CD1BB3DAF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15140"/>
            <a:ext cx="8474149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SA" sz="2800" u="sng" dirty="0"/>
              <a:t>Intensive glucose therapy (lowering A1C to 7%) lowered risk of:</a:t>
            </a:r>
          </a:p>
          <a:p>
            <a:pPr marL="0" indent="0">
              <a:buNone/>
            </a:pPr>
            <a:endParaRPr lang="en-SA" sz="2800" dirty="0"/>
          </a:p>
          <a:p>
            <a:pPr lvl="1">
              <a:buFont typeface="Wingdings" pitchFamily="2" charset="2"/>
              <a:buChar char="Ø"/>
            </a:pPr>
            <a:r>
              <a:rPr lang="en-SA" dirty="0"/>
              <a:t>microvascualr complications by 25% (after 15 years)</a:t>
            </a:r>
          </a:p>
          <a:p>
            <a:pPr lvl="1">
              <a:buFont typeface="Wingdings" pitchFamily="2" charset="2"/>
              <a:buChar char="Ø"/>
            </a:pPr>
            <a:r>
              <a:rPr lang="en-SA" dirty="0"/>
              <a:t> Microalbuminuria by 33% after 12 years</a:t>
            </a:r>
          </a:p>
          <a:p>
            <a:pPr lvl="1">
              <a:buFont typeface="Wingdings" pitchFamily="2" charset="2"/>
              <a:buChar char="Ø"/>
            </a:pPr>
            <a:r>
              <a:rPr lang="en-SA" dirty="0"/>
              <a:t>Any diabetes-related endpoint by 12% </a:t>
            </a:r>
          </a:p>
          <a:p>
            <a:pPr lvl="1">
              <a:buFont typeface="Wingdings" pitchFamily="2" charset="2"/>
              <a:buChar char="Ø"/>
            </a:pPr>
            <a:endParaRPr lang="en-SA" dirty="0"/>
          </a:p>
          <a:p>
            <a:pPr lvl="1">
              <a:buFont typeface="Wingdings" pitchFamily="2" charset="2"/>
              <a:buChar char="Ø"/>
            </a:pPr>
            <a:r>
              <a:rPr lang="en-SA" dirty="0"/>
              <a:t>There was a direct relationship between the glucose level and risk of vascular complications</a:t>
            </a:r>
          </a:p>
          <a:p>
            <a:pPr lvl="1">
              <a:buFont typeface="Wingdings" pitchFamily="2" charset="2"/>
              <a:buChar char="Ø"/>
            </a:pPr>
            <a:r>
              <a:rPr lang="en-SA" dirty="0"/>
              <a:t>Intensive glucose control is essential in lowering the risk of diabetes complications</a:t>
            </a:r>
          </a:p>
          <a:p>
            <a:pPr lvl="1">
              <a:buFont typeface="Wingdings" pitchFamily="2" charset="2"/>
              <a:buChar char="Ø"/>
            </a:pPr>
            <a:endParaRPr lang="en-SA" dirty="0"/>
          </a:p>
          <a:p>
            <a:pPr lvl="1">
              <a:buFont typeface="Wingdings" pitchFamily="2" charset="2"/>
              <a:buChar char="Ø"/>
            </a:pPr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407822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BAA73-8AA4-064A-B416-7DBC71E34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What did we learn from this study?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A8173-ECDC-F84E-A6E7-CD1BB3DAF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r>
              <a:rPr lang="en-SA" sz="3000" dirty="0"/>
              <a:t>Tight Blood Pressure control (144/82 mmHg) in patients with type 2 diabetes lowered the risk of:</a:t>
            </a:r>
          </a:p>
          <a:p>
            <a:pPr marL="0" indent="0">
              <a:buNone/>
            </a:pPr>
            <a:endParaRPr lang="en-SA" sz="3000" dirty="0"/>
          </a:p>
          <a:p>
            <a:pPr lvl="1">
              <a:buFont typeface="Wingdings" pitchFamily="2" charset="2"/>
              <a:buChar char="Ø"/>
            </a:pPr>
            <a:r>
              <a:rPr lang="en-US" sz="3000" dirty="0"/>
              <a:t>D</a:t>
            </a:r>
            <a:r>
              <a:rPr lang="en-SA" sz="3000" dirty="0"/>
              <a:t>eath by 32%</a:t>
            </a:r>
          </a:p>
          <a:p>
            <a:pPr lvl="1">
              <a:buFont typeface="Wingdings" pitchFamily="2" charset="2"/>
              <a:buChar char="Ø"/>
            </a:pPr>
            <a:r>
              <a:rPr lang="en-SA" sz="3000" dirty="0"/>
              <a:t>Stroke by 44%</a:t>
            </a:r>
          </a:p>
          <a:p>
            <a:pPr lvl="1">
              <a:buFont typeface="Wingdings" pitchFamily="2" charset="2"/>
              <a:buChar char="Ø"/>
            </a:pPr>
            <a:r>
              <a:rPr lang="en-SA" sz="3000" dirty="0"/>
              <a:t>microvascualr complications by 37%</a:t>
            </a:r>
          </a:p>
          <a:p>
            <a:pPr lvl="1">
              <a:buFont typeface="Wingdings" pitchFamily="2" charset="2"/>
              <a:buChar char="Ø"/>
            </a:pPr>
            <a:r>
              <a:rPr lang="en-SA" sz="3000" dirty="0"/>
              <a:t> Heart Failure by 56%</a:t>
            </a:r>
          </a:p>
          <a:p>
            <a:pPr lvl="1">
              <a:buFont typeface="Wingdings" pitchFamily="2" charset="2"/>
              <a:buChar char="Ø"/>
            </a:pPr>
            <a:r>
              <a:rPr lang="en-SA" sz="3000" dirty="0"/>
              <a:t>Retinopathy progression by 34% </a:t>
            </a:r>
          </a:p>
          <a:p>
            <a:pPr lvl="1">
              <a:buFont typeface="Wingdings" pitchFamily="2" charset="2"/>
              <a:buChar char="Ø"/>
            </a:pPr>
            <a:r>
              <a:rPr lang="en-US" sz="3000" dirty="0"/>
              <a:t>A</a:t>
            </a:r>
            <a:r>
              <a:rPr lang="en-SA" sz="3000" dirty="0"/>
              <a:t>ny diabetes-related endpoint by 24%</a:t>
            </a:r>
          </a:p>
          <a:p>
            <a:pPr lvl="1">
              <a:buFont typeface="Wingdings" pitchFamily="2" charset="2"/>
              <a:buChar char="Ø"/>
            </a:pPr>
            <a:endParaRPr lang="en-SA" sz="3000" dirty="0"/>
          </a:p>
          <a:p>
            <a:pPr lvl="1">
              <a:buFont typeface="Wingdings" pitchFamily="2" charset="2"/>
              <a:buChar char="Ø"/>
            </a:pPr>
            <a:endParaRPr lang="en-SA" sz="3000" dirty="0"/>
          </a:p>
        </p:txBody>
      </p:sp>
    </p:spTree>
    <p:extLst>
      <p:ext uri="{BB962C8B-B14F-4D97-AF65-F5344CB8AC3E}">
        <p14:creationId xmlns:p14="http://schemas.microsoft.com/office/powerpoint/2010/main" val="18278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BAA73-8AA4-064A-B416-7DBC71E34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A" dirty="0"/>
              <a:t>When &amp; how to screen for the diabetes complications?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A8173-ECDC-F84E-A6E7-CD1BB3DAF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651" y="1770320"/>
            <a:ext cx="8633637" cy="508768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SA" dirty="0"/>
              <a:t> T2D: Start screening for complications at time of </a:t>
            </a:r>
            <a:r>
              <a:rPr lang="en-US" dirty="0"/>
              <a:t>diagnosis: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Yearly Dilated Eye Exam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Yearly </a:t>
            </a:r>
            <a:r>
              <a:rPr lang="en-US" dirty="0" err="1"/>
              <a:t>Albumin:Cr</a:t>
            </a:r>
            <a:r>
              <a:rPr lang="en-US" dirty="0"/>
              <a:t> ratio &amp; Serum Creatinine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Yearly foot exam (ask the patient to examine feet, routinely)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Other screening tests if clinically indicated</a:t>
            </a:r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 T1D: The same but start screening 5 years after the time of diagnosis </a:t>
            </a:r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311777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EB36C-C9AF-504E-9832-87E0441AC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20447-87F4-2E43-9024-7B7B715AF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B9FA8-0450-3B49-823E-0F9997F78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433" y="403775"/>
            <a:ext cx="9864867" cy="60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81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C5C08-7F3C-0E4B-9C08-659377789D90}"/>
              </a:ext>
            </a:extLst>
          </p:cNvPr>
          <p:cNvSpPr txBox="1"/>
          <p:nvPr/>
        </p:nvSpPr>
        <p:spPr>
          <a:xfrm>
            <a:off x="133350" y="1462087"/>
            <a:ext cx="90106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800" dirty="0"/>
              <a:t> Similar to UKPDS but in patients with T1D</a:t>
            </a:r>
          </a:p>
          <a:p>
            <a:endParaRPr lang="en-US" sz="2800" dirty="0"/>
          </a:p>
          <a:p>
            <a:endParaRPr lang="en-US" sz="2800" dirty="0"/>
          </a:p>
          <a:p>
            <a:pPr marL="342900" indent="-342900">
              <a:buFont typeface="Wingdings" pitchFamily="2" charset="2"/>
              <a:buChar char="q"/>
            </a:pPr>
            <a:endParaRPr lang="en-US" sz="2800" dirty="0"/>
          </a:p>
          <a:p>
            <a:pPr lvl="1" algn="ctr"/>
            <a:r>
              <a:rPr lang="en-US" sz="2800" b="1" dirty="0"/>
              <a:t>“Would glucose control ameliorate the long-term complications of diabetes?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5C55FD-132D-2C4C-94F9-CEB488DA98D6}"/>
              </a:ext>
            </a:extLst>
          </p:cNvPr>
          <p:cNvSpPr txBox="1"/>
          <p:nvPr/>
        </p:nvSpPr>
        <p:spPr>
          <a:xfrm>
            <a:off x="0" y="362149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DCCT: Type 1 Diabetes &amp; Complications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5B05E1-B475-8A4C-BFF6-A46BC7AB95D4}"/>
              </a:ext>
            </a:extLst>
          </p:cNvPr>
          <p:cNvGrpSpPr/>
          <p:nvPr/>
        </p:nvGrpSpPr>
        <p:grpSpPr>
          <a:xfrm>
            <a:off x="4034022" y="1019709"/>
            <a:ext cx="1075867" cy="142875"/>
            <a:chOff x="4679586" y="878988"/>
            <a:chExt cx="1434489" cy="1905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53F3060-255F-F141-8C8E-3713DA17B07C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B649375-7569-D141-A6F2-3B4D1B6E10FC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7955EC1-8DBA-EC49-B1FD-E7A4678227A0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5456A97-F861-EA44-B4C7-C443A2572D12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C8C2CAC-2F4E-B64A-9DAC-887F8822BD02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54557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C5C08-7F3C-0E4B-9C08-659377789D90}"/>
              </a:ext>
            </a:extLst>
          </p:cNvPr>
          <p:cNvSpPr txBox="1"/>
          <p:nvPr/>
        </p:nvSpPr>
        <p:spPr>
          <a:xfrm>
            <a:off x="133350" y="1000226"/>
            <a:ext cx="901065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endParaRPr lang="en-US" sz="2400" dirty="0"/>
          </a:p>
          <a:p>
            <a:r>
              <a:rPr lang="en-US" sz="2400" dirty="0"/>
              <a:t>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5C55FD-132D-2C4C-94F9-CEB488DA98D6}"/>
              </a:ext>
            </a:extLst>
          </p:cNvPr>
          <p:cNvSpPr txBox="1"/>
          <p:nvPr/>
        </p:nvSpPr>
        <p:spPr>
          <a:xfrm>
            <a:off x="0" y="213667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Chronic Complications of Diabetes (T1D)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5B05E1-B475-8A4C-BFF6-A46BC7AB95D4}"/>
              </a:ext>
            </a:extLst>
          </p:cNvPr>
          <p:cNvGrpSpPr/>
          <p:nvPr/>
        </p:nvGrpSpPr>
        <p:grpSpPr>
          <a:xfrm>
            <a:off x="4034022" y="759679"/>
            <a:ext cx="1075867" cy="142875"/>
            <a:chOff x="4679586" y="878988"/>
            <a:chExt cx="1434489" cy="1905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53F3060-255F-F141-8C8E-3713DA17B07C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B649375-7569-D141-A6F2-3B4D1B6E10FC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7955EC1-8DBA-EC49-B1FD-E7A4678227A0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5456A97-F861-EA44-B4C7-C443A2572D12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C8C2CAC-2F4E-B64A-9DAC-887F8822BD02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AA52BE2-7393-E741-BD02-B118FC42E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09" y="768228"/>
            <a:ext cx="8152783" cy="612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32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CDCB3-D366-C044-943F-08F245AC9AD7}"/>
              </a:ext>
            </a:extLst>
          </p:cNvPr>
          <p:cNvSpPr txBox="1"/>
          <p:nvPr/>
        </p:nvSpPr>
        <p:spPr>
          <a:xfrm>
            <a:off x="208189" y="800665"/>
            <a:ext cx="865142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Status of </a:t>
            </a:r>
            <a:r>
              <a:rPr lang="en-US" sz="2800" b="1" i="1" u="sng" dirty="0"/>
              <a:t>metabolic acidosis </a:t>
            </a:r>
            <a:r>
              <a:rPr lang="en-US" sz="2800" dirty="0"/>
              <a:t>due to absolute (or relative) insulin deficiency in association with increased levels of glucagon and other counter-regulatory hormones resulting in </a:t>
            </a:r>
            <a:r>
              <a:rPr lang="en-US" sz="2800" b="1" i="1" u="sng" dirty="0"/>
              <a:t>increased ketone </a:t>
            </a:r>
            <a:r>
              <a:rPr lang="en-US" sz="2800" dirty="0"/>
              <a:t>production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     hepatic glucose production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     activity of the </a:t>
            </a:r>
            <a:r>
              <a:rPr lang="en-US" sz="2800" i="1" dirty="0"/>
              <a:t>hormone-sensitive lipase </a:t>
            </a:r>
            <a:r>
              <a:rPr lang="en-US" sz="2800" dirty="0"/>
              <a:t>in AT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/>
          </a:p>
          <a:p>
            <a:r>
              <a:rPr lang="en-US" sz="2800" dirty="0"/>
              <a:t>                      Triglycerides </a:t>
            </a:r>
            <a:r>
              <a:rPr lang="en-US" sz="2800" dirty="0">
                <a:sym typeface="Wingdings" pitchFamily="2" charset="2"/>
              </a:rPr>
              <a:t>   glycerol and free fatty acid</a:t>
            </a:r>
          </a:p>
          <a:p>
            <a:endParaRPr lang="en-US" sz="2800" dirty="0"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ym typeface="Wingdings" pitchFamily="2" charset="2"/>
              </a:rPr>
              <a:t>In the liver: Free fatty acids   ketones </a:t>
            </a:r>
            <a:r>
              <a:rPr lang="en-US" sz="2800" dirty="0"/>
              <a:t> 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33C0DE-C29E-E74A-A606-32405C9F34B7}"/>
              </a:ext>
            </a:extLst>
          </p:cNvPr>
          <p:cNvSpPr txBox="1"/>
          <p:nvPr/>
        </p:nvSpPr>
        <p:spPr>
          <a:xfrm>
            <a:off x="0" y="289867"/>
            <a:ext cx="906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Diabetic </a:t>
            </a:r>
            <a:r>
              <a:rPr lang="en-US" sz="3000" b="1" dirty="0" err="1"/>
              <a:t>KetoAcidosis</a:t>
            </a:r>
            <a:r>
              <a:rPr lang="en-US" sz="3000" b="1" dirty="0"/>
              <a:t> (DKA)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4C26BD6F-870B-794E-AAFC-38221AC1CED6}"/>
              </a:ext>
            </a:extLst>
          </p:cNvPr>
          <p:cNvSpPr/>
          <p:nvPr/>
        </p:nvSpPr>
        <p:spPr>
          <a:xfrm>
            <a:off x="774748" y="3313028"/>
            <a:ext cx="262973" cy="391886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14F942BC-EFAC-2841-9DC8-91CB6C56DFF1}"/>
              </a:ext>
            </a:extLst>
          </p:cNvPr>
          <p:cNvSpPr/>
          <p:nvPr/>
        </p:nvSpPr>
        <p:spPr>
          <a:xfrm>
            <a:off x="774748" y="4156256"/>
            <a:ext cx="262973" cy="391886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06CB957-7B6A-0A48-AB2B-3E29B8B2D5FE}"/>
              </a:ext>
            </a:extLst>
          </p:cNvPr>
          <p:cNvCxnSpPr/>
          <p:nvPr/>
        </p:nvCxnSpPr>
        <p:spPr>
          <a:xfrm flipH="1">
            <a:off x="4392385" y="4629787"/>
            <a:ext cx="288000" cy="648000"/>
          </a:xfrm>
          <a:prstGeom prst="straightConnector1">
            <a:avLst/>
          </a:prstGeom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25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C5C08-7F3C-0E4B-9C08-659377789D90}"/>
              </a:ext>
            </a:extLst>
          </p:cNvPr>
          <p:cNvSpPr txBox="1"/>
          <p:nvPr/>
        </p:nvSpPr>
        <p:spPr>
          <a:xfrm>
            <a:off x="376629" y="1615088"/>
            <a:ext cx="9010650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/>
              <a:t>Gastroparesis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/>
              <a:t>Recurrent Infections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/>
              <a:t>Dental diseases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/>
              <a:t>Hearing loss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/>
              <a:t>Fatty Liver Disease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/>
              <a:t>Osteoporosis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/>
              <a:t>Psychological disorders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5C55FD-132D-2C4C-94F9-CEB488DA98D6}"/>
              </a:ext>
            </a:extLst>
          </p:cNvPr>
          <p:cNvSpPr txBox="1"/>
          <p:nvPr/>
        </p:nvSpPr>
        <p:spPr>
          <a:xfrm>
            <a:off x="0" y="149499"/>
            <a:ext cx="906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Other Complications of Diabetes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5B05E1-B475-8A4C-BFF6-A46BC7AB95D4}"/>
              </a:ext>
            </a:extLst>
          </p:cNvPr>
          <p:cNvGrpSpPr/>
          <p:nvPr/>
        </p:nvGrpSpPr>
        <p:grpSpPr>
          <a:xfrm>
            <a:off x="4034022" y="1104769"/>
            <a:ext cx="1075867" cy="142875"/>
            <a:chOff x="4679586" y="878988"/>
            <a:chExt cx="1434489" cy="1905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53F3060-255F-F141-8C8E-3713DA17B07C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B649375-7569-D141-A6F2-3B4D1B6E10FC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7955EC1-8DBA-EC49-B1FD-E7A4678227A0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5456A97-F861-EA44-B4C7-C443A2572D12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C8C2CAC-2F4E-B64A-9DAC-887F8822BD02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533532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C5C08-7F3C-0E4B-9C08-659377789D90}"/>
              </a:ext>
            </a:extLst>
          </p:cNvPr>
          <p:cNvSpPr txBox="1"/>
          <p:nvPr/>
        </p:nvSpPr>
        <p:spPr>
          <a:xfrm>
            <a:off x="133350" y="930462"/>
            <a:ext cx="871293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dirty="0"/>
              <a:t>Early Diagnosis &amp; Routine Screening Tests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dirty="0"/>
              <a:t>Maintain a good glucose control (A1C around 7%)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dirty="0"/>
              <a:t>Maintain a good BP control (ACE or ARB) (&lt; 140/90)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dirty="0"/>
              <a:t>Maintain a good control of lipid (statin)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dirty="0"/>
              <a:t>Smoking cessation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dirty="0"/>
              <a:t>Aspirin (only in patient with high CVD risk)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dirty="0"/>
              <a:t>Physical activity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5C55FD-132D-2C4C-94F9-CEB488DA98D6}"/>
              </a:ext>
            </a:extLst>
          </p:cNvPr>
          <p:cNvSpPr txBox="1"/>
          <p:nvPr/>
        </p:nvSpPr>
        <p:spPr>
          <a:xfrm>
            <a:off x="0" y="319619"/>
            <a:ext cx="906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How to Reduce the Risk of Diabetes Complications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5B05E1-B475-8A4C-BFF6-A46BC7AB95D4}"/>
              </a:ext>
            </a:extLst>
          </p:cNvPr>
          <p:cNvGrpSpPr/>
          <p:nvPr/>
        </p:nvGrpSpPr>
        <p:grpSpPr>
          <a:xfrm>
            <a:off x="4034022" y="1062239"/>
            <a:ext cx="1075867" cy="142875"/>
            <a:chOff x="4679586" y="878988"/>
            <a:chExt cx="1434489" cy="1905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53F3060-255F-F141-8C8E-3713DA17B07C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B649375-7569-D141-A6F2-3B4D1B6E10FC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7955EC1-8DBA-EC49-B1FD-E7A4678227A0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5456A97-F861-EA44-B4C7-C443A2572D12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C8C2CAC-2F4E-B64A-9DAC-887F8822BD02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65495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-124792" y="1691588"/>
            <a:ext cx="8919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Thank you</a:t>
            </a:r>
            <a:endParaRPr lang="en-US" sz="4000" b="1" dirty="0">
              <a:solidFill>
                <a:srgbClr val="EF3078"/>
              </a:solidFill>
              <a:latin typeface="Tw Cen MT" panose="020B0602020104020603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3059026" y="2764217"/>
            <a:ext cx="2551721" cy="338868"/>
            <a:chOff x="4679586" y="878988"/>
            <a:chExt cx="1434489" cy="1905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FA483C-8B17-B649-B9BA-283F17C26992}"/>
              </a:ext>
            </a:extLst>
          </p:cNvPr>
          <p:cNvSpPr txBox="1"/>
          <p:nvPr/>
        </p:nvSpPr>
        <p:spPr>
          <a:xfrm>
            <a:off x="2359514" y="3838683"/>
            <a:ext cx="6163598" cy="592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 err="1"/>
              <a:t>Moh.alsofiani@gmail.com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E3E83E-87C8-854F-AEEA-6B1C95507EE9}"/>
              </a:ext>
            </a:extLst>
          </p:cNvPr>
          <p:cNvSpPr txBox="1"/>
          <p:nvPr/>
        </p:nvSpPr>
        <p:spPr>
          <a:xfrm>
            <a:off x="2194880" y="4779721"/>
            <a:ext cx="6163598" cy="592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/>
              <a:t> @</a:t>
            </a:r>
            <a:r>
              <a:rPr lang="en-US" sz="2800" b="1" dirty="0" err="1"/>
              <a:t>Moh_Endo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146F1-9383-5045-BE63-CEE1F7E6C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13" y="4922377"/>
            <a:ext cx="1503409" cy="3068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62B8DA-41D8-554D-817C-08C8AB103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724" y="3528313"/>
            <a:ext cx="883198" cy="8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44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23150D-E6EC-0846-9AB6-4E64F2608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5027"/>
            <a:ext cx="9144000" cy="41556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EE211A-D71F-F147-B1C2-1E8FDB6DE07C}"/>
              </a:ext>
            </a:extLst>
          </p:cNvPr>
          <p:cNvSpPr txBox="1"/>
          <p:nvPr/>
        </p:nvSpPr>
        <p:spPr>
          <a:xfrm>
            <a:off x="0" y="213667"/>
            <a:ext cx="906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Precipitating Causes of DKA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74ED8B-07CB-2541-B453-F553E8B31F32}"/>
              </a:ext>
            </a:extLst>
          </p:cNvPr>
          <p:cNvSpPr txBox="1"/>
          <p:nvPr/>
        </p:nvSpPr>
        <p:spPr>
          <a:xfrm>
            <a:off x="208189" y="5042118"/>
            <a:ext cx="8651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Drugs: Corticosteroids, sympathomimetics, atypical anti-psychotics, SGLT-2 inhibitors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1CC7E6-8A26-2A4A-8346-2E18E52CD45D}"/>
              </a:ext>
            </a:extLst>
          </p:cNvPr>
          <p:cNvSpPr txBox="1"/>
          <p:nvPr/>
        </p:nvSpPr>
        <p:spPr>
          <a:xfrm>
            <a:off x="0" y="3233057"/>
            <a:ext cx="9067800" cy="6531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419381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CDCB3-D366-C044-943F-08F245AC9AD7}"/>
              </a:ext>
            </a:extLst>
          </p:cNvPr>
          <p:cNvSpPr txBox="1"/>
          <p:nvPr/>
        </p:nvSpPr>
        <p:spPr>
          <a:xfrm>
            <a:off x="179880" y="813087"/>
            <a:ext cx="865142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algn="ctr"/>
            <a:r>
              <a:rPr lang="en-US" sz="2800" dirty="0"/>
              <a:t>Severe Insulin deficiency &amp; Increased glucagon </a:t>
            </a:r>
            <a:endParaRPr lang="en-US" sz="2800" dirty="0">
              <a:sym typeface="Wingdings" pitchFamily="2" charset="2"/>
            </a:endParaRPr>
          </a:p>
          <a:p>
            <a:pPr algn="ctr"/>
            <a:endParaRPr lang="en-US" sz="2800" dirty="0">
              <a:sym typeface="Wingdings" pitchFamily="2" charset="2"/>
            </a:endParaRPr>
          </a:p>
          <a:p>
            <a:pPr algn="ctr"/>
            <a:endParaRPr lang="en-US" sz="2800" dirty="0">
              <a:sym typeface="Wingdings" pitchFamily="2" charset="2"/>
            </a:endParaRPr>
          </a:p>
          <a:p>
            <a:r>
              <a:rPr lang="en-US" sz="2800" dirty="0">
                <a:sym typeface="Wingdings" pitchFamily="2" charset="2"/>
              </a:rPr>
              <a:t>        </a:t>
            </a:r>
          </a:p>
          <a:p>
            <a:r>
              <a:rPr lang="en-US" sz="2800" dirty="0">
                <a:sym typeface="Wingdings" pitchFamily="2" charset="2"/>
              </a:rPr>
              <a:t>   </a:t>
            </a:r>
          </a:p>
          <a:p>
            <a:endParaRPr lang="en-US" sz="2800" dirty="0">
              <a:sym typeface="Wingdings" pitchFamily="2" charset="2"/>
            </a:endParaRPr>
          </a:p>
          <a:p>
            <a:endParaRPr lang="en-US" sz="2800" dirty="0">
              <a:sym typeface="Wingdings" pitchFamily="2" charset="2"/>
            </a:endParaRPr>
          </a:p>
          <a:p>
            <a:endParaRPr lang="en-US" sz="2800" dirty="0">
              <a:sym typeface="Wingdings" pitchFamily="2" charset="2"/>
            </a:endParaRPr>
          </a:p>
          <a:p>
            <a:endParaRPr lang="en-US" sz="2800" dirty="0">
              <a:sym typeface="Wingdings" pitchFamily="2" charset="2"/>
            </a:endParaRPr>
          </a:p>
          <a:p>
            <a:pPr algn="ctr"/>
            <a:endParaRPr lang="en-US" sz="2800" dirty="0">
              <a:sym typeface="Wingdings" pitchFamily="2" charset="2"/>
            </a:endParaRPr>
          </a:p>
          <a:p>
            <a:pPr algn="ctr"/>
            <a:endParaRPr lang="en-US" sz="2800" dirty="0">
              <a:sym typeface="Wingdings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33C0DE-C29E-E74A-A606-32405C9F34B7}"/>
              </a:ext>
            </a:extLst>
          </p:cNvPr>
          <p:cNvSpPr txBox="1"/>
          <p:nvPr/>
        </p:nvSpPr>
        <p:spPr>
          <a:xfrm>
            <a:off x="0" y="289867"/>
            <a:ext cx="906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Pathophysiology of DKA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674776D8-9567-D04B-8722-E779DFA18627}"/>
              </a:ext>
            </a:extLst>
          </p:cNvPr>
          <p:cNvSpPr/>
          <p:nvPr/>
        </p:nvSpPr>
        <p:spPr>
          <a:xfrm>
            <a:off x="1092818" y="1751558"/>
            <a:ext cx="468351" cy="6244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 dirty="0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65918A56-42ED-6F40-B626-E0A99EF2C68E}"/>
              </a:ext>
            </a:extLst>
          </p:cNvPr>
          <p:cNvSpPr/>
          <p:nvPr/>
        </p:nvSpPr>
        <p:spPr>
          <a:xfrm>
            <a:off x="4103649" y="1737146"/>
            <a:ext cx="468351" cy="6244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 dirty="0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B5A5C801-7B5F-4E40-B058-80042EAFC88F}"/>
              </a:ext>
            </a:extLst>
          </p:cNvPr>
          <p:cNvSpPr/>
          <p:nvPr/>
        </p:nvSpPr>
        <p:spPr>
          <a:xfrm>
            <a:off x="7033681" y="1776918"/>
            <a:ext cx="468351" cy="6244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B92E3-2F03-9542-B31B-0808F8EE3E79}"/>
              </a:ext>
            </a:extLst>
          </p:cNvPr>
          <p:cNvSpPr txBox="1"/>
          <p:nvPr/>
        </p:nvSpPr>
        <p:spPr>
          <a:xfrm>
            <a:off x="3087137" y="2408780"/>
            <a:ext cx="2953485" cy="181588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ym typeface="Wingdings" pitchFamily="2" charset="2"/>
              </a:rPr>
              <a:t>Increased activity of the hormone-sensitive lipase in adipose tissue</a:t>
            </a:r>
            <a:endParaRPr lang="en-SA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BD8ECC-03FD-454A-87CA-E07DFD3EF5EB}"/>
              </a:ext>
            </a:extLst>
          </p:cNvPr>
          <p:cNvSpPr txBox="1"/>
          <p:nvPr/>
        </p:nvSpPr>
        <p:spPr>
          <a:xfrm>
            <a:off x="6148894" y="2564865"/>
            <a:ext cx="2953485" cy="954107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ym typeface="Wingdings" pitchFamily="2" charset="2"/>
              </a:rPr>
              <a:t>Increased glucose production (Liver)</a:t>
            </a:r>
            <a:endParaRPr lang="en-SA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DB700-96B7-0544-9EFC-2A16F4190C69}"/>
              </a:ext>
            </a:extLst>
          </p:cNvPr>
          <p:cNvSpPr txBox="1"/>
          <p:nvPr/>
        </p:nvSpPr>
        <p:spPr>
          <a:xfrm>
            <a:off x="25380" y="2495381"/>
            <a:ext cx="2953485" cy="954107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ym typeface="Wingdings" pitchFamily="2" charset="2"/>
              </a:rPr>
              <a:t>Decreased glucose uptake in muscles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677D8045-F830-C14F-BA7B-AEAC0A66F37A}"/>
              </a:ext>
            </a:extLst>
          </p:cNvPr>
          <p:cNvSpPr/>
          <p:nvPr/>
        </p:nvSpPr>
        <p:spPr>
          <a:xfrm>
            <a:off x="4157160" y="4245704"/>
            <a:ext cx="468351" cy="6244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A76446-A8AD-BF47-AB6D-562156CF3484}"/>
              </a:ext>
            </a:extLst>
          </p:cNvPr>
          <p:cNvSpPr txBox="1"/>
          <p:nvPr/>
        </p:nvSpPr>
        <p:spPr>
          <a:xfrm>
            <a:off x="2277667" y="4893900"/>
            <a:ext cx="6553633" cy="52322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" pitchFamily="2" charset="2"/>
              </a:rPr>
              <a:t>Triglycerides       glycerol &amp; fatty acids (Liver)</a:t>
            </a:r>
            <a:endParaRPr lang="en-SA" sz="2800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83A996B5-7BCA-AE4F-9A50-373982D6FDED}"/>
              </a:ext>
            </a:extLst>
          </p:cNvPr>
          <p:cNvSpPr/>
          <p:nvPr/>
        </p:nvSpPr>
        <p:spPr>
          <a:xfrm>
            <a:off x="6267603" y="5451598"/>
            <a:ext cx="468351" cy="6244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D346B-E623-0446-B41D-3268187FDBE4}"/>
              </a:ext>
            </a:extLst>
          </p:cNvPr>
          <p:cNvSpPr txBox="1"/>
          <p:nvPr/>
        </p:nvSpPr>
        <p:spPr>
          <a:xfrm>
            <a:off x="5726007" y="6117585"/>
            <a:ext cx="1551541" cy="52322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ym typeface="Wingdings" pitchFamily="2" charset="2"/>
              </a:rPr>
              <a:t>Ketones</a:t>
            </a:r>
            <a:endParaRPr lang="en-SA" sz="2800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A7E883C-75D1-594B-8FB8-3C3555B9A1B3}"/>
              </a:ext>
            </a:extLst>
          </p:cNvPr>
          <p:cNvSpPr/>
          <p:nvPr/>
        </p:nvSpPr>
        <p:spPr>
          <a:xfrm>
            <a:off x="1092817" y="3518972"/>
            <a:ext cx="468351" cy="237142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D8B24B-AD63-1347-B172-1DC00255E821}"/>
              </a:ext>
            </a:extLst>
          </p:cNvPr>
          <p:cNvSpPr txBox="1"/>
          <p:nvPr/>
        </p:nvSpPr>
        <p:spPr>
          <a:xfrm>
            <a:off x="179043" y="6117585"/>
            <a:ext cx="2589121" cy="52322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ym typeface="Wingdings" pitchFamily="2" charset="2"/>
              </a:rPr>
              <a:t>Hyperglycemia</a:t>
            </a:r>
            <a:endParaRPr lang="en-SA" sz="2800" dirty="0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07C62A2F-964D-5848-8803-FCE7E94176F9}"/>
              </a:ext>
            </a:extLst>
          </p:cNvPr>
          <p:cNvSpPr/>
          <p:nvPr/>
        </p:nvSpPr>
        <p:spPr>
          <a:xfrm rot="3675404">
            <a:off x="4929702" y="2481888"/>
            <a:ext cx="468351" cy="4797583"/>
          </a:xfrm>
          <a:prstGeom prst="down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87000">
                <a:schemeClr val="accent1">
                  <a:tint val="50000"/>
                  <a:shade val="100000"/>
                  <a:satMod val="350000"/>
                  <a:alpha val="27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D3C06E58-F0D6-194D-A4E7-A428A6DE1F0C}"/>
              </a:ext>
            </a:extLst>
          </p:cNvPr>
          <p:cNvSpPr/>
          <p:nvPr/>
        </p:nvSpPr>
        <p:spPr>
          <a:xfrm rot="16200000">
            <a:off x="4315787" y="4972322"/>
            <a:ext cx="290809" cy="426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362016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CDCB3-D366-C044-943F-08F245AC9AD7}"/>
              </a:ext>
            </a:extLst>
          </p:cNvPr>
          <p:cNvSpPr txBox="1"/>
          <p:nvPr/>
        </p:nvSpPr>
        <p:spPr>
          <a:xfrm>
            <a:off x="208189" y="1693796"/>
            <a:ext cx="865142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457200" indent="-457200">
              <a:buFont typeface="Wingdings" pitchFamily="2" charset="2"/>
              <a:buChar char="Ø"/>
            </a:pPr>
            <a:endParaRPr lang="en-US" sz="2800" dirty="0">
              <a:sym typeface="Wingdings" pitchFamily="2" charset="2"/>
            </a:endParaRPr>
          </a:p>
          <a:p>
            <a:endParaRPr lang="en-US" sz="2800" dirty="0">
              <a:sym typeface="Wingdings" pitchFamily="2" charset="2"/>
            </a:endParaRPr>
          </a:p>
          <a:p>
            <a:pPr algn="ctr"/>
            <a:endParaRPr lang="en-US" sz="2800" dirty="0">
              <a:sym typeface="Wingdings" pitchFamily="2" charset="2"/>
            </a:endParaRPr>
          </a:p>
          <a:p>
            <a:pPr algn="ctr"/>
            <a:endParaRPr lang="en-US" sz="2800" dirty="0">
              <a:sym typeface="Wingdings" pitchFamily="2" charset="2"/>
            </a:endParaRPr>
          </a:p>
          <a:p>
            <a:pPr algn="ctr"/>
            <a:endParaRPr lang="en-US" sz="2800" dirty="0"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33C0DE-C29E-E74A-A606-32405C9F34B7}"/>
              </a:ext>
            </a:extLst>
          </p:cNvPr>
          <p:cNvSpPr txBox="1"/>
          <p:nvPr/>
        </p:nvSpPr>
        <p:spPr>
          <a:xfrm>
            <a:off x="0" y="289867"/>
            <a:ext cx="906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Pathophysiology of DKA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674776D8-9567-D04B-8722-E779DFA18627}"/>
              </a:ext>
            </a:extLst>
          </p:cNvPr>
          <p:cNvSpPr/>
          <p:nvPr/>
        </p:nvSpPr>
        <p:spPr>
          <a:xfrm>
            <a:off x="2323948" y="2373457"/>
            <a:ext cx="468351" cy="6244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 dirty="0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65918A56-42ED-6F40-B626-E0A99EF2C68E}"/>
              </a:ext>
            </a:extLst>
          </p:cNvPr>
          <p:cNvSpPr/>
          <p:nvPr/>
        </p:nvSpPr>
        <p:spPr>
          <a:xfrm>
            <a:off x="2323948" y="4241043"/>
            <a:ext cx="468351" cy="6244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994A38-F95E-CC49-B74B-D4840DC8AC59}"/>
              </a:ext>
            </a:extLst>
          </p:cNvPr>
          <p:cNvSpPr txBox="1"/>
          <p:nvPr/>
        </p:nvSpPr>
        <p:spPr>
          <a:xfrm>
            <a:off x="1263564" y="1624774"/>
            <a:ext cx="2589121" cy="52322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ym typeface="Wingdings" pitchFamily="2" charset="2"/>
              </a:rPr>
              <a:t>Hyperglycemia</a:t>
            </a:r>
            <a:endParaRPr lang="en-SA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B372C3-25DF-2C4E-B9D9-1C98F6CDE119}"/>
              </a:ext>
            </a:extLst>
          </p:cNvPr>
          <p:cNvSpPr txBox="1"/>
          <p:nvPr/>
        </p:nvSpPr>
        <p:spPr>
          <a:xfrm>
            <a:off x="5789802" y="1624774"/>
            <a:ext cx="1551541" cy="52322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ym typeface="Wingdings" pitchFamily="2" charset="2"/>
              </a:rPr>
              <a:t>Ketones</a:t>
            </a:r>
            <a:endParaRPr lang="en-SA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844F3-A116-4A46-BC8B-F4BBAADFE7D4}"/>
              </a:ext>
            </a:extLst>
          </p:cNvPr>
          <p:cNvSpPr txBox="1"/>
          <p:nvPr/>
        </p:nvSpPr>
        <p:spPr>
          <a:xfrm>
            <a:off x="978195" y="3165037"/>
            <a:ext cx="3170057" cy="954107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ym typeface="Wingdings" pitchFamily="2" charset="2"/>
              </a:rPr>
              <a:t>Glucosuria &amp; osmotic diuresis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FAC3B1-B328-5D40-8220-8CAEBAA90F98}"/>
              </a:ext>
            </a:extLst>
          </p:cNvPr>
          <p:cNvSpPr txBox="1"/>
          <p:nvPr/>
        </p:nvSpPr>
        <p:spPr>
          <a:xfrm>
            <a:off x="978195" y="4914320"/>
            <a:ext cx="3170057" cy="181588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ym typeface="Wingdings" pitchFamily="2" charset="2"/>
              </a:rPr>
              <a:t>Polyuria</a:t>
            </a:r>
          </a:p>
          <a:p>
            <a:pPr algn="ctr"/>
            <a:r>
              <a:rPr lang="en-US" sz="2800" dirty="0">
                <a:sym typeface="Wingdings" pitchFamily="2" charset="2"/>
              </a:rPr>
              <a:t>Polydipsia</a:t>
            </a:r>
          </a:p>
          <a:p>
            <a:pPr algn="ctr"/>
            <a:r>
              <a:rPr lang="en-US" sz="2800" dirty="0">
                <a:sym typeface="Wingdings" pitchFamily="2" charset="2"/>
              </a:rPr>
              <a:t>Hypovolemia</a:t>
            </a:r>
          </a:p>
          <a:p>
            <a:pPr algn="ctr"/>
            <a:r>
              <a:rPr lang="en-US" sz="2800" dirty="0">
                <a:sym typeface="Wingdings" pitchFamily="2" charset="2"/>
              </a:rPr>
              <a:t>Weight loss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E72A2DF8-1706-3A4C-B623-BF93B845BCDC}"/>
              </a:ext>
            </a:extLst>
          </p:cNvPr>
          <p:cNvSpPr/>
          <p:nvPr/>
        </p:nvSpPr>
        <p:spPr>
          <a:xfrm>
            <a:off x="6331396" y="2379743"/>
            <a:ext cx="468351" cy="6244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93C9B-1B23-9248-8CB5-F2ED78FCDF0F}"/>
              </a:ext>
            </a:extLst>
          </p:cNvPr>
          <p:cNvSpPr txBox="1"/>
          <p:nvPr/>
        </p:nvSpPr>
        <p:spPr>
          <a:xfrm>
            <a:off x="5214718" y="3191161"/>
            <a:ext cx="3170057" cy="52322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ym typeface="Wingdings" pitchFamily="2" charset="2"/>
              </a:rPr>
              <a:t>Metabolic Acidosis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2543D7F6-3BD4-9243-9FAC-186BB8C78880}"/>
              </a:ext>
            </a:extLst>
          </p:cNvPr>
          <p:cNvSpPr/>
          <p:nvPr/>
        </p:nvSpPr>
        <p:spPr>
          <a:xfrm>
            <a:off x="6465814" y="4047378"/>
            <a:ext cx="468351" cy="6244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BF5C4F-A64D-6042-AC0A-D6C2FEE54359}"/>
              </a:ext>
            </a:extLst>
          </p:cNvPr>
          <p:cNvSpPr txBox="1"/>
          <p:nvPr/>
        </p:nvSpPr>
        <p:spPr>
          <a:xfrm>
            <a:off x="4908059" y="4823098"/>
            <a:ext cx="3476716" cy="1384995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ym typeface="Wingdings" pitchFamily="2" charset="2"/>
              </a:rPr>
              <a:t>Altered mental status </a:t>
            </a:r>
          </a:p>
          <a:p>
            <a:pPr algn="ctr"/>
            <a:r>
              <a:rPr lang="en-US" sz="2800" dirty="0" err="1">
                <a:sym typeface="Wingdings" pitchFamily="2" charset="2"/>
              </a:rPr>
              <a:t>Kussumaul</a:t>
            </a:r>
            <a:r>
              <a:rPr lang="en-US" sz="2800" dirty="0">
                <a:sym typeface="Wingdings" pitchFamily="2" charset="2"/>
              </a:rPr>
              <a:t> Breathing</a:t>
            </a:r>
          </a:p>
          <a:p>
            <a:pPr algn="ctr"/>
            <a:r>
              <a:rPr lang="en-US" sz="2800" dirty="0">
                <a:sym typeface="Wingdings" pitchFamily="2" charset="2"/>
              </a:rPr>
              <a:t>Shock</a:t>
            </a:r>
          </a:p>
        </p:txBody>
      </p:sp>
    </p:spTree>
    <p:extLst>
      <p:ext uri="{BB962C8B-B14F-4D97-AF65-F5344CB8AC3E}">
        <p14:creationId xmlns:p14="http://schemas.microsoft.com/office/powerpoint/2010/main" val="136435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D5FC6C-A54F-3441-8139-889590D7B8CB}"/>
              </a:ext>
            </a:extLst>
          </p:cNvPr>
          <p:cNvSpPr txBox="1"/>
          <p:nvPr/>
        </p:nvSpPr>
        <p:spPr>
          <a:xfrm>
            <a:off x="81400" y="5972116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 err="1"/>
              <a:t>Misra</a:t>
            </a:r>
            <a:r>
              <a:rPr lang="en-GB" dirty="0"/>
              <a:t> et al., BMJ. 2015</a:t>
            </a:r>
            <a:endParaRPr lang="en-GB" sz="1200" dirty="0"/>
          </a:p>
          <a:p>
            <a:endParaRPr lang="en-GB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BC8F1C-C27A-AB44-B596-99E58CD94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395" y="0"/>
            <a:ext cx="4383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46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CDCB3-D366-C044-943F-08F245AC9AD7}"/>
              </a:ext>
            </a:extLst>
          </p:cNvPr>
          <p:cNvSpPr txBox="1"/>
          <p:nvPr/>
        </p:nvSpPr>
        <p:spPr>
          <a:xfrm>
            <a:off x="208189" y="800665"/>
            <a:ext cx="8651421" cy="584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/>
              <a:t>Polyuria, polydipsia, &amp; weight loss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/>
              <a:t>Nausea &amp; vomiting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/>
              <a:t>Abdominal pain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/>
              <a:t>Change in mental status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/>
              <a:t>Dehydration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/>
              <a:t>Hypothermia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/>
              <a:t>Deep labored breathing (</a:t>
            </a:r>
            <a:r>
              <a:rPr lang="en-US" sz="2800" dirty="0" err="1"/>
              <a:t>Kussmaul</a:t>
            </a:r>
            <a:r>
              <a:rPr lang="en-US" sz="2800" dirty="0"/>
              <a:t> respiration)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33C0DE-C29E-E74A-A606-32405C9F34B7}"/>
              </a:ext>
            </a:extLst>
          </p:cNvPr>
          <p:cNvSpPr txBox="1"/>
          <p:nvPr/>
        </p:nvSpPr>
        <p:spPr>
          <a:xfrm>
            <a:off x="0" y="289867"/>
            <a:ext cx="906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Clinical Features of DKA</a:t>
            </a:r>
          </a:p>
        </p:txBody>
      </p:sp>
    </p:spTree>
    <p:extLst>
      <p:ext uri="{BB962C8B-B14F-4D97-AF65-F5344CB8AC3E}">
        <p14:creationId xmlns:p14="http://schemas.microsoft.com/office/powerpoint/2010/main" val="2437973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16715</TotalTime>
  <Words>1590</Words>
  <Application>Microsoft Macintosh PowerPoint</Application>
  <PresentationFormat>On-screen Show (4:3)</PresentationFormat>
  <Paragraphs>342</Paragraphs>
  <Slides>42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Courier New</vt:lpstr>
      <vt:lpstr>Tw Cen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Micro- and Macrovascular Complications</vt:lpstr>
      <vt:lpstr>The definition of Diabetes is based on risk of Retinopathy</vt:lpstr>
      <vt:lpstr>PowerPoint Presentation</vt:lpstr>
      <vt:lpstr>Diabetic Retinopathy</vt:lpstr>
      <vt:lpstr>Treatment of Retinopathy</vt:lpstr>
      <vt:lpstr>Diabetic Nephropathy</vt:lpstr>
      <vt:lpstr>Treatment of Diabetic Nephropathy</vt:lpstr>
      <vt:lpstr>Diabetic Neuropathy</vt:lpstr>
      <vt:lpstr>PowerPoint Presentation</vt:lpstr>
      <vt:lpstr>UKPDS: Type 2 diabetes complications</vt:lpstr>
      <vt:lpstr>What did we learn from this study?</vt:lpstr>
      <vt:lpstr>What did we learn from this study?</vt:lpstr>
      <vt:lpstr>When &amp; how to screen for the diabetes complications?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Continuous Glucose Monitoring </dc:title>
  <dc:creator>MOHAMMED  AL-SOFIANI</dc:creator>
  <cp:lastModifiedBy>Mohammed Al-Sofiani</cp:lastModifiedBy>
  <cp:revision>450</cp:revision>
  <dcterms:created xsi:type="dcterms:W3CDTF">2019-10-16T11:09:48Z</dcterms:created>
  <dcterms:modified xsi:type="dcterms:W3CDTF">2020-02-08T09:38:11Z</dcterms:modified>
</cp:coreProperties>
</file>