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64" r:id="rId9"/>
    <p:sldId id="271" r:id="rId10"/>
    <p:sldId id="273" r:id="rId11"/>
    <p:sldId id="287" r:id="rId12"/>
    <p:sldId id="275" r:id="rId13"/>
    <p:sldId id="276" r:id="rId14"/>
    <p:sldId id="277" r:id="rId15"/>
    <p:sldId id="279" r:id="rId16"/>
    <p:sldId id="286" r:id="rId17"/>
    <p:sldId id="280" r:id="rId18"/>
    <p:sldId id="278" r:id="rId19"/>
    <p:sldId id="274" r:id="rId20"/>
    <p:sldId id="281" r:id="rId21"/>
    <p:sldId id="288" r:id="rId22"/>
    <p:sldId id="289" r:id="rId23"/>
    <p:sldId id="290" r:id="rId24"/>
    <p:sldId id="283" r:id="rId25"/>
    <p:sldId id="284" r:id="rId26"/>
    <p:sldId id="285" r:id="rId27"/>
    <p:sldId id="29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969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2CA3-7B39-48B6-A7DC-C40EB3A3C23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A9D0-5C2A-422B-89F5-75E3FD43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prevalent in Native Americans than in the general population.. Symptomatic knee osteoarthritis is extremely common in China.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osteoarthritis is more common in whites than in blacks. Knee osteoarthritis appears to be more common in black women than in other groups., African American men and women had a slightly higher prevalence of radiographic and symptomatic knee osteoarthritis but a significantly higher prevalence of severe radiographic knee osteoarthritis.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A9D0-5C2A-422B-89F5-75E3FD432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because of the increased synthesis of proteoglycans-an effort by the chondrocytes to repair cartilage damage. This stage may last for years or decades and is characterized by hypertrophic repair of the articular cartilage.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A9D0-5C2A-422B-89F5-75E3FD432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radiograph demonstrates osteoarthritis of the right hip, including the finding of sclerosis at the superior aspect of the acetabulum.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A9D0-5C2A-422B-89F5-75E3FD4328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1-Chondrocyte metabolism is affected, leading to an increased production of enzymes, which includes metalloproteinases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collagenase,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stromelysin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that destroy the cartilage matrix.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2-release of proteoglycan and collagen fragments into the synovial fluid.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3-Synovial macrophage production of MMP,  cytokines ,(IL) 1, (TNF)-alpha, occurs. These can diffuse back into the cartilage and directly destroy tissue or stimulate chondrocytes to produce more MMPs. Other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proinflammatory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molecules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nitric oxide [NO], an inorganic free radical) may also be a factor in stage 3. proteoglycan and collagen fragments into the synovial fluid.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A9D0-5C2A-422B-89F5-75E3FD4328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Rizwan Mansoor </a:t>
            </a:r>
            <a:r>
              <a:rPr lang="en-US" dirty="0" err="1" smtClean="0"/>
              <a:t>m.D</a:t>
            </a:r>
            <a:r>
              <a:rPr lang="en-US" dirty="0" err="1"/>
              <a:t>.</a:t>
            </a:r>
            <a:endParaRPr lang="en-US" dirty="0" smtClean="0"/>
          </a:p>
          <a:p>
            <a:r>
              <a:rPr lang="en-US" dirty="0" smtClean="0"/>
              <a:t>Consultant Rheumatologist</a:t>
            </a:r>
          </a:p>
        </p:txBody>
      </p:sp>
    </p:spTree>
    <p:extLst>
      <p:ext uri="{BB962C8B-B14F-4D97-AF65-F5344CB8AC3E}">
        <p14:creationId xmlns:p14="http://schemas.microsoft.com/office/powerpoint/2010/main" val="3645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welling </a:t>
            </a:r>
            <a:r>
              <a:rPr lang="en-US" dirty="0"/>
              <a:t>of the cartilage usually </a:t>
            </a:r>
            <a:r>
              <a:rPr lang="en-US" dirty="0" smtClean="0"/>
              <a:t>occurs</a:t>
            </a:r>
          </a:p>
          <a:p>
            <a:r>
              <a:rPr lang="en-US" dirty="0" smtClean="0"/>
              <a:t>the </a:t>
            </a:r>
            <a:r>
              <a:rPr lang="en-US" dirty="0"/>
              <a:t>level of proteoglycans eventually drops very low, </a:t>
            </a:r>
            <a:r>
              <a:rPr lang="en-US" dirty="0" smtClean="0"/>
              <a:t>the cartilage softens </a:t>
            </a:r>
            <a:r>
              <a:rPr lang="en-US" dirty="0"/>
              <a:t>and lose elasticity and </a:t>
            </a:r>
            <a:r>
              <a:rPr lang="en-US" dirty="0" smtClean="0"/>
              <a:t>compromising </a:t>
            </a:r>
            <a:r>
              <a:rPr lang="en-US" dirty="0"/>
              <a:t>joint surface integrity.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laking </a:t>
            </a:r>
            <a:r>
              <a:rPr lang="en-US" dirty="0"/>
              <a:t>and fibrillations (vertical clefts) develop </a:t>
            </a:r>
            <a:r>
              <a:rPr lang="en-US" dirty="0" smtClean="0"/>
              <a:t>along </a:t>
            </a:r>
            <a:r>
              <a:rPr lang="en-US" dirty="0"/>
              <a:t>on the surface of an osteoarthritic joint. Over time, the loss of cartilage results in loss of joint space.</a:t>
            </a:r>
          </a:p>
          <a:p>
            <a:r>
              <a:rPr lang="en-US" dirty="0" smtClean="0"/>
              <a:t>a </a:t>
            </a:r>
            <a:r>
              <a:rPr lang="en-US" dirty="0"/>
              <a:t>greater loss of joint space occurs at those areas experiencing the highest loads. </a:t>
            </a:r>
          </a:p>
        </p:txBody>
      </p:sp>
    </p:spTree>
    <p:extLst>
      <p:ext uri="{BB962C8B-B14F-4D97-AF65-F5344CB8AC3E}">
        <p14:creationId xmlns:p14="http://schemas.microsoft.com/office/powerpoint/2010/main" val="113132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 changes</a:t>
            </a:r>
            <a:endParaRPr lang="en-US" dirty="0"/>
          </a:p>
        </p:txBody>
      </p:sp>
      <p:pic>
        <p:nvPicPr>
          <p:cNvPr id="2050" name="Picture 2" descr="Image result for cartilage fibrillation of the kn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240692"/>
            <a:ext cx="8376223" cy="37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7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Radiological</a:t>
            </a:r>
            <a:endParaRPr lang="en-US" dirty="0"/>
          </a:p>
        </p:txBody>
      </p:sp>
      <p:pic>
        <p:nvPicPr>
          <p:cNvPr id="9218" name="Picture 2" descr="Image result for OA kn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86" y="2325757"/>
            <a:ext cx="5307496" cy="4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/>
              <a:t>denuded of its protective cartilage continues to articulate with the opposing surface. </a:t>
            </a:r>
            <a:endParaRPr lang="en-US" dirty="0" smtClean="0"/>
          </a:p>
          <a:p>
            <a:r>
              <a:rPr lang="en-US" dirty="0" smtClean="0"/>
              <a:t>Eventually</a:t>
            </a:r>
            <a:r>
              <a:rPr lang="en-US" dirty="0"/>
              <a:t>, the increasing stresses exceed the biomechanical yield strength of the bone.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subchondral bone responds with vascular invasion and increased cellularity, becoming thickened and dense (a process known as eburnation) at areas of pressure.</a:t>
            </a:r>
          </a:p>
        </p:txBody>
      </p:sp>
    </p:spTree>
    <p:extLst>
      <p:ext uri="{BB962C8B-B14F-4D97-AF65-F5344CB8AC3E}">
        <p14:creationId xmlns:p14="http://schemas.microsoft.com/office/powerpoint/2010/main" val="307127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subchondral </a:t>
            </a:r>
            <a:r>
              <a:rPr lang="en-US" dirty="0"/>
              <a:t>bone </a:t>
            </a:r>
            <a:r>
              <a:rPr lang="en-US" dirty="0" smtClean="0"/>
              <a:t>undergo </a:t>
            </a:r>
            <a:r>
              <a:rPr lang="en-US" dirty="0"/>
              <a:t>cystic </a:t>
            </a:r>
            <a:r>
              <a:rPr lang="en-US" dirty="0" smtClean="0"/>
              <a:t>degeneration. </a:t>
            </a:r>
          </a:p>
          <a:p>
            <a:endParaRPr lang="en-US" dirty="0" smtClean="0"/>
          </a:p>
          <a:p>
            <a:r>
              <a:rPr lang="en-US" dirty="0" smtClean="0"/>
              <a:t>Osteoarthritic </a:t>
            </a:r>
            <a:r>
              <a:rPr lang="en-US" dirty="0"/>
              <a:t>cysts are also referred to as subchondral cysts, pseudocysts, or geodes </a:t>
            </a:r>
            <a:r>
              <a:rPr lang="en-US" dirty="0" smtClean="0"/>
              <a:t>and </a:t>
            </a:r>
            <a:r>
              <a:rPr lang="en-US" dirty="0"/>
              <a:t>may range from 2 to 20 mm in diameter.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Osteoarthritic </a:t>
            </a:r>
            <a:r>
              <a:rPr lang="en-US" dirty="0"/>
              <a:t>cysts in the acetabulum </a:t>
            </a:r>
            <a:r>
              <a:rPr lang="en-US" dirty="0" smtClean="0"/>
              <a:t>are </a:t>
            </a:r>
            <a:r>
              <a:rPr lang="en-US" dirty="0"/>
              <a:t>termed Egger cysts.</a:t>
            </a:r>
          </a:p>
        </p:txBody>
      </p:sp>
    </p:spTree>
    <p:extLst>
      <p:ext uri="{BB962C8B-B14F-4D97-AF65-F5344CB8AC3E}">
        <p14:creationId xmlns:p14="http://schemas.microsoft.com/office/powerpoint/2010/main" val="1092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vascularization </a:t>
            </a:r>
            <a:r>
              <a:rPr lang="en-US" dirty="0"/>
              <a:t>of subchondral marrow, </a:t>
            </a:r>
            <a:endParaRPr lang="en-US" dirty="0" smtClean="0"/>
          </a:p>
          <a:p>
            <a:r>
              <a:rPr lang="en-US" dirty="0" smtClean="0"/>
              <a:t>osseous </a:t>
            </a:r>
            <a:r>
              <a:rPr lang="en-US" dirty="0"/>
              <a:t>metaplasia of synovial connective tissue, and </a:t>
            </a:r>
            <a:endParaRPr lang="en-US" dirty="0" smtClean="0"/>
          </a:p>
          <a:p>
            <a:r>
              <a:rPr lang="en-US" dirty="0" smtClean="0"/>
              <a:t>ossifying </a:t>
            </a:r>
            <a:r>
              <a:rPr lang="en-US" dirty="0"/>
              <a:t>cartilaginous protrusions lead to irregular outgrowth of new bone (osteophytes). </a:t>
            </a:r>
            <a:endParaRPr lang="en-US" dirty="0" smtClean="0"/>
          </a:p>
          <a:p>
            <a:r>
              <a:rPr lang="en-US" dirty="0" smtClean="0"/>
              <a:t>Fragmentation </a:t>
            </a:r>
            <a:r>
              <a:rPr lang="en-US" dirty="0"/>
              <a:t>of these osteophytes or of the articular cartilage itself results in the presence of intra-articular loose bodies (joint mice).</a:t>
            </a:r>
          </a:p>
        </p:txBody>
      </p:sp>
    </p:spTree>
    <p:extLst>
      <p:ext uri="{BB962C8B-B14F-4D97-AF65-F5344CB8AC3E}">
        <p14:creationId xmlns:p14="http://schemas.microsoft.com/office/powerpoint/2010/main" val="153870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changes</a:t>
            </a:r>
            <a:endParaRPr lang="en-US" dirty="0"/>
          </a:p>
        </p:txBody>
      </p:sp>
      <p:pic>
        <p:nvPicPr>
          <p:cNvPr id="1026" name="Picture 2" descr="Image result for cartilage fibrillation of the kn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5" y="2369713"/>
            <a:ext cx="8628846" cy="41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8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factors- </a:t>
            </a:r>
          </a:p>
          <a:p>
            <a:r>
              <a:rPr lang="en-US" dirty="0" smtClean="0"/>
              <a:t>Age, </a:t>
            </a:r>
            <a:r>
              <a:rPr lang="en-US" dirty="0" err="1" smtClean="0"/>
              <a:t>obesity,trauma</a:t>
            </a:r>
            <a:r>
              <a:rPr lang="en-US" dirty="0" smtClean="0"/>
              <a:t>, genetics, hypogonadism, muscle weakness, repetitive use, Infection, crystal deposition, acromegaly, previous </a:t>
            </a:r>
            <a:r>
              <a:rPr lang="en-US" dirty="0"/>
              <a:t>inflammatory arthritis </a:t>
            </a:r>
            <a:r>
              <a:rPr lang="en-US" dirty="0" smtClean="0"/>
              <a:t>(burnt-out </a:t>
            </a:r>
            <a:r>
              <a:rPr lang="en-US" dirty="0"/>
              <a:t>rheumatoid arthritis)</a:t>
            </a:r>
          </a:p>
          <a:p>
            <a:r>
              <a:rPr lang="en-US" dirty="0"/>
              <a:t>Heritable metabolic causes </a:t>
            </a:r>
            <a:r>
              <a:rPr lang="en-US" dirty="0" smtClean="0"/>
              <a:t>(</a:t>
            </a:r>
            <a:r>
              <a:rPr lang="en-US" dirty="0" err="1" smtClean="0"/>
              <a:t>alkaptonuria</a:t>
            </a:r>
            <a:r>
              <a:rPr lang="en-US" dirty="0"/>
              <a:t>, hemochromatosis, Wilson </a:t>
            </a:r>
            <a:r>
              <a:rPr lang="en-US" dirty="0" smtClean="0"/>
              <a:t>disease)</a:t>
            </a:r>
            <a:r>
              <a:rPr lang="en-US" dirty="0" err="1" smtClean="0"/>
              <a:t>Hemoglobinopathies</a:t>
            </a:r>
            <a:r>
              <a:rPr lang="en-US" dirty="0" smtClean="0"/>
              <a:t> (sickle </a:t>
            </a:r>
            <a:r>
              <a:rPr lang="en-US" dirty="0"/>
              <a:t>cell disease and </a:t>
            </a:r>
            <a:r>
              <a:rPr lang="en-US" dirty="0" smtClean="0"/>
              <a:t>thalassemia)Neuropathic </a:t>
            </a:r>
            <a:r>
              <a:rPr lang="en-US" dirty="0"/>
              <a:t>disorders leading to a Charcot joint </a:t>
            </a:r>
            <a:r>
              <a:rPr lang="en-US" dirty="0" smtClean="0"/>
              <a:t>(</a:t>
            </a:r>
            <a:r>
              <a:rPr lang="en-US" dirty="0" err="1" smtClean="0"/>
              <a:t>syringomyelia</a:t>
            </a:r>
            <a:r>
              <a:rPr lang="en-US" dirty="0"/>
              <a:t>, </a:t>
            </a:r>
            <a:r>
              <a:rPr lang="en-US" dirty="0" err="1"/>
              <a:t>tabes</a:t>
            </a:r>
            <a:r>
              <a:rPr lang="en-US" dirty="0"/>
              <a:t> dorsalis, and </a:t>
            </a:r>
            <a:r>
              <a:rPr lang="en-US" dirty="0" smtClean="0"/>
              <a:t>diabetes)Underlying </a:t>
            </a:r>
            <a:r>
              <a:rPr lang="en-US" dirty="0"/>
              <a:t>morphologic risk factors </a:t>
            </a:r>
            <a:r>
              <a:rPr lang="en-US" dirty="0" smtClean="0"/>
              <a:t>(congenital </a:t>
            </a:r>
            <a:r>
              <a:rPr lang="en-US" dirty="0"/>
              <a:t>hip dislocation and slipped femoral capital epiphysis)</a:t>
            </a:r>
          </a:p>
          <a:p>
            <a:r>
              <a:rPr lang="en-US" dirty="0"/>
              <a:t>Disorders of bone </a:t>
            </a:r>
            <a:r>
              <a:rPr lang="en-US" dirty="0" smtClean="0"/>
              <a:t>(Paget </a:t>
            </a:r>
            <a:r>
              <a:rPr lang="en-US" dirty="0"/>
              <a:t>disease and avascular </a:t>
            </a:r>
            <a:r>
              <a:rPr lang="en-US" dirty="0" smtClean="0"/>
              <a:t>necrosis)Previous </a:t>
            </a:r>
            <a:r>
              <a:rPr lang="en-US" dirty="0"/>
              <a:t>surgical procedures </a:t>
            </a:r>
            <a:r>
              <a:rPr lang="en-US" dirty="0" smtClean="0"/>
              <a:t>(meniscectomy)Diabetes </a:t>
            </a:r>
            <a:r>
              <a:rPr lang="en-US" dirty="0"/>
              <a:t>mellitus </a:t>
            </a:r>
            <a:r>
              <a:rPr lang="en-US" baseline="30000" dirty="0"/>
              <a:t>[44]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9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changes</a:t>
            </a:r>
            <a:endParaRPr lang="en-US" dirty="0"/>
          </a:p>
        </p:txBody>
      </p:sp>
      <p:pic>
        <p:nvPicPr>
          <p:cNvPr id="10242" name="Picture 2" descr="This radiograph demonstrates osteoarthritis of th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06" y="2954337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6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changes</a:t>
            </a:r>
            <a:endParaRPr lang="en-US" dirty="0"/>
          </a:p>
        </p:txBody>
      </p:sp>
      <p:pic>
        <p:nvPicPr>
          <p:cNvPr id="8194" name="Picture 2" descr="Image result for OA kn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68" y="2603500"/>
            <a:ext cx="465817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eterogeneous </a:t>
            </a:r>
            <a:r>
              <a:rPr lang="en-US" dirty="0"/>
              <a:t>group of conditions resulting in common histopathologic and radiologic </a:t>
            </a:r>
            <a:r>
              <a:rPr lang="en-US" dirty="0" smtClean="0"/>
              <a:t>changes</a:t>
            </a:r>
            <a:r>
              <a:rPr lang="en-US" dirty="0"/>
              <a:t> </a:t>
            </a:r>
            <a:r>
              <a:rPr lang="en-US" dirty="0" smtClean="0"/>
              <a:t>involving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ntire </a:t>
            </a:r>
            <a:r>
              <a:rPr lang="en-US" dirty="0"/>
              <a:t>joint organ,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 </a:t>
            </a:r>
            <a:r>
              <a:rPr lang="en-US" dirty="0"/>
              <a:t>the articular </a:t>
            </a:r>
            <a:r>
              <a:rPr lang="en-US" dirty="0" smtClean="0"/>
              <a:t>cartilage</a:t>
            </a:r>
          </a:p>
          <a:p>
            <a:r>
              <a:rPr lang="en-US" dirty="0" smtClean="0"/>
              <a:t>the </a:t>
            </a:r>
            <a:r>
              <a:rPr lang="en-US" dirty="0"/>
              <a:t>subchondral bone and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synovium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8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1- </a:t>
            </a:r>
            <a:r>
              <a:rPr lang="en-US" dirty="0"/>
              <a:t> breakdown of the cartilage matrix occurs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Stage 2 -  involves </a:t>
            </a:r>
            <a:r>
              <a:rPr lang="en-US" dirty="0"/>
              <a:t>the fibrillation and erosion of the cartilage </a:t>
            </a:r>
            <a:r>
              <a:rPr lang="en-US" dirty="0" smtClean="0"/>
              <a:t>surface</a:t>
            </a:r>
          </a:p>
          <a:p>
            <a:endParaRPr lang="en-US" dirty="0"/>
          </a:p>
          <a:p>
            <a:r>
              <a:rPr lang="en-US" dirty="0" smtClean="0"/>
              <a:t>Stage 3 - </a:t>
            </a:r>
            <a:r>
              <a:rPr lang="en-US" dirty="0"/>
              <a:t>a chronic inflammatory response in the synovium. </a:t>
            </a:r>
            <a:endParaRPr lang="en-US" dirty="0" smtClean="0"/>
          </a:p>
          <a:p>
            <a:r>
              <a:rPr lang="en-US" dirty="0" smtClean="0"/>
              <a:t>Further Progression - </a:t>
            </a:r>
            <a:r>
              <a:rPr lang="en-US" dirty="0"/>
              <a:t>the above events alter the joint architecture, </a:t>
            </a:r>
            <a:r>
              <a:rPr lang="en-US" dirty="0" smtClean="0"/>
              <a:t>compensatory </a:t>
            </a:r>
            <a:r>
              <a:rPr lang="en-US" dirty="0"/>
              <a:t>bone overgrowth </a:t>
            </a:r>
            <a:r>
              <a:rPr lang="en-US" dirty="0" smtClean="0"/>
              <a:t>occurs. </a:t>
            </a:r>
            <a:r>
              <a:rPr lang="en-US" dirty="0"/>
              <a:t>joint architecture is changed </a:t>
            </a:r>
            <a:r>
              <a:rPr lang="en-US" dirty="0" smtClean="0"/>
              <a:t>mechanical </a:t>
            </a:r>
            <a:r>
              <a:rPr lang="en-US" dirty="0"/>
              <a:t>and inflammatory stress occurs on the articular surfaces, the disease progresses unchecked.</a:t>
            </a:r>
          </a:p>
        </p:txBody>
      </p:sp>
    </p:spTree>
    <p:extLst>
      <p:ext uri="{BB962C8B-B14F-4D97-AF65-F5344CB8AC3E}">
        <p14:creationId xmlns:p14="http://schemas.microsoft.com/office/powerpoint/2010/main" val="3555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PGOA</a:t>
            </a:r>
            <a:endParaRPr lang="en-US" dirty="0"/>
          </a:p>
        </p:txBody>
      </p:sp>
      <p:pic>
        <p:nvPicPr>
          <p:cNvPr id="3074" name="Picture 2" descr="Image result for primary generalized osteoarthr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6" y="2281881"/>
            <a:ext cx="7562334" cy="37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Erosive OA</a:t>
            </a:r>
            <a:endParaRPr lang="en-US" dirty="0"/>
          </a:p>
        </p:txBody>
      </p:sp>
      <p:pic>
        <p:nvPicPr>
          <p:cNvPr id="4098" name="Picture 2" descr="Image result for erosive oa seagu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9" y="2911475"/>
            <a:ext cx="56673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Chonromalcia</a:t>
            </a:r>
            <a:r>
              <a:rPr lang="en-US" dirty="0" smtClean="0"/>
              <a:t> Patellae</a:t>
            </a:r>
            <a:endParaRPr lang="en-US" dirty="0"/>
          </a:p>
        </p:txBody>
      </p:sp>
      <p:pic>
        <p:nvPicPr>
          <p:cNvPr id="6146" name="Picture 2" descr="Image result for chondromalacia patella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68" y="2446638"/>
            <a:ext cx="3970637" cy="37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Crystalline </a:t>
            </a:r>
            <a:r>
              <a:rPr lang="en-US" dirty="0" err="1"/>
              <a:t>arthropathies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, gout and </a:t>
            </a:r>
            <a:r>
              <a:rPr lang="en-US" dirty="0" err="1"/>
              <a:t>pseudogout</a:t>
            </a:r>
            <a:r>
              <a:rPr lang="en-US" dirty="0"/>
              <a:t>)</a:t>
            </a:r>
          </a:p>
          <a:p>
            <a:r>
              <a:rPr lang="en-US" dirty="0"/>
              <a:t>Inflammatory arthritis (</a:t>
            </a:r>
            <a:r>
              <a:rPr lang="en-US" dirty="0" err="1"/>
              <a:t>eg</a:t>
            </a:r>
            <a:r>
              <a:rPr lang="en-US" dirty="0"/>
              <a:t>, rheumatoid arthritis)</a:t>
            </a:r>
          </a:p>
          <a:p>
            <a:r>
              <a:rPr lang="en-US" dirty="0"/>
              <a:t>Seronegative </a:t>
            </a:r>
            <a:r>
              <a:rPr lang="en-US" dirty="0" err="1"/>
              <a:t>spondyloarthropathies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psoriatic arthritis and reactive arthritis)</a:t>
            </a:r>
          </a:p>
          <a:p>
            <a:r>
              <a:rPr lang="en-US" dirty="0"/>
              <a:t>Septic arthritis or </a:t>
            </a:r>
            <a:r>
              <a:rPr lang="en-US" dirty="0" err="1"/>
              <a:t>postinfectious</a:t>
            </a:r>
            <a:r>
              <a:rPr lang="en-US" dirty="0"/>
              <a:t> </a:t>
            </a:r>
            <a:r>
              <a:rPr lang="en-US" dirty="0" err="1"/>
              <a:t>arthropathy</a:t>
            </a:r>
            <a:endParaRPr lang="en-US" dirty="0"/>
          </a:p>
          <a:p>
            <a:r>
              <a:rPr lang="en-US" dirty="0"/>
              <a:t>Fibromyalgia</a:t>
            </a:r>
          </a:p>
          <a:p>
            <a:r>
              <a:rPr lang="en-US" dirty="0"/>
              <a:t>Tendonitis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5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</a:t>
            </a:r>
          </a:p>
          <a:p>
            <a:r>
              <a:rPr lang="en-US" dirty="0" smtClean="0"/>
              <a:t>Plain Radiography</a:t>
            </a:r>
          </a:p>
          <a:p>
            <a:r>
              <a:rPr lang="en-US" dirty="0" smtClean="0"/>
              <a:t>CT scan, MRI scan, ultrasonography</a:t>
            </a:r>
          </a:p>
          <a:p>
            <a:r>
              <a:rPr lang="en-US" dirty="0" smtClean="0"/>
              <a:t>Bone scintigraphy</a:t>
            </a:r>
          </a:p>
          <a:p>
            <a:r>
              <a:rPr lang="en-US" dirty="0" smtClean="0"/>
              <a:t>Arthrocentesis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 pharmacologic-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Life style modification, physical and rehab therapy</a:t>
            </a:r>
          </a:p>
          <a:p>
            <a:endParaRPr lang="en-US" dirty="0" smtClean="0"/>
          </a:p>
          <a:p>
            <a:r>
              <a:rPr lang="en-US" dirty="0" smtClean="0"/>
              <a:t>Pharmacotherapy</a:t>
            </a:r>
          </a:p>
          <a:p>
            <a:pPr marL="0" indent="0">
              <a:buNone/>
            </a:pPr>
            <a:r>
              <a:rPr lang="en-US" dirty="0" smtClean="0"/>
              <a:t>     Arthroscopy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Osteotomy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Arthroplasty</a:t>
            </a:r>
          </a:p>
          <a:p>
            <a:pPr marL="0" indent="0">
              <a:buNone/>
            </a:pPr>
            <a:r>
              <a:rPr lang="en-US" dirty="0" smtClean="0"/>
              <a:t>     Fusion and joint Lavage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Stem cell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54954" y="3298580"/>
            <a:ext cx="9119062" cy="20261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0" tIns="0" rIns="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1.Hunter, W. Of the structure and diseases of articulating cartilages. 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Phil. Trans. Royal Soc.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 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470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, 514–521 (1743).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2.National Collaborating Centre for Chronic Conditions (UK).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National Clinical Guideline for Care and Management in Adults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(Royal College of Physicians of London, 2008).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3.Felson, D. T. An update on the pathogenesis and epidemiology of osteoarthritis. 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Radiol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.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Clin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. North Am.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 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42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, 1–9 (2004).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4.WHO. The World Health Report 2002: reducing risks, promoting healthy life (WHO, 2002).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5.Centers for Disease Control and Prevention (CDC). Prevalence of doctor-diagnosed arthritis and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arthritis-attributable activity limitation—United States, 2010–2012. 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MMWR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Morb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. Mortal.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Wkly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Rep.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 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62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, 869–873 (2013).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Internationally</a:t>
            </a:r>
            <a:r>
              <a:rPr lang="en-US" dirty="0"/>
              <a:t>, osteoarthritis is the most common articular disease. Estimates of its frequency vary across different populations</a:t>
            </a:r>
            <a:r>
              <a:rPr lang="en-US" dirty="0" smtClean="0"/>
              <a:t>.</a:t>
            </a:r>
          </a:p>
          <a:p>
            <a:r>
              <a:rPr lang="en-US" dirty="0"/>
              <a:t> 80-90% of individuals older than 65 years have evidence of radiographic </a:t>
            </a:r>
            <a:r>
              <a:rPr lang="en-US" dirty="0" smtClean="0"/>
              <a:t> </a:t>
            </a:r>
            <a:r>
              <a:rPr lang="en-US" dirty="0"/>
              <a:t>osteoarthritis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prevalence of osteoarthritis is higher among women than among men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nterethnic </a:t>
            </a:r>
            <a:r>
              <a:rPr lang="en-US" dirty="0"/>
              <a:t>differences in the prevalence of osteoarthritis have been noted.</a:t>
            </a:r>
          </a:p>
        </p:txBody>
      </p:sp>
    </p:spTree>
    <p:extLst>
      <p:ext uri="{BB962C8B-B14F-4D97-AF65-F5344CB8AC3E}">
        <p14:creationId xmlns:p14="http://schemas.microsoft.com/office/powerpoint/2010/main" val="6980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Involved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Weight-bearing </a:t>
            </a:r>
            <a:r>
              <a:rPr lang="en-US" dirty="0"/>
              <a:t>joints, </a:t>
            </a:r>
            <a:r>
              <a:rPr lang="en-US" dirty="0" smtClean="0"/>
              <a:t>including:</a:t>
            </a:r>
          </a:p>
          <a:p>
            <a:pPr marL="0" indent="0">
              <a:buNone/>
            </a:pPr>
            <a:r>
              <a:rPr lang="en-US" dirty="0" smtClean="0"/>
              <a:t>       the knees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the hips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cervical </a:t>
            </a:r>
            <a:r>
              <a:rPr lang="en-US" dirty="0"/>
              <a:t>and lumbosacral </a:t>
            </a:r>
            <a:r>
              <a:rPr lang="en-US" dirty="0" smtClean="0"/>
              <a:t>spine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feet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 smtClean="0"/>
              <a:t>Non weight bearing joints:</a:t>
            </a:r>
          </a:p>
          <a:p>
            <a:pPr marL="0" indent="0">
              <a:buNone/>
            </a:pPr>
            <a:r>
              <a:rPr lang="en-US" dirty="0" smtClean="0"/>
              <a:t>the(DIP</a:t>
            </a:r>
            <a:r>
              <a:rPr lang="en-US" dirty="0"/>
              <a:t>), </a:t>
            </a:r>
            <a:r>
              <a:rPr lang="en-US" dirty="0" smtClean="0"/>
              <a:t>the(PIP</a:t>
            </a:r>
            <a:r>
              <a:rPr lang="en-US" dirty="0"/>
              <a:t>), and </a:t>
            </a:r>
            <a:r>
              <a:rPr lang="en-US" dirty="0" smtClean="0"/>
              <a:t>the(CMC</a:t>
            </a:r>
            <a:r>
              <a:rPr lang="en-US" dirty="0"/>
              <a:t>) joints. </a:t>
            </a:r>
          </a:p>
        </p:txBody>
      </p:sp>
    </p:spTree>
    <p:extLst>
      <p:ext uri="{BB962C8B-B14F-4D97-AF65-F5344CB8AC3E}">
        <p14:creationId xmlns:p14="http://schemas.microsoft.com/office/powerpoint/2010/main" val="9317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Articular cartilage</a:t>
            </a:r>
          </a:p>
          <a:p>
            <a:r>
              <a:rPr lang="en-US" dirty="0"/>
              <a:t>Subchondral bone</a:t>
            </a:r>
          </a:p>
          <a:p>
            <a:r>
              <a:rPr lang="en-US" dirty="0"/>
              <a:t>Synovial membrane</a:t>
            </a:r>
          </a:p>
          <a:p>
            <a:r>
              <a:rPr lang="en-US" dirty="0"/>
              <a:t>Synovial fluid</a:t>
            </a:r>
          </a:p>
          <a:p>
            <a:r>
              <a:rPr lang="en-US" dirty="0"/>
              <a:t>Joint capsule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7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 anatomy</a:t>
            </a:r>
            <a:endParaRPr lang="en-US" dirty="0"/>
          </a:p>
        </p:txBody>
      </p:sp>
      <p:pic>
        <p:nvPicPr>
          <p:cNvPr id="1026" name="Picture 2" descr="Image result for synovial joint stru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60" y="2603500"/>
            <a:ext cx="449339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4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</a:t>
            </a:r>
            <a:r>
              <a:rPr lang="en-US" sz="1100" dirty="0"/>
              <a:t>articular</a:t>
            </a:r>
            <a:r>
              <a:rPr lang="en-US" dirty="0"/>
              <a:t> surface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articular </a:t>
            </a:r>
            <a:r>
              <a:rPr lang="en-US" dirty="0"/>
              <a:t>cartilage (</a:t>
            </a:r>
            <a:r>
              <a:rPr lang="en-US" dirty="0" smtClean="0"/>
              <a:t> </a:t>
            </a:r>
            <a:r>
              <a:rPr lang="en-US" dirty="0"/>
              <a:t>chondrocytes) surrounded </a:t>
            </a:r>
            <a:r>
              <a:rPr lang="en-US" dirty="0" smtClean="0"/>
              <a:t>by </a:t>
            </a:r>
            <a:r>
              <a:rPr lang="en-US" dirty="0"/>
              <a:t>extracellular matrix </a:t>
            </a:r>
            <a:r>
              <a:rPr lang="en-US" dirty="0" smtClean="0"/>
              <a:t> </a:t>
            </a:r>
            <a:r>
              <a:rPr lang="en-US" dirty="0"/>
              <a:t>includes </a:t>
            </a:r>
            <a:endParaRPr lang="en-US" dirty="0" smtClean="0"/>
          </a:p>
          <a:p>
            <a:r>
              <a:rPr lang="en-US" dirty="0" smtClean="0"/>
              <a:t>proteoglycans </a:t>
            </a:r>
            <a:r>
              <a:rPr lang="en-US" dirty="0"/>
              <a:t>and collagen. The cartilage facilitates joint function and protects the underlying subchondral bone by </a:t>
            </a:r>
            <a:endParaRPr lang="en-US" dirty="0" smtClean="0"/>
          </a:p>
          <a:p>
            <a:r>
              <a:rPr lang="en-US" dirty="0" smtClean="0"/>
              <a:t>distributing </a:t>
            </a:r>
            <a:r>
              <a:rPr lang="en-US" dirty="0"/>
              <a:t>large loads, </a:t>
            </a:r>
            <a:endParaRPr lang="en-US" dirty="0" smtClean="0"/>
          </a:p>
          <a:p>
            <a:r>
              <a:rPr lang="en-US" dirty="0" smtClean="0"/>
              <a:t>maintaining </a:t>
            </a:r>
            <a:r>
              <a:rPr lang="en-US" dirty="0"/>
              <a:t>low contact stresses, and </a:t>
            </a:r>
            <a:endParaRPr lang="en-US" dirty="0" smtClean="0"/>
          </a:p>
          <a:p>
            <a:r>
              <a:rPr lang="en-US" dirty="0" smtClean="0"/>
              <a:t>reducing </a:t>
            </a:r>
            <a:r>
              <a:rPr lang="en-US" dirty="0"/>
              <a:t>friction at the joint.</a:t>
            </a:r>
          </a:p>
        </p:txBody>
      </p:sp>
    </p:spTree>
    <p:extLst>
      <p:ext uri="{BB962C8B-B14F-4D97-AF65-F5344CB8AC3E}">
        <p14:creationId xmlns:p14="http://schemas.microsoft.com/office/powerpoint/2010/main" val="429158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cartilage</a:t>
            </a:r>
            <a:endParaRPr lang="en-US" dirty="0"/>
          </a:p>
        </p:txBody>
      </p:sp>
      <p:pic>
        <p:nvPicPr>
          <p:cNvPr id="2050" name="Picture 2" descr="Unfortunately we are unable to provide accessible alternative text for this. If you require assistance to access this image, or to obtain a text description, please contact npg@nature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19" y="2844800"/>
            <a:ext cx="50958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1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Synovial fluid is formed </a:t>
            </a:r>
            <a:r>
              <a:rPr lang="en-US" dirty="0" smtClean="0"/>
              <a:t>by </a:t>
            </a:r>
            <a:r>
              <a:rPr lang="en-US" dirty="0"/>
              <a:t>(</a:t>
            </a:r>
            <a:r>
              <a:rPr lang="en-US" dirty="0" err="1"/>
              <a:t>synoviocytes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Synovial </a:t>
            </a:r>
            <a:r>
              <a:rPr lang="en-US" dirty="0"/>
              <a:t>cells also manufacture hyaluronic acid (HA, also known as </a:t>
            </a:r>
            <a:r>
              <a:rPr lang="en-US" dirty="0" err="1"/>
              <a:t>hyaluronate</a:t>
            </a:r>
            <a:r>
              <a:rPr lang="en-US" dirty="0"/>
              <a:t>), a glycosaminoglycan that is the major </a:t>
            </a:r>
            <a:r>
              <a:rPr lang="en-US" dirty="0" err="1"/>
              <a:t>noncellular</a:t>
            </a:r>
            <a:r>
              <a:rPr lang="en-US" dirty="0"/>
              <a:t> component of synovial fluid. </a:t>
            </a:r>
            <a:endParaRPr lang="en-US" dirty="0" smtClean="0"/>
          </a:p>
          <a:p>
            <a:r>
              <a:rPr lang="en-US" dirty="0" smtClean="0"/>
              <a:t>Synovial </a:t>
            </a:r>
            <a:r>
              <a:rPr lang="en-US" dirty="0"/>
              <a:t>fluid supplies nutrients to the avascular articular cartilage; it also </a:t>
            </a:r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/>
              <a:t>the viscosity needed to absorb shock from slow </a:t>
            </a:r>
            <a:r>
              <a:rPr lang="en-US" dirty="0" smtClean="0"/>
              <a:t>movements </a:t>
            </a:r>
          </a:p>
          <a:p>
            <a:r>
              <a:rPr lang="en-US" dirty="0" smtClean="0"/>
              <a:t>provides </a:t>
            </a:r>
            <a:r>
              <a:rPr lang="en-US" dirty="0"/>
              <a:t>elasticity required to absorb shock from rapid movements.</a:t>
            </a:r>
          </a:p>
        </p:txBody>
      </p:sp>
    </p:spTree>
    <p:extLst>
      <p:ext uri="{BB962C8B-B14F-4D97-AF65-F5344CB8AC3E}">
        <p14:creationId xmlns:p14="http://schemas.microsoft.com/office/powerpoint/2010/main" val="4215063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581</TotalTime>
  <Words>772</Words>
  <Application>Microsoft Office PowerPoint</Application>
  <PresentationFormat>Widescreen</PresentationFormat>
  <Paragraphs>125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Lora</vt:lpstr>
      <vt:lpstr>Source Sans Pro</vt:lpstr>
      <vt:lpstr>Wingdings 3</vt:lpstr>
      <vt:lpstr>Ion Boardroom</vt:lpstr>
      <vt:lpstr>Osteoarthritis</vt:lpstr>
      <vt:lpstr>OA - Definition</vt:lpstr>
      <vt:lpstr>Epidemiology</vt:lpstr>
      <vt:lpstr>Involved joints</vt:lpstr>
      <vt:lpstr>Synovial Joints</vt:lpstr>
      <vt:lpstr>Synovial joint anatomy</vt:lpstr>
      <vt:lpstr>The normal articular surface of synovial joints</vt:lpstr>
      <vt:lpstr>Synovial cartilage</vt:lpstr>
      <vt:lpstr>Synovial Fluid</vt:lpstr>
      <vt:lpstr>Pathogenesis</vt:lpstr>
      <vt:lpstr>Cartilage changes</vt:lpstr>
      <vt:lpstr>Clinical and Radiological</vt:lpstr>
      <vt:lpstr>Bone changes</vt:lpstr>
      <vt:lpstr>Bone changes</vt:lpstr>
      <vt:lpstr>Joint changes</vt:lpstr>
      <vt:lpstr>Joint changes</vt:lpstr>
      <vt:lpstr>Etiology </vt:lpstr>
      <vt:lpstr>Radiographic changes</vt:lpstr>
      <vt:lpstr>Radiological changes</vt:lpstr>
      <vt:lpstr>Osteoarthritis Progression</vt:lpstr>
      <vt:lpstr>PGOA</vt:lpstr>
      <vt:lpstr>Erosive OA</vt:lpstr>
      <vt:lpstr>Chonromalcia Patellae</vt:lpstr>
      <vt:lpstr>Differential Diagnosis</vt:lpstr>
      <vt:lpstr>Work Up</vt:lpstr>
      <vt:lpstr>Treatment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Rizwan Mansoor</dc:creator>
  <cp:lastModifiedBy>Rizwan Mansoor</cp:lastModifiedBy>
  <cp:revision>37</cp:revision>
  <dcterms:created xsi:type="dcterms:W3CDTF">2017-04-23T05:53:14Z</dcterms:created>
  <dcterms:modified xsi:type="dcterms:W3CDTF">2020-01-09T08:38:32Z</dcterms:modified>
</cp:coreProperties>
</file>