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9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9" r:id="rId75"/>
    <p:sldId id="330"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9" r:id="rId93"/>
    <p:sldId id="357" r:id="rId94"/>
    <p:sldId id="358" r:id="rId95"/>
    <p:sldId id="359"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6" d="100"/>
          <a:sy n="66" d="100"/>
        </p:scale>
        <p:origin x="617" y="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EEB507-7C9F-4249-8900-622B89438D33}" type="datetimeFigureOut">
              <a:rPr lang="en-CA" smtClean="0"/>
              <a:t>2018-01-21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9FAEC-1966-4E45-A41F-94C73FD77BB0}" type="slidenum">
              <a:rPr lang="en-CA" smtClean="0"/>
              <a:t>‹#›</a:t>
            </a:fld>
            <a:endParaRPr lang="en-CA"/>
          </a:p>
        </p:txBody>
      </p:sp>
    </p:spTree>
    <p:extLst>
      <p:ext uri="{BB962C8B-B14F-4D97-AF65-F5344CB8AC3E}">
        <p14:creationId xmlns:p14="http://schemas.microsoft.com/office/powerpoint/2010/main" val="633583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370F1E-0160-ED4E-B682-1F8A8FF9A7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8738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6C054-67BE-4FFC-B5D3-13A4B7993E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8CB51F9-72E1-4235-A538-A0551B021D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3DEFE54-3F89-456C-A6A6-458328EF4450}"/>
              </a:ext>
            </a:extLst>
          </p:cNvPr>
          <p:cNvSpPr>
            <a:spLocks noGrp="1"/>
          </p:cNvSpPr>
          <p:nvPr>
            <p:ph type="dt" sz="half" idx="10"/>
          </p:nvPr>
        </p:nvSpPr>
        <p:spPr/>
        <p:txBody>
          <a:bodyPr/>
          <a:lstStyle/>
          <a:p>
            <a:fld id="{B635D6E1-A2A8-4FD1-BD7A-11D49A801288}" type="datetimeFigureOut">
              <a:rPr lang="en-CA" smtClean="0"/>
              <a:t>2018-01-21</a:t>
            </a:fld>
            <a:endParaRPr lang="en-CA"/>
          </a:p>
        </p:txBody>
      </p:sp>
      <p:sp>
        <p:nvSpPr>
          <p:cNvPr id="5" name="Footer Placeholder 4">
            <a:extLst>
              <a:ext uri="{FF2B5EF4-FFF2-40B4-BE49-F238E27FC236}">
                <a16:creationId xmlns:a16="http://schemas.microsoft.com/office/drawing/2014/main" id="{260B509D-7F0A-4906-A2AD-DA6AFC76895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7FA203E-6D91-4117-91EB-71A83F7A7E3D}"/>
              </a:ext>
            </a:extLst>
          </p:cNvPr>
          <p:cNvSpPr>
            <a:spLocks noGrp="1"/>
          </p:cNvSpPr>
          <p:nvPr>
            <p:ph type="sldNum" sz="quarter" idx="12"/>
          </p:nvPr>
        </p:nvSpPr>
        <p:spPr/>
        <p:txBody>
          <a:bodyPr/>
          <a:lstStyle/>
          <a:p>
            <a:fld id="{B9CFDEDC-7B1C-4546-B1D2-898FBC3E74CF}" type="slidenum">
              <a:rPr lang="en-CA" smtClean="0"/>
              <a:t>‹#›</a:t>
            </a:fld>
            <a:endParaRPr lang="en-CA"/>
          </a:p>
        </p:txBody>
      </p:sp>
    </p:spTree>
    <p:extLst>
      <p:ext uri="{BB962C8B-B14F-4D97-AF65-F5344CB8AC3E}">
        <p14:creationId xmlns:p14="http://schemas.microsoft.com/office/powerpoint/2010/main" val="201492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939E8-F2C2-46FE-99CD-1EFF03C53D41}"/>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262DA01-1B19-4898-830F-201DE7AF0F2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D55E96E-3138-4AA6-8143-3AB91C4EDAFF}"/>
              </a:ext>
            </a:extLst>
          </p:cNvPr>
          <p:cNvSpPr>
            <a:spLocks noGrp="1"/>
          </p:cNvSpPr>
          <p:nvPr>
            <p:ph type="dt" sz="half" idx="10"/>
          </p:nvPr>
        </p:nvSpPr>
        <p:spPr/>
        <p:txBody>
          <a:bodyPr/>
          <a:lstStyle/>
          <a:p>
            <a:fld id="{B635D6E1-A2A8-4FD1-BD7A-11D49A801288}" type="datetimeFigureOut">
              <a:rPr lang="en-CA" smtClean="0"/>
              <a:t>2018-01-21</a:t>
            </a:fld>
            <a:endParaRPr lang="en-CA"/>
          </a:p>
        </p:txBody>
      </p:sp>
      <p:sp>
        <p:nvSpPr>
          <p:cNvPr id="5" name="Footer Placeholder 4">
            <a:extLst>
              <a:ext uri="{FF2B5EF4-FFF2-40B4-BE49-F238E27FC236}">
                <a16:creationId xmlns:a16="http://schemas.microsoft.com/office/drawing/2014/main" id="{B153FAFB-4B88-401A-9A8B-A02E04B3B93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A4DB6BF-9BF4-4C10-BA19-C628032C38D9}"/>
              </a:ext>
            </a:extLst>
          </p:cNvPr>
          <p:cNvSpPr>
            <a:spLocks noGrp="1"/>
          </p:cNvSpPr>
          <p:nvPr>
            <p:ph type="sldNum" sz="quarter" idx="12"/>
          </p:nvPr>
        </p:nvSpPr>
        <p:spPr/>
        <p:txBody>
          <a:bodyPr/>
          <a:lstStyle/>
          <a:p>
            <a:fld id="{B9CFDEDC-7B1C-4546-B1D2-898FBC3E74CF}" type="slidenum">
              <a:rPr lang="en-CA" smtClean="0"/>
              <a:t>‹#›</a:t>
            </a:fld>
            <a:endParaRPr lang="en-CA"/>
          </a:p>
        </p:txBody>
      </p:sp>
    </p:spTree>
    <p:extLst>
      <p:ext uri="{BB962C8B-B14F-4D97-AF65-F5344CB8AC3E}">
        <p14:creationId xmlns:p14="http://schemas.microsoft.com/office/powerpoint/2010/main" val="3535420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5D2D93-7FFF-4FA7-9C02-A259634276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F718F31-ED06-4585-AA05-51C673C29D7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A4B9150-7CD3-44B8-819A-5D4819406AA6}"/>
              </a:ext>
            </a:extLst>
          </p:cNvPr>
          <p:cNvSpPr>
            <a:spLocks noGrp="1"/>
          </p:cNvSpPr>
          <p:nvPr>
            <p:ph type="dt" sz="half" idx="10"/>
          </p:nvPr>
        </p:nvSpPr>
        <p:spPr/>
        <p:txBody>
          <a:bodyPr/>
          <a:lstStyle/>
          <a:p>
            <a:fld id="{B635D6E1-A2A8-4FD1-BD7A-11D49A801288}" type="datetimeFigureOut">
              <a:rPr lang="en-CA" smtClean="0"/>
              <a:t>2018-01-21</a:t>
            </a:fld>
            <a:endParaRPr lang="en-CA"/>
          </a:p>
        </p:txBody>
      </p:sp>
      <p:sp>
        <p:nvSpPr>
          <p:cNvPr id="5" name="Footer Placeholder 4">
            <a:extLst>
              <a:ext uri="{FF2B5EF4-FFF2-40B4-BE49-F238E27FC236}">
                <a16:creationId xmlns:a16="http://schemas.microsoft.com/office/drawing/2014/main" id="{90250FBC-BE68-4731-A75B-BC63CA90474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AA12853-6B75-4B2C-A90A-CFD03C066F1D}"/>
              </a:ext>
            </a:extLst>
          </p:cNvPr>
          <p:cNvSpPr>
            <a:spLocks noGrp="1"/>
          </p:cNvSpPr>
          <p:nvPr>
            <p:ph type="sldNum" sz="quarter" idx="12"/>
          </p:nvPr>
        </p:nvSpPr>
        <p:spPr/>
        <p:txBody>
          <a:bodyPr/>
          <a:lstStyle/>
          <a:p>
            <a:fld id="{B9CFDEDC-7B1C-4546-B1D2-898FBC3E74CF}" type="slidenum">
              <a:rPr lang="en-CA" smtClean="0"/>
              <a:t>‹#›</a:t>
            </a:fld>
            <a:endParaRPr lang="en-CA"/>
          </a:p>
        </p:txBody>
      </p:sp>
    </p:spTree>
    <p:extLst>
      <p:ext uri="{BB962C8B-B14F-4D97-AF65-F5344CB8AC3E}">
        <p14:creationId xmlns:p14="http://schemas.microsoft.com/office/powerpoint/2010/main" val="1627498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E030F4-F277-4F49-BD54-228C06870711}"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FBE09-2CF7-E24F-9FEC-7E5F18A701A1}" type="slidenum">
              <a:rPr lang="en-US" smtClean="0"/>
              <a:t>‹#›</a:t>
            </a:fld>
            <a:endParaRPr lang="en-US"/>
          </a:p>
        </p:txBody>
      </p:sp>
    </p:spTree>
    <p:extLst>
      <p:ext uri="{BB962C8B-B14F-4D97-AF65-F5344CB8AC3E}">
        <p14:creationId xmlns:p14="http://schemas.microsoft.com/office/powerpoint/2010/main" val="800221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E030F4-F277-4F49-BD54-228C06870711}"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FBE09-2CF7-E24F-9FEC-7E5F18A701A1}" type="slidenum">
              <a:rPr lang="en-US" smtClean="0"/>
              <a:t>‹#›</a:t>
            </a:fld>
            <a:endParaRPr lang="en-US"/>
          </a:p>
        </p:txBody>
      </p:sp>
    </p:spTree>
    <p:extLst>
      <p:ext uri="{BB962C8B-B14F-4D97-AF65-F5344CB8AC3E}">
        <p14:creationId xmlns:p14="http://schemas.microsoft.com/office/powerpoint/2010/main" val="1693764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E030F4-F277-4F49-BD54-228C06870711}"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FBE09-2CF7-E24F-9FEC-7E5F18A701A1}" type="slidenum">
              <a:rPr lang="en-US" smtClean="0"/>
              <a:t>‹#›</a:t>
            </a:fld>
            <a:endParaRPr lang="en-US"/>
          </a:p>
        </p:txBody>
      </p:sp>
    </p:spTree>
    <p:extLst>
      <p:ext uri="{BB962C8B-B14F-4D97-AF65-F5344CB8AC3E}">
        <p14:creationId xmlns:p14="http://schemas.microsoft.com/office/powerpoint/2010/main" val="3534225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E030F4-F277-4F49-BD54-228C06870711}"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FBE09-2CF7-E24F-9FEC-7E5F18A701A1}" type="slidenum">
              <a:rPr lang="en-US" smtClean="0"/>
              <a:t>‹#›</a:t>
            </a:fld>
            <a:endParaRPr lang="en-US"/>
          </a:p>
        </p:txBody>
      </p:sp>
    </p:spTree>
    <p:extLst>
      <p:ext uri="{BB962C8B-B14F-4D97-AF65-F5344CB8AC3E}">
        <p14:creationId xmlns:p14="http://schemas.microsoft.com/office/powerpoint/2010/main" val="3685712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E030F4-F277-4F49-BD54-228C06870711}" type="datetimeFigureOut">
              <a:rPr lang="en-US" smtClean="0"/>
              <a:t>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3FBE09-2CF7-E24F-9FEC-7E5F18A701A1}" type="slidenum">
              <a:rPr lang="en-US" smtClean="0"/>
              <a:t>‹#›</a:t>
            </a:fld>
            <a:endParaRPr lang="en-US"/>
          </a:p>
        </p:txBody>
      </p:sp>
    </p:spTree>
    <p:extLst>
      <p:ext uri="{BB962C8B-B14F-4D97-AF65-F5344CB8AC3E}">
        <p14:creationId xmlns:p14="http://schemas.microsoft.com/office/powerpoint/2010/main" val="878467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E030F4-F277-4F49-BD54-228C06870711}" type="datetimeFigureOut">
              <a:rPr lang="en-US" smtClean="0"/>
              <a:t>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3FBE09-2CF7-E24F-9FEC-7E5F18A701A1}" type="slidenum">
              <a:rPr lang="en-US" smtClean="0"/>
              <a:t>‹#›</a:t>
            </a:fld>
            <a:endParaRPr lang="en-US"/>
          </a:p>
        </p:txBody>
      </p:sp>
    </p:spTree>
    <p:extLst>
      <p:ext uri="{BB962C8B-B14F-4D97-AF65-F5344CB8AC3E}">
        <p14:creationId xmlns:p14="http://schemas.microsoft.com/office/powerpoint/2010/main" val="4211550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E030F4-F277-4F49-BD54-228C06870711}" type="datetimeFigureOut">
              <a:rPr lang="en-US" smtClean="0"/>
              <a:t>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3FBE09-2CF7-E24F-9FEC-7E5F18A701A1}" type="slidenum">
              <a:rPr lang="en-US" smtClean="0"/>
              <a:t>‹#›</a:t>
            </a:fld>
            <a:endParaRPr lang="en-US"/>
          </a:p>
        </p:txBody>
      </p:sp>
    </p:spTree>
    <p:extLst>
      <p:ext uri="{BB962C8B-B14F-4D97-AF65-F5344CB8AC3E}">
        <p14:creationId xmlns:p14="http://schemas.microsoft.com/office/powerpoint/2010/main" val="3011629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030F4-F277-4F49-BD54-228C06870711}"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FBE09-2CF7-E24F-9FEC-7E5F18A701A1}" type="slidenum">
              <a:rPr lang="en-US" smtClean="0"/>
              <a:t>‹#›</a:t>
            </a:fld>
            <a:endParaRPr lang="en-US"/>
          </a:p>
        </p:txBody>
      </p:sp>
    </p:spTree>
    <p:extLst>
      <p:ext uri="{BB962C8B-B14F-4D97-AF65-F5344CB8AC3E}">
        <p14:creationId xmlns:p14="http://schemas.microsoft.com/office/powerpoint/2010/main" val="2391066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851BC-C532-46DD-BABB-4CFE2CE75D4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2CB3BB5-455F-4345-91B8-22D3AA70E1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79923F6-756C-4158-A4FB-5E255ECC1E2E}"/>
              </a:ext>
            </a:extLst>
          </p:cNvPr>
          <p:cNvSpPr>
            <a:spLocks noGrp="1"/>
          </p:cNvSpPr>
          <p:nvPr>
            <p:ph type="dt" sz="half" idx="10"/>
          </p:nvPr>
        </p:nvSpPr>
        <p:spPr/>
        <p:txBody>
          <a:bodyPr/>
          <a:lstStyle/>
          <a:p>
            <a:fld id="{B635D6E1-A2A8-4FD1-BD7A-11D49A801288}" type="datetimeFigureOut">
              <a:rPr lang="en-CA" smtClean="0"/>
              <a:t>2018-01-21</a:t>
            </a:fld>
            <a:endParaRPr lang="en-CA"/>
          </a:p>
        </p:txBody>
      </p:sp>
      <p:sp>
        <p:nvSpPr>
          <p:cNvPr id="5" name="Footer Placeholder 4">
            <a:extLst>
              <a:ext uri="{FF2B5EF4-FFF2-40B4-BE49-F238E27FC236}">
                <a16:creationId xmlns:a16="http://schemas.microsoft.com/office/drawing/2014/main" id="{44F13988-27AC-436B-B054-C9A374B959F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A8220BF-5870-4227-B66F-99D6EA6AD32A}"/>
              </a:ext>
            </a:extLst>
          </p:cNvPr>
          <p:cNvSpPr>
            <a:spLocks noGrp="1"/>
          </p:cNvSpPr>
          <p:nvPr>
            <p:ph type="sldNum" sz="quarter" idx="12"/>
          </p:nvPr>
        </p:nvSpPr>
        <p:spPr/>
        <p:txBody>
          <a:bodyPr/>
          <a:lstStyle/>
          <a:p>
            <a:fld id="{B9CFDEDC-7B1C-4546-B1D2-898FBC3E74CF}" type="slidenum">
              <a:rPr lang="en-CA" smtClean="0"/>
              <a:t>‹#›</a:t>
            </a:fld>
            <a:endParaRPr lang="en-CA"/>
          </a:p>
        </p:txBody>
      </p:sp>
    </p:spTree>
    <p:extLst>
      <p:ext uri="{BB962C8B-B14F-4D97-AF65-F5344CB8AC3E}">
        <p14:creationId xmlns:p14="http://schemas.microsoft.com/office/powerpoint/2010/main" val="624103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030F4-F277-4F49-BD54-228C06870711}"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FBE09-2CF7-E24F-9FEC-7E5F18A701A1}" type="slidenum">
              <a:rPr lang="en-US" smtClean="0"/>
              <a:t>‹#›</a:t>
            </a:fld>
            <a:endParaRPr lang="en-US"/>
          </a:p>
        </p:txBody>
      </p:sp>
    </p:spTree>
    <p:extLst>
      <p:ext uri="{BB962C8B-B14F-4D97-AF65-F5344CB8AC3E}">
        <p14:creationId xmlns:p14="http://schemas.microsoft.com/office/powerpoint/2010/main" val="4679051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E030F4-F277-4F49-BD54-228C06870711}"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FBE09-2CF7-E24F-9FEC-7E5F18A701A1}" type="slidenum">
              <a:rPr lang="en-US" smtClean="0"/>
              <a:t>‹#›</a:t>
            </a:fld>
            <a:endParaRPr lang="en-US"/>
          </a:p>
        </p:txBody>
      </p:sp>
    </p:spTree>
    <p:extLst>
      <p:ext uri="{BB962C8B-B14F-4D97-AF65-F5344CB8AC3E}">
        <p14:creationId xmlns:p14="http://schemas.microsoft.com/office/powerpoint/2010/main" val="798720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E030F4-F277-4F49-BD54-228C06870711}"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FBE09-2CF7-E24F-9FEC-7E5F18A701A1}" type="slidenum">
              <a:rPr lang="en-US" smtClean="0"/>
              <a:t>‹#›</a:t>
            </a:fld>
            <a:endParaRPr lang="en-US"/>
          </a:p>
        </p:txBody>
      </p:sp>
    </p:spTree>
    <p:extLst>
      <p:ext uri="{BB962C8B-B14F-4D97-AF65-F5344CB8AC3E}">
        <p14:creationId xmlns:p14="http://schemas.microsoft.com/office/powerpoint/2010/main" val="3402762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10BD4-9CC6-4347-95BC-9CE11AA631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7CC6F005-C683-4DB7-99F2-E645C2B78E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80D99FF-97C9-4E7E-927F-8EBF64EDB1B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F4AB243-A052-4505-980A-561690DC4E9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C2F56AC-9593-498F-A522-68375E4DB985}"/>
              </a:ext>
            </a:extLst>
          </p:cNvPr>
          <p:cNvSpPr>
            <a:spLocks noGrp="1"/>
          </p:cNvSpPr>
          <p:nvPr>
            <p:ph type="sldNum" sz="quarter" idx="12"/>
          </p:nvPr>
        </p:nvSpPr>
        <p:spPr/>
        <p:txBody>
          <a:bodyPr/>
          <a:lstStyle>
            <a:lvl1pPr>
              <a:defRPr/>
            </a:lvl1pPr>
          </a:lstStyle>
          <a:p>
            <a:fld id="{6E43E686-1540-433A-9F94-FB2DC6F16638}" type="slidenum">
              <a:rPr lang="en-US" altLang="en-US"/>
              <a:pPr/>
              <a:t>‹#›</a:t>
            </a:fld>
            <a:endParaRPr lang="en-US" altLang="en-US"/>
          </a:p>
        </p:txBody>
      </p:sp>
    </p:spTree>
    <p:extLst>
      <p:ext uri="{BB962C8B-B14F-4D97-AF65-F5344CB8AC3E}">
        <p14:creationId xmlns:p14="http://schemas.microsoft.com/office/powerpoint/2010/main" val="3927366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835B3-FAFA-45F6-9119-A84BE89272D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FFB96B9-DF28-46F0-ADC7-7F71B5C118A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69ED0F9-2773-49ED-9E23-A40B37BC780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98B4D53-870E-4210-8AAF-A753A86C993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16AA14E-10AC-4FE7-BC65-AEC2F4F9B0BD}"/>
              </a:ext>
            </a:extLst>
          </p:cNvPr>
          <p:cNvSpPr>
            <a:spLocks noGrp="1"/>
          </p:cNvSpPr>
          <p:nvPr>
            <p:ph type="sldNum" sz="quarter" idx="12"/>
          </p:nvPr>
        </p:nvSpPr>
        <p:spPr/>
        <p:txBody>
          <a:bodyPr/>
          <a:lstStyle>
            <a:lvl1pPr>
              <a:defRPr/>
            </a:lvl1pPr>
          </a:lstStyle>
          <a:p>
            <a:fld id="{236A000C-D66C-4E34-811A-828C3E2326E2}" type="slidenum">
              <a:rPr lang="en-US" altLang="en-US"/>
              <a:pPr/>
              <a:t>‹#›</a:t>
            </a:fld>
            <a:endParaRPr lang="en-US" altLang="en-US"/>
          </a:p>
        </p:txBody>
      </p:sp>
    </p:spTree>
    <p:extLst>
      <p:ext uri="{BB962C8B-B14F-4D97-AF65-F5344CB8AC3E}">
        <p14:creationId xmlns:p14="http://schemas.microsoft.com/office/powerpoint/2010/main" val="4075479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F0BDD-9BCC-40D7-B3E6-E926B79419F6}"/>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027AFAB-188B-45A1-967E-B948BABB38FC}"/>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C56919C5-1641-44F9-BEE2-054CC0EE185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BD4B6CD-690C-4B8A-A885-7EC51C07310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FE65836-DA86-47E4-A0A2-90B645780255}"/>
              </a:ext>
            </a:extLst>
          </p:cNvPr>
          <p:cNvSpPr>
            <a:spLocks noGrp="1"/>
          </p:cNvSpPr>
          <p:nvPr>
            <p:ph type="sldNum" sz="quarter" idx="12"/>
          </p:nvPr>
        </p:nvSpPr>
        <p:spPr/>
        <p:txBody>
          <a:bodyPr/>
          <a:lstStyle>
            <a:lvl1pPr>
              <a:defRPr/>
            </a:lvl1pPr>
          </a:lstStyle>
          <a:p>
            <a:fld id="{C4174FBA-076D-4F3C-866E-49104EA7C8A5}" type="slidenum">
              <a:rPr lang="en-US" altLang="en-US"/>
              <a:pPr/>
              <a:t>‹#›</a:t>
            </a:fld>
            <a:endParaRPr lang="en-US" altLang="en-US"/>
          </a:p>
        </p:txBody>
      </p:sp>
    </p:spTree>
    <p:extLst>
      <p:ext uri="{BB962C8B-B14F-4D97-AF65-F5344CB8AC3E}">
        <p14:creationId xmlns:p14="http://schemas.microsoft.com/office/powerpoint/2010/main" val="2153141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20DB6-565F-40B5-BD67-69A74470CF6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BC521B1-077F-4BB0-9A72-C9C2A7FB6F53}"/>
              </a:ext>
            </a:extLst>
          </p:cNvPr>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DED6EE3D-889A-4E23-A8AF-318EEE2ED8D8}"/>
              </a:ext>
            </a:extLst>
          </p:cNvPr>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31213F7-BB9B-4DDB-9C67-2B7A49BE594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4E9F720-C801-4BD6-843D-F6C92A9462B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6B5963D-7109-4612-A0C7-6B3C61C1C6DF}"/>
              </a:ext>
            </a:extLst>
          </p:cNvPr>
          <p:cNvSpPr>
            <a:spLocks noGrp="1"/>
          </p:cNvSpPr>
          <p:nvPr>
            <p:ph type="sldNum" sz="quarter" idx="12"/>
          </p:nvPr>
        </p:nvSpPr>
        <p:spPr/>
        <p:txBody>
          <a:bodyPr/>
          <a:lstStyle>
            <a:lvl1pPr>
              <a:defRPr/>
            </a:lvl1pPr>
          </a:lstStyle>
          <a:p>
            <a:fld id="{78420498-7244-43F5-BA29-FC129C4CA4F0}" type="slidenum">
              <a:rPr lang="en-US" altLang="en-US"/>
              <a:pPr/>
              <a:t>‹#›</a:t>
            </a:fld>
            <a:endParaRPr lang="en-US" altLang="en-US"/>
          </a:p>
        </p:txBody>
      </p:sp>
    </p:spTree>
    <p:extLst>
      <p:ext uri="{BB962C8B-B14F-4D97-AF65-F5344CB8AC3E}">
        <p14:creationId xmlns:p14="http://schemas.microsoft.com/office/powerpoint/2010/main" val="1889314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BE3BD-B315-406C-BCA8-2FCCD402CB71}"/>
              </a:ext>
            </a:extLst>
          </p:cNvPr>
          <p:cNvSpPr>
            <a:spLocks noGrp="1"/>
          </p:cNvSpPr>
          <p:nvPr>
            <p:ph type="title"/>
          </p:nvPr>
        </p:nvSpPr>
        <p:spPr>
          <a:xfrm>
            <a:off x="840317" y="365126"/>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ACE105B-7B17-4E21-9688-DA186F55E0D3}"/>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436F0F5-EF1F-4962-AC3A-8B220173CC9B}"/>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D7035EEC-65C0-451E-A2BB-C91FDCCC2ECF}"/>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739DB21-E1B1-4BC2-9782-7FB437D085C7}"/>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954435E-66A9-4CB3-835F-A27F7CAD970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AE90964E-6423-4DA4-A6E1-FD638D90AFBA}"/>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99F889A-8DF0-4A98-B20B-0483A68BA8D7}"/>
              </a:ext>
            </a:extLst>
          </p:cNvPr>
          <p:cNvSpPr>
            <a:spLocks noGrp="1"/>
          </p:cNvSpPr>
          <p:nvPr>
            <p:ph type="sldNum" sz="quarter" idx="12"/>
          </p:nvPr>
        </p:nvSpPr>
        <p:spPr/>
        <p:txBody>
          <a:bodyPr/>
          <a:lstStyle>
            <a:lvl1pPr>
              <a:defRPr/>
            </a:lvl1pPr>
          </a:lstStyle>
          <a:p>
            <a:fld id="{F742C692-D580-4F37-A903-E1280D918843}" type="slidenum">
              <a:rPr lang="en-US" altLang="en-US"/>
              <a:pPr/>
              <a:t>‹#›</a:t>
            </a:fld>
            <a:endParaRPr lang="en-US" altLang="en-US"/>
          </a:p>
        </p:txBody>
      </p:sp>
    </p:spTree>
    <p:extLst>
      <p:ext uri="{BB962C8B-B14F-4D97-AF65-F5344CB8AC3E}">
        <p14:creationId xmlns:p14="http://schemas.microsoft.com/office/powerpoint/2010/main" val="2866517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48706-79D9-4478-AC4A-B453F9EA44B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5FF20E5-6AC7-4566-BC6F-8124B3F20F21}"/>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7BBA9854-5B67-4561-B4DF-4337F400B69A}"/>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4FB83F9-D282-4D87-849A-03D8741E28D6}"/>
              </a:ext>
            </a:extLst>
          </p:cNvPr>
          <p:cNvSpPr>
            <a:spLocks noGrp="1"/>
          </p:cNvSpPr>
          <p:nvPr>
            <p:ph type="sldNum" sz="quarter" idx="12"/>
          </p:nvPr>
        </p:nvSpPr>
        <p:spPr/>
        <p:txBody>
          <a:bodyPr/>
          <a:lstStyle>
            <a:lvl1pPr>
              <a:defRPr/>
            </a:lvl1pPr>
          </a:lstStyle>
          <a:p>
            <a:fld id="{8FF93522-1131-493C-82D3-AC578DCEAE21}" type="slidenum">
              <a:rPr lang="en-US" altLang="en-US"/>
              <a:pPr/>
              <a:t>‹#›</a:t>
            </a:fld>
            <a:endParaRPr lang="en-US" altLang="en-US"/>
          </a:p>
        </p:txBody>
      </p:sp>
    </p:spTree>
    <p:extLst>
      <p:ext uri="{BB962C8B-B14F-4D97-AF65-F5344CB8AC3E}">
        <p14:creationId xmlns:p14="http://schemas.microsoft.com/office/powerpoint/2010/main" val="21576052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5626EC-A0B7-470C-9721-8394BE76952D}"/>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47A38820-ACBF-433F-B491-C67C5465686B}"/>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88A91F4F-E3EB-478B-82F8-5A5EA5097B24}"/>
              </a:ext>
            </a:extLst>
          </p:cNvPr>
          <p:cNvSpPr>
            <a:spLocks noGrp="1"/>
          </p:cNvSpPr>
          <p:nvPr>
            <p:ph type="sldNum" sz="quarter" idx="12"/>
          </p:nvPr>
        </p:nvSpPr>
        <p:spPr/>
        <p:txBody>
          <a:bodyPr/>
          <a:lstStyle>
            <a:lvl1pPr>
              <a:defRPr/>
            </a:lvl1pPr>
          </a:lstStyle>
          <a:p>
            <a:fld id="{3EE05BD9-2E52-4525-BE7E-B80EAEBC82DD}" type="slidenum">
              <a:rPr lang="en-US" altLang="en-US"/>
              <a:pPr/>
              <a:t>‹#›</a:t>
            </a:fld>
            <a:endParaRPr lang="en-US" altLang="en-US"/>
          </a:p>
        </p:txBody>
      </p:sp>
    </p:spTree>
    <p:extLst>
      <p:ext uri="{BB962C8B-B14F-4D97-AF65-F5344CB8AC3E}">
        <p14:creationId xmlns:p14="http://schemas.microsoft.com/office/powerpoint/2010/main" val="3603574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BE3FA-799C-466B-9DEA-A131102D1B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C859953-FC3C-4F18-8214-FF7F8B0FF2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04D992B-458E-4890-90E0-E546FE7F3F6C}"/>
              </a:ext>
            </a:extLst>
          </p:cNvPr>
          <p:cNvSpPr>
            <a:spLocks noGrp="1"/>
          </p:cNvSpPr>
          <p:nvPr>
            <p:ph type="dt" sz="half" idx="10"/>
          </p:nvPr>
        </p:nvSpPr>
        <p:spPr/>
        <p:txBody>
          <a:bodyPr/>
          <a:lstStyle/>
          <a:p>
            <a:fld id="{B635D6E1-A2A8-4FD1-BD7A-11D49A801288}" type="datetimeFigureOut">
              <a:rPr lang="en-CA" smtClean="0"/>
              <a:t>2018-01-21</a:t>
            </a:fld>
            <a:endParaRPr lang="en-CA"/>
          </a:p>
        </p:txBody>
      </p:sp>
      <p:sp>
        <p:nvSpPr>
          <p:cNvPr id="5" name="Footer Placeholder 4">
            <a:extLst>
              <a:ext uri="{FF2B5EF4-FFF2-40B4-BE49-F238E27FC236}">
                <a16:creationId xmlns:a16="http://schemas.microsoft.com/office/drawing/2014/main" id="{46EBB4EB-E28E-4A2A-9EBC-EBBE4886F3B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0ECD403-E0FA-4755-B6A3-FB13E7E8CA12}"/>
              </a:ext>
            </a:extLst>
          </p:cNvPr>
          <p:cNvSpPr>
            <a:spLocks noGrp="1"/>
          </p:cNvSpPr>
          <p:nvPr>
            <p:ph type="sldNum" sz="quarter" idx="12"/>
          </p:nvPr>
        </p:nvSpPr>
        <p:spPr/>
        <p:txBody>
          <a:bodyPr/>
          <a:lstStyle/>
          <a:p>
            <a:fld id="{B9CFDEDC-7B1C-4546-B1D2-898FBC3E74CF}" type="slidenum">
              <a:rPr lang="en-CA" smtClean="0"/>
              <a:t>‹#›</a:t>
            </a:fld>
            <a:endParaRPr lang="en-CA"/>
          </a:p>
        </p:txBody>
      </p:sp>
    </p:spTree>
    <p:extLst>
      <p:ext uri="{BB962C8B-B14F-4D97-AF65-F5344CB8AC3E}">
        <p14:creationId xmlns:p14="http://schemas.microsoft.com/office/powerpoint/2010/main" val="44030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AB99F-FD44-46F8-A01E-516AA6E89C11}"/>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1815793A-3D20-45EC-B45C-247AD120F1DA}"/>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A6C1D355-82FC-41AD-836A-3F962FDE77D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3B33E3A-C390-47C3-BC66-CD9E257D710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6EDC45B-A27B-4FAA-AEF2-3C51E7E6A5E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6E37593-3FC5-4BDD-9020-8CD32FB23896}"/>
              </a:ext>
            </a:extLst>
          </p:cNvPr>
          <p:cNvSpPr>
            <a:spLocks noGrp="1"/>
          </p:cNvSpPr>
          <p:nvPr>
            <p:ph type="sldNum" sz="quarter" idx="12"/>
          </p:nvPr>
        </p:nvSpPr>
        <p:spPr/>
        <p:txBody>
          <a:bodyPr/>
          <a:lstStyle>
            <a:lvl1pPr>
              <a:defRPr/>
            </a:lvl1pPr>
          </a:lstStyle>
          <a:p>
            <a:fld id="{7C87E82F-DD67-42B7-8712-11B83A30E413}" type="slidenum">
              <a:rPr lang="en-US" altLang="en-US"/>
              <a:pPr/>
              <a:t>‹#›</a:t>
            </a:fld>
            <a:endParaRPr lang="en-US" altLang="en-US"/>
          </a:p>
        </p:txBody>
      </p:sp>
    </p:spTree>
    <p:extLst>
      <p:ext uri="{BB962C8B-B14F-4D97-AF65-F5344CB8AC3E}">
        <p14:creationId xmlns:p14="http://schemas.microsoft.com/office/powerpoint/2010/main" val="24350266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E561E-440D-430C-9B9A-7DE29F3B7975}"/>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3BBA089-8321-458C-8059-5588A225EB82}"/>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26F1293F-B4DE-4278-B640-9F10C19A591A}"/>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B4D702-ABF8-49AA-BD69-833B8C28FB3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1FE3B3D-E75B-4147-9B74-DB0CEB59E1C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B193A58-4F00-4C9F-BFA5-51CACAE01ECB}"/>
              </a:ext>
            </a:extLst>
          </p:cNvPr>
          <p:cNvSpPr>
            <a:spLocks noGrp="1"/>
          </p:cNvSpPr>
          <p:nvPr>
            <p:ph type="sldNum" sz="quarter" idx="12"/>
          </p:nvPr>
        </p:nvSpPr>
        <p:spPr/>
        <p:txBody>
          <a:bodyPr/>
          <a:lstStyle>
            <a:lvl1pPr>
              <a:defRPr/>
            </a:lvl1pPr>
          </a:lstStyle>
          <a:p>
            <a:fld id="{EC525BDB-15CF-43C0-843E-020EDB6884D8}" type="slidenum">
              <a:rPr lang="en-US" altLang="en-US"/>
              <a:pPr/>
              <a:t>‹#›</a:t>
            </a:fld>
            <a:endParaRPr lang="en-US" altLang="en-US"/>
          </a:p>
        </p:txBody>
      </p:sp>
    </p:spTree>
    <p:extLst>
      <p:ext uri="{BB962C8B-B14F-4D97-AF65-F5344CB8AC3E}">
        <p14:creationId xmlns:p14="http://schemas.microsoft.com/office/powerpoint/2010/main" val="6908119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30A4-FFAB-4B57-9128-611205109D6A}"/>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A64A2DD-1B3D-4451-BC1C-D6A15DFB434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5B5043E-B692-4114-88D5-1CAA9781CB9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55A3EEC-B851-4EA7-BF60-30C700D0AA5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F98D40D-0FEE-47CB-AD3F-4A8173412888}"/>
              </a:ext>
            </a:extLst>
          </p:cNvPr>
          <p:cNvSpPr>
            <a:spLocks noGrp="1"/>
          </p:cNvSpPr>
          <p:nvPr>
            <p:ph type="sldNum" sz="quarter" idx="12"/>
          </p:nvPr>
        </p:nvSpPr>
        <p:spPr/>
        <p:txBody>
          <a:bodyPr/>
          <a:lstStyle>
            <a:lvl1pPr>
              <a:defRPr/>
            </a:lvl1pPr>
          </a:lstStyle>
          <a:p>
            <a:fld id="{13007D04-420E-44EE-87A8-61C65DF505F6}" type="slidenum">
              <a:rPr lang="en-US" altLang="en-US"/>
              <a:pPr/>
              <a:t>‹#›</a:t>
            </a:fld>
            <a:endParaRPr lang="en-US" altLang="en-US"/>
          </a:p>
        </p:txBody>
      </p:sp>
    </p:spTree>
    <p:extLst>
      <p:ext uri="{BB962C8B-B14F-4D97-AF65-F5344CB8AC3E}">
        <p14:creationId xmlns:p14="http://schemas.microsoft.com/office/powerpoint/2010/main" val="166953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EEC64A-8261-4ED8-938E-47493B6A667C}"/>
              </a:ext>
            </a:extLst>
          </p:cNvPr>
          <p:cNvSpPr>
            <a:spLocks noGrp="1"/>
          </p:cNvSpPr>
          <p:nvPr>
            <p:ph type="title" orient="vert"/>
          </p:nvPr>
        </p:nvSpPr>
        <p:spPr>
          <a:xfrm>
            <a:off x="8839200" y="274639"/>
            <a:ext cx="2743200" cy="5851525"/>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F22CC85-9572-4A73-9498-4523096A0830}"/>
              </a:ext>
            </a:extLst>
          </p:cNvPr>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BC95607-1E4B-4525-A3B3-3C25C5B1D7C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9CE8E23-972D-46F8-9D63-119E9AEDA36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4D02D96-9059-4C94-A604-343A66C0AB55}"/>
              </a:ext>
            </a:extLst>
          </p:cNvPr>
          <p:cNvSpPr>
            <a:spLocks noGrp="1"/>
          </p:cNvSpPr>
          <p:nvPr>
            <p:ph type="sldNum" sz="quarter" idx="12"/>
          </p:nvPr>
        </p:nvSpPr>
        <p:spPr/>
        <p:txBody>
          <a:bodyPr/>
          <a:lstStyle>
            <a:lvl1pPr>
              <a:defRPr/>
            </a:lvl1pPr>
          </a:lstStyle>
          <a:p>
            <a:fld id="{AD819083-32DD-4EC6-84E9-1790722408A4}" type="slidenum">
              <a:rPr lang="en-US" altLang="en-US"/>
              <a:pPr/>
              <a:t>‹#›</a:t>
            </a:fld>
            <a:endParaRPr lang="en-US" altLang="en-US"/>
          </a:p>
        </p:txBody>
      </p:sp>
    </p:spTree>
    <p:extLst>
      <p:ext uri="{BB962C8B-B14F-4D97-AF65-F5344CB8AC3E}">
        <p14:creationId xmlns:p14="http://schemas.microsoft.com/office/powerpoint/2010/main" val="27831932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E030F4-F277-4F49-BD54-228C06870711}"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FBE09-2CF7-E24F-9FEC-7E5F18A701A1}" type="slidenum">
              <a:rPr lang="en-US" smtClean="0"/>
              <a:t>‹#›</a:t>
            </a:fld>
            <a:endParaRPr lang="en-US"/>
          </a:p>
        </p:txBody>
      </p:sp>
    </p:spTree>
    <p:extLst>
      <p:ext uri="{BB962C8B-B14F-4D97-AF65-F5344CB8AC3E}">
        <p14:creationId xmlns:p14="http://schemas.microsoft.com/office/powerpoint/2010/main" val="20269878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E030F4-F277-4F49-BD54-228C06870711}"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FBE09-2CF7-E24F-9FEC-7E5F18A701A1}" type="slidenum">
              <a:rPr lang="en-US" smtClean="0"/>
              <a:t>‹#›</a:t>
            </a:fld>
            <a:endParaRPr lang="en-US"/>
          </a:p>
        </p:txBody>
      </p:sp>
    </p:spTree>
    <p:extLst>
      <p:ext uri="{BB962C8B-B14F-4D97-AF65-F5344CB8AC3E}">
        <p14:creationId xmlns:p14="http://schemas.microsoft.com/office/powerpoint/2010/main" val="11969990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E030F4-F277-4F49-BD54-228C06870711}"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FBE09-2CF7-E24F-9FEC-7E5F18A701A1}" type="slidenum">
              <a:rPr lang="en-US" smtClean="0"/>
              <a:t>‹#›</a:t>
            </a:fld>
            <a:endParaRPr lang="en-US"/>
          </a:p>
        </p:txBody>
      </p:sp>
    </p:spTree>
    <p:extLst>
      <p:ext uri="{BB962C8B-B14F-4D97-AF65-F5344CB8AC3E}">
        <p14:creationId xmlns:p14="http://schemas.microsoft.com/office/powerpoint/2010/main" val="41797966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E030F4-F277-4F49-BD54-228C06870711}"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FBE09-2CF7-E24F-9FEC-7E5F18A701A1}" type="slidenum">
              <a:rPr lang="en-US" smtClean="0"/>
              <a:t>‹#›</a:t>
            </a:fld>
            <a:endParaRPr lang="en-US"/>
          </a:p>
        </p:txBody>
      </p:sp>
    </p:spTree>
    <p:extLst>
      <p:ext uri="{BB962C8B-B14F-4D97-AF65-F5344CB8AC3E}">
        <p14:creationId xmlns:p14="http://schemas.microsoft.com/office/powerpoint/2010/main" val="42764058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E030F4-F277-4F49-BD54-228C06870711}" type="datetimeFigureOut">
              <a:rPr lang="en-US" smtClean="0"/>
              <a:t>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3FBE09-2CF7-E24F-9FEC-7E5F18A701A1}" type="slidenum">
              <a:rPr lang="en-US" smtClean="0"/>
              <a:t>‹#›</a:t>
            </a:fld>
            <a:endParaRPr lang="en-US"/>
          </a:p>
        </p:txBody>
      </p:sp>
    </p:spTree>
    <p:extLst>
      <p:ext uri="{BB962C8B-B14F-4D97-AF65-F5344CB8AC3E}">
        <p14:creationId xmlns:p14="http://schemas.microsoft.com/office/powerpoint/2010/main" val="37135834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E030F4-F277-4F49-BD54-228C06870711}" type="datetimeFigureOut">
              <a:rPr lang="en-US" smtClean="0"/>
              <a:t>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3FBE09-2CF7-E24F-9FEC-7E5F18A701A1}" type="slidenum">
              <a:rPr lang="en-US" smtClean="0"/>
              <a:t>‹#›</a:t>
            </a:fld>
            <a:endParaRPr lang="en-US"/>
          </a:p>
        </p:txBody>
      </p:sp>
    </p:spTree>
    <p:extLst>
      <p:ext uri="{BB962C8B-B14F-4D97-AF65-F5344CB8AC3E}">
        <p14:creationId xmlns:p14="http://schemas.microsoft.com/office/powerpoint/2010/main" val="4013301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D0FB-7FA0-44DC-8E4A-497E4CCD243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EB3B651-54F7-4229-BA5B-1D73066889F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B10EC3B-9F4C-4EA8-B650-1BCD12E818A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0C10646-C876-4B70-AA82-372A27592D5A}"/>
              </a:ext>
            </a:extLst>
          </p:cNvPr>
          <p:cNvSpPr>
            <a:spLocks noGrp="1"/>
          </p:cNvSpPr>
          <p:nvPr>
            <p:ph type="dt" sz="half" idx="10"/>
          </p:nvPr>
        </p:nvSpPr>
        <p:spPr/>
        <p:txBody>
          <a:bodyPr/>
          <a:lstStyle/>
          <a:p>
            <a:fld id="{B635D6E1-A2A8-4FD1-BD7A-11D49A801288}" type="datetimeFigureOut">
              <a:rPr lang="en-CA" smtClean="0"/>
              <a:t>2018-01-21</a:t>
            </a:fld>
            <a:endParaRPr lang="en-CA"/>
          </a:p>
        </p:txBody>
      </p:sp>
      <p:sp>
        <p:nvSpPr>
          <p:cNvPr id="6" name="Footer Placeholder 5">
            <a:extLst>
              <a:ext uri="{FF2B5EF4-FFF2-40B4-BE49-F238E27FC236}">
                <a16:creationId xmlns:a16="http://schemas.microsoft.com/office/drawing/2014/main" id="{48B8A1AD-3945-427B-AB0E-66D4717F677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0EEBC23-CB12-489D-9EB9-6C5E127AA754}"/>
              </a:ext>
            </a:extLst>
          </p:cNvPr>
          <p:cNvSpPr>
            <a:spLocks noGrp="1"/>
          </p:cNvSpPr>
          <p:nvPr>
            <p:ph type="sldNum" sz="quarter" idx="12"/>
          </p:nvPr>
        </p:nvSpPr>
        <p:spPr/>
        <p:txBody>
          <a:bodyPr/>
          <a:lstStyle/>
          <a:p>
            <a:fld id="{B9CFDEDC-7B1C-4546-B1D2-898FBC3E74CF}" type="slidenum">
              <a:rPr lang="en-CA" smtClean="0"/>
              <a:t>‹#›</a:t>
            </a:fld>
            <a:endParaRPr lang="en-CA"/>
          </a:p>
        </p:txBody>
      </p:sp>
    </p:spTree>
    <p:extLst>
      <p:ext uri="{BB962C8B-B14F-4D97-AF65-F5344CB8AC3E}">
        <p14:creationId xmlns:p14="http://schemas.microsoft.com/office/powerpoint/2010/main" val="23054964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E030F4-F277-4F49-BD54-228C06870711}" type="datetimeFigureOut">
              <a:rPr lang="en-US" smtClean="0"/>
              <a:t>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3FBE09-2CF7-E24F-9FEC-7E5F18A701A1}" type="slidenum">
              <a:rPr lang="en-US" smtClean="0"/>
              <a:t>‹#›</a:t>
            </a:fld>
            <a:endParaRPr lang="en-US"/>
          </a:p>
        </p:txBody>
      </p:sp>
    </p:spTree>
    <p:extLst>
      <p:ext uri="{BB962C8B-B14F-4D97-AF65-F5344CB8AC3E}">
        <p14:creationId xmlns:p14="http://schemas.microsoft.com/office/powerpoint/2010/main" val="32649563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030F4-F277-4F49-BD54-228C06870711}"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FBE09-2CF7-E24F-9FEC-7E5F18A701A1}" type="slidenum">
              <a:rPr lang="en-US" smtClean="0"/>
              <a:t>‹#›</a:t>
            </a:fld>
            <a:endParaRPr lang="en-US"/>
          </a:p>
        </p:txBody>
      </p:sp>
    </p:spTree>
    <p:extLst>
      <p:ext uri="{BB962C8B-B14F-4D97-AF65-F5344CB8AC3E}">
        <p14:creationId xmlns:p14="http://schemas.microsoft.com/office/powerpoint/2010/main" val="24249023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030F4-F277-4F49-BD54-228C06870711}"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FBE09-2CF7-E24F-9FEC-7E5F18A701A1}" type="slidenum">
              <a:rPr lang="en-US" smtClean="0"/>
              <a:t>‹#›</a:t>
            </a:fld>
            <a:endParaRPr lang="en-US"/>
          </a:p>
        </p:txBody>
      </p:sp>
    </p:spTree>
    <p:extLst>
      <p:ext uri="{BB962C8B-B14F-4D97-AF65-F5344CB8AC3E}">
        <p14:creationId xmlns:p14="http://schemas.microsoft.com/office/powerpoint/2010/main" val="38158250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E030F4-F277-4F49-BD54-228C06870711}"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FBE09-2CF7-E24F-9FEC-7E5F18A701A1}" type="slidenum">
              <a:rPr lang="en-US" smtClean="0"/>
              <a:t>‹#›</a:t>
            </a:fld>
            <a:endParaRPr lang="en-US"/>
          </a:p>
        </p:txBody>
      </p:sp>
    </p:spTree>
    <p:extLst>
      <p:ext uri="{BB962C8B-B14F-4D97-AF65-F5344CB8AC3E}">
        <p14:creationId xmlns:p14="http://schemas.microsoft.com/office/powerpoint/2010/main" val="34613466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E030F4-F277-4F49-BD54-228C06870711}"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FBE09-2CF7-E24F-9FEC-7E5F18A701A1}" type="slidenum">
              <a:rPr lang="en-US" smtClean="0"/>
              <a:t>‹#›</a:t>
            </a:fld>
            <a:endParaRPr lang="en-US"/>
          </a:p>
        </p:txBody>
      </p:sp>
    </p:spTree>
    <p:extLst>
      <p:ext uri="{BB962C8B-B14F-4D97-AF65-F5344CB8AC3E}">
        <p14:creationId xmlns:p14="http://schemas.microsoft.com/office/powerpoint/2010/main" val="2010070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B358A-9752-4A99-A2AA-BB0B806FA70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0F4E3AC-0015-4CA2-8FD0-CBDEA9F8D5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1D57DC4-7479-4259-B79C-C4052911610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CAFEACFF-B7E9-4912-8F48-F03C78486E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41A9525-6DFF-456C-BB7F-972DF25006F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A4E0617-47AB-460D-ADC4-84F9A47ED7F3}"/>
              </a:ext>
            </a:extLst>
          </p:cNvPr>
          <p:cNvSpPr>
            <a:spLocks noGrp="1"/>
          </p:cNvSpPr>
          <p:nvPr>
            <p:ph type="dt" sz="half" idx="10"/>
          </p:nvPr>
        </p:nvSpPr>
        <p:spPr/>
        <p:txBody>
          <a:bodyPr/>
          <a:lstStyle/>
          <a:p>
            <a:fld id="{B635D6E1-A2A8-4FD1-BD7A-11D49A801288}" type="datetimeFigureOut">
              <a:rPr lang="en-CA" smtClean="0"/>
              <a:t>2018-01-21</a:t>
            </a:fld>
            <a:endParaRPr lang="en-CA"/>
          </a:p>
        </p:txBody>
      </p:sp>
      <p:sp>
        <p:nvSpPr>
          <p:cNvPr id="8" name="Footer Placeholder 7">
            <a:extLst>
              <a:ext uri="{FF2B5EF4-FFF2-40B4-BE49-F238E27FC236}">
                <a16:creationId xmlns:a16="http://schemas.microsoft.com/office/drawing/2014/main" id="{3CC96AA5-5693-42DA-B2A0-3C17046DF15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90419C3B-9F0E-4EBE-AD0D-BC56708AE20C}"/>
              </a:ext>
            </a:extLst>
          </p:cNvPr>
          <p:cNvSpPr>
            <a:spLocks noGrp="1"/>
          </p:cNvSpPr>
          <p:nvPr>
            <p:ph type="sldNum" sz="quarter" idx="12"/>
          </p:nvPr>
        </p:nvSpPr>
        <p:spPr/>
        <p:txBody>
          <a:bodyPr/>
          <a:lstStyle/>
          <a:p>
            <a:fld id="{B9CFDEDC-7B1C-4546-B1D2-898FBC3E74CF}" type="slidenum">
              <a:rPr lang="en-CA" smtClean="0"/>
              <a:t>‹#›</a:t>
            </a:fld>
            <a:endParaRPr lang="en-CA"/>
          </a:p>
        </p:txBody>
      </p:sp>
    </p:spTree>
    <p:extLst>
      <p:ext uri="{BB962C8B-B14F-4D97-AF65-F5344CB8AC3E}">
        <p14:creationId xmlns:p14="http://schemas.microsoft.com/office/powerpoint/2010/main" val="3700817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F6022-D34A-47C1-A328-F78020AEEA2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F720F44-5D1A-484C-8407-8AA9D58A0616}"/>
              </a:ext>
            </a:extLst>
          </p:cNvPr>
          <p:cNvSpPr>
            <a:spLocks noGrp="1"/>
          </p:cNvSpPr>
          <p:nvPr>
            <p:ph type="dt" sz="half" idx="10"/>
          </p:nvPr>
        </p:nvSpPr>
        <p:spPr/>
        <p:txBody>
          <a:bodyPr/>
          <a:lstStyle/>
          <a:p>
            <a:fld id="{B635D6E1-A2A8-4FD1-BD7A-11D49A801288}" type="datetimeFigureOut">
              <a:rPr lang="en-CA" smtClean="0"/>
              <a:t>2018-01-21</a:t>
            </a:fld>
            <a:endParaRPr lang="en-CA"/>
          </a:p>
        </p:txBody>
      </p:sp>
      <p:sp>
        <p:nvSpPr>
          <p:cNvPr id="4" name="Footer Placeholder 3">
            <a:extLst>
              <a:ext uri="{FF2B5EF4-FFF2-40B4-BE49-F238E27FC236}">
                <a16:creationId xmlns:a16="http://schemas.microsoft.com/office/drawing/2014/main" id="{56F490D9-C954-4F63-B948-88242E170E6B}"/>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D44B9D6-CC09-4DE9-88BE-EFD2123DB836}"/>
              </a:ext>
            </a:extLst>
          </p:cNvPr>
          <p:cNvSpPr>
            <a:spLocks noGrp="1"/>
          </p:cNvSpPr>
          <p:nvPr>
            <p:ph type="sldNum" sz="quarter" idx="12"/>
          </p:nvPr>
        </p:nvSpPr>
        <p:spPr/>
        <p:txBody>
          <a:bodyPr/>
          <a:lstStyle/>
          <a:p>
            <a:fld id="{B9CFDEDC-7B1C-4546-B1D2-898FBC3E74CF}" type="slidenum">
              <a:rPr lang="en-CA" smtClean="0"/>
              <a:t>‹#›</a:t>
            </a:fld>
            <a:endParaRPr lang="en-CA"/>
          </a:p>
        </p:txBody>
      </p:sp>
    </p:spTree>
    <p:extLst>
      <p:ext uri="{BB962C8B-B14F-4D97-AF65-F5344CB8AC3E}">
        <p14:creationId xmlns:p14="http://schemas.microsoft.com/office/powerpoint/2010/main" val="3173034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FE8331-C578-4AF1-B3FA-DFF8BA725B07}"/>
              </a:ext>
            </a:extLst>
          </p:cNvPr>
          <p:cNvSpPr>
            <a:spLocks noGrp="1"/>
          </p:cNvSpPr>
          <p:nvPr>
            <p:ph type="dt" sz="half" idx="10"/>
          </p:nvPr>
        </p:nvSpPr>
        <p:spPr/>
        <p:txBody>
          <a:bodyPr/>
          <a:lstStyle/>
          <a:p>
            <a:fld id="{B635D6E1-A2A8-4FD1-BD7A-11D49A801288}" type="datetimeFigureOut">
              <a:rPr lang="en-CA" smtClean="0"/>
              <a:t>2018-01-21</a:t>
            </a:fld>
            <a:endParaRPr lang="en-CA"/>
          </a:p>
        </p:txBody>
      </p:sp>
      <p:sp>
        <p:nvSpPr>
          <p:cNvPr id="3" name="Footer Placeholder 2">
            <a:extLst>
              <a:ext uri="{FF2B5EF4-FFF2-40B4-BE49-F238E27FC236}">
                <a16:creationId xmlns:a16="http://schemas.microsoft.com/office/drawing/2014/main" id="{9FA9D30E-9904-4A90-8FDB-A4E1B4752E29}"/>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9F748842-1BB8-4D07-B94F-8669AE976F60}"/>
              </a:ext>
            </a:extLst>
          </p:cNvPr>
          <p:cNvSpPr>
            <a:spLocks noGrp="1"/>
          </p:cNvSpPr>
          <p:nvPr>
            <p:ph type="sldNum" sz="quarter" idx="12"/>
          </p:nvPr>
        </p:nvSpPr>
        <p:spPr/>
        <p:txBody>
          <a:bodyPr/>
          <a:lstStyle/>
          <a:p>
            <a:fld id="{B9CFDEDC-7B1C-4546-B1D2-898FBC3E74CF}" type="slidenum">
              <a:rPr lang="en-CA" smtClean="0"/>
              <a:t>‹#›</a:t>
            </a:fld>
            <a:endParaRPr lang="en-CA"/>
          </a:p>
        </p:txBody>
      </p:sp>
    </p:spTree>
    <p:extLst>
      <p:ext uri="{BB962C8B-B14F-4D97-AF65-F5344CB8AC3E}">
        <p14:creationId xmlns:p14="http://schemas.microsoft.com/office/powerpoint/2010/main" val="3637019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9FB03-74D7-4940-9A9C-A42329B943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6727083A-F020-487C-8858-9181A26EA0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8C7117A-FBE3-4D12-9867-98BD3E682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924376-ED1C-40C2-A956-3E2E588EA220}"/>
              </a:ext>
            </a:extLst>
          </p:cNvPr>
          <p:cNvSpPr>
            <a:spLocks noGrp="1"/>
          </p:cNvSpPr>
          <p:nvPr>
            <p:ph type="dt" sz="half" idx="10"/>
          </p:nvPr>
        </p:nvSpPr>
        <p:spPr/>
        <p:txBody>
          <a:bodyPr/>
          <a:lstStyle/>
          <a:p>
            <a:fld id="{B635D6E1-A2A8-4FD1-BD7A-11D49A801288}" type="datetimeFigureOut">
              <a:rPr lang="en-CA" smtClean="0"/>
              <a:t>2018-01-21</a:t>
            </a:fld>
            <a:endParaRPr lang="en-CA"/>
          </a:p>
        </p:txBody>
      </p:sp>
      <p:sp>
        <p:nvSpPr>
          <p:cNvPr id="6" name="Footer Placeholder 5">
            <a:extLst>
              <a:ext uri="{FF2B5EF4-FFF2-40B4-BE49-F238E27FC236}">
                <a16:creationId xmlns:a16="http://schemas.microsoft.com/office/drawing/2014/main" id="{F74754A6-FBFC-425B-9388-F03C8B84BCC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821BD10-57B0-417E-B5F4-16CF7BEA33FF}"/>
              </a:ext>
            </a:extLst>
          </p:cNvPr>
          <p:cNvSpPr>
            <a:spLocks noGrp="1"/>
          </p:cNvSpPr>
          <p:nvPr>
            <p:ph type="sldNum" sz="quarter" idx="12"/>
          </p:nvPr>
        </p:nvSpPr>
        <p:spPr/>
        <p:txBody>
          <a:bodyPr/>
          <a:lstStyle/>
          <a:p>
            <a:fld id="{B9CFDEDC-7B1C-4546-B1D2-898FBC3E74CF}" type="slidenum">
              <a:rPr lang="en-CA" smtClean="0"/>
              <a:t>‹#›</a:t>
            </a:fld>
            <a:endParaRPr lang="en-CA"/>
          </a:p>
        </p:txBody>
      </p:sp>
    </p:spTree>
    <p:extLst>
      <p:ext uri="{BB962C8B-B14F-4D97-AF65-F5344CB8AC3E}">
        <p14:creationId xmlns:p14="http://schemas.microsoft.com/office/powerpoint/2010/main" val="1024097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776D4-8919-4130-A9EF-93D2269CBF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9F56308-D0E9-4916-8CEB-416BE0E06D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BD74AAF1-78BE-4D2C-A6AD-EE2DCACD18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4E9ECB-6F24-4574-B276-33512752122D}"/>
              </a:ext>
            </a:extLst>
          </p:cNvPr>
          <p:cNvSpPr>
            <a:spLocks noGrp="1"/>
          </p:cNvSpPr>
          <p:nvPr>
            <p:ph type="dt" sz="half" idx="10"/>
          </p:nvPr>
        </p:nvSpPr>
        <p:spPr/>
        <p:txBody>
          <a:bodyPr/>
          <a:lstStyle/>
          <a:p>
            <a:fld id="{B635D6E1-A2A8-4FD1-BD7A-11D49A801288}" type="datetimeFigureOut">
              <a:rPr lang="en-CA" smtClean="0"/>
              <a:t>2018-01-21</a:t>
            </a:fld>
            <a:endParaRPr lang="en-CA"/>
          </a:p>
        </p:txBody>
      </p:sp>
      <p:sp>
        <p:nvSpPr>
          <p:cNvPr id="6" name="Footer Placeholder 5">
            <a:extLst>
              <a:ext uri="{FF2B5EF4-FFF2-40B4-BE49-F238E27FC236}">
                <a16:creationId xmlns:a16="http://schemas.microsoft.com/office/drawing/2014/main" id="{2CA65551-F437-4574-BFDA-8BA7C61A508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1655D31-5CD5-4343-9A9E-E2B93CFE81F2}"/>
              </a:ext>
            </a:extLst>
          </p:cNvPr>
          <p:cNvSpPr>
            <a:spLocks noGrp="1"/>
          </p:cNvSpPr>
          <p:nvPr>
            <p:ph type="sldNum" sz="quarter" idx="12"/>
          </p:nvPr>
        </p:nvSpPr>
        <p:spPr/>
        <p:txBody>
          <a:bodyPr/>
          <a:lstStyle/>
          <a:p>
            <a:fld id="{B9CFDEDC-7B1C-4546-B1D2-898FBC3E74CF}" type="slidenum">
              <a:rPr lang="en-CA" smtClean="0"/>
              <a:t>‹#›</a:t>
            </a:fld>
            <a:endParaRPr lang="en-CA"/>
          </a:p>
        </p:txBody>
      </p:sp>
    </p:spTree>
    <p:extLst>
      <p:ext uri="{BB962C8B-B14F-4D97-AF65-F5344CB8AC3E}">
        <p14:creationId xmlns:p14="http://schemas.microsoft.com/office/powerpoint/2010/main" val="310469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3622FA-2445-444E-9066-0BEB6B3961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B726D75-7159-4F0C-AC92-C706880FD5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E26FDBB-FB03-4332-B57C-7F79663045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5D6E1-A2A8-4FD1-BD7A-11D49A801288}" type="datetimeFigureOut">
              <a:rPr lang="en-CA" smtClean="0"/>
              <a:t>2018-01-21</a:t>
            </a:fld>
            <a:endParaRPr lang="en-CA"/>
          </a:p>
        </p:txBody>
      </p:sp>
      <p:sp>
        <p:nvSpPr>
          <p:cNvPr id="5" name="Footer Placeholder 4">
            <a:extLst>
              <a:ext uri="{FF2B5EF4-FFF2-40B4-BE49-F238E27FC236}">
                <a16:creationId xmlns:a16="http://schemas.microsoft.com/office/drawing/2014/main" id="{FF997CDD-73B4-47ED-BDF8-DF64AD5C67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DA360F6F-81F0-4C7C-ADD0-BF7EF940F6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CFDEDC-7B1C-4546-B1D2-898FBC3E74CF}" type="slidenum">
              <a:rPr lang="en-CA" smtClean="0"/>
              <a:t>‹#›</a:t>
            </a:fld>
            <a:endParaRPr lang="en-CA"/>
          </a:p>
        </p:txBody>
      </p:sp>
    </p:spTree>
    <p:extLst>
      <p:ext uri="{BB962C8B-B14F-4D97-AF65-F5344CB8AC3E}">
        <p14:creationId xmlns:p14="http://schemas.microsoft.com/office/powerpoint/2010/main" val="1142336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E030F4-F277-4F49-BD54-228C06870711}" type="datetimeFigureOut">
              <a:rPr lang="en-US" smtClean="0"/>
              <a:t>1/21/2018</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FBE09-2CF7-E24F-9FEC-7E5F18A701A1}" type="slidenum">
              <a:rPr lang="en-US" smtClean="0"/>
              <a:t>‹#›</a:t>
            </a:fld>
            <a:endParaRPr lang="en-US"/>
          </a:p>
        </p:txBody>
      </p:sp>
    </p:spTree>
    <p:extLst>
      <p:ext uri="{BB962C8B-B14F-4D97-AF65-F5344CB8AC3E}">
        <p14:creationId xmlns:p14="http://schemas.microsoft.com/office/powerpoint/2010/main" val="36558298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756868D-B7A2-40FA-BD40-CFF03AF6BAB1}"/>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0746E14-4257-414B-96FB-57C3BD757C31}"/>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C2364B7-29D1-4A77-BB00-3935DACDC99D}"/>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ltLang="en-US"/>
          </a:p>
        </p:txBody>
      </p:sp>
      <p:sp>
        <p:nvSpPr>
          <p:cNvPr id="1029" name="Rectangle 5">
            <a:extLst>
              <a:ext uri="{FF2B5EF4-FFF2-40B4-BE49-F238E27FC236}">
                <a16:creationId xmlns:a16="http://schemas.microsoft.com/office/drawing/2014/main" id="{1AC9E6F2-74E3-49BB-9DD9-4CF84CF1D1C5}"/>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ltLang="en-US"/>
          </a:p>
        </p:txBody>
      </p:sp>
      <p:sp>
        <p:nvSpPr>
          <p:cNvPr id="1030" name="Rectangle 6">
            <a:extLst>
              <a:ext uri="{FF2B5EF4-FFF2-40B4-BE49-F238E27FC236}">
                <a16:creationId xmlns:a16="http://schemas.microsoft.com/office/drawing/2014/main" id="{9C387A1D-050C-4B5D-8744-AF6BB4EEEC32}"/>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26720D62-65AE-49C5-8357-706AE431FEE6}" type="slidenum">
              <a:rPr lang="en-US" altLang="en-US"/>
              <a:pPr/>
              <a:t>‹#›</a:t>
            </a:fld>
            <a:endParaRPr lang="en-US" altLang="en-US"/>
          </a:p>
        </p:txBody>
      </p:sp>
    </p:spTree>
    <p:extLst>
      <p:ext uri="{BB962C8B-B14F-4D97-AF65-F5344CB8AC3E}">
        <p14:creationId xmlns:p14="http://schemas.microsoft.com/office/powerpoint/2010/main" val="33829549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E030F4-F277-4F49-BD54-228C06870711}" type="datetimeFigureOut">
              <a:rPr lang="en-US" smtClean="0"/>
              <a:t>1/21/2018</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FBE09-2CF7-E24F-9FEC-7E5F18A701A1}" type="slidenum">
              <a:rPr lang="en-US" smtClean="0"/>
              <a:t>‹#›</a:t>
            </a:fld>
            <a:endParaRPr lang="en-US"/>
          </a:p>
        </p:txBody>
      </p:sp>
    </p:spTree>
    <p:extLst>
      <p:ext uri="{BB962C8B-B14F-4D97-AF65-F5344CB8AC3E}">
        <p14:creationId xmlns:p14="http://schemas.microsoft.com/office/powerpoint/2010/main" val="21981343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0.jpeg"/><Relationship Id="rId1" Type="http://schemas.openxmlformats.org/officeDocument/2006/relationships/slideLayout" Target="../slideLayouts/slideLayout18.xml"/><Relationship Id="rId5" Type="http://schemas.openxmlformats.org/officeDocument/2006/relationships/image" Target="../media/image12.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18.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image" Target="../media/image29.emf"/><Relationship Id="rId5" Type="http://schemas.microsoft.com/office/2007/relationships/hdphoto" Target="../media/hdphoto3.wdp"/><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32.jpeg"/><Relationship Id="rId7" Type="http://schemas.openxmlformats.org/officeDocument/2006/relationships/image" Target="../media/image11.png"/><Relationship Id="rId2" Type="http://schemas.openxmlformats.org/officeDocument/2006/relationships/image" Target="../media/image31.png"/><Relationship Id="rId1" Type="http://schemas.openxmlformats.org/officeDocument/2006/relationships/slideLayout" Target="../slideLayouts/slideLayout18.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png"/><Relationship Id="rId3" Type="http://schemas.microsoft.com/office/2007/relationships/hdphoto" Target="../media/hdphoto4.wdp"/><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39.jpe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jpeg"/><Relationship Id="rId4" Type="http://schemas.openxmlformats.org/officeDocument/2006/relationships/image" Target="../media/image37.emf"/><Relationship Id="rId9" Type="http://schemas.openxmlformats.org/officeDocument/2006/relationships/image" Target="../media/image42.jpe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slide" Target="slide28.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 Target="slide28.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 Target="slide28.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52.jpe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 Target="slide28.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55.png"/><Relationship Id="rId4" Type="http://schemas.openxmlformats.org/officeDocument/2006/relationships/image" Target="../media/image54.jpeg"/></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 Target="slide28.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58.gif"/><Relationship Id="rId4" Type="http://schemas.openxmlformats.org/officeDocument/2006/relationships/image" Target="../media/image57.jpeg"/></Relationships>
</file>

<file path=ppt/slides/_rels/slide37.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59.png"/><Relationship Id="rId2" Type="http://schemas.openxmlformats.org/officeDocument/2006/relationships/slide" Target="slide28.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58.gif"/><Relationship Id="rId4" Type="http://schemas.openxmlformats.org/officeDocument/2006/relationships/image" Target="../media/image57.jpeg"/></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8.xml"/><Relationship Id="rId1" Type="http://schemas.openxmlformats.org/officeDocument/2006/relationships/slideLayout" Target="../slideLayouts/slideLayout18.xml"/><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8.xml"/><Relationship Id="rId1" Type="http://schemas.openxmlformats.org/officeDocument/2006/relationships/slideLayout" Target="../slideLayouts/slideLayout18.xml"/><Relationship Id="rId4" Type="http://schemas.openxmlformats.org/officeDocument/2006/relationships/image" Target="../media/image61.jpe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8.xml"/><Relationship Id="rId1" Type="http://schemas.openxmlformats.org/officeDocument/2006/relationships/slideLayout" Target="../slideLayouts/slideLayout18.xml"/><Relationship Id="rId4" Type="http://schemas.openxmlformats.org/officeDocument/2006/relationships/image" Target="../media/image61.jpeg"/></Relationships>
</file>

<file path=ppt/slides/_rels/slide4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8.xml"/><Relationship Id="rId1" Type="http://schemas.openxmlformats.org/officeDocument/2006/relationships/slideLayout" Target="../slideLayouts/slideLayout18.xml"/><Relationship Id="rId4" Type="http://schemas.openxmlformats.org/officeDocument/2006/relationships/image" Target="../media/image61.jpeg"/></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8.xml"/><Relationship Id="rId1" Type="http://schemas.openxmlformats.org/officeDocument/2006/relationships/slideLayout" Target="../slideLayouts/slideLayout18.xml"/><Relationship Id="rId4" Type="http://schemas.openxmlformats.org/officeDocument/2006/relationships/image" Target="../media/image62.jpg"/></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42.xml"/><Relationship Id="rId1" Type="http://schemas.openxmlformats.org/officeDocument/2006/relationships/slideLayout" Target="../slideLayouts/slideLayout18.xml"/><Relationship Id="rId4" Type="http://schemas.openxmlformats.org/officeDocument/2006/relationships/image" Target="../media/image63.png"/></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42.xml"/><Relationship Id="rId1" Type="http://schemas.openxmlformats.org/officeDocument/2006/relationships/slideLayout" Target="../slideLayouts/slideLayout18.xml"/><Relationship Id="rId4" Type="http://schemas.openxmlformats.org/officeDocument/2006/relationships/image" Target="../media/image63.png"/></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42.xml"/><Relationship Id="rId1" Type="http://schemas.openxmlformats.org/officeDocument/2006/relationships/slideLayout" Target="../slideLayouts/slideLayout18.xml"/><Relationship Id="rId4" Type="http://schemas.openxmlformats.org/officeDocument/2006/relationships/image" Target="../media/image64.jpg"/></Relationships>
</file>

<file path=ppt/slides/_rels/slide4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slide" Target="slide42.xml"/><Relationship Id="rId4" Type="http://schemas.openxmlformats.org/officeDocument/2006/relationships/image" Target="../media/image67.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8.jpe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9.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9.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9.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35.xml"/><Relationship Id="rId6" Type="http://schemas.openxmlformats.org/officeDocument/2006/relationships/image" Target="../media/image29.emf"/><Relationship Id="rId5" Type="http://schemas.microsoft.com/office/2007/relationships/hdphoto" Target="../media/hdphoto3.wdp"/><Relationship Id="rId4" Type="http://schemas.openxmlformats.org/officeDocument/2006/relationships/image" Target="../media/image28.png"/></Relationships>
</file>

<file path=ppt/slides/_rels/slide5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40.xml"/><Relationship Id="rId6" Type="http://schemas.openxmlformats.org/officeDocument/2006/relationships/image" Target="../media/image78.png"/><Relationship Id="rId5" Type="http://schemas.openxmlformats.org/officeDocument/2006/relationships/image" Target="../media/image77.jpeg"/><Relationship Id="rId4" Type="http://schemas.openxmlformats.org/officeDocument/2006/relationships/image" Target="../media/image76.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eg"/><Relationship Id="rId1" Type="http://schemas.openxmlformats.org/officeDocument/2006/relationships/slideLayout" Target="../slideLayouts/slideLayout35.xml"/><Relationship Id="rId4" Type="http://schemas.openxmlformats.org/officeDocument/2006/relationships/image" Target="../media/image81.jpeg"/></Relationships>
</file>

<file path=ppt/slides/_rels/slide6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xml"/><Relationship Id="rId1" Type="http://schemas.openxmlformats.org/officeDocument/2006/relationships/slideLayout" Target="../slideLayouts/slideLayout40.xml"/><Relationship Id="rId5" Type="http://schemas.openxmlformats.org/officeDocument/2006/relationships/slide" Target="slide89.xml"/><Relationship Id="rId4" Type="http://schemas.openxmlformats.org/officeDocument/2006/relationships/slide" Target="slide83.xml"/></Relationships>
</file>

<file path=ppt/slides/_rels/slide7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slide" Target="slide83.xml"/><Relationship Id="rId1" Type="http://schemas.openxmlformats.org/officeDocument/2006/relationships/slideLayout" Target="../slideLayouts/slideLayout35.xml"/><Relationship Id="rId5" Type="http://schemas.openxmlformats.org/officeDocument/2006/relationships/slide" Target="slide89.xml"/><Relationship Id="rId4" Type="http://schemas.openxmlformats.org/officeDocument/2006/relationships/image" Target="../media/image88.png"/></Relationships>
</file>

<file path=ppt/slides/_rels/slide73.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slide" Target="slide83.xml"/><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png"/><Relationship Id="rId1" Type="http://schemas.openxmlformats.org/officeDocument/2006/relationships/slideLayout" Target="../slideLayouts/slideLayout35.xml"/><Relationship Id="rId5" Type="http://schemas.openxmlformats.org/officeDocument/2006/relationships/slide" Target="slide89.xml"/><Relationship Id="rId4" Type="http://schemas.openxmlformats.org/officeDocument/2006/relationships/slide" Target="slide83.xml"/></Relationships>
</file>

<file path=ppt/slides/_rels/slide7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40.xml"/><Relationship Id="rId5" Type="http://schemas.openxmlformats.org/officeDocument/2006/relationships/slide" Target="slide89.xml"/><Relationship Id="rId4" Type="http://schemas.openxmlformats.org/officeDocument/2006/relationships/slide" Target="slide83.xml"/></Relationships>
</file>

<file path=ppt/slides/_rels/slide7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35.xml"/><Relationship Id="rId6" Type="http://schemas.openxmlformats.org/officeDocument/2006/relationships/slide" Target="slide89.xml"/><Relationship Id="rId5" Type="http://schemas.openxmlformats.org/officeDocument/2006/relationships/slide" Target="slide83.xml"/><Relationship Id="rId4" Type="http://schemas.openxmlformats.org/officeDocument/2006/relationships/image" Target="../media/image95.png"/></Relationships>
</file>

<file path=ppt/slides/_rels/slide77.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slide" Target="slide89.xml"/><Relationship Id="rId2" Type="http://schemas.openxmlformats.org/officeDocument/2006/relationships/image" Target="../media/image96.jpeg"/><Relationship Id="rId1" Type="http://schemas.openxmlformats.org/officeDocument/2006/relationships/slideLayout" Target="../slideLayouts/slideLayout35.xml"/><Relationship Id="rId6" Type="http://schemas.openxmlformats.org/officeDocument/2006/relationships/slide" Target="slide83.xml"/><Relationship Id="rId5" Type="http://schemas.openxmlformats.org/officeDocument/2006/relationships/image" Target="../media/image98.png"/><Relationship Id="rId4" Type="http://schemas.microsoft.com/office/2007/relationships/hdphoto" Target="../media/hdphoto5.wdp"/></Relationships>
</file>

<file path=ppt/slides/_rels/slide78.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image" Target="../media/image99.jpeg"/><Relationship Id="rId1" Type="http://schemas.openxmlformats.org/officeDocument/2006/relationships/slideLayout" Target="../slideLayouts/slideLayout40.xml"/><Relationship Id="rId4" Type="http://schemas.openxmlformats.org/officeDocument/2006/relationships/slide" Target="slide89.xml"/></Relationships>
</file>

<file path=ppt/slides/_rels/slide79.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image" Target="../media/image51.png"/><Relationship Id="rId1" Type="http://schemas.openxmlformats.org/officeDocument/2006/relationships/slideLayout" Target="../slideLayouts/slideLayout40.xml"/><Relationship Id="rId4" Type="http://schemas.openxmlformats.org/officeDocument/2006/relationships/slide" Target="slide8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0.xml"/><Relationship Id="rId6" Type="http://schemas.openxmlformats.org/officeDocument/2006/relationships/slide" Target="slide89.xml"/><Relationship Id="rId5" Type="http://schemas.openxmlformats.org/officeDocument/2006/relationships/slide" Target="slide83.xml"/><Relationship Id="rId4" Type="http://schemas.openxmlformats.org/officeDocument/2006/relationships/image" Target="../media/image49.png"/></Relationships>
</file>

<file path=ppt/slides/_rels/slide81.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image" Target="../media/image50.jpeg"/><Relationship Id="rId1" Type="http://schemas.openxmlformats.org/officeDocument/2006/relationships/slideLayout" Target="../slideLayouts/slideLayout40.xml"/><Relationship Id="rId4" Type="http://schemas.openxmlformats.org/officeDocument/2006/relationships/slide" Target="slide89.xml"/></Relationships>
</file>

<file path=ppt/slides/_rels/slide82.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image" Target="../media/image52.jpeg"/><Relationship Id="rId1" Type="http://schemas.openxmlformats.org/officeDocument/2006/relationships/slideLayout" Target="../slideLayouts/slideLayout35.xml"/><Relationship Id="rId4" Type="http://schemas.openxmlformats.org/officeDocument/2006/relationships/slide" Target="slide89.xml"/></Relationships>
</file>

<file path=ppt/slides/_rels/slide83.xml.rels><?xml version="1.0" encoding="UTF-8" standalone="yes"?>
<Relationships xmlns="http://schemas.openxmlformats.org/package/2006/relationships"><Relationship Id="rId3" Type="http://schemas.openxmlformats.org/officeDocument/2006/relationships/image" Target="../media/image101.jpeg"/><Relationship Id="rId7" Type="http://schemas.openxmlformats.org/officeDocument/2006/relationships/slide" Target="slide89.xml"/><Relationship Id="rId2" Type="http://schemas.openxmlformats.org/officeDocument/2006/relationships/image" Target="../media/image100.jpeg"/><Relationship Id="rId1" Type="http://schemas.openxmlformats.org/officeDocument/2006/relationships/slideLayout" Target="../slideLayouts/slideLayout35.xml"/><Relationship Id="rId6" Type="http://schemas.openxmlformats.org/officeDocument/2006/relationships/slide" Target="slide83.xml"/><Relationship Id="rId5" Type="http://schemas.openxmlformats.org/officeDocument/2006/relationships/image" Target="../media/image103.png"/><Relationship Id="rId4" Type="http://schemas.openxmlformats.org/officeDocument/2006/relationships/image" Target="../media/image102.png"/></Relationships>
</file>

<file path=ppt/slides/_rels/slide84.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slide" Target="slide83.xml"/><Relationship Id="rId1" Type="http://schemas.openxmlformats.org/officeDocument/2006/relationships/slideLayout" Target="../slideLayouts/slideLayout40.xml"/></Relationships>
</file>

<file path=ppt/slides/_rels/slide85.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image" Target="../media/image104.png"/><Relationship Id="rId1" Type="http://schemas.openxmlformats.org/officeDocument/2006/relationships/slideLayout" Target="../slideLayouts/slideLayout40.xml"/><Relationship Id="rId4" Type="http://schemas.openxmlformats.org/officeDocument/2006/relationships/slide" Target="slide89.xml"/></Relationships>
</file>

<file path=ppt/slides/_rels/slide86.xml.rels><?xml version="1.0" encoding="UTF-8" standalone="yes"?>
<Relationships xmlns="http://schemas.openxmlformats.org/package/2006/relationships"><Relationship Id="rId8" Type="http://schemas.openxmlformats.org/officeDocument/2006/relationships/image" Target="../media/image109.png"/><Relationship Id="rId13" Type="http://schemas.microsoft.com/office/2007/relationships/hdphoto" Target="../media/hdphoto5.wdp"/><Relationship Id="rId3" Type="http://schemas.openxmlformats.org/officeDocument/2006/relationships/image" Target="../media/image105.png"/><Relationship Id="rId7" Type="http://schemas.openxmlformats.org/officeDocument/2006/relationships/image" Target="../media/image108.jpeg"/><Relationship Id="rId12" Type="http://schemas.openxmlformats.org/officeDocument/2006/relationships/image" Target="../media/image111.png"/><Relationship Id="rId2" Type="http://schemas.openxmlformats.org/officeDocument/2006/relationships/image" Target="../media/image37.emf"/><Relationship Id="rId16" Type="http://schemas.openxmlformats.org/officeDocument/2006/relationships/image" Target="../media/image114.png"/><Relationship Id="rId1" Type="http://schemas.openxmlformats.org/officeDocument/2006/relationships/slideLayout" Target="../slideLayouts/slideLayout35.xml"/><Relationship Id="rId6" Type="http://schemas.openxmlformats.org/officeDocument/2006/relationships/image" Target="../media/image43.jpeg"/><Relationship Id="rId11" Type="http://schemas.microsoft.com/office/2007/relationships/hdphoto" Target="../media/hdphoto6.wdp"/><Relationship Id="rId5" Type="http://schemas.openxmlformats.org/officeDocument/2006/relationships/image" Target="../media/image107.jpeg"/><Relationship Id="rId15" Type="http://schemas.openxmlformats.org/officeDocument/2006/relationships/image" Target="../media/image113.jpeg"/><Relationship Id="rId10" Type="http://schemas.openxmlformats.org/officeDocument/2006/relationships/image" Target="../media/image110.png"/><Relationship Id="rId4" Type="http://schemas.openxmlformats.org/officeDocument/2006/relationships/image" Target="../media/image106.png"/><Relationship Id="rId9" Type="http://schemas.openxmlformats.org/officeDocument/2006/relationships/image" Target="../media/image46.png"/><Relationship Id="rId14" Type="http://schemas.openxmlformats.org/officeDocument/2006/relationships/image" Target="../media/image112.jpeg"/></Relationships>
</file>

<file path=ppt/slides/_rels/slide87.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6.jpeg"/><Relationship Id="rId7" Type="http://schemas.openxmlformats.org/officeDocument/2006/relationships/image" Target="../media/image37.emf"/><Relationship Id="rId2" Type="http://schemas.openxmlformats.org/officeDocument/2006/relationships/image" Target="../media/image115.jpeg"/><Relationship Id="rId1" Type="http://schemas.openxmlformats.org/officeDocument/2006/relationships/slideLayout" Target="../slideLayouts/slideLayout40.xml"/><Relationship Id="rId6" Type="http://schemas.openxmlformats.org/officeDocument/2006/relationships/image" Target="../media/image119.jpeg"/><Relationship Id="rId5" Type="http://schemas.openxmlformats.org/officeDocument/2006/relationships/image" Target="../media/image118.jpeg"/><Relationship Id="rId10" Type="http://schemas.openxmlformats.org/officeDocument/2006/relationships/image" Target="../media/image122.png"/><Relationship Id="rId4" Type="http://schemas.openxmlformats.org/officeDocument/2006/relationships/image" Target="../media/image117.png"/><Relationship Id="rId9" Type="http://schemas.openxmlformats.org/officeDocument/2006/relationships/image" Target="../media/image121.emf"/></Relationships>
</file>

<file path=ppt/slides/_rels/slide88.xml.rels><?xml version="1.0" encoding="UTF-8" standalone="yes"?>
<Relationships xmlns="http://schemas.openxmlformats.org/package/2006/relationships"><Relationship Id="rId8" Type="http://schemas.openxmlformats.org/officeDocument/2006/relationships/image" Target="../media/image125.jpeg"/><Relationship Id="rId3" Type="http://schemas.openxmlformats.org/officeDocument/2006/relationships/image" Target="../media/image115.jpeg"/><Relationship Id="rId7" Type="http://schemas.openxmlformats.org/officeDocument/2006/relationships/image" Target="../media/image124.jpeg"/><Relationship Id="rId12" Type="http://schemas.openxmlformats.org/officeDocument/2006/relationships/image" Target="../media/image128.png"/><Relationship Id="rId2" Type="http://schemas.openxmlformats.org/officeDocument/2006/relationships/image" Target="../media/image37.emf"/><Relationship Id="rId1" Type="http://schemas.openxmlformats.org/officeDocument/2006/relationships/slideLayout" Target="../slideLayouts/slideLayout40.xml"/><Relationship Id="rId6" Type="http://schemas.openxmlformats.org/officeDocument/2006/relationships/image" Target="../media/image123.jpeg"/><Relationship Id="rId11" Type="http://schemas.openxmlformats.org/officeDocument/2006/relationships/image" Target="../media/image118.jpeg"/><Relationship Id="rId5" Type="http://schemas.openxmlformats.org/officeDocument/2006/relationships/image" Target="../media/image117.png"/><Relationship Id="rId10" Type="http://schemas.openxmlformats.org/officeDocument/2006/relationships/image" Target="../media/image127.jpeg"/><Relationship Id="rId4" Type="http://schemas.openxmlformats.org/officeDocument/2006/relationships/image" Target="../media/image116.jpeg"/><Relationship Id="rId9" Type="http://schemas.openxmlformats.org/officeDocument/2006/relationships/image" Target="../media/image126.jpeg"/></Relationships>
</file>

<file path=ppt/slides/_rels/slide89.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29.jpeg"/><Relationship Id="rId7" Type="http://schemas.openxmlformats.org/officeDocument/2006/relationships/image" Target="../media/image133.jpeg"/><Relationship Id="rId2" Type="http://schemas.openxmlformats.org/officeDocument/2006/relationships/image" Target="../media/image120.png"/><Relationship Id="rId1" Type="http://schemas.openxmlformats.org/officeDocument/2006/relationships/slideLayout" Target="../slideLayouts/slideLayout40.xml"/><Relationship Id="rId6" Type="http://schemas.openxmlformats.org/officeDocument/2006/relationships/image" Target="../media/image132.jpeg"/><Relationship Id="rId11" Type="http://schemas.openxmlformats.org/officeDocument/2006/relationships/image" Target="../media/image136.png"/><Relationship Id="rId5" Type="http://schemas.openxmlformats.org/officeDocument/2006/relationships/image" Target="../media/image131.jpeg"/><Relationship Id="rId10" Type="http://schemas.openxmlformats.org/officeDocument/2006/relationships/image" Target="../media/image135.jpeg"/><Relationship Id="rId4" Type="http://schemas.openxmlformats.org/officeDocument/2006/relationships/image" Target="../media/image130.png"/><Relationship Id="rId9" Type="http://schemas.microsoft.com/office/2007/relationships/hdphoto" Target="../media/hdphoto6.wdp"/></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35.xml"/></Relationships>
</file>

<file path=ppt/slides/_rels/slide9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35.xml"/></Relationships>
</file>

<file path=ppt/slides/_rels/slide92.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85010" y="1881678"/>
            <a:ext cx="4296808" cy="4316565"/>
          </a:xfrm>
          <a:prstGeom prst="rect">
            <a:avLst/>
          </a:prstGeom>
        </p:spPr>
      </p:pic>
      <p:sp>
        <p:nvSpPr>
          <p:cNvPr id="9" name="Rectangle 8"/>
          <p:cNvSpPr/>
          <p:nvPr/>
        </p:nvSpPr>
        <p:spPr>
          <a:xfrm>
            <a:off x="1377387" y="393807"/>
            <a:ext cx="9404431"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Brush Script MT" pitchFamily="66" charset="0"/>
                <a:ea typeface="+mn-ea"/>
                <a:cs typeface="+mn-cs"/>
              </a:rPr>
              <a:t>“CLOSER LOOK AT </a:t>
            </a:r>
            <a:r>
              <a:rPr kumimoji="0" lang="en-US" sz="5400" b="1" i="0" u="none" strike="noStrike" kern="1200" cap="none" spc="0" normalizeH="0" baseline="0" noProof="0" dirty="0">
                <a:ln>
                  <a:noFill/>
                </a:ln>
                <a:solidFill>
                  <a:srgbClr val="FF0000"/>
                </a:solidFill>
                <a:effectLst/>
                <a:uLnTx/>
                <a:uFillTx/>
                <a:latin typeface="Brush Script MT" pitchFamily="66" charset="0"/>
                <a:ea typeface="+mn-ea"/>
                <a:cs typeface="+mn-cs"/>
              </a:rPr>
              <a:t>SpA</a:t>
            </a:r>
            <a:r>
              <a:rPr kumimoji="0" lang="en-US" sz="3600" b="0" i="0" u="none" strike="noStrike" kern="1200" cap="none" spc="0" normalizeH="0" baseline="0" noProof="0" dirty="0">
                <a:ln>
                  <a:noFill/>
                </a:ln>
                <a:solidFill>
                  <a:prstClr val="white"/>
                </a:solidFill>
                <a:effectLst/>
                <a:uLnTx/>
                <a:uFillTx/>
                <a:latin typeface="Brush Script MT" pitchFamily="66" charset="0"/>
                <a:ea typeface="+mn-ea"/>
                <a:cs typeface="+mn-cs"/>
              </a:rPr>
              <a:t>”</a:t>
            </a:r>
          </a:p>
        </p:txBody>
      </p:sp>
      <p:sp>
        <p:nvSpPr>
          <p:cNvPr id="7" name="Subtitle 11"/>
          <p:cNvSpPr txBox="1">
            <a:spLocks/>
          </p:cNvSpPr>
          <p:nvPr/>
        </p:nvSpPr>
        <p:spPr>
          <a:xfrm>
            <a:off x="810228" y="2537621"/>
            <a:ext cx="5318567" cy="142670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500" b="1" i="0" u="none" strike="noStrike" kern="1200" cap="none" spc="0" normalizeH="0" baseline="0" noProof="0" dirty="0">
                <a:ln>
                  <a:noFill/>
                </a:ln>
                <a:solidFill>
                  <a:prstClr val="white"/>
                </a:solidFill>
                <a:effectLst/>
                <a:uLnTx/>
                <a:uFillTx/>
                <a:latin typeface="Apple Chancery" charset="0"/>
                <a:ea typeface="Apple Chancery" charset="0"/>
                <a:cs typeface="Apple Chancery" charset="0"/>
              </a:rPr>
              <a:t>Dr. Mohamed Bedaiwi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Consultant Rheumatologist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Rheumatology Unit - KKUH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23371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 action="ppaction://noaction"/>
            <a:extLst>
              <a:ext uri="{FF2B5EF4-FFF2-40B4-BE49-F238E27FC236}">
                <a16:creationId xmlns:a16="http://schemas.microsoft.com/office/drawing/2014/main" id="{E33562C4-72CC-4ECA-86C0-44D66FF86D2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48024" y="2519414"/>
            <a:ext cx="2333799" cy="2440337"/>
          </a:xfrm>
          <a:prstGeom prst="rect">
            <a:avLst/>
          </a:prstGeom>
        </p:spPr>
      </p:pic>
      <p:sp>
        <p:nvSpPr>
          <p:cNvPr id="3" name="Title 2">
            <a:extLst>
              <a:ext uri="{FF2B5EF4-FFF2-40B4-BE49-F238E27FC236}">
                <a16:creationId xmlns:a16="http://schemas.microsoft.com/office/drawing/2014/main" id="{5B4DB14C-C33B-4531-BB49-35E6AD6F03FC}"/>
              </a:ext>
            </a:extLst>
          </p:cNvPr>
          <p:cNvSpPr>
            <a:spLocks noGrp="1"/>
          </p:cNvSpPr>
          <p:nvPr>
            <p:ph type="title"/>
          </p:nvPr>
        </p:nvSpPr>
        <p:spPr/>
        <p:txBody>
          <a:bodyPr/>
          <a:lstStyle/>
          <a:p>
            <a:pPr algn="ctr"/>
            <a:r>
              <a:rPr lang="en-CA" dirty="0"/>
              <a:t>Ankylosing spondylitis</a:t>
            </a:r>
          </a:p>
        </p:txBody>
      </p:sp>
      <p:sp>
        <p:nvSpPr>
          <p:cNvPr id="4" name="Content Placeholder 3">
            <a:extLst>
              <a:ext uri="{FF2B5EF4-FFF2-40B4-BE49-F238E27FC236}">
                <a16:creationId xmlns:a16="http://schemas.microsoft.com/office/drawing/2014/main" id="{6540573F-1CA5-42C0-8CC7-5A3B7BDB06CB}"/>
              </a:ext>
            </a:extLst>
          </p:cNvPr>
          <p:cNvSpPr>
            <a:spLocks noGrp="1"/>
          </p:cNvSpPr>
          <p:nvPr>
            <p:ph idx="1"/>
          </p:nvPr>
        </p:nvSpPr>
        <p:spPr/>
        <p:txBody>
          <a:bodyPr/>
          <a:lstStyle/>
          <a:p>
            <a:r>
              <a:rPr lang="en-CA" dirty="0"/>
              <a:t>Family medicine practice</a:t>
            </a:r>
          </a:p>
          <a:p>
            <a:r>
              <a:rPr lang="en-CA" dirty="0"/>
              <a:t>MRI?? </a:t>
            </a:r>
            <a:r>
              <a:rPr lang="en-CA" dirty="0">
                <a:sym typeface="Wingdings" panose="05000000000000000000" pitchFamily="2" charset="2"/>
              </a:rPr>
              <a:t> </a:t>
            </a:r>
            <a:r>
              <a:rPr lang="en-CA" dirty="0">
                <a:solidFill>
                  <a:srgbClr val="FF0000"/>
                </a:solidFill>
                <a:sym typeface="Wingdings" panose="05000000000000000000" pitchFamily="2" charset="2"/>
              </a:rPr>
              <a:t>is very valuable</a:t>
            </a:r>
            <a:endParaRPr lang="en-CA" dirty="0">
              <a:solidFill>
                <a:srgbClr val="FF0000"/>
              </a:solidFill>
            </a:endParaRPr>
          </a:p>
        </p:txBody>
      </p:sp>
    </p:spTree>
    <p:extLst>
      <p:ext uri="{BB962C8B-B14F-4D97-AF65-F5344CB8AC3E}">
        <p14:creationId xmlns:p14="http://schemas.microsoft.com/office/powerpoint/2010/main" val="2557476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tty Proof-107429913-Self-Management of Issues.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11904" y="1740243"/>
            <a:ext cx="4848276" cy="2521104"/>
          </a:xfrm>
          <a:prstGeom prst="ellipse">
            <a:avLst/>
          </a:prstGeom>
          <a:ln w="76200" cap="rnd" cmpd="sng">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1" name="TextBox 10"/>
          <p:cNvSpPr txBox="1"/>
          <p:nvPr/>
        </p:nvSpPr>
        <p:spPr>
          <a:xfrm>
            <a:off x="3778304" y="736051"/>
            <a:ext cx="1708681" cy="58477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Rounded MT Bold" charset="0"/>
                <a:ea typeface="Arial Rounded MT Bold" charset="0"/>
                <a:cs typeface="Arial Rounded MT Bold" charset="0"/>
              </a:rPr>
              <a:t>Good response</a:t>
            </a:r>
            <a:br>
              <a:rPr kumimoji="0" lang="en-US" sz="1600" b="0" i="0" u="none" strike="noStrike" kern="1200" cap="none" spc="0" normalizeH="0" baseline="0" noProof="0">
                <a:ln>
                  <a:noFill/>
                </a:ln>
                <a:solidFill>
                  <a:prstClr val="black"/>
                </a:solidFill>
                <a:effectLst/>
                <a:uLnTx/>
                <a:uFillTx/>
                <a:latin typeface="Arial Rounded MT Bold" charset="0"/>
                <a:ea typeface="Arial Rounded MT Bold" charset="0"/>
                <a:cs typeface="Arial Rounded MT Bold" charset="0"/>
              </a:rPr>
            </a:br>
            <a:r>
              <a:rPr kumimoji="0" lang="en-US" sz="1600" b="0" i="0" u="none" strike="noStrike" kern="1200" cap="none" spc="0" normalizeH="0" baseline="0" noProof="0">
                <a:ln>
                  <a:noFill/>
                </a:ln>
                <a:solidFill>
                  <a:prstClr val="black"/>
                </a:solidFill>
                <a:effectLst/>
                <a:uLnTx/>
                <a:uFillTx/>
                <a:latin typeface="Arial Rounded MT Bold" charset="0"/>
                <a:ea typeface="Arial Rounded MT Bold" charset="0"/>
                <a:cs typeface="Arial Rounded MT Bold" charset="0"/>
              </a:rPr>
              <a:t>to </a:t>
            </a:r>
            <a:r>
              <a:rPr kumimoji="0" lang="en-US" sz="1600" b="0"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rPr>
              <a:t>NSAIDs</a:t>
            </a:r>
            <a:endParaRPr kumimoji="0" lang="en-US" sz="2400" b="0"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endParaRPr>
          </a:p>
        </p:txBody>
      </p:sp>
      <p:sp>
        <p:nvSpPr>
          <p:cNvPr id="13" name="Rounded Rectangle 12">
            <a:hlinkClick r:id="" action="ppaction://noaction"/>
          </p:cNvPr>
          <p:cNvSpPr/>
          <p:nvPr/>
        </p:nvSpPr>
        <p:spPr>
          <a:xfrm>
            <a:off x="1659664" y="1025233"/>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Tips</a:t>
            </a:r>
          </a:p>
        </p:txBody>
      </p:sp>
      <p:sp>
        <p:nvSpPr>
          <p:cNvPr id="14" name="Rounded Rectangle 13">
            <a:hlinkClick r:id="" action="ppaction://noaction"/>
          </p:cNvPr>
          <p:cNvSpPr/>
          <p:nvPr/>
        </p:nvSpPr>
        <p:spPr>
          <a:xfrm>
            <a:off x="1659664" y="1601297"/>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Symptoms</a:t>
            </a:r>
          </a:p>
        </p:txBody>
      </p:sp>
      <p:sp>
        <p:nvSpPr>
          <p:cNvPr id="15" name="Rounded Rectangle 14">
            <a:hlinkClick r:id="" action="ppaction://noaction"/>
          </p:cNvPr>
          <p:cNvSpPr/>
          <p:nvPr/>
        </p:nvSpPr>
        <p:spPr>
          <a:xfrm>
            <a:off x="1659664" y="2177361"/>
            <a:ext cx="948253" cy="474224"/>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Patient History</a:t>
            </a:r>
          </a:p>
        </p:txBody>
      </p:sp>
      <p:sp>
        <p:nvSpPr>
          <p:cNvPr id="16" name="Rounded Rectangle 15">
            <a:hlinkClick r:id="" action="ppaction://noaction"/>
          </p:cNvPr>
          <p:cNvSpPr/>
          <p:nvPr/>
        </p:nvSpPr>
        <p:spPr>
          <a:xfrm>
            <a:off x="1659663" y="3905553"/>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Imaging</a:t>
            </a:r>
          </a:p>
        </p:txBody>
      </p:sp>
      <p:sp>
        <p:nvSpPr>
          <p:cNvPr id="17" name="Rounded Rectangle 16">
            <a:hlinkClick r:id="rId3" action="ppaction://hlinksldjump"/>
          </p:cNvPr>
          <p:cNvSpPr/>
          <p:nvPr/>
        </p:nvSpPr>
        <p:spPr>
          <a:xfrm>
            <a:off x="1659664" y="2753425"/>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Lab</a:t>
            </a:r>
          </a:p>
        </p:txBody>
      </p:sp>
      <p:sp>
        <p:nvSpPr>
          <p:cNvPr id="18" name="Rounded Rectangle 17">
            <a:hlinkClick r:id="" action="ppaction://noaction"/>
          </p:cNvPr>
          <p:cNvSpPr/>
          <p:nvPr/>
        </p:nvSpPr>
        <p:spPr>
          <a:xfrm>
            <a:off x="1659664" y="3329489"/>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Genetics</a:t>
            </a:r>
            <a:endParaRPr kumimoji="0" lang="en-US" sz="1050" b="0" i="0" u="none" strike="noStrike" kern="1200" cap="none" spc="0" normalizeH="0" baseline="0" noProof="0" dirty="0">
              <a:ln>
                <a:noFill/>
              </a:ln>
              <a:solidFill>
                <a:prstClr val="white"/>
              </a:solidFill>
              <a:effectLst/>
              <a:uLnTx/>
              <a:uFillTx/>
              <a:latin typeface="Arial"/>
              <a:ea typeface="+mn-ea"/>
              <a:cs typeface="Arial"/>
            </a:endParaRPr>
          </a:p>
        </p:txBody>
      </p:sp>
      <p:sp>
        <p:nvSpPr>
          <p:cNvPr id="20" name="TextBox 8"/>
          <p:cNvSpPr txBox="1">
            <a:spLocks noChangeArrowheads="1"/>
          </p:cNvSpPr>
          <p:nvPr/>
        </p:nvSpPr>
        <p:spPr bwMode="auto">
          <a:xfrm>
            <a:off x="3778303" y="4680766"/>
            <a:ext cx="1981200" cy="550151"/>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57150" tIns="28575" rIns="57150" bIns="28575">
            <a:spAutoFit/>
          </a:bodyPr>
          <a:lstStyle>
            <a:lvl1pPr algn="l" defTabSz="571500" eaLnBrk="0" hangingPunct="0">
              <a:spcBef>
                <a:spcPct val="20000"/>
              </a:spcBef>
              <a:buClr>
                <a:srgbClr val="F78F1E"/>
              </a:buClr>
              <a:buFont typeface="Arial" pitchFamily="34" charset="0"/>
              <a:buChar char="•"/>
              <a:defRPr sz="1200">
                <a:solidFill>
                  <a:schemeClr val="tx1"/>
                </a:solidFill>
                <a:latin typeface="Arial" pitchFamily="34" charset="0"/>
                <a:ea typeface="MS PGothic" pitchFamily="34" charset="-128"/>
                <a:cs typeface="Arial" pitchFamily="34" charset="0"/>
              </a:defRPr>
            </a:lvl1pPr>
            <a:lvl2pPr marL="742950" indent="-285750" algn="l" defTabSz="571500" eaLnBrk="0" hangingPunct="0">
              <a:spcBef>
                <a:spcPct val="20000"/>
              </a:spcBef>
              <a:buClr>
                <a:schemeClr val="accent1"/>
              </a:buClr>
              <a:buFont typeface="Times" pitchFamily="18" charset="0"/>
              <a:buChar char="•"/>
              <a:defRPr sz="1200">
                <a:solidFill>
                  <a:schemeClr val="tx1"/>
                </a:solidFill>
                <a:latin typeface="Arial" pitchFamily="34" charset="0"/>
                <a:ea typeface="MS PGothic" pitchFamily="34" charset="-128"/>
                <a:cs typeface="Arial" pitchFamily="34" charset="0"/>
              </a:defRPr>
            </a:lvl2pPr>
            <a:lvl3pPr marL="1143000" indent="-228600" algn="l" defTabSz="571500" eaLnBrk="0" hangingPunct="0">
              <a:spcBef>
                <a:spcPct val="20000"/>
              </a:spcBef>
              <a:buClr>
                <a:schemeClr val="accent2"/>
              </a:buClr>
              <a:buFont typeface="Times" pitchFamily="18" charset="0"/>
              <a:buChar char="•"/>
              <a:defRPr sz="1200">
                <a:solidFill>
                  <a:schemeClr val="tx1"/>
                </a:solidFill>
                <a:latin typeface="Arial" pitchFamily="34" charset="0"/>
                <a:ea typeface="ヒラギノ角ゴ Pro W3"/>
                <a:cs typeface="Arial" pitchFamily="34" charset="0"/>
              </a:defRPr>
            </a:lvl3pPr>
            <a:lvl4pPr marL="1600200" indent="-228600" algn="l" defTabSz="571500" eaLnBrk="0" hangingPunct="0">
              <a:spcBef>
                <a:spcPct val="20000"/>
              </a:spcBef>
              <a:buChar char="–"/>
              <a:defRPr sz="1600">
                <a:solidFill>
                  <a:schemeClr val="tx1"/>
                </a:solidFill>
                <a:latin typeface="Arial" pitchFamily="34" charset="0"/>
                <a:ea typeface="ヒラギノ角ゴ Pro W3"/>
                <a:cs typeface="Arial" pitchFamily="34" charset="0"/>
              </a:defRPr>
            </a:lvl4pPr>
            <a:lvl5pPr marL="2057400" indent="-228600" algn="l" defTabSz="571500" eaLnBrk="0" hangingPunct="0">
              <a:spcBef>
                <a:spcPct val="20000"/>
              </a:spcBef>
              <a:buChar char="»"/>
              <a:defRPr sz="1600">
                <a:solidFill>
                  <a:schemeClr val="tx1"/>
                </a:solidFill>
                <a:latin typeface="Arial" pitchFamily="34" charset="0"/>
                <a:ea typeface="MS PGothic" pitchFamily="34" charset="-128"/>
                <a:cs typeface="Arial" pitchFamily="34" charset="0"/>
              </a:defRPr>
            </a:lvl5pPr>
            <a:lvl6pPr marL="2514600" indent="-228600" defTabSz="571500" eaLnBrk="0" fontAlgn="base" hangingPunct="0">
              <a:spcBef>
                <a:spcPct val="20000"/>
              </a:spcBef>
              <a:spcAft>
                <a:spcPct val="0"/>
              </a:spcAft>
              <a:buChar char="»"/>
              <a:defRPr sz="1600">
                <a:solidFill>
                  <a:schemeClr val="tx1"/>
                </a:solidFill>
                <a:latin typeface="Arial" pitchFamily="34" charset="0"/>
                <a:ea typeface="MS PGothic" pitchFamily="34" charset="-128"/>
                <a:cs typeface="Arial" pitchFamily="34" charset="0"/>
              </a:defRPr>
            </a:lvl6pPr>
            <a:lvl7pPr marL="2971800" indent="-228600" defTabSz="571500" eaLnBrk="0" fontAlgn="base" hangingPunct="0">
              <a:spcBef>
                <a:spcPct val="20000"/>
              </a:spcBef>
              <a:spcAft>
                <a:spcPct val="0"/>
              </a:spcAft>
              <a:buChar char="»"/>
              <a:defRPr sz="1600">
                <a:solidFill>
                  <a:schemeClr val="tx1"/>
                </a:solidFill>
                <a:latin typeface="Arial" pitchFamily="34" charset="0"/>
                <a:ea typeface="MS PGothic" pitchFamily="34" charset="-128"/>
                <a:cs typeface="Arial" pitchFamily="34" charset="0"/>
              </a:defRPr>
            </a:lvl7pPr>
            <a:lvl8pPr marL="3429000" indent="-228600" defTabSz="571500" eaLnBrk="0" fontAlgn="base" hangingPunct="0">
              <a:spcBef>
                <a:spcPct val="20000"/>
              </a:spcBef>
              <a:spcAft>
                <a:spcPct val="0"/>
              </a:spcAft>
              <a:buChar char="»"/>
              <a:defRPr sz="1600">
                <a:solidFill>
                  <a:schemeClr val="tx1"/>
                </a:solidFill>
                <a:latin typeface="Arial" pitchFamily="34" charset="0"/>
                <a:ea typeface="MS PGothic" pitchFamily="34" charset="-128"/>
                <a:cs typeface="Arial" pitchFamily="34" charset="0"/>
              </a:defRPr>
            </a:lvl8pPr>
            <a:lvl9pPr marL="3886200" indent="-228600" defTabSz="571500" eaLnBrk="0" fontAlgn="base" hangingPunct="0">
              <a:spcBef>
                <a:spcPct val="20000"/>
              </a:spcBef>
              <a:spcAft>
                <a:spcPct val="0"/>
              </a:spcAft>
              <a:buChar char="»"/>
              <a:defRPr sz="1600">
                <a:solidFill>
                  <a:schemeClr val="tx1"/>
                </a:solidFill>
                <a:latin typeface="Arial" pitchFamily="34" charset="0"/>
                <a:ea typeface="MS PGothic" pitchFamily="34" charset="-128"/>
                <a:cs typeface="Arial" pitchFamily="34" charset="0"/>
              </a:defRPr>
            </a:lvl9pPr>
          </a:lstStyle>
          <a:p>
            <a:pPr marL="0" marR="0" lvl="0" indent="0" algn="ctr" defTabSz="571500" rtl="0" eaLnBrk="0" fontAlgn="base" latinLnBrk="0" hangingPunct="0">
              <a:lnSpc>
                <a:spcPct val="100000"/>
              </a:lnSpc>
              <a:spcBef>
                <a:spcPct val="0"/>
              </a:spcBef>
              <a:spcAft>
                <a:spcPts val="188"/>
              </a:spcAft>
              <a:buClrTx/>
              <a:buSzTx/>
              <a:buFont typeface="Arial" pitchFamily="34" charset="0"/>
              <a:buNone/>
              <a:tabLst/>
              <a:defRPr/>
            </a:pPr>
            <a:r>
              <a:rPr kumimoji="0" lang="en-US" altLang="en-US" sz="1600" b="1" i="0" u="none" strike="noStrike" kern="1200" cap="none" spc="0" normalizeH="0" baseline="0" noProof="0" dirty="0">
                <a:ln>
                  <a:noFill/>
                </a:ln>
                <a:solidFill>
                  <a:srgbClr val="000000"/>
                </a:solidFill>
                <a:effectLst/>
                <a:uLnTx/>
                <a:uFillTx/>
                <a:latin typeface="Helvetica Neue"/>
                <a:ea typeface="Helvetica Neue"/>
                <a:cs typeface="Helvetica Neue"/>
              </a:rPr>
              <a:t>Dealing with a </a:t>
            </a:r>
            <a:r>
              <a:rPr kumimoji="0" lang="en-US" altLang="en-US" sz="1600" b="1" i="0" u="none" strike="noStrike" kern="1200" cap="none" spc="0" normalizeH="0" baseline="0" noProof="0">
                <a:ln>
                  <a:noFill/>
                </a:ln>
                <a:solidFill>
                  <a:srgbClr val="000000"/>
                </a:solidFill>
                <a:effectLst/>
                <a:uLnTx/>
                <a:uFillTx/>
                <a:latin typeface="Helvetica Neue"/>
                <a:ea typeface="Helvetica Neue"/>
                <a:cs typeface="Helvetica Neue"/>
              </a:rPr>
              <a:t>Solvable Problem</a:t>
            </a:r>
            <a:endParaRPr kumimoji="0" lang="en-US" altLang="en-US" sz="1600" b="1" i="0" u="none" strike="noStrike" kern="1200" cap="none" spc="0" normalizeH="0" baseline="0" noProof="0" dirty="0">
              <a:ln>
                <a:noFill/>
              </a:ln>
              <a:solidFill>
                <a:srgbClr val="000000"/>
              </a:solidFill>
              <a:effectLst/>
              <a:uLnTx/>
              <a:uFillTx/>
              <a:latin typeface="Helvetica Neue"/>
              <a:ea typeface="Helvetica Neue"/>
              <a:cs typeface="Helvetica Neue"/>
            </a:endParaRPr>
          </a:p>
        </p:txBody>
      </p:sp>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49826" y="5702064"/>
            <a:ext cx="712477" cy="738007"/>
          </a:xfrm>
          <a:prstGeom prst="rect">
            <a:avLst/>
          </a:prstGeom>
        </p:spPr>
      </p:pic>
      <p:sp>
        <p:nvSpPr>
          <p:cNvPr id="22" name="TextBox 21"/>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srgbClr val="782244"/>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p:txBody>
      </p:sp>
      <p:pic>
        <p:nvPicPr>
          <p:cNvPr id="23" name="Picture 2" descr="D:\(Photo Collection)\2. SpA\Back Pain\low_back_pain.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644405" y="455773"/>
            <a:ext cx="1521792" cy="1145524"/>
          </a:xfrm>
          <a:prstGeom prst="rect">
            <a:avLst/>
          </a:prstGeom>
          <a:noFill/>
          <a:ln>
            <a:noFill/>
          </a:ln>
          <a:effectLst>
            <a:softEdge rad="63500"/>
          </a:effectLst>
        </p:spPr>
      </p:pic>
    </p:spTree>
    <p:extLst>
      <p:ext uri="{BB962C8B-B14F-4D97-AF65-F5344CB8AC3E}">
        <p14:creationId xmlns:p14="http://schemas.microsoft.com/office/powerpoint/2010/main" val="147470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752039" y="1597845"/>
            <a:ext cx="6425829" cy="443824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80% of the population will experience </a:t>
            </a:r>
            <a:b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back pain during their lifetime.</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endPar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More than 85%  cannot attribute it to a specific disease or spinal abnormality.</a:t>
            </a:r>
            <a:b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br>
            <a:endPar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Up to one third (1/3) of patients report persistent back pain of at least moderate intensity 1 year after an acute episode.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TextBox 4"/>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srgbClr val="782244"/>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p:txBody>
      </p:sp>
      <p:pic>
        <p:nvPicPr>
          <p:cNvPr id="6" name="Picture 2" descr="D:\(Photo Collection)\2. SpA\Back Pain\low_back_pain.jpg"/>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1130" b="90113" l="5400" r="97200">
                        <a14:foregroundMark x1="18800" y1="33616" x2="18800" y2="33616"/>
                        <a14:foregroundMark x1="24600" y1="40395" x2="24600" y2="40395"/>
                        <a14:foregroundMark x1="26800" y1="53107" x2="26800" y2="53107"/>
                        <a14:foregroundMark x1="30200" y1="61582" x2="30200" y2="61582"/>
                        <a14:foregroundMark x1="29000" y1="67514" x2="29000" y2="67514"/>
                        <a14:foregroundMark x1="21800" y1="58475" x2="21800" y2="58475"/>
                        <a14:foregroundMark x1="28600" y1="75706" x2="28600" y2="75706"/>
                        <a14:foregroundMark x1="28000" y1="84181" x2="28000" y2="84181"/>
                        <a14:foregroundMark x1="32000" y1="78814" x2="32000" y2="78814"/>
                        <a14:foregroundMark x1="17800" y1="76554" x2="17800" y2="76554"/>
                        <a14:foregroundMark x1="16600" y1="68362" x2="16600" y2="68362"/>
                        <a14:foregroundMark x1="16600" y1="60734" x2="16600" y2="60734"/>
                        <a14:foregroundMark x1="18800" y1="20056" x2="22200" y2="75141"/>
                        <a14:foregroundMark x1="12600" y1="17797" x2="11600" y2="44915"/>
                        <a14:foregroundMark x1="22200" y1="14124" x2="22200" y2="14124"/>
                        <a14:foregroundMark x1="26200" y1="14689" x2="5800" y2="16384"/>
                        <a14:foregroundMark x1="11600" y1="82486" x2="33600" y2="74294"/>
                        <a14:foregroundMark x1="63200" y1="84181" x2="84600" y2="88701"/>
                        <a14:foregroundMark x1="58000" y1="85593" x2="48400" y2="85593"/>
                        <a14:foregroundMark x1="42200" y1="12429" x2="88000" y2="11864"/>
                        <a14:foregroundMark x1="87000" y1="19209" x2="97200" y2="56215"/>
                        <a14:foregroundMark x1="93200" y1="22316" x2="93200" y2="1130"/>
                        <a14:foregroundMark x1="83600" y1="5085" x2="45600" y2="7345"/>
                        <a14:foregroundMark x1="39400" y1="3390" x2="49600" y2="11017"/>
                        <a14:foregroundMark x1="89200" y1="84746" x2="66000" y2="90113"/>
                        <a14:foregroundMark x1="90400" y1="87006" x2="85800" y2="67514"/>
                        <a14:foregroundMark x1="10400" y1="62994" x2="15400" y2="38136"/>
                        <a14:foregroundMark x1="7600" y1="24576" x2="7600" y2="24576"/>
                      </a14:backgroundRemoval>
                    </a14:imgEffect>
                  </a14:imgLayer>
                </a14:imgProps>
              </a:ext>
              <a:ext uri="{28A0092B-C50C-407E-A947-70E740481C1C}">
                <a14:useLocalDpi xmlns:a14="http://schemas.microsoft.com/office/drawing/2010/main"/>
              </a:ext>
            </a:extLst>
          </a:blip>
          <a:srcRect/>
          <a:stretch>
            <a:fillRect/>
          </a:stretch>
        </p:blipFill>
        <p:spPr bwMode="auto">
          <a:xfrm>
            <a:off x="9516433" y="913142"/>
            <a:ext cx="2359191" cy="1505967"/>
          </a:xfrm>
          <a:prstGeom prst="rect">
            <a:avLst/>
          </a:prstGeom>
          <a:noFill/>
          <a:effectLst>
            <a:softEdge rad="63500"/>
          </a:effectLst>
        </p:spPr>
      </p:pic>
      <p:sp>
        <p:nvSpPr>
          <p:cNvPr id="7" name="Title 1"/>
          <p:cNvSpPr txBox="1">
            <a:spLocks/>
          </p:cNvSpPr>
          <p:nvPr/>
        </p:nvSpPr>
        <p:spPr>
          <a:xfrm>
            <a:off x="1753984" y="305894"/>
            <a:ext cx="2075895" cy="47598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2800" b="0" i="0" u="none" strike="noStrike" kern="1200" cap="none" spc="0" normalizeH="0" baseline="0" noProof="0" dirty="0">
                <a:ln>
                  <a:noFill/>
                </a:ln>
                <a:solidFill>
                  <a:srgbClr val="782244"/>
                </a:solidFill>
                <a:effectLst/>
                <a:uLnTx/>
                <a:uFillTx/>
                <a:latin typeface="Arial Rounded MT Bold"/>
                <a:ea typeface="+mj-ea"/>
                <a:cs typeface="Arial Rounded MT Bold"/>
              </a:rPr>
              <a:t>Back Pain</a:t>
            </a:r>
          </a:p>
        </p:txBody>
      </p:sp>
      <p:pic>
        <p:nvPicPr>
          <p:cNvPr id="8" name="Picture 7">
            <a:hlinkClick r:id="" action="ppaction://noaction"/>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83558" y="5592494"/>
            <a:ext cx="683443" cy="789208"/>
          </a:xfrm>
          <a:prstGeom prst="rect">
            <a:avLst/>
          </a:prstGeom>
        </p:spPr>
      </p:pic>
    </p:spTree>
    <p:extLst>
      <p:ext uri="{BB962C8B-B14F-4D97-AF65-F5344CB8AC3E}">
        <p14:creationId xmlns:p14="http://schemas.microsoft.com/office/powerpoint/2010/main" val="5116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3557" y="480619"/>
            <a:ext cx="8391388" cy="68761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953735"/>
                </a:solidFill>
                <a:effectLst/>
                <a:uLnTx/>
                <a:uFillTx/>
                <a:latin typeface="Arial Rounded MT Bold"/>
                <a:ea typeface="+mj-ea"/>
                <a:cs typeface="Arial Rounded MT Bold"/>
              </a:rPr>
              <a:t>Low Back Pain is caused by a specific disorder:</a:t>
            </a:r>
          </a:p>
        </p:txBody>
      </p:sp>
      <p:sp>
        <p:nvSpPr>
          <p:cNvPr id="3" name="Content Placeholder 2"/>
          <p:cNvSpPr txBox="1">
            <a:spLocks/>
          </p:cNvSpPr>
          <p:nvPr/>
        </p:nvSpPr>
        <p:spPr>
          <a:xfrm>
            <a:off x="2861490" y="1537254"/>
            <a:ext cx="5725919" cy="377686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rPr>
              <a:t>Compression fracture </a:t>
            </a:r>
            <a:br>
              <a:rPr kumimoji="0" lang="en-US" sz="2400" b="1"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rPr>
            </a:br>
            <a:endParaRPr kumimoji="0" lang="en-US" sz="2400" b="1"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rPr>
              <a:t>Symptomatic herniated disc</a:t>
            </a:r>
            <a:br>
              <a:rPr kumimoji="0" lang="en-US" sz="2400" b="1"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rPr>
            </a:br>
            <a:endParaRPr kumimoji="0" lang="en-US" sz="2400" b="1"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rPr>
              <a:t>Spinal stenosis</a:t>
            </a:r>
            <a:br>
              <a:rPr kumimoji="0" lang="en-US" sz="2400" b="1"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rPr>
            </a:br>
            <a:endParaRPr kumimoji="0" lang="en-US" sz="2400" b="1"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FF0000"/>
                </a:solidFill>
                <a:effectLst/>
                <a:uLnTx/>
                <a:uFillTx/>
                <a:latin typeface="Arial Rounded MT Bold" charset="0"/>
                <a:ea typeface="Arial Rounded MT Bold" charset="0"/>
                <a:cs typeface="Arial Rounded MT Bold" charset="0"/>
              </a:rPr>
              <a:t>Ankylosing spondylitis (3%)</a:t>
            </a:r>
            <a:br>
              <a:rPr kumimoji="0" lang="en-US" sz="2400" b="1" i="0" u="none" strike="noStrike" kern="1200" cap="none" spc="0" normalizeH="0" baseline="0" noProof="0" dirty="0">
                <a:ln>
                  <a:noFill/>
                </a:ln>
                <a:solidFill>
                  <a:srgbClr val="FF0000"/>
                </a:solidFill>
                <a:effectLst/>
                <a:uLnTx/>
                <a:uFillTx/>
                <a:latin typeface="Arial Rounded MT Bold" charset="0"/>
                <a:ea typeface="Arial Rounded MT Bold" charset="0"/>
                <a:cs typeface="Arial Rounded MT Bold" charset="0"/>
              </a:rPr>
            </a:br>
            <a:endParaRPr kumimoji="0" lang="en-US" sz="2400" b="1" i="0" u="none" strike="noStrike" kern="1200" cap="none" spc="0" normalizeH="0" baseline="0" noProof="0" dirty="0">
              <a:ln>
                <a:noFill/>
              </a:ln>
              <a:solidFill>
                <a:srgbClr val="FF0000"/>
              </a:solidFill>
              <a:effectLst/>
              <a:uLnTx/>
              <a:uFillTx/>
              <a:latin typeface="Arial Rounded MT Bold" charset="0"/>
              <a:ea typeface="Arial Rounded MT Bold" charset="0"/>
              <a:cs typeface="Arial Rounded MT Bold"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rPr>
              <a:t>Cancer</a:t>
            </a:r>
            <a:br>
              <a:rPr kumimoji="0" lang="en-US" sz="2400" b="1"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rPr>
            </a:br>
            <a:endParaRPr kumimoji="0" lang="en-US" sz="2400" b="1"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rPr>
              <a:t>Spinal infection</a:t>
            </a:r>
          </a:p>
        </p:txBody>
      </p:sp>
      <p:pic>
        <p:nvPicPr>
          <p:cNvPr id="4" name="Picture 2" descr="D:\(Photo Collection)\2. SpA\Back Pain\low_back_pain.jpg"/>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1130" b="90113" l="5400" r="97200">
                        <a14:foregroundMark x1="18800" y1="33616" x2="18800" y2="33616"/>
                        <a14:foregroundMark x1="24600" y1="40395" x2="24600" y2="40395"/>
                        <a14:foregroundMark x1="26800" y1="53107" x2="26800" y2="53107"/>
                        <a14:foregroundMark x1="30200" y1="61582" x2="30200" y2="61582"/>
                        <a14:foregroundMark x1="29000" y1="67514" x2="29000" y2="67514"/>
                        <a14:foregroundMark x1="21800" y1="58475" x2="21800" y2="58475"/>
                        <a14:foregroundMark x1="28600" y1="75706" x2="28600" y2="75706"/>
                        <a14:foregroundMark x1="28000" y1="84181" x2="28000" y2="84181"/>
                        <a14:foregroundMark x1="32000" y1="78814" x2="32000" y2="78814"/>
                        <a14:foregroundMark x1="17800" y1="76554" x2="17800" y2="76554"/>
                        <a14:foregroundMark x1="16600" y1="68362" x2="16600" y2="68362"/>
                        <a14:foregroundMark x1="16600" y1="60734" x2="16600" y2="60734"/>
                        <a14:foregroundMark x1="18800" y1="20056" x2="22200" y2="75141"/>
                        <a14:foregroundMark x1="12600" y1="17797" x2="11600" y2="44915"/>
                        <a14:foregroundMark x1="22200" y1="14124" x2="22200" y2="14124"/>
                        <a14:foregroundMark x1="26200" y1="14689" x2="5800" y2="16384"/>
                        <a14:foregroundMark x1="11600" y1="82486" x2="33600" y2="74294"/>
                        <a14:foregroundMark x1="63200" y1="84181" x2="84600" y2="88701"/>
                        <a14:foregroundMark x1="58000" y1="85593" x2="48400" y2="85593"/>
                        <a14:foregroundMark x1="42200" y1="12429" x2="88000" y2="11864"/>
                        <a14:foregroundMark x1="87000" y1="19209" x2="97200" y2="56215"/>
                        <a14:foregroundMark x1="93200" y1="22316" x2="93200" y2="1130"/>
                        <a14:foregroundMark x1="83600" y1="5085" x2="45600" y2="7345"/>
                        <a14:foregroundMark x1="39400" y1="3390" x2="49600" y2="11017"/>
                        <a14:foregroundMark x1="89200" y1="84746" x2="66000" y2="90113"/>
                        <a14:foregroundMark x1="90400" y1="87006" x2="85800" y2="67514"/>
                        <a14:foregroundMark x1="10400" y1="62994" x2="15400" y2="38136"/>
                        <a14:foregroundMark x1="7600" y1="24576" x2="7600" y2="24576"/>
                      </a14:backgroundRemoval>
                    </a14:imgEffect>
                  </a14:imgLayer>
                </a14:imgProps>
              </a:ext>
              <a:ext uri="{28A0092B-C50C-407E-A947-70E740481C1C}">
                <a14:useLocalDpi xmlns:a14="http://schemas.microsoft.com/office/drawing/2010/main"/>
              </a:ext>
            </a:extLst>
          </a:blip>
          <a:srcRect/>
          <a:stretch>
            <a:fillRect/>
          </a:stretch>
        </p:blipFill>
        <p:spPr bwMode="auto">
          <a:xfrm>
            <a:off x="8555735" y="1168770"/>
            <a:ext cx="1819210" cy="1369404"/>
          </a:xfrm>
          <a:prstGeom prst="rect">
            <a:avLst/>
          </a:prstGeom>
          <a:noFill/>
          <a:effectLst>
            <a:softEdge rad="63500"/>
          </a:effectLst>
        </p:spPr>
      </p:pic>
      <p:sp>
        <p:nvSpPr>
          <p:cNvPr id="5" name="Rectangle 4"/>
          <p:cNvSpPr/>
          <p:nvPr/>
        </p:nvSpPr>
        <p:spPr>
          <a:xfrm rot="19842601">
            <a:off x="4245595" y="4220734"/>
            <a:ext cx="6756420" cy="95410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12700">
                  <a:solidFill>
                    <a:srgbClr val="44546A">
                      <a:satMod val="155000"/>
                    </a:srgbClr>
                  </a:solidFill>
                  <a:prstDash val="solid"/>
                </a:ln>
                <a:solidFill>
                  <a:prstClr val="black"/>
                </a:solidFill>
                <a:effectLst/>
                <a:uLnTx/>
                <a:uFillTx/>
                <a:latin typeface="Bookman Old Style"/>
                <a:ea typeface="+mn-ea"/>
                <a:cs typeface="Bookman Old Style"/>
              </a:rPr>
              <a:t>Physician role is to recognize </a:t>
            </a:r>
            <a:r>
              <a:rPr kumimoji="0" lang="en-US" sz="2800" b="1" i="0" u="sng" strike="noStrike" kern="1200" cap="none" spc="0" normalizeH="0" baseline="0" noProof="0" dirty="0">
                <a:ln w="0"/>
                <a:solidFill>
                  <a:srgbClr val="AF3264"/>
                </a:solidFill>
                <a:effectLst>
                  <a:outerShdw blurRad="38100" dist="25400" dir="5400000" algn="ctr" rotWithShape="0">
                    <a:srgbClr val="6E747A">
                      <a:alpha val="43000"/>
                    </a:srgbClr>
                  </a:outerShdw>
                </a:effectLst>
                <a:uLnTx/>
                <a:uFillTx/>
                <a:latin typeface="Bookman Old Style"/>
                <a:ea typeface="+mn-ea"/>
                <a:cs typeface="Bookman Old Style"/>
              </a:rPr>
              <a:t>non-mechanical</a:t>
            </a:r>
            <a:r>
              <a:rPr kumimoji="0" lang="en-US" sz="2800" b="0" i="0" u="none" strike="noStrike" kern="1200" cap="none" spc="0" normalizeH="0" baseline="0" noProof="0" dirty="0">
                <a:ln w="0"/>
                <a:solidFill>
                  <a:srgbClr val="AF3264"/>
                </a:solidFill>
                <a:effectLst>
                  <a:outerShdw blurRad="38100" dist="25400" dir="5400000" algn="ctr" rotWithShape="0">
                    <a:srgbClr val="6E747A">
                      <a:alpha val="43000"/>
                    </a:srgbClr>
                  </a:outerShdw>
                </a:effectLst>
                <a:uLnTx/>
                <a:uFillTx/>
                <a:latin typeface="Bookman Old Style"/>
                <a:ea typeface="+mn-ea"/>
                <a:cs typeface="Bookman Old Style"/>
              </a:rPr>
              <a:t> </a:t>
            </a:r>
            <a:r>
              <a:rPr kumimoji="0" lang="en-US" sz="2800" b="0" i="0" u="none" strike="noStrike" kern="1200" cap="none" spc="0" normalizeH="0" baseline="0" noProof="0" dirty="0">
                <a:ln w="12700">
                  <a:solidFill>
                    <a:srgbClr val="44546A">
                      <a:satMod val="155000"/>
                    </a:srgbClr>
                  </a:solidFill>
                  <a:prstDash val="solid"/>
                </a:ln>
                <a:solidFill>
                  <a:prstClr val="black"/>
                </a:solidFill>
                <a:effectLst/>
                <a:uLnTx/>
                <a:uFillTx/>
                <a:latin typeface="Bookman Old Style"/>
                <a:ea typeface="+mn-ea"/>
                <a:cs typeface="Bookman Old Style"/>
              </a:rPr>
              <a:t>cause</a:t>
            </a:r>
          </a:p>
        </p:txBody>
      </p:sp>
      <p:sp>
        <p:nvSpPr>
          <p:cNvPr id="6" name="TextBox 5"/>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srgbClr val="782244"/>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p:txBody>
      </p:sp>
      <p:pic>
        <p:nvPicPr>
          <p:cNvPr id="7" name="Picture 6">
            <a:hlinkClick r:id="" action="ppaction://noaction"/>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83558" y="5592494"/>
            <a:ext cx="683443" cy="789208"/>
          </a:xfrm>
          <a:prstGeom prst="rect">
            <a:avLst/>
          </a:prstGeom>
        </p:spPr>
      </p:pic>
    </p:spTree>
    <p:extLst>
      <p:ext uri="{BB962C8B-B14F-4D97-AF65-F5344CB8AC3E}">
        <p14:creationId xmlns:p14="http://schemas.microsoft.com/office/powerpoint/2010/main" val="208812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7"/>
          <p:cNvSpPr txBox="1">
            <a:spLocks noChangeArrowheads="1"/>
          </p:cNvSpPr>
          <p:nvPr/>
        </p:nvSpPr>
        <p:spPr>
          <a:xfrm>
            <a:off x="1983557" y="1808956"/>
            <a:ext cx="8428836" cy="3429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ppleColorEmoji" charset="0"/>
              <a:buChar char="🔥"/>
              <a:tabLst/>
              <a:defRPr/>
            </a:pPr>
            <a:r>
              <a:rPr kumimoji="0" lang="en-US" sz="4000" b="0" i="0" u="none" strike="noStrike" kern="1200" cap="none" spc="0" normalizeH="0" baseline="0" noProof="0" dirty="0">
                <a:ln>
                  <a:noFill/>
                </a:ln>
                <a:solidFill>
                  <a:prstClr val="black"/>
                </a:solidFill>
                <a:effectLst/>
                <a:uLnTx/>
                <a:uFillTx/>
                <a:latin typeface="Arial" charset="0"/>
                <a:ea typeface="+mn-ea"/>
                <a:cs typeface="+mn-cs"/>
              </a:rPr>
              <a:t>Inflammation is bad</a:t>
            </a:r>
          </a:p>
          <a:p>
            <a:pPr marL="342900" marR="0" lvl="0" indent="-342900" algn="ctr" defTabSz="914400" rtl="0" eaLnBrk="1" fontAlgn="auto" latinLnBrk="0" hangingPunct="1">
              <a:lnSpc>
                <a:spcPct val="100000"/>
              </a:lnSpc>
              <a:spcBef>
                <a:spcPct val="20000"/>
              </a:spcBef>
              <a:spcAft>
                <a:spcPts val="0"/>
              </a:spcAft>
              <a:buClrTx/>
              <a:buSzTx/>
              <a:buFont typeface="Wingdings" charset="2"/>
              <a:buChar char="ü"/>
              <a:tabLst/>
              <a:defRPr/>
            </a:pPr>
            <a:r>
              <a:rPr kumimoji="0" lang="en-US" sz="4000" b="0" i="0" u="none" strike="noStrike" kern="1200" cap="none" spc="0" normalizeH="0" baseline="0" noProof="0" dirty="0">
                <a:ln>
                  <a:noFill/>
                </a:ln>
                <a:solidFill>
                  <a:prstClr val="black"/>
                </a:solidFill>
                <a:effectLst/>
                <a:uLnTx/>
                <a:uFillTx/>
                <a:latin typeface="Arial" charset="0"/>
                <a:ea typeface="+mn-ea"/>
                <a:cs typeface="+mn-cs"/>
              </a:rPr>
              <a:t>Inflammation is treatable</a:t>
            </a:r>
          </a:p>
          <a:p>
            <a:pPr marL="342900" marR="0" lvl="0" indent="-342900" algn="ctr" defTabSz="914400" rtl="0" eaLnBrk="1" fontAlgn="auto" latinLnBrk="0" hangingPunct="1">
              <a:lnSpc>
                <a:spcPct val="100000"/>
              </a:lnSpc>
              <a:spcBef>
                <a:spcPct val="20000"/>
              </a:spcBef>
              <a:spcAft>
                <a:spcPts val="0"/>
              </a:spcAft>
              <a:buClrTx/>
              <a:buSzTx/>
              <a:buFont typeface="AppleColorEmoji" charset="0"/>
              <a:buChar char="🔥"/>
              <a:tabLst/>
              <a:defRPr/>
            </a:pPr>
            <a:endParaRPr kumimoji="0" lang="en-US" sz="4000" b="0" i="0" u="none" strike="noStrike" kern="1200" cap="none" spc="0" normalizeH="0" baseline="0" noProof="0" dirty="0">
              <a:ln>
                <a:noFill/>
              </a:ln>
              <a:solidFill>
                <a:prstClr val="black"/>
              </a:solidFill>
              <a:effectLst/>
              <a:uLnTx/>
              <a:uFillTx/>
              <a:latin typeface="Arial" charset="0"/>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ppleColorEmoji" charset="0"/>
              <a:buChar char="🔥"/>
              <a:tabLst/>
              <a:defRPr/>
            </a:pPr>
            <a:r>
              <a:rPr kumimoji="0" lang="en-US" sz="4000" b="0" i="0" u="none" strike="noStrike" kern="1200" cap="none" spc="0" normalizeH="0" baseline="0" noProof="0" dirty="0">
                <a:ln>
                  <a:noFill/>
                </a:ln>
                <a:solidFill>
                  <a:prstClr val="black"/>
                </a:solidFill>
                <a:effectLst/>
                <a:uLnTx/>
                <a:uFillTx/>
                <a:latin typeface="Arial" charset="0"/>
                <a:ea typeface="+mn-ea"/>
                <a:cs typeface="+mn-cs"/>
              </a:rPr>
              <a:t>Inflammation x Time   =</a:t>
            </a:r>
            <a:r>
              <a:rPr kumimoji="0" lang="en-US" sz="4000" b="0" i="0" u="none" strike="noStrike" kern="1200" cap="none" spc="0" normalizeH="0" baseline="0" noProof="0" dirty="0">
                <a:ln>
                  <a:noFill/>
                </a:ln>
                <a:solidFill>
                  <a:srgbClr val="0000FF"/>
                </a:solidFill>
                <a:effectLst>
                  <a:outerShdw blurRad="38100" dist="38100" dir="2700000" algn="tl">
                    <a:srgbClr val="FFFFFF"/>
                  </a:outerShdw>
                </a:effectLst>
                <a:uLnTx/>
                <a:uFillTx/>
                <a:latin typeface="Arial" charset="0"/>
                <a:ea typeface="+mn-ea"/>
                <a:cs typeface="+mn-cs"/>
              </a:rPr>
              <a:t>   </a:t>
            </a:r>
            <a:r>
              <a:rPr kumimoji="0" lang="en-US" sz="4000" b="0" i="0" u="none" strike="noStrike" kern="1200" cap="none" spc="0" normalizeH="0" baseline="0" noProof="0" dirty="0">
                <a:ln>
                  <a:noFill/>
                </a:ln>
                <a:solidFill>
                  <a:srgbClr val="FF0000"/>
                </a:solidFill>
                <a:effectLst>
                  <a:outerShdw blurRad="38100" dist="38100" dir="2700000" algn="tl">
                    <a:srgbClr val="FFFFFF"/>
                  </a:outerShdw>
                </a:effectLst>
                <a:uLnTx/>
                <a:uFillTx/>
                <a:latin typeface="Arial" charset="0"/>
                <a:ea typeface="+mn-ea"/>
                <a:cs typeface="+mn-cs"/>
              </a:rPr>
              <a:t>Damage</a:t>
            </a:r>
          </a:p>
        </p:txBody>
      </p:sp>
      <p:sp>
        <p:nvSpPr>
          <p:cNvPr id="3" name="TextBox 2"/>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srgbClr val="782244"/>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2601" y="163508"/>
            <a:ext cx="3128962" cy="1911274"/>
          </a:xfrm>
          <a:prstGeom prst="rect">
            <a:avLst/>
          </a:prstGeom>
        </p:spPr>
      </p:pic>
      <p:pic>
        <p:nvPicPr>
          <p:cNvPr id="5" name="Picture 4">
            <a:hlinkClick r:id="" action="ppaction://noaction"/>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83558" y="5592494"/>
            <a:ext cx="683443" cy="789208"/>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52081" y="5000263"/>
            <a:ext cx="2582483" cy="1442584"/>
          </a:xfrm>
          <a:prstGeom prst="rect">
            <a:avLst/>
          </a:prstGeom>
        </p:spPr>
      </p:pic>
    </p:spTree>
    <p:extLst>
      <p:ext uri="{BB962C8B-B14F-4D97-AF65-F5344CB8AC3E}">
        <p14:creationId xmlns:p14="http://schemas.microsoft.com/office/powerpoint/2010/main" val="1806831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36305" y="295523"/>
            <a:ext cx="5945894" cy="8441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3600" b="0" i="0" u="none" strike="noStrike" kern="1200" cap="none" spc="0" normalizeH="0" baseline="0" noProof="0" dirty="0">
                <a:ln>
                  <a:noFill/>
                </a:ln>
                <a:solidFill>
                  <a:srgbClr val="953735"/>
                </a:solidFill>
                <a:effectLst/>
                <a:uLnTx/>
                <a:uFillTx/>
                <a:latin typeface="Arial Rounded MT Bold"/>
                <a:ea typeface="+mj-ea"/>
                <a:cs typeface="Arial Rounded MT Bold"/>
              </a:rPr>
              <a:t>AS is progressive disease</a:t>
            </a: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44758" y="1489627"/>
            <a:ext cx="6515514" cy="4857020"/>
          </a:xfrm>
          <a:prstGeom prst="rect">
            <a:avLst/>
          </a:prstGeom>
        </p:spPr>
      </p:pic>
      <p:sp>
        <p:nvSpPr>
          <p:cNvPr id="4" name="TextBox 3"/>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srgbClr val="782244"/>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p:txBody>
      </p:sp>
    </p:spTree>
    <p:extLst>
      <p:ext uri="{BB962C8B-B14F-4D97-AF65-F5344CB8AC3E}">
        <p14:creationId xmlns:p14="http://schemas.microsoft.com/office/powerpoint/2010/main" val="495526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700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YORK CRITERIA</a:t>
            </a:r>
          </a:p>
        </p:txBody>
      </p:sp>
      <p:sp>
        <p:nvSpPr>
          <p:cNvPr id="3" name="Content Placeholder 2"/>
          <p:cNvSpPr>
            <a:spLocks noGrp="1"/>
          </p:cNvSpPr>
          <p:nvPr>
            <p:ph idx="1"/>
          </p:nvPr>
        </p:nvSpPr>
        <p:spPr/>
        <p:txBody>
          <a:bodyPr/>
          <a:lstStyle/>
          <a:p>
            <a:r>
              <a:rPr lang="en-US" dirty="0">
                <a:solidFill>
                  <a:srgbClr val="C00000"/>
                </a:solidFill>
              </a:rPr>
              <a:t>MRI??</a:t>
            </a:r>
          </a:p>
          <a:p>
            <a:endParaRPr lang="en-US" dirty="0">
              <a:solidFill>
                <a:srgbClr val="C00000"/>
              </a:solidFill>
            </a:endParaRPr>
          </a:p>
          <a:p>
            <a:r>
              <a:rPr lang="en-US" dirty="0">
                <a:solidFill>
                  <a:srgbClr val="C00000"/>
                </a:solidFill>
              </a:rPr>
              <a:t>Extra-articular features??</a:t>
            </a:r>
          </a:p>
          <a:p>
            <a:endParaRPr lang="en-US" dirty="0">
              <a:solidFill>
                <a:srgbClr val="C00000"/>
              </a:solidFill>
            </a:endParaRPr>
          </a:p>
          <a:p>
            <a:r>
              <a:rPr lang="en-US" dirty="0">
                <a:solidFill>
                  <a:srgbClr val="C00000"/>
                </a:solidFill>
              </a:rPr>
              <a:t>HLA-B27</a:t>
            </a:r>
          </a:p>
        </p:txBody>
      </p:sp>
    </p:spTree>
    <p:extLst>
      <p:ext uri="{BB962C8B-B14F-4D97-AF65-F5344CB8AC3E}">
        <p14:creationId xmlns:p14="http://schemas.microsoft.com/office/powerpoint/2010/main" val="2116965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9" y="312516"/>
            <a:ext cx="9633995" cy="5735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103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50"/>
          <p:cNvSpPr txBox="1">
            <a:spLocks noChangeArrowheads="1"/>
          </p:cNvSpPr>
          <p:nvPr/>
        </p:nvSpPr>
        <p:spPr bwMode="auto">
          <a:xfrm>
            <a:off x="5568813" y="3767340"/>
            <a:ext cx="142668" cy="369332"/>
          </a:xfrm>
          <a:prstGeom prst="rect">
            <a:avLst/>
          </a:prstGeom>
          <a:noFill/>
          <a:ln w="12700">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ct val="50000"/>
              </a:spcBef>
              <a:spcAft>
                <a:spcPct val="5000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738" y="480390"/>
            <a:ext cx="7169426" cy="53770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srgbClr val="782244"/>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9826" y="5702064"/>
            <a:ext cx="712477" cy="738007"/>
          </a:xfrm>
          <a:prstGeom prst="rect">
            <a:avLst/>
          </a:prstGeom>
        </p:spPr>
      </p:pic>
      <p:pic>
        <p:nvPicPr>
          <p:cNvPr id="7"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76484" y="480389"/>
            <a:ext cx="1994117" cy="1464382"/>
          </a:xfrm>
          <a:prstGeom prst="rect">
            <a:avLst/>
          </a:prstGeom>
          <a:noFill/>
          <a:ln w="9525">
            <a:solidFill>
              <a:schemeClr val="tx1"/>
            </a:solidFill>
            <a:miter lim="800000"/>
            <a:headEnd/>
            <a:tailEnd/>
          </a:ln>
        </p:spPr>
      </p:pic>
      <p:sp>
        <p:nvSpPr>
          <p:cNvPr id="2" name="Rectangle 1"/>
          <p:cNvSpPr/>
          <p:nvPr/>
        </p:nvSpPr>
        <p:spPr>
          <a:xfrm>
            <a:off x="2981738" y="1537252"/>
            <a:ext cx="3150775" cy="3193774"/>
          </a:xfrm>
          <a:prstGeom prst="rect">
            <a:avLst/>
          </a:prstGeom>
          <a:solidFill>
            <a:srgbClr val="FFFFFF">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ounded Rectangle 2"/>
          <p:cNvSpPr/>
          <p:nvPr/>
        </p:nvSpPr>
        <p:spPr>
          <a:xfrm>
            <a:off x="6811617" y="2040836"/>
            <a:ext cx="1934818" cy="410817"/>
          </a:xfrm>
          <a:prstGeom prst="roundRect">
            <a:avLst/>
          </a:prstGeom>
          <a:noFill/>
          <a:ln>
            <a:solidFill>
              <a:srgbClr val="942C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Arrow Connector 7"/>
          <p:cNvCxnSpPr/>
          <p:nvPr/>
        </p:nvCxnSpPr>
        <p:spPr>
          <a:xfrm>
            <a:off x="6281531" y="1722783"/>
            <a:ext cx="530087" cy="318052"/>
          </a:xfrm>
          <a:prstGeom prst="straightConnector1">
            <a:avLst/>
          </a:prstGeom>
          <a:ln w="57150">
            <a:solidFill>
              <a:srgbClr val="942C5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402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BD079C3-7683-43EB-9041-C38B86B80E1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42"/>
          <a:stretch/>
        </p:blipFill>
        <p:spPr>
          <a:xfrm>
            <a:off x="20" y="10"/>
            <a:ext cx="12191980" cy="6857990"/>
          </a:xfrm>
          <a:prstGeom prst="rect">
            <a:avLst/>
          </a:prstGeom>
        </p:spPr>
      </p:pic>
    </p:spTree>
    <p:extLst>
      <p:ext uri="{BB962C8B-B14F-4D97-AF65-F5344CB8AC3E}">
        <p14:creationId xmlns:p14="http://schemas.microsoft.com/office/powerpoint/2010/main" val="3399695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50"/>
          <p:cNvSpPr txBox="1">
            <a:spLocks noChangeArrowheads="1"/>
          </p:cNvSpPr>
          <p:nvPr/>
        </p:nvSpPr>
        <p:spPr bwMode="auto">
          <a:xfrm>
            <a:off x="5568813" y="3767340"/>
            <a:ext cx="142668" cy="369332"/>
          </a:xfrm>
          <a:prstGeom prst="rect">
            <a:avLst/>
          </a:prstGeom>
          <a:noFill/>
          <a:ln w="12700">
            <a:noFill/>
            <a:miter lim="800000"/>
            <a:headEnd/>
            <a:tailEnd/>
          </a:ln>
        </p:spPr>
        <p:txBody>
          <a:bodyPr wrap="none" lIns="0" tIns="0" rIns="0" bIns="0">
            <a:spAutoFit/>
          </a:bodyPr>
          <a:lstStyle/>
          <a:p>
            <a:pPr marL="0" marR="0" lvl="0" indent="0" algn="ctr" defTabSz="914400" rtl="0" eaLnBrk="1" fontAlgn="auto" latinLnBrk="0" hangingPunct="1">
              <a:lnSpc>
                <a:spcPct val="100000"/>
              </a:lnSpc>
              <a:spcBef>
                <a:spcPct val="50000"/>
              </a:spcBef>
              <a:spcAft>
                <a:spcPct val="5000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738" y="480390"/>
            <a:ext cx="7169426" cy="53770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srgbClr val="782244"/>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9826" y="5702064"/>
            <a:ext cx="712477" cy="738007"/>
          </a:xfrm>
          <a:prstGeom prst="rect">
            <a:avLst/>
          </a:prstGeom>
        </p:spPr>
      </p:pic>
      <p:pic>
        <p:nvPicPr>
          <p:cNvPr id="7" name="Picture 2" descr="ASAS-MRI-Sacroiliac-Joints-5"/>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490022" y="480389"/>
            <a:ext cx="1908762" cy="1464382"/>
          </a:xfrm>
          <a:prstGeom prst="rect">
            <a:avLst/>
          </a:prstGeom>
          <a:noFill/>
          <a:ln w="9525">
            <a:noFill/>
            <a:miter lim="800000"/>
            <a:headEnd/>
            <a:tailEnd/>
          </a:ln>
        </p:spPr>
      </p:pic>
      <p:sp>
        <p:nvSpPr>
          <p:cNvPr id="2" name="Oval 1"/>
          <p:cNvSpPr/>
          <p:nvPr/>
        </p:nvSpPr>
        <p:spPr>
          <a:xfrm>
            <a:off x="3114261" y="1694964"/>
            <a:ext cx="3061252" cy="342037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76484" y="480389"/>
            <a:ext cx="1994117" cy="1464382"/>
          </a:xfrm>
          <a:prstGeom prst="rect">
            <a:avLst/>
          </a:prstGeom>
          <a:noFill/>
          <a:ln w="9525">
            <a:solidFill>
              <a:schemeClr val="tx1"/>
            </a:solidFill>
            <a:miter lim="800000"/>
            <a:headEnd/>
            <a:tailEnd/>
          </a:ln>
        </p:spPr>
      </p:pic>
      <p:sp>
        <p:nvSpPr>
          <p:cNvPr id="9" name="Rounded Rectangle 8"/>
          <p:cNvSpPr/>
          <p:nvPr/>
        </p:nvSpPr>
        <p:spPr>
          <a:xfrm>
            <a:off x="6811617" y="2040836"/>
            <a:ext cx="1934818" cy="410817"/>
          </a:xfrm>
          <a:prstGeom prst="roundRect">
            <a:avLst/>
          </a:prstGeom>
          <a:noFill/>
          <a:ln>
            <a:solidFill>
              <a:srgbClr val="942C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Arrow Connector 9"/>
          <p:cNvCxnSpPr/>
          <p:nvPr/>
        </p:nvCxnSpPr>
        <p:spPr>
          <a:xfrm flipH="1">
            <a:off x="5733016" y="1722784"/>
            <a:ext cx="548514" cy="410817"/>
          </a:xfrm>
          <a:prstGeom prst="straightConnector1">
            <a:avLst/>
          </a:prstGeom>
          <a:ln w="57150">
            <a:solidFill>
              <a:srgbClr val="942C5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196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739" y="480392"/>
            <a:ext cx="7169427" cy="5377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srgbClr val="782244"/>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9826" y="5702064"/>
            <a:ext cx="712477" cy="738007"/>
          </a:xfrm>
          <a:prstGeom prst="rect">
            <a:avLst/>
          </a:prstGeom>
        </p:spPr>
      </p:pic>
    </p:spTree>
    <p:extLst>
      <p:ext uri="{BB962C8B-B14F-4D97-AF65-F5344CB8AC3E}">
        <p14:creationId xmlns:p14="http://schemas.microsoft.com/office/powerpoint/2010/main" val="1536724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srgbClr val="782244"/>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p:txBody>
      </p:sp>
      <p:sp>
        <p:nvSpPr>
          <p:cNvPr id="7" name="Rectangle 6"/>
          <p:cNvSpPr/>
          <p:nvPr/>
        </p:nvSpPr>
        <p:spPr>
          <a:xfrm>
            <a:off x="2729950" y="6062526"/>
            <a:ext cx="4876799"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This Back in Focus resource was developed in collaboration with Claire Harris, Susan </a:t>
            </a:r>
            <a:r>
              <a:rPr kumimoji="0" lang="en-US" sz="800" b="0" i="0" u="none" strike="noStrike" kern="1200" cap="none" spc="0" normalizeH="0" baseline="0" noProof="0" dirty="0" err="1">
                <a:ln>
                  <a:noFill/>
                </a:ln>
                <a:solidFill>
                  <a:prstClr val="black"/>
                </a:solidFill>
                <a:effectLst/>
                <a:uLnTx/>
                <a:uFillTx/>
                <a:latin typeface="Calibri" panose="020F0502020204030204"/>
                <a:ea typeface="+mn-ea"/>
                <a:cs typeface="+mn-cs"/>
              </a:rPr>
              <a:t>Gurden</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800" b="0" i="0" u="none" strike="noStrike" kern="1200" cap="none" spc="0" normalizeH="0" baseline="0" noProof="0" dirty="0" err="1">
                <a:ln>
                  <a:noFill/>
                </a:ln>
                <a:solidFill>
                  <a:prstClr val="black"/>
                </a:solidFill>
                <a:effectLst/>
                <a:uLnTx/>
                <a:uFillTx/>
                <a:latin typeface="Calibri" panose="020F0502020204030204"/>
                <a:ea typeface="+mn-ea"/>
                <a:cs typeface="+mn-cs"/>
              </a:rPr>
              <a:t>Dr</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 Jane Martindale, Claire Je </a:t>
            </a:r>
            <a:r>
              <a:rPr kumimoji="0" lang="en-US" sz="800" b="0" i="0" u="none" strike="noStrike" kern="1200" cap="none" spc="0" normalizeH="0" baseline="0" noProof="0" dirty="0" err="1">
                <a:ln>
                  <a:noFill/>
                </a:ln>
                <a:solidFill>
                  <a:prstClr val="black"/>
                </a:solidFill>
                <a:effectLst/>
                <a:uLnTx/>
                <a:uFillTx/>
                <a:latin typeface="Calibri" panose="020F0502020204030204"/>
                <a:ea typeface="+mn-ea"/>
                <a:cs typeface="+mn-cs"/>
              </a:rPr>
              <a:t>ries</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 and organized and funded by AbbVie.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Date of Preparation: August 2015 Job Code: AXHUR150732 </a:t>
            </a:r>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29949" y="274076"/>
            <a:ext cx="7765774" cy="5656412"/>
          </a:xfrm>
          <a:prstGeom prst="rect">
            <a:avLst/>
          </a:prstGeom>
        </p:spPr>
      </p:pic>
      <p:sp>
        <p:nvSpPr>
          <p:cNvPr id="9" name="Title 1"/>
          <p:cNvSpPr txBox="1">
            <a:spLocks/>
          </p:cNvSpPr>
          <p:nvPr/>
        </p:nvSpPr>
        <p:spPr>
          <a:xfrm>
            <a:off x="1753984" y="305894"/>
            <a:ext cx="2075895" cy="47598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2800" b="0" i="0" u="none" strike="noStrike" kern="1200" cap="none" spc="0" normalizeH="0" baseline="0" noProof="0">
                <a:ln>
                  <a:noFill/>
                </a:ln>
                <a:solidFill>
                  <a:srgbClr val="782244"/>
                </a:solidFill>
                <a:effectLst/>
                <a:uLnTx/>
                <a:uFillTx/>
                <a:latin typeface="Arial Rounded MT Bold"/>
                <a:ea typeface="+mj-ea"/>
                <a:cs typeface="Arial Rounded MT Bold"/>
              </a:rPr>
              <a:t>Back Pain</a:t>
            </a:r>
            <a:endParaRPr kumimoji="0" lang="en-GB" altLang="en-US" sz="2800" b="0" i="0" u="none" strike="noStrike" kern="1200" cap="none" spc="0" normalizeH="0" baseline="0" noProof="0" dirty="0">
              <a:ln>
                <a:noFill/>
              </a:ln>
              <a:solidFill>
                <a:srgbClr val="782244"/>
              </a:solidFill>
              <a:effectLst/>
              <a:uLnTx/>
              <a:uFillTx/>
              <a:latin typeface="Arial Rounded MT Bold"/>
              <a:ea typeface="+mj-ea"/>
              <a:cs typeface="Arial Rounded MT Bold"/>
            </a:endParaRPr>
          </a:p>
        </p:txBody>
      </p:sp>
      <p:pic>
        <p:nvPicPr>
          <p:cNvPr id="10" name="Picture 9">
            <a:hlinkClick r:id="" action="ppaction://noaction"/>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83558" y="5592494"/>
            <a:ext cx="683443" cy="789208"/>
          </a:xfrm>
          <a:prstGeom prst="rect">
            <a:avLst/>
          </a:prstGeom>
        </p:spPr>
      </p:pic>
    </p:spTree>
    <p:extLst>
      <p:ext uri="{BB962C8B-B14F-4D97-AF65-F5344CB8AC3E}">
        <p14:creationId xmlns:p14="http://schemas.microsoft.com/office/powerpoint/2010/main" val="1592633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739" y="480392"/>
            <a:ext cx="7169427" cy="5377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7527236" y="1550504"/>
            <a:ext cx="2451653" cy="332629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srgbClr val="782244"/>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p:txBody>
      </p:sp>
      <p:pic>
        <p:nvPicPr>
          <p:cNvPr id="5" name="Picture 4">
            <a:hlinkClick r:id="" action="ppaction://noaction"/>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83558" y="5592494"/>
            <a:ext cx="683443" cy="789208"/>
          </a:xfrm>
          <a:prstGeom prst="rect">
            <a:avLst/>
          </a:prstGeom>
        </p:spPr>
      </p:pic>
    </p:spTree>
    <p:extLst>
      <p:ext uri="{BB962C8B-B14F-4D97-AF65-F5344CB8AC3E}">
        <p14:creationId xmlns:p14="http://schemas.microsoft.com/office/powerpoint/2010/main" val="166515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9B0A0-8E57-492A-80BE-58CB547252C4}"/>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F13D12AF-3E8C-426F-9734-4762EAA5280B}"/>
              </a:ext>
            </a:extLst>
          </p:cNvPr>
          <p:cNvSpPr>
            <a:spLocks noGrp="1"/>
          </p:cNvSpPr>
          <p:nvPr>
            <p:ph idx="1"/>
          </p:nvPr>
        </p:nvSpPr>
        <p:spPr/>
        <p:txBody>
          <a:bodyPr/>
          <a:lstStyle/>
          <a:p>
            <a:endParaRPr lang="en-CA" dirty="0"/>
          </a:p>
          <a:p>
            <a:endParaRPr lang="en-CA" dirty="0"/>
          </a:p>
          <a:p>
            <a:pPr marL="0" indent="0" algn="ctr">
              <a:buNone/>
            </a:pPr>
            <a:r>
              <a:rPr lang="en-CA" sz="4800" b="1" dirty="0">
                <a:solidFill>
                  <a:srgbClr val="FF0000"/>
                </a:solidFill>
              </a:rPr>
              <a:t>M    vs     F</a:t>
            </a:r>
          </a:p>
        </p:txBody>
      </p:sp>
    </p:spTree>
    <p:extLst>
      <p:ext uri="{BB962C8B-B14F-4D97-AF65-F5344CB8AC3E}">
        <p14:creationId xmlns:p14="http://schemas.microsoft.com/office/powerpoint/2010/main" val="3837782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04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EFF3BDA3-8ECC-4658-8CDC-22218D0D7EC5}"/>
              </a:ext>
            </a:extLst>
          </p:cNvPr>
          <p:cNvPicPr>
            <a:picLocks noChangeAspect="1"/>
          </p:cNvPicPr>
          <p:nvPr/>
        </p:nvPicPr>
        <p:blipFill>
          <a:blip r:embed="rId2"/>
          <a:stretch>
            <a:fillRect/>
          </a:stretch>
        </p:blipFill>
        <p:spPr>
          <a:xfrm>
            <a:off x="376177" y="480060"/>
            <a:ext cx="11412638" cy="6129084"/>
          </a:xfrm>
          <a:prstGeom prst="rect">
            <a:avLst/>
          </a:prstGeom>
        </p:spPr>
      </p:pic>
    </p:spTree>
    <p:extLst>
      <p:ext uri="{BB962C8B-B14F-4D97-AF65-F5344CB8AC3E}">
        <p14:creationId xmlns:p14="http://schemas.microsoft.com/office/powerpoint/2010/main" val="2149252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2520398" y="366118"/>
            <a:ext cx="7153693"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Arial Rounded MT Bold"/>
                <a:ea typeface="+mn-ea"/>
                <a:cs typeface="Arial Rounded MT Bold"/>
              </a:rPr>
              <a:t>Spondyloarthropathies</a:t>
            </a:r>
            <a:r>
              <a:rPr kumimoji="0" lang="en-US" sz="3600" b="0" i="0" u="none" strike="noStrike" kern="1200" cap="none" spc="0" normalizeH="0" baseline="0" noProof="0" dirty="0">
                <a:ln>
                  <a:noFill/>
                </a:ln>
                <a:solidFill>
                  <a:prstClr val="white"/>
                </a:solidFill>
                <a:effectLst/>
                <a:uLnTx/>
                <a:uFillTx/>
                <a:latin typeface="Arial Rounded MT Bold"/>
                <a:ea typeface="+mn-ea"/>
                <a:cs typeface="Arial Rounded MT Bold"/>
              </a:rPr>
              <a:t> – SpA</a:t>
            </a:r>
            <a:br>
              <a:rPr kumimoji="0" lang="en-US" sz="3600" b="0" i="0" u="none" strike="noStrike" kern="1200" cap="none" spc="0" normalizeH="0" baseline="0" noProof="0" dirty="0">
                <a:ln>
                  <a:noFill/>
                </a:ln>
                <a:solidFill>
                  <a:prstClr val="white"/>
                </a:solidFill>
                <a:effectLst/>
                <a:uLnTx/>
                <a:uFillTx/>
                <a:latin typeface="Arial Rounded MT Bold"/>
                <a:ea typeface="+mn-ea"/>
                <a:cs typeface="Arial Rounded MT Bold"/>
              </a:rPr>
            </a:br>
            <a:endParaRPr kumimoji="0" lang="en-US" sz="3600" b="0" i="0" u="none" strike="noStrike" kern="1200" cap="none" spc="0" normalizeH="0" baseline="0" noProof="0" dirty="0">
              <a:ln>
                <a:noFill/>
              </a:ln>
              <a:solidFill>
                <a:prstClr val="white"/>
              </a:solidFill>
              <a:effectLst/>
              <a:uLnTx/>
              <a:uFillTx/>
              <a:latin typeface="Arial Rounded MT Bold"/>
              <a:ea typeface="+mn-ea"/>
              <a:cs typeface="Arial Rounded MT Bold"/>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Rounded MT Bold"/>
                <a:ea typeface="+mn-ea"/>
                <a:cs typeface="Arial Rounded MT Bold"/>
              </a:rPr>
              <a:t>Is it only </a:t>
            </a:r>
            <a:r>
              <a:rPr kumimoji="0" lang="en-US" sz="3600" b="0" i="0" u="none" strike="noStrike" kern="1200" cap="none" spc="0" normalizeH="0" baseline="0" noProof="0" dirty="0">
                <a:ln>
                  <a:noFill/>
                </a:ln>
                <a:solidFill>
                  <a:srgbClr val="8E2953"/>
                </a:solidFill>
                <a:effectLst/>
                <a:uLnTx/>
                <a:uFillTx/>
                <a:latin typeface="Arial Rounded MT Bold"/>
                <a:ea typeface="+mn-ea"/>
                <a:cs typeface="Arial Rounded MT Bold"/>
              </a:rPr>
              <a:t>SPINE</a:t>
            </a:r>
            <a:r>
              <a:rPr kumimoji="0" lang="en-US" sz="3600" b="0" i="0" u="none" strike="noStrike" kern="1200" cap="none" spc="0" normalizeH="0" baseline="0" noProof="0" dirty="0">
                <a:ln>
                  <a:noFill/>
                </a:ln>
                <a:solidFill>
                  <a:prstClr val="white"/>
                </a:solidFill>
                <a:effectLst/>
                <a:uLnTx/>
                <a:uFillTx/>
                <a:latin typeface="Arial Rounded MT Bold"/>
                <a:ea typeface="+mn-ea"/>
                <a:cs typeface="Arial Rounded MT Bold"/>
              </a:rPr>
              <a:t>?</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0548" y="2864678"/>
            <a:ext cx="3466203" cy="3993322"/>
          </a:xfrm>
          <a:prstGeom prst="rect">
            <a:avLst/>
          </a:prstGeom>
        </p:spPr>
      </p:pic>
      <p:pic>
        <p:nvPicPr>
          <p:cNvPr id="6" name="Picture 5">
            <a:hlinkClick r:id="" action="ppaction://noaction"/>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32111" y="2864678"/>
            <a:ext cx="2822985" cy="3259850"/>
          </a:xfrm>
          <a:prstGeom prst="rect">
            <a:avLst/>
          </a:prstGeom>
        </p:spPr>
      </p:pic>
      <p:sp>
        <p:nvSpPr>
          <p:cNvPr id="7" name="TextBox 6"/>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srgbClr val="782244"/>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p:txBody>
      </p:sp>
    </p:spTree>
    <p:extLst>
      <p:ext uri="{BB962C8B-B14F-4D97-AF65-F5344CB8AC3E}">
        <p14:creationId xmlns:p14="http://schemas.microsoft.com/office/powerpoint/2010/main" val="2046783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046516" y="438475"/>
            <a:ext cx="8113485" cy="1515067"/>
          </a:xfrm>
        </p:spPr>
        <p:txBody>
          <a:bodyPr anchor="t">
            <a:noAutofit/>
          </a:bodyPr>
          <a:lstStyle/>
          <a:p>
            <a:pPr algn="ctr" eaLnBrk="1" hangingPunct="1"/>
            <a:r>
              <a:rPr lang="en-GB" altLang="en-US" sz="2800" b="1" dirty="0">
                <a:solidFill>
                  <a:srgbClr val="8C2E56"/>
                </a:solidFill>
                <a:latin typeface="Arial Rounded MT Bold" charset="0"/>
                <a:ea typeface="Arial Rounded MT Bold" charset="0"/>
                <a:cs typeface="Arial Rounded MT Bold" charset="0"/>
              </a:rPr>
              <a:t>Updated ASAS Concept of </a:t>
            </a:r>
            <a:r>
              <a:rPr lang="en-GB" altLang="en-US" sz="2800" b="1" dirty="0" err="1">
                <a:solidFill>
                  <a:srgbClr val="8C2E56"/>
                </a:solidFill>
                <a:latin typeface="Arial Rounded MT Bold" charset="0"/>
                <a:ea typeface="Arial Rounded MT Bold" charset="0"/>
                <a:cs typeface="Arial Rounded MT Bold" charset="0"/>
              </a:rPr>
              <a:t>Spondyloarthritis</a:t>
            </a:r>
            <a:r>
              <a:rPr lang="en-GB" altLang="en-US" sz="2800" b="1" dirty="0">
                <a:solidFill>
                  <a:srgbClr val="8C2E56"/>
                </a:solidFill>
                <a:latin typeface="Arial Rounded MT Bold" charset="0"/>
                <a:ea typeface="Arial Rounded MT Bold" charset="0"/>
                <a:cs typeface="Arial Rounded MT Bold" charset="0"/>
              </a:rPr>
              <a:t> (SpA)</a:t>
            </a:r>
            <a:br>
              <a:rPr lang="en-GB" altLang="en-US" sz="2000" b="1" dirty="0">
                <a:solidFill>
                  <a:srgbClr val="C00000"/>
                </a:solidFill>
                <a:latin typeface="Arial Rounded MT Bold" charset="0"/>
                <a:ea typeface="Arial Rounded MT Bold" charset="0"/>
                <a:cs typeface="Arial Rounded MT Bold" charset="0"/>
              </a:rPr>
            </a:br>
            <a:br>
              <a:rPr lang="en-GB" altLang="en-US" sz="2000" b="1" dirty="0">
                <a:solidFill>
                  <a:srgbClr val="C00000"/>
                </a:solidFill>
                <a:latin typeface="Arial Rounded MT Bold" charset="0"/>
                <a:ea typeface="Arial Rounded MT Bold" charset="0"/>
                <a:cs typeface="Arial Rounded MT Bold" charset="0"/>
              </a:rPr>
            </a:br>
            <a:r>
              <a:rPr lang="en-GB" altLang="en-US" sz="2000" b="1" dirty="0">
                <a:solidFill>
                  <a:srgbClr val="C00000"/>
                </a:solidFill>
                <a:latin typeface="Arial Rounded MT Bold" charset="0"/>
                <a:ea typeface="Arial Rounded MT Bold" charset="0"/>
                <a:cs typeface="Arial Rounded MT Bold" charset="0"/>
              </a:rPr>
              <a:t>Groups Diseases into 2 Broad Overlapping Categories</a:t>
            </a:r>
          </a:p>
        </p:txBody>
      </p:sp>
      <p:sp>
        <p:nvSpPr>
          <p:cNvPr id="5" name="Rectangle 4"/>
          <p:cNvSpPr>
            <a:spLocks noChangeArrowheads="1"/>
          </p:cNvSpPr>
          <p:nvPr/>
        </p:nvSpPr>
        <p:spPr bwMode="auto">
          <a:xfrm>
            <a:off x="1563756" y="6629736"/>
            <a:ext cx="5314122" cy="153888"/>
          </a:xfrm>
          <a:prstGeom prst="rect">
            <a:avLst/>
          </a:prstGeom>
          <a:noFill/>
          <a:ln w="12700">
            <a:noFill/>
            <a:miter lim="800000"/>
            <a:headEnd/>
            <a:tailEnd/>
          </a:ln>
          <a:effectLst/>
        </p:spPr>
        <p:txBody>
          <a:bodyPr wrap="squar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alt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van den Berg R, et al. Polskie Archiwum Medycyny Wewnętrznej. 2010;120(11):452-457.</a:t>
            </a:r>
            <a:endParaRPr kumimoji="0" lang="en-US" alt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6" name="Picture 5" descr="Screenshot 2016-07-07 22.01.47.png">
            <a:hlinkClick r:id="" action="ppaction://noaction"/>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0" b="98690" l="0" r="100000"/>
                    </a14:imgEffect>
                  </a14:imgLayer>
                </a14:imgProps>
              </a:ext>
              <a:ext uri="{28A0092B-C50C-407E-A947-70E740481C1C}">
                <a14:useLocalDpi xmlns:a14="http://schemas.microsoft.com/office/drawing/2010/main"/>
              </a:ext>
            </a:extLst>
          </a:blip>
          <a:stretch>
            <a:fillRect/>
          </a:stretch>
        </p:blipFill>
        <p:spPr>
          <a:xfrm>
            <a:off x="2785661" y="2334696"/>
            <a:ext cx="3168351" cy="3784646"/>
          </a:xfrm>
          <a:prstGeom prst="rect">
            <a:avLst/>
          </a:prstGeom>
        </p:spPr>
      </p:pic>
      <p:pic>
        <p:nvPicPr>
          <p:cNvPr id="7" name="Picture 6" descr="Screenshot 2016-07-07 22.02.18.png">
            <a:hlinkClick r:id="" action="ppaction://noaction"/>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0" r="100000">
                        <a14:foregroundMark x1="83864" y1="87312" x2="83864" y2="87312"/>
                        <a14:foregroundMark x1="92955" y1="91613" x2="92955" y2="91613"/>
                        <a14:foregroundMark x1="88182" y1="92043" x2="27045" y2="83871"/>
                        <a14:foregroundMark x1="16364" y1="90108" x2="90227" y2="81505"/>
                        <a14:foregroundMark x1="75227" y1="80645" x2="14545" y2="80645"/>
                        <a14:foregroundMark x1="11136" y1="92043" x2="11136" y2="80645"/>
                      </a14:backgroundRemoval>
                    </a14:imgEffect>
                  </a14:imgLayer>
                </a14:imgProps>
              </a:ext>
              <a:ext uri="{28A0092B-C50C-407E-A947-70E740481C1C}">
                <a14:useLocalDpi xmlns:a14="http://schemas.microsoft.com/office/drawing/2010/main"/>
              </a:ext>
            </a:extLst>
          </a:blip>
          <a:srcRect b="1878"/>
          <a:stretch/>
        </p:blipFill>
        <p:spPr>
          <a:xfrm>
            <a:off x="6259813" y="2334696"/>
            <a:ext cx="3134284" cy="3784647"/>
          </a:xfrm>
          <a:prstGeom prst="rect">
            <a:avLst/>
          </a:prstGeom>
        </p:spPr>
      </p:pic>
      <p:sp>
        <p:nvSpPr>
          <p:cNvPr id="8" name="TextBox 7"/>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srgbClr val="782244"/>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p:txBody>
      </p:sp>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06178" y="5690484"/>
            <a:ext cx="642360" cy="701381"/>
          </a:xfrm>
          <a:prstGeom prst="rect">
            <a:avLst/>
          </a:prstGeom>
        </p:spPr>
      </p:pic>
    </p:spTree>
    <p:extLst>
      <p:ext uri="{BB962C8B-B14F-4D97-AF65-F5344CB8AC3E}">
        <p14:creationId xmlns:p14="http://schemas.microsoft.com/office/powerpoint/2010/main" val="183950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creenshot 2016-07-07 22.01.47.png">
            <a:hlinkClick r:id="" action="ppaction://noaction"/>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32616" y="1"/>
            <a:ext cx="6541089" cy="6839769"/>
          </a:xfrm>
          <a:prstGeom prst="rect">
            <a:avLst/>
          </a:prstGeom>
        </p:spPr>
      </p:pic>
      <p:sp>
        <p:nvSpPr>
          <p:cNvPr id="3" name="TextBox 2"/>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srgbClr val="782244"/>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p:txBody>
      </p:sp>
    </p:spTree>
    <p:extLst>
      <p:ext uri="{BB962C8B-B14F-4D97-AF65-F5344CB8AC3E}">
        <p14:creationId xmlns:p14="http://schemas.microsoft.com/office/powerpoint/2010/main" val="1760700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2191" y="6010981"/>
            <a:ext cx="488685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insidious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disease is any disease that comes on slowly and does not have obvious symptoms at first. The person is not aware of it developing.</a:t>
            </a:r>
          </a:p>
        </p:txBody>
      </p:sp>
      <p:pic>
        <p:nvPicPr>
          <p:cNvPr id="3" name="Picture 2" descr="question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64974" y="1750723"/>
            <a:ext cx="1594310" cy="1713242"/>
          </a:xfrm>
          <a:prstGeom prst="rect">
            <a:avLst/>
          </a:prstGeom>
        </p:spPr>
      </p:pic>
      <p:pic>
        <p:nvPicPr>
          <p:cNvPr id="4" name="Picture 3" descr="14456099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6839" y="4236674"/>
            <a:ext cx="1910057" cy="1219472"/>
          </a:xfrm>
          <a:prstGeom prst="rect">
            <a:avLst/>
          </a:prstGeom>
          <a:effectLst>
            <a:softEdge rad="127000"/>
          </a:effectLst>
        </p:spPr>
      </p:pic>
      <p:pic>
        <p:nvPicPr>
          <p:cNvPr id="5" name="Picture 4" descr="Cl6vKFhWIAEBNvX.png-medium.png"/>
          <p:cNvPicPr>
            <a:picLocks noChangeAspect="1"/>
          </p:cNvPicPr>
          <p:nvPr/>
        </p:nvPicPr>
        <p:blipFill rotWithShape="1">
          <a:blip r:embed="rId4" cstate="email">
            <a:extLst>
              <a:ext uri="{28A0092B-C50C-407E-A947-70E740481C1C}">
                <a14:useLocalDpi xmlns:a14="http://schemas.microsoft.com/office/drawing/2010/main"/>
              </a:ext>
            </a:extLst>
          </a:blip>
          <a:srcRect l="-279" r="-4186"/>
          <a:stretch/>
        </p:blipFill>
        <p:spPr>
          <a:xfrm>
            <a:off x="5909803" y="4233062"/>
            <a:ext cx="1384174" cy="1223084"/>
          </a:xfrm>
          <a:prstGeom prst="rect">
            <a:avLst/>
          </a:prstGeom>
        </p:spPr>
      </p:pic>
      <p:pic>
        <p:nvPicPr>
          <p:cNvPr id="6" name="Picture 5" descr="People-Exercising.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339893" y="4138975"/>
            <a:ext cx="1830350" cy="1219472"/>
          </a:xfrm>
          <a:prstGeom prst="rect">
            <a:avLst/>
          </a:prstGeom>
          <a:effectLst>
            <a:softEdge rad="152400"/>
          </a:effectLst>
        </p:spPr>
      </p:pic>
      <p:pic>
        <p:nvPicPr>
          <p:cNvPr id="7" name="Picture 6" descr="mattress-back-pain.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18993" y="1750724"/>
            <a:ext cx="1830350" cy="1587633"/>
          </a:xfrm>
          <a:prstGeom prst="rect">
            <a:avLst/>
          </a:prstGeom>
          <a:effectLst>
            <a:softEdge rad="203200"/>
          </a:effectLst>
        </p:spPr>
      </p:pic>
      <p:sp>
        <p:nvSpPr>
          <p:cNvPr id="9" name="TextBox 8"/>
          <p:cNvSpPr txBox="1"/>
          <p:nvPr/>
        </p:nvSpPr>
        <p:spPr>
          <a:xfrm>
            <a:off x="5171944" y="1900810"/>
            <a:ext cx="313908" cy="707886"/>
          </a:xfrm>
          <a:prstGeom prst="rect">
            <a:avLst/>
          </a:prstGeom>
          <a:noFill/>
          <a:ln>
            <a:solidFill>
              <a:srgbClr val="80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800000"/>
                </a:solidFill>
                <a:effectLst/>
                <a:uLnTx/>
                <a:uFillTx/>
                <a:latin typeface="Calibri" panose="020F0502020204030204"/>
                <a:ea typeface="+mn-ea"/>
                <a:cs typeface="+mn-cs"/>
              </a:rPr>
              <a:t>I</a:t>
            </a:r>
          </a:p>
        </p:txBody>
      </p:sp>
      <p:sp>
        <p:nvSpPr>
          <p:cNvPr id="10" name="TextBox 9"/>
          <p:cNvSpPr txBox="1"/>
          <p:nvPr/>
        </p:nvSpPr>
        <p:spPr>
          <a:xfrm>
            <a:off x="5711476" y="1900810"/>
            <a:ext cx="449662" cy="707886"/>
          </a:xfrm>
          <a:prstGeom prst="rect">
            <a:avLst/>
          </a:prstGeom>
          <a:noFill/>
          <a:ln>
            <a:solidFill>
              <a:srgbClr val="80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800000"/>
                </a:solidFill>
                <a:effectLst/>
                <a:uLnTx/>
                <a:uFillTx/>
                <a:latin typeface="Calibri" panose="020F0502020204030204"/>
                <a:ea typeface="+mn-ea"/>
                <a:cs typeface="+mn-cs"/>
              </a:rPr>
              <a:t>P</a:t>
            </a:r>
          </a:p>
        </p:txBody>
      </p:sp>
      <p:sp>
        <p:nvSpPr>
          <p:cNvPr id="11" name="TextBox 10"/>
          <p:cNvSpPr txBox="1"/>
          <p:nvPr/>
        </p:nvSpPr>
        <p:spPr>
          <a:xfrm>
            <a:off x="6355908" y="1900810"/>
            <a:ext cx="481472" cy="707886"/>
          </a:xfrm>
          <a:prstGeom prst="rect">
            <a:avLst/>
          </a:prstGeom>
          <a:noFill/>
          <a:ln>
            <a:solidFill>
              <a:srgbClr val="80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800000"/>
                </a:solidFill>
                <a:effectLst/>
                <a:uLnTx/>
                <a:uFillTx/>
                <a:latin typeface="Calibri" panose="020F0502020204030204"/>
                <a:ea typeface="+mn-ea"/>
                <a:cs typeface="+mn-cs"/>
              </a:rPr>
              <a:t>A</a:t>
            </a:r>
          </a:p>
        </p:txBody>
      </p:sp>
      <p:sp>
        <p:nvSpPr>
          <p:cNvPr id="12" name="TextBox 11"/>
          <p:cNvSpPr txBox="1"/>
          <p:nvPr/>
        </p:nvSpPr>
        <p:spPr>
          <a:xfrm>
            <a:off x="7010687" y="1900810"/>
            <a:ext cx="313908" cy="707886"/>
          </a:xfrm>
          <a:prstGeom prst="rect">
            <a:avLst/>
          </a:prstGeom>
          <a:noFill/>
          <a:ln>
            <a:solidFill>
              <a:srgbClr val="80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800000"/>
                </a:solidFill>
                <a:effectLst/>
                <a:uLnTx/>
                <a:uFillTx/>
                <a:latin typeface="Calibri" panose="020F0502020204030204"/>
                <a:ea typeface="+mn-ea"/>
                <a:cs typeface="+mn-cs"/>
              </a:rPr>
              <a:t>I</a:t>
            </a:r>
          </a:p>
        </p:txBody>
      </p:sp>
      <p:sp>
        <p:nvSpPr>
          <p:cNvPr id="13" name="TextBox 12"/>
          <p:cNvSpPr txBox="1"/>
          <p:nvPr/>
        </p:nvSpPr>
        <p:spPr>
          <a:xfrm>
            <a:off x="7498689" y="1900810"/>
            <a:ext cx="515786" cy="707886"/>
          </a:xfrm>
          <a:prstGeom prst="rect">
            <a:avLst/>
          </a:prstGeom>
          <a:noFill/>
          <a:ln>
            <a:solidFill>
              <a:srgbClr val="80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800000"/>
                </a:solidFill>
                <a:effectLst/>
                <a:uLnTx/>
                <a:uFillTx/>
                <a:latin typeface="Calibri" panose="020F0502020204030204"/>
                <a:ea typeface="+mn-ea"/>
                <a:cs typeface="+mn-cs"/>
              </a:rPr>
              <a:t>N</a:t>
            </a:r>
          </a:p>
        </p:txBody>
      </p:sp>
      <p:cxnSp>
        <p:nvCxnSpPr>
          <p:cNvPr id="14" name="Straight Arrow Connector 13"/>
          <p:cNvCxnSpPr>
            <a:stCxn id="11" idx="1"/>
            <a:endCxn id="5" idx="3"/>
          </p:cNvCxnSpPr>
          <p:nvPr/>
        </p:nvCxnSpPr>
        <p:spPr>
          <a:xfrm flipH="1">
            <a:off x="4559284" y="2254754"/>
            <a:ext cx="612660" cy="352591"/>
          </a:xfrm>
          <a:prstGeom prst="straightConnector1">
            <a:avLst/>
          </a:prstGeom>
          <a:ln>
            <a:solidFill>
              <a:srgbClr val="8C2E56"/>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15" idx="3"/>
            <a:endCxn id="9" idx="1"/>
          </p:cNvCxnSpPr>
          <p:nvPr/>
        </p:nvCxnSpPr>
        <p:spPr>
          <a:xfrm>
            <a:off x="8014475" y="2254754"/>
            <a:ext cx="604518" cy="289787"/>
          </a:xfrm>
          <a:prstGeom prst="straightConnector1">
            <a:avLst/>
          </a:prstGeom>
          <a:ln>
            <a:solidFill>
              <a:srgbClr val="8C2E56"/>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4" idx="2"/>
          </p:cNvCxnSpPr>
          <p:nvPr/>
        </p:nvCxnSpPr>
        <p:spPr>
          <a:xfrm>
            <a:off x="7167641" y="2608697"/>
            <a:ext cx="1172252" cy="2140015"/>
          </a:xfrm>
          <a:prstGeom prst="straightConnector1">
            <a:avLst/>
          </a:prstGeom>
          <a:ln>
            <a:solidFill>
              <a:srgbClr val="8C2E56"/>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2" idx="2"/>
            <a:endCxn id="6" idx="3"/>
          </p:cNvCxnSpPr>
          <p:nvPr/>
        </p:nvCxnSpPr>
        <p:spPr>
          <a:xfrm flipH="1">
            <a:off x="4916895" y="2608696"/>
            <a:ext cx="1019412" cy="2237714"/>
          </a:xfrm>
          <a:prstGeom prst="straightConnector1">
            <a:avLst/>
          </a:prstGeom>
          <a:ln>
            <a:solidFill>
              <a:srgbClr val="8C2E56"/>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3" idx="2"/>
            <a:endCxn id="7" idx="0"/>
          </p:cNvCxnSpPr>
          <p:nvPr/>
        </p:nvCxnSpPr>
        <p:spPr>
          <a:xfrm>
            <a:off x="6596644" y="2608696"/>
            <a:ext cx="5246" cy="1624366"/>
          </a:xfrm>
          <a:prstGeom prst="straightConnector1">
            <a:avLst/>
          </a:prstGeom>
          <a:ln>
            <a:solidFill>
              <a:srgbClr val="8C2E56"/>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006839" y="3338356"/>
            <a:ext cx="159530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Insidious onset</a:t>
            </a:r>
          </a:p>
        </p:txBody>
      </p:sp>
      <p:sp>
        <p:nvSpPr>
          <p:cNvPr id="20" name="TextBox 19"/>
          <p:cNvSpPr txBox="1"/>
          <p:nvPr/>
        </p:nvSpPr>
        <p:spPr>
          <a:xfrm>
            <a:off x="3192796" y="5456146"/>
            <a:ext cx="13644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Pain at night</a:t>
            </a:r>
          </a:p>
        </p:txBody>
      </p:sp>
      <p:sp>
        <p:nvSpPr>
          <p:cNvPr id="21" name="TextBox 20"/>
          <p:cNvSpPr txBox="1"/>
          <p:nvPr/>
        </p:nvSpPr>
        <p:spPr>
          <a:xfrm>
            <a:off x="5362141" y="5469032"/>
            <a:ext cx="246900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Age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at onset &lt;45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years</a:t>
            </a:r>
          </a:p>
        </p:txBody>
      </p:sp>
      <p:sp>
        <p:nvSpPr>
          <p:cNvPr id="22" name="TextBox 21"/>
          <p:cNvSpPr txBox="1"/>
          <p:nvPr/>
        </p:nvSpPr>
        <p:spPr>
          <a:xfrm>
            <a:off x="8661675" y="3316460"/>
            <a:ext cx="1787669"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 improvement</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with rest</a:t>
            </a:r>
          </a:p>
        </p:txBody>
      </p:sp>
      <p:sp>
        <p:nvSpPr>
          <p:cNvPr id="23" name="TextBox 22"/>
          <p:cNvSpPr txBox="1"/>
          <p:nvPr/>
        </p:nvSpPr>
        <p:spPr>
          <a:xfrm>
            <a:off x="8503254" y="5330534"/>
            <a:ext cx="1516912"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Improvement</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with exercise</a:t>
            </a:r>
          </a:p>
        </p:txBody>
      </p:sp>
      <p:sp>
        <p:nvSpPr>
          <p:cNvPr id="24" name="TextBox 23"/>
          <p:cNvSpPr txBox="1"/>
          <p:nvPr/>
        </p:nvSpPr>
        <p:spPr>
          <a:xfrm>
            <a:off x="3192797" y="902417"/>
            <a:ext cx="6980105" cy="738664"/>
          </a:xfrm>
          <a:prstGeom prst="rect">
            <a:avLst/>
          </a:prstGeom>
          <a:noFill/>
          <a:ln>
            <a:solidFill>
              <a:srgbClr val="8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patients with chronic back pain (&gt;3 months), IBP criteria are fulfilled if at least </a:t>
            </a:r>
            <a:r>
              <a:rPr kumimoji="0" lang="en-US" sz="2400" b="0" i="0" u="none" strike="noStrike" kern="1200" cap="none" spc="0" normalizeH="0" baseline="0" noProof="0" dirty="0">
                <a:ln>
                  <a:noFill/>
                </a:ln>
                <a:solidFill>
                  <a:srgbClr val="800000"/>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out of </a:t>
            </a:r>
            <a:r>
              <a:rPr kumimoji="0" lang="en-US" sz="2400" b="0" i="0" u="none" strike="noStrike" kern="1200" cap="none" spc="0" normalizeH="0" baseline="0" noProof="0" dirty="0">
                <a:ln>
                  <a:noFill/>
                </a:ln>
                <a:solidFill>
                  <a:srgbClr val="800000"/>
                </a:solidFill>
                <a:effectLst/>
                <a:uLnTx/>
                <a:uFillTx/>
                <a:latin typeface="Calibri" panose="020F0502020204030204"/>
                <a:ea typeface="+mn-ea"/>
                <a:cs typeface="+mn-cs"/>
              </a:rPr>
              <a:t>5</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parameters are present:</a:t>
            </a:r>
          </a:p>
        </p:txBody>
      </p:sp>
      <p:pic>
        <p:nvPicPr>
          <p:cNvPr id="36" name="Picture 3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49826" y="5702064"/>
            <a:ext cx="712477" cy="738007"/>
          </a:xfrm>
          <a:prstGeom prst="rect">
            <a:avLst/>
          </a:prstGeom>
        </p:spPr>
      </p:pic>
      <p:sp>
        <p:nvSpPr>
          <p:cNvPr id="37" name="Rounded Rectangle 36">
            <a:hlinkClick r:id="" action="ppaction://noaction"/>
          </p:cNvPr>
          <p:cNvSpPr/>
          <p:nvPr/>
        </p:nvSpPr>
        <p:spPr>
          <a:xfrm>
            <a:off x="1659664" y="1025233"/>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Tips</a:t>
            </a:r>
          </a:p>
        </p:txBody>
      </p:sp>
      <p:sp>
        <p:nvSpPr>
          <p:cNvPr id="38" name="Rounded Rectangle 37">
            <a:hlinkClick r:id="" action="ppaction://noaction"/>
          </p:cNvPr>
          <p:cNvSpPr/>
          <p:nvPr/>
        </p:nvSpPr>
        <p:spPr>
          <a:xfrm>
            <a:off x="1659664" y="1601297"/>
            <a:ext cx="948253" cy="474224"/>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Symptoms</a:t>
            </a:r>
          </a:p>
        </p:txBody>
      </p:sp>
      <p:sp>
        <p:nvSpPr>
          <p:cNvPr id="39" name="Rounded Rectangle 38">
            <a:hlinkClick r:id="" action="ppaction://noaction"/>
          </p:cNvPr>
          <p:cNvSpPr/>
          <p:nvPr/>
        </p:nvSpPr>
        <p:spPr>
          <a:xfrm>
            <a:off x="1659664" y="2177361"/>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Patient History</a:t>
            </a:r>
          </a:p>
        </p:txBody>
      </p:sp>
      <p:sp>
        <p:nvSpPr>
          <p:cNvPr id="40" name="Rounded Rectangle 39">
            <a:hlinkClick r:id="" action="ppaction://noaction"/>
          </p:cNvPr>
          <p:cNvSpPr/>
          <p:nvPr/>
        </p:nvSpPr>
        <p:spPr>
          <a:xfrm>
            <a:off x="1659663" y="3905553"/>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Imaging</a:t>
            </a:r>
          </a:p>
        </p:txBody>
      </p:sp>
      <p:sp>
        <p:nvSpPr>
          <p:cNvPr id="41" name="Rounded Rectangle 40">
            <a:hlinkClick r:id="rId8" action="ppaction://hlinksldjump"/>
          </p:cNvPr>
          <p:cNvSpPr/>
          <p:nvPr/>
        </p:nvSpPr>
        <p:spPr>
          <a:xfrm>
            <a:off x="1659664" y="2753425"/>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Lab</a:t>
            </a:r>
          </a:p>
        </p:txBody>
      </p:sp>
      <p:sp>
        <p:nvSpPr>
          <p:cNvPr id="42" name="Rounded Rectangle 41">
            <a:hlinkClick r:id="" action="ppaction://noaction"/>
          </p:cNvPr>
          <p:cNvSpPr/>
          <p:nvPr/>
        </p:nvSpPr>
        <p:spPr>
          <a:xfrm>
            <a:off x="1659664" y="3329489"/>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Genetics</a:t>
            </a:r>
            <a:endParaRPr kumimoji="0" lang="en-US" sz="1050" b="0" i="0" u="none" strike="noStrike" kern="1200" cap="none" spc="0" normalizeH="0" baseline="0" noProof="0" dirty="0">
              <a:ln>
                <a:noFill/>
              </a:ln>
              <a:solidFill>
                <a:prstClr val="white"/>
              </a:solidFill>
              <a:effectLst/>
              <a:uLnTx/>
              <a:uFillTx/>
              <a:latin typeface="Arial"/>
              <a:ea typeface="+mn-ea"/>
              <a:cs typeface="Arial"/>
            </a:endParaRPr>
          </a:p>
        </p:txBody>
      </p:sp>
      <p:sp>
        <p:nvSpPr>
          <p:cNvPr id="47" name="TextBox 46"/>
          <p:cNvSpPr txBox="1"/>
          <p:nvPr/>
        </p:nvSpPr>
        <p:spPr>
          <a:xfrm>
            <a:off x="4451441" y="277670"/>
            <a:ext cx="429040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953735"/>
                </a:solidFill>
                <a:effectLst/>
                <a:uLnTx/>
                <a:uFillTx/>
                <a:latin typeface="Arial Rounded MT Bold"/>
                <a:ea typeface="+mn-ea"/>
                <a:cs typeface="Arial Rounded MT Bold"/>
              </a:rPr>
              <a:t>Inflammatory Back Pain</a:t>
            </a:r>
          </a:p>
        </p:txBody>
      </p:sp>
      <p:sp>
        <p:nvSpPr>
          <p:cNvPr id="34" name="TextBox 33"/>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srgbClr val="782244"/>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p:txBody>
      </p:sp>
    </p:spTree>
    <p:extLst>
      <p:ext uri="{BB962C8B-B14F-4D97-AF65-F5344CB8AC3E}">
        <p14:creationId xmlns:p14="http://schemas.microsoft.com/office/powerpoint/2010/main" val="3950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1" grpId="0" animBg="1"/>
      <p:bldP spid="12" grpId="0" animBg="1"/>
      <p:bldP spid="13" grpId="0" animBg="1"/>
      <p:bldP spid="19" grpId="0"/>
      <p:bldP spid="20" grpId="0"/>
      <p:bldP spid="21" grpId="0"/>
      <p:bldP spid="22" grpId="0"/>
      <p:bldP spid="23" grpId="0"/>
      <p:bldP spid="24" grpId="0" animBg="1"/>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C6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6">
            <a:extLst>
              <a:ext uri="{FF2B5EF4-FFF2-40B4-BE49-F238E27FC236}">
                <a16:creationId xmlns:a16="http://schemas.microsoft.com/office/drawing/2014/main" id="{A84DB735-3482-4F2A-9319-2E4652FCC4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3116820" y="643467"/>
            <a:ext cx="5958359"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207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Straight Arrow Connector 65"/>
          <p:cNvCxnSpPr/>
          <p:nvPr/>
        </p:nvCxnSpPr>
        <p:spPr>
          <a:xfrm flipH="1">
            <a:off x="6747967" y="2745207"/>
            <a:ext cx="1857285" cy="481871"/>
          </a:xfrm>
          <a:prstGeom prst="straightConnector1">
            <a:avLst/>
          </a:prstGeom>
          <a:ln>
            <a:solidFill>
              <a:srgbClr val="953735"/>
            </a:solidFill>
            <a:tailEnd type="arrow"/>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rcRect l="5674" r="8662"/>
          <a:stretch/>
        </p:blipFill>
        <p:spPr>
          <a:xfrm>
            <a:off x="9219006" y="305356"/>
            <a:ext cx="985028" cy="1150703"/>
          </a:xfrm>
          <a:prstGeom prst="rect">
            <a:avLst/>
          </a:prstGeom>
          <a:ln>
            <a:solidFill>
              <a:srgbClr val="942C55"/>
            </a:solidFill>
          </a:ln>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55375" y="1462526"/>
            <a:ext cx="1599985" cy="4920342"/>
          </a:xfrm>
          <a:prstGeom prst="rect">
            <a:avLst/>
          </a:prstGeom>
        </p:spPr>
      </p:pic>
      <p:sp>
        <p:nvSpPr>
          <p:cNvPr id="36" name="TextBox 35"/>
          <p:cNvSpPr txBox="1"/>
          <p:nvPr/>
        </p:nvSpPr>
        <p:spPr>
          <a:xfrm>
            <a:off x="3825271" y="507208"/>
            <a:ext cx="5338384"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Arial Rounded MT Bold" charset="0"/>
                <a:ea typeface="Arial Rounded MT Bold" charset="0"/>
                <a:cs typeface="Arial Rounded MT Bold" charset="0"/>
              </a:rPr>
              <a:t>Extra-articular Manifestations</a:t>
            </a:r>
            <a:endParaRPr kumimoji="0" lang="en-US" sz="2800" b="0"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endParaRPr>
          </a:p>
        </p:txBody>
      </p:sp>
      <p:pic>
        <p:nvPicPr>
          <p:cNvPr id="37" name="Picture 3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53948" y="306200"/>
            <a:ext cx="973922" cy="1149858"/>
          </a:xfrm>
          <a:prstGeom prst="rect">
            <a:avLst/>
          </a:prstGeom>
          <a:ln>
            <a:solidFill>
              <a:srgbClr val="942C55"/>
            </a:solidFill>
          </a:ln>
        </p:spPr>
      </p:pic>
      <p:sp>
        <p:nvSpPr>
          <p:cNvPr id="38" name="TextBox 37"/>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srgbClr val="782244"/>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p:txBody>
      </p:sp>
      <p:sp>
        <p:nvSpPr>
          <p:cNvPr id="39" name="TextBox 38"/>
          <p:cNvSpPr txBox="1"/>
          <p:nvPr/>
        </p:nvSpPr>
        <p:spPr>
          <a:xfrm>
            <a:off x="2495996" y="1661765"/>
            <a:ext cx="2040943"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rPr>
              <a:t>Uveitis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rPr>
              <a:t>25-40% of patients affected</a:t>
            </a:r>
          </a:p>
        </p:txBody>
      </p:sp>
      <p:sp>
        <p:nvSpPr>
          <p:cNvPr id="40" name="TextBox 39"/>
          <p:cNvSpPr txBox="1"/>
          <p:nvPr/>
        </p:nvSpPr>
        <p:spPr>
          <a:xfrm>
            <a:off x="2495995" y="2491290"/>
            <a:ext cx="1827744"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rPr>
              <a:t>Psoriasis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rPr>
              <a:t>16% of patients affected</a:t>
            </a:r>
          </a:p>
        </p:txBody>
      </p:sp>
      <p:sp>
        <p:nvSpPr>
          <p:cNvPr id="41" name="TextBox 40"/>
          <p:cNvSpPr txBox="1"/>
          <p:nvPr/>
        </p:nvSpPr>
        <p:spPr>
          <a:xfrm>
            <a:off x="2495995" y="3313042"/>
            <a:ext cx="2192844"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rPr>
              <a:t>Inflammatory bowel </a:t>
            </a:r>
            <a:endParaRPr kumimoji="0" lang="ar-SA" sz="1600" b="0"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rPr>
              <a:t>Disease</a:t>
            </a:r>
            <a:r>
              <a:rPr kumimoji="0" lang="ar-SA" sz="1600" b="0"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rPr>
              <a:t> </a:t>
            </a:r>
            <a:r>
              <a:rPr kumimoji="0" lang="en-US" sz="1600" b="0"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rPr>
              <a:t>(IBD)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rPr>
              <a:t>10% of patients affected </a:t>
            </a:r>
            <a:br>
              <a:rPr kumimoji="0" lang="en-US" sz="1100" b="0"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rPr>
            </a:br>
            <a:r>
              <a:rPr kumimoji="0" lang="en-US" sz="1100" b="0"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rPr>
              <a:t>(UC &amp; CD)</a:t>
            </a:r>
          </a:p>
        </p:txBody>
      </p:sp>
      <p:sp>
        <p:nvSpPr>
          <p:cNvPr id="42" name="TextBox 41"/>
          <p:cNvSpPr txBox="1"/>
          <p:nvPr/>
        </p:nvSpPr>
        <p:spPr>
          <a:xfrm>
            <a:off x="2495996" y="5258793"/>
            <a:ext cx="2040943"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rPr>
              <a:t>Enthesitis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rPr>
              <a:t>25-58% of patients affected</a:t>
            </a:r>
          </a:p>
        </p:txBody>
      </p:sp>
      <p:sp>
        <p:nvSpPr>
          <p:cNvPr id="43" name="TextBox 42"/>
          <p:cNvSpPr txBox="1"/>
          <p:nvPr/>
        </p:nvSpPr>
        <p:spPr>
          <a:xfrm>
            <a:off x="2495304" y="4409263"/>
            <a:ext cx="1955985"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rPr>
              <a:t>Dactylitis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rPr>
              <a:t>21.5% of patients affected</a:t>
            </a:r>
          </a:p>
        </p:txBody>
      </p:sp>
      <p:cxnSp>
        <p:nvCxnSpPr>
          <p:cNvPr id="45" name="Straight Arrow Connector 44"/>
          <p:cNvCxnSpPr/>
          <p:nvPr/>
        </p:nvCxnSpPr>
        <p:spPr>
          <a:xfrm flipV="1">
            <a:off x="4733078" y="1705748"/>
            <a:ext cx="1671560" cy="209896"/>
          </a:xfrm>
          <a:prstGeom prst="straightConnector1">
            <a:avLst/>
          </a:prstGeom>
          <a:ln>
            <a:solidFill>
              <a:srgbClr val="953735"/>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V="1">
            <a:off x="4716711" y="2742071"/>
            <a:ext cx="1388973" cy="1"/>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4727398" y="5512369"/>
            <a:ext cx="1490878" cy="602040"/>
          </a:xfrm>
          <a:prstGeom prst="straightConnector1">
            <a:avLst/>
          </a:prstGeom>
          <a:ln>
            <a:solidFill>
              <a:srgbClr val="953735"/>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V="1">
            <a:off x="4593279" y="3356954"/>
            <a:ext cx="2060208" cy="250820"/>
          </a:xfrm>
          <a:prstGeom prst="straightConnector1">
            <a:avLst/>
          </a:prstGeom>
          <a:ln>
            <a:solidFill>
              <a:srgbClr val="953735"/>
            </a:solidFill>
            <a:tailEnd type="arrow"/>
          </a:ln>
        </p:spPr>
        <p:style>
          <a:lnRef idx="2">
            <a:schemeClr val="accent1"/>
          </a:lnRef>
          <a:fillRef idx="0">
            <a:schemeClr val="accent1"/>
          </a:fillRef>
          <a:effectRef idx="1">
            <a:schemeClr val="accent1"/>
          </a:effectRef>
          <a:fontRef idx="minor">
            <a:schemeClr val="tx1"/>
          </a:fontRef>
        </p:style>
      </p:cxnSp>
      <p:pic>
        <p:nvPicPr>
          <p:cNvPr id="49" name="Picture 4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30502" y="2555955"/>
            <a:ext cx="514784" cy="387804"/>
          </a:xfrm>
          <a:prstGeom prst="rect">
            <a:avLst/>
          </a:prstGeom>
        </p:spPr>
      </p:pic>
      <p:cxnSp>
        <p:nvCxnSpPr>
          <p:cNvPr id="50" name="Straight Arrow Connector 49"/>
          <p:cNvCxnSpPr/>
          <p:nvPr/>
        </p:nvCxnSpPr>
        <p:spPr>
          <a:xfrm flipV="1">
            <a:off x="4459477" y="4144074"/>
            <a:ext cx="1381640" cy="603778"/>
          </a:xfrm>
          <a:prstGeom prst="straightConnector1">
            <a:avLst/>
          </a:prstGeom>
          <a:ln>
            <a:solidFill>
              <a:srgbClr val="953735"/>
            </a:solidFill>
            <a:tailEnd type="arrow"/>
          </a:ln>
        </p:spPr>
        <p:style>
          <a:lnRef idx="2">
            <a:schemeClr val="accent1"/>
          </a:lnRef>
          <a:fillRef idx="0">
            <a:schemeClr val="accent1"/>
          </a:fillRef>
          <a:effectRef idx="1">
            <a:schemeClr val="accent1"/>
          </a:effectRef>
          <a:fontRef idx="minor">
            <a:schemeClr val="tx1"/>
          </a:fontRef>
        </p:style>
      </p:cxnSp>
      <p:pic>
        <p:nvPicPr>
          <p:cNvPr id="51" name="Picture 5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75954" y="4212747"/>
            <a:ext cx="458505" cy="466432"/>
          </a:xfrm>
          <a:prstGeom prst="rect">
            <a:avLst/>
          </a:prstGeom>
        </p:spPr>
      </p:pic>
      <p:pic>
        <p:nvPicPr>
          <p:cNvPr id="52" name="Picture 5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65645" y="5490877"/>
            <a:ext cx="631643" cy="473732"/>
          </a:xfrm>
          <a:prstGeom prst="rect">
            <a:avLst/>
          </a:prstGeom>
        </p:spPr>
      </p:pic>
      <p:pic>
        <p:nvPicPr>
          <p:cNvPr id="53" name="Picture 52"/>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flipH="1">
            <a:off x="4809263" y="3282897"/>
            <a:ext cx="596947" cy="398934"/>
          </a:xfrm>
          <a:prstGeom prst="rect">
            <a:avLst/>
          </a:prstGeom>
        </p:spPr>
      </p:pic>
      <p:sp>
        <p:nvSpPr>
          <p:cNvPr id="54" name="TextBox 53"/>
          <p:cNvSpPr txBox="1"/>
          <p:nvPr/>
        </p:nvSpPr>
        <p:spPr>
          <a:xfrm>
            <a:off x="8802554" y="1661729"/>
            <a:ext cx="1827744"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rPr>
              <a:t>Uveitis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rPr>
              <a:t>25% of patients affected</a:t>
            </a:r>
          </a:p>
        </p:txBody>
      </p:sp>
      <p:sp>
        <p:nvSpPr>
          <p:cNvPr id="55" name="TextBox 54"/>
          <p:cNvSpPr txBox="1"/>
          <p:nvPr/>
        </p:nvSpPr>
        <p:spPr>
          <a:xfrm>
            <a:off x="8786186" y="2488156"/>
            <a:ext cx="1827744"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rPr>
              <a:t>Axial Disease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rPr>
              <a:t>40% of patients affected</a:t>
            </a:r>
          </a:p>
        </p:txBody>
      </p:sp>
      <p:sp>
        <p:nvSpPr>
          <p:cNvPr id="56" name="TextBox 55"/>
          <p:cNvSpPr txBox="1"/>
          <p:nvPr/>
        </p:nvSpPr>
        <p:spPr>
          <a:xfrm>
            <a:off x="8786187" y="3269220"/>
            <a:ext cx="1704313" cy="6771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rPr>
              <a:t>Nail Psoriasis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rPr>
              <a:t>80-90% of patients</a:t>
            </a:r>
            <a:endParaRPr kumimoji="0" lang="ar-SA" sz="1100" b="0"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rPr>
              <a:t>affected at some point</a:t>
            </a:r>
          </a:p>
        </p:txBody>
      </p:sp>
      <p:sp>
        <p:nvSpPr>
          <p:cNvPr id="57" name="TextBox 56"/>
          <p:cNvSpPr txBox="1"/>
          <p:nvPr/>
        </p:nvSpPr>
        <p:spPr>
          <a:xfrm>
            <a:off x="8802555" y="4455465"/>
            <a:ext cx="155414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rPr>
              <a:t>Synovial joint </a:t>
            </a:r>
            <a:endParaRPr kumimoji="0" lang="ar-SA" sz="1600" b="0"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rPr>
              <a:t>involvement</a:t>
            </a:r>
          </a:p>
        </p:txBody>
      </p:sp>
      <p:sp>
        <p:nvSpPr>
          <p:cNvPr id="58" name="TextBox 57"/>
          <p:cNvSpPr txBox="1"/>
          <p:nvPr/>
        </p:nvSpPr>
        <p:spPr>
          <a:xfrm>
            <a:off x="8796874" y="5258454"/>
            <a:ext cx="1827744"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rPr>
              <a:t>Enthesitis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rPr>
              <a:t>20% of patients affected</a:t>
            </a:r>
          </a:p>
        </p:txBody>
      </p:sp>
      <p:cxnSp>
        <p:nvCxnSpPr>
          <p:cNvPr id="64" name="Straight Arrow Connector 63"/>
          <p:cNvCxnSpPr/>
          <p:nvPr/>
        </p:nvCxnSpPr>
        <p:spPr>
          <a:xfrm flipH="1" flipV="1">
            <a:off x="6859366" y="1693724"/>
            <a:ext cx="1745885" cy="221957"/>
          </a:xfrm>
          <a:prstGeom prst="straightConnector1">
            <a:avLst/>
          </a:prstGeom>
          <a:ln>
            <a:solidFill>
              <a:srgbClr val="953735"/>
            </a:solidFill>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H="1">
            <a:off x="7390467" y="3774709"/>
            <a:ext cx="1214784" cy="336467"/>
          </a:xfrm>
          <a:prstGeom prst="straightConnector1">
            <a:avLst/>
          </a:prstGeom>
          <a:ln>
            <a:solidFill>
              <a:srgbClr val="953735"/>
            </a:solidFill>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a:off x="7048020" y="5512708"/>
            <a:ext cx="1557230" cy="563112"/>
          </a:xfrm>
          <a:prstGeom prst="straightConnector1">
            <a:avLst/>
          </a:prstGeom>
          <a:ln>
            <a:solidFill>
              <a:srgbClr val="953735"/>
            </a:solidFill>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flipH="1">
            <a:off x="7048021" y="4663180"/>
            <a:ext cx="1556539" cy="252967"/>
          </a:xfrm>
          <a:prstGeom prst="straightConnector1">
            <a:avLst/>
          </a:prstGeom>
          <a:ln>
            <a:solidFill>
              <a:srgbClr val="953735"/>
            </a:solidFill>
            <a:tailEnd type="arrow"/>
          </a:ln>
        </p:spPr>
        <p:style>
          <a:lnRef idx="2">
            <a:schemeClr val="accent1"/>
          </a:lnRef>
          <a:fillRef idx="0">
            <a:schemeClr val="accent1"/>
          </a:fillRef>
          <a:effectRef idx="1">
            <a:schemeClr val="accent1"/>
          </a:effectRef>
          <a:fontRef idx="minor">
            <a:schemeClr val="tx1"/>
          </a:fontRef>
        </p:style>
      </p:cxnSp>
      <p:pic>
        <p:nvPicPr>
          <p:cNvPr id="63" name="Picture 6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49831" y="5512368"/>
            <a:ext cx="631643" cy="473732"/>
          </a:xfrm>
          <a:prstGeom prst="rect">
            <a:avLst/>
          </a:prstGeom>
        </p:spPr>
      </p:pic>
      <p:pic>
        <p:nvPicPr>
          <p:cNvPr id="59" name="Picture 58" descr="images.jpe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425773" y="1596433"/>
            <a:ext cx="544518" cy="411711"/>
          </a:xfrm>
          <a:prstGeom prst="rect">
            <a:avLst/>
          </a:prstGeom>
        </p:spPr>
      </p:pic>
      <p:pic>
        <p:nvPicPr>
          <p:cNvPr id="60" name="Picture 59"/>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712036" y="2575099"/>
            <a:ext cx="628843" cy="539044"/>
          </a:xfrm>
          <a:prstGeom prst="rect">
            <a:avLst/>
          </a:prstGeom>
        </p:spPr>
      </p:pic>
      <p:pic>
        <p:nvPicPr>
          <p:cNvPr id="44" name="Picture 43" descr="images.jpe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296599" y="1607945"/>
            <a:ext cx="544518" cy="411711"/>
          </a:xfrm>
          <a:prstGeom prst="rect">
            <a:avLst/>
          </a:prstGeom>
        </p:spPr>
      </p:pic>
      <p:pic>
        <p:nvPicPr>
          <p:cNvPr id="61" name="Picture 60"/>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7790202" y="3700360"/>
            <a:ext cx="590931" cy="376226"/>
          </a:xfrm>
          <a:prstGeom prst="rect">
            <a:avLst/>
          </a:prstGeom>
        </p:spPr>
      </p:pic>
      <p:pic>
        <p:nvPicPr>
          <p:cNvPr id="62" name="Picture 61"/>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98442" y="4521989"/>
            <a:ext cx="743697" cy="565969"/>
          </a:xfrm>
          <a:prstGeom prst="rect">
            <a:avLst/>
          </a:prstGeom>
        </p:spPr>
      </p:pic>
    </p:spTree>
    <p:extLst>
      <p:ext uri="{BB962C8B-B14F-4D97-AF65-F5344CB8AC3E}">
        <p14:creationId xmlns:p14="http://schemas.microsoft.com/office/powerpoint/2010/main" val="22585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dissolve">
                                      <p:cBhvr>
                                        <p:cTn id="10" dur="500"/>
                                        <p:tgtEl>
                                          <p:spTgt spid="39"/>
                                        </p:tgtEl>
                                      </p:cBhvr>
                                    </p:animEffect>
                                  </p:childTnLst>
                                </p:cTn>
                              </p:par>
                              <p:par>
                                <p:cTn id="11" presetID="9"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dissolve">
                                      <p:cBhvr>
                                        <p:cTn id="13" dur="500"/>
                                        <p:tgtEl>
                                          <p:spTgt spid="45"/>
                                        </p:tgtEl>
                                      </p:cBhvr>
                                    </p:animEffect>
                                  </p:childTnLst>
                                </p:cTn>
                              </p:par>
                              <p:par>
                                <p:cTn id="14" presetID="9" presetClass="entr" presetSubtype="0"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dissolve">
                                      <p:cBhvr>
                                        <p:cTn id="16" dur="500"/>
                                        <p:tgtEl>
                                          <p:spTgt spid="44"/>
                                        </p:tgtEl>
                                      </p:cBhvr>
                                    </p:animEffect>
                                  </p:childTnLst>
                                </p:cTn>
                              </p:par>
                              <p:par>
                                <p:cTn id="17" presetID="9"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dissolve">
                                      <p:cBhvr>
                                        <p:cTn id="19" dur="500"/>
                                        <p:tgtEl>
                                          <p:spTgt spid="46"/>
                                        </p:tgtEl>
                                      </p:cBhvr>
                                    </p:animEffect>
                                  </p:childTnLst>
                                </p:cTn>
                              </p:par>
                              <p:par>
                                <p:cTn id="20" presetID="9" presetClass="entr" presetSubtype="0"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dissolve">
                                      <p:cBhvr>
                                        <p:cTn id="22" dur="500"/>
                                        <p:tgtEl>
                                          <p:spTgt spid="4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dissolve">
                                      <p:cBhvr>
                                        <p:cTn id="25" dur="500"/>
                                        <p:tgtEl>
                                          <p:spTgt spid="4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dissolve">
                                      <p:cBhvr>
                                        <p:cTn id="28" dur="500"/>
                                        <p:tgtEl>
                                          <p:spTgt spid="4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dissolve">
                                      <p:cBhvr>
                                        <p:cTn id="31" dur="500"/>
                                        <p:tgtEl>
                                          <p:spTgt spid="4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dissolve">
                                      <p:cBhvr>
                                        <p:cTn id="34" dur="500"/>
                                        <p:tgtEl>
                                          <p:spTgt spid="42"/>
                                        </p:tgtEl>
                                      </p:cBhvr>
                                    </p:animEffect>
                                  </p:childTnLst>
                                </p:cTn>
                              </p:par>
                              <p:par>
                                <p:cTn id="35" presetID="9"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dissolve">
                                      <p:cBhvr>
                                        <p:cTn id="37" dur="500"/>
                                        <p:tgtEl>
                                          <p:spTgt spid="50"/>
                                        </p:tgtEl>
                                      </p:cBhvr>
                                    </p:animEffect>
                                  </p:childTnLst>
                                </p:cTn>
                              </p:par>
                              <p:par>
                                <p:cTn id="38" presetID="9" presetClass="entr" presetSubtype="0" fill="hold"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dissolve">
                                      <p:cBhvr>
                                        <p:cTn id="40" dur="500"/>
                                        <p:tgtEl>
                                          <p:spTgt spid="51"/>
                                        </p:tgtEl>
                                      </p:cBhvr>
                                    </p:animEffect>
                                  </p:childTnLst>
                                </p:cTn>
                              </p:par>
                              <p:par>
                                <p:cTn id="41" presetID="9" presetClass="entr" presetSubtype="0"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dissolve">
                                      <p:cBhvr>
                                        <p:cTn id="43" dur="500"/>
                                        <p:tgtEl>
                                          <p:spTgt spid="53"/>
                                        </p:tgtEl>
                                      </p:cBhvr>
                                    </p:animEffect>
                                  </p:childTnLst>
                                </p:cTn>
                              </p:par>
                              <p:par>
                                <p:cTn id="44" presetID="9" presetClass="entr" presetSubtype="0" fill="hold"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dissolve">
                                      <p:cBhvr>
                                        <p:cTn id="46" dur="500"/>
                                        <p:tgtEl>
                                          <p:spTgt spid="48"/>
                                        </p:tgtEl>
                                      </p:cBhvr>
                                    </p:animEffect>
                                  </p:childTnLst>
                                </p:cTn>
                              </p:par>
                              <p:par>
                                <p:cTn id="47" presetID="9" presetClass="entr" presetSubtype="0"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dissolve">
                                      <p:cBhvr>
                                        <p:cTn id="49" dur="500"/>
                                        <p:tgtEl>
                                          <p:spTgt spid="52"/>
                                        </p:tgtEl>
                                      </p:cBhvr>
                                    </p:animEffect>
                                  </p:childTnLst>
                                </p:cTn>
                              </p:par>
                              <p:par>
                                <p:cTn id="50" presetID="9" presetClass="entr" presetSubtype="0"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dissolve">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dissolve">
                                      <p:cBhvr>
                                        <p:cTn id="57" dur="500"/>
                                        <p:tgtEl>
                                          <p:spTgt spid="59"/>
                                        </p:tgtEl>
                                      </p:cBhvr>
                                    </p:animEffect>
                                  </p:childTnLst>
                                </p:cTn>
                              </p:par>
                              <p:par>
                                <p:cTn id="58" presetID="9" presetClass="entr" presetSubtype="0" fill="hold" nodeType="with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dissolve">
                                      <p:cBhvr>
                                        <p:cTn id="60" dur="500"/>
                                        <p:tgtEl>
                                          <p:spTgt spid="64"/>
                                        </p:tgtEl>
                                      </p:cBhvr>
                                    </p:animEffect>
                                  </p:childTnLst>
                                </p:cTn>
                              </p:par>
                              <p:par>
                                <p:cTn id="61" presetID="9" presetClass="entr" presetSubtype="0" fill="hold" nodeType="with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dissolve">
                                      <p:cBhvr>
                                        <p:cTn id="63" dur="500"/>
                                        <p:tgtEl>
                                          <p:spTgt spid="2"/>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dissolve">
                                      <p:cBhvr>
                                        <p:cTn id="66" dur="500"/>
                                        <p:tgtEl>
                                          <p:spTgt spid="54"/>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dissolve">
                                      <p:cBhvr>
                                        <p:cTn id="69" dur="500"/>
                                        <p:tgtEl>
                                          <p:spTgt spid="55"/>
                                        </p:tgtEl>
                                      </p:cBhvr>
                                    </p:animEffect>
                                  </p:childTnLst>
                                </p:cTn>
                              </p:par>
                              <p:par>
                                <p:cTn id="70" presetID="9" presetClass="entr" presetSubtype="0" fill="hold" nodeType="with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dissolve">
                                      <p:cBhvr>
                                        <p:cTn id="72" dur="500"/>
                                        <p:tgtEl>
                                          <p:spTgt spid="66"/>
                                        </p:tgtEl>
                                      </p:cBhvr>
                                    </p:animEffect>
                                  </p:childTnLst>
                                </p:cTn>
                              </p:par>
                              <p:par>
                                <p:cTn id="73" presetID="9" presetClass="entr" presetSubtype="0" fill="hold" nodeType="withEffect">
                                  <p:stCondLst>
                                    <p:cond delay="0"/>
                                  </p:stCondLst>
                                  <p:childTnLst>
                                    <p:set>
                                      <p:cBhvr>
                                        <p:cTn id="74" dur="1" fill="hold">
                                          <p:stCondLst>
                                            <p:cond delay="0"/>
                                          </p:stCondLst>
                                        </p:cTn>
                                        <p:tgtEl>
                                          <p:spTgt spid="60"/>
                                        </p:tgtEl>
                                        <p:attrNameLst>
                                          <p:attrName>style.visibility</p:attrName>
                                        </p:attrNameLst>
                                      </p:cBhvr>
                                      <p:to>
                                        <p:strVal val="visible"/>
                                      </p:to>
                                    </p:set>
                                    <p:animEffect transition="in" filter="dissolve">
                                      <p:cBhvr>
                                        <p:cTn id="75" dur="500"/>
                                        <p:tgtEl>
                                          <p:spTgt spid="60"/>
                                        </p:tgtEl>
                                      </p:cBhvr>
                                    </p:animEffect>
                                  </p:childTnLst>
                                </p:cTn>
                              </p:par>
                              <p:par>
                                <p:cTn id="76" presetID="9" presetClass="entr" presetSubtype="0" fill="hold" nodeType="with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dissolve">
                                      <p:cBhvr>
                                        <p:cTn id="78" dur="500"/>
                                        <p:tgtEl>
                                          <p:spTgt spid="61"/>
                                        </p:tgtEl>
                                      </p:cBhvr>
                                    </p:animEffect>
                                  </p:childTnLst>
                                </p:cTn>
                              </p:par>
                              <p:par>
                                <p:cTn id="79" presetID="9" presetClass="entr" presetSubtype="0" fill="hold" nodeType="with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dissolve">
                                      <p:cBhvr>
                                        <p:cTn id="81" dur="500"/>
                                        <p:tgtEl>
                                          <p:spTgt spid="65"/>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dissolve">
                                      <p:cBhvr>
                                        <p:cTn id="84" dur="500"/>
                                        <p:tgtEl>
                                          <p:spTgt spid="56"/>
                                        </p:tgtEl>
                                      </p:cBhvr>
                                    </p:animEffect>
                                  </p:childTnLst>
                                </p:cTn>
                              </p:par>
                              <p:par>
                                <p:cTn id="85" presetID="9" presetClass="entr" presetSubtype="0" fill="hold" nodeType="withEffect">
                                  <p:stCondLst>
                                    <p:cond delay="0"/>
                                  </p:stCondLst>
                                  <p:childTnLst>
                                    <p:set>
                                      <p:cBhvr>
                                        <p:cTn id="86" dur="1" fill="hold">
                                          <p:stCondLst>
                                            <p:cond delay="0"/>
                                          </p:stCondLst>
                                        </p:cTn>
                                        <p:tgtEl>
                                          <p:spTgt spid="68"/>
                                        </p:tgtEl>
                                        <p:attrNameLst>
                                          <p:attrName>style.visibility</p:attrName>
                                        </p:attrNameLst>
                                      </p:cBhvr>
                                      <p:to>
                                        <p:strVal val="visible"/>
                                      </p:to>
                                    </p:set>
                                    <p:animEffect transition="in" filter="dissolve">
                                      <p:cBhvr>
                                        <p:cTn id="87" dur="500"/>
                                        <p:tgtEl>
                                          <p:spTgt spid="68"/>
                                        </p:tgtEl>
                                      </p:cBhvr>
                                    </p:animEffect>
                                  </p:childTnLst>
                                </p:cTn>
                              </p:par>
                              <p:par>
                                <p:cTn id="88" presetID="9" presetClass="entr" presetSubtype="0" fill="hold" nodeType="with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dissolve">
                                      <p:cBhvr>
                                        <p:cTn id="90" dur="500"/>
                                        <p:tgtEl>
                                          <p:spTgt spid="62"/>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dissolve">
                                      <p:cBhvr>
                                        <p:cTn id="93" dur="500"/>
                                        <p:tgtEl>
                                          <p:spTgt spid="57"/>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58"/>
                                        </p:tgtEl>
                                        <p:attrNameLst>
                                          <p:attrName>style.visibility</p:attrName>
                                        </p:attrNameLst>
                                      </p:cBhvr>
                                      <p:to>
                                        <p:strVal val="visible"/>
                                      </p:to>
                                    </p:set>
                                    <p:animEffect transition="in" filter="dissolve">
                                      <p:cBhvr>
                                        <p:cTn id="96" dur="500"/>
                                        <p:tgtEl>
                                          <p:spTgt spid="58"/>
                                        </p:tgtEl>
                                      </p:cBhvr>
                                    </p:animEffect>
                                  </p:childTnLst>
                                </p:cTn>
                              </p:par>
                              <p:par>
                                <p:cTn id="97" presetID="9" presetClass="entr" presetSubtype="0" fill="hold" nodeType="withEffect">
                                  <p:stCondLst>
                                    <p:cond delay="0"/>
                                  </p:stCondLst>
                                  <p:childTnLst>
                                    <p:set>
                                      <p:cBhvr>
                                        <p:cTn id="98" dur="1" fill="hold">
                                          <p:stCondLst>
                                            <p:cond delay="0"/>
                                          </p:stCondLst>
                                        </p:cTn>
                                        <p:tgtEl>
                                          <p:spTgt spid="67"/>
                                        </p:tgtEl>
                                        <p:attrNameLst>
                                          <p:attrName>style.visibility</p:attrName>
                                        </p:attrNameLst>
                                      </p:cBhvr>
                                      <p:to>
                                        <p:strVal val="visible"/>
                                      </p:to>
                                    </p:set>
                                    <p:animEffect transition="in" filter="dissolve">
                                      <p:cBhvr>
                                        <p:cTn id="99" dur="500"/>
                                        <p:tgtEl>
                                          <p:spTgt spid="67"/>
                                        </p:tgtEl>
                                      </p:cBhvr>
                                    </p:animEffect>
                                  </p:childTnLst>
                                </p:cTn>
                              </p:par>
                              <p:par>
                                <p:cTn id="100" presetID="9" presetClass="entr" presetSubtype="0" fill="hold" nodeType="withEffect">
                                  <p:stCondLst>
                                    <p:cond delay="0"/>
                                  </p:stCondLst>
                                  <p:childTnLst>
                                    <p:set>
                                      <p:cBhvr>
                                        <p:cTn id="101" dur="1" fill="hold">
                                          <p:stCondLst>
                                            <p:cond delay="0"/>
                                          </p:stCondLst>
                                        </p:cTn>
                                        <p:tgtEl>
                                          <p:spTgt spid="63"/>
                                        </p:tgtEl>
                                        <p:attrNameLst>
                                          <p:attrName>style.visibility</p:attrName>
                                        </p:attrNameLst>
                                      </p:cBhvr>
                                      <p:to>
                                        <p:strVal val="visible"/>
                                      </p:to>
                                    </p:set>
                                    <p:animEffect transition="in" filter="dissolve">
                                      <p:cBhvr>
                                        <p:cTn id="10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54" grpId="0"/>
      <p:bldP spid="55" grpId="0"/>
      <p:bldP spid="56" grpId="0"/>
      <p:bldP spid="57" grpId="0"/>
      <p:bldP spid="5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a:xfrm>
            <a:off x="4387597" y="416952"/>
            <a:ext cx="4373363" cy="596754"/>
          </a:xfrm>
          <a:prstGeom prst="rect">
            <a:avLst/>
          </a:prstGeom>
        </p:spPr>
        <p:txBody>
          <a:bodyPr anchor="t">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4000" b="0" i="0" u="none" strike="noStrike" kern="1200" cap="none" spc="0" normalizeH="0" baseline="0" noProof="0" dirty="0">
                <a:ln>
                  <a:noFill/>
                </a:ln>
                <a:solidFill>
                  <a:srgbClr val="953735"/>
                </a:solidFill>
                <a:effectLst/>
                <a:uLnTx/>
                <a:uFillTx/>
                <a:latin typeface="Arial Rounded MT Bold"/>
                <a:ea typeface="+mj-ea"/>
                <a:cs typeface="Arial Rounded MT Bold"/>
              </a:rPr>
              <a:t>Heel Pain - Enthesitis</a:t>
            </a:r>
          </a:p>
        </p:txBody>
      </p:sp>
      <p:sp>
        <p:nvSpPr>
          <p:cNvPr id="3" name="Content Placeholder 11"/>
          <p:cNvSpPr txBox="1">
            <a:spLocks/>
          </p:cNvSpPr>
          <p:nvPr/>
        </p:nvSpPr>
        <p:spPr>
          <a:xfrm>
            <a:off x="2822716" y="1233140"/>
            <a:ext cx="7601896" cy="10376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altLang="en-US" sz="1800" b="0" i="0" u="none" strike="noStrike" kern="1200" cap="none" spc="0" normalizeH="0" baseline="0" noProof="0">
                <a:ln>
                  <a:noFill/>
                </a:ln>
                <a:solidFill>
                  <a:prstClr val="black"/>
                </a:solidFill>
                <a:effectLst/>
                <a:uLnTx/>
                <a:uFillTx/>
                <a:latin typeface="Arial" charset="0"/>
                <a:ea typeface="Arial" charset="0"/>
                <a:cs typeface="Arial" charset="0"/>
              </a:rPr>
              <a:t>Enthesitis is inflammation of Entheses.</a:t>
            </a:r>
          </a:p>
          <a:p>
            <a:pPr marL="685800" marR="0" lvl="1" indent="-228600" algn="l" defTabSz="914400" rtl="0" eaLnBrk="1" fontAlgn="auto" latinLnBrk="0" hangingPunct="1">
              <a:lnSpc>
                <a:spcPct val="90000"/>
              </a:lnSpc>
              <a:spcBef>
                <a:spcPct val="0"/>
              </a:spcBef>
              <a:spcAft>
                <a:spcPts val="0"/>
              </a:spcAft>
              <a:buClrTx/>
              <a:buSzTx/>
              <a:buFont typeface="Wingdings" charset="2"/>
              <a:buChar char="ü"/>
              <a:tabLst/>
              <a:defRPr/>
            </a:pPr>
            <a:r>
              <a:rPr kumimoji="0" lang="en-GB" altLang="en-US" sz="1400" b="0" i="0" u="none" strike="noStrike" kern="1200" cap="none" spc="0" normalizeH="0" baseline="0" noProof="0">
                <a:ln>
                  <a:noFill/>
                </a:ln>
                <a:solidFill>
                  <a:prstClr val="black"/>
                </a:solidFill>
                <a:effectLst/>
                <a:uLnTx/>
                <a:uFillTx/>
                <a:latin typeface="Arial" charset="0"/>
                <a:ea typeface="Arial" charset="0"/>
                <a:cs typeface="Arial" charset="0"/>
              </a:rPr>
              <a:t>Entheses are sites where tendons, ligaments, joint capsules, or fascia attach to bone.</a:t>
            </a:r>
          </a:p>
          <a:p>
            <a:pPr marL="685800" marR="0" lvl="1" indent="-2286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GB" altLang="en-US" sz="1400" b="0" i="0" u="none" strike="noStrike" kern="1200" cap="none" spc="0" normalizeH="0" baseline="0" noProof="0">
              <a:ln>
                <a:noFill/>
              </a:ln>
              <a:solidFill>
                <a:prstClr val="black"/>
              </a:solidFill>
              <a:effectLst/>
              <a:uLnTx/>
              <a:uFillTx/>
              <a:latin typeface="Arial" charset="0"/>
              <a:ea typeface="Arial" charset="0"/>
              <a:cs typeface="Arial" charset="0"/>
            </a:endParaRPr>
          </a:p>
          <a:p>
            <a:pPr marL="228600" marR="0" lvl="0" indent="-2286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n-GB" altLang="en-US" sz="1800" b="0" i="0" u="none" strike="noStrike" kern="1200" cap="none" spc="0" normalizeH="0" baseline="0" noProof="0">
                <a:ln>
                  <a:noFill/>
                </a:ln>
                <a:solidFill>
                  <a:prstClr val="black"/>
                </a:solidFill>
                <a:effectLst/>
                <a:uLnTx/>
                <a:uFillTx/>
                <a:latin typeface="Arial" charset="0"/>
                <a:ea typeface="Arial" charset="0"/>
                <a:cs typeface="Arial" charset="0"/>
              </a:rPr>
              <a:t>Heel Enthesitis is most common.</a:t>
            </a:r>
            <a:endParaRPr kumimoji="0" lang="en-GB" altLang="en-US" sz="18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4" name="TextBox 4"/>
          <p:cNvSpPr txBox="1">
            <a:spLocks noChangeArrowheads="1"/>
          </p:cNvSpPr>
          <p:nvPr/>
        </p:nvSpPr>
        <p:spPr bwMode="auto">
          <a:xfrm>
            <a:off x="8281346" y="2664145"/>
            <a:ext cx="2144175" cy="584775"/>
          </a:xfrm>
          <a:prstGeom prst="rect">
            <a:avLst/>
          </a:prstGeom>
          <a:noFill/>
          <a:ln w="9525">
            <a:solidFill>
              <a:schemeClr val="tx1"/>
            </a:solidFill>
            <a:miter lim="800000"/>
            <a:headEnd/>
            <a:tailEnd/>
          </a:ln>
        </p:spPr>
        <p:txBody>
          <a:bodyPr wrap="square">
            <a:spAutoFit/>
          </a:bodyPr>
          <a:lstStyle>
            <a:defPPr>
              <a:defRPr lang="en-US"/>
            </a:defPPr>
            <a:lvl1pPr algn="ctr" fontAlgn="base">
              <a:spcBef>
                <a:spcPct val="0"/>
              </a:spcBef>
              <a:spcAft>
                <a:spcPct val="0"/>
              </a:spcAft>
              <a:defRPr sz="1600" b="1">
                <a:solidFill>
                  <a:srgbClr val="000000"/>
                </a:solidFill>
                <a:latin typeface="Arial"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Achilles heel Enthesitis</a:t>
            </a:r>
          </a:p>
        </p:txBody>
      </p:sp>
      <p:grpSp>
        <p:nvGrpSpPr>
          <p:cNvPr id="5" name="Group 17"/>
          <p:cNvGrpSpPr>
            <a:grpSpLocks/>
          </p:cNvGrpSpPr>
          <p:nvPr/>
        </p:nvGrpSpPr>
        <p:grpSpPr bwMode="auto">
          <a:xfrm>
            <a:off x="8294597" y="3220274"/>
            <a:ext cx="2156516" cy="2705308"/>
            <a:chOff x="5110163" y="2173289"/>
            <a:chExt cx="3328987" cy="3582987"/>
          </a:xfrm>
        </p:grpSpPr>
        <p:grpSp>
          <p:nvGrpSpPr>
            <p:cNvPr id="6" name="Group 16"/>
            <p:cNvGrpSpPr>
              <a:grpSpLocks/>
            </p:cNvGrpSpPr>
            <p:nvPr/>
          </p:nvGrpSpPr>
          <p:grpSpPr bwMode="auto">
            <a:xfrm>
              <a:off x="5117123" y="2173289"/>
              <a:ext cx="3302977" cy="3582987"/>
              <a:chOff x="5117123" y="2173289"/>
              <a:chExt cx="3302977" cy="3582987"/>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17123" y="2173289"/>
                <a:ext cx="3302977" cy="3582987"/>
              </a:xfrm>
              <a:prstGeom prst="rect">
                <a:avLst/>
              </a:prstGeom>
              <a:noFill/>
              <a:ln w="9525">
                <a:solidFill>
                  <a:schemeClr val="tx1"/>
                </a:solidFill>
                <a:miter lim="800000"/>
                <a:headEnd/>
                <a:tailEnd/>
              </a:ln>
              <a:effectLst/>
            </p:spPr>
          </p:pic>
          <p:sp>
            <p:nvSpPr>
              <p:cNvPr id="9" name="Rectangle 8"/>
              <p:cNvSpPr/>
              <p:nvPr/>
            </p:nvSpPr>
            <p:spPr bwMode="auto">
              <a:xfrm>
                <a:off x="5233988" y="2251077"/>
                <a:ext cx="244475" cy="31115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7" name="Rectangle 6"/>
            <p:cNvSpPr/>
            <p:nvPr/>
          </p:nvSpPr>
          <p:spPr>
            <a:xfrm>
              <a:off x="5110163" y="2190752"/>
              <a:ext cx="3328987" cy="3541711"/>
            </a:xfrm>
            <a:prstGeom prst="rect">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10" name="Text Box 4"/>
          <p:cNvSpPr txBox="1">
            <a:spLocks noChangeArrowheads="1"/>
          </p:cNvSpPr>
          <p:nvPr/>
        </p:nvSpPr>
        <p:spPr bwMode="auto">
          <a:xfrm>
            <a:off x="1554861" y="6585434"/>
            <a:ext cx="3465959" cy="246063"/>
          </a:xfrm>
          <a:prstGeom prst="rect">
            <a:avLst/>
          </a:prstGeom>
          <a:noFill/>
          <a:ln w="9525">
            <a:noFill/>
            <a:miter lim="800000"/>
            <a:headEnd/>
            <a:tailEnd/>
          </a:ln>
        </p:spPr>
        <p:txBody>
          <a:bodyPr wrap="square" anchor="b">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altLang="en-US" sz="1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Eshed</a:t>
            </a:r>
            <a:r>
              <a:rPr kumimoji="0" lang="da-DK" altLang="en-US" sz="1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I, et al. Ann </a:t>
            </a:r>
            <a:r>
              <a:rPr kumimoji="0" lang="da-DK" altLang="en-US" sz="10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Rheum</a:t>
            </a:r>
            <a:r>
              <a:rPr kumimoji="0" lang="da-DK" altLang="en-US" sz="10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Dis 2007;66:1553–9</a:t>
            </a:r>
          </a:p>
        </p:txBody>
      </p:sp>
      <p:sp>
        <p:nvSpPr>
          <p:cNvPr id="11" name="Content Placeholder 1"/>
          <p:cNvSpPr txBox="1">
            <a:spLocks/>
          </p:cNvSpPr>
          <p:nvPr/>
        </p:nvSpPr>
        <p:spPr>
          <a:xfrm>
            <a:off x="6006128" y="2664145"/>
            <a:ext cx="2208147" cy="584775"/>
          </a:xfrm>
          <a:prstGeom prst="rect">
            <a:avLst/>
          </a:prstGeom>
          <a:noFill/>
          <a:ln w="9525">
            <a:solidFill>
              <a:schemeClr val="tx1"/>
            </a:solidFill>
            <a:miter lim="800000"/>
            <a:headEnd/>
            <a:tailEnd/>
          </a:ln>
        </p:spPr>
        <p:txBody>
          <a:bodyPr wrap="square">
            <a:spAutoFit/>
          </a:bodyPr>
          <a:lstStyle>
            <a:defPPr>
              <a:defRPr lang="en-US"/>
            </a:defPPr>
            <a:lvl1pPr algn="ctr" fontAlgn="base">
              <a:spcBef>
                <a:spcPct val="0"/>
              </a:spcBef>
              <a:spcAft>
                <a:spcPct val="0"/>
              </a:spcAft>
              <a:defRPr sz="1600" b="1">
                <a:solidFill>
                  <a:srgbClr val="000000"/>
                </a:solidFill>
                <a:latin typeface="Arial" pitchFamily="34" charset="0"/>
                <a:cs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Tenosynovitis Enthesitis</a:t>
            </a:r>
          </a:p>
        </p:txBody>
      </p:sp>
      <p:pic>
        <p:nvPicPr>
          <p:cNvPr id="12" name="Picture 11"/>
          <p:cNvPicPr>
            <a:picLocks noChangeAspect="1" noChangeArrowheads="1"/>
          </p:cNvPicPr>
          <p:nvPr/>
        </p:nvPicPr>
        <p:blipFill>
          <a:blip r:embed="rId3" cstate="print"/>
          <a:srcRect/>
          <a:stretch>
            <a:fillRect/>
          </a:stretch>
        </p:blipFill>
        <p:spPr bwMode="auto">
          <a:xfrm>
            <a:off x="6016482" y="3233460"/>
            <a:ext cx="2197794" cy="2674143"/>
          </a:xfrm>
          <a:prstGeom prst="rect">
            <a:avLst/>
          </a:prstGeom>
          <a:noFill/>
          <a:ln w="9525">
            <a:solidFill>
              <a:schemeClr val="tx1"/>
            </a:solidFill>
            <a:miter lim="800000"/>
            <a:headEnd/>
            <a:tailEnd/>
          </a:ln>
          <a:effectLst/>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06919" y="2664145"/>
            <a:ext cx="3161357" cy="3243459"/>
          </a:xfrm>
          <a:prstGeom prst="rect">
            <a:avLst/>
          </a:prstGeom>
        </p:spPr>
      </p:pic>
      <p:sp>
        <p:nvSpPr>
          <p:cNvPr id="23" name="Rounded Rectangle 22">
            <a:hlinkClick r:id="" action="ppaction://noaction"/>
          </p:cNvPr>
          <p:cNvSpPr/>
          <p:nvPr/>
        </p:nvSpPr>
        <p:spPr>
          <a:xfrm>
            <a:off x="1659664" y="1025233"/>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Tips</a:t>
            </a:r>
          </a:p>
        </p:txBody>
      </p:sp>
      <p:sp>
        <p:nvSpPr>
          <p:cNvPr id="24" name="Rounded Rectangle 23">
            <a:hlinkClick r:id="" action="ppaction://noaction"/>
          </p:cNvPr>
          <p:cNvSpPr/>
          <p:nvPr/>
        </p:nvSpPr>
        <p:spPr>
          <a:xfrm>
            <a:off x="1659664" y="1601297"/>
            <a:ext cx="948253" cy="474224"/>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Symptoms</a:t>
            </a:r>
          </a:p>
        </p:txBody>
      </p:sp>
      <p:sp>
        <p:nvSpPr>
          <p:cNvPr id="25" name="Rounded Rectangle 24">
            <a:hlinkClick r:id="" action="ppaction://noaction"/>
          </p:cNvPr>
          <p:cNvSpPr/>
          <p:nvPr/>
        </p:nvSpPr>
        <p:spPr>
          <a:xfrm>
            <a:off x="1659664" y="2177361"/>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Patient History</a:t>
            </a:r>
          </a:p>
        </p:txBody>
      </p:sp>
      <p:sp>
        <p:nvSpPr>
          <p:cNvPr id="26" name="Rounded Rectangle 25">
            <a:hlinkClick r:id="" action="ppaction://noaction"/>
          </p:cNvPr>
          <p:cNvSpPr/>
          <p:nvPr/>
        </p:nvSpPr>
        <p:spPr>
          <a:xfrm>
            <a:off x="1659663" y="3905553"/>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Imaging</a:t>
            </a:r>
          </a:p>
        </p:txBody>
      </p:sp>
      <p:sp>
        <p:nvSpPr>
          <p:cNvPr id="27" name="Rounded Rectangle 26">
            <a:hlinkClick r:id="rId5" action="ppaction://hlinksldjump"/>
          </p:cNvPr>
          <p:cNvSpPr/>
          <p:nvPr/>
        </p:nvSpPr>
        <p:spPr>
          <a:xfrm>
            <a:off x="1659664" y="2753425"/>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Lab</a:t>
            </a:r>
          </a:p>
        </p:txBody>
      </p:sp>
      <p:sp>
        <p:nvSpPr>
          <p:cNvPr id="28" name="Rounded Rectangle 27">
            <a:hlinkClick r:id="" action="ppaction://noaction"/>
          </p:cNvPr>
          <p:cNvSpPr/>
          <p:nvPr/>
        </p:nvSpPr>
        <p:spPr>
          <a:xfrm>
            <a:off x="1659664" y="3329489"/>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Genetics</a:t>
            </a:r>
            <a:endParaRPr kumimoji="0" lang="en-US" sz="1050" b="0" i="0" u="none" strike="noStrike" kern="1200" cap="none" spc="0" normalizeH="0" baseline="0" noProof="0" dirty="0">
              <a:ln>
                <a:noFill/>
              </a:ln>
              <a:solidFill>
                <a:prstClr val="white"/>
              </a:solidFill>
              <a:effectLst/>
              <a:uLnTx/>
              <a:uFillTx/>
              <a:latin typeface="Arial"/>
              <a:ea typeface="+mn-ea"/>
              <a:cs typeface="Arial"/>
            </a:endParaRPr>
          </a:p>
        </p:txBody>
      </p:sp>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49826" y="5702064"/>
            <a:ext cx="712477" cy="738007"/>
          </a:xfrm>
          <a:prstGeom prst="rect">
            <a:avLst/>
          </a:prstGeom>
        </p:spPr>
      </p:pic>
      <p:sp>
        <p:nvSpPr>
          <p:cNvPr id="32" name="TextBox 31"/>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srgbClr val="782244"/>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p:txBody>
      </p:sp>
    </p:spTree>
    <p:extLst>
      <p:ext uri="{BB962C8B-B14F-4D97-AF65-F5344CB8AC3E}">
        <p14:creationId xmlns:p14="http://schemas.microsoft.com/office/powerpoint/2010/main" val="1083598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 action="ppaction://noaction"/>
          </p:cNvPr>
          <p:cNvSpPr/>
          <p:nvPr/>
        </p:nvSpPr>
        <p:spPr>
          <a:xfrm>
            <a:off x="1659664" y="1025233"/>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Tips</a:t>
            </a:r>
          </a:p>
        </p:txBody>
      </p:sp>
      <p:sp>
        <p:nvSpPr>
          <p:cNvPr id="3" name="Rounded Rectangle 2">
            <a:hlinkClick r:id="" action="ppaction://noaction"/>
          </p:cNvPr>
          <p:cNvSpPr/>
          <p:nvPr/>
        </p:nvSpPr>
        <p:spPr>
          <a:xfrm>
            <a:off x="1659664" y="1601297"/>
            <a:ext cx="948253" cy="474224"/>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Symptoms</a:t>
            </a:r>
          </a:p>
        </p:txBody>
      </p:sp>
      <p:sp>
        <p:nvSpPr>
          <p:cNvPr id="4" name="Rounded Rectangle 3">
            <a:hlinkClick r:id="" action="ppaction://noaction"/>
          </p:cNvPr>
          <p:cNvSpPr/>
          <p:nvPr/>
        </p:nvSpPr>
        <p:spPr>
          <a:xfrm>
            <a:off x="1659664" y="2177361"/>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Patient History</a:t>
            </a:r>
          </a:p>
        </p:txBody>
      </p:sp>
      <p:sp>
        <p:nvSpPr>
          <p:cNvPr id="5" name="Rounded Rectangle 4">
            <a:hlinkClick r:id="" action="ppaction://noaction"/>
          </p:cNvPr>
          <p:cNvSpPr/>
          <p:nvPr/>
        </p:nvSpPr>
        <p:spPr>
          <a:xfrm>
            <a:off x="1659663" y="3905553"/>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Imaging</a:t>
            </a:r>
          </a:p>
        </p:txBody>
      </p:sp>
      <p:sp>
        <p:nvSpPr>
          <p:cNvPr id="6" name="Rounded Rectangle 5">
            <a:hlinkClick r:id="rId2" action="ppaction://hlinksldjump"/>
          </p:cNvPr>
          <p:cNvSpPr/>
          <p:nvPr/>
        </p:nvSpPr>
        <p:spPr>
          <a:xfrm>
            <a:off x="1659664" y="2753425"/>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Lab</a:t>
            </a:r>
          </a:p>
        </p:txBody>
      </p:sp>
      <p:sp>
        <p:nvSpPr>
          <p:cNvPr id="7" name="Rounded Rectangle 6">
            <a:hlinkClick r:id="" action="ppaction://noaction"/>
          </p:cNvPr>
          <p:cNvSpPr/>
          <p:nvPr/>
        </p:nvSpPr>
        <p:spPr>
          <a:xfrm>
            <a:off x="1659664" y="3329489"/>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Genetics</a:t>
            </a:r>
            <a:endParaRPr kumimoji="0" lang="en-US" sz="1050" b="0" i="0" u="none" strike="noStrike" kern="1200" cap="none" spc="0" normalizeH="0" baseline="0" noProof="0" dirty="0">
              <a:ln>
                <a:noFill/>
              </a:ln>
              <a:solidFill>
                <a:prstClr val="white"/>
              </a:solidFill>
              <a:effectLst/>
              <a:uLnTx/>
              <a:uFillTx/>
              <a:latin typeface="Arial"/>
              <a:ea typeface="+mn-ea"/>
              <a:cs typeface="Arial"/>
            </a:endParaRP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81739" y="480388"/>
            <a:ext cx="7169427" cy="537707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49826" y="5702064"/>
            <a:ext cx="712477" cy="738007"/>
          </a:xfrm>
          <a:prstGeom prst="rect">
            <a:avLst/>
          </a:prstGeom>
        </p:spPr>
      </p:pic>
      <p:sp>
        <p:nvSpPr>
          <p:cNvPr id="15" name="TextBox 14"/>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srgbClr val="782244"/>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p:txBody>
      </p:sp>
      <p:sp>
        <p:nvSpPr>
          <p:cNvPr id="10" name="Rectangle 9"/>
          <p:cNvSpPr/>
          <p:nvPr/>
        </p:nvSpPr>
        <p:spPr>
          <a:xfrm>
            <a:off x="3146479" y="5702063"/>
            <a:ext cx="326724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Rounded MT Bold" charset="0"/>
                <a:ea typeface="Arial Rounded MT Bold" charset="0"/>
                <a:cs typeface="Arial Rounded MT Bold" charset="0"/>
              </a:rPr>
              <a:t>25-58% of patients affected</a:t>
            </a:r>
            <a:endParaRPr kumimoji="0" lang="en-US" sz="1800" b="0"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endParaRPr>
          </a:p>
        </p:txBody>
      </p:sp>
    </p:spTree>
    <p:extLst>
      <p:ext uri="{BB962C8B-B14F-4D97-AF65-F5344CB8AC3E}">
        <p14:creationId xmlns:p14="http://schemas.microsoft.com/office/powerpoint/2010/main" val="1305740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hlinkClick r:id="" action="ppaction://noaction"/>
          </p:cNvPr>
          <p:cNvSpPr/>
          <p:nvPr/>
        </p:nvSpPr>
        <p:spPr>
          <a:xfrm>
            <a:off x="1659664" y="1025233"/>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Tips</a:t>
            </a:r>
          </a:p>
        </p:txBody>
      </p:sp>
      <p:sp>
        <p:nvSpPr>
          <p:cNvPr id="17" name="Rounded Rectangle 16">
            <a:hlinkClick r:id="" action="ppaction://noaction"/>
          </p:cNvPr>
          <p:cNvSpPr/>
          <p:nvPr/>
        </p:nvSpPr>
        <p:spPr>
          <a:xfrm>
            <a:off x="1659664" y="1601297"/>
            <a:ext cx="948253" cy="474224"/>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Symptoms</a:t>
            </a:r>
          </a:p>
        </p:txBody>
      </p:sp>
      <p:sp>
        <p:nvSpPr>
          <p:cNvPr id="18" name="Rounded Rectangle 17">
            <a:hlinkClick r:id="" action="ppaction://noaction"/>
          </p:cNvPr>
          <p:cNvSpPr/>
          <p:nvPr/>
        </p:nvSpPr>
        <p:spPr>
          <a:xfrm>
            <a:off x="1659664" y="2177361"/>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Patient History</a:t>
            </a:r>
          </a:p>
        </p:txBody>
      </p:sp>
      <p:sp>
        <p:nvSpPr>
          <p:cNvPr id="19" name="Rounded Rectangle 18">
            <a:hlinkClick r:id="" action="ppaction://noaction"/>
          </p:cNvPr>
          <p:cNvSpPr/>
          <p:nvPr/>
        </p:nvSpPr>
        <p:spPr>
          <a:xfrm>
            <a:off x="1659663" y="3905553"/>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Imaging</a:t>
            </a:r>
          </a:p>
        </p:txBody>
      </p:sp>
      <p:sp>
        <p:nvSpPr>
          <p:cNvPr id="20" name="Rounded Rectangle 19">
            <a:hlinkClick r:id="rId2" action="ppaction://hlinksldjump"/>
          </p:cNvPr>
          <p:cNvSpPr/>
          <p:nvPr/>
        </p:nvSpPr>
        <p:spPr>
          <a:xfrm>
            <a:off x="1659664" y="2753425"/>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Lab</a:t>
            </a:r>
          </a:p>
        </p:txBody>
      </p:sp>
      <p:sp>
        <p:nvSpPr>
          <p:cNvPr id="21" name="Rounded Rectangle 20">
            <a:hlinkClick r:id="" action="ppaction://noaction"/>
          </p:cNvPr>
          <p:cNvSpPr/>
          <p:nvPr/>
        </p:nvSpPr>
        <p:spPr>
          <a:xfrm>
            <a:off x="1659664" y="3329489"/>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Genetics</a:t>
            </a:r>
            <a:endParaRPr kumimoji="0" lang="en-US" sz="1050" b="0" i="0" u="none" strike="noStrike" kern="1200" cap="none" spc="0" normalizeH="0" baseline="0" noProof="0" dirty="0">
              <a:ln>
                <a:noFill/>
              </a:ln>
              <a:solidFill>
                <a:prstClr val="white"/>
              </a:solidFill>
              <a:effectLst/>
              <a:uLnTx/>
              <a:uFillTx/>
              <a:latin typeface="Arial"/>
              <a:ea typeface="+mn-ea"/>
              <a:cs typeface="Arial"/>
            </a:endParaRPr>
          </a:p>
        </p:txBody>
      </p:sp>
      <p:sp>
        <p:nvSpPr>
          <p:cNvPr id="13" name="Text Box 11"/>
          <p:cNvSpPr txBox="1">
            <a:spLocks noChangeArrowheads="1"/>
          </p:cNvSpPr>
          <p:nvPr/>
        </p:nvSpPr>
        <p:spPr bwMode="auto">
          <a:xfrm>
            <a:off x="5175960" y="331696"/>
            <a:ext cx="1971695" cy="523220"/>
          </a:xfrm>
          <a:prstGeom prst="rect">
            <a:avLst/>
          </a:prstGeom>
          <a:noFill/>
          <a:ln w="9525">
            <a:noFill/>
            <a:miter lim="800000"/>
            <a:headEnd/>
            <a:tailEnd/>
          </a:ln>
          <a:effectLst/>
        </p:spPr>
        <p:txBody>
          <a:bodyPr wrap="square">
            <a:spAutoFit/>
          </a:bodyPr>
          <a:lstStyle>
            <a:defPPr>
              <a:defRPr lang="en-US"/>
            </a:defPPr>
            <a:lvl1pPr fontAlgn="base">
              <a:spcBef>
                <a:spcPct val="0"/>
              </a:spcBef>
              <a:spcAft>
                <a:spcPct val="0"/>
              </a:spcAft>
              <a:defRPr b="1">
                <a:solidFill>
                  <a:srgbClr val="000000"/>
                </a:solidFill>
                <a:latin typeface="Arial Rounded MT Bold" charset="0"/>
                <a:ea typeface="Arial Rounded MT Bold" charset="0"/>
                <a:cs typeface="Arial Rounded MT Bold"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err="1">
                <a:ln>
                  <a:noFill/>
                </a:ln>
                <a:solidFill>
                  <a:srgbClr val="953735"/>
                </a:solidFill>
                <a:effectLst/>
                <a:uLnTx/>
                <a:uFillTx/>
                <a:latin typeface="Arial Rounded MT Bold"/>
                <a:ea typeface="+mj-ea"/>
                <a:cs typeface="Arial Rounded MT Bold"/>
              </a:rPr>
              <a:t>Dactylitis</a:t>
            </a:r>
            <a:endParaRPr kumimoji="0" lang="en-GB" altLang="en-US" sz="2800" b="1" i="0" u="none" strike="noStrike" kern="1200" cap="none" spc="0" normalizeH="0" baseline="0" noProof="0" dirty="0">
              <a:ln>
                <a:noFill/>
              </a:ln>
              <a:solidFill>
                <a:srgbClr val="953735"/>
              </a:solidFill>
              <a:effectLst/>
              <a:uLnTx/>
              <a:uFillTx/>
              <a:latin typeface="Arial Rounded MT Bold"/>
              <a:ea typeface="+mj-ea"/>
              <a:cs typeface="Arial Rounded MT Bold"/>
            </a:endParaRPr>
          </a:p>
        </p:txBody>
      </p:sp>
      <p:pic>
        <p:nvPicPr>
          <p:cNvPr id="14" name="Picture 1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99891" y="1499457"/>
            <a:ext cx="7093572" cy="3456384"/>
          </a:xfrm>
          <a:prstGeom prst="rect">
            <a:avLst/>
          </a:prstGeom>
          <a:effectLst>
            <a:softEdge rad="63500"/>
          </a:effectLst>
        </p:spPr>
      </p:pic>
      <p:pic>
        <p:nvPicPr>
          <p:cNvPr id="23" name="Picture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49826" y="5702064"/>
            <a:ext cx="712477" cy="738007"/>
          </a:xfrm>
          <a:prstGeom prst="rect">
            <a:avLst/>
          </a:prstGeom>
        </p:spPr>
      </p:pic>
      <p:sp>
        <p:nvSpPr>
          <p:cNvPr id="24" name="TextBox 23"/>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srgbClr val="782244"/>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p:txBody>
      </p:sp>
      <p:sp>
        <p:nvSpPr>
          <p:cNvPr id="2" name="Rectangle 1"/>
          <p:cNvSpPr/>
          <p:nvPr/>
        </p:nvSpPr>
        <p:spPr>
          <a:xfrm>
            <a:off x="3146479" y="5705691"/>
            <a:ext cx="312457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Rounded MT Bold" charset="0"/>
                <a:ea typeface="Arial Rounded MT Bold" charset="0"/>
                <a:cs typeface="Arial Rounded MT Bold" charset="0"/>
              </a:rPr>
              <a:t>21.5% of patients affected</a:t>
            </a:r>
            <a:endParaRPr kumimoji="0" lang="en-US" sz="1800" b="0"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endParaRPr>
          </a:p>
        </p:txBody>
      </p:sp>
    </p:spTree>
    <p:extLst>
      <p:ext uri="{BB962C8B-B14F-4D97-AF65-F5344CB8AC3E}">
        <p14:creationId xmlns:p14="http://schemas.microsoft.com/office/powerpoint/2010/main" val="1044978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739" y="480390"/>
            <a:ext cx="7169427" cy="5377069"/>
          </a:xfrm>
          <a:prstGeom prst="rect">
            <a:avLst/>
          </a:prstGeom>
          <a:noFill/>
          <a:extLst>
            <a:ext uri="{909E8E84-426E-40DD-AFC4-6F175D3DCCD1}">
              <a14:hiddenFill xmlns:a14="http://schemas.microsoft.com/office/drawing/2010/main">
                <a:solidFill>
                  <a:srgbClr val="FFFFFF"/>
                </a:solidFill>
              </a14:hiddenFill>
            </a:ext>
          </a:extLst>
        </p:spPr>
      </p:pic>
      <p:sp>
        <p:nvSpPr>
          <p:cNvPr id="25" name="Rounded Rectangle 24">
            <a:hlinkClick r:id="" action="ppaction://noaction"/>
          </p:cNvPr>
          <p:cNvSpPr/>
          <p:nvPr/>
        </p:nvSpPr>
        <p:spPr>
          <a:xfrm>
            <a:off x="1659664" y="1025233"/>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Tips</a:t>
            </a:r>
          </a:p>
        </p:txBody>
      </p:sp>
      <p:sp>
        <p:nvSpPr>
          <p:cNvPr id="26" name="Rounded Rectangle 25">
            <a:hlinkClick r:id="" action="ppaction://noaction"/>
          </p:cNvPr>
          <p:cNvSpPr/>
          <p:nvPr/>
        </p:nvSpPr>
        <p:spPr>
          <a:xfrm>
            <a:off x="1659664" y="1601297"/>
            <a:ext cx="948253" cy="474224"/>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Symptoms</a:t>
            </a:r>
          </a:p>
        </p:txBody>
      </p:sp>
      <p:sp>
        <p:nvSpPr>
          <p:cNvPr id="27" name="Rounded Rectangle 26">
            <a:hlinkClick r:id="" action="ppaction://noaction"/>
          </p:cNvPr>
          <p:cNvSpPr/>
          <p:nvPr/>
        </p:nvSpPr>
        <p:spPr>
          <a:xfrm>
            <a:off x="1659664" y="2177361"/>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Patient History</a:t>
            </a:r>
          </a:p>
        </p:txBody>
      </p:sp>
      <p:sp>
        <p:nvSpPr>
          <p:cNvPr id="28" name="Rounded Rectangle 27">
            <a:hlinkClick r:id="" action="ppaction://noaction"/>
          </p:cNvPr>
          <p:cNvSpPr/>
          <p:nvPr/>
        </p:nvSpPr>
        <p:spPr>
          <a:xfrm>
            <a:off x="1659663" y="3905553"/>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Imaging</a:t>
            </a:r>
          </a:p>
        </p:txBody>
      </p:sp>
      <p:sp>
        <p:nvSpPr>
          <p:cNvPr id="29" name="Rounded Rectangle 28">
            <a:hlinkClick r:id="rId3" action="ppaction://hlinksldjump"/>
          </p:cNvPr>
          <p:cNvSpPr/>
          <p:nvPr/>
        </p:nvSpPr>
        <p:spPr>
          <a:xfrm>
            <a:off x="1659664" y="2753425"/>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Lab</a:t>
            </a:r>
          </a:p>
        </p:txBody>
      </p:sp>
      <p:sp>
        <p:nvSpPr>
          <p:cNvPr id="30" name="Rounded Rectangle 29">
            <a:hlinkClick r:id="" action="ppaction://noaction"/>
          </p:cNvPr>
          <p:cNvSpPr/>
          <p:nvPr/>
        </p:nvSpPr>
        <p:spPr>
          <a:xfrm>
            <a:off x="1659664" y="3329489"/>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Genetics</a:t>
            </a:r>
            <a:endParaRPr kumimoji="0" lang="en-US" sz="1050" b="0" i="0" u="none" strike="noStrike" kern="1200" cap="none" spc="0" normalizeH="0" baseline="0" noProof="0" dirty="0">
              <a:ln>
                <a:noFill/>
              </a:ln>
              <a:solidFill>
                <a:prstClr val="white"/>
              </a:solidFill>
              <a:effectLst/>
              <a:uLnTx/>
              <a:uFillTx/>
              <a:latin typeface="Arial"/>
              <a:ea typeface="+mn-ea"/>
              <a:cs typeface="Arial"/>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49826" y="5702064"/>
            <a:ext cx="712477" cy="738007"/>
          </a:xfrm>
          <a:prstGeom prst="rect">
            <a:avLst/>
          </a:prstGeom>
        </p:spPr>
      </p:pic>
      <p:sp>
        <p:nvSpPr>
          <p:cNvPr id="12" name="TextBox 11"/>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srgbClr val="782244"/>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p:txBody>
      </p:sp>
      <p:sp>
        <p:nvSpPr>
          <p:cNvPr id="2" name="Rectangle 1"/>
          <p:cNvSpPr/>
          <p:nvPr/>
        </p:nvSpPr>
        <p:spPr>
          <a:xfrm>
            <a:off x="3146479" y="5701734"/>
            <a:ext cx="326724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Rounded MT Bold" charset="0"/>
                <a:ea typeface="Arial Rounded MT Bold" charset="0"/>
                <a:cs typeface="Arial Rounded MT Bold" charset="0"/>
              </a:rPr>
              <a:t>25-40% of patients affected</a:t>
            </a:r>
            <a:endParaRPr kumimoji="0" lang="en-US" sz="1800" b="0" i="0" u="none" strike="noStrike" kern="1200" cap="none" spc="0" normalizeH="0" baseline="0" noProof="0" dirty="0">
              <a:ln>
                <a:noFill/>
              </a:ln>
              <a:solidFill>
                <a:prstClr val="black"/>
              </a:solidFill>
              <a:effectLst/>
              <a:uLnTx/>
              <a:uFillTx/>
              <a:latin typeface="Arial Rounded MT Bold" charset="0"/>
              <a:ea typeface="Arial Rounded MT Bold" charset="0"/>
              <a:cs typeface="Arial Rounded MT Bold" charset="0"/>
            </a:endParaRPr>
          </a:p>
        </p:txBody>
      </p:sp>
    </p:spTree>
    <p:extLst>
      <p:ext uri="{BB962C8B-B14F-4D97-AF65-F5344CB8AC3E}">
        <p14:creationId xmlns:p14="http://schemas.microsoft.com/office/powerpoint/2010/main" val="839023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hlinkClick r:id="" action="ppaction://noaction"/>
          </p:cNvPr>
          <p:cNvSpPr/>
          <p:nvPr/>
        </p:nvSpPr>
        <p:spPr>
          <a:xfrm>
            <a:off x="1659664" y="1025233"/>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Tips</a:t>
            </a:r>
          </a:p>
        </p:txBody>
      </p:sp>
      <p:sp>
        <p:nvSpPr>
          <p:cNvPr id="14" name="Rounded Rectangle 13">
            <a:hlinkClick r:id="" action="ppaction://noaction"/>
          </p:cNvPr>
          <p:cNvSpPr/>
          <p:nvPr/>
        </p:nvSpPr>
        <p:spPr>
          <a:xfrm>
            <a:off x="1659664" y="1601297"/>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Symptoms</a:t>
            </a:r>
          </a:p>
        </p:txBody>
      </p:sp>
      <p:sp>
        <p:nvSpPr>
          <p:cNvPr id="15" name="Rounded Rectangle 14">
            <a:hlinkClick r:id="" action="ppaction://noaction"/>
          </p:cNvPr>
          <p:cNvSpPr/>
          <p:nvPr/>
        </p:nvSpPr>
        <p:spPr>
          <a:xfrm>
            <a:off x="1659664" y="2177361"/>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Patient History</a:t>
            </a:r>
          </a:p>
        </p:txBody>
      </p:sp>
      <p:sp>
        <p:nvSpPr>
          <p:cNvPr id="16" name="Rounded Rectangle 15">
            <a:hlinkClick r:id="" action="ppaction://noaction"/>
          </p:cNvPr>
          <p:cNvSpPr/>
          <p:nvPr/>
        </p:nvSpPr>
        <p:spPr>
          <a:xfrm>
            <a:off x="1659663" y="3905553"/>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Imaging</a:t>
            </a:r>
          </a:p>
        </p:txBody>
      </p:sp>
      <p:sp>
        <p:nvSpPr>
          <p:cNvPr id="17" name="Rounded Rectangle 16">
            <a:hlinkClick r:id="rId2" action="ppaction://hlinksldjump"/>
          </p:cNvPr>
          <p:cNvSpPr/>
          <p:nvPr/>
        </p:nvSpPr>
        <p:spPr>
          <a:xfrm>
            <a:off x="1659664" y="2753425"/>
            <a:ext cx="948253" cy="474224"/>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Lab</a:t>
            </a:r>
          </a:p>
        </p:txBody>
      </p:sp>
      <p:sp>
        <p:nvSpPr>
          <p:cNvPr id="18" name="Rounded Rectangle 17">
            <a:hlinkClick r:id="" action="ppaction://noaction"/>
          </p:cNvPr>
          <p:cNvSpPr/>
          <p:nvPr/>
        </p:nvSpPr>
        <p:spPr>
          <a:xfrm>
            <a:off x="1659664" y="3329489"/>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Genetics</a:t>
            </a:r>
            <a:endParaRPr kumimoji="0" lang="en-US" sz="1050" b="0" i="0" u="none" strike="noStrike" kern="1200" cap="none" spc="0" normalizeH="0" baseline="0" noProof="0" dirty="0">
              <a:ln>
                <a:noFill/>
              </a:ln>
              <a:solidFill>
                <a:prstClr val="white"/>
              </a:solidFill>
              <a:effectLst/>
              <a:uLnTx/>
              <a:uFillTx/>
              <a:latin typeface="Arial"/>
              <a:ea typeface="+mn-ea"/>
              <a:cs typeface="Arial"/>
            </a:endParaRPr>
          </a:p>
        </p:txBody>
      </p:sp>
      <p:sp>
        <p:nvSpPr>
          <p:cNvPr id="20" name="Text Placeholder 7"/>
          <p:cNvSpPr txBox="1">
            <a:spLocks/>
          </p:cNvSpPr>
          <p:nvPr/>
        </p:nvSpPr>
        <p:spPr bwMode="auto">
          <a:xfrm>
            <a:off x="2930164" y="736051"/>
            <a:ext cx="3192341" cy="538883"/>
          </a:xfrm>
          <a:prstGeom prst="rect">
            <a:avLst/>
          </a:prstGeom>
          <a:noFill/>
          <a:ln>
            <a:solidFill>
              <a:schemeClr val="tx1"/>
            </a:solidFill>
            <a:headEnd/>
            <a:tailEnd/>
          </a:ln>
        </p:spPr>
        <p:txBody>
          <a:bodyPr vert="horz" wrap="square" tIns="45720" rIns="91440" bIns="45720" numCol="1" anchorCtr="0" compatLnSpc="1">
            <a:prstTxWarp prst="textNoShape">
              <a:avLst/>
            </a:prstTxWarp>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altLang="en-US" sz="2000" b="1" i="0" u="none" strike="noStrike" kern="1200" cap="none" spc="0" normalizeH="0" baseline="0" noProof="0" dirty="0">
                <a:ln>
                  <a:noFill/>
                </a:ln>
                <a:solidFill>
                  <a:prstClr val="black"/>
                </a:solidFill>
                <a:effectLst/>
                <a:uLnTx/>
                <a:uFillTx/>
                <a:latin typeface="Arial"/>
                <a:ea typeface="+mn-ea"/>
                <a:cs typeface="Arial"/>
              </a:rPr>
              <a:t>ESR &amp; C-reactive protein </a:t>
            </a:r>
          </a:p>
        </p:txBody>
      </p:sp>
      <p:sp>
        <p:nvSpPr>
          <p:cNvPr id="21" name="Content Placeholder 8"/>
          <p:cNvSpPr txBox="1">
            <a:spLocks/>
          </p:cNvSpPr>
          <p:nvPr/>
        </p:nvSpPr>
        <p:spPr bwMode="auto">
          <a:xfrm>
            <a:off x="2930165" y="1601298"/>
            <a:ext cx="4146497" cy="3371801"/>
          </a:xfrm>
          <a:prstGeom prst="rect">
            <a:avLst/>
          </a:prstGeom>
          <a:noFill/>
          <a:ln>
            <a:solidFill>
              <a:schemeClr val="tx1"/>
            </a:solidFill>
            <a:headEnd/>
            <a:tailEnd/>
          </a:ln>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0"/>
              </a:spcBef>
              <a:spcAft>
                <a:spcPts val="0"/>
              </a:spcAft>
              <a:buClrTx/>
              <a:buSzTx/>
              <a:buFont typeface="Wingdings" charset="2"/>
              <a:buChar char="ü"/>
              <a:tabLst/>
              <a:defRPr/>
            </a:pPr>
            <a:endParaRPr kumimoji="0" lang="en-US" altLang="en-US" sz="1800" b="0" i="0" u="none" strike="noStrike" kern="1200" cap="none" spc="0" normalizeH="0" baseline="0" noProof="0" dirty="0">
              <a:ln>
                <a:noFill/>
              </a:ln>
              <a:solidFill>
                <a:prstClr val="black"/>
              </a:solidFill>
              <a:effectLst/>
              <a:uLnTx/>
              <a:uFillTx/>
              <a:latin typeface="Arial"/>
              <a:ea typeface="+mn-ea"/>
              <a:cs typeface="Arial"/>
            </a:endParaRPr>
          </a:p>
          <a:p>
            <a:pPr marL="342900" marR="0" lvl="0" indent="-342900" algn="l" defTabSz="457200" rtl="0" eaLnBrk="1" fontAlgn="auto" latinLnBrk="0" hangingPunct="1">
              <a:lnSpc>
                <a:spcPct val="100000"/>
              </a:lnSpc>
              <a:spcBef>
                <a:spcPct val="0"/>
              </a:spcBef>
              <a:spcAft>
                <a:spcPts val="0"/>
              </a:spcAft>
              <a:buClrTx/>
              <a:buSzTx/>
              <a:buFont typeface="Wingdings" charset="2"/>
              <a:buChar char="ü"/>
              <a:tabLst/>
              <a:defRPr/>
            </a:pPr>
            <a:endParaRPr kumimoji="0" lang="en-US" altLang="en-US" sz="1800" b="0" i="0" u="none" strike="noStrike" kern="1200" cap="none" spc="0" normalizeH="0" baseline="0" noProof="0" dirty="0">
              <a:ln>
                <a:noFill/>
              </a:ln>
              <a:solidFill>
                <a:prstClr val="black"/>
              </a:solidFill>
              <a:effectLst/>
              <a:uLnTx/>
              <a:uFillTx/>
              <a:latin typeface="Arial"/>
              <a:ea typeface="+mn-ea"/>
              <a:cs typeface="Arial"/>
            </a:endParaRPr>
          </a:p>
          <a:p>
            <a:pPr marL="342900" marR="0" lvl="0" indent="-342900" algn="l" defTabSz="457200" rtl="0" eaLnBrk="1" fontAlgn="auto" latinLnBrk="0" hangingPunct="1">
              <a:lnSpc>
                <a:spcPct val="100000"/>
              </a:lnSpc>
              <a:spcBef>
                <a:spcPct val="0"/>
              </a:spcBef>
              <a:spcAft>
                <a:spcPts val="0"/>
              </a:spcAft>
              <a:buClrTx/>
              <a:buSzTx/>
              <a:buFont typeface="Wingdings" charset="2"/>
              <a:buChar char="ü"/>
              <a:tabLst/>
              <a:defRPr/>
            </a:pPr>
            <a:r>
              <a:rPr kumimoji="0" lang="en-US" altLang="en-US" sz="1800" b="0" i="0" u="none" strike="noStrike" kern="1200" cap="none" spc="0" normalizeH="0" baseline="0" noProof="0" dirty="0">
                <a:ln>
                  <a:noFill/>
                </a:ln>
                <a:solidFill>
                  <a:prstClr val="black"/>
                </a:solidFill>
                <a:effectLst/>
                <a:uLnTx/>
                <a:uFillTx/>
                <a:latin typeface="Arial"/>
                <a:ea typeface="+mn-ea"/>
                <a:cs typeface="Arial"/>
              </a:rPr>
              <a:t>Levels are increased up to 70% in most As. Patient.</a:t>
            </a:r>
            <a:br>
              <a:rPr kumimoji="0" lang="en-US" altLang="en-US" sz="1800" b="0" i="0" u="none" strike="noStrike" kern="1200" cap="none" spc="0" normalizeH="0" baseline="0" noProof="0" dirty="0">
                <a:ln>
                  <a:noFill/>
                </a:ln>
                <a:solidFill>
                  <a:prstClr val="black"/>
                </a:solidFill>
                <a:effectLst/>
                <a:uLnTx/>
                <a:uFillTx/>
                <a:latin typeface="Arial"/>
                <a:ea typeface="+mn-ea"/>
                <a:cs typeface="Arial"/>
              </a:rPr>
            </a:br>
            <a:endParaRPr kumimoji="0" lang="en-US" altLang="en-US" sz="1800" b="0" i="0" u="none" strike="noStrike" kern="1200" cap="none" spc="0" normalizeH="0" baseline="0" noProof="0" dirty="0">
              <a:ln>
                <a:noFill/>
              </a:ln>
              <a:solidFill>
                <a:prstClr val="black"/>
              </a:solidFill>
              <a:effectLst/>
              <a:uLnTx/>
              <a:uFillTx/>
              <a:latin typeface="Arial"/>
              <a:ea typeface="+mn-ea"/>
              <a:cs typeface="Arial"/>
            </a:endParaRPr>
          </a:p>
          <a:p>
            <a:pPr marL="342900" marR="0" lvl="0" indent="-342900" algn="l" defTabSz="457200" rtl="0" eaLnBrk="1" fontAlgn="auto" latinLnBrk="0" hangingPunct="1">
              <a:lnSpc>
                <a:spcPct val="100000"/>
              </a:lnSpc>
              <a:spcBef>
                <a:spcPct val="0"/>
              </a:spcBef>
              <a:spcAft>
                <a:spcPts val="0"/>
              </a:spcAft>
              <a:buClrTx/>
              <a:buSzTx/>
              <a:buFont typeface="Wingdings" charset="2"/>
              <a:buChar char="ü"/>
              <a:tabLst/>
              <a:defRPr/>
            </a:pPr>
            <a:r>
              <a:rPr kumimoji="0" lang="en-US" altLang="en-US" sz="1800" b="0" i="0" u="none" strike="noStrike" kern="1200" cap="none" spc="0" normalizeH="0" baseline="0" noProof="0" dirty="0">
                <a:ln>
                  <a:noFill/>
                </a:ln>
                <a:solidFill>
                  <a:prstClr val="black"/>
                </a:solidFill>
                <a:effectLst/>
                <a:uLnTx/>
                <a:uFillTx/>
                <a:latin typeface="Arial"/>
                <a:ea typeface="+mn-ea"/>
                <a:cs typeface="Arial"/>
              </a:rPr>
              <a:t>No relation with disease activity.</a:t>
            </a:r>
            <a:br>
              <a:rPr kumimoji="0" lang="en-US" altLang="en-US" sz="1800" b="0" i="0" u="none" strike="noStrike" kern="1200" cap="none" spc="0" normalizeH="0" baseline="0" noProof="0" dirty="0">
                <a:ln>
                  <a:noFill/>
                </a:ln>
                <a:solidFill>
                  <a:prstClr val="black"/>
                </a:solidFill>
                <a:effectLst/>
                <a:uLnTx/>
                <a:uFillTx/>
                <a:latin typeface="Arial"/>
                <a:ea typeface="+mn-ea"/>
                <a:cs typeface="Arial"/>
              </a:rPr>
            </a:br>
            <a:endParaRPr kumimoji="0" lang="en-US" altLang="en-US" sz="1800" b="0" i="0" u="none" strike="noStrike" kern="1200" cap="none" spc="0" normalizeH="0" baseline="0" noProof="0" dirty="0">
              <a:ln>
                <a:noFill/>
              </a:ln>
              <a:solidFill>
                <a:prstClr val="black"/>
              </a:solidFill>
              <a:effectLst/>
              <a:uLnTx/>
              <a:uFillTx/>
              <a:latin typeface="Arial"/>
              <a:ea typeface="+mn-ea"/>
              <a:cs typeface="Arial"/>
            </a:endParaRPr>
          </a:p>
          <a:p>
            <a:pPr marL="342900" marR="0" lvl="0" indent="-342900" algn="l" defTabSz="457200" rtl="0" eaLnBrk="1" fontAlgn="auto" latinLnBrk="0" hangingPunct="1">
              <a:lnSpc>
                <a:spcPct val="100000"/>
              </a:lnSpc>
              <a:spcBef>
                <a:spcPct val="0"/>
              </a:spcBef>
              <a:spcAft>
                <a:spcPts val="0"/>
              </a:spcAft>
              <a:buClrTx/>
              <a:buSzTx/>
              <a:buFont typeface="Wingdings" charset="2"/>
              <a:buChar char="ü"/>
              <a:tabLst/>
              <a:defRPr/>
            </a:pPr>
            <a:r>
              <a:rPr kumimoji="0" lang="en-US" altLang="en-US" sz="1800" b="0" i="0" u="none" strike="noStrike" kern="1200" cap="none" spc="0" normalizeH="0" baseline="0" noProof="0" dirty="0">
                <a:ln>
                  <a:noFill/>
                </a:ln>
                <a:solidFill>
                  <a:prstClr val="black"/>
                </a:solidFill>
                <a:effectLst/>
                <a:uLnTx/>
                <a:uFillTx/>
                <a:latin typeface="Arial"/>
                <a:ea typeface="+mn-ea"/>
                <a:cs typeface="Arial"/>
              </a:rPr>
              <a:t>If ESR or CRP is normal this doesn’t reflect that there is no AS.  </a:t>
            </a:r>
          </a:p>
          <a:p>
            <a:pPr marL="342900" marR="0" lvl="0" indent="-342900" algn="l" defTabSz="457200" rtl="0" eaLnBrk="1" fontAlgn="auto" latinLnBrk="0" hangingPunct="1">
              <a:lnSpc>
                <a:spcPct val="100000"/>
              </a:lnSpc>
              <a:spcBef>
                <a:spcPct val="0"/>
              </a:spcBef>
              <a:spcAft>
                <a:spcPts val="0"/>
              </a:spcAft>
              <a:buClrTx/>
              <a:buSzTx/>
              <a:buFont typeface="Wingdings" charset="2"/>
              <a:buChar char="ü"/>
              <a:tabLst/>
              <a:defRPr/>
            </a:pPr>
            <a:endParaRPr kumimoji="0" lang="en-US" altLang="en-US" sz="1800" b="0" i="0" u="none" strike="noStrike" kern="1200" cap="none" spc="0" normalizeH="0" baseline="0" noProof="0" dirty="0">
              <a:ln>
                <a:noFill/>
              </a:ln>
              <a:solidFill>
                <a:prstClr val="black"/>
              </a:solidFill>
              <a:effectLst/>
              <a:uLnTx/>
              <a:uFillTx/>
              <a:latin typeface="Arial"/>
              <a:ea typeface="+mn-ea"/>
              <a:cs typeface="Arial"/>
            </a:endParaRPr>
          </a:p>
          <a:p>
            <a:pPr marL="342900" marR="0" lvl="0" indent="-342900" algn="l" defTabSz="457200" rtl="0" eaLnBrk="1" fontAlgn="auto" latinLnBrk="0" hangingPunct="1">
              <a:lnSpc>
                <a:spcPct val="100000"/>
              </a:lnSpc>
              <a:spcBef>
                <a:spcPct val="0"/>
              </a:spcBef>
              <a:spcAft>
                <a:spcPts val="0"/>
              </a:spcAft>
              <a:buClrTx/>
              <a:buSzTx/>
              <a:buFont typeface="Wingdings" charset="2"/>
              <a:buChar char="ü"/>
              <a:tabLst/>
              <a:defRPr/>
            </a:pPr>
            <a:endParaRPr kumimoji="0" lang="en-US" altLang="en-US" sz="1800" b="0" i="0" u="none" strike="noStrike" kern="1200" cap="none" spc="0" normalizeH="0" baseline="0" noProof="0" dirty="0">
              <a:ln>
                <a:noFill/>
              </a:ln>
              <a:solidFill>
                <a:prstClr val="black"/>
              </a:solidFill>
              <a:effectLst/>
              <a:uLnTx/>
              <a:uFillTx/>
              <a:latin typeface="Arial"/>
              <a:ea typeface="+mn-ea"/>
              <a:cs typeface="Arial"/>
            </a:endParaRPr>
          </a:p>
        </p:txBody>
      </p:sp>
      <p:pic>
        <p:nvPicPr>
          <p:cNvPr id="23" name="Picture 2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29601" y="320344"/>
            <a:ext cx="2266169" cy="1795573"/>
          </a:xfrm>
          <a:prstGeom prst="rect">
            <a:avLst/>
          </a:prstGeom>
          <a:effectLst>
            <a:softEdge rad="127000"/>
          </a:effectLst>
        </p:spPr>
      </p:pic>
      <p:pic>
        <p:nvPicPr>
          <p:cNvPr id="24" name="Picture 2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229601" y="2231689"/>
            <a:ext cx="2266169" cy="1923954"/>
          </a:xfrm>
          <a:prstGeom prst="rect">
            <a:avLst/>
          </a:prstGeom>
          <a:effectLst>
            <a:softEdge rad="127000"/>
          </a:effectLst>
        </p:spPr>
      </p:pic>
      <p:pic>
        <p:nvPicPr>
          <p:cNvPr id="25" name="Picture 2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229601" y="4481618"/>
            <a:ext cx="2266169" cy="1268470"/>
          </a:xfrm>
          <a:prstGeom prst="rect">
            <a:avLst/>
          </a:prstGeom>
          <a:effectLst>
            <a:softEdge rad="63500"/>
          </a:effectLst>
        </p:spPr>
      </p:pic>
      <p:pic>
        <p:nvPicPr>
          <p:cNvPr id="22" name="Picture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49826" y="5702064"/>
            <a:ext cx="712477" cy="738007"/>
          </a:xfrm>
          <a:prstGeom prst="rect">
            <a:avLst/>
          </a:prstGeom>
        </p:spPr>
      </p:pic>
      <p:sp>
        <p:nvSpPr>
          <p:cNvPr id="26" name="TextBox 25"/>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srgbClr val="782244"/>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p:txBody>
      </p:sp>
    </p:spTree>
    <p:extLst>
      <p:ext uri="{BB962C8B-B14F-4D97-AF65-F5344CB8AC3E}">
        <p14:creationId xmlns:p14="http://schemas.microsoft.com/office/powerpoint/2010/main" val="72745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5"/>
          <p:cNvSpPr txBox="1">
            <a:spLocks/>
          </p:cNvSpPr>
          <p:nvPr/>
        </p:nvSpPr>
        <p:spPr bwMode="auto">
          <a:xfrm>
            <a:off x="6026978" y="1411678"/>
            <a:ext cx="1641835" cy="379239"/>
          </a:xfrm>
          <a:prstGeom prst="rect">
            <a:avLst/>
          </a:prstGeom>
          <a:noFill/>
          <a:ln>
            <a:solidFill>
              <a:schemeClr val="tx1"/>
            </a:solidFill>
            <a:headEnd/>
            <a:tailEnd/>
          </a:ln>
        </p:spPr>
        <p:txBody>
          <a:bodyPr vert="horz" wrap="square" tIns="45720" rIns="91440" bIns="45720" numCol="1" anchorCtr="0" compatLnSpc="1">
            <a:prstTxWarp prst="textNoShape">
              <a:avLst/>
            </a:prstTxWarp>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de-DE" altLang="en-US" sz="2000" b="1" i="0" u="none" strike="noStrike" kern="1200" cap="none" spc="0" normalizeH="0" baseline="0" noProof="0">
                <a:ln>
                  <a:noFill/>
                </a:ln>
                <a:solidFill>
                  <a:prstClr val="black"/>
                </a:solidFill>
                <a:effectLst/>
                <a:uLnTx/>
                <a:uFillTx/>
                <a:latin typeface="Arial"/>
                <a:ea typeface="+mn-ea"/>
                <a:cs typeface="Arial"/>
              </a:rPr>
              <a:t>HLA-B27</a:t>
            </a:r>
          </a:p>
        </p:txBody>
      </p:sp>
      <p:sp>
        <p:nvSpPr>
          <p:cNvPr id="4" name="Content Placeholder 6"/>
          <p:cNvSpPr txBox="1">
            <a:spLocks/>
          </p:cNvSpPr>
          <p:nvPr/>
        </p:nvSpPr>
        <p:spPr bwMode="auto">
          <a:xfrm>
            <a:off x="2930165" y="2664921"/>
            <a:ext cx="6103875" cy="2494219"/>
          </a:xfrm>
          <a:prstGeom prst="rect">
            <a:avLst/>
          </a:prstGeom>
          <a:noFill/>
          <a:ln>
            <a:solidFill>
              <a:schemeClr val="tx1"/>
            </a:solidFill>
            <a:headEnd/>
            <a:tailEnd/>
          </a:ln>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Wingdings" charset="2"/>
              <a:buChar char="ü"/>
              <a:tabLst/>
              <a:defRPr/>
            </a:pPr>
            <a:r>
              <a:rPr kumimoji="0" lang="en-US" altLang="en-US" sz="1800" b="0" i="0" u="none" strike="noStrike" kern="1200" cap="none" spc="0" normalizeH="0" baseline="0" noProof="0" dirty="0">
                <a:ln>
                  <a:noFill/>
                </a:ln>
                <a:solidFill>
                  <a:prstClr val="black"/>
                </a:solidFill>
                <a:effectLst/>
                <a:uLnTx/>
                <a:uFillTx/>
                <a:latin typeface="Arial"/>
                <a:ea typeface="+mn-ea"/>
                <a:cs typeface="Arial"/>
              </a:rPr>
              <a:t>90% to 95% of AS patient.</a:t>
            </a:r>
            <a:br>
              <a:rPr kumimoji="0" lang="en-US" altLang="en-US" sz="1800" b="0" i="0" u="none" strike="noStrike" kern="1200" cap="none" spc="0" normalizeH="0" baseline="0" noProof="0" dirty="0">
                <a:ln>
                  <a:noFill/>
                </a:ln>
                <a:solidFill>
                  <a:prstClr val="black"/>
                </a:solidFill>
                <a:effectLst/>
                <a:uLnTx/>
                <a:uFillTx/>
                <a:latin typeface="Arial"/>
                <a:ea typeface="+mn-ea"/>
                <a:cs typeface="Arial"/>
              </a:rPr>
            </a:br>
            <a:endParaRPr kumimoji="0" lang="en-US" altLang="en-US" sz="1800" b="0" i="0" u="none" strike="noStrike" kern="1200" cap="none" spc="0" normalizeH="0" baseline="0" noProof="0" dirty="0">
              <a:ln>
                <a:noFill/>
              </a:ln>
              <a:solidFill>
                <a:prstClr val="black"/>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Wingdings" charset="2"/>
              <a:buChar char="ü"/>
              <a:tabLst/>
              <a:defRPr/>
            </a:pPr>
            <a:r>
              <a:rPr kumimoji="0" lang="en-US" altLang="en-US" sz="1800" b="0" i="0" u="none" strike="noStrike" kern="1200" cap="none" spc="0" normalizeH="0" baseline="0" noProof="0" dirty="0">
                <a:ln>
                  <a:noFill/>
                </a:ln>
                <a:solidFill>
                  <a:prstClr val="black"/>
                </a:solidFill>
                <a:effectLst/>
                <a:uLnTx/>
                <a:uFillTx/>
                <a:latin typeface="Arial"/>
                <a:ea typeface="+mn-ea"/>
                <a:cs typeface="Arial"/>
              </a:rPr>
              <a:t>Is neither necessary nor sufficient for the diagnosis of patient that their history and physical examination suggest AS. </a:t>
            </a:r>
            <a:br>
              <a:rPr kumimoji="0" lang="en-US" altLang="en-US" sz="1800" b="0" i="0" u="none" strike="noStrike" kern="1200" cap="none" spc="0" normalizeH="0" baseline="0" noProof="0" dirty="0">
                <a:ln>
                  <a:noFill/>
                </a:ln>
                <a:solidFill>
                  <a:prstClr val="black"/>
                </a:solidFill>
                <a:effectLst/>
                <a:uLnTx/>
                <a:uFillTx/>
                <a:latin typeface="Arial"/>
                <a:ea typeface="+mn-ea"/>
                <a:cs typeface="Arial"/>
              </a:rPr>
            </a:br>
            <a:endParaRPr kumimoji="0" lang="en-US" altLang="en-US" sz="1800" b="0" i="0" u="none" strike="noStrike" kern="1200" cap="none" spc="0" normalizeH="0" baseline="0" noProof="0" dirty="0">
              <a:ln>
                <a:noFill/>
              </a:ln>
              <a:solidFill>
                <a:prstClr val="black"/>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Tx/>
              <a:buSzTx/>
              <a:buFont typeface="Wingdings" charset="2"/>
              <a:buChar char="ü"/>
              <a:tabLst/>
              <a:defRPr/>
            </a:pPr>
            <a:r>
              <a:rPr kumimoji="0" lang="en-US" altLang="en-US" sz="1800" b="0" i="0" u="none" strike="noStrike" kern="1200" cap="none" spc="0" normalizeH="0" baseline="0" noProof="0" dirty="0">
                <a:ln>
                  <a:noFill/>
                </a:ln>
                <a:solidFill>
                  <a:prstClr val="black"/>
                </a:solidFill>
                <a:effectLst/>
                <a:uLnTx/>
                <a:uFillTx/>
                <a:latin typeface="Arial"/>
                <a:ea typeface="+mn-ea"/>
                <a:cs typeface="Arial"/>
              </a:rPr>
              <a:t>If the radiographic finding is not clear the lab, Test may be confirmatory.  </a:t>
            </a:r>
          </a:p>
        </p:txBody>
      </p:sp>
      <p:sp>
        <p:nvSpPr>
          <p:cNvPr id="6" name="Rounded Rectangle 5">
            <a:hlinkClick r:id="" action="ppaction://noaction"/>
          </p:cNvPr>
          <p:cNvSpPr/>
          <p:nvPr/>
        </p:nvSpPr>
        <p:spPr>
          <a:xfrm>
            <a:off x="1659664" y="1025233"/>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Tips</a:t>
            </a:r>
          </a:p>
        </p:txBody>
      </p:sp>
      <p:sp>
        <p:nvSpPr>
          <p:cNvPr id="7" name="Rounded Rectangle 6">
            <a:hlinkClick r:id="" action="ppaction://noaction"/>
          </p:cNvPr>
          <p:cNvSpPr/>
          <p:nvPr/>
        </p:nvSpPr>
        <p:spPr>
          <a:xfrm>
            <a:off x="1659664" y="1601297"/>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Symptoms</a:t>
            </a:r>
          </a:p>
        </p:txBody>
      </p:sp>
      <p:sp>
        <p:nvSpPr>
          <p:cNvPr id="8" name="Rounded Rectangle 7">
            <a:hlinkClick r:id="" action="ppaction://noaction"/>
          </p:cNvPr>
          <p:cNvSpPr/>
          <p:nvPr/>
        </p:nvSpPr>
        <p:spPr>
          <a:xfrm>
            <a:off x="1659664" y="2177361"/>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Patient History</a:t>
            </a:r>
          </a:p>
        </p:txBody>
      </p:sp>
      <p:sp>
        <p:nvSpPr>
          <p:cNvPr id="9" name="Rounded Rectangle 8">
            <a:hlinkClick r:id="" action="ppaction://noaction"/>
          </p:cNvPr>
          <p:cNvSpPr/>
          <p:nvPr/>
        </p:nvSpPr>
        <p:spPr>
          <a:xfrm>
            <a:off x="1659663" y="3905553"/>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Imaging</a:t>
            </a:r>
          </a:p>
        </p:txBody>
      </p:sp>
      <p:sp>
        <p:nvSpPr>
          <p:cNvPr id="10" name="Rounded Rectangle 9">
            <a:hlinkClick r:id="rId2" action="ppaction://hlinksldjump"/>
          </p:cNvPr>
          <p:cNvSpPr/>
          <p:nvPr/>
        </p:nvSpPr>
        <p:spPr>
          <a:xfrm>
            <a:off x="1659664" y="2753425"/>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Lab</a:t>
            </a:r>
          </a:p>
        </p:txBody>
      </p:sp>
      <p:sp>
        <p:nvSpPr>
          <p:cNvPr id="11" name="Rounded Rectangle 10">
            <a:hlinkClick r:id="" action="ppaction://noaction"/>
          </p:cNvPr>
          <p:cNvSpPr/>
          <p:nvPr/>
        </p:nvSpPr>
        <p:spPr>
          <a:xfrm>
            <a:off x="1659664" y="3329489"/>
            <a:ext cx="948253" cy="474224"/>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Genetics</a:t>
            </a: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0165" y="5244470"/>
            <a:ext cx="4312914" cy="1260342"/>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87409" y="458853"/>
            <a:ext cx="1426233" cy="1530841"/>
          </a:xfrm>
          <a:prstGeom prst="rect">
            <a:avLst/>
          </a:prstGeom>
        </p:spPr>
      </p:pic>
      <p:pic>
        <p:nvPicPr>
          <p:cNvPr id="19" name="Picture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30165" y="455795"/>
            <a:ext cx="2238183" cy="2123795"/>
          </a:xfrm>
          <a:prstGeom prst="rect">
            <a:avLst/>
          </a:prstGeom>
        </p:spPr>
      </p:pic>
      <p:pic>
        <p:nvPicPr>
          <p:cNvPr id="18" name="Picture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49826" y="5702064"/>
            <a:ext cx="712477" cy="738007"/>
          </a:xfrm>
          <a:prstGeom prst="rect">
            <a:avLst/>
          </a:prstGeom>
        </p:spPr>
      </p:pic>
      <p:sp>
        <p:nvSpPr>
          <p:cNvPr id="20" name="TextBox 19"/>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srgbClr val="782244"/>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p:txBody>
      </p:sp>
    </p:spTree>
    <p:extLst>
      <p:ext uri="{BB962C8B-B14F-4D97-AF65-F5344CB8AC3E}">
        <p14:creationId xmlns:p14="http://schemas.microsoft.com/office/powerpoint/2010/main" val="152536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5"/>
          <p:cNvSpPr txBox="1">
            <a:spLocks/>
          </p:cNvSpPr>
          <p:nvPr/>
        </p:nvSpPr>
        <p:spPr bwMode="auto">
          <a:xfrm>
            <a:off x="6026978" y="1411678"/>
            <a:ext cx="1641835" cy="379239"/>
          </a:xfrm>
          <a:prstGeom prst="rect">
            <a:avLst/>
          </a:prstGeom>
          <a:noFill/>
          <a:ln>
            <a:solidFill>
              <a:schemeClr val="tx1"/>
            </a:solidFill>
            <a:headEnd/>
            <a:tailEnd/>
          </a:ln>
        </p:spPr>
        <p:txBody>
          <a:bodyPr vert="horz" wrap="square" tIns="45720" rIns="91440" bIns="45720" numCol="1" anchorCtr="0" compatLnSpc="1">
            <a:prstTxWarp prst="textNoShape">
              <a:avLst/>
            </a:prstTxWarp>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de-DE" altLang="en-US" sz="2000" b="1" i="0" u="none" strike="noStrike" kern="1200" cap="none" spc="0" normalizeH="0" baseline="0" noProof="0" dirty="0">
                <a:ln>
                  <a:noFill/>
                </a:ln>
                <a:solidFill>
                  <a:prstClr val="black"/>
                </a:solidFill>
                <a:effectLst/>
                <a:uLnTx/>
                <a:uFillTx/>
                <a:latin typeface="Arial"/>
                <a:ea typeface="+mn-ea"/>
                <a:cs typeface="Arial"/>
              </a:rPr>
              <a:t>HLA-B27</a:t>
            </a:r>
          </a:p>
        </p:txBody>
      </p:sp>
      <p:sp>
        <p:nvSpPr>
          <p:cNvPr id="6" name="Rounded Rectangle 5">
            <a:hlinkClick r:id="" action="ppaction://noaction"/>
          </p:cNvPr>
          <p:cNvSpPr/>
          <p:nvPr/>
        </p:nvSpPr>
        <p:spPr>
          <a:xfrm>
            <a:off x="1659664" y="1025233"/>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Tips</a:t>
            </a:r>
          </a:p>
        </p:txBody>
      </p:sp>
      <p:sp>
        <p:nvSpPr>
          <p:cNvPr id="7" name="Rounded Rectangle 6">
            <a:hlinkClick r:id="" action="ppaction://noaction"/>
          </p:cNvPr>
          <p:cNvSpPr/>
          <p:nvPr/>
        </p:nvSpPr>
        <p:spPr>
          <a:xfrm>
            <a:off x="1659664" y="1601297"/>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Symptoms</a:t>
            </a:r>
          </a:p>
        </p:txBody>
      </p:sp>
      <p:sp>
        <p:nvSpPr>
          <p:cNvPr id="8" name="Rounded Rectangle 7">
            <a:hlinkClick r:id="" action="ppaction://noaction"/>
          </p:cNvPr>
          <p:cNvSpPr/>
          <p:nvPr/>
        </p:nvSpPr>
        <p:spPr>
          <a:xfrm>
            <a:off x="1659664" y="2177361"/>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Patient History</a:t>
            </a:r>
          </a:p>
        </p:txBody>
      </p:sp>
      <p:sp>
        <p:nvSpPr>
          <p:cNvPr id="9" name="Rounded Rectangle 8">
            <a:hlinkClick r:id="" action="ppaction://noaction"/>
          </p:cNvPr>
          <p:cNvSpPr/>
          <p:nvPr/>
        </p:nvSpPr>
        <p:spPr>
          <a:xfrm>
            <a:off x="1659663" y="3905553"/>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Imaging</a:t>
            </a:r>
          </a:p>
        </p:txBody>
      </p:sp>
      <p:sp>
        <p:nvSpPr>
          <p:cNvPr id="10" name="Rounded Rectangle 9">
            <a:hlinkClick r:id="rId2" action="ppaction://hlinksldjump"/>
          </p:cNvPr>
          <p:cNvSpPr/>
          <p:nvPr/>
        </p:nvSpPr>
        <p:spPr>
          <a:xfrm>
            <a:off x="1659664" y="2753425"/>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Lab</a:t>
            </a:r>
          </a:p>
        </p:txBody>
      </p:sp>
      <p:sp>
        <p:nvSpPr>
          <p:cNvPr id="11" name="Rounded Rectangle 10">
            <a:hlinkClick r:id="" action="ppaction://noaction"/>
          </p:cNvPr>
          <p:cNvSpPr/>
          <p:nvPr/>
        </p:nvSpPr>
        <p:spPr>
          <a:xfrm>
            <a:off x="1659664" y="3329489"/>
            <a:ext cx="948253" cy="474224"/>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Genetics</a:t>
            </a: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0165" y="5489912"/>
            <a:ext cx="4312914" cy="1014899"/>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87409" y="458854"/>
            <a:ext cx="1426233" cy="1332064"/>
          </a:xfrm>
          <a:prstGeom prst="rect">
            <a:avLst/>
          </a:prstGeom>
        </p:spPr>
      </p:pic>
      <p:pic>
        <p:nvPicPr>
          <p:cNvPr id="19" name="Picture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30165" y="455796"/>
            <a:ext cx="2238183" cy="1335122"/>
          </a:xfrm>
          <a:prstGeom prst="rect">
            <a:avLst/>
          </a:prstGeom>
        </p:spPr>
      </p:pic>
      <p:pic>
        <p:nvPicPr>
          <p:cNvPr id="18" name="Picture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49826" y="5702064"/>
            <a:ext cx="712477" cy="738007"/>
          </a:xfrm>
          <a:prstGeom prst="rect">
            <a:avLst/>
          </a:prstGeom>
        </p:spPr>
      </p:pic>
      <p:sp>
        <p:nvSpPr>
          <p:cNvPr id="20" name="TextBox 19"/>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srgbClr val="782244"/>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p:txBody>
      </p:sp>
      <p:pic>
        <p:nvPicPr>
          <p:cNvPr id="2" name="Picture 1"/>
          <p:cNvPicPr>
            <a:picLocks noChangeAspect="1"/>
          </p:cNvPicPr>
          <p:nvPr/>
        </p:nvPicPr>
        <p:blipFill>
          <a:blip r:embed="rId7"/>
          <a:stretch>
            <a:fillRect/>
          </a:stretch>
        </p:blipFill>
        <p:spPr>
          <a:xfrm>
            <a:off x="2930165" y="1989694"/>
            <a:ext cx="7309210" cy="3470659"/>
          </a:xfrm>
          <a:prstGeom prst="rect">
            <a:avLst/>
          </a:prstGeom>
        </p:spPr>
      </p:pic>
    </p:spTree>
    <p:extLst>
      <p:ext uri="{BB962C8B-B14F-4D97-AF65-F5344CB8AC3E}">
        <p14:creationId xmlns:p14="http://schemas.microsoft.com/office/powerpoint/2010/main" val="132557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352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hlinkClick r:id="" action="ppaction://noaction"/>
          </p:cNvPr>
          <p:cNvSpPr/>
          <p:nvPr/>
        </p:nvSpPr>
        <p:spPr>
          <a:xfrm>
            <a:off x="1659664" y="1025233"/>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Tips</a:t>
            </a:r>
          </a:p>
        </p:txBody>
      </p:sp>
      <p:sp>
        <p:nvSpPr>
          <p:cNvPr id="6" name="Rounded Rectangle 5">
            <a:hlinkClick r:id="" action="ppaction://noaction"/>
          </p:cNvPr>
          <p:cNvSpPr/>
          <p:nvPr/>
        </p:nvSpPr>
        <p:spPr>
          <a:xfrm>
            <a:off x="1659664" y="1601297"/>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Symptoms</a:t>
            </a:r>
          </a:p>
        </p:txBody>
      </p:sp>
      <p:sp>
        <p:nvSpPr>
          <p:cNvPr id="7" name="Rounded Rectangle 6">
            <a:hlinkClick r:id="" action="ppaction://noaction"/>
          </p:cNvPr>
          <p:cNvSpPr/>
          <p:nvPr/>
        </p:nvSpPr>
        <p:spPr>
          <a:xfrm>
            <a:off x="1659664" y="2177361"/>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Patient History</a:t>
            </a:r>
          </a:p>
        </p:txBody>
      </p:sp>
      <p:sp>
        <p:nvSpPr>
          <p:cNvPr id="8" name="Rounded Rectangle 7">
            <a:hlinkClick r:id="" action="ppaction://noaction"/>
          </p:cNvPr>
          <p:cNvSpPr/>
          <p:nvPr/>
        </p:nvSpPr>
        <p:spPr>
          <a:xfrm>
            <a:off x="1659663" y="3905553"/>
            <a:ext cx="948253" cy="474224"/>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Imaging</a:t>
            </a:r>
          </a:p>
        </p:txBody>
      </p:sp>
      <p:sp>
        <p:nvSpPr>
          <p:cNvPr id="9" name="Rounded Rectangle 8">
            <a:hlinkClick r:id="rId2" action="ppaction://hlinksldjump"/>
          </p:cNvPr>
          <p:cNvSpPr/>
          <p:nvPr/>
        </p:nvSpPr>
        <p:spPr>
          <a:xfrm>
            <a:off x="1659664" y="2753425"/>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Lab</a:t>
            </a:r>
          </a:p>
        </p:txBody>
      </p:sp>
      <p:sp>
        <p:nvSpPr>
          <p:cNvPr id="10" name="Rounded Rectangle 9">
            <a:hlinkClick r:id="" action="ppaction://noaction"/>
          </p:cNvPr>
          <p:cNvSpPr/>
          <p:nvPr/>
        </p:nvSpPr>
        <p:spPr>
          <a:xfrm>
            <a:off x="1659664" y="3329489"/>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Genetics</a:t>
            </a:r>
            <a:endParaRPr kumimoji="0" lang="en-US" sz="1050" b="0" i="0" u="none" strike="noStrike" kern="1200" cap="none" spc="0" normalizeH="0" baseline="0" noProof="0" dirty="0">
              <a:ln>
                <a:noFill/>
              </a:ln>
              <a:solidFill>
                <a:prstClr val="white"/>
              </a:solidFill>
              <a:effectLst/>
              <a:uLnTx/>
              <a:uFillTx/>
              <a:latin typeface="Arial"/>
              <a:ea typeface="+mn-ea"/>
              <a:cs typeface="Aria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9826" y="5702064"/>
            <a:ext cx="712477" cy="738007"/>
          </a:xfrm>
          <a:prstGeom prst="rect">
            <a:avLst/>
          </a:prstGeom>
        </p:spPr>
      </p:pic>
      <p:sp>
        <p:nvSpPr>
          <p:cNvPr id="13" name="TextBox 12"/>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srgbClr val="782244"/>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p:txBody>
      </p:sp>
      <p:pic>
        <p:nvPicPr>
          <p:cNvPr id="11"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81739" y="480392"/>
            <a:ext cx="7169427" cy="5377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044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Closer look at SpA</a:t>
            </a:r>
          </a:p>
        </p:txBody>
      </p:sp>
      <p:sp>
        <p:nvSpPr>
          <p:cNvPr id="3" name="Content Placeholder 2"/>
          <p:cNvSpPr>
            <a:spLocks noGrp="1"/>
          </p:cNvSpPr>
          <p:nvPr>
            <p:ph idx="1"/>
          </p:nvPr>
        </p:nvSpPr>
        <p:spPr/>
        <p:txBody>
          <a:bodyPr/>
          <a:lstStyle/>
          <a:p>
            <a:pPr marL="571500" indent="-571500">
              <a:buFont typeface="+mj-lt"/>
              <a:buAutoNum type="romanUcPeriod"/>
            </a:pPr>
            <a:r>
              <a:rPr lang="en-GB" altLang="en-US" sz="2400" b="1" dirty="0">
                <a:latin typeface="Arial" panose="020B0604020202020204" pitchFamily="34" charset="0"/>
                <a:ea typeface="Arial Rounded MT Bold" charset="0"/>
                <a:cs typeface="Arial" panose="020B0604020202020204" pitchFamily="34" charset="0"/>
              </a:rPr>
              <a:t>Categories</a:t>
            </a:r>
            <a:endParaRPr lang="en-US" sz="2400" b="1" dirty="0">
              <a:latin typeface="Arial" panose="020B0604020202020204" pitchFamily="34" charset="0"/>
              <a:cs typeface="Arial" panose="020B0604020202020204" pitchFamily="34" charset="0"/>
            </a:endParaRPr>
          </a:p>
          <a:p>
            <a:pPr marL="571500" indent="-571500">
              <a:buFont typeface="+mj-lt"/>
              <a:buAutoNum type="romanUcPeriod"/>
            </a:pPr>
            <a:r>
              <a:rPr lang="en-US" sz="2400" b="1" dirty="0">
                <a:latin typeface="Arial" panose="020B0604020202020204" pitchFamily="34" charset="0"/>
                <a:cs typeface="Arial" panose="020B0604020202020204" pitchFamily="34" charset="0"/>
              </a:rPr>
              <a:t>SIGN &amp; SYMPTOMS</a:t>
            </a:r>
          </a:p>
          <a:p>
            <a:pPr marL="571500" indent="-571500">
              <a:buFont typeface="+mj-lt"/>
              <a:buAutoNum type="romanUcPeriod"/>
            </a:pPr>
            <a:r>
              <a:rPr lang="en-US" sz="2400" b="1" dirty="0">
                <a:latin typeface="Arial" panose="020B0604020202020204" pitchFamily="34" charset="0"/>
                <a:cs typeface="Arial" panose="020B0604020202020204" pitchFamily="34" charset="0"/>
              </a:rPr>
              <a:t>X-RAY</a:t>
            </a:r>
          </a:p>
          <a:p>
            <a:pPr marL="571500" indent="-571500">
              <a:buFont typeface="+mj-lt"/>
              <a:buAutoNum type="romanUcPeriod"/>
            </a:pPr>
            <a:r>
              <a:rPr lang="en-US" sz="2400" b="1" dirty="0">
                <a:latin typeface="Arial" panose="020B0604020202020204" pitchFamily="34" charset="0"/>
                <a:cs typeface="Arial" panose="020B0604020202020204" pitchFamily="34" charset="0"/>
              </a:rPr>
              <a:t>MRI</a:t>
            </a:r>
          </a:p>
          <a:p>
            <a:pPr marL="571500" indent="-571500">
              <a:buFont typeface="+mj-lt"/>
              <a:buAutoNum type="romanUcPeriod"/>
            </a:pPr>
            <a:endParaRPr lang="en-US" sz="2400" b="1" dirty="0">
              <a:latin typeface="Arial" panose="020B0604020202020204" pitchFamily="34" charset="0"/>
              <a:cs typeface="Arial" panose="020B0604020202020204" pitchFamily="34" charset="0"/>
            </a:endParaRPr>
          </a:p>
          <a:p>
            <a:pPr marL="571500" indent="-571500">
              <a:buFont typeface="+mj-lt"/>
              <a:buAutoNum type="romanUcPeriod"/>
            </a:pPr>
            <a:endParaRPr lang="en-US" sz="2400" b="1" dirty="0">
              <a:latin typeface="Arial" panose="020B0604020202020204" pitchFamily="34" charset="0"/>
              <a:cs typeface="Arial" panose="020B0604020202020204" pitchFamily="34" charset="0"/>
            </a:endParaRPr>
          </a:p>
          <a:p>
            <a:pPr marL="571500" indent="-571500">
              <a:buFont typeface="+mj-lt"/>
              <a:buAutoNum type="romanUcPeriod"/>
            </a:pPr>
            <a:r>
              <a:rPr lang="en-US" sz="2400" b="1" dirty="0">
                <a:latin typeface="Arial" panose="020B0604020202020204" pitchFamily="34" charset="0"/>
                <a:cs typeface="Arial" panose="020B0604020202020204" pitchFamily="34" charset="0"/>
              </a:rPr>
              <a:t>MANAGMENT</a:t>
            </a:r>
          </a:p>
          <a:p>
            <a:pPr marL="571500" indent="-571500">
              <a:buFont typeface="+mj-lt"/>
              <a:buAutoNum type="romanUcPeriod"/>
            </a:pPr>
            <a:endParaRPr lang="en-US" dirty="0"/>
          </a:p>
          <a:p>
            <a:pPr marL="571500" indent="-571500">
              <a:buFont typeface="+mj-lt"/>
              <a:buAutoNum type="romanUcPeriod"/>
            </a:pPr>
            <a:endParaRPr lang="en-US" dirty="0"/>
          </a:p>
          <a:p>
            <a:pPr marL="571500" indent="-571500">
              <a:buFont typeface="+mj-lt"/>
              <a:buAutoNum type="romanUcPeriod"/>
            </a:pPr>
            <a:endParaRPr lang="en-US" dirty="0"/>
          </a:p>
        </p:txBody>
      </p:sp>
    </p:spTree>
    <p:extLst>
      <p:ext uri="{BB962C8B-B14F-4D97-AF65-F5344CB8AC3E}">
        <p14:creationId xmlns:p14="http://schemas.microsoft.com/office/powerpoint/2010/main" val="3710935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hlinkClick r:id="" action="ppaction://noaction"/>
          </p:cNvPr>
          <p:cNvSpPr/>
          <p:nvPr/>
        </p:nvSpPr>
        <p:spPr>
          <a:xfrm>
            <a:off x="1659664" y="1025233"/>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Tips</a:t>
            </a:r>
          </a:p>
        </p:txBody>
      </p:sp>
      <p:sp>
        <p:nvSpPr>
          <p:cNvPr id="6" name="Rounded Rectangle 5">
            <a:hlinkClick r:id="" action="ppaction://noaction"/>
          </p:cNvPr>
          <p:cNvSpPr/>
          <p:nvPr/>
        </p:nvSpPr>
        <p:spPr>
          <a:xfrm>
            <a:off x="1659664" y="1601297"/>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Symptoms</a:t>
            </a:r>
          </a:p>
        </p:txBody>
      </p:sp>
      <p:sp>
        <p:nvSpPr>
          <p:cNvPr id="7" name="Rounded Rectangle 6">
            <a:hlinkClick r:id="" action="ppaction://noaction"/>
          </p:cNvPr>
          <p:cNvSpPr/>
          <p:nvPr/>
        </p:nvSpPr>
        <p:spPr>
          <a:xfrm>
            <a:off x="1659664" y="2177361"/>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Patient History</a:t>
            </a:r>
          </a:p>
        </p:txBody>
      </p:sp>
      <p:sp>
        <p:nvSpPr>
          <p:cNvPr id="8" name="Rounded Rectangle 7">
            <a:hlinkClick r:id="" action="ppaction://noaction"/>
          </p:cNvPr>
          <p:cNvSpPr/>
          <p:nvPr/>
        </p:nvSpPr>
        <p:spPr>
          <a:xfrm>
            <a:off x="1659663" y="3905553"/>
            <a:ext cx="948253" cy="474224"/>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Imaging</a:t>
            </a:r>
          </a:p>
        </p:txBody>
      </p:sp>
      <p:sp>
        <p:nvSpPr>
          <p:cNvPr id="9" name="Rounded Rectangle 8">
            <a:hlinkClick r:id="rId2" action="ppaction://hlinksldjump"/>
          </p:cNvPr>
          <p:cNvSpPr/>
          <p:nvPr/>
        </p:nvSpPr>
        <p:spPr>
          <a:xfrm>
            <a:off x="1659664" y="2753425"/>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Lab</a:t>
            </a:r>
          </a:p>
        </p:txBody>
      </p:sp>
      <p:sp>
        <p:nvSpPr>
          <p:cNvPr id="10" name="Rounded Rectangle 9">
            <a:hlinkClick r:id="" action="ppaction://noaction"/>
          </p:cNvPr>
          <p:cNvSpPr/>
          <p:nvPr/>
        </p:nvSpPr>
        <p:spPr>
          <a:xfrm>
            <a:off x="1659664" y="3329489"/>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Genetics</a:t>
            </a:r>
            <a:endParaRPr kumimoji="0" lang="en-US" sz="1050" b="0" i="0" u="none" strike="noStrike" kern="1200" cap="none" spc="0" normalizeH="0" baseline="0" noProof="0" dirty="0">
              <a:ln>
                <a:noFill/>
              </a:ln>
              <a:solidFill>
                <a:prstClr val="white"/>
              </a:solidFill>
              <a:effectLst/>
              <a:uLnTx/>
              <a:uFillTx/>
              <a:latin typeface="Arial"/>
              <a:ea typeface="+mn-ea"/>
              <a:cs typeface="Aria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9826" y="5702064"/>
            <a:ext cx="712477" cy="738007"/>
          </a:xfrm>
          <a:prstGeom prst="rect">
            <a:avLst/>
          </a:prstGeom>
        </p:spPr>
      </p:pic>
      <p:sp>
        <p:nvSpPr>
          <p:cNvPr id="13" name="TextBox 12"/>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srgbClr val="782244"/>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p:txBody>
      </p:sp>
      <p:pic>
        <p:nvPicPr>
          <p:cNvPr id="11" name="Picture 2" descr="ASAS-X-Ray-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81739" y="480391"/>
            <a:ext cx="7169427" cy="5377069"/>
          </a:xfrm>
          <a:prstGeom prst="rect">
            <a:avLst/>
          </a:prstGeom>
          <a:noFill/>
          <a:ln w="9525">
            <a:noFill/>
            <a:miter lim="800000"/>
            <a:headEnd/>
            <a:tailEnd/>
          </a:ln>
        </p:spPr>
      </p:pic>
      <p:sp>
        <p:nvSpPr>
          <p:cNvPr id="14" name="Rectangle: Rounded Corners 13">
            <a:extLst>
              <a:ext uri="{FF2B5EF4-FFF2-40B4-BE49-F238E27FC236}">
                <a16:creationId xmlns:a16="http://schemas.microsoft.com/office/drawing/2014/main" id="{B6EDBCAD-FDE6-4E92-89A0-7E3AB45913C5}"/>
              </a:ext>
            </a:extLst>
          </p:cNvPr>
          <p:cNvSpPr/>
          <p:nvPr/>
        </p:nvSpPr>
        <p:spPr>
          <a:xfrm>
            <a:off x="7018020" y="740436"/>
            <a:ext cx="2026920" cy="56959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7538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hlinkClick r:id="" action="ppaction://noaction"/>
          </p:cNvPr>
          <p:cNvSpPr/>
          <p:nvPr/>
        </p:nvSpPr>
        <p:spPr>
          <a:xfrm>
            <a:off x="1659664" y="1025233"/>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Tips</a:t>
            </a:r>
          </a:p>
        </p:txBody>
      </p:sp>
      <p:sp>
        <p:nvSpPr>
          <p:cNvPr id="6" name="Rounded Rectangle 5">
            <a:hlinkClick r:id="" action="ppaction://noaction"/>
          </p:cNvPr>
          <p:cNvSpPr/>
          <p:nvPr/>
        </p:nvSpPr>
        <p:spPr>
          <a:xfrm>
            <a:off x="1659664" y="1601297"/>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Symptoms</a:t>
            </a:r>
          </a:p>
        </p:txBody>
      </p:sp>
      <p:sp>
        <p:nvSpPr>
          <p:cNvPr id="7" name="Rounded Rectangle 6">
            <a:hlinkClick r:id="" action="ppaction://noaction"/>
          </p:cNvPr>
          <p:cNvSpPr/>
          <p:nvPr/>
        </p:nvSpPr>
        <p:spPr>
          <a:xfrm>
            <a:off x="1659664" y="2177361"/>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Patient History</a:t>
            </a:r>
          </a:p>
        </p:txBody>
      </p:sp>
      <p:sp>
        <p:nvSpPr>
          <p:cNvPr id="8" name="Rounded Rectangle 7">
            <a:hlinkClick r:id="" action="ppaction://noaction"/>
          </p:cNvPr>
          <p:cNvSpPr/>
          <p:nvPr/>
        </p:nvSpPr>
        <p:spPr>
          <a:xfrm>
            <a:off x="1659663" y="3905553"/>
            <a:ext cx="948253" cy="474224"/>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Imaging</a:t>
            </a:r>
          </a:p>
        </p:txBody>
      </p:sp>
      <p:sp>
        <p:nvSpPr>
          <p:cNvPr id="9" name="Rounded Rectangle 8">
            <a:hlinkClick r:id="rId2" action="ppaction://hlinksldjump"/>
          </p:cNvPr>
          <p:cNvSpPr/>
          <p:nvPr/>
        </p:nvSpPr>
        <p:spPr>
          <a:xfrm>
            <a:off x="1659664" y="2753425"/>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Lab</a:t>
            </a:r>
          </a:p>
        </p:txBody>
      </p:sp>
      <p:sp>
        <p:nvSpPr>
          <p:cNvPr id="10" name="Rounded Rectangle 9">
            <a:hlinkClick r:id="" action="ppaction://noaction"/>
          </p:cNvPr>
          <p:cNvSpPr/>
          <p:nvPr/>
        </p:nvSpPr>
        <p:spPr>
          <a:xfrm>
            <a:off x="1659664" y="3329489"/>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Genetics</a:t>
            </a:r>
            <a:endParaRPr kumimoji="0" lang="en-US" sz="1050" b="0" i="0" u="none" strike="noStrike" kern="1200" cap="none" spc="0" normalizeH="0" baseline="0" noProof="0" dirty="0">
              <a:ln>
                <a:noFill/>
              </a:ln>
              <a:solidFill>
                <a:prstClr val="white"/>
              </a:solidFill>
              <a:effectLst/>
              <a:uLnTx/>
              <a:uFillTx/>
              <a:latin typeface="Arial"/>
              <a:ea typeface="+mn-ea"/>
              <a:cs typeface="Aria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9826" y="5702064"/>
            <a:ext cx="712477" cy="738007"/>
          </a:xfrm>
          <a:prstGeom prst="rect">
            <a:avLst/>
          </a:prstGeom>
        </p:spPr>
      </p:pic>
      <p:sp>
        <p:nvSpPr>
          <p:cNvPr id="13" name="TextBox 12"/>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srgbClr val="782244"/>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p:txBody>
      </p:sp>
      <p:pic>
        <p:nvPicPr>
          <p:cNvPr id="11" name="Picture 2" descr="ASAS-X-Ray-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81739" y="480391"/>
            <a:ext cx="7169427" cy="5377069"/>
          </a:xfrm>
          <a:prstGeom prst="rect">
            <a:avLst/>
          </a:prstGeom>
          <a:noFill/>
          <a:ln w="9525">
            <a:noFill/>
            <a:miter lim="800000"/>
            <a:headEnd/>
            <a:tailEnd/>
          </a:ln>
        </p:spPr>
      </p:pic>
    </p:spTree>
    <p:extLst>
      <p:ext uri="{BB962C8B-B14F-4D97-AF65-F5344CB8AC3E}">
        <p14:creationId xmlns:p14="http://schemas.microsoft.com/office/powerpoint/2010/main" val="15849870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Arrow Connector 9">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Picture 2" descr="ASAS-X-Ray-2">
            <a:extLst>
              <a:ext uri="{FF2B5EF4-FFF2-40B4-BE49-F238E27FC236}">
                <a16:creationId xmlns:a16="http://schemas.microsoft.com/office/drawing/2014/main" id="{EC9A9AC3-64B4-40FE-BE96-BD0D20588EE2}"/>
              </a:ext>
            </a:extLst>
          </p:cNvPr>
          <p:cNvPicPr>
            <a:picLocks noGrp="1" noChangeAspect="1" noChangeArrowheads="1"/>
          </p:cNvPicPr>
          <p:nvPr>
            <p:ph sz="half" idx="2"/>
          </p:nvPr>
        </p:nvPicPr>
        <p:blipFill rotWithShape="1">
          <a:blip r:embed="rId2" cstate="email">
            <a:extLst>
              <a:ext uri="{28A0092B-C50C-407E-A947-70E740481C1C}">
                <a14:useLocalDpi xmlns:a14="http://schemas.microsoft.com/office/drawing/2010/main"/>
              </a:ext>
            </a:extLst>
          </a:blip>
          <a:srcRect l="15834" r="15124"/>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
        <p:nvSpPr>
          <p:cNvPr id="2" name="Title 1">
            <a:extLst>
              <a:ext uri="{FF2B5EF4-FFF2-40B4-BE49-F238E27FC236}">
                <a16:creationId xmlns:a16="http://schemas.microsoft.com/office/drawing/2014/main" id="{FC1D52C8-E082-4CDF-A5A4-0B3E162C9FB5}"/>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dirty="0"/>
              <a:t>Q</a:t>
            </a:r>
          </a:p>
        </p:txBody>
      </p:sp>
      <p:sp>
        <p:nvSpPr>
          <p:cNvPr id="3" name="Content Placeholder 2">
            <a:extLst>
              <a:ext uri="{FF2B5EF4-FFF2-40B4-BE49-F238E27FC236}">
                <a16:creationId xmlns:a16="http://schemas.microsoft.com/office/drawing/2014/main" id="{5DF20941-C077-4777-B7B2-FC61F943857C}"/>
              </a:ext>
            </a:extLst>
          </p:cNvPr>
          <p:cNvSpPr>
            <a:spLocks noGrp="1"/>
          </p:cNvSpPr>
          <p:nvPr>
            <p:ph sz="half" idx="1"/>
          </p:nvPr>
        </p:nvSpPr>
        <p:spPr>
          <a:xfrm>
            <a:off x="655321" y="2575034"/>
            <a:ext cx="5120113" cy="3462228"/>
          </a:xfrm>
        </p:spPr>
        <p:txBody>
          <a:bodyPr vert="horz" lIns="91440" tIns="45720" rIns="91440" bIns="45720" rtlCol="0">
            <a:normAutofit lnSpcReduction="10000"/>
          </a:bodyPr>
          <a:lstStyle/>
          <a:p>
            <a:r>
              <a:rPr lang="en-US" sz="2400" dirty="0"/>
              <a:t>22 y.o male.</a:t>
            </a:r>
          </a:p>
          <a:p>
            <a:r>
              <a:rPr lang="en-US" sz="2400" dirty="0"/>
              <a:t>Inflammatory back pain for a year.</a:t>
            </a:r>
          </a:p>
          <a:p>
            <a:r>
              <a:rPr lang="en-US" sz="2400" dirty="0"/>
              <a:t>Recurrent iritis.</a:t>
            </a:r>
          </a:p>
          <a:p>
            <a:r>
              <a:rPr lang="en-US" sz="2400" dirty="0"/>
              <a:t>Family Hx of SpA</a:t>
            </a:r>
          </a:p>
          <a:p>
            <a:r>
              <a:rPr lang="en-US" sz="2400" dirty="0"/>
              <a:t>Good response to NSAIDs</a:t>
            </a:r>
          </a:p>
          <a:p>
            <a:endParaRPr lang="en-US" sz="2400" dirty="0"/>
          </a:p>
          <a:p>
            <a:r>
              <a:rPr lang="en-US" sz="2400" b="1" dirty="0">
                <a:solidFill>
                  <a:srgbClr val="C00000"/>
                </a:solidFill>
              </a:rPr>
              <a:t>What's the diagnosis</a:t>
            </a:r>
          </a:p>
          <a:p>
            <a:r>
              <a:rPr lang="en-US" sz="2400" b="1" dirty="0" err="1">
                <a:solidFill>
                  <a:srgbClr val="C00000"/>
                </a:solidFill>
              </a:rPr>
              <a:t>Whats</a:t>
            </a:r>
            <a:r>
              <a:rPr lang="en-US" sz="2400" b="1" dirty="0">
                <a:solidFill>
                  <a:srgbClr val="C00000"/>
                </a:solidFill>
              </a:rPr>
              <a:t> the next step?</a:t>
            </a:r>
          </a:p>
          <a:p>
            <a:endParaRPr lang="en-US" sz="1800" dirty="0"/>
          </a:p>
        </p:txBody>
      </p:sp>
    </p:spTree>
    <p:extLst>
      <p:ext uri="{BB962C8B-B14F-4D97-AF65-F5344CB8AC3E}">
        <p14:creationId xmlns:p14="http://schemas.microsoft.com/office/powerpoint/2010/main" val="302167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9" y="312516"/>
            <a:ext cx="9633995" cy="5636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556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hlinkClick r:id="" action="ppaction://noaction"/>
          </p:cNvPr>
          <p:cNvSpPr/>
          <p:nvPr/>
        </p:nvSpPr>
        <p:spPr>
          <a:xfrm>
            <a:off x="1659664" y="1025233"/>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Tips</a:t>
            </a:r>
          </a:p>
        </p:txBody>
      </p:sp>
      <p:sp>
        <p:nvSpPr>
          <p:cNvPr id="6" name="Rounded Rectangle 5">
            <a:hlinkClick r:id="" action="ppaction://noaction"/>
          </p:cNvPr>
          <p:cNvSpPr/>
          <p:nvPr/>
        </p:nvSpPr>
        <p:spPr>
          <a:xfrm>
            <a:off x="1659664" y="1601297"/>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Symptoms</a:t>
            </a:r>
          </a:p>
        </p:txBody>
      </p:sp>
      <p:sp>
        <p:nvSpPr>
          <p:cNvPr id="7" name="Rounded Rectangle 6">
            <a:hlinkClick r:id="" action="ppaction://noaction"/>
          </p:cNvPr>
          <p:cNvSpPr/>
          <p:nvPr/>
        </p:nvSpPr>
        <p:spPr>
          <a:xfrm>
            <a:off x="1659664" y="2177361"/>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Patient History</a:t>
            </a:r>
          </a:p>
        </p:txBody>
      </p:sp>
      <p:sp>
        <p:nvSpPr>
          <p:cNvPr id="8" name="Rounded Rectangle 7">
            <a:hlinkClick r:id="" action="ppaction://noaction"/>
          </p:cNvPr>
          <p:cNvSpPr/>
          <p:nvPr/>
        </p:nvSpPr>
        <p:spPr>
          <a:xfrm>
            <a:off x="1659663" y="3905553"/>
            <a:ext cx="948253" cy="474224"/>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Imaging</a:t>
            </a:r>
          </a:p>
        </p:txBody>
      </p:sp>
      <p:sp>
        <p:nvSpPr>
          <p:cNvPr id="9" name="Rounded Rectangle 8">
            <a:hlinkClick r:id="rId2" action="ppaction://hlinksldjump"/>
          </p:cNvPr>
          <p:cNvSpPr/>
          <p:nvPr/>
        </p:nvSpPr>
        <p:spPr>
          <a:xfrm>
            <a:off x="1659664" y="2753425"/>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Lab</a:t>
            </a:r>
          </a:p>
        </p:txBody>
      </p:sp>
      <p:sp>
        <p:nvSpPr>
          <p:cNvPr id="10" name="Rounded Rectangle 9">
            <a:hlinkClick r:id="" action="ppaction://noaction"/>
          </p:cNvPr>
          <p:cNvSpPr/>
          <p:nvPr/>
        </p:nvSpPr>
        <p:spPr>
          <a:xfrm>
            <a:off x="1659664" y="3329489"/>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Genetics</a:t>
            </a:r>
            <a:endParaRPr kumimoji="0" lang="en-US" sz="1050" b="0" i="0" u="none" strike="noStrike" kern="1200" cap="none" spc="0" normalizeH="0" baseline="0" noProof="0" dirty="0">
              <a:ln>
                <a:noFill/>
              </a:ln>
              <a:solidFill>
                <a:prstClr val="white"/>
              </a:solidFill>
              <a:effectLst/>
              <a:uLnTx/>
              <a:uFillTx/>
              <a:latin typeface="Arial"/>
              <a:ea typeface="+mn-ea"/>
              <a:cs typeface="Aria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9826" y="5702064"/>
            <a:ext cx="712477" cy="738007"/>
          </a:xfrm>
          <a:prstGeom prst="rect">
            <a:avLst/>
          </a:prstGeom>
        </p:spPr>
      </p:pic>
      <p:sp>
        <p:nvSpPr>
          <p:cNvPr id="13" name="TextBox 12"/>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srgbClr val="782244"/>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p:txBody>
      </p:sp>
      <p:pic>
        <p:nvPicPr>
          <p:cNvPr id="11" name="Picture 2" descr="ASAS-X-Ray-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81739" y="480391"/>
            <a:ext cx="7169427" cy="5377069"/>
          </a:xfrm>
          <a:prstGeom prst="rect">
            <a:avLst/>
          </a:prstGeom>
          <a:noFill/>
          <a:ln w="9525">
            <a:noFill/>
            <a:miter lim="800000"/>
            <a:headEnd/>
            <a:tailEnd/>
          </a:ln>
        </p:spPr>
      </p:pic>
    </p:spTree>
    <p:extLst>
      <p:ext uri="{BB962C8B-B14F-4D97-AF65-F5344CB8AC3E}">
        <p14:creationId xmlns:p14="http://schemas.microsoft.com/office/powerpoint/2010/main" val="33904660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hlinkClick r:id="" action="ppaction://noaction"/>
          </p:cNvPr>
          <p:cNvSpPr/>
          <p:nvPr/>
        </p:nvSpPr>
        <p:spPr>
          <a:xfrm>
            <a:off x="1659664" y="1025233"/>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Tips</a:t>
            </a:r>
          </a:p>
        </p:txBody>
      </p:sp>
      <p:sp>
        <p:nvSpPr>
          <p:cNvPr id="6" name="Rounded Rectangle 5">
            <a:hlinkClick r:id="" action="ppaction://noaction"/>
          </p:cNvPr>
          <p:cNvSpPr/>
          <p:nvPr/>
        </p:nvSpPr>
        <p:spPr>
          <a:xfrm>
            <a:off x="1659664" y="1601297"/>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Symptoms</a:t>
            </a:r>
          </a:p>
        </p:txBody>
      </p:sp>
      <p:sp>
        <p:nvSpPr>
          <p:cNvPr id="7" name="Rounded Rectangle 6">
            <a:hlinkClick r:id="" action="ppaction://noaction"/>
          </p:cNvPr>
          <p:cNvSpPr/>
          <p:nvPr/>
        </p:nvSpPr>
        <p:spPr>
          <a:xfrm>
            <a:off x="1659664" y="2177361"/>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Patient History</a:t>
            </a:r>
          </a:p>
        </p:txBody>
      </p:sp>
      <p:sp>
        <p:nvSpPr>
          <p:cNvPr id="8" name="Rounded Rectangle 7">
            <a:hlinkClick r:id="" action="ppaction://noaction"/>
          </p:cNvPr>
          <p:cNvSpPr/>
          <p:nvPr/>
        </p:nvSpPr>
        <p:spPr>
          <a:xfrm>
            <a:off x="1659663" y="3905553"/>
            <a:ext cx="948253" cy="474224"/>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Imaging</a:t>
            </a:r>
          </a:p>
        </p:txBody>
      </p:sp>
      <p:sp>
        <p:nvSpPr>
          <p:cNvPr id="9" name="Rounded Rectangle 8">
            <a:hlinkClick r:id="rId2" action="ppaction://hlinksldjump"/>
          </p:cNvPr>
          <p:cNvSpPr/>
          <p:nvPr/>
        </p:nvSpPr>
        <p:spPr>
          <a:xfrm>
            <a:off x="1659664" y="2753425"/>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Lab</a:t>
            </a:r>
          </a:p>
        </p:txBody>
      </p:sp>
      <p:sp>
        <p:nvSpPr>
          <p:cNvPr id="10" name="Rounded Rectangle 9">
            <a:hlinkClick r:id="" action="ppaction://noaction"/>
          </p:cNvPr>
          <p:cNvSpPr/>
          <p:nvPr/>
        </p:nvSpPr>
        <p:spPr>
          <a:xfrm>
            <a:off x="1659664" y="3329489"/>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Genetics</a:t>
            </a:r>
            <a:endParaRPr kumimoji="0" lang="en-US" sz="1050" b="0" i="0" u="none" strike="noStrike" kern="1200" cap="none" spc="0" normalizeH="0" baseline="0" noProof="0" dirty="0">
              <a:ln>
                <a:noFill/>
              </a:ln>
              <a:solidFill>
                <a:prstClr val="white"/>
              </a:solidFill>
              <a:effectLst/>
              <a:uLnTx/>
              <a:uFillTx/>
              <a:latin typeface="Arial"/>
              <a:ea typeface="+mn-ea"/>
              <a:cs typeface="Aria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9826" y="5702064"/>
            <a:ext cx="712477" cy="738007"/>
          </a:xfrm>
          <a:prstGeom prst="rect">
            <a:avLst/>
          </a:prstGeom>
        </p:spPr>
      </p:pic>
      <p:sp>
        <p:nvSpPr>
          <p:cNvPr id="13" name="TextBox 12"/>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srgbClr val="782244"/>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p:txBody>
      </p:sp>
      <p:pic>
        <p:nvPicPr>
          <p:cNvPr id="3" name="Picture 2">
            <a:extLst>
              <a:ext uri="{FF2B5EF4-FFF2-40B4-BE49-F238E27FC236}">
                <a16:creationId xmlns:a16="http://schemas.microsoft.com/office/drawing/2014/main" id="{75CEF430-4146-4822-9B6B-56A5000D18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1366837"/>
            <a:ext cx="4876800" cy="4124325"/>
          </a:xfrm>
          <a:prstGeom prst="rect">
            <a:avLst/>
          </a:prstGeom>
        </p:spPr>
      </p:pic>
    </p:spTree>
    <p:extLst>
      <p:ext uri="{BB962C8B-B14F-4D97-AF65-F5344CB8AC3E}">
        <p14:creationId xmlns:p14="http://schemas.microsoft.com/office/powerpoint/2010/main" val="2380558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hlinkClick r:id="" action="ppaction://noaction"/>
          </p:cNvPr>
          <p:cNvSpPr/>
          <p:nvPr/>
        </p:nvSpPr>
        <p:spPr>
          <a:xfrm>
            <a:off x="1659664" y="1025233"/>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Tips</a:t>
            </a:r>
          </a:p>
        </p:txBody>
      </p:sp>
      <p:sp>
        <p:nvSpPr>
          <p:cNvPr id="6" name="Rounded Rectangle 5">
            <a:hlinkClick r:id="" action="ppaction://noaction"/>
          </p:cNvPr>
          <p:cNvSpPr/>
          <p:nvPr/>
        </p:nvSpPr>
        <p:spPr>
          <a:xfrm>
            <a:off x="1659664" y="1601297"/>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Symptoms</a:t>
            </a:r>
          </a:p>
        </p:txBody>
      </p:sp>
      <p:sp>
        <p:nvSpPr>
          <p:cNvPr id="7" name="Rounded Rectangle 6">
            <a:hlinkClick r:id="" action="ppaction://noaction"/>
          </p:cNvPr>
          <p:cNvSpPr/>
          <p:nvPr/>
        </p:nvSpPr>
        <p:spPr>
          <a:xfrm>
            <a:off x="1659664" y="2177361"/>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Patient History</a:t>
            </a:r>
          </a:p>
        </p:txBody>
      </p:sp>
      <p:sp>
        <p:nvSpPr>
          <p:cNvPr id="8" name="Rounded Rectangle 7">
            <a:hlinkClick r:id="" action="ppaction://noaction"/>
          </p:cNvPr>
          <p:cNvSpPr/>
          <p:nvPr/>
        </p:nvSpPr>
        <p:spPr>
          <a:xfrm>
            <a:off x="1659663" y="3905553"/>
            <a:ext cx="948253" cy="474224"/>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Imaging</a:t>
            </a:r>
          </a:p>
        </p:txBody>
      </p:sp>
      <p:sp>
        <p:nvSpPr>
          <p:cNvPr id="9" name="Rounded Rectangle 8">
            <a:hlinkClick r:id="rId2" action="ppaction://hlinksldjump"/>
          </p:cNvPr>
          <p:cNvSpPr/>
          <p:nvPr/>
        </p:nvSpPr>
        <p:spPr>
          <a:xfrm>
            <a:off x="1659664" y="2753425"/>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Lab</a:t>
            </a:r>
          </a:p>
        </p:txBody>
      </p:sp>
      <p:sp>
        <p:nvSpPr>
          <p:cNvPr id="10" name="Rounded Rectangle 9">
            <a:hlinkClick r:id="" action="ppaction://noaction"/>
          </p:cNvPr>
          <p:cNvSpPr/>
          <p:nvPr/>
        </p:nvSpPr>
        <p:spPr>
          <a:xfrm>
            <a:off x="1659664" y="3329489"/>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Genetics</a:t>
            </a:r>
            <a:endParaRPr kumimoji="0" lang="en-US" sz="1050" b="0" i="0" u="none" strike="noStrike" kern="1200" cap="none" spc="0" normalizeH="0" baseline="0" noProof="0" dirty="0">
              <a:ln>
                <a:noFill/>
              </a:ln>
              <a:solidFill>
                <a:prstClr val="white"/>
              </a:solidFill>
              <a:effectLst/>
              <a:uLnTx/>
              <a:uFillTx/>
              <a:latin typeface="Arial"/>
              <a:ea typeface="+mn-ea"/>
              <a:cs typeface="Aria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9826" y="5702064"/>
            <a:ext cx="712477" cy="738007"/>
          </a:xfrm>
          <a:prstGeom prst="rect">
            <a:avLst/>
          </a:prstGeom>
        </p:spPr>
      </p:pic>
      <p:sp>
        <p:nvSpPr>
          <p:cNvPr id="13" name="TextBox 12"/>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srgbClr val="782244"/>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p:txBody>
      </p:sp>
      <p:pic>
        <p:nvPicPr>
          <p:cNvPr id="11" name="Picture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96687" y="1254176"/>
            <a:ext cx="6238875" cy="4581525"/>
          </a:xfrm>
          <a:prstGeom prst="rect">
            <a:avLst/>
          </a:prstGeom>
          <a:noFill/>
          <a:ln w="9525">
            <a:solidFill>
              <a:schemeClr val="tx1"/>
            </a:solidFill>
            <a:miter lim="800000"/>
            <a:headEnd/>
            <a:tailEnd/>
          </a:ln>
        </p:spPr>
      </p:pic>
      <p:cxnSp>
        <p:nvCxnSpPr>
          <p:cNvPr id="14" name="Straight Arrow Connector 4"/>
          <p:cNvCxnSpPr>
            <a:cxnSpLocks noChangeShapeType="1"/>
          </p:cNvCxnSpPr>
          <p:nvPr/>
        </p:nvCxnSpPr>
        <p:spPr bwMode="auto">
          <a:xfrm flipH="1" flipV="1">
            <a:off x="7218282" y="2787700"/>
            <a:ext cx="812800" cy="0"/>
          </a:xfrm>
          <a:prstGeom prst="straightConnector1">
            <a:avLst/>
          </a:prstGeom>
          <a:noFill/>
          <a:ln w="38100" algn="ctr">
            <a:solidFill>
              <a:schemeClr val="bg1"/>
            </a:solidFill>
            <a:round/>
            <a:headEnd/>
            <a:tailEnd type="arrow" w="lg" len="lg"/>
          </a:ln>
        </p:spPr>
      </p:cxnSp>
      <p:cxnSp>
        <p:nvCxnSpPr>
          <p:cNvPr id="15" name="Straight Arrow Connector 4"/>
          <p:cNvCxnSpPr>
            <a:cxnSpLocks noChangeShapeType="1"/>
          </p:cNvCxnSpPr>
          <p:nvPr/>
        </p:nvCxnSpPr>
        <p:spPr bwMode="auto">
          <a:xfrm>
            <a:off x="3927395" y="2576563"/>
            <a:ext cx="762000" cy="182563"/>
          </a:xfrm>
          <a:prstGeom prst="straightConnector1">
            <a:avLst/>
          </a:prstGeom>
          <a:noFill/>
          <a:ln w="38100" algn="ctr">
            <a:solidFill>
              <a:schemeClr val="bg1"/>
            </a:solidFill>
            <a:round/>
            <a:headEnd/>
            <a:tailEnd type="arrow" w="lg" len="lg"/>
          </a:ln>
        </p:spPr>
      </p:cxnSp>
      <p:sp>
        <p:nvSpPr>
          <p:cNvPr id="16" name="Text Box 7"/>
          <p:cNvSpPr txBox="1">
            <a:spLocks noChangeArrowheads="1"/>
          </p:cNvSpPr>
          <p:nvPr/>
        </p:nvSpPr>
        <p:spPr bwMode="auto">
          <a:xfrm>
            <a:off x="9426048" y="2276872"/>
            <a:ext cx="1227212" cy="2369880"/>
          </a:xfrm>
          <a:prstGeom prst="rect">
            <a:avLst/>
          </a:prstGeom>
          <a:noFill/>
          <a:ln w="12700">
            <a:noFill/>
            <a:miter lim="800000"/>
            <a:headEnd/>
            <a:tailEnd/>
          </a:ln>
          <a:effectLst/>
        </p:spPr>
        <p:txBody>
          <a:bodyPr wrap="square" lIns="0" tIns="0" rIns="0" bIns="0">
            <a:spAutoFit/>
          </a:bodyPr>
          <a:lstStyle/>
          <a:p>
            <a:pPr marL="0" marR="0" lvl="0" indent="0" algn="l" defTabSz="914400" rtl="0" eaLnBrk="1" fontAlgn="base" latinLnBrk="0" hangingPunct="1">
              <a:lnSpc>
                <a:spcPct val="100000"/>
              </a:lnSpc>
              <a:spcBef>
                <a:spcPct val="50000"/>
              </a:spcBef>
              <a:spcAft>
                <a:spcPct val="5000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Arrows point to sacroiliac (SI) joints</a:t>
            </a:r>
          </a:p>
          <a:p>
            <a:pPr marL="0" marR="0" lvl="0" indent="0" algn="l" defTabSz="914400" rtl="0" eaLnBrk="1" fontAlgn="base" latinLnBrk="0" hangingPunct="1">
              <a:lnSpc>
                <a:spcPct val="100000"/>
              </a:lnSpc>
              <a:spcBef>
                <a:spcPct val="50000"/>
              </a:spcBef>
              <a:spcAft>
                <a:spcPct val="5000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*Note loss of the clear SI joint line and “fluffy” white area surrounding both SI joints </a:t>
            </a:r>
          </a:p>
        </p:txBody>
      </p:sp>
      <p:sp>
        <p:nvSpPr>
          <p:cNvPr id="17" name="Title 2"/>
          <p:cNvSpPr txBox="1">
            <a:spLocks/>
          </p:cNvSpPr>
          <p:nvPr/>
        </p:nvSpPr>
        <p:spPr>
          <a:xfrm>
            <a:off x="3215680" y="239614"/>
            <a:ext cx="6553200" cy="1173162"/>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000" b="1" i="0" u="none" strike="noStrike" kern="1200" cap="none" spc="0" normalizeH="0" baseline="0" noProof="0">
                <a:ln>
                  <a:noFill/>
                </a:ln>
                <a:solidFill>
                  <a:srgbClr val="953735"/>
                </a:solidFill>
                <a:effectLst/>
                <a:uLnTx/>
                <a:uFillTx/>
                <a:latin typeface="Arial Rounded MT Bold"/>
                <a:ea typeface="+mj-ea"/>
                <a:cs typeface="Arial Rounded MT Bold"/>
              </a:rPr>
              <a:t>Bilateral Grade 3 Radiographic Sacroiliitis: </a:t>
            </a:r>
            <a:br>
              <a:rPr kumimoji="0" lang="en-GB" altLang="en-US" sz="2000" b="0" i="0" u="none" strike="noStrike" kern="1200" cap="none" spc="0" normalizeH="0" baseline="0" noProof="0">
                <a:ln>
                  <a:noFill/>
                </a:ln>
                <a:solidFill>
                  <a:srgbClr val="953735"/>
                </a:solidFill>
                <a:effectLst/>
                <a:uLnTx/>
                <a:uFillTx/>
                <a:latin typeface="Arial Rounded MT Bold"/>
                <a:ea typeface="+mj-ea"/>
                <a:cs typeface="Arial Rounded MT Bold"/>
              </a:rPr>
            </a:br>
            <a:r>
              <a:rPr kumimoji="0" lang="en-GB" altLang="en-US" sz="1800" b="0" i="0" u="none" strike="noStrike" kern="1200" cap="none" spc="0" normalizeH="0" baseline="0" noProof="0">
                <a:ln>
                  <a:noFill/>
                </a:ln>
                <a:solidFill>
                  <a:srgbClr val="953735"/>
                </a:solidFill>
                <a:effectLst/>
                <a:uLnTx/>
                <a:uFillTx/>
                <a:latin typeface="Arial Rounded MT Bold"/>
                <a:ea typeface="+mj-ea"/>
                <a:cs typeface="Arial Rounded MT Bold"/>
              </a:rPr>
              <a:t>Bony Changes</a:t>
            </a:r>
            <a:br>
              <a:rPr kumimoji="0" lang="en-GB" altLang="en-US" sz="1800" b="0" i="0" u="none" strike="noStrike" kern="1200" cap="none" spc="0" normalizeH="0" baseline="0" noProof="0">
                <a:ln>
                  <a:noFill/>
                </a:ln>
                <a:solidFill>
                  <a:srgbClr val="953735"/>
                </a:solidFill>
                <a:effectLst/>
                <a:uLnTx/>
                <a:uFillTx/>
                <a:latin typeface="Arial Rounded MT Bold"/>
                <a:ea typeface="+mj-ea"/>
                <a:cs typeface="Arial Rounded MT Bold"/>
              </a:rPr>
            </a:br>
            <a:r>
              <a:rPr kumimoji="0" lang="en-GB" altLang="en-US" sz="1800" b="0" i="0" u="none" strike="noStrike" kern="1200" cap="none" spc="0" normalizeH="0" baseline="0" noProof="0">
                <a:ln>
                  <a:noFill/>
                </a:ln>
                <a:solidFill>
                  <a:srgbClr val="953735"/>
                </a:solidFill>
                <a:effectLst/>
                <a:uLnTx/>
                <a:uFillTx/>
                <a:latin typeface="Arial Rounded MT Bold"/>
                <a:ea typeface="+mj-ea"/>
                <a:cs typeface="Arial Rounded MT Bold"/>
              </a:rPr>
              <a:t>Inflammation is not Visible on Plain X-ray</a:t>
            </a:r>
            <a:endParaRPr kumimoji="0" lang="en-GB" altLang="en-US" sz="2000" b="0" i="0" u="none" strike="noStrike" kern="1200" cap="none" spc="0" normalizeH="0" baseline="0" noProof="0" dirty="0">
              <a:ln>
                <a:noFill/>
              </a:ln>
              <a:solidFill>
                <a:srgbClr val="953735"/>
              </a:solidFill>
              <a:effectLst/>
              <a:uLnTx/>
              <a:uFillTx/>
              <a:latin typeface="Arial Rounded MT Bold"/>
              <a:ea typeface="+mj-ea"/>
              <a:cs typeface="Arial Rounded MT Bold"/>
            </a:endParaRPr>
          </a:p>
        </p:txBody>
      </p:sp>
      <p:sp>
        <p:nvSpPr>
          <p:cNvPr id="2" name="Rectangle: Rounded Corners 1">
            <a:extLst>
              <a:ext uri="{FF2B5EF4-FFF2-40B4-BE49-F238E27FC236}">
                <a16:creationId xmlns:a16="http://schemas.microsoft.com/office/drawing/2014/main" id="{7E05519D-B496-4C2C-9CAD-D21B6FD261F8}"/>
              </a:ext>
            </a:extLst>
          </p:cNvPr>
          <p:cNvSpPr/>
          <p:nvPr/>
        </p:nvSpPr>
        <p:spPr>
          <a:xfrm>
            <a:off x="5810491" y="289367"/>
            <a:ext cx="173620" cy="219919"/>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2797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hlinkClick r:id="" action="ppaction://noaction"/>
          </p:cNvPr>
          <p:cNvSpPr/>
          <p:nvPr/>
        </p:nvSpPr>
        <p:spPr>
          <a:xfrm>
            <a:off x="1659664" y="1025233"/>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Tips</a:t>
            </a:r>
          </a:p>
        </p:txBody>
      </p:sp>
      <p:sp>
        <p:nvSpPr>
          <p:cNvPr id="6" name="Rounded Rectangle 5">
            <a:hlinkClick r:id="" action="ppaction://noaction"/>
          </p:cNvPr>
          <p:cNvSpPr/>
          <p:nvPr/>
        </p:nvSpPr>
        <p:spPr>
          <a:xfrm>
            <a:off x="1659664" y="1601297"/>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Symptoms</a:t>
            </a:r>
          </a:p>
        </p:txBody>
      </p:sp>
      <p:sp>
        <p:nvSpPr>
          <p:cNvPr id="7" name="Rounded Rectangle 6">
            <a:hlinkClick r:id="" action="ppaction://noaction"/>
          </p:cNvPr>
          <p:cNvSpPr/>
          <p:nvPr/>
        </p:nvSpPr>
        <p:spPr>
          <a:xfrm>
            <a:off x="1659664" y="2177361"/>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Patient History</a:t>
            </a:r>
          </a:p>
        </p:txBody>
      </p:sp>
      <p:sp>
        <p:nvSpPr>
          <p:cNvPr id="8" name="Rounded Rectangle 7">
            <a:hlinkClick r:id="" action="ppaction://noaction"/>
          </p:cNvPr>
          <p:cNvSpPr/>
          <p:nvPr/>
        </p:nvSpPr>
        <p:spPr>
          <a:xfrm>
            <a:off x="1659663" y="3905553"/>
            <a:ext cx="948253" cy="474224"/>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Imaging</a:t>
            </a:r>
          </a:p>
        </p:txBody>
      </p:sp>
      <p:sp>
        <p:nvSpPr>
          <p:cNvPr id="9" name="Rounded Rectangle 8">
            <a:hlinkClick r:id="rId2" action="ppaction://hlinksldjump"/>
          </p:cNvPr>
          <p:cNvSpPr/>
          <p:nvPr/>
        </p:nvSpPr>
        <p:spPr>
          <a:xfrm>
            <a:off x="1659664" y="2753425"/>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Lab</a:t>
            </a:r>
          </a:p>
        </p:txBody>
      </p:sp>
      <p:sp>
        <p:nvSpPr>
          <p:cNvPr id="10" name="Rounded Rectangle 9">
            <a:hlinkClick r:id="" action="ppaction://noaction"/>
          </p:cNvPr>
          <p:cNvSpPr/>
          <p:nvPr/>
        </p:nvSpPr>
        <p:spPr>
          <a:xfrm>
            <a:off x="1659664" y="3329489"/>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Genetics</a:t>
            </a:r>
            <a:endParaRPr kumimoji="0" lang="en-US" sz="1050" b="0" i="0" u="none" strike="noStrike" kern="1200" cap="none" spc="0" normalizeH="0" baseline="0" noProof="0" dirty="0">
              <a:ln>
                <a:noFill/>
              </a:ln>
              <a:solidFill>
                <a:prstClr val="white"/>
              </a:solidFill>
              <a:effectLst/>
              <a:uLnTx/>
              <a:uFillTx/>
              <a:latin typeface="Arial"/>
              <a:ea typeface="+mn-ea"/>
              <a:cs typeface="Aria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9826" y="5702064"/>
            <a:ext cx="712477" cy="738007"/>
          </a:xfrm>
          <a:prstGeom prst="rect">
            <a:avLst/>
          </a:prstGeom>
        </p:spPr>
      </p:pic>
      <p:sp>
        <p:nvSpPr>
          <p:cNvPr id="13" name="TextBox 12"/>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srgbClr val="782244"/>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p:txBody>
      </p:sp>
      <p:pic>
        <p:nvPicPr>
          <p:cNvPr id="11" name="Picture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96687" y="1254176"/>
            <a:ext cx="6238875" cy="4581525"/>
          </a:xfrm>
          <a:prstGeom prst="rect">
            <a:avLst/>
          </a:prstGeom>
          <a:noFill/>
          <a:ln w="9525">
            <a:solidFill>
              <a:schemeClr val="tx1"/>
            </a:solidFill>
            <a:miter lim="800000"/>
            <a:headEnd/>
            <a:tailEnd/>
          </a:ln>
        </p:spPr>
      </p:pic>
      <p:cxnSp>
        <p:nvCxnSpPr>
          <p:cNvPr id="14" name="Straight Arrow Connector 4"/>
          <p:cNvCxnSpPr>
            <a:cxnSpLocks noChangeShapeType="1"/>
          </p:cNvCxnSpPr>
          <p:nvPr/>
        </p:nvCxnSpPr>
        <p:spPr bwMode="auto">
          <a:xfrm flipH="1" flipV="1">
            <a:off x="7218282" y="2787700"/>
            <a:ext cx="812800" cy="0"/>
          </a:xfrm>
          <a:prstGeom prst="straightConnector1">
            <a:avLst/>
          </a:prstGeom>
          <a:noFill/>
          <a:ln w="38100" algn="ctr">
            <a:solidFill>
              <a:schemeClr val="bg1"/>
            </a:solidFill>
            <a:round/>
            <a:headEnd/>
            <a:tailEnd type="arrow" w="lg" len="lg"/>
          </a:ln>
        </p:spPr>
      </p:cxnSp>
      <p:cxnSp>
        <p:nvCxnSpPr>
          <p:cNvPr id="15" name="Straight Arrow Connector 4"/>
          <p:cNvCxnSpPr>
            <a:cxnSpLocks noChangeShapeType="1"/>
          </p:cNvCxnSpPr>
          <p:nvPr/>
        </p:nvCxnSpPr>
        <p:spPr bwMode="auto">
          <a:xfrm>
            <a:off x="3927395" y="2576563"/>
            <a:ext cx="762000" cy="182563"/>
          </a:xfrm>
          <a:prstGeom prst="straightConnector1">
            <a:avLst/>
          </a:prstGeom>
          <a:noFill/>
          <a:ln w="38100" algn="ctr">
            <a:solidFill>
              <a:schemeClr val="bg1"/>
            </a:solidFill>
            <a:round/>
            <a:headEnd/>
            <a:tailEnd type="arrow" w="lg" len="lg"/>
          </a:ln>
        </p:spPr>
      </p:cxnSp>
      <p:sp>
        <p:nvSpPr>
          <p:cNvPr id="16" name="Text Box 7"/>
          <p:cNvSpPr txBox="1">
            <a:spLocks noChangeArrowheads="1"/>
          </p:cNvSpPr>
          <p:nvPr/>
        </p:nvSpPr>
        <p:spPr bwMode="auto">
          <a:xfrm>
            <a:off x="9426048" y="2276872"/>
            <a:ext cx="1227212" cy="2369880"/>
          </a:xfrm>
          <a:prstGeom prst="rect">
            <a:avLst/>
          </a:prstGeom>
          <a:noFill/>
          <a:ln w="12700">
            <a:noFill/>
            <a:miter lim="800000"/>
            <a:headEnd/>
            <a:tailEnd/>
          </a:ln>
          <a:effectLst/>
        </p:spPr>
        <p:txBody>
          <a:bodyPr wrap="square" lIns="0" tIns="0" rIns="0" bIns="0">
            <a:spAutoFit/>
          </a:bodyPr>
          <a:lstStyle/>
          <a:p>
            <a:pPr marL="0" marR="0" lvl="0" indent="0" algn="l" defTabSz="914400" rtl="0" eaLnBrk="1" fontAlgn="base" latinLnBrk="0" hangingPunct="1">
              <a:lnSpc>
                <a:spcPct val="100000"/>
              </a:lnSpc>
              <a:spcBef>
                <a:spcPct val="50000"/>
              </a:spcBef>
              <a:spcAft>
                <a:spcPct val="5000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Arrows point to sacroiliac (SI) joints</a:t>
            </a:r>
          </a:p>
          <a:p>
            <a:pPr marL="0" marR="0" lvl="0" indent="0" algn="l" defTabSz="914400" rtl="0" eaLnBrk="1" fontAlgn="base" latinLnBrk="0" hangingPunct="1">
              <a:lnSpc>
                <a:spcPct val="100000"/>
              </a:lnSpc>
              <a:spcBef>
                <a:spcPct val="50000"/>
              </a:spcBef>
              <a:spcAft>
                <a:spcPct val="5000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*Note loss of the clear SI joint line and “fluffy” white area surrounding both SI joints </a:t>
            </a:r>
          </a:p>
        </p:txBody>
      </p:sp>
      <p:sp>
        <p:nvSpPr>
          <p:cNvPr id="17" name="Title 2"/>
          <p:cNvSpPr txBox="1">
            <a:spLocks/>
          </p:cNvSpPr>
          <p:nvPr/>
        </p:nvSpPr>
        <p:spPr>
          <a:xfrm>
            <a:off x="3215680" y="239614"/>
            <a:ext cx="6553200" cy="1173162"/>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000" b="1" i="0" u="none" strike="noStrike" kern="1200" cap="none" spc="0" normalizeH="0" baseline="0" noProof="0">
                <a:ln>
                  <a:noFill/>
                </a:ln>
                <a:solidFill>
                  <a:srgbClr val="953735"/>
                </a:solidFill>
                <a:effectLst/>
                <a:uLnTx/>
                <a:uFillTx/>
                <a:latin typeface="Arial Rounded MT Bold"/>
                <a:ea typeface="+mj-ea"/>
                <a:cs typeface="Arial Rounded MT Bold"/>
              </a:rPr>
              <a:t>Bilateral Grade 3 Radiographic Sacroiliitis: </a:t>
            </a:r>
            <a:br>
              <a:rPr kumimoji="0" lang="en-GB" altLang="en-US" sz="2000" b="0" i="0" u="none" strike="noStrike" kern="1200" cap="none" spc="0" normalizeH="0" baseline="0" noProof="0">
                <a:ln>
                  <a:noFill/>
                </a:ln>
                <a:solidFill>
                  <a:srgbClr val="953735"/>
                </a:solidFill>
                <a:effectLst/>
                <a:uLnTx/>
                <a:uFillTx/>
                <a:latin typeface="Arial Rounded MT Bold"/>
                <a:ea typeface="+mj-ea"/>
                <a:cs typeface="Arial Rounded MT Bold"/>
              </a:rPr>
            </a:br>
            <a:r>
              <a:rPr kumimoji="0" lang="en-GB" altLang="en-US" sz="1800" b="0" i="0" u="none" strike="noStrike" kern="1200" cap="none" spc="0" normalizeH="0" baseline="0" noProof="0">
                <a:ln>
                  <a:noFill/>
                </a:ln>
                <a:solidFill>
                  <a:srgbClr val="953735"/>
                </a:solidFill>
                <a:effectLst/>
                <a:uLnTx/>
                <a:uFillTx/>
                <a:latin typeface="Arial Rounded MT Bold"/>
                <a:ea typeface="+mj-ea"/>
                <a:cs typeface="Arial Rounded MT Bold"/>
              </a:rPr>
              <a:t>Bony Changes</a:t>
            </a:r>
            <a:br>
              <a:rPr kumimoji="0" lang="en-GB" altLang="en-US" sz="1800" b="0" i="0" u="none" strike="noStrike" kern="1200" cap="none" spc="0" normalizeH="0" baseline="0" noProof="0">
                <a:ln>
                  <a:noFill/>
                </a:ln>
                <a:solidFill>
                  <a:srgbClr val="953735"/>
                </a:solidFill>
                <a:effectLst/>
                <a:uLnTx/>
                <a:uFillTx/>
                <a:latin typeface="Arial Rounded MT Bold"/>
                <a:ea typeface="+mj-ea"/>
                <a:cs typeface="Arial Rounded MT Bold"/>
              </a:rPr>
            </a:br>
            <a:r>
              <a:rPr kumimoji="0" lang="en-GB" altLang="en-US" sz="1800" b="0" i="0" u="none" strike="noStrike" kern="1200" cap="none" spc="0" normalizeH="0" baseline="0" noProof="0">
                <a:ln>
                  <a:noFill/>
                </a:ln>
                <a:solidFill>
                  <a:srgbClr val="953735"/>
                </a:solidFill>
                <a:effectLst/>
                <a:uLnTx/>
                <a:uFillTx/>
                <a:latin typeface="Arial Rounded MT Bold"/>
                <a:ea typeface="+mj-ea"/>
                <a:cs typeface="Arial Rounded MT Bold"/>
              </a:rPr>
              <a:t>Inflammation is not Visible on Plain X-ray</a:t>
            </a:r>
            <a:endParaRPr kumimoji="0" lang="en-GB" altLang="en-US" sz="2000" b="0" i="0" u="none" strike="noStrike" kern="1200" cap="none" spc="0" normalizeH="0" baseline="0" noProof="0" dirty="0">
              <a:ln>
                <a:noFill/>
              </a:ln>
              <a:solidFill>
                <a:srgbClr val="953735"/>
              </a:solidFill>
              <a:effectLst/>
              <a:uLnTx/>
              <a:uFillTx/>
              <a:latin typeface="Arial Rounded MT Bold"/>
              <a:ea typeface="+mj-ea"/>
              <a:cs typeface="Arial Rounded MT Bold"/>
            </a:endParaRPr>
          </a:p>
        </p:txBody>
      </p:sp>
    </p:spTree>
    <p:extLst>
      <p:ext uri="{BB962C8B-B14F-4D97-AF65-F5344CB8AC3E}">
        <p14:creationId xmlns:p14="http://schemas.microsoft.com/office/powerpoint/2010/main" val="12165133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hlinkClick r:id="" action="ppaction://noaction"/>
          </p:cNvPr>
          <p:cNvSpPr/>
          <p:nvPr/>
        </p:nvSpPr>
        <p:spPr>
          <a:xfrm>
            <a:off x="1659664" y="1025233"/>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Tips</a:t>
            </a:r>
          </a:p>
        </p:txBody>
      </p:sp>
      <p:sp>
        <p:nvSpPr>
          <p:cNvPr id="6" name="Rounded Rectangle 5">
            <a:hlinkClick r:id="" action="ppaction://noaction"/>
          </p:cNvPr>
          <p:cNvSpPr/>
          <p:nvPr/>
        </p:nvSpPr>
        <p:spPr>
          <a:xfrm>
            <a:off x="1659664" y="1601297"/>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Symptoms</a:t>
            </a:r>
          </a:p>
        </p:txBody>
      </p:sp>
      <p:sp>
        <p:nvSpPr>
          <p:cNvPr id="7" name="Rounded Rectangle 6">
            <a:hlinkClick r:id="" action="ppaction://noaction"/>
          </p:cNvPr>
          <p:cNvSpPr/>
          <p:nvPr/>
        </p:nvSpPr>
        <p:spPr>
          <a:xfrm>
            <a:off x="1659664" y="2177361"/>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Patient History</a:t>
            </a:r>
          </a:p>
        </p:txBody>
      </p:sp>
      <p:sp>
        <p:nvSpPr>
          <p:cNvPr id="8" name="Rounded Rectangle 7">
            <a:hlinkClick r:id="" action="ppaction://noaction"/>
          </p:cNvPr>
          <p:cNvSpPr/>
          <p:nvPr/>
        </p:nvSpPr>
        <p:spPr>
          <a:xfrm>
            <a:off x="1659663" y="3905553"/>
            <a:ext cx="948253" cy="474224"/>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Imaging</a:t>
            </a:r>
          </a:p>
        </p:txBody>
      </p:sp>
      <p:sp>
        <p:nvSpPr>
          <p:cNvPr id="9" name="Rounded Rectangle 8">
            <a:hlinkClick r:id="rId2" action="ppaction://hlinksldjump"/>
          </p:cNvPr>
          <p:cNvSpPr/>
          <p:nvPr/>
        </p:nvSpPr>
        <p:spPr>
          <a:xfrm>
            <a:off x="1659664" y="2753425"/>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Lab</a:t>
            </a:r>
          </a:p>
        </p:txBody>
      </p:sp>
      <p:sp>
        <p:nvSpPr>
          <p:cNvPr id="10" name="Rounded Rectangle 9">
            <a:hlinkClick r:id="" action="ppaction://noaction"/>
          </p:cNvPr>
          <p:cNvSpPr/>
          <p:nvPr/>
        </p:nvSpPr>
        <p:spPr>
          <a:xfrm>
            <a:off x="1659664" y="3329489"/>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Genetics</a:t>
            </a:r>
            <a:endParaRPr kumimoji="0" lang="en-US" sz="1050" b="0" i="0" u="none" strike="noStrike" kern="1200" cap="none" spc="0" normalizeH="0" baseline="0" noProof="0" dirty="0">
              <a:ln>
                <a:noFill/>
              </a:ln>
              <a:solidFill>
                <a:prstClr val="white"/>
              </a:solidFill>
              <a:effectLst/>
              <a:uLnTx/>
              <a:uFillTx/>
              <a:latin typeface="Arial"/>
              <a:ea typeface="+mn-ea"/>
              <a:cs typeface="Aria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9826" y="5702064"/>
            <a:ext cx="712477" cy="738007"/>
          </a:xfrm>
          <a:prstGeom prst="rect">
            <a:avLst/>
          </a:prstGeom>
        </p:spPr>
      </p:pic>
      <p:sp>
        <p:nvSpPr>
          <p:cNvPr id="13" name="TextBox 12"/>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srgbClr val="782244"/>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p:txBody>
      </p:sp>
      <p:cxnSp>
        <p:nvCxnSpPr>
          <p:cNvPr id="14" name="Straight Arrow Connector 4"/>
          <p:cNvCxnSpPr>
            <a:cxnSpLocks noChangeShapeType="1"/>
          </p:cNvCxnSpPr>
          <p:nvPr/>
        </p:nvCxnSpPr>
        <p:spPr bwMode="auto">
          <a:xfrm flipH="1" flipV="1">
            <a:off x="7218282" y="2787700"/>
            <a:ext cx="812800" cy="0"/>
          </a:xfrm>
          <a:prstGeom prst="straightConnector1">
            <a:avLst/>
          </a:prstGeom>
          <a:noFill/>
          <a:ln w="38100" algn="ctr">
            <a:solidFill>
              <a:schemeClr val="bg1"/>
            </a:solidFill>
            <a:round/>
            <a:headEnd/>
            <a:tailEnd type="arrow" w="lg" len="lg"/>
          </a:ln>
        </p:spPr>
      </p:cxnSp>
      <p:cxnSp>
        <p:nvCxnSpPr>
          <p:cNvPr id="15" name="Straight Arrow Connector 4"/>
          <p:cNvCxnSpPr>
            <a:cxnSpLocks noChangeShapeType="1"/>
          </p:cNvCxnSpPr>
          <p:nvPr/>
        </p:nvCxnSpPr>
        <p:spPr bwMode="auto">
          <a:xfrm>
            <a:off x="3927395" y="2576563"/>
            <a:ext cx="762000" cy="182563"/>
          </a:xfrm>
          <a:prstGeom prst="straightConnector1">
            <a:avLst/>
          </a:prstGeom>
          <a:noFill/>
          <a:ln w="38100" algn="ctr">
            <a:solidFill>
              <a:schemeClr val="bg1"/>
            </a:solidFill>
            <a:round/>
            <a:headEnd/>
            <a:tailEnd type="arrow" w="lg" len="lg"/>
          </a:ln>
        </p:spPr>
      </p:cxnSp>
      <p:sp>
        <p:nvSpPr>
          <p:cNvPr id="17" name="Title 2"/>
          <p:cNvSpPr txBox="1">
            <a:spLocks/>
          </p:cNvSpPr>
          <p:nvPr/>
        </p:nvSpPr>
        <p:spPr>
          <a:xfrm>
            <a:off x="3215680" y="239614"/>
            <a:ext cx="6553200" cy="1173162"/>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000" b="1" i="0" u="none" strike="noStrike" kern="1200" cap="none" spc="0" normalizeH="0" baseline="0" noProof="0" dirty="0">
                <a:ln>
                  <a:noFill/>
                </a:ln>
                <a:solidFill>
                  <a:srgbClr val="953735"/>
                </a:solidFill>
                <a:effectLst/>
                <a:uLnTx/>
                <a:uFillTx/>
                <a:latin typeface="Arial Rounded MT Bold"/>
                <a:ea typeface="+mj-ea"/>
                <a:cs typeface="Arial Rounded MT Bold"/>
              </a:rPr>
              <a:t>Bilateral Grade   Radiographic Sacroiliitis: </a:t>
            </a:r>
            <a:br>
              <a:rPr kumimoji="0" lang="en-GB" altLang="en-US" sz="2000" b="0" i="0" u="none" strike="noStrike" kern="1200" cap="none" spc="0" normalizeH="0" baseline="0" noProof="0" dirty="0">
                <a:ln>
                  <a:noFill/>
                </a:ln>
                <a:solidFill>
                  <a:srgbClr val="953735"/>
                </a:solidFill>
                <a:effectLst/>
                <a:uLnTx/>
                <a:uFillTx/>
                <a:latin typeface="Arial Rounded MT Bold"/>
                <a:ea typeface="+mj-ea"/>
                <a:cs typeface="Arial Rounded MT Bold"/>
              </a:rPr>
            </a:br>
            <a:r>
              <a:rPr kumimoji="0" lang="en-GB" altLang="en-US" sz="1800" b="0" i="0" u="none" strike="noStrike" kern="1200" cap="none" spc="0" normalizeH="0" baseline="0" noProof="0" dirty="0">
                <a:ln>
                  <a:noFill/>
                </a:ln>
                <a:solidFill>
                  <a:srgbClr val="953735"/>
                </a:solidFill>
                <a:effectLst/>
                <a:uLnTx/>
                <a:uFillTx/>
                <a:latin typeface="Arial Rounded MT Bold"/>
                <a:ea typeface="+mj-ea"/>
                <a:cs typeface="Arial Rounded MT Bold"/>
              </a:rPr>
              <a:t>Bony Changes</a:t>
            </a:r>
            <a:br>
              <a:rPr kumimoji="0" lang="en-GB" altLang="en-US" sz="1800" b="0" i="0" u="none" strike="noStrike" kern="1200" cap="none" spc="0" normalizeH="0" baseline="0" noProof="0" dirty="0">
                <a:ln>
                  <a:noFill/>
                </a:ln>
                <a:solidFill>
                  <a:srgbClr val="953735"/>
                </a:solidFill>
                <a:effectLst/>
                <a:uLnTx/>
                <a:uFillTx/>
                <a:latin typeface="Arial Rounded MT Bold"/>
                <a:ea typeface="+mj-ea"/>
                <a:cs typeface="Arial Rounded MT Bold"/>
              </a:rPr>
            </a:br>
            <a:endParaRPr kumimoji="0" lang="en-GB" altLang="en-US" sz="2000" b="0" i="0" u="none" strike="noStrike" kern="1200" cap="none" spc="0" normalizeH="0" baseline="0" noProof="0" dirty="0">
              <a:ln>
                <a:noFill/>
              </a:ln>
              <a:solidFill>
                <a:srgbClr val="953735"/>
              </a:solidFill>
              <a:effectLst/>
              <a:uLnTx/>
              <a:uFillTx/>
              <a:latin typeface="Arial Rounded MT Bold"/>
              <a:ea typeface="+mj-ea"/>
              <a:cs typeface="Arial Rounded MT Bold"/>
            </a:endParaRPr>
          </a:p>
        </p:txBody>
      </p:sp>
      <p:pic>
        <p:nvPicPr>
          <p:cNvPr id="18" name="Picture 17">
            <a:extLst>
              <a:ext uri="{FF2B5EF4-FFF2-40B4-BE49-F238E27FC236}">
                <a16:creationId xmlns:a16="http://schemas.microsoft.com/office/drawing/2014/main" id="{A252CB65-B12A-45CB-A9CE-0F28CB1F94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6000" y="1162333"/>
            <a:ext cx="6000000" cy="4533333"/>
          </a:xfrm>
          <a:prstGeom prst="rect">
            <a:avLst/>
          </a:prstGeom>
        </p:spPr>
      </p:pic>
    </p:spTree>
    <p:extLst>
      <p:ext uri="{BB962C8B-B14F-4D97-AF65-F5344CB8AC3E}">
        <p14:creationId xmlns:p14="http://schemas.microsoft.com/office/powerpoint/2010/main" val="13925932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5"/>
          <p:cNvSpPr>
            <a:spLocks noGrp="1" noChangeArrowheads="1"/>
          </p:cNvSpPr>
          <p:nvPr>
            <p:ph type="title"/>
          </p:nvPr>
        </p:nvSpPr>
        <p:spPr bwMode="auto">
          <a:xfrm>
            <a:off x="3895940" y="404193"/>
            <a:ext cx="4953000" cy="579437"/>
          </a:xfrm>
          <a:noFill/>
          <a:ln>
            <a:miter lim="800000"/>
            <a:headEnd/>
            <a:tailEnd/>
          </a:ln>
        </p:spPr>
        <p:txBody>
          <a:bodyPr vert="horz" wrap="square" lIns="91440" tIns="45720" rIns="91440" bIns="45720" numCol="1" rtlCol="0" anchor="t" anchorCtr="0" compatLnSpc="1">
            <a:prstTxWarp prst="textNoShape">
              <a:avLst/>
            </a:prstTxWarp>
            <a:noAutofit/>
          </a:bodyPr>
          <a:lstStyle/>
          <a:p>
            <a:pPr algn="ctr" eaLnBrk="1" hangingPunct="1"/>
            <a:r>
              <a:rPr altLang="en-US" sz="3200" dirty="0">
                <a:solidFill>
                  <a:srgbClr val="953735"/>
                </a:solidFill>
                <a:latin typeface="Arial Rounded MT Bold" pitchFamily="34" charset="0"/>
                <a:cs typeface="Arial" pitchFamily="34" charset="0"/>
              </a:rPr>
              <a:t>Spondylitis</a:t>
            </a:r>
          </a:p>
        </p:txBody>
      </p:sp>
      <p:grpSp>
        <p:nvGrpSpPr>
          <p:cNvPr id="3" name="Group 2"/>
          <p:cNvGrpSpPr>
            <a:grpSpLocks/>
          </p:cNvGrpSpPr>
          <p:nvPr/>
        </p:nvGrpSpPr>
        <p:grpSpPr bwMode="auto">
          <a:xfrm>
            <a:off x="4890344" y="1199126"/>
            <a:ext cx="2657475" cy="3887846"/>
            <a:chOff x="3402013" y="1682750"/>
            <a:chExt cx="2879725" cy="4268788"/>
          </a:xfrm>
        </p:grpSpPr>
        <p:pic>
          <p:nvPicPr>
            <p:cNvPr id="4" name="Picture 7" descr="spine AP, v"/>
            <p:cNvPicPr preferRelativeResize="0">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36963" y="1727200"/>
              <a:ext cx="2644775" cy="4224338"/>
            </a:xfrm>
            <a:prstGeom prst="rect">
              <a:avLst/>
            </a:prstGeom>
            <a:noFill/>
            <a:ln w="28575">
              <a:noFill/>
              <a:miter lim="800000"/>
              <a:headEnd/>
              <a:tailEnd/>
            </a:ln>
          </p:spPr>
        </p:pic>
        <p:sp>
          <p:nvSpPr>
            <p:cNvPr id="5" name="Line 8"/>
            <p:cNvSpPr>
              <a:spLocks noChangeShapeType="1"/>
            </p:cNvSpPr>
            <p:nvPr/>
          </p:nvSpPr>
          <p:spPr bwMode="auto">
            <a:xfrm flipH="1">
              <a:off x="5372100" y="2136775"/>
              <a:ext cx="536575" cy="9525"/>
            </a:xfrm>
            <a:prstGeom prst="line">
              <a:avLst/>
            </a:prstGeom>
            <a:noFill/>
            <a:ln w="38100">
              <a:solidFill>
                <a:srgbClr val="CC0000"/>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7C6A55"/>
                </a:solidFill>
                <a:effectLst/>
                <a:uLnTx/>
                <a:uFillTx/>
                <a:latin typeface="Calibri" panose="020F0502020204030204"/>
                <a:ea typeface="+mn-ea"/>
                <a:cs typeface="Arial" pitchFamily="34" charset="0"/>
              </a:endParaRPr>
            </a:p>
          </p:txBody>
        </p:sp>
        <p:sp>
          <p:nvSpPr>
            <p:cNvPr id="6" name="Line 14"/>
            <p:cNvSpPr>
              <a:spLocks noChangeShapeType="1"/>
            </p:cNvSpPr>
            <p:nvPr/>
          </p:nvSpPr>
          <p:spPr bwMode="auto">
            <a:xfrm flipV="1">
              <a:off x="3402013" y="2955925"/>
              <a:ext cx="1123950" cy="6350"/>
            </a:xfrm>
            <a:prstGeom prst="line">
              <a:avLst/>
            </a:prstGeom>
            <a:noFill/>
            <a:ln w="38100">
              <a:solidFill>
                <a:srgbClr val="CC0000"/>
              </a:solidFill>
              <a:round/>
              <a:headE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7C6A55"/>
                </a:solidFill>
                <a:effectLst/>
                <a:uLnTx/>
                <a:uFillTx/>
                <a:latin typeface="Calibri" panose="020F0502020204030204"/>
                <a:ea typeface="+mn-ea"/>
                <a:cs typeface="Arial" pitchFamily="34" charset="0"/>
              </a:endParaRPr>
            </a:p>
          </p:txBody>
        </p:sp>
        <p:sp>
          <p:nvSpPr>
            <p:cNvPr id="7" name="Oval 17"/>
            <p:cNvSpPr>
              <a:spLocks noChangeArrowheads="1"/>
            </p:cNvSpPr>
            <p:nvPr/>
          </p:nvSpPr>
          <p:spPr bwMode="auto">
            <a:xfrm rot="20861837">
              <a:off x="3775617" y="4235288"/>
              <a:ext cx="281491" cy="570238"/>
            </a:xfrm>
            <a:prstGeom prst="ellipse">
              <a:avLst/>
            </a:prstGeom>
            <a:noFill/>
            <a:ln w="38100" algn="ctr">
              <a:solidFill>
                <a:srgbClr val="CC0000"/>
              </a:solidFill>
              <a:round/>
              <a:headEnd/>
              <a:tailEnd/>
            </a:ln>
          </p:spPr>
          <p:txBody>
            <a:bodyPr wrap="none" anchor="ctr">
              <a:spAutoFit/>
            </a:bodyPr>
            <a:lstStyle/>
            <a:p>
              <a:pPr marL="0" marR="0" lvl="0" indent="0" algn="l" defTabSz="914400" rtl="0" eaLnBrk="1" fontAlgn="base" latinLnBrk="0" hangingPunct="1">
                <a:lnSpc>
                  <a:spcPct val="100000"/>
                </a:lnSpc>
                <a:spcBef>
                  <a:spcPct val="20000"/>
                </a:spcBef>
                <a:spcAft>
                  <a:spcPct val="0"/>
                </a:spcAft>
                <a:buClr>
                  <a:srgbClr val="0066CC"/>
                </a:buClr>
                <a:buSzTx/>
                <a:buFontTx/>
                <a:buNone/>
                <a:tabLst/>
                <a:defRPr/>
              </a:pPr>
              <a:endParaRPr kumimoji="0" lang="fr-FR" altLang="en-US" sz="1800" b="0" i="0" u="none" strike="noStrike" kern="1200" cap="none" spc="0" normalizeH="0" baseline="0" noProof="0">
                <a:ln>
                  <a:noFill/>
                </a:ln>
                <a:solidFill>
                  <a:srgbClr val="7C6A55"/>
                </a:solidFill>
                <a:effectLst/>
                <a:uLnTx/>
                <a:uFillTx/>
                <a:latin typeface="Calibri" panose="020F0502020204030204"/>
                <a:ea typeface="+mn-ea"/>
                <a:cs typeface="Arial" pitchFamily="34" charset="0"/>
              </a:endParaRPr>
            </a:p>
          </p:txBody>
        </p:sp>
        <p:sp>
          <p:nvSpPr>
            <p:cNvPr id="8" name="Oval 18"/>
            <p:cNvSpPr>
              <a:spLocks noChangeArrowheads="1"/>
            </p:cNvSpPr>
            <p:nvPr/>
          </p:nvSpPr>
          <p:spPr bwMode="auto">
            <a:xfrm rot="787714">
              <a:off x="5428205" y="4084476"/>
              <a:ext cx="281491" cy="570238"/>
            </a:xfrm>
            <a:prstGeom prst="ellipse">
              <a:avLst/>
            </a:prstGeom>
            <a:noFill/>
            <a:ln w="38100" algn="ctr">
              <a:solidFill>
                <a:srgbClr val="CC0000"/>
              </a:solidFill>
              <a:round/>
              <a:headEnd/>
              <a:tailEnd/>
            </a:ln>
          </p:spPr>
          <p:txBody>
            <a:bodyPr wrap="none" anchor="ctr">
              <a:spAutoFit/>
            </a:bodyPr>
            <a:lstStyle/>
            <a:p>
              <a:pPr marL="0" marR="0" lvl="0" indent="0" algn="l" defTabSz="914400" rtl="0" eaLnBrk="1" fontAlgn="base" latinLnBrk="0" hangingPunct="1">
                <a:lnSpc>
                  <a:spcPct val="100000"/>
                </a:lnSpc>
                <a:spcBef>
                  <a:spcPct val="20000"/>
                </a:spcBef>
                <a:spcAft>
                  <a:spcPct val="0"/>
                </a:spcAft>
                <a:buClr>
                  <a:srgbClr val="0066CC"/>
                </a:buClr>
                <a:buSzTx/>
                <a:buFontTx/>
                <a:buNone/>
                <a:tabLst/>
                <a:defRPr/>
              </a:pPr>
              <a:endParaRPr kumimoji="0" lang="fr-FR" altLang="en-US" sz="1800" b="0" i="0" u="none" strike="noStrike" kern="1200" cap="none" spc="0" normalizeH="0" baseline="0" noProof="0">
                <a:ln>
                  <a:noFill/>
                </a:ln>
                <a:solidFill>
                  <a:srgbClr val="7C6A55"/>
                </a:solidFill>
                <a:effectLst/>
                <a:uLnTx/>
                <a:uFillTx/>
                <a:latin typeface="Calibri" panose="020F0502020204030204"/>
                <a:ea typeface="+mn-ea"/>
                <a:cs typeface="Arial" pitchFamily="34" charset="0"/>
              </a:endParaRPr>
            </a:p>
          </p:txBody>
        </p:sp>
        <p:grpSp>
          <p:nvGrpSpPr>
            <p:cNvPr id="9" name="Group 63"/>
            <p:cNvGrpSpPr>
              <a:grpSpLocks/>
            </p:cNvGrpSpPr>
            <p:nvPr/>
          </p:nvGrpSpPr>
          <p:grpSpPr bwMode="auto">
            <a:xfrm>
              <a:off x="4484688" y="1682750"/>
              <a:ext cx="969962" cy="2346325"/>
              <a:chOff x="1830" y="922"/>
              <a:chExt cx="564" cy="1478"/>
            </a:xfrm>
          </p:grpSpPr>
          <p:grpSp>
            <p:nvGrpSpPr>
              <p:cNvPr id="10" name="Group 27"/>
              <p:cNvGrpSpPr>
                <a:grpSpLocks/>
              </p:cNvGrpSpPr>
              <p:nvPr/>
            </p:nvGrpSpPr>
            <p:grpSpPr bwMode="auto">
              <a:xfrm>
                <a:off x="1830" y="1786"/>
                <a:ext cx="564" cy="278"/>
                <a:chOff x="1830" y="1786"/>
                <a:chExt cx="564" cy="278"/>
              </a:xfrm>
            </p:grpSpPr>
            <p:sp>
              <p:nvSpPr>
                <p:cNvPr id="31" name="Line 21"/>
                <p:cNvSpPr>
                  <a:spLocks noChangeShapeType="1"/>
                </p:cNvSpPr>
                <p:nvPr/>
              </p:nvSpPr>
              <p:spPr bwMode="auto">
                <a:xfrm>
                  <a:off x="1872" y="1824"/>
                  <a:ext cx="480" cy="0"/>
                </a:xfrm>
                <a:prstGeom prst="line">
                  <a:avLst/>
                </a:prstGeom>
                <a:noFill/>
                <a:ln w="38100">
                  <a:solidFill>
                    <a:srgbClr val="CC0000"/>
                  </a:solidFill>
                  <a:round/>
                  <a:headEnd/>
                  <a:tailEnd/>
                </a:ln>
              </p:spPr>
              <p:txBody>
                <a:bodyPr anchor="b">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7C6A55"/>
                    </a:solidFill>
                    <a:effectLst/>
                    <a:uLnTx/>
                    <a:uFillTx/>
                    <a:latin typeface="Calibri" panose="020F0502020204030204"/>
                    <a:ea typeface="+mn-ea"/>
                    <a:cs typeface="Arial" pitchFamily="34" charset="0"/>
                  </a:endParaRPr>
                </a:p>
              </p:txBody>
            </p:sp>
            <p:sp>
              <p:nvSpPr>
                <p:cNvPr id="32" name="Line 22"/>
                <p:cNvSpPr>
                  <a:spLocks noChangeShapeType="1"/>
                </p:cNvSpPr>
                <p:nvPr/>
              </p:nvSpPr>
              <p:spPr bwMode="auto">
                <a:xfrm>
                  <a:off x="1872" y="2064"/>
                  <a:ext cx="480" cy="0"/>
                </a:xfrm>
                <a:prstGeom prst="line">
                  <a:avLst/>
                </a:prstGeom>
                <a:noFill/>
                <a:ln w="38100">
                  <a:solidFill>
                    <a:srgbClr val="CC0000"/>
                  </a:solidFill>
                  <a:round/>
                  <a:headEnd/>
                  <a:tailEnd/>
                </a:ln>
              </p:spPr>
              <p:txBody>
                <a:bodyPr anchor="b">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7C6A55"/>
                    </a:solidFill>
                    <a:effectLst/>
                    <a:uLnTx/>
                    <a:uFillTx/>
                    <a:latin typeface="Calibri" panose="020F0502020204030204"/>
                    <a:ea typeface="+mn-ea"/>
                    <a:cs typeface="Arial" pitchFamily="34" charset="0"/>
                  </a:endParaRPr>
                </a:p>
              </p:txBody>
            </p:sp>
            <p:sp>
              <p:nvSpPr>
                <p:cNvPr id="33" name="Freeform 25"/>
                <p:cNvSpPr>
                  <a:spLocks/>
                </p:cNvSpPr>
                <p:nvPr/>
              </p:nvSpPr>
              <p:spPr bwMode="auto">
                <a:xfrm>
                  <a:off x="2254" y="1786"/>
                  <a:ext cx="140" cy="255"/>
                </a:xfrm>
                <a:custGeom>
                  <a:avLst/>
                  <a:gdLst>
                    <a:gd name="T0" fmla="*/ 2147483647 w 56"/>
                    <a:gd name="T1" fmla="*/ 0 h 240"/>
                    <a:gd name="T2" fmla="*/ 2147483647 w 56"/>
                    <a:gd name="T3" fmla="*/ 1 h 240"/>
                    <a:gd name="T4" fmla="*/ 2147483647 w 56"/>
                    <a:gd name="T5" fmla="*/ 1 h 240"/>
                    <a:gd name="T6" fmla="*/ 2147483647 w 56"/>
                    <a:gd name="T7" fmla="*/ 1 h 240"/>
                    <a:gd name="T8" fmla="*/ 0 60000 65536"/>
                    <a:gd name="T9" fmla="*/ 0 60000 65536"/>
                    <a:gd name="T10" fmla="*/ 0 60000 65536"/>
                    <a:gd name="T11" fmla="*/ 0 60000 65536"/>
                    <a:gd name="T12" fmla="*/ 0 w 56"/>
                    <a:gd name="T13" fmla="*/ 0 h 240"/>
                    <a:gd name="T14" fmla="*/ 56 w 56"/>
                    <a:gd name="T15" fmla="*/ 240 h 240"/>
                  </a:gdLst>
                  <a:ahLst/>
                  <a:cxnLst>
                    <a:cxn ang="T8">
                      <a:pos x="T0" y="T1"/>
                    </a:cxn>
                    <a:cxn ang="T9">
                      <a:pos x="T2" y="T3"/>
                    </a:cxn>
                    <a:cxn ang="T10">
                      <a:pos x="T4" y="T5"/>
                    </a:cxn>
                    <a:cxn ang="T11">
                      <a:pos x="T6" y="T7"/>
                    </a:cxn>
                  </a:cxnLst>
                  <a:rect l="T12" t="T13" r="T14" b="T15"/>
                  <a:pathLst>
                    <a:path w="56" h="240">
                      <a:moveTo>
                        <a:pt x="56" y="0"/>
                      </a:moveTo>
                      <a:cubicBezTo>
                        <a:pt x="36" y="36"/>
                        <a:pt x="16" y="72"/>
                        <a:pt x="8" y="96"/>
                      </a:cubicBezTo>
                      <a:cubicBezTo>
                        <a:pt x="0" y="120"/>
                        <a:pt x="0" y="120"/>
                        <a:pt x="8" y="144"/>
                      </a:cubicBezTo>
                      <a:cubicBezTo>
                        <a:pt x="16" y="168"/>
                        <a:pt x="36" y="204"/>
                        <a:pt x="56" y="240"/>
                      </a:cubicBezTo>
                    </a:path>
                  </a:pathLst>
                </a:custGeom>
                <a:noFill/>
                <a:ln w="38100">
                  <a:solidFill>
                    <a:srgbClr val="CC0000"/>
                  </a:solidFill>
                  <a:round/>
                  <a:headEnd/>
                  <a:tailEnd/>
                </a:ln>
              </p:spPr>
              <p:txBody>
                <a:bodyPr anchor="b">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7C6A55"/>
                    </a:solidFill>
                    <a:effectLst/>
                    <a:uLnTx/>
                    <a:uFillTx/>
                    <a:latin typeface="Calibri" panose="020F0502020204030204"/>
                    <a:ea typeface="+mn-ea"/>
                    <a:cs typeface="Arial" pitchFamily="34" charset="0"/>
                  </a:endParaRPr>
                </a:p>
              </p:txBody>
            </p:sp>
            <p:sp>
              <p:nvSpPr>
                <p:cNvPr id="34" name="Freeform 26"/>
                <p:cNvSpPr>
                  <a:spLocks/>
                </p:cNvSpPr>
                <p:nvPr/>
              </p:nvSpPr>
              <p:spPr bwMode="auto">
                <a:xfrm>
                  <a:off x="1830" y="1786"/>
                  <a:ext cx="140" cy="255"/>
                </a:xfrm>
                <a:custGeom>
                  <a:avLst/>
                  <a:gdLst>
                    <a:gd name="T0" fmla="*/ 0 w 56"/>
                    <a:gd name="T1" fmla="*/ 0 h 240"/>
                    <a:gd name="T2" fmla="*/ 2147483647 w 56"/>
                    <a:gd name="T3" fmla="*/ 1 h 240"/>
                    <a:gd name="T4" fmla="*/ 2147483647 w 56"/>
                    <a:gd name="T5" fmla="*/ 1 h 240"/>
                    <a:gd name="T6" fmla="*/ 0 w 56"/>
                    <a:gd name="T7" fmla="*/ 1 h 240"/>
                    <a:gd name="T8" fmla="*/ 0 60000 65536"/>
                    <a:gd name="T9" fmla="*/ 0 60000 65536"/>
                    <a:gd name="T10" fmla="*/ 0 60000 65536"/>
                    <a:gd name="T11" fmla="*/ 0 60000 65536"/>
                    <a:gd name="T12" fmla="*/ 0 w 56"/>
                    <a:gd name="T13" fmla="*/ 0 h 240"/>
                    <a:gd name="T14" fmla="*/ 56 w 56"/>
                    <a:gd name="T15" fmla="*/ 240 h 240"/>
                  </a:gdLst>
                  <a:ahLst/>
                  <a:cxnLst>
                    <a:cxn ang="T8">
                      <a:pos x="T0" y="T1"/>
                    </a:cxn>
                    <a:cxn ang="T9">
                      <a:pos x="T2" y="T3"/>
                    </a:cxn>
                    <a:cxn ang="T10">
                      <a:pos x="T4" y="T5"/>
                    </a:cxn>
                    <a:cxn ang="T11">
                      <a:pos x="T6" y="T7"/>
                    </a:cxn>
                  </a:cxnLst>
                  <a:rect l="T12" t="T13" r="T14" b="T15"/>
                  <a:pathLst>
                    <a:path w="56" h="240">
                      <a:moveTo>
                        <a:pt x="0" y="0"/>
                      </a:moveTo>
                      <a:cubicBezTo>
                        <a:pt x="20" y="36"/>
                        <a:pt x="40" y="72"/>
                        <a:pt x="48" y="96"/>
                      </a:cubicBezTo>
                      <a:cubicBezTo>
                        <a:pt x="56" y="120"/>
                        <a:pt x="56" y="120"/>
                        <a:pt x="48" y="144"/>
                      </a:cubicBezTo>
                      <a:cubicBezTo>
                        <a:pt x="40" y="168"/>
                        <a:pt x="20" y="204"/>
                        <a:pt x="0" y="240"/>
                      </a:cubicBezTo>
                    </a:path>
                  </a:pathLst>
                </a:custGeom>
                <a:noFill/>
                <a:ln w="38100">
                  <a:solidFill>
                    <a:srgbClr val="CC0000"/>
                  </a:solidFill>
                  <a:round/>
                  <a:headEnd/>
                  <a:tailEnd/>
                </a:ln>
              </p:spPr>
              <p:txBody>
                <a:bodyPr anchor="b">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7C6A55"/>
                    </a:solidFill>
                    <a:effectLst/>
                    <a:uLnTx/>
                    <a:uFillTx/>
                    <a:latin typeface="Calibri" panose="020F0502020204030204"/>
                    <a:ea typeface="+mn-ea"/>
                    <a:cs typeface="Arial" pitchFamily="34" charset="0"/>
                  </a:endParaRPr>
                </a:p>
              </p:txBody>
            </p:sp>
          </p:grpSp>
          <p:grpSp>
            <p:nvGrpSpPr>
              <p:cNvPr id="11" name="Group 28"/>
              <p:cNvGrpSpPr>
                <a:grpSpLocks/>
              </p:cNvGrpSpPr>
              <p:nvPr/>
            </p:nvGrpSpPr>
            <p:grpSpPr bwMode="auto">
              <a:xfrm>
                <a:off x="1830" y="2064"/>
                <a:ext cx="564" cy="336"/>
                <a:chOff x="1830" y="1824"/>
                <a:chExt cx="564" cy="240"/>
              </a:xfrm>
            </p:grpSpPr>
            <p:sp>
              <p:nvSpPr>
                <p:cNvPr id="27" name="Line 29"/>
                <p:cNvSpPr>
                  <a:spLocks noChangeShapeType="1"/>
                </p:cNvSpPr>
                <p:nvPr/>
              </p:nvSpPr>
              <p:spPr bwMode="auto">
                <a:xfrm>
                  <a:off x="1872" y="1824"/>
                  <a:ext cx="480" cy="0"/>
                </a:xfrm>
                <a:prstGeom prst="line">
                  <a:avLst/>
                </a:prstGeom>
                <a:noFill/>
                <a:ln w="38100">
                  <a:solidFill>
                    <a:srgbClr val="CC0000"/>
                  </a:solidFill>
                  <a:round/>
                  <a:headEnd/>
                  <a:tailEnd/>
                </a:ln>
              </p:spPr>
              <p:txBody>
                <a:bodyPr anchor="b">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7C6A55"/>
                    </a:solidFill>
                    <a:effectLst/>
                    <a:uLnTx/>
                    <a:uFillTx/>
                    <a:latin typeface="Calibri" panose="020F0502020204030204"/>
                    <a:ea typeface="+mn-ea"/>
                    <a:cs typeface="Arial" pitchFamily="34" charset="0"/>
                  </a:endParaRPr>
                </a:p>
              </p:txBody>
            </p:sp>
            <p:sp>
              <p:nvSpPr>
                <p:cNvPr id="28" name="Line 30"/>
                <p:cNvSpPr>
                  <a:spLocks noChangeShapeType="1"/>
                </p:cNvSpPr>
                <p:nvPr/>
              </p:nvSpPr>
              <p:spPr bwMode="auto">
                <a:xfrm>
                  <a:off x="1872" y="2064"/>
                  <a:ext cx="480" cy="0"/>
                </a:xfrm>
                <a:prstGeom prst="line">
                  <a:avLst/>
                </a:prstGeom>
                <a:noFill/>
                <a:ln w="38100">
                  <a:solidFill>
                    <a:srgbClr val="CC0000"/>
                  </a:solidFill>
                  <a:round/>
                  <a:headEnd/>
                  <a:tailEnd/>
                </a:ln>
              </p:spPr>
              <p:txBody>
                <a:bodyPr anchor="b">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7C6A55"/>
                    </a:solidFill>
                    <a:effectLst/>
                    <a:uLnTx/>
                    <a:uFillTx/>
                    <a:latin typeface="Calibri" panose="020F0502020204030204"/>
                    <a:ea typeface="+mn-ea"/>
                    <a:cs typeface="Arial" pitchFamily="34" charset="0"/>
                  </a:endParaRPr>
                </a:p>
              </p:txBody>
            </p:sp>
            <p:sp>
              <p:nvSpPr>
                <p:cNvPr id="29" name="Freeform 31"/>
                <p:cNvSpPr>
                  <a:spLocks/>
                </p:cNvSpPr>
                <p:nvPr/>
              </p:nvSpPr>
              <p:spPr bwMode="auto">
                <a:xfrm>
                  <a:off x="2254" y="1866"/>
                  <a:ext cx="140" cy="182"/>
                </a:xfrm>
                <a:custGeom>
                  <a:avLst/>
                  <a:gdLst>
                    <a:gd name="T0" fmla="*/ 2147483647 w 56"/>
                    <a:gd name="T1" fmla="*/ 0 h 240"/>
                    <a:gd name="T2" fmla="*/ 2147483647 w 56"/>
                    <a:gd name="T3" fmla="*/ 1 h 240"/>
                    <a:gd name="T4" fmla="*/ 2147483647 w 56"/>
                    <a:gd name="T5" fmla="*/ 1 h 240"/>
                    <a:gd name="T6" fmla="*/ 2147483647 w 56"/>
                    <a:gd name="T7" fmla="*/ 1 h 240"/>
                    <a:gd name="T8" fmla="*/ 0 60000 65536"/>
                    <a:gd name="T9" fmla="*/ 0 60000 65536"/>
                    <a:gd name="T10" fmla="*/ 0 60000 65536"/>
                    <a:gd name="T11" fmla="*/ 0 60000 65536"/>
                    <a:gd name="T12" fmla="*/ 0 w 56"/>
                    <a:gd name="T13" fmla="*/ 0 h 240"/>
                    <a:gd name="T14" fmla="*/ 56 w 56"/>
                    <a:gd name="T15" fmla="*/ 240 h 240"/>
                  </a:gdLst>
                  <a:ahLst/>
                  <a:cxnLst>
                    <a:cxn ang="T8">
                      <a:pos x="T0" y="T1"/>
                    </a:cxn>
                    <a:cxn ang="T9">
                      <a:pos x="T2" y="T3"/>
                    </a:cxn>
                    <a:cxn ang="T10">
                      <a:pos x="T4" y="T5"/>
                    </a:cxn>
                    <a:cxn ang="T11">
                      <a:pos x="T6" y="T7"/>
                    </a:cxn>
                  </a:cxnLst>
                  <a:rect l="T12" t="T13" r="T14" b="T15"/>
                  <a:pathLst>
                    <a:path w="56" h="240">
                      <a:moveTo>
                        <a:pt x="56" y="0"/>
                      </a:moveTo>
                      <a:cubicBezTo>
                        <a:pt x="36" y="36"/>
                        <a:pt x="16" y="72"/>
                        <a:pt x="8" y="96"/>
                      </a:cubicBezTo>
                      <a:cubicBezTo>
                        <a:pt x="0" y="120"/>
                        <a:pt x="0" y="120"/>
                        <a:pt x="8" y="144"/>
                      </a:cubicBezTo>
                      <a:cubicBezTo>
                        <a:pt x="16" y="168"/>
                        <a:pt x="36" y="204"/>
                        <a:pt x="56" y="240"/>
                      </a:cubicBezTo>
                    </a:path>
                  </a:pathLst>
                </a:custGeom>
                <a:noFill/>
                <a:ln w="38100">
                  <a:solidFill>
                    <a:srgbClr val="CC0000"/>
                  </a:solidFill>
                  <a:round/>
                  <a:headEnd/>
                  <a:tailEnd/>
                </a:ln>
              </p:spPr>
              <p:txBody>
                <a:bodyPr anchor="b">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7C6A55"/>
                    </a:solidFill>
                    <a:effectLst/>
                    <a:uLnTx/>
                    <a:uFillTx/>
                    <a:latin typeface="Calibri" panose="020F0502020204030204"/>
                    <a:ea typeface="+mn-ea"/>
                    <a:cs typeface="Arial" pitchFamily="34" charset="0"/>
                  </a:endParaRPr>
                </a:p>
              </p:txBody>
            </p:sp>
            <p:sp>
              <p:nvSpPr>
                <p:cNvPr id="30" name="Freeform 32"/>
                <p:cNvSpPr>
                  <a:spLocks/>
                </p:cNvSpPr>
                <p:nvPr/>
              </p:nvSpPr>
              <p:spPr bwMode="auto">
                <a:xfrm>
                  <a:off x="1830" y="1866"/>
                  <a:ext cx="140" cy="182"/>
                </a:xfrm>
                <a:custGeom>
                  <a:avLst/>
                  <a:gdLst>
                    <a:gd name="T0" fmla="*/ 0 w 56"/>
                    <a:gd name="T1" fmla="*/ 0 h 240"/>
                    <a:gd name="T2" fmla="*/ 2147483647 w 56"/>
                    <a:gd name="T3" fmla="*/ 1 h 240"/>
                    <a:gd name="T4" fmla="*/ 2147483647 w 56"/>
                    <a:gd name="T5" fmla="*/ 1 h 240"/>
                    <a:gd name="T6" fmla="*/ 0 w 56"/>
                    <a:gd name="T7" fmla="*/ 1 h 240"/>
                    <a:gd name="T8" fmla="*/ 0 60000 65536"/>
                    <a:gd name="T9" fmla="*/ 0 60000 65536"/>
                    <a:gd name="T10" fmla="*/ 0 60000 65536"/>
                    <a:gd name="T11" fmla="*/ 0 60000 65536"/>
                    <a:gd name="T12" fmla="*/ 0 w 56"/>
                    <a:gd name="T13" fmla="*/ 0 h 240"/>
                    <a:gd name="T14" fmla="*/ 56 w 56"/>
                    <a:gd name="T15" fmla="*/ 240 h 240"/>
                  </a:gdLst>
                  <a:ahLst/>
                  <a:cxnLst>
                    <a:cxn ang="T8">
                      <a:pos x="T0" y="T1"/>
                    </a:cxn>
                    <a:cxn ang="T9">
                      <a:pos x="T2" y="T3"/>
                    </a:cxn>
                    <a:cxn ang="T10">
                      <a:pos x="T4" y="T5"/>
                    </a:cxn>
                    <a:cxn ang="T11">
                      <a:pos x="T6" y="T7"/>
                    </a:cxn>
                  </a:cxnLst>
                  <a:rect l="T12" t="T13" r="T14" b="T15"/>
                  <a:pathLst>
                    <a:path w="56" h="240">
                      <a:moveTo>
                        <a:pt x="0" y="0"/>
                      </a:moveTo>
                      <a:cubicBezTo>
                        <a:pt x="20" y="36"/>
                        <a:pt x="40" y="72"/>
                        <a:pt x="48" y="96"/>
                      </a:cubicBezTo>
                      <a:cubicBezTo>
                        <a:pt x="56" y="120"/>
                        <a:pt x="56" y="120"/>
                        <a:pt x="48" y="144"/>
                      </a:cubicBezTo>
                      <a:cubicBezTo>
                        <a:pt x="40" y="168"/>
                        <a:pt x="20" y="204"/>
                        <a:pt x="0" y="240"/>
                      </a:cubicBezTo>
                    </a:path>
                  </a:pathLst>
                </a:custGeom>
                <a:noFill/>
                <a:ln w="38100">
                  <a:solidFill>
                    <a:srgbClr val="CC0000"/>
                  </a:solidFill>
                  <a:round/>
                  <a:headEnd/>
                  <a:tailEnd/>
                </a:ln>
              </p:spPr>
              <p:txBody>
                <a:bodyPr anchor="b">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7C6A55"/>
                    </a:solidFill>
                    <a:effectLst/>
                    <a:uLnTx/>
                    <a:uFillTx/>
                    <a:latin typeface="Calibri" panose="020F0502020204030204"/>
                    <a:ea typeface="+mn-ea"/>
                    <a:cs typeface="Arial" pitchFamily="34" charset="0"/>
                  </a:endParaRPr>
                </a:p>
              </p:txBody>
            </p:sp>
          </p:grpSp>
          <p:grpSp>
            <p:nvGrpSpPr>
              <p:cNvPr id="12" name="Group 48"/>
              <p:cNvGrpSpPr>
                <a:grpSpLocks/>
              </p:cNvGrpSpPr>
              <p:nvPr/>
            </p:nvGrpSpPr>
            <p:grpSpPr bwMode="auto">
              <a:xfrm>
                <a:off x="1830" y="1536"/>
                <a:ext cx="564" cy="288"/>
                <a:chOff x="1830" y="1824"/>
                <a:chExt cx="564" cy="240"/>
              </a:xfrm>
            </p:grpSpPr>
            <p:sp>
              <p:nvSpPr>
                <p:cNvPr id="23" name="Line 49"/>
                <p:cNvSpPr>
                  <a:spLocks noChangeShapeType="1"/>
                </p:cNvSpPr>
                <p:nvPr/>
              </p:nvSpPr>
              <p:spPr bwMode="auto">
                <a:xfrm>
                  <a:off x="1872" y="1824"/>
                  <a:ext cx="480" cy="0"/>
                </a:xfrm>
                <a:prstGeom prst="line">
                  <a:avLst/>
                </a:prstGeom>
                <a:noFill/>
                <a:ln w="38100">
                  <a:solidFill>
                    <a:srgbClr val="CC0000"/>
                  </a:solidFill>
                  <a:round/>
                  <a:headEnd/>
                  <a:tailEnd/>
                </a:ln>
              </p:spPr>
              <p:txBody>
                <a:bodyPr anchor="b">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7C6A55"/>
                    </a:solidFill>
                    <a:effectLst/>
                    <a:uLnTx/>
                    <a:uFillTx/>
                    <a:latin typeface="Calibri" panose="020F0502020204030204"/>
                    <a:ea typeface="+mn-ea"/>
                    <a:cs typeface="Arial" pitchFamily="34" charset="0"/>
                  </a:endParaRPr>
                </a:p>
              </p:txBody>
            </p:sp>
            <p:sp>
              <p:nvSpPr>
                <p:cNvPr id="24" name="Line 50"/>
                <p:cNvSpPr>
                  <a:spLocks noChangeShapeType="1"/>
                </p:cNvSpPr>
                <p:nvPr/>
              </p:nvSpPr>
              <p:spPr bwMode="auto">
                <a:xfrm>
                  <a:off x="1872" y="2064"/>
                  <a:ext cx="480" cy="0"/>
                </a:xfrm>
                <a:prstGeom prst="line">
                  <a:avLst/>
                </a:prstGeom>
                <a:noFill/>
                <a:ln w="38100">
                  <a:solidFill>
                    <a:srgbClr val="CC0000"/>
                  </a:solidFill>
                  <a:round/>
                  <a:headEnd/>
                  <a:tailEnd/>
                </a:ln>
              </p:spPr>
              <p:txBody>
                <a:bodyPr anchor="b">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7C6A55"/>
                    </a:solidFill>
                    <a:effectLst/>
                    <a:uLnTx/>
                    <a:uFillTx/>
                    <a:latin typeface="Calibri" panose="020F0502020204030204"/>
                    <a:ea typeface="+mn-ea"/>
                    <a:cs typeface="Arial" pitchFamily="34" charset="0"/>
                  </a:endParaRPr>
                </a:p>
              </p:txBody>
            </p:sp>
            <p:sp>
              <p:nvSpPr>
                <p:cNvPr id="25" name="Freeform 51"/>
                <p:cNvSpPr>
                  <a:spLocks/>
                </p:cNvSpPr>
                <p:nvPr/>
              </p:nvSpPr>
              <p:spPr bwMode="auto">
                <a:xfrm>
                  <a:off x="2254" y="1832"/>
                  <a:ext cx="140" cy="213"/>
                </a:xfrm>
                <a:custGeom>
                  <a:avLst/>
                  <a:gdLst>
                    <a:gd name="T0" fmla="*/ 2147483647 w 56"/>
                    <a:gd name="T1" fmla="*/ 0 h 240"/>
                    <a:gd name="T2" fmla="*/ 2147483647 w 56"/>
                    <a:gd name="T3" fmla="*/ 1 h 240"/>
                    <a:gd name="T4" fmla="*/ 2147483647 w 56"/>
                    <a:gd name="T5" fmla="*/ 1 h 240"/>
                    <a:gd name="T6" fmla="*/ 2147483647 w 56"/>
                    <a:gd name="T7" fmla="*/ 1 h 240"/>
                    <a:gd name="T8" fmla="*/ 0 60000 65536"/>
                    <a:gd name="T9" fmla="*/ 0 60000 65536"/>
                    <a:gd name="T10" fmla="*/ 0 60000 65536"/>
                    <a:gd name="T11" fmla="*/ 0 60000 65536"/>
                    <a:gd name="T12" fmla="*/ 0 w 56"/>
                    <a:gd name="T13" fmla="*/ 0 h 240"/>
                    <a:gd name="T14" fmla="*/ 56 w 56"/>
                    <a:gd name="T15" fmla="*/ 240 h 240"/>
                  </a:gdLst>
                  <a:ahLst/>
                  <a:cxnLst>
                    <a:cxn ang="T8">
                      <a:pos x="T0" y="T1"/>
                    </a:cxn>
                    <a:cxn ang="T9">
                      <a:pos x="T2" y="T3"/>
                    </a:cxn>
                    <a:cxn ang="T10">
                      <a:pos x="T4" y="T5"/>
                    </a:cxn>
                    <a:cxn ang="T11">
                      <a:pos x="T6" y="T7"/>
                    </a:cxn>
                  </a:cxnLst>
                  <a:rect l="T12" t="T13" r="T14" b="T15"/>
                  <a:pathLst>
                    <a:path w="56" h="240">
                      <a:moveTo>
                        <a:pt x="56" y="0"/>
                      </a:moveTo>
                      <a:cubicBezTo>
                        <a:pt x="36" y="36"/>
                        <a:pt x="16" y="72"/>
                        <a:pt x="8" y="96"/>
                      </a:cubicBezTo>
                      <a:cubicBezTo>
                        <a:pt x="0" y="120"/>
                        <a:pt x="0" y="120"/>
                        <a:pt x="8" y="144"/>
                      </a:cubicBezTo>
                      <a:cubicBezTo>
                        <a:pt x="16" y="168"/>
                        <a:pt x="36" y="204"/>
                        <a:pt x="56" y="240"/>
                      </a:cubicBezTo>
                    </a:path>
                  </a:pathLst>
                </a:custGeom>
                <a:noFill/>
                <a:ln w="38100">
                  <a:solidFill>
                    <a:srgbClr val="CC0000"/>
                  </a:solidFill>
                  <a:round/>
                  <a:headEnd/>
                  <a:tailEnd/>
                </a:ln>
              </p:spPr>
              <p:txBody>
                <a:bodyPr anchor="b">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7C6A55"/>
                    </a:solidFill>
                    <a:effectLst/>
                    <a:uLnTx/>
                    <a:uFillTx/>
                    <a:latin typeface="Calibri" panose="020F0502020204030204"/>
                    <a:ea typeface="+mn-ea"/>
                    <a:cs typeface="Arial" pitchFamily="34" charset="0"/>
                  </a:endParaRPr>
                </a:p>
              </p:txBody>
            </p:sp>
            <p:sp>
              <p:nvSpPr>
                <p:cNvPr id="26" name="Freeform 52"/>
                <p:cNvSpPr>
                  <a:spLocks/>
                </p:cNvSpPr>
                <p:nvPr/>
              </p:nvSpPr>
              <p:spPr bwMode="auto">
                <a:xfrm>
                  <a:off x="1830" y="1832"/>
                  <a:ext cx="140" cy="213"/>
                </a:xfrm>
                <a:custGeom>
                  <a:avLst/>
                  <a:gdLst>
                    <a:gd name="T0" fmla="*/ 0 w 56"/>
                    <a:gd name="T1" fmla="*/ 0 h 240"/>
                    <a:gd name="T2" fmla="*/ 2147483647 w 56"/>
                    <a:gd name="T3" fmla="*/ 1 h 240"/>
                    <a:gd name="T4" fmla="*/ 2147483647 w 56"/>
                    <a:gd name="T5" fmla="*/ 1 h 240"/>
                    <a:gd name="T6" fmla="*/ 0 w 56"/>
                    <a:gd name="T7" fmla="*/ 1 h 240"/>
                    <a:gd name="T8" fmla="*/ 0 60000 65536"/>
                    <a:gd name="T9" fmla="*/ 0 60000 65536"/>
                    <a:gd name="T10" fmla="*/ 0 60000 65536"/>
                    <a:gd name="T11" fmla="*/ 0 60000 65536"/>
                    <a:gd name="T12" fmla="*/ 0 w 56"/>
                    <a:gd name="T13" fmla="*/ 0 h 240"/>
                    <a:gd name="T14" fmla="*/ 56 w 56"/>
                    <a:gd name="T15" fmla="*/ 240 h 240"/>
                  </a:gdLst>
                  <a:ahLst/>
                  <a:cxnLst>
                    <a:cxn ang="T8">
                      <a:pos x="T0" y="T1"/>
                    </a:cxn>
                    <a:cxn ang="T9">
                      <a:pos x="T2" y="T3"/>
                    </a:cxn>
                    <a:cxn ang="T10">
                      <a:pos x="T4" y="T5"/>
                    </a:cxn>
                    <a:cxn ang="T11">
                      <a:pos x="T6" y="T7"/>
                    </a:cxn>
                  </a:cxnLst>
                  <a:rect l="T12" t="T13" r="T14" b="T15"/>
                  <a:pathLst>
                    <a:path w="56" h="240">
                      <a:moveTo>
                        <a:pt x="0" y="0"/>
                      </a:moveTo>
                      <a:cubicBezTo>
                        <a:pt x="20" y="36"/>
                        <a:pt x="40" y="72"/>
                        <a:pt x="48" y="96"/>
                      </a:cubicBezTo>
                      <a:cubicBezTo>
                        <a:pt x="56" y="120"/>
                        <a:pt x="56" y="120"/>
                        <a:pt x="48" y="144"/>
                      </a:cubicBezTo>
                      <a:cubicBezTo>
                        <a:pt x="40" y="168"/>
                        <a:pt x="20" y="204"/>
                        <a:pt x="0" y="240"/>
                      </a:cubicBezTo>
                    </a:path>
                  </a:pathLst>
                </a:custGeom>
                <a:noFill/>
                <a:ln w="38100">
                  <a:solidFill>
                    <a:srgbClr val="CC0000"/>
                  </a:solidFill>
                  <a:round/>
                  <a:headEnd/>
                  <a:tailEnd/>
                </a:ln>
              </p:spPr>
              <p:txBody>
                <a:bodyPr anchor="b">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7C6A55"/>
                    </a:solidFill>
                    <a:effectLst/>
                    <a:uLnTx/>
                    <a:uFillTx/>
                    <a:latin typeface="Calibri" panose="020F0502020204030204"/>
                    <a:ea typeface="+mn-ea"/>
                    <a:cs typeface="Arial" pitchFamily="34" charset="0"/>
                  </a:endParaRPr>
                </a:p>
              </p:txBody>
            </p:sp>
          </p:grpSp>
          <p:grpSp>
            <p:nvGrpSpPr>
              <p:cNvPr id="13" name="Group 53"/>
              <p:cNvGrpSpPr>
                <a:grpSpLocks/>
              </p:cNvGrpSpPr>
              <p:nvPr/>
            </p:nvGrpSpPr>
            <p:grpSpPr bwMode="auto">
              <a:xfrm>
                <a:off x="1830" y="1200"/>
                <a:ext cx="564" cy="336"/>
                <a:chOff x="1830" y="1824"/>
                <a:chExt cx="564" cy="240"/>
              </a:xfrm>
            </p:grpSpPr>
            <p:sp>
              <p:nvSpPr>
                <p:cNvPr id="19" name="Line 54"/>
                <p:cNvSpPr>
                  <a:spLocks noChangeShapeType="1"/>
                </p:cNvSpPr>
                <p:nvPr/>
              </p:nvSpPr>
              <p:spPr bwMode="auto">
                <a:xfrm>
                  <a:off x="1872" y="1824"/>
                  <a:ext cx="480" cy="0"/>
                </a:xfrm>
                <a:prstGeom prst="line">
                  <a:avLst/>
                </a:prstGeom>
                <a:noFill/>
                <a:ln w="38100">
                  <a:solidFill>
                    <a:srgbClr val="CC0000"/>
                  </a:solidFill>
                  <a:round/>
                  <a:headEnd/>
                  <a:tailEnd/>
                </a:ln>
              </p:spPr>
              <p:txBody>
                <a:bodyPr anchor="b">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7C6A55"/>
                    </a:solidFill>
                    <a:effectLst/>
                    <a:uLnTx/>
                    <a:uFillTx/>
                    <a:latin typeface="Calibri" panose="020F0502020204030204"/>
                    <a:ea typeface="+mn-ea"/>
                    <a:cs typeface="Arial" pitchFamily="34" charset="0"/>
                  </a:endParaRPr>
                </a:p>
              </p:txBody>
            </p:sp>
            <p:sp>
              <p:nvSpPr>
                <p:cNvPr id="20" name="Line 55"/>
                <p:cNvSpPr>
                  <a:spLocks noChangeShapeType="1"/>
                </p:cNvSpPr>
                <p:nvPr/>
              </p:nvSpPr>
              <p:spPr bwMode="auto">
                <a:xfrm>
                  <a:off x="1872" y="2064"/>
                  <a:ext cx="480" cy="0"/>
                </a:xfrm>
                <a:prstGeom prst="line">
                  <a:avLst/>
                </a:prstGeom>
                <a:noFill/>
                <a:ln w="38100">
                  <a:solidFill>
                    <a:srgbClr val="CC0000"/>
                  </a:solidFill>
                  <a:round/>
                  <a:headEnd/>
                  <a:tailEnd/>
                </a:ln>
              </p:spPr>
              <p:txBody>
                <a:bodyPr anchor="b">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7C6A55"/>
                    </a:solidFill>
                    <a:effectLst/>
                    <a:uLnTx/>
                    <a:uFillTx/>
                    <a:latin typeface="Calibri" panose="020F0502020204030204"/>
                    <a:ea typeface="+mn-ea"/>
                    <a:cs typeface="Arial" pitchFamily="34" charset="0"/>
                  </a:endParaRPr>
                </a:p>
              </p:txBody>
            </p:sp>
            <p:sp>
              <p:nvSpPr>
                <p:cNvPr id="21" name="Freeform 56"/>
                <p:cNvSpPr>
                  <a:spLocks/>
                </p:cNvSpPr>
                <p:nvPr/>
              </p:nvSpPr>
              <p:spPr bwMode="auto">
                <a:xfrm>
                  <a:off x="2254" y="1866"/>
                  <a:ext cx="140" cy="182"/>
                </a:xfrm>
                <a:custGeom>
                  <a:avLst/>
                  <a:gdLst>
                    <a:gd name="T0" fmla="*/ 2147483647 w 56"/>
                    <a:gd name="T1" fmla="*/ 0 h 240"/>
                    <a:gd name="T2" fmla="*/ 2147483647 w 56"/>
                    <a:gd name="T3" fmla="*/ 1 h 240"/>
                    <a:gd name="T4" fmla="*/ 2147483647 w 56"/>
                    <a:gd name="T5" fmla="*/ 1 h 240"/>
                    <a:gd name="T6" fmla="*/ 2147483647 w 56"/>
                    <a:gd name="T7" fmla="*/ 1 h 240"/>
                    <a:gd name="T8" fmla="*/ 0 60000 65536"/>
                    <a:gd name="T9" fmla="*/ 0 60000 65536"/>
                    <a:gd name="T10" fmla="*/ 0 60000 65536"/>
                    <a:gd name="T11" fmla="*/ 0 60000 65536"/>
                    <a:gd name="T12" fmla="*/ 0 w 56"/>
                    <a:gd name="T13" fmla="*/ 0 h 240"/>
                    <a:gd name="T14" fmla="*/ 56 w 56"/>
                    <a:gd name="T15" fmla="*/ 240 h 240"/>
                  </a:gdLst>
                  <a:ahLst/>
                  <a:cxnLst>
                    <a:cxn ang="T8">
                      <a:pos x="T0" y="T1"/>
                    </a:cxn>
                    <a:cxn ang="T9">
                      <a:pos x="T2" y="T3"/>
                    </a:cxn>
                    <a:cxn ang="T10">
                      <a:pos x="T4" y="T5"/>
                    </a:cxn>
                    <a:cxn ang="T11">
                      <a:pos x="T6" y="T7"/>
                    </a:cxn>
                  </a:cxnLst>
                  <a:rect l="T12" t="T13" r="T14" b="T15"/>
                  <a:pathLst>
                    <a:path w="56" h="240">
                      <a:moveTo>
                        <a:pt x="56" y="0"/>
                      </a:moveTo>
                      <a:cubicBezTo>
                        <a:pt x="36" y="36"/>
                        <a:pt x="16" y="72"/>
                        <a:pt x="8" y="96"/>
                      </a:cubicBezTo>
                      <a:cubicBezTo>
                        <a:pt x="0" y="120"/>
                        <a:pt x="0" y="120"/>
                        <a:pt x="8" y="144"/>
                      </a:cubicBezTo>
                      <a:cubicBezTo>
                        <a:pt x="16" y="168"/>
                        <a:pt x="36" y="204"/>
                        <a:pt x="56" y="240"/>
                      </a:cubicBezTo>
                    </a:path>
                  </a:pathLst>
                </a:custGeom>
                <a:noFill/>
                <a:ln w="38100">
                  <a:solidFill>
                    <a:srgbClr val="CC0000"/>
                  </a:solidFill>
                  <a:round/>
                  <a:headEnd/>
                  <a:tailEnd/>
                </a:ln>
              </p:spPr>
              <p:txBody>
                <a:bodyPr anchor="b">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7C6A55"/>
                    </a:solidFill>
                    <a:effectLst/>
                    <a:uLnTx/>
                    <a:uFillTx/>
                    <a:latin typeface="Calibri" panose="020F0502020204030204"/>
                    <a:ea typeface="+mn-ea"/>
                    <a:cs typeface="Arial" pitchFamily="34" charset="0"/>
                  </a:endParaRPr>
                </a:p>
              </p:txBody>
            </p:sp>
            <p:sp>
              <p:nvSpPr>
                <p:cNvPr id="22" name="Freeform 57"/>
                <p:cNvSpPr>
                  <a:spLocks/>
                </p:cNvSpPr>
                <p:nvPr/>
              </p:nvSpPr>
              <p:spPr bwMode="auto">
                <a:xfrm>
                  <a:off x="1830" y="1866"/>
                  <a:ext cx="140" cy="182"/>
                </a:xfrm>
                <a:custGeom>
                  <a:avLst/>
                  <a:gdLst>
                    <a:gd name="T0" fmla="*/ 0 w 56"/>
                    <a:gd name="T1" fmla="*/ 0 h 240"/>
                    <a:gd name="T2" fmla="*/ 2147483647 w 56"/>
                    <a:gd name="T3" fmla="*/ 1 h 240"/>
                    <a:gd name="T4" fmla="*/ 2147483647 w 56"/>
                    <a:gd name="T5" fmla="*/ 1 h 240"/>
                    <a:gd name="T6" fmla="*/ 0 w 56"/>
                    <a:gd name="T7" fmla="*/ 1 h 240"/>
                    <a:gd name="T8" fmla="*/ 0 60000 65536"/>
                    <a:gd name="T9" fmla="*/ 0 60000 65536"/>
                    <a:gd name="T10" fmla="*/ 0 60000 65536"/>
                    <a:gd name="T11" fmla="*/ 0 60000 65536"/>
                    <a:gd name="T12" fmla="*/ 0 w 56"/>
                    <a:gd name="T13" fmla="*/ 0 h 240"/>
                    <a:gd name="T14" fmla="*/ 56 w 56"/>
                    <a:gd name="T15" fmla="*/ 240 h 240"/>
                  </a:gdLst>
                  <a:ahLst/>
                  <a:cxnLst>
                    <a:cxn ang="T8">
                      <a:pos x="T0" y="T1"/>
                    </a:cxn>
                    <a:cxn ang="T9">
                      <a:pos x="T2" y="T3"/>
                    </a:cxn>
                    <a:cxn ang="T10">
                      <a:pos x="T4" y="T5"/>
                    </a:cxn>
                    <a:cxn ang="T11">
                      <a:pos x="T6" y="T7"/>
                    </a:cxn>
                  </a:cxnLst>
                  <a:rect l="T12" t="T13" r="T14" b="T15"/>
                  <a:pathLst>
                    <a:path w="56" h="240">
                      <a:moveTo>
                        <a:pt x="0" y="0"/>
                      </a:moveTo>
                      <a:cubicBezTo>
                        <a:pt x="20" y="36"/>
                        <a:pt x="40" y="72"/>
                        <a:pt x="48" y="96"/>
                      </a:cubicBezTo>
                      <a:cubicBezTo>
                        <a:pt x="56" y="120"/>
                        <a:pt x="56" y="120"/>
                        <a:pt x="48" y="144"/>
                      </a:cubicBezTo>
                      <a:cubicBezTo>
                        <a:pt x="40" y="168"/>
                        <a:pt x="20" y="204"/>
                        <a:pt x="0" y="240"/>
                      </a:cubicBezTo>
                    </a:path>
                  </a:pathLst>
                </a:custGeom>
                <a:noFill/>
                <a:ln w="38100">
                  <a:solidFill>
                    <a:srgbClr val="CC0000"/>
                  </a:solidFill>
                  <a:round/>
                  <a:headEnd/>
                  <a:tailEnd/>
                </a:ln>
              </p:spPr>
              <p:txBody>
                <a:bodyPr anchor="b">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7C6A55"/>
                    </a:solidFill>
                    <a:effectLst/>
                    <a:uLnTx/>
                    <a:uFillTx/>
                    <a:latin typeface="Calibri" panose="020F0502020204030204"/>
                    <a:ea typeface="+mn-ea"/>
                    <a:cs typeface="Arial" pitchFamily="34" charset="0"/>
                  </a:endParaRPr>
                </a:p>
              </p:txBody>
            </p:sp>
          </p:grpSp>
          <p:grpSp>
            <p:nvGrpSpPr>
              <p:cNvPr id="14" name="Group 58"/>
              <p:cNvGrpSpPr>
                <a:grpSpLocks/>
              </p:cNvGrpSpPr>
              <p:nvPr/>
            </p:nvGrpSpPr>
            <p:grpSpPr bwMode="auto">
              <a:xfrm>
                <a:off x="1830" y="922"/>
                <a:ext cx="564" cy="278"/>
                <a:chOff x="1830" y="1786"/>
                <a:chExt cx="564" cy="278"/>
              </a:xfrm>
            </p:grpSpPr>
            <p:sp>
              <p:nvSpPr>
                <p:cNvPr id="15" name="Line 59"/>
                <p:cNvSpPr>
                  <a:spLocks noChangeShapeType="1"/>
                </p:cNvSpPr>
                <p:nvPr/>
              </p:nvSpPr>
              <p:spPr bwMode="auto">
                <a:xfrm>
                  <a:off x="1872" y="1824"/>
                  <a:ext cx="480" cy="0"/>
                </a:xfrm>
                <a:prstGeom prst="line">
                  <a:avLst/>
                </a:prstGeom>
                <a:noFill/>
                <a:ln w="38100">
                  <a:solidFill>
                    <a:srgbClr val="CC0000"/>
                  </a:solidFill>
                  <a:round/>
                  <a:headEnd/>
                  <a:tailEnd/>
                </a:ln>
              </p:spPr>
              <p:txBody>
                <a:bodyPr anchor="b">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7C6A55"/>
                    </a:solidFill>
                    <a:effectLst/>
                    <a:uLnTx/>
                    <a:uFillTx/>
                    <a:latin typeface="Calibri" panose="020F0502020204030204"/>
                    <a:ea typeface="+mn-ea"/>
                    <a:cs typeface="Arial" pitchFamily="34" charset="0"/>
                  </a:endParaRPr>
                </a:p>
              </p:txBody>
            </p:sp>
            <p:sp>
              <p:nvSpPr>
                <p:cNvPr id="16" name="Line 60"/>
                <p:cNvSpPr>
                  <a:spLocks noChangeShapeType="1"/>
                </p:cNvSpPr>
                <p:nvPr/>
              </p:nvSpPr>
              <p:spPr bwMode="auto">
                <a:xfrm>
                  <a:off x="1872" y="2064"/>
                  <a:ext cx="480" cy="0"/>
                </a:xfrm>
                <a:prstGeom prst="line">
                  <a:avLst/>
                </a:prstGeom>
                <a:noFill/>
                <a:ln w="38100">
                  <a:solidFill>
                    <a:srgbClr val="CC0000"/>
                  </a:solidFill>
                  <a:round/>
                  <a:headEnd/>
                  <a:tailEnd/>
                </a:ln>
              </p:spPr>
              <p:txBody>
                <a:bodyPr anchor="b">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7C6A55"/>
                    </a:solidFill>
                    <a:effectLst/>
                    <a:uLnTx/>
                    <a:uFillTx/>
                    <a:latin typeface="Calibri" panose="020F0502020204030204"/>
                    <a:ea typeface="+mn-ea"/>
                    <a:cs typeface="Arial" pitchFamily="34" charset="0"/>
                  </a:endParaRPr>
                </a:p>
              </p:txBody>
            </p:sp>
            <p:sp>
              <p:nvSpPr>
                <p:cNvPr id="17" name="Freeform 61"/>
                <p:cNvSpPr>
                  <a:spLocks/>
                </p:cNvSpPr>
                <p:nvPr/>
              </p:nvSpPr>
              <p:spPr bwMode="auto">
                <a:xfrm>
                  <a:off x="2254" y="1786"/>
                  <a:ext cx="140" cy="255"/>
                </a:xfrm>
                <a:custGeom>
                  <a:avLst/>
                  <a:gdLst>
                    <a:gd name="T0" fmla="*/ 2147483647 w 56"/>
                    <a:gd name="T1" fmla="*/ 0 h 240"/>
                    <a:gd name="T2" fmla="*/ 2147483647 w 56"/>
                    <a:gd name="T3" fmla="*/ 1 h 240"/>
                    <a:gd name="T4" fmla="*/ 2147483647 w 56"/>
                    <a:gd name="T5" fmla="*/ 1 h 240"/>
                    <a:gd name="T6" fmla="*/ 2147483647 w 56"/>
                    <a:gd name="T7" fmla="*/ 1 h 240"/>
                    <a:gd name="T8" fmla="*/ 0 60000 65536"/>
                    <a:gd name="T9" fmla="*/ 0 60000 65536"/>
                    <a:gd name="T10" fmla="*/ 0 60000 65536"/>
                    <a:gd name="T11" fmla="*/ 0 60000 65536"/>
                    <a:gd name="T12" fmla="*/ 0 w 56"/>
                    <a:gd name="T13" fmla="*/ 0 h 240"/>
                    <a:gd name="T14" fmla="*/ 56 w 56"/>
                    <a:gd name="T15" fmla="*/ 240 h 240"/>
                  </a:gdLst>
                  <a:ahLst/>
                  <a:cxnLst>
                    <a:cxn ang="T8">
                      <a:pos x="T0" y="T1"/>
                    </a:cxn>
                    <a:cxn ang="T9">
                      <a:pos x="T2" y="T3"/>
                    </a:cxn>
                    <a:cxn ang="T10">
                      <a:pos x="T4" y="T5"/>
                    </a:cxn>
                    <a:cxn ang="T11">
                      <a:pos x="T6" y="T7"/>
                    </a:cxn>
                  </a:cxnLst>
                  <a:rect l="T12" t="T13" r="T14" b="T15"/>
                  <a:pathLst>
                    <a:path w="56" h="240">
                      <a:moveTo>
                        <a:pt x="56" y="0"/>
                      </a:moveTo>
                      <a:cubicBezTo>
                        <a:pt x="36" y="36"/>
                        <a:pt x="16" y="72"/>
                        <a:pt x="8" y="96"/>
                      </a:cubicBezTo>
                      <a:cubicBezTo>
                        <a:pt x="0" y="120"/>
                        <a:pt x="0" y="120"/>
                        <a:pt x="8" y="144"/>
                      </a:cubicBezTo>
                      <a:cubicBezTo>
                        <a:pt x="16" y="168"/>
                        <a:pt x="36" y="204"/>
                        <a:pt x="56" y="240"/>
                      </a:cubicBezTo>
                    </a:path>
                  </a:pathLst>
                </a:custGeom>
                <a:noFill/>
                <a:ln w="38100">
                  <a:solidFill>
                    <a:srgbClr val="CC0000"/>
                  </a:solidFill>
                  <a:round/>
                  <a:headEnd/>
                  <a:tailEnd/>
                </a:ln>
              </p:spPr>
              <p:txBody>
                <a:bodyPr anchor="b">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7C6A55"/>
                    </a:solidFill>
                    <a:effectLst/>
                    <a:uLnTx/>
                    <a:uFillTx/>
                    <a:latin typeface="Calibri" panose="020F0502020204030204"/>
                    <a:ea typeface="+mn-ea"/>
                    <a:cs typeface="Arial" pitchFamily="34" charset="0"/>
                  </a:endParaRPr>
                </a:p>
              </p:txBody>
            </p:sp>
            <p:sp>
              <p:nvSpPr>
                <p:cNvPr id="18" name="Freeform 62"/>
                <p:cNvSpPr>
                  <a:spLocks/>
                </p:cNvSpPr>
                <p:nvPr/>
              </p:nvSpPr>
              <p:spPr bwMode="auto">
                <a:xfrm>
                  <a:off x="1830" y="1786"/>
                  <a:ext cx="140" cy="255"/>
                </a:xfrm>
                <a:custGeom>
                  <a:avLst/>
                  <a:gdLst>
                    <a:gd name="T0" fmla="*/ 0 w 56"/>
                    <a:gd name="T1" fmla="*/ 0 h 240"/>
                    <a:gd name="T2" fmla="*/ 2147483647 w 56"/>
                    <a:gd name="T3" fmla="*/ 1 h 240"/>
                    <a:gd name="T4" fmla="*/ 2147483647 w 56"/>
                    <a:gd name="T5" fmla="*/ 1 h 240"/>
                    <a:gd name="T6" fmla="*/ 0 w 56"/>
                    <a:gd name="T7" fmla="*/ 1 h 240"/>
                    <a:gd name="T8" fmla="*/ 0 60000 65536"/>
                    <a:gd name="T9" fmla="*/ 0 60000 65536"/>
                    <a:gd name="T10" fmla="*/ 0 60000 65536"/>
                    <a:gd name="T11" fmla="*/ 0 60000 65536"/>
                    <a:gd name="T12" fmla="*/ 0 w 56"/>
                    <a:gd name="T13" fmla="*/ 0 h 240"/>
                    <a:gd name="T14" fmla="*/ 56 w 56"/>
                    <a:gd name="T15" fmla="*/ 240 h 240"/>
                  </a:gdLst>
                  <a:ahLst/>
                  <a:cxnLst>
                    <a:cxn ang="T8">
                      <a:pos x="T0" y="T1"/>
                    </a:cxn>
                    <a:cxn ang="T9">
                      <a:pos x="T2" y="T3"/>
                    </a:cxn>
                    <a:cxn ang="T10">
                      <a:pos x="T4" y="T5"/>
                    </a:cxn>
                    <a:cxn ang="T11">
                      <a:pos x="T6" y="T7"/>
                    </a:cxn>
                  </a:cxnLst>
                  <a:rect l="T12" t="T13" r="T14" b="T15"/>
                  <a:pathLst>
                    <a:path w="56" h="240">
                      <a:moveTo>
                        <a:pt x="0" y="0"/>
                      </a:moveTo>
                      <a:cubicBezTo>
                        <a:pt x="20" y="36"/>
                        <a:pt x="40" y="72"/>
                        <a:pt x="48" y="96"/>
                      </a:cubicBezTo>
                      <a:cubicBezTo>
                        <a:pt x="56" y="120"/>
                        <a:pt x="56" y="120"/>
                        <a:pt x="48" y="144"/>
                      </a:cubicBezTo>
                      <a:cubicBezTo>
                        <a:pt x="40" y="168"/>
                        <a:pt x="20" y="204"/>
                        <a:pt x="0" y="240"/>
                      </a:cubicBezTo>
                    </a:path>
                  </a:pathLst>
                </a:custGeom>
                <a:noFill/>
                <a:ln w="38100">
                  <a:solidFill>
                    <a:srgbClr val="CC0000"/>
                  </a:solidFill>
                  <a:round/>
                  <a:headEnd/>
                  <a:tailEnd/>
                </a:ln>
              </p:spPr>
              <p:txBody>
                <a:bodyPr anchor="b">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7C6A55"/>
                    </a:solidFill>
                    <a:effectLst/>
                    <a:uLnTx/>
                    <a:uFillTx/>
                    <a:latin typeface="Calibri" panose="020F0502020204030204"/>
                    <a:ea typeface="+mn-ea"/>
                    <a:cs typeface="Arial" pitchFamily="34" charset="0"/>
                  </a:endParaRPr>
                </a:p>
              </p:txBody>
            </p:sp>
          </p:grpSp>
        </p:grpSp>
      </p:grpSp>
      <p:pic>
        <p:nvPicPr>
          <p:cNvPr id="35" name="Picture 3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7649" y="1224584"/>
            <a:ext cx="1881187" cy="3862388"/>
          </a:xfrm>
          <a:prstGeom prst="rect">
            <a:avLst/>
          </a:prstGeom>
          <a:noFill/>
          <a:ln w="9525">
            <a:noFill/>
            <a:miter lim="800000"/>
            <a:headEnd/>
            <a:tailEnd/>
          </a:ln>
        </p:spPr>
      </p:pic>
      <p:sp>
        <p:nvSpPr>
          <p:cNvPr id="36" name="TextBox 3"/>
          <p:cNvSpPr txBox="1">
            <a:spLocks noChangeArrowheads="1"/>
          </p:cNvSpPr>
          <p:nvPr/>
        </p:nvSpPr>
        <p:spPr bwMode="auto">
          <a:xfrm>
            <a:off x="3432474" y="5080623"/>
            <a:ext cx="803275" cy="30797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7C6A55"/>
                </a:solidFill>
                <a:effectLst/>
                <a:uLnTx/>
                <a:uFillTx/>
                <a:latin typeface="Arial" pitchFamily="34" charset="0"/>
                <a:ea typeface="+mn-ea"/>
                <a:cs typeface="Arial" pitchFamily="34" charset="0"/>
              </a:rPr>
              <a:t>Normal</a:t>
            </a:r>
          </a:p>
        </p:txBody>
      </p:sp>
      <p:sp>
        <p:nvSpPr>
          <p:cNvPr id="37" name="TextBox 38"/>
          <p:cNvSpPr txBox="1">
            <a:spLocks noChangeArrowheads="1"/>
          </p:cNvSpPr>
          <p:nvPr/>
        </p:nvSpPr>
        <p:spPr bwMode="auto">
          <a:xfrm>
            <a:off x="4799857" y="5080623"/>
            <a:ext cx="3062287" cy="523875"/>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400" b="1" i="0" u="none" strike="noStrike" kern="1200" cap="none" spc="0" normalizeH="0" baseline="0" noProof="0" dirty="0" err="1">
                <a:ln>
                  <a:noFill/>
                </a:ln>
                <a:solidFill>
                  <a:srgbClr val="7C6A55"/>
                </a:solidFill>
                <a:effectLst/>
                <a:uLnTx/>
                <a:uFillTx/>
                <a:latin typeface="Arial" pitchFamily="34" charset="0"/>
                <a:ea typeface="+mn-ea"/>
                <a:cs typeface="Arial" pitchFamily="34" charset="0"/>
              </a:rPr>
              <a:t>Ankylosing</a:t>
            </a:r>
            <a:r>
              <a:rPr kumimoji="0" lang="en-GB" altLang="en-US" sz="1400" b="1" i="0" u="none" strike="noStrike" kern="1200" cap="none" spc="0" normalizeH="0" baseline="0" noProof="0" dirty="0">
                <a:ln>
                  <a:noFill/>
                </a:ln>
                <a:solidFill>
                  <a:srgbClr val="7C6A55"/>
                </a:solidFill>
                <a:effectLst/>
                <a:uLnTx/>
                <a:uFillTx/>
                <a:latin typeface="Arial" pitchFamily="34" charset="0"/>
                <a:ea typeface="+mn-ea"/>
                <a:cs typeface="Arial" pitchFamily="34" charset="0"/>
              </a:rPr>
              <a:t> Spondylitis: </a:t>
            </a:r>
            <a:br>
              <a:rPr kumimoji="0" lang="en-GB" altLang="en-US" sz="1400" b="1" i="0" u="none" strike="noStrike" kern="1200" cap="none" spc="0" normalizeH="0" baseline="0" noProof="0" dirty="0">
                <a:ln>
                  <a:noFill/>
                </a:ln>
                <a:solidFill>
                  <a:srgbClr val="7C6A55"/>
                </a:solidFill>
                <a:effectLst/>
                <a:uLnTx/>
                <a:uFillTx/>
                <a:latin typeface="Arial" pitchFamily="34" charset="0"/>
                <a:ea typeface="+mn-ea"/>
                <a:cs typeface="Arial" pitchFamily="34" charset="0"/>
              </a:rPr>
            </a:br>
            <a:r>
              <a:rPr kumimoji="0" lang="en-GB" altLang="en-US" sz="1400" b="1" i="0" u="none" strike="noStrike" kern="1200" cap="none" spc="0" normalizeH="0" baseline="0" noProof="0" dirty="0">
                <a:ln>
                  <a:noFill/>
                </a:ln>
                <a:solidFill>
                  <a:srgbClr val="7C6A55"/>
                </a:solidFill>
                <a:effectLst/>
                <a:uLnTx/>
                <a:uFillTx/>
                <a:latin typeface="Arial" pitchFamily="34" charset="0"/>
                <a:ea typeface="+mn-ea"/>
                <a:cs typeface="Arial" pitchFamily="34" charset="0"/>
              </a:rPr>
              <a:t>Bamboo Spine, Lumbar Vertebrae</a:t>
            </a:r>
          </a:p>
        </p:txBody>
      </p:sp>
      <p:sp>
        <p:nvSpPr>
          <p:cNvPr id="38" name="Text Box 4"/>
          <p:cNvSpPr txBox="1">
            <a:spLocks noChangeArrowheads="1"/>
          </p:cNvSpPr>
          <p:nvPr/>
        </p:nvSpPr>
        <p:spPr bwMode="auto">
          <a:xfrm>
            <a:off x="2779950" y="6067094"/>
            <a:ext cx="4953000" cy="400110"/>
          </a:xfrm>
          <a:prstGeom prst="rect">
            <a:avLst/>
          </a:prstGeom>
          <a:noFill/>
          <a:ln w="9525">
            <a:noFill/>
            <a:miter lim="800000"/>
            <a:headEnd/>
            <a:tailEnd/>
          </a:ln>
        </p:spPr>
        <p:txBody>
          <a:bodyPr wrap="square" anchor="b">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Rheumatology Image Bank 2011 ACR AS Bamboo Spine Image 99-07-0044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Kelley’s Textbook of Rheumatology. 2009:813.: Figure 53-58. Radiopaedia.org</a:t>
            </a:r>
          </a:p>
        </p:txBody>
      </p:sp>
      <p:pic>
        <p:nvPicPr>
          <p:cNvPr id="44"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0521" t="4303" r="4450" b="3136"/>
          <a:stretch/>
        </p:blipFill>
        <p:spPr bwMode="auto">
          <a:xfrm>
            <a:off x="7806100" y="1207927"/>
            <a:ext cx="2754396" cy="3879046"/>
          </a:xfrm>
          <a:prstGeom prst="rect">
            <a:avLst/>
          </a:prstGeom>
          <a:noFill/>
          <a:ln w="9525">
            <a:noFill/>
            <a:miter lim="800000"/>
            <a:headEnd/>
            <a:tailEnd/>
          </a:ln>
        </p:spPr>
      </p:pic>
      <p:sp>
        <p:nvSpPr>
          <p:cNvPr id="48" name="Rounded Rectangle 47">
            <a:hlinkClick r:id="" action="ppaction://noaction"/>
          </p:cNvPr>
          <p:cNvSpPr/>
          <p:nvPr/>
        </p:nvSpPr>
        <p:spPr>
          <a:xfrm>
            <a:off x="1659664" y="1025233"/>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Tips</a:t>
            </a:r>
          </a:p>
        </p:txBody>
      </p:sp>
      <p:sp>
        <p:nvSpPr>
          <p:cNvPr id="49" name="Rounded Rectangle 48">
            <a:hlinkClick r:id="" action="ppaction://noaction"/>
          </p:cNvPr>
          <p:cNvSpPr/>
          <p:nvPr/>
        </p:nvSpPr>
        <p:spPr>
          <a:xfrm>
            <a:off x="1659664" y="1601297"/>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Symptoms</a:t>
            </a:r>
          </a:p>
        </p:txBody>
      </p:sp>
      <p:sp>
        <p:nvSpPr>
          <p:cNvPr id="50" name="Rounded Rectangle 49">
            <a:hlinkClick r:id="" action="ppaction://noaction"/>
          </p:cNvPr>
          <p:cNvSpPr/>
          <p:nvPr/>
        </p:nvSpPr>
        <p:spPr>
          <a:xfrm>
            <a:off x="1659664" y="2177361"/>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Patient History</a:t>
            </a:r>
          </a:p>
        </p:txBody>
      </p:sp>
      <p:sp>
        <p:nvSpPr>
          <p:cNvPr id="51" name="Rounded Rectangle 50">
            <a:hlinkClick r:id="" action="ppaction://noaction"/>
          </p:cNvPr>
          <p:cNvSpPr/>
          <p:nvPr/>
        </p:nvSpPr>
        <p:spPr>
          <a:xfrm>
            <a:off x="1659663" y="3905553"/>
            <a:ext cx="948253" cy="474224"/>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Arial"/>
                <a:ea typeface="+mn-ea"/>
                <a:cs typeface="Arial"/>
              </a:rPr>
              <a:t>Imaging</a:t>
            </a:r>
          </a:p>
        </p:txBody>
      </p:sp>
      <p:sp>
        <p:nvSpPr>
          <p:cNvPr id="52" name="Rounded Rectangle 51">
            <a:hlinkClick r:id="rId5" action="ppaction://hlinksldjump"/>
          </p:cNvPr>
          <p:cNvSpPr/>
          <p:nvPr/>
        </p:nvSpPr>
        <p:spPr>
          <a:xfrm>
            <a:off x="1659664" y="2753425"/>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Lab</a:t>
            </a:r>
          </a:p>
        </p:txBody>
      </p:sp>
      <p:sp>
        <p:nvSpPr>
          <p:cNvPr id="60" name="Rounded Rectangle 59">
            <a:hlinkClick r:id="" action="ppaction://noaction"/>
          </p:cNvPr>
          <p:cNvSpPr/>
          <p:nvPr/>
        </p:nvSpPr>
        <p:spPr>
          <a:xfrm>
            <a:off x="1659664" y="3329489"/>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Arial"/>
              </a:rPr>
              <a:t>Genetics</a:t>
            </a:r>
            <a:endParaRPr kumimoji="0" lang="en-US" sz="1050" b="0" i="0" u="none" strike="noStrike" kern="1200" cap="none" spc="0" normalizeH="0" baseline="0" noProof="0" dirty="0">
              <a:ln>
                <a:noFill/>
              </a:ln>
              <a:solidFill>
                <a:prstClr val="white"/>
              </a:solidFill>
              <a:effectLst/>
              <a:uLnTx/>
              <a:uFillTx/>
              <a:latin typeface="Arial"/>
              <a:ea typeface="+mn-ea"/>
              <a:cs typeface="Arial"/>
            </a:endParaRPr>
          </a:p>
        </p:txBody>
      </p:sp>
      <p:pic>
        <p:nvPicPr>
          <p:cNvPr id="53" name="Picture 5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49826" y="5702064"/>
            <a:ext cx="712477" cy="738007"/>
          </a:xfrm>
          <a:prstGeom prst="rect">
            <a:avLst/>
          </a:prstGeom>
        </p:spPr>
      </p:pic>
      <p:sp>
        <p:nvSpPr>
          <p:cNvPr id="54" name="TextBox 53"/>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srgbClr val="782244"/>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p:txBody>
      </p:sp>
    </p:spTree>
    <p:extLst>
      <p:ext uri="{BB962C8B-B14F-4D97-AF65-F5344CB8AC3E}">
        <p14:creationId xmlns:p14="http://schemas.microsoft.com/office/powerpoint/2010/main" val="1225267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734677" y="1140376"/>
            <a:ext cx="6425829" cy="44521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are they? </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C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C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Ankylosing spondylitis (AS)</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C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Non-radiographic axial spondyloarthritis (nr-axSpA</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 PsA</a:t>
            </a: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 IBD related arthritis</a:t>
            </a: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itchFamily="34" charset="0"/>
              </a:rPr>
              <a:t>ReA</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Undifferentiated Peripheral SpA</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p:txBody>
      </p:sp>
      <p:sp>
        <p:nvSpPr>
          <p:cNvPr id="5" name="TextBox 4"/>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srgbClr val="782244"/>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p:txBody>
      </p:sp>
      <p:pic>
        <p:nvPicPr>
          <p:cNvPr id="6" name="Picture 2" descr="D:\(Photo Collection)\2. SpA\Back Pain\low_back_pain.jpg"/>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1130" b="90113" l="5400" r="97200">
                        <a14:foregroundMark x1="18800" y1="33616" x2="18800" y2="33616"/>
                        <a14:foregroundMark x1="24600" y1="40395" x2="24600" y2="40395"/>
                        <a14:foregroundMark x1="26800" y1="53107" x2="26800" y2="53107"/>
                        <a14:foregroundMark x1="30200" y1="61582" x2="30200" y2="61582"/>
                        <a14:foregroundMark x1="29000" y1="67514" x2="29000" y2="67514"/>
                        <a14:foregroundMark x1="21800" y1="58475" x2="21800" y2="58475"/>
                        <a14:foregroundMark x1="28600" y1="75706" x2="28600" y2="75706"/>
                        <a14:foregroundMark x1="28000" y1="84181" x2="28000" y2="84181"/>
                        <a14:foregroundMark x1="32000" y1="78814" x2="32000" y2="78814"/>
                        <a14:foregroundMark x1="17800" y1="76554" x2="17800" y2="76554"/>
                        <a14:foregroundMark x1="16600" y1="68362" x2="16600" y2="68362"/>
                        <a14:foregroundMark x1="16600" y1="60734" x2="16600" y2="60734"/>
                        <a14:foregroundMark x1="18800" y1="20056" x2="22200" y2="75141"/>
                        <a14:foregroundMark x1="12600" y1="17797" x2="11600" y2="44915"/>
                        <a14:foregroundMark x1="22200" y1="14124" x2="22200" y2="14124"/>
                        <a14:foregroundMark x1="26200" y1="14689" x2="5800" y2="16384"/>
                        <a14:foregroundMark x1="11600" y1="82486" x2="33600" y2="74294"/>
                        <a14:foregroundMark x1="63200" y1="84181" x2="84600" y2="88701"/>
                        <a14:foregroundMark x1="58000" y1="85593" x2="48400" y2="85593"/>
                        <a14:foregroundMark x1="42200" y1="12429" x2="88000" y2="11864"/>
                        <a14:foregroundMark x1="87000" y1="19209" x2="97200" y2="56215"/>
                        <a14:foregroundMark x1="93200" y1="22316" x2="93200" y2="1130"/>
                        <a14:foregroundMark x1="83600" y1="5085" x2="45600" y2="7345"/>
                        <a14:foregroundMark x1="39400" y1="3390" x2="49600" y2="11017"/>
                        <a14:foregroundMark x1="89200" y1="84746" x2="66000" y2="90113"/>
                        <a14:foregroundMark x1="90400" y1="87006" x2="85800" y2="67514"/>
                        <a14:foregroundMark x1="10400" y1="62994" x2="15400" y2="38136"/>
                        <a14:foregroundMark x1="7600" y1="24576" x2="7600" y2="24576"/>
                      </a14:backgroundRemoval>
                    </a14:imgEffect>
                  </a14:imgLayer>
                </a14:imgProps>
              </a:ext>
              <a:ext uri="{28A0092B-C50C-407E-A947-70E740481C1C}">
                <a14:useLocalDpi xmlns:a14="http://schemas.microsoft.com/office/drawing/2010/main"/>
              </a:ext>
            </a:extLst>
          </a:blip>
          <a:srcRect/>
          <a:stretch>
            <a:fillRect/>
          </a:stretch>
        </p:blipFill>
        <p:spPr bwMode="auto">
          <a:xfrm>
            <a:off x="9516433" y="913142"/>
            <a:ext cx="2359191" cy="1505967"/>
          </a:xfrm>
          <a:prstGeom prst="rect">
            <a:avLst/>
          </a:prstGeom>
          <a:noFill/>
          <a:effectLst>
            <a:softEdge rad="63500"/>
          </a:effectLst>
        </p:spPr>
      </p:pic>
      <p:sp>
        <p:nvSpPr>
          <p:cNvPr id="7" name="Title 1"/>
          <p:cNvSpPr txBox="1">
            <a:spLocks/>
          </p:cNvSpPr>
          <p:nvPr/>
        </p:nvSpPr>
        <p:spPr>
          <a:xfrm>
            <a:off x="1753984" y="305894"/>
            <a:ext cx="5294998" cy="47598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2800" b="0" i="0" u="none" strike="noStrike" kern="1200" cap="none" spc="0" normalizeH="0" baseline="0" noProof="0" dirty="0">
                <a:ln>
                  <a:noFill/>
                </a:ln>
                <a:solidFill>
                  <a:srgbClr val="C00000"/>
                </a:solidFill>
                <a:effectLst/>
                <a:uLnTx/>
                <a:uFillTx/>
                <a:latin typeface="Arial Rounded MT Bold" panose="020F0704030504030204" pitchFamily="34" charset="0"/>
                <a:ea typeface="+mj-ea"/>
                <a:cs typeface="+mj-cs"/>
              </a:rPr>
              <a:t>Spondyloarthritis (SpA) diseases:???</a:t>
            </a:r>
            <a:endParaRPr kumimoji="0" lang="en-GB" altLang="en-US" sz="2800" b="0" i="0" u="none" strike="noStrike" kern="1200" cap="none" spc="0" normalizeH="0" baseline="0" noProof="0" dirty="0">
              <a:ln>
                <a:noFill/>
              </a:ln>
              <a:solidFill>
                <a:srgbClr val="C00000"/>
              </a:solidFill>
              <a:effectLst/>
              <a:uLnTx/>
              <a:uFillTx/>
              <a:latin typeface="Arial Rounded MT Bold" panose="020F0704030504030204" pitchFamily="34" charset="0"/>
              <a:ea typeface="+mj-ea"/>
              <a:cs typeface="Arial Rounded MT Bold"/>
            </a:endParaRPr>
          </a:p>
        </p:txBody>
      </p:sp>
      <p:pic>
        <p:nvPicPr>
          <p:cNvPr id="8" name="Picture 7">
            <a:hlinkClick r:id="" action="ppaction://noaction"/>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83558" y="5592494"/>
            <a:ext cx="683443" cy="789208"/>
          </a:xfrm>
          <a:prstGeom prst="rect">
            <a:avLst/>
          </a:prstGeom>
        </p:spPr>
      </p:pic>
    </p:spTree>
    <p:extLst>
      <p:ext uri="{BB962C8B-B14F-4D97-AF65-F5344CB8AC3E}">
        <p14:creationId xmlns:p14="http://schemas.microsoft.com/office/powerpoint/2010/main" val="428568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additive="base">
                                        <p:cTn id="1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par>
                          <p:cTn id="28" fill="hold">
                            <p:stCondLst>
                              <p:cond delay="500"/>
                            </p:stCondLst>
                            <p:childTnLst>
                              <p:par>
                                <p:cTn id="29" presetID="6" presetClass="entr" presetSubtype="16"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circle(in)">
                                      <p:cBhvr>
                                        <p:cTn id="31" dur="20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barn(inVertical)">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739" y="480389"/>
            <a:ext cx="7169427" cy="537706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srgbClr val="782244"/>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9826" y="5702064"/>
            <a:ext cx="712477" cy="738007"/>
          </a:xfrm>
          <a:prstGeom prst="rect">
            <a:avLst/>
          </a:prstGeom>
        </p:spPr>
      </p:pic>
      <p:sp>
        <p:nvSpPr>
          <p:cNvPr id="5" name="Horizontal Scroll 4"/>
          <p:cNvSpPr/>
          <p:nvPr/>
        </p:nvSpPr>
        <p:spPr>
          <a:xfrm>
            <a:off x="1631838" y="251791"/>
            <a:ext cx="3364232" cy="874644"/>
          </a:xfrm>
          <a:prstGeom prst="horizontalScroll">
            <a:avLst/>
          </a:prstGeom>
          <a:solidFill>
            <a:srgbClr val="782244"/>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“Ask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Your Patients to bring their </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lumber MRI"</a:t>
            </a:r>
          </a:p>
        </p:txBody>
      </p:sp>
    </p:spTree>
    <p:extLst>
      <p:ext uri="{BB962C8B-B14F-4D97-AF65-F5344CB8AC3E}">
        <p14:creationId xmlns:p14="http://schemas.microsoft.com/office/powerpoint/2010/main" val="142580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 name="Picture 6">
            <a:extLst>
              <a:ext uri="{FF2B5EF4-FFF2-40B4-BE49-F238E27FC236}">
                <a16:creationId xmlns:a16="http://schemas.microsoft.com/office/drawing/2014/main" id="{9DFF8547-7BA2-445E-8F6E-B2EE0115DA09}"/>
              </a:ext>
            </a:extLst>
          </p:cNvPr>
          <p:cNvPicPr>
            <a:picLocks noChangeAspect="1"/>
          </p:cNvPicPr>
          <p:nvPr/>
        </p:nvPicPr>
        <p:blipFill rotWithShape="1">
          <a:blip r:embed="rId2"/>
          <a:srcRect r="1436" b="4"/>
          <a:stretch/>
        </p:blipFill>
        <p:spPr>
          <a:xfrm>
            <a:off x="5671751" y="1421027"/>
            <a:ext cx="5740635" cy="5060092"/>
          </a:xfrm>
          <a:prstGeom prst="rect">
            <a:avLst/>
          </a:prstGeom>
        </p:spPr>
      </p:pic>
      <p:sp>
        <p:nvSpPr>
          <p:cNvPr id="2" name="Title 1">
            <a:extLst>
              <a:ext uri="{FF2B5EF4-FFF2-40B4-BE49-F238E27FC236}">
                <a16:creationId xmlns:a16="http://schemas.microsoft.com/office/drawing/2014/main" id="{D5AFEB7B-BE5A-42EB-B8B0-52A3F2AE3595}"/>
              </a:ext>
            </a:extLst>
          </p:cNvPr>
          <p:cNvSpPr>
            <a:spLocks noGrp="1"/>
          </p:cNvSpPr>
          <p:nvPr>
            <p:ph type="title"/>
          </p:nvPr>
        </p:nvSpPr>
        <p:spPr>
          <a:xfrm>
            <a:off x="838200" y="365127"/>
            <a:ext cx="10515600" cy="716089"/>
          </a:xfrm>
        </p:spPr>
        <p:txBody>
          <a:bodyPr>
            <a:normAutofit/>
          </a:bodyPr>
          <a:lstStyle/>
          <a:p>
            <a:endParaRPr lang="en-CA" dirty="0"/>
          </a:p>
        </p:txBody>
      </p:sp>
      <p:sp>
        <p:nvSpPr>
          <p:cNvPr id="3" name="Content Placeholder 2">
            <a:extLst>
              <a:ext uri="{FF2B5EF4-FFF2-40B4-BE49-F238E27FC236}">
                <a16:creationId xmlns:a16="http://schemas.microsoft.com/office/drawing/2014/main" id="{E2858A31-BA30-4267-B1B4-F9097A358143}"/>
              </a:ext>
            </a:extLst>
          </p:cNvPr>
          <p:cNvSpPr>
            <a:spLocks noGrp="1"/>
          </p:cNvSpPr>
          <p:nvPr>
            <p:ph idx="1"/>
          </p:nvPr>
        </p:nvSpPr>
        <p:spPr>
          <a:xfrm>
            <a:off x="838200" y="1825625"/>
            <a:ext cx="4475205" cy="4655494"/>
          </a:xfrm>
        </p:spPr>
        <p:txBody>
          <a:bodyPr>
            <a:normAutofit/>
          </a:bodyPr>
          <a:lstStyle/>
          <a:p>
            <a:endParaRPr lang="en-CA" sz="2000" dirty="0"/>
          </a:p>
        </p:txBody>
      </p:sp>
      <p:pic>
        <p:nvPicPr>
          <p:cNvPr id="25" name="Picture 24">
            <a:extLst>
              <a:ext uri="{FF2B5EF4-FFF2-40B4-BE49-F238E27FC236}">
                <a16:creationId xmlns:a16="http://schemas.microsoft.com/office/drawing/2014/main" id="{79B699B8-9540-4F38-94A6-A4B331E97B7A}"/>
              </a:ext>
            </a:extLst>
          </p:cNvPr>
          <p:cNvPicPr>
            <a:picLocks noChangeAspect="1"/>
          </p:cNvPicPr>
          <p:nvPr/>
        </p:nvPicPr>
        <p:blipFill>
          <a:blip r:embed="rId3"/>
          <a:stretch>
            <a:fillRect/>
          </a:stretch>
        </p:blipFill>
        <p:spPr>
          <a:xfrm>
            <a:off x="154458" y="1421027"/>
            <a:ext cx="5307227" cy="5060092"/>
          </a:xfrm>
          <a:prstGeom prst="rect">
            <a:avLst/>
          </a:prstGeom>
        </p:spPr>
      </p:pic>
    </p:spTree>
    <p:extLst>
      <p:ext uri="{BB962C8B-B14F-4D97-AF65-F5344CB8AC3E}">
        <p14:creationId xmlns:p14="http://schemas.microsoft.com/office/powerpoint/2010/main" val="14328227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 name="Picture 6">
            <a:extLst>
              <a:ext uri="{FF2B5EF4-FFF2-40B4-BE49-F238E27FC236}">
                <a16:creationId xmlns:a16="http://schemas.microsoft.com/office/drawing/2014/main" id="{9DFF8547-7BA2-445E-8F6E-B2EE0115DA09}"/>
              </a:ext>
            </a:extLst>
          </p:cNvPr>
          <p:cNvPicPr>
            <a:picLocks noChangeAspect="1"/>
          </p:cNvPicPr>
          <p:nvPr/>
        </p:nvPicPr>
        <p:blipFill rotWithShape="1">
          <a:blip r:embed="rId2"/>
          <a:srcRect r="1436" b="4"/>
          <a:stretch/>
        </p:blipFill>
        <p:spPr>
          <a:xfrm>
            <a:off x="5671751" y="1421027"/>
            <a:ext cx="5740635" cy="5060092"/>
          </a:xfrm>
          <a:prstGeom prst="rect">
            <a:avLst/>
          </a:prstGeom>
        </p:spPr>
      </p:pic>
      <p:sp>
        <p:nvSpPr>
          <p:cNvPr id="2" name="Title 1">
            <a:extLst>
              <a:ext uri="{FF2B5EF4-FFF2-40B4-BE49-F238E27FC236}">
                <a16:creationId xmlns:a16="http://schemas.microsoft.com/office/drawing/2014/main" id="{D5AFEB7B-BE5A-42EB-B8B0-52A3F2AE3595}"/>
              </a:ext>
            </a:extLst>
          </p:cNvPr>
          <p:cNvSpPr>
            <a:spLocks noGrp="1"/>
          </p:cNvSpPr>
          <p:nvPr>
            <p:ph type="title"/>
          </p:nvPr>
        </p:nvSpPr>
        <p:spPr>
          <a:xfrm>
            <a:off x="838200" y="365127"/>
            <a:ext cx="10515600" cy="716089"/>
          </a:xfrm>
        </p:spPr>
        <p:txBody>
          <a:bodyPr>
            <a:normAutofit/>
          </a:bodyPr>
          <a:lstStyle/>
          <a:p>
            <a:r>
              <a:rPr lang="en-CA" dirty="0"/>
              <a:t>MRI</a:t>
            </a:r>
          </a:p>
        </p:txBody>
      </p:sp>
      <p:sp>
        <p:nvSpPr>
          <p:cNvPr id="3" name="Content Placeholder 2">
            <a:extLst>
              <a:ext uri="{FF2B5EF4-FFF2-40B4-BE49-F238E27FC236}">
                <a16:creationId xmlns:a16="http://schemas.microsoft.com/office/drawing/2014/main" id="{E2858A31-BA30-4267-B1B4-F9097A358143}"/>
              </a:ext>
            </a:extLst>
          </p:cNvPr>
          <p:cNvSpPr>
            <a:spLocks noGrp="1"/>
          </p:cNvSpPr>
          <p:nvPr>
            <p:ph idx="1"/>
          </p:nvPr>
        </p:nvSpPr>
        <p:spPr>
          <a:xfrm>
            <a:off x="838200" y="1825625"/>
            <a:ext cx="4475205" cy="4655494"/>
          </a:xfrm>
        </p:spPr>
        <p:txBody>
          <a:bodyPr>
            <a:normAutofit/>
          </a:bodyPr>
          <a:lstStyle/>
          <a:p>
            <a:endParaRPr lang="en-CA" sz="2000" dirty="0"/>
          </a:p>
        </p:txBody>
      </p:sp>
      <p:pic>
        <p:nvPicPr>
          <p:cNvPr id="4" name="Picture 3">
            <a:extLst>
              <a:ext uri="{FF2B5EF4-FFF2-40B4-BE49-F238E27FC236}">
                <a16:creationId xmlns:a16="http://schemas.microsoft.com/office/drawing/2014/main" id="{B61E3A44-5890-4507-A132-922CAD58EA69}"/>
              </a:ext>
            </a:extLst>
          </p:cNvPr>
          <p:cNvPicPr>
            <a:picLocks noChangeAspect="1"/>
          </p:cNvPicPr>
          <p:nvPr/>
        </p:nvPicPr>
        <p:blipFill>
          <a:blip r:embed="rId3"/>
          <a:stretch>
            <a:fillRect/>
          </a:stretch>
        </p:blipFill>
        <p:spPr>
          <a:xfrm>
            <a:off x="0" y="1421026"/>
            <a:ext cx="5671751" cy="5060093"/>
          </a:xfrm>
          <a:prstGeom prst="rect">
            <a:avLst/>
          </a:prstGeom>
        </p:spPr>
      </p:pic>
    </p:spTree>
    <p:extLst>
      <p:ext uri="{BB962C8B-B14F-4D97-AF65-F5344CB8AC3E}">
        <p14:creationId xmlns:p14="http://schemas.microsoft.com/office/powerpoint/2010/main" val="28385448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 name="Picture 6">
            <a:extLst>
              <a:ext uri="{FF2B5EF4-FFF2-40B4-BE49-F238E27FC236}">
                <a16:creationId xmlns:a16="http://schemas.microsoft.com/office/drawing/2014/main" id="{9DFF8547-7BA2-445E-8F6E-B2EE0115DA09}"/>
              </a:ext>
            </a:extLst>
          </p:cNvPr>
          <p:cNvPicPr>
            <a:picLocks noChangeAspect="1"/>
          </p:cNvPicPr>
          <p:nvPr/>
        </p:nvPicPr>
        <p:blipFill rotWithShape="1">
          <a:blip r:embed="rId2"/>
          <a:srcRect r="1436" b="4"/>
          <a:stretch/>
        </p:blipFill>
        <p:spPr>
          <a:xfrm>
            <a:off x="5671751" y="1421027"/>
            <a:ext cx="5740635" cy="5060092"/>
          </a:xfrm>
          <a:prstGeom prst="rect">
            <a:avLst/>
          </a:prstGeom>
        </p:spPr>
      </p:pic>
      <p:sp>
        <p:nvSpPr>
          <p:cNvPr id="2" name="Title 1">
            <a:extLst>
              <a:ext uri="{FF2B5EF4-FFF2-40B4-BE49-F238E27FC236}">
                <a16:creationId xmlns:a16="http://schemas.microsoft.com/office/drawing/2014/main" id="{D5AFEB7B-BE5A-42EB-B8B0-52A3F2AE3595}"/>
              </a:ext>
            </a:extLst>
          </p:cNvPr>
          <p:cNvSpPr>
            <a:spLocks noGrp="1"/>
          </p:cNvSpPr>
          <p:nvPr>
            <p:ph type="title"/>
          </p:nvPr>
        </p:nvSpPr>
        <p:spPr>
          <a:xfrm>
            <a:off x="838200" y="365127"/>
            <a:ext cx="10515600" cy="716089"/>
          </a:xfrm>
        </p:spPr>
        <p:txBody>
          <a:bodyPr>
            <a:normAutofit/>
          </a:bodyPr>
          <a:lstStyle/>
          <a:p>
            <a:r>
              <a:rPr lang="en-CA" dirty="0"/>
              <a:t>MRI</a:t>
            </a:r>
          </a:p>
        </p:txBody>
      </p:sp>
      <p:sp>
        <p:nvSpPr>
          <p:cNvPr id="3" name="Content Placeholder 2">
            <a:extLst>
              <a:ext uri="{FF2B5EF4-FFF2-40B4-BE49-F238E27FC236}">
                <a16:creationId xmlns:a16="http://schemas.microsoft.com/office/drawing/2014/main" id="{E2858A31-BA30-4267-B1B4-F9097A358143}"/>
              </a:ext>
            </a:extLst>
          </p:cNvPr>
          <p:cNvSpPr>
            <a:spLocks noGrp="1"/>
          </p:cNvSpPr>
          <p:nvPr>
            <p:ph idx="1"/>
          </p:nvPr>
        </p:nvSpPr>
        <p:spPr>
          <a:xfrm>
            <a:off x="838200" y="1825625"/>
            <a:ext cx="4475205" cy="4655494"/>
          </a:xfrm>
        </p:spPr>
        <p:txBody>
          <a:bodyPr>
            <a:normAutofit/>
          </a:bodyPr>
          <a:lstStyle/>
          <a:p>
            <a:endParaRPr lang="en-CA" sz="2000" dirty="0"/>
          </a:p>
        </p:txBody>
      </p:sp>
      <p:pic>
        <p:nvPicPr>
          <p:cNvPr id="6" name="Picture 5">
            <a:extLst>
              <a:ext uri="{FF2B5EF4-FFF2-40B4-BE49-F238E27FC236}">
                <a16:creationId xmlns:a16="http://schemas.microsoft.com/office/drawing/2014/main" id="{9F1C8D28-35A3-4323-AA1D-AC28B47B8312}"/>
              </a:ext>
            </a:extLst>
          </p:cNvPr>
          <p:cNvPicPr>
            <a:picLocks noChangeAspect="1"/>
          </p:cNvPicPr>
          <p:nvPr/>
        </p:nvPicPr>
        <p:blipFill>
          <a:blip r:embed="rId3"/>
          <a:stretch>
            <a:fillRect/>
          </a:stretch>
        </p:blipFill>
        <p:spPr>
          <a:xfrm>
            <a:off x="156534" y="1421026"/>
            <a:ext cx="5437866" cy="5060093"/>
          </a:xfrm>
          <a:prstGeom prst="rect">
            <a:avLst/>
          </a:prstGeom>
        </p:spPr>
      </p:pic>
    </p:spTree>
    <p:extLst>
      <p:ext uri="{BB962C8B-B14F-4D97-AF65-F5344CB8AC3E}">
        <p14:creationId xmlns:p14="http://schemas.microsoft.com/office/powerpoint/2010/main" val="41588301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 name="Picture 6">
            <a:extLst>
              <a:ext uri="{FF2B5EF4-FFF2-40B4-BE49-F238E27FC236}">
                <a16:creationId xmlns:a16="http://schemas.microsoft.com/office/drawing/2014/main" id="{9DFF8547-7BA2-445E-8F6E-B2EE0115DA09}"/>
              </a:ext>
            </a:extLst>
          </p:cNvPr>
          <p:cNvPicPr>
            <a:picLocks noChangeAspect="1"/>
          </p:cNvPicPr>
          <p:nvPr/>
        </p:nvPicPr>
        <p:blipFill rotWithShape="1">
          <a:blip r:embed="rId2"/>
          <a:srcRect r="1436" b="4"/>
          <a:stretch/>
        </p:blipFill>
        <p:spPr>
          <a:xfrm>
            <a:off x="5671751" y="1421027"/>
            <a:ext cx="5740635" cy="5060092"/>
          </a:xfrm>
          <a:prstGeom prst="rect">
            <a:avLst/>
          </a:prstGeom>
        </p:spPr>
      </p:pic>
      <p:sp>
        <p:nvSpPr>
          <p:cNvPr id="2" name="Title 1">
            <a:extLst>
              <a:ext uri="{FF2B5EF4-FFF2-40B4-BE49-F238E27FC236}">
                <a16:creationId xmlns:a16="http://schemas.microsoft.com/office/drawing/2014/main" id="{D5AFEB7B-BE5A-42EB-B8B0-52A3F2AE3595}"/>
              </a:ext>
            </a:extLst>
          </p:cNvPr>
          <p:cNvSpPr>
            <a:spLocks noGrp="1"/>
          </p:cNvSpPr>
          <p:nvPr>
            <p:ph type="title"/>
          </p:nvPr>
        </p:nvSpPr>
        <p:spPr>
          <a:xfrm>
            <a:off x="838200" y="365127"/>
            <a:ext cx="10515600" cy="716089"/>
          </a:xfrm>
        </p:spPr>
        <p:txBody>
          <a:bodyPr>
            <a:normAutofit/>
          </a:bodyPr>
          <a:lstStyle/>
          <a:p>
            <a:r>
              <a:rPr lang="en-CA" dirty="0"/>
              <a:t>MRI</a:t>
            </a:r>
          </a:p>
        </p:txBody>
      </p:sp>
      <p:sp>
        <p:nvSpPr>
          <p:cNvPr id="3" name="Content Placeholder 2">
            <a:extLst>
              <a:ext uri="{FF2B5EF4-FFF2-40B4-BE49-F238E27FC236}">
                <a16:creationId xmlns:a16="http://schemas.microsoft.com/office/drawing/2014/main" id="{E2858A31-BA30-4267-B1B4-F9097A358143}"/>
              </a:ext>
            </a:extLst>
          </p:cNvPr>
          <p:cNvSpPr>
            <a:spLocks noGrp="1"/>
          </p:cNvSpPr>
          <p:nvPr>
            <p:ph idx="1"/>
          </p:nvPr>
        </p:nvSpPr>
        <p:spPr>
          <a:xfrm>
            <a:off x="838200" y="1825625"/>
            <a:ext cx="4475205" cy="4655494"/>
          </a:xfrm>
        </p:spPr>
        <p:txBody>
          <a:bodyPr>
            <a:normAutofit/>
          </a:bodyPr>
          <a:lstStyle/>
          <a:p>
            <a:endParaRPr lang="en-CA" sz="2000" dirty="0"/>
          </a:p>
        </p:txBody>
      </p:sp>
      <p:pic>
        <p:nvPicPr>
          <p:cNvPr id="4" name="Picture 3">
            <a:extLst>
              <a:ext uri="{FF2B5EF4-FFF2-40B4-BE49-F238E27FC236}">
                <a16:creationId xmlns:a16="http://schemas.microsoft.com/office/drawing/2014/main" id="{B61E3A44-5890-4507-A132-922CAD58EA69}"/>
              </a:ext>
            </a:extLst>
          </p:cNvPr>
          <p:cNvPicPr>
            <a:picLocks noChangeAspect="1"/>
          </p:cNvPicPr>
          <p:nvPr/>
        </p:nvPicPr>
        <p:blipFill>
          <a:blip r:embed="rId3"/>
          <a:stretch>
            <a:fillRect/>
          </a:stretch>
        </p:blipFill>
        <p:spPr>
          <a:xfrm>
            <a:off x="0" y="1421026"/>
            <a:ext cx="5671751" cy="5060093"/>
          </a:xfrm>
          <a:prstGeom prst="rect">
            <a:avLst/>
          </a:prstGeom>
        </p:spPr>
      </p:pic>
    </p:spTree>
    <p:extLst>
      <p:ext uri="{BB962C8B-B14F-4D97-AF65-F5344CB8AC3E}">
        <p14:creationId xmlns:p14="http://schemas.microsoft.com/office/powerpoint/2010/main" val="4847403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B0A97DC1-09F8-455C-8E3D-772CD0550E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8748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82799" y="318369"/>
            <a:ext cx="1268168" cy="707886"/>
          </a:xfrm>
          <a:prstGeom prst="rect">
            <a:avLst/>
          </a:prstGeom>
          <a:noFill/>
          <a:ln>
            <a:solidFill>
              <a:schemeClr val="tx1"/>
            </a:solidFill>
          </a:ln>
        </p:spPr>
        <p:txBody>
          <a:bodyPr wrap="none" rtlCol="0">
            <a:spAutoFit/>
          </a:bodyPr>
          <a:lstStyle/>
          <a:p>
            <a:pPr algn="ctr"/>
            <a:r>
              <a:rPr lang="en-US" sz="2000" dirty="0">
                <a:ln w="0"/>
                <a:solidFill>
                  <a:prstClr val="black"/>
                </a:solidFill>
                <a:effectLst>
                  <a:outerShdw blurRad="38100" dist="19050" dir="2700000" algn="tl" rotWithShape="0">
                    <a:prstClr val="black">
                      <a:alpha val="40000"/>
                    </a:prstClr>
                  </a:outerShdw>
                </a:effectLst>
                <a:latin typeface="Arial Rounded MT Bold" charset="0"/>
                <a:ea typeface="Arial Rounded MT Bold" charset="0"/>
                <a:cs typeface="Arial Rounded MT Bold" charset="0"/>
              </a:rPr>
              <a:t>Complex</a:t>
            </a:r>
          </a:p>
          <a:p>
            <a:pPr algn="ctr"/>
            <a:r>
              <a:rPr lang="en-US" sz="2000" dirty="0">
                <a:ln w="0"/>
                <a:solidFill>
                  <a:prstClr val="black"/>
                </a:solidFill>
                <a:effectLst>
                  <a:outerShdw blurRad="38100" dist="19050" dir="2700000" algn="tl" rotWithShape="0">
                    <a:prstClr val="black">
                      <a:alpha val="40000"/>
                    </a:prstClr>
                  </a:outerShdw>
                </a:effectLst>
                <a:latin typeface="Arial Rounded MT Bold" charset="0"/>
                <a:ea typeface="Arial Rounded MT Bold" charset="0"/>
                <a:cs typeface="Arial Rounded MT Bold" charset="0"/>
              </a:rPr>
              <a:t>disease</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6248" y="4295914"/>
            <a:ext cx="1377674" cy="2204278"/>
          </a:xfrm>
          <a:prstGeom prst="rect">
            <a:avLst/>
          </a:prstGeom>
        </p:spPr>
      </p:pic>
      <p:sp>
        <p:nvSpPr>
          <p:cNvPr id="5" name="Rectangle 4"/>
          <p:cNvSpPr/>
          <p:nvPr/>
        </p:nvSpPr>
        <p:spPr>
          <a:xfrm>
            <a:off x="3559652" y="318370"/>
            <a:ext cx="5833777" cy="461665"/>
          </a:xfrm>
          <a:prstGeom prst="rect">
            <a:avLst/>
          </a:prstGeom>
        </p:spPr>
        <p:txBody>
          <a:bodyPr wrap="none">
            <a:spAutoFit/>
          </a:bodyPr>
          <a:lstStyle/>
          <a:p>
            <a:r>
              <a:rPr lang="en-GB" altLang="en-US" sz="2400" b="1" u="sng" dirty="0" err="1">
                <a:solidFill>
                  <a:srgbClr val="C00000"/>
                </a:solidFill>
                <a:latin typeface="Arial Rounded MT Bold" charset="0"/>
                <a:ea typeface="Arial Rounded MT Bold" charset="0"/>
                <a:cs typeface="Arial Rounded MT Bold" charset="0"/>
              </a:rPr>
              <a:t>SpA</a:t>
            </a:r>
            <a:r>
              <a:rPr lang="en-GB" altLang="en-US" sz="2400" b="1" u="sng" dirty="0">
                <a:solidFill>
                  <a:srgbClr val="C00000"/>
                </a:solidFill>
                <a:latin typeface="Arial Rounded MT Bold" charset="0"/>
                <a:ea typeface="Arial Rounded MT Bold" charset="0"/>
                <a:cs typeface="Arial Rounded MT Bold" charset="0"/>
              </a:rPr>
              <a:t> - Complex Overlapping diseases</a:t>
            </a:r>
            <a:endParaRPr lang="en-US" sz="2400" b="1" u="sng" dirty="0">
              <a:solidFill>
                <a:srgbClr val="C00000"/>
              </a:solidFill>
              <a:latin typeface="Arial Rounded MT Bold" charset="0"/>
              <a:ea typeface="Arial Rounded MT Bold" charset="0"/>
              <a:cs typeface="Arial Rounded MT Bold" charset="0"/>
            </a:endParaRPr>
          </a:p>
        </p:txBody>
      </p:sp>
      <p:sp>
        <p:nvSpPr>
          <p:cNvPr id="6" name="TextBox 5"/>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srgbClr val="782244"/>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p:txBody>
      </p:sp>
      <p:grpSp>
        <p:nvGrpSpPr>
          <p:cNvPr id="28" name="Group 27"/>
          <p:cNvGrpSpPr/>
          <p:nvPr/>
        </p:nvGrpSpPr>
        <p:grpSpPr>
          <a:xfrm>
            <a:off x="3418815" y="914400"/>
            <a:ext cx="6957960" cy="5049078"/>
            <a:chOff x="2236541" y="926158"/>
            <a:chExt cx="6219445" cy="4734579"/>
          </a:xfrm>
        </p:grpSpPr>
        <p:grpSp>
          <p:nvGrpSpPr>
            <p:cNvPr id="14" name="Group 13"/>
            <p:cNvGrpSpPr/>
            <p:nvPr/>
          </p:nvGrpSpPr>
          <p:grpSpPr>
            <a:xfrm>
              <a:off x="2236541" y="1867721"/>
              <a:ext cx="5450134" cy="3793016"/>
              <a:chOff x="2236541" y="1867721"/>
              <a:chExt cx="5450134" cy="3793016"/>
            </a:xfrm>
          </p:grpSpPr>
          <p:sp>
            <p:nvSpPr>
              <p:cNvPr id="8" name="Oval 7"/>
              <p:cNvSpPr/>
              <p:nvPr/>
            </p:nvSpPr>
            <p:spPr>
              <a:xfrm>
                <a:off x="4557711" y="1867721"/>
                <a:ext cx="3128964" cy="36497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Calibri" panose="020F0502020204030204"/>
                </a:endParaRPr>
              </a:p>
            </p:txBody>
          </p:sp>
          <p:sp>
            <p:nvSpPr>
              <p:cNvPr id="9" name="Oval 8"/>
              <p:cNvSpPr/>
              <p:nvPr/>
            </p:nvSpPr>
            <p:spPr>
              <a:xfrm>
                <a:off x="2236541" y="1914525"/>
                <a:ext cx="3191294" cy="37462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Calibri" panose="020F0502020204030204"/>
                </a:endParaRPr>
              </a:p>
            </p:txBody>
          </p:sp>
          <p:sp>
            <p:nvSpPr>
              <p:cNvPr id="10" name="Oval 9"/>
              <p:cNvSpPr/>
              <p:nvPr/>
            </p:nvSpPr>
            <p:spPr>
              <a:xfrm>
                <a:off x="3394185" y="2726842"/>
                <a:ext cx="2008561" cy="25288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Calibri" panose="020F0502020204030204"/>
                </a:endParaRPr>
              </a:p>
            </p:txBody>
          </p:sp>
          <p:sp>
            <p:nvSpPr>
              <p:cNvPr id="11" name="Oval 10"/>
              <p:cNvSpPr/>
              <p:nvPr/>
            </p:nvSpPr>
            <p:spPr>
              <a:xfrm>
                <a:off x="4999384" y="1939605"/>
                <a:ext cx="1758604" cy="2046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Calibri" panose="020F0502020204030204"/>
                </a:endParaRPr>
              </a:p>
            </p:txBody>
          </p:sp>
          <p:sp>
            <p:nvSpPr>
              <p:cNvPr id="12" name="Oval 11"/>
              <p:cNvSpPr/>
              <p:nvPr/>
            </p:nvSpPr>
            <p:spPr>
              <a:xfrm>
                <a:off x="5172075" y="2872917"/>
                <a:ext cx="1482772" cy="14229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Calibri" panose="020F0502020204030204"/>
                </a:endParaRPr>
              </a:p>
            </p:txBody>
          </p:sp>
          <p:sp>
            <p:nvSpPr>
              <p:cNvPr id="13" name="Oval 12"/>
              <p:cNvSpPr/>
              <p:nvPr/>
            </p:nvSpPr>
            <p:spPr>
              <a:xfrm>
                <a:off x="5157788" y="4051072"/>
                <a:ext cx="1407069" cy="14229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latin typeface="Calibri" panose="020F0502020204030204"/>
                </a:endParaRPr>
              </a:p>
            </p:txBody>
          </p:sp>
        </p:grpSp>
        <p:cxnSp>
          <p:nvCxnSpPr>
            <p:cNvPr id="16" name="Straight Arrow Connector 15"/>
            <p:cNvCxnSpPr/>
            <p:nvPr/>
          </p:nvCxnSpPr>
          <p:spPr>
            <a:xfrm flipH="1">
              <a:off x="7143750" y="1700213"/>
              <a:ext cx="14288" cy="457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767012" y="1810569"/>
              <a:ext cx="14288" cy="457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158038" y="3964782"/>
              <a:ext cx="0" cy="5643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394362" y="1000825"/>
              <a:ext cx="1645211" cy="606072"/>
            </a:xfrm>
            <a:prstGeom prst="rect">
              <a:avLst/>
            </a:prstGeom>
            <a:noFill/>
          </p:spPr>
          <p:txBody>
            <a:bodyPr wrap="none" rtlCol="0">
              <a:spAutoFit/>
            </a:bodyPr>
            <a:lstStyle/>
            <a:p>
              <a:pPr algn="ctr"/>
              <a:r>
                <a:rPr lang="en-US" b="1" dirty="0">
                  <a:solidFill>
                    <a:prstClr val="black"/>
                  </a:solidFill>
                  <a:latin typeface="Calibri" panose="020F0502020204030204"/>
                </a:rPr>
                <a:t>Axial</a:t>
              </a:r>
            </a:p>
            <a:p>
              <a:pPr algn="ctr"/>
              <a:r>
                <a:rPr lang="en-US" b="1" dirty="0" err="1">
                  <a:solidFill>
                    <a:prstClr val="black"/>
                  </a:solidFill>
                  <a:latin typeface="Calibri" panose="020F0502020204030204"/>
                </a:rPr>
                <a:t>Spondyloarthritis</a:t>
              </a:r>
              <a:endParaRPr lang="en-US" b="1" dirty="0">
                <a:solidFill>
                  <a:prstClr val="black"/>
                </a:solidFill>
                <a:latin typeface="Calibri" panose="020F0502020204030204"/>
              </a:endParaRPr>
            </a:p>
          </p:txBody>
        </p:sp>
        <p:sp>
          <p:nvSpPr>
            <p:cNvPr id="21" name="TextBox 20"/>
            <p:cNvSpPr txBox="1"/>
            <p:nvPr/>
          </p:nvSpPr>
          <p:spPr>
            <a:xfrm>
              <a:off x="5935381" y="926158"/>
              <a:ext cx="1645211" cy="606072"/>
            </a:xfrm>
            <a:prstGeom prst="rect">
              <a:avLst/>
            </a:prstGeom>
            <a:noFill/>
          </p:spPr>
          <p:txBody>
            <a:bodyPr wrap="none" rtlCol="0">
              <a:spAutoFit/>
            </a:bodyPr>
            <a:lstStyle/>
            <a:p>
              <a:pPr algn="ctr"/>
              <a:r>
                <a:rPr lang="en-US" b="1">
                  <a:solidFill>
                    <a:prstClr val="black"/>
                  </a:solidFill>
                  <a:latin typeface="Calibri" panose="020F0502020204030204"/>
                </a:rPr>
                <a:t>Periphere</a:t>
              </a:r>
              <a:endParaRPr lang="en-US" b="1" dirty="0">
                <a:solidFill>
                  <a:prstClr val="black"/>
                </a:solidFill>
                <a:latin typeface="Calibri" panose="020F0502020204030204"/>
              </a:endParaRPr>
            </a:p>
            <a:p>
              <a:pPr algn="ctr"/>
              <a:r>
                <a:rPr lang="en-US" b="1" dirty="0" err="1">
                  <a:solidFill>
                    <a:prstClr val="black"/>
                  </a:solidFill>
                  <a:latin typeface="Calibri" panose="020F0502020204030204"/>
                </a:rPr>
                <a:t>Spondyloarthritis</a:t>
              </a:r>
              <a:endParaRPr lang="en-US" b="1" dirty="0">
                <a:solidFill>
                  <a:prstClr val="black"/>
                </a:solidFill>
                <a:latin typeface="Calibri" panose="020F0502020204030204"/>
              </a:endParaRPr>
            </a:p>
          </p:txBody>
        </p:sp>
        <p:sp>
          <p:nvSpPr>
            <p:cNvPr id="22" name="TextBox 21"/>
            <p:cNvSpPr txBox="1"/>
            <p:nvPr/>
          </p:nvSpPr>
          <p:spPr>
            <a:xfrm>
              <a:off x="6867401" y="4472152"/>
              <a:ext cx="1588585" cy="606072"/>
            </a:xfrm>
            <a:prstGeom prst="rect">
              <a:avLst/>
            </a:prstGeom>
            <a:noFill/>
          </p:spPr>
          <p:txBody>
            <a:bodyPr wrap="none" rtlCol="0">
              <a:spAutoFit/>
            </a:bodyPr>
            <a:lstStyle/>
            <a:p>
              <a:pPr algn="ctr"/>
              <a:r>
                <a:rPr lang="en-US" b="1" dirty="0">
                  <a:solidFill>
                    <a:prstClr val="black"/>
                  </a:solidFill>
                  <a:latin typeface="Calibri" panose="020F0502020204030204"/>
                </a:rPr>
                <a:t>Undifferentiated</a:t>
              </a:r>
            </a:p>
            <a:p>
              <a:pPr algn="ctr"/>
              <a:r>
                <a:rPr lang="en-US" b="1" dirty="0" err="1">
                  <a:solidFill>
                    <a:prstClr val="black"/>
                  </a:solidFill>
                  <a:latin typeface="Calibri" panose="020F0502020204030204"/>
                </a:rPr>
                <a:t>Periphere</a:t>
              </a:r>
              <a:r>
                <a:rPr lang="en-US" b="1" dirty="0">
                  <a:solidFill>
                    <a:prstClr val="black"/>
                  </a:solidFill>
                  <a:latin typeface="Calibri" panose="020F0502020204030204"/>
                </a:rPr>
                <a:t> SpA</a:t>
              </a:r>
            </a:p>
          </p:txBody>
        </p:sp>
        <p:sp>
          <p:nvSpPr>
            <p:cNvPr id="23" name="TextBox 22"/>
            <p:cNvSpPr txBox="1"/>
            <p:nvPr/>
          </p:nvSpPr>
          <p:spPr>
            <a:xfrm>
              <a:off x="5470033" y="4536296"/>
              <a:ext cx="861436" cy="346327"/>
            </a:xfrm>
            <a:prstGeom prst="rect">
              <a:avLst/>
            </a:prstGeom>
            <a:noFill/>
          </p:spPr>
          <p:txBody>
            <a:bodyPr wrap="none" rtlCol="0">
              <a:spAutoFit/>
            </a:bodyPr>
            <a:lstStyle/>
            <a:p>
              <a:pPr algn="ctr"/>
              <a:r>
                <a:rPr lang="en-US" b="1">
                  <a:solidFill>
                    <a:prstClr val="black"/>
                  </a:solidFill>
                  <a:latin typeface="Calibri" panose="020F0502020204030204"/>
                </a:rPr>
                <a:t>IBD-SpA</a:t>
              </a:r>
              <a:endParaRPr lang="en-US" b="1" dirty="0">
                <a:solidFill>
                  <a:prstClr val="black"/>
                </a:solidFill>
                <a:latin typeface="Calibri" panose="020F0502020204030204"/>
              </a:endParaRPr>
            </a:p>
          </p:txBody>
        </p:sp>
        <p:sp>
          <p:nvSpPr>
            <p:cNvPr id="24" name="TextBox 23"/>
            <p:cNvSpPr txBox="1"/>
            <p:nvPr/>
          </p:nvSpPr>
          <p:spPr>
            <a:xfrm>
              <a:off x="5699748" y="3271265"/>
              <a:ext cx="505915" cy="346327"/>
            </a:xfrm>
            <a:prstGeom prst="rect">
              <a:avLst/>
            </a:prstGeom>
            <a:noFill/>
          </p:spPr>
          <p:txBody>
            <a:bodyPr wrap="none" rtlCol="0">
              <a:spAutoFit/>
            </a:bodyPr>
            <a:lstStyle/>
            <a:p>
              <a:pPr algn="ctr"/>
              <a:r>
                <a:rPr lang="en-US" b="1">
                  <a:solidFill>
                    <a:prstClr val="black"/>
                  </a:solidFill>
                  <a:latin typeface="Calibri" panose="020F0502020204030204"/>
                </a:rPr>
                <a:t>ReA</a:t>
              </a:r>
              <a:endParaRPr lang="en-US" b="1" dirty="0">
                <a:solidFill>
                  <a:prstClr val="black"/>
                </a:solidFill>
                <a:latin typeface="Calibri" panose="020F0502020204030204"/>
              </a:endParaRPr>
            </a:p>
          </p:txBody>
        </p:sp>
        <p:sp>
          <p:nvSpPr>
            <p:cNvPr id="25" name="TextBox 24"/>
            <p:cNvSpPr txBox="1"/>
            <p:nvPr/>
          </p:nvSpPr>
          <p:spPr>
            <a:xfrm>
              <a:off x="5621574" y="2337212"/>
              <a:ext cx="479493" cy="346327"/>
            </a:xfrm>
            <a:prstGeom prst="rect">
              <a:avLst/>
            </a:prstGeom>
            <a:noFill/>
          </p:spPr>
          <p:txBody>
            <a:bodyPr wrap="none" rtlCol="0">
              <a:spAutoFit/>
            </a:bodyPr>
            <a:lstStyle/>
            <a:p>
              <a:pPr algn="ctr"/>
              <a:r>
                <a:rPr lang="en-US" b="1">
                  <a:solidFill>
                    <a:prstClr val="black"/>
                  </a:solidFill>
                  <a:latin typeface="Calibri" panose="020F0502020204030204"/>
                </a:rPr>
                <a:t>PsA</a:t>
              </a:r>
              <a:endParaRPr lang="en-US" b="1" dirty="0">
                <a:solidFill>
                  <a:prstClr val="black"/>
                </a:solidFill>
                <a:latin typeface="Calibri" panose="020F0502020204030204"/>
              </a:endParaRPr>
            </a:p>
          </p:txBody>
        </p:sp>
        <p:sp>
          <p:nvSpPr>
            <p:cNvPr id="26" name="TextBox 25"/>
            <p:cNvSpPr txBox="1"/>
            <p:nvPr/>
          </p:nvSpPr>
          <p:spPr>
            <a:xfrm>
              <a:off x="3842390" y="3692269"/>
              <a:ext cx="387159" cy="346327"/>
            </a:xfrm>
            <a:prstGeom prst="rect">
              <a:avLst/>
            </a:prstGeom>
            <a:noFill/>
          </p:spPr>
          <p:txBody>
            <a:bodyPr wrap="none" rtlCol="0">
              <a:spAutoFit/>
            </a:bodyPr>
            <a:lstStyle/>
            <a:p>
              <a:pPr algn="ctr"/>
              <a:r>
                <a:rPr lang="en-US" b="1">
                  <a:solidFill>
                    <a:prstClr val="black"/>
                  </a:solidFill>
                  <a:latin typeface="Calibri" panose="020F0502020204030204"/>
                </a:rPr>
                <a:t>AS</a:t>
              </a:r>
              <a:endParaRPr lang="en-US" b="1" dirty="0">
                <a:solidFill>
                  <a:prstClr val="black"/>
                </a:solidFill>
                <a:latin typeface="Calibri" panose="020F0502020204030204"/>
              </a:endParaRPr>
            </a:p>
          </p:txBody>
        </p:sp>
        <p:sp>
          <p:nvSpPr>
            <p:cNvPr id="27" name="TextBox 26"/>
            <p:cNvSpPr txBox="1"/>
            <p:nvPr/>
          </p:nvSpPr>
          <p:spPr>
            <a:xfrm>
              <a:off x="2392694" y="3410414"/>
              <a:ext cx="938352" cy="346327"/>
            </a:xfrm>
            <a:prstGeom prst="rect">
              <a:avLst/>
            </a:prstGeom>
            <a:noFill/>
          </p:spPr>
          <p:txBody>
            <a:bodyPr wrap="none" rtlCol="0">
              <a:spAutoFit/>
            </a:bodyPr>
            <a:lstStyle/>
            <a:p>
              <a:pPr algn="ctr"/>
              <a:r>
                <a:rPr lang="en-US" b="1">
                  <a:solidFill>
                    <a:prstClr val="black"/>
                  </a:solidFill>
                  <a:latin typeface="Calibri" panose="020F0502020204030204"/>
                </a:rPr>
                <a:t>nr-axSpA</a:t>
              </a:r>
              <a:endParaRPr lang="en-US" b="1" dirty="0">
                <a:solidFill>
                  <a:prstClr val="black"/>
                </a:solidFill>
                <a:latin typeface="Calibri" panose="020F0502020204030204"/>
              </a:endParaRPr>
            </a:p>
          </p:txBody>
        </p:sp>
      </p:grpSp>
    </p:spTree>
    <p:extLst>
      <p:ext uri="{BB962C8B-B14F-4D97-AF65-F5344CB8AC3E}">
        <p14:creationId xmlns:p14="http://schemas.microsoft.com/office/powerpoint/2010/main" val="16743840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51316" y="438475"/>
            <a:ext cx="8113485" cy="1515067"/>
          </a:xfrm>
        </p:spPr>
        <p:txBody>
          <a:bodyPr anchor="t">
            <a:noAutofit/>
          </a:bodyPr>
          <a:lstStyle/>
          <a:p>
            <a:pPr algn="ctr" eaLnBrk="1" hangingPunct="1"/>
            <a:r>
              <a:rPr lang="en-GB" altLang="en-US" sz="2800" b="1" dirty="0">
                <a:solidFill>
                  <a:srgbClr val="8C2E56"/>
                </a:solidFill>
                <a:latin typeface="Arial Rounded MT Bold" charset="0"/>
                <a:ea typeface="Arial Rounded MT Bold" charset="0"/>
                <a:cs typeface="Arial Rounded MT Bold" charset="0"/>
              </a:rPr>
              <a:t>Updated ASAS Concept of </a:t>
            </a:r>
            <a:r>
              <a:rPr lang="en-GB" altLang="en-US" sz="2800" b="1" dirty="0" err="1">
                <a:solidFill>
                  <a:srgbClr val="8C2E56"/>
                </a:solidFill>
                <a:latin typeface="Arial Rounded MT Bold" charset="0"/>
                <a:ea typeface="Arial Rounded MT Bold" charset="0"/>
                <a:cs typeface="Arial Rounded MT Bold" charset="0"/>
              </a:rPr>
              <a:t>Spondyloarthritis</a:t>
            </a:r>
            <a:r>
              <a:rPr lang="en-GB" altLang="en-US" sz="2800" b="1" dirty="0">
                <a:solidFill>
                  <a:srgbClr val="8C2E56"/>
                </a:solidFill>
                <a:latin typeface="Arial Rounded MT Bold" charset="0"/>
                <a:ea typeface="Arial Rounded MT Bold" charset="0"/>
                <a:cs typeface="Arial Rounded MT Bold" charset="0"/>
              </a:rPr>
              <a:t> (SpA)</a:t>
            </a:r>
            <a:br>
              <a:rPr lang="en-GB" altLang="en-US" sz="2000" b="1" dirty="0">
                <a:solidFill>
                  <a:srgbClr val="C00000"/>
                </a:solidFill>
                <a:latin typeface="Arial Rounded MT Bold" charset="0"/>
                <a:ea typeface="Arial Rounded MT Bold" charset="0"/>
                <a:cs typeface="Arial Rounded MT Bold" charset="0"/>
              </a:rPr>
            </a:br>
            <a:br>
              <a:rPr lang="en-GB" altLang="en-US" sz="2000" b="1" dirty="0">
                <a:solidFill>
                  <a:srgbClr val="C00000"/>
                </a:solidFill>
                <a:latin typeface="Arial Rounded MT Bold" charset="0"/>
                <a:ea typeface="Arial Rounded MT Bold" charset="0"/>
                <a:cs typeface="Arial Rounded MT Bold" charset="0"/>
              </a:rPr>
            </a:br>
            <a:r>
              <a:rPr lang="en-GB" altLang="en-US" sz="2000" b="1" dirty="0">
                <a:solidFill>
                  <a:srgbClr val="C00000"/>
                </a:solidFill>
                <a:latin typeface="Arial Rounded MT Bold" charset="0"/>
                <a:ea typeface="Arial Rounded MT Bold" charset="0"/>
                <a:cs typeface="Arial Rounded MT Bold" charset="0"/>
              </a:rPr>
              <a:t>Groups Diseases into 2  Categories</a:t>
            </a:r>
          </a:p>
        </p:txBody>
      </p:sp>
      <p:sp>
        <p:nvSpPr>
          <p:cNvPr id="5" name="Rectangle 4"/>
          <p:cNvSpPr>
            <a:spLocks noChangeArrowheads="1"/>
          </p:cNvSpPr>
          <p:nvPr/>
        </p:nvSpPr>
        <p:spPr bwMode="auto">
          <a:xfrm>
            <a:off x="1563756" y="6629736"/>
            <a:ext cx="5314122" cy="153888"/>
          </a:xfrm>
          <a:prstGeom prst="rect">
            <a:avLst/>
          </a:prstGeom>
          <a:noFill/>
          <a:ln w="12700">
            <a:noFill/>
            <a:miter lim="800000"/>
            <a:headEnd/>
            <a:tailEnd/>
          </a:ln>
          <a:effectLst/>
        </p:spPr>
        <p:txBody>
          <a:bodyPr wrap="square" lIns="0" tIns="0" rIns="0" bIns="0">
            <a:spAutoFit/>
          </a:bodyPr>
          <a:lstStyle/>
          <a:p>
            <a:pPr fontAlgn="base">
              <a:spcBef>
                <a:spcPct val="0"/>
              </a:spcBef>
              <a:spcAft>
                <a:spcPct val="0"/>
              </a:spcAft>
            </a:pPr>
            <a:r>
              <a:rPr lang="pl-PL" altLang="en-US" sz="1000" dirty="0">
                <a:solidFill>
                  <a:prstClr val="white"/>
                </a:solidFill>
                <a:latin typeface="Arial" pitchFamily="34" charset="0"/>
                <a:cs typeface="Arial" pitchFamily="34" charset="0"/>
              </a:rPr>
              <a:t>van den Berg R, et al. Polskie Archiwum Medycyny Wewnętrznej. 2010;120(11):452-457.</a:t>
            </a:r>
            <a:endParaRPr lang="en-US" altLang="en-US" sz="1000" dirty="0">
              <a:solidFill>
                <a:prstClr val="white"/>
              </a:solidFill>
              <a:latin typeface="Arial" pitchFamily="34" charset="0"/>
              <a:cs typeface="Arial" pitchFamily="34" charset="0"/>
            </a:endParaRPr>
          </a:p>
        </p:txBody>
      </p:sp>
      <p:pic>
        <p:nvPicPr>
          <p:cNvPr id="6" name="Picture 5" descr="Screenshot 2016-07-07 22.01.47.png">
            <a:hlinkClick r:id="" action="ppaction://noaction"/>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0" b="98690" l="0" r="100000"/>
                    </a14:imgEffect>
                  </a14:imgLayer>
                </a14:imgProps>
              </a:ext>
              <a:ext uri="{28A0092B-C50C-407E-A947-70E740481C1C}">
                <a14:useLocalDpi xmlns:a14="http://schemas.microsoft.com/office/drawing/2010/main"/>
              </a:ext>
            </a:extLst>
          </a:blip>
          <a:stretch>
            <a:fillRect/>
          </a:stretch>
        </p:blipFill>
        <p:spPr>
          <a:xfrm>
            <a:off x="3302496" y="2149167"/>
            <a:ext cx="3168351" cy="3784646"/>
          </a:xfrm>
          <a:prstGeom prst="rect">
            <a:avLst/>
          </a:prstGeom>
        </p:spPr>
      </p:pic>
      <p:pic>
        <p:nvPicPr>
          <p:cNvPr id="7" name="Picture 6" descr="Screenshot 2016-07-07 22.02.18.png">
            <a:hlinkClick r:id="" action="ppaction://noaction"/>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0" r="100000">
                        <a14:foregroundMark x1="83864" y1="87312" x2="83864" y2="87312"/>
                        <a14:foregroundMark x1="92955" y1="91613" x2="92955" y2="91613"/>
                        <a14:foregroundMark x1="88182" y1="92043" x2="27045" y2="83871"/>
                        <a14:foregroundMark x1="16364" y1="90108" x2="90227" y2="81505"/>
                        <a14:foregroundMark x1="75227" y1="80645" x2="14545" y2="80645"/>
                        <a14:foregroundMark x1="11136" y1="92043" x2="11136" y2="80645"/>
                      </a14:backgroundRemoval>
                    </a14:imgEffect>
                  </a14:imgLayer>
                </a14:imgProps>
              </a:ext>
              <a:ext uri="{28A0092B-C50C-407E-A947-70E740481C1C}">
                <a14:useLocalDpi xmlns:a14="http://schemas.microsoft.com/office/drawing/2010/main"/>
              </a:ext>
            </a:extLst>
          </a:blip>
          <a:srcRect b="1878"/>
          <a:stretch/>
        </p:blipFill>
        <p:spPr>
          <a:xfrm>
            <a:off x="6776648" y="2149167"/>
            <a:ext cx="3134284" cy="3784647"/>
          </a:xfrm>
          <a:prstGeom prst="rect">
            <a:avLst/>
          </a:prstGeom>
        </p:spPr>
      </p:pic>
      <p:sp>
        <p:nvSpPr>
          <p:cNvPr id="8" name="TextBox 7"/>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srgbClr val="782244"/>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p:txBody>
      </p:sp>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06177" y="5614735"/>
            <a:ext cx="897266" cy="777130"/>
          </a:xfrm>
          <a:prstGeom prst="rect">
            <a:avLst/>
          </a:prstGeom>
        </p:spPr>
      </p:pic>
    </p:spTree>
    <p:extLst>
      <p:ext uri="{BB962C8B-B14F-4D97-AF65-F5344CB8AC3E}">
        <p14:creationId xmlns:p14="http://schemas.microsoft.com/office/powerpoint/2010/main" val="346004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srgbClr val="782244"/>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p:txBody>
      </p:sp>
      <p:pic>
        <p:nvPicPr>
          <p:cNvPr id="4" name="Picture 3" descr="Screenshot 2016-07-07 22.02.18.png">
            <a:hlinkClick r:id="" action="ppaction://noaction"/>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0" b="100000" l="0" r="100000">
                        <a14:foregroundMark x1="83864" y1="87312" x2="83864" y2="87312"/>
                        <a14:foregroundMark x1="92955" y1="91613" x2="92955" y2="91613"/>
                        <a14:foregroundMark x1="88182" y1="92043" x2="27045" y2="83871"/>
                        <a14:foregroundMark x1="16364" y1="90108" x2="90227" y2="81505"/>
                        <a14:foregroundMark x1="75227" y1="80645" x2="14545" y2="80645"/>
                        <a14:foregroundMark x1="11136" y1="92043" x2="11136" y2="80645"/>
                      </a14:backgroundRemoval>
                    </a14:imgEffect>
                  </a14:imgLayer>
                </a14:imgProps>
              </a:ext>
              <a:ext uri="{28A0092B-C50C-407E-A947-70E740481C1C}">
                <a14:useLocalDpi xmlns:a14="http://schemas.microsoft.com/office/drawing/2010/main"/>
              </a:ext>
            </a:extLst>
          </a:blip>
          <a:srcRect b="1878"/>
          <a:stretch/>
        </p:blipFill>
        <p:spPr>
          <a:xfrm>
            <a:off x="3397344" y="174592"/>
            <a:ext cx="5534621" cy="6683053"/>
          </a:xfrm>
          <a:prstGeom prst="rect">
            <a:avLst/>
          </a:prstGeom>
        </p:spPr>
      </p:pic>
      <p:sp>
        <p:nvSpPr>
          <p:cNvPr id="5" name="Rounded Rectangle 4">
            <a:hlinkClick r:id="" action="ppaction://noaction"/>
          </p:cNvPr>
          <p:cNvSpPr/>
          <p:nvPr/>
        </p:nvSpPr>
        <p:spPr>
          <a:xfrm>
            <a:off x="1631505" y="1874656"/>
            <a:ext cx="968965"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200">
                <a:solidFill>
                  <a:prstClr val="white"/>
                </a:solidFill>
                <a:latin typeface="Arial"/>
                <a:cs typeface="Arial"/>
              </a:rPr>
              <a:t>Tips</a:t>
            </a:r>
          </a:p>
        </p:txBody>
      </p:sp>
      <p:sp>
        <p:nvSpPr>
          <p:cNvPr id="6" name="Rounded Rectangle 5">
            <a:hlinkClick r:id="" action="ppaction://noaction"/>
          </p:cNvPr>
          <p:cNvSpPr/>
          <p:nvPr/>
        </p:nvSpPr>
        <p:spPr>
          <a:xfrm>
            <a:off x="1631505" y="2450720"/>
            <a:ext cx="968965"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GB" altLang="en-US" sz="1200">
                <a:solidFill>
                  <a:prstClr val="white"/>
                </a:solidFill>
                <a:latin typeface="Arial"/>
                <a:cs typeface="Arial"/>
              </a:rPr>
              <a:t>Patterns</a:t>
            </a:r>
            <a:endParaRPr lang="en-US" sz="1200">
              <a:solidFill>
                <a:prstClr val="white"/>
              </a:solidFill>
              <a:latin typeface="Arial"/>
              <a:cs typeface="Arial"/>
            </a:endParaRPr>
          </a:p>
        </p:txBody>
      </p:sp>
      <p:sp>
        <p:nvSpPr>
          <p:cNvPr id="7" name="Rounded Rectangle 6">
            <a:hlinkClick r:id="" action="ppaction://noaction"/>
          </p:cNvPr>
          <p:cNvSpPr/>
          <p:nvPr/>
        </p:nvSpPr>
        <p:spPr>
          <a:xfrm>
            <a:off x="1631505" y="3026784"/>
            <a:ext cx="968965"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altLang="en-US" sz="1100">
                <a:solidFill>
                  <a:srgbClr val="FFFFFF"/>
                </a:solidFill>
                <a:latin typeface="Abadi MT Condensed Extra Bold" charset="0"/>
                <a:ea typeface="Abadi MT Condensed Extra Bold" charset="0"/>
                <a:cs typeface="Abadi MT Condensed Extra Bold" charset="0"/>
              </a:rPr>
              <a:t>Pathogenesis</a:t>
            </a:r>
            <a:endParaRPr lang="en-US" sz="1100">
              <a:solidFill>
                <a:prstClr val="white"/>
              </a:solidFill>
              <a:latin typeface="Abadi MT Condensed Extra Bold" charset="0"/>
              <a:ea typeface="Abadi MT Condensed Extra Bold" charset="0"/>
              <a:cs typeface="Abadi MT Condensed Extra Bold" charset="0"/>
            </a:endParaRPr>
          </a:p>
        </p:txBody>
      </p:sp>
      <p:sp>
        <p:nvSpPr>
          <p:cNvPr id="8" name="Rounded Rectangle 7">
            <a:hlinkClick r:id="" action="ppaction://noaction"/>
          </p:cNvPr>
          <p:cNvSpPr/>
          <p:nvPr/>
        </p:nvSpPr>
        <p:spPr>
          <a:xfrm>
            <a:off x="1631505" y="3602848"/>
            <a:ext cx="968965"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200">
                <a:solidFill>
                  <a:prstClr val="white"/>
                </a:solidFill>
                <a:latin typeface="Arial"/>
                <a:cs typeface="Arial"/>
              </a:rPr>
              <a:t>Morbidity</a:t>
            </a:r>
          </a:p>
        </p:txBody>
      </p:sp>
    </p:spTree>
    <p:extLst>
      <p:ext uri="{BB962C8B-B14F-4D97-AF65-F5344CB8AC3E}">
        <p14:creationId xmlns:p14="http://schemas.microsoft.com/office/powerpoint/2010/main" val="180458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1899450" y="295523"/>
            <a:ext cx="8344483" cy="8441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u="sng" dirty="0" err="1">
                <a:solidFill>
                  <a:srgbClr val="953735"/>
                </a:solidFill>
                <a:latin typeface="Arial Rounded MT Bold"/>
                <a:cs typeface="Arial Rounded MT Bold"/>
              </a:rPr>
              <a:t>PsA</a:t>
            </a:r>
            <a:r>
              <a:rPr lang="en-CA" sz="3600" u="sng" dirty="0">
                <a:solidFill>
                  <a:srgbClr val="953735"/>
                </a:solidFill>
                <a:latin typeface="Arial Rounded MT Bold"/>
                <a:cs typeface="Arial Rounded MT Bold"/>
              </a:rPr>
              <a:t> is a chronic progressive disease</a:t>
            </a:r>
          </a:p>
        </p:txBody>
      </p:sp>
      <p:sp>
        <p:nvSpPr>
          <p:cNvPr id="5" name="Rectangle 4"/>
          <p:cNvSpPr/>
          <p:nvPr/>
        </p:nvSpPr>
        <p:spPr>
          <a:xfrm>
            <a:off x="1724604" y="1671176"/>
            <a:ext cx="1860165" cy="369332"/>
          </a:xfrm>
          <a:prstGeom prst="rect">
            <a:avLst/>
          </a:prstGeom>
        </p:spPr>
        <p:txBody>
          <a:bodyPr wrap="square">
            <a:spAutoFit/>
          </a:bodyPr>
          <a:lstStyle/>
          <a:p>
            <a:pPr algn="ctr"/>
            <a:r>
              <a:rPr lang="en-US" b="1">
                <a:solidFill>
                  <a:prstClr val="white"/>
                </a:solidFill>
                <a:latin typeface="Arial Rounded MT Bold" charset="0"/>
                <a:ea typeface="Arial Rounded MT Bold" charset="0"/>
                <a:cs typeface="Arial Rounded MT Bold" charset="0"/>
              </a:rPr>
              <a:t>Skin changes</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5980" y="2649216"/>
            <a:ext cx="1858788" cy="1237422"/>
          </a:xfrm>
          <a:prstGeom prst="rect">
            <a:avLst/>
          </a:prstGeom>
        </p:spPr>
      </p:pic>
      <p:sp>
        <p:nvSpPr>
          <p:cNvPr id="7" name="Rectangle 6"/>
          <p:cNvSpPr/>
          <p:nvPr/>
        </p:nvSpPr>
        <p:spPr>
          <a:xfrm>
            <a:off x="4017656" y="1671176"/>
            <a:ext cx="1858789" cy="369332"/>
          </a:xfrm>
          <a:prstGeom prst="rect">
            <a:avLst/>
          </a:prstGeom>
        </p:spPr>
        <p:txBody>
          <a:bodyPr wrap="square">
            <a:spAutoFit/>
          </a:bodyPr>
          <a:lstStyle/>
          <a:p>
            <a:pPr algn="ctr"/>
            <a:r>
              <a:rPr lang="en-US" b="1" dirty="0">
                <a:solidFill>
                  <a:prstClr val="white"/>
                </a:solidFill>
                <a:latin typeface="Arial Rounded MT Bold" charset="0"/>
                <a:ea typeface="Arial Rounded MT Bold" charset="0"/>
                <a:cs typeface="Arial Rounded MT Bold" charset="0"/>
              </a:rPr>
              <a:t>Swelling</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17656" y="2649216"/>
            <a:ext cx="1858788" cy="1237422"/>
          </a:xfrm>
          <a:prstGeom prst="rect">
            <a:avLst/>
          </a:prstGeom>
        </p:spPr>
      </p:pic>
      <p:sp>
        <p:nvSpPr>
          <p:cNvPr id="9" name="Rectangle 8"/>
          <p:cNvSpPr/>
          <p:nvPr/>
        </p:nvSpPr>
        <p:spPr>
          <a:xfrm>
            <a:off x="6309331" y="1671176"/>
            <a:ext cx="1858789" cy="369332"/>
          </a:xfrm>
          <a:prstGeom prst="rect">
            <a:avLst/>
          </a:prstGeom>
        </p:spPr>
        <p:txBody>
          <a:bodyPr wrap="square">
            <a:spAutoFit/>
          </a:bodyPr>
          <a:lstStyle/>
          <a:p>
            <a:pPr algn="ctr"/>
            <a:r>
              <a:rPr lang="en-US" b="1">
                <a:solidFill>
                  <a:prstClr val="white"/>
                </a:solidFill>
                <a:latin typeface="Arial Rounded MT Bold" charset="0"/>
                <a:ea typeface="Arial Rounded MT Bold" charset="0"/>
                <a:cs typeface="Arial Rounded MT Bold" charset="0"/>
              </a:rPr>
              <a:t>Affected nails</a:t>
            </a: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9332" y="2649216"/>
            <a:ext cx="1858788" cy="1237422"/>
          </a:xfrm>
          <a:prstGeom prst="rect">
            <a:avLst/>
          </a:prstGeom>
        </p:spPr>
      </p:pic>
      <p:sp>
        <p:nvSpPr>
          <p:cNvPr id="11" name="Rectangle 10"/>
          <p:cNvSpPr/>
          <p:nvPr/>
        </p:nvSpPr>
        <p:spPr>
          <a:xfrm>
            <a:off x="8601005" y="1664949"/>
            <a:ext cx="1858792" cy="369332"/>
          </a:xfrm>
          <a:prstGeom prst="rect">
            <a:avLst/>
          </a:prstGeom>
        </p:spPr>
        <p:txBody>
          <a:bodyPr wrap="square">
            <a:spAutoFit/>
          </a:bodyPr>
          <a:lstStyle/>
          <a:p>
            <a:pPr algn="ctr"/>
            <a:r>
              <a:rPr lang="en-US" b="1">
                <a:solidFill>
                  <a:prstClr val="white"/>
                </a:solidFill>
                <a:latin typeface="Arial Rounded MT Bold" charset="0"/>
                <a:ea typeface="Arial Rounded MT Bold" charset="0"/>
                <a:cs typeface="Arial Rounded MT Bold" charset="0"/>
              </a:rPr>
              <a:t>Mutations</a:t>
            </a:r>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01009" y="2642990"/>
            <a:ext cx="1858788" cy="1243649"/>
          </a:xfrm>
          <a:prstGeom prst="rect">
            <a:avLst/>
          </a:prstGeom>
        </p:spPr>
      </p:pic>
      <p:sp>
        <p:nvSpPr>
          <p:cNvPr id="13" name="Rectangle 12"/>
          <p:cNvSpPr/>
          <p:nvPr/>
        </p:nvSpPr>
        <p:spPr>
          <a:xfrm>
            <a:off x="1505978" y="6510898"/>
            <a:ext cx="6784966" cy="369332"/>
          </a:xfrm>
          <a:prstGeom prst="rect">
            <a:avLst/>
          </a:prstGeom>
        </p:spPr>
        <p:txBody>
          <a:bodyPr wrap="square">
            <a:spAutoFit/>
          </a:bodyPr>
          <a:lstStyle/>
          <a:p>
            <a:r>
              <a:rPr lang="en-US" sz="900" dirty="0">
                <a:solidFill>
                  <a:prstClr val="white"/>
                </a:solidFill>
                <a:latin typeface="Calibri" panose="020F0502020204030204"/>
              </a:rPr>
              <a:t>Psoriatic arthritis: Pictures of symptoms and progression</a:t>
            </a:r>
          </a:p>
          <a:p>
            <a:r>
              <a:rPr lang="en-US" sz="900" dirty="0">
                <a:solidFill>
                  <a:prstClr val="white"/>
                </a:solidFill>
                <a:latin typeface="Calibri" panose="020F0502020204030204"/>
              </a:rPr>
              <a:t>https://</a:t>
            </a:r>
            <a:r>
              <a:rPr lang="en-US" sz="900" dirty="0" err="1">
                <a:solidFill>
                  <a:prstClr val="white"/>
                </a:solidFill>
                <a:latin typeface="Calibri" panose="020F0502020204030204"/>
              </a:rPr>
              <a:t>www.medicalnewstoday.com</a:t>
            </a:r>
            <a:r>
              <a:rPr lang="en-US" sz="900" dirty="0">
                <a:solidFill>
                  <a:prstClr val="white"/>
                </a:solidFill>
                <a:latin typeface="Calibri" panose="020F0502020204030204"/>
              </a:rPr>
              <a:t>/articles/316877.php</a:t>
            </a:r>
          </a:p>
        </p:txBody>
      </p:sp>
      <p:cxnSp>
        <p:nvCxnSpPr>
          <p:cNvPr id="14" name="Straight Arrow Connector 13"/>
          <p:cNvCxnSpPr/>
          <p:nvPr/>
        </p:nvCxnSpPr>
        <p:spPr>
          <a:xfrm>
            <a:off x="1983558" y="4734723"/>
            <a:ext cx="8260375"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42544" y="4766045"/>
            <a:ext cx="1258293" cy="369332"/>
          </a:xfrm>
          <a:prstGeom prst="rect">
            <a:avLst/>
          </a:prstGeom>
          <a:noFill/>
        </p:spPr>
        <p:txBody>
          <a:bodyPr wrap="none" rtlCol="0">
            <a:spAutoFit/>
          </a:bodyPr>
          <a:lstStyle/>
          <a:p>
            <a:r>
              <a:rPr lang="en-US" b="1">
                <a:solidFill>
                  <a:prstClr val="white"/>
                </a:solidFill>
                <a:latin typeface="Calibri" panose="020F0502020204030204"/>
              </a:rPr>
              <a:t>Time/Years</a:t>
            </a:r>
          </a:p>
        </p:txBody>
      </p:sp>
      <p:pic>
        <p:nvPicPr>
          <p:cNvPr id="16" name="Picture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58390" y="5460354"/>
            <a:ext cx="1944022" cy="1187473"/>
          </a:xfrm>
          <a:prstGeom prst="rect">
            <a:avLst/>
          </a:prstGeom>
        </p:spPr>
      </p:pic>
      <p:sp>
        <p:nvSpPr>
          <p:cNvPr id="17" name="TextBox 16"/>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srgbClr val="782244"/>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p:txBody>
      </p:sp>
    </p:spTree>
    <p:extLst>
      <p:ext uri="{BB962C8B-B14F-4D97-AF65-F5344CB8AC3E}">
        <p14:creationId xmlns:p14="http://schemas.microsoft.com/office/powerpoint/2010/main" val="631598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734677" y="1140376"/>
            <a:ext cx="6425829" cy="44521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are they? </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C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CA"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Ankylosing spondylitis (AS)</a:t>
            </a:r>
            <a:endPar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itchFamily="34" charset="0"/>
            </a:endParaRP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CA"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Non-radiographic axial spondyloarthritis (nr-axSpA</a:t>
            </a:r>
            <a:endPar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itchFamily="34" charset="0"/>
            </a:endParaRP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PsA</a:t>
            </a: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rPr>
              <a:t>IBD related arthritis</a:t>
            </a: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itchFamily="34" charset="0"/>
              </a:rPr>
              <a:t>ReA</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Undifferentiated Peripheral SpA</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itchFamily="34" charset="0"/>
            </a:endParaRPr>
          </a:p>
        </p:txBody>
      </p:sp>
      <p:sp>
        <p:nvSpPr>
          <p:cNvPr id="5" name="TextBox 4"/>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srgbClr val="782244"/>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p:txBody>
      </p:sp>
      <p:pic>
        <p:nvPicPr>
          <p:cNvPr id="6" name="Picture 2" descr="D:\(Photo Collection)\2. SpA\Back Pain\low_back_pain.jpg"/>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1130" b="90113" l="5400" r="97200">
                        <a14:foregroundMark x1="18800" y1="33616" x2="18800" y2="33616"/>
                        <a14:foregroundMark x1="24600" y1="40395" x2="24600" y2="40395"/>
                        <a14:foregroundMark x1="26800" y1="53107" x2="26800" y2="53107"/>
                        <a14:foregroundMark x1="30200" y1="61582" x2="30200" y2="61582"/>
                        <a14:foregroundMark x1="29000" y1="67514" x2="29000" y2="67514"/>
                        <a14:foregroundMark x1="21800" y1="58475" x2="21800" y2="58475"/>
                        <a14:foregroundMark x1="28600" y1="75706" x2="28600" y2="75706"/>
                        <a14:foregroundMark x1="28000" y1="84181" x2="28000" y2="84181"/>
                        <a14:foregroundMark x1="32000" y1="78814" x2="32000" y2="78814"/>
                        <a14:foregroundMark x1="17800" y1="76554" x2="17800" y2="76554"/>
                        <a14:foregroundMark x1="16600" y1="68362" x2="16600" y2="68362"/>
                        <a14:foregroundMark x1="16600" y1="60734" x2="16600" y2="60734"/>
                        <a14:foregroundMark x1="18800" y1="20056" x2="22200" y2="75141"/>
                        <a14:foregroundMark x1="12600" y1="17797" x2="11600" y2="44915"/>
                        <a14:foregroundMark x1="22200" y1="14124" x2="22200" y2="14124"/>
                        <a14:foregroundMark x1="26200" y1="14689" x2="5800" y2="16384"/>
                        <a14:foregroundMark x1="11600" y1="82486" x2="33600" y2="74294"/>
                        <a14:foregroundMark x1="63200" y1="84181" x2="84600" y2="88701"/>
                        <a14:foregroundMark x1="58000" y1="85593" x2="48400" y2="85593"/>
                        <a14:foregroundMark x1="42200" y1="12429" x2="88000" y2="11864"/>
                        <a14:foregroundMark x1="87000" y1="19209" x2="97200" y2="56215"/>
                        <a14:foregroundMark x1="93200" y1="22316" x2="93200" y2="1130"/>
                        <a14:foregroundMark x1="83600" y1="5085" x2="45600" y2="7345"/>
                        <a14:foregroundMark x1="39400" y1="3390" x2="49600" y2="11017"/>
                        <a14:foregroundMark x1="89200" y1="84746" x2="66000" y2="90113"/>
                        <a14:foregroundMark x1="90400" y1="87006" x2="85800" y2="67514"/>
                        <a14:foregroundMark x1="10400" y1="62994" x2="15400" y2="38136"/>
                        <a14:foregroundMark x1="7600" y1="24576" x2="7600" y2="24576"/>
                      </a14:backgroundRemoval>
                    </a14:imgEffect>
                  </a14:imgLayer>
                </a14:imgProps>
              </a:ext>
              <a:ext uri="{28A0092B-C50C-407E-A947-70E740481C1C}">
                <a14:useLocalDpi xmlns:a14="http://schemas.microsoft.com/office/drawing/2010/main"/>
              </a:ext>
            </a:extLst>
          </a:blip>
          <a:srcRect/>
          <a:stretch>
            <a:fillRect/>
          </a:stretch>
        </p:blipFill>
        <p:spPr bwMode="auto">
          <a:xfrm>
            <a:off x="9516433" y="913142"/>
            <a:ext cx="2359191" cy="1505967"/>
          </a:xfrm>
          <a:prstGeom prst="rect">
            <a:avLst/>
          </a:prstGeom>
          <a:noFill/>
          <a:effectLst>
            <a:softEdge rad="63500"/>
          </a:effectLst>
        </p:spPr>
      </p:pic>
      <p:sp>
        <p:nvSpPr>
          <p:cNvPr id="7" name="Title 1"/>
          <p:cNvSpPr txBox="1">
            <a:spLocks/>
          </p:cNvSpPr>
          <p:nvPr/>
        </p:nvSpPr>
        <p:spPr>
          <a:xfrm>
            <a:off x="1753984" y="305894"/>
            <a:ext cx="5294998" cy="475985"/>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2800" b="0" i="0" u="none" strike="noStrike" kern="1200" cap="none" spc="0" normalizeH="0" baseline="0" noProof="0" dirty="0">
                <a:ln>
                  <a:noFill/>
                </a:ln>
                <a:solidFill>
                  <a:srgbClr val="C00000"/>
                </a:solidFill>
                <a:effectLst/>
                <a:uLnTx/>
                <a:uFillTx/>
                <a:latin typeface="Arial Rounded MT Bold" panose="020F0704030504030204" pitchFamily="34" charset="0"/>
                <a:ea typeface="+mj-ea"/>
                <a:cs typeface="+mj-cs"/>
              </a:rPr>
              <a:t>Spondyloarthritis (SpA) diseases:???</a:t>
            </a:r>
            <a:endParaRPr kumimoji="0" lang="en-GB" altLang="en-US" sz="2800" b="0" i="0" u="none" strike="noStrike" kern="1200" cap="none" spc="0" normalizeH="0" baseline="0" noProof="0" dirty="0">
              <a:ln>
                <a:noFill/>
              </a:ln>
              <a:solidFill>
                <a:srgbClr val="C00000"/>
              </a:solidFill>
              <a:effectLst/>
              <a:uLnTx/>
              <a:uFillTx/>
              <a:latin typeface="Arial Rounded MT Bold" panose="020F0704030504030204" pitchFamily="34" charset="0"/>
              <a:ea typeface="+mj-ea"/>
              <a:cs typeface="Arial Rounded MT Bold"/>
            </a:endParaRPr>
          </a:p>
        </p:txBody>
      </p:sp>
      <p:pic>
        <p:nvPicPr>
          <p:cNvPr id="8" name="Picture 7">
            <a:hlinkClick r:id="" action="ppaction://noaction"/>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83558" y="5592494"/>
            <a:ext cx="683443" cy="789208"/>
          </a:xfrm>
          <a:prstGeom prst="rect">
            <a:avLst/>
          </a:prstGeom>
        </p:spPr>
      </p:pic>
    </p:spTree>
    <p:extLst>
      <p:ext uri="{BB962C8B-B14F-4D97-AF65-F5344CB8AC3E}">
        <p14:creationId xmlns:p14="http://schemas.microsoft.com/office/powerpoint/2010/main" val="301543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9"/>
          <p:cNvSpPr>
            <a:spLocks noGrp="1" noChangeArrowheads="1"/>
          </p:cNvSpPr>
          <p:nvPr>
            <p:ph type="title"/>
          </p:nvPr>
        </p:nvSpPr>
        <p:spPr>
          <a:xfrm>
            <a:off x="4227782" y="389180"/>
            <a:ext cx="4536504" cy="778098"/>
          </a:xfrm>
        </p:spPr>
        <p:txBody>
          <a:bodyPr anchor="t"/>
          <a:lstStyle/>
          <a:p>
            <a:pPr algn="ctr" eaLnBrk="1" hangingPunct="1"/>
            <a:r>
              <a:rPr lang="en-US" altLang="en-US" dirty="0">
                <a:solidFill>
                  <a:srgbClr val="782244"/>
                </a:solidFill>
                <a:latin typeface="Arial Rounded MT Bold"/>
                <a:cs typeface="Arial Rounded MT Bold"/>
              </a:rPr>
              <a:t>PsA</a:t>
            </a:r>
          </a:p>
        </p:txBody>
      </p:sp>
      <p:sp>
        <p:nvSpPr>
          <p:cNvPr id="12" name="Rectangle 10"/>
          <p:cNvSpPr>
            <a:spLocks noGrp="1" noChangeArrowheads="1"/>
          </p:cNvSpPr>
          <p:nvPr>
            <p:ph idx="1"/>
          </p:nvPr>
        </p:nvSpPr>
        <p:spPr>
          <a:xfrm>
            <a:off x="3126429" y="1382281"/>
            <a:ext cx="7139135" cy="3905336"/>
          </a:xfrm>
        </p:spPr>
        <p:txBody>
          <a:bodyPr>
            <a:normAutofit/>
          </a:bodyPr>
          <a:lstStyle/>
          <a:p>
            <a:pPr eaLnBrk="1" hangingPunct="1">
              <a:spcBef>
                <a:spcPct val="0"/>
              </a:spcBef>
            </a:pPr>
            <a:r>
              <a:rPr lang="en-US" altLang="en-US" sz="2400" dirty="0">
                <a:latin typeface="Arial" pitchFamily="34" charset="0"/>
              </a:rPr>
              <a:t>Arthritis associated with psoriasis,</a:t>
            </a:r>
            <a:br>
              <a:rPr lang="en-US" altLang="en-US" sz="2400" dirty="0">
                <a:latin typeface="Arial" pitchFamily="34" charset="0"/>
              </a:rPr>
            </a:br>
            <a:br>
              <a:rPr lang="en-US" altLang="en-US" sz="2400" dirty="0">
                <a:latin typeface="Arial" pitchFamily="34" charset="0"/>
              </a:rPr>
            </a:br>
            <a:r>
              <a:rPr lang="en-US" altLang="en-US" sz="1600" dirty="0">
                <a:latin typeface="Arial" pitchFamily="34" charset="0"/>
              </a:rPr>
              <a:t>(a scaly rash, most frequently occurring on the elbows, knees, and scalp)</a:t>
            </a:r>
          </a:p>
          <a:p>
            <a:pPr eaLnBrk="1" hangingPunct="1">
              <a:spcBef>
                <a:spcPct val="0"/>
              </a:spcBef>
            </a:pPr>
            <a:endParaRPr lang="en-US" altLang="en-US" sz="2400" dirty="0">
              <a:latin typeface="Arial" pitchFamily="34" charset="0"/>
            </a:endParaRPr>
          </a:p>
          <a:p>
            <a:pPr eaLnBrk="1" hangingPunct="1">
              <a:spcBef>
                <a:spcPct val="0"/>
              </a:spcBef>
            </a:pPr>
            <a:endParaRPr lang="en-US" altLang="en-US" sz="2400" dirty="0">
              <a:latin typeface="Arial" pitchFamily="34" charset="0"/>
            </a:endParaRPr>
          </a:p>
          <a:p>
            <a:pPr eaLnBrk="1" hangingPunct="1">
              <a:spcBef>
                <a:spcPct val="0"/>
              </a:spcBef>
            </a:pPr>
            <a:r>
              <a:rPr lang="en-US" altLang="en-US" sz="2400" dirty="0">
                <a:latin typeface="Arial" pitchFamily="34" charset="0"/>
              </a:rPr>
              <a:t>Identifying features</a:t>
            </a:r>
            <a:br>
              <a:rPr lang="en-US" altLang="en-US" sz="2400" dirty="0">
                <a:latin typeface="Arial" pitchFamily="34" charset="0"/>
              </a:rPr>
            </a:br>
            <a:endParaRPr lang="en-US" altLang="en-US" sz="2400" dirty="0">
              <a:latin typeface="Arial" pitchFamily="34" charset="0"/>
            </a:endParaRPr>
          </a:p>
          <a:p>
            <a:pPr lvl="1" eaLnBrk="1" hangingPunct="1">
              <a:spcBef>
                <a:spcPct val="0"/>
              </a:spcBef>
            </a:pPr>
            <a:r>
              <a:rPr lang="en-US" altLang="en-US" sz="2000" dirty="0">
                <a:latin typeface="Arial" pitchFamily="34" charset="0"/>
              </a:rPr>
              <a:t>Psoriasis</a:t>
            </a:r>
            <a:br>
              <a:rPr lang="en-US" altLang="en-US" sz="2000" dirty="0">
                <a:latin typeface="Arial" pitchFamily="34" charset="0"/>
              </a:rPr>
            </a:br>
            <a:endParaRPr lang="en-US" altLang="en-US" sz="2000" dirty="0">
              <a:latin typeface="Arial" pitchFamily="34" charset="0"/>
            </a:endParaRPr>
          </a:p>
          <a:p>
            <a:pPr lvl="1" eaLnBrk="1" hangingPunct="1">
              <a:spcBef>
                <a:spcPct val="0"/>
              </a:spcBef>
            </a:pPr>
            <a:r>
              <a:rPr lang="en-US" altLang="en-US" sz="2000" dirty="0">
                <a:latin typeface="Arial" pitchFamily="34" charset="0"/>
              </a:rPr>
              <a:t>Other manifestations such as:</a:t>
            </a:r>
            <a:br>
              <a:rPr lang="en-US" altLang="en-US" sz="2000" dirty="0">
                <a:latin typeface="Arial" pitchFamily="34" charset="0"/>
              </a:rPr>
            </a:br>
            <a:endParaRPr lang="en-US" altLang="en-US" sz="2000" dirty="0">
              <a:latin typeface="Arial" pitchFamily="34" charset="0"/>
            </a:endParaRPr>
          </a:p>
          <a:p>
            <a:pPr lvl="2">
              <a:spcBef>
                <a:spcPct val="0"/>
              </a:spcBef>
              <a:buFont typeface="Wingdings" charset="2"/>
              <a:buChar char="ü"/>
            </a:pPr>
            <a:r>
              <a:rPr lang="en-US" altLang="en-US" sz="1600" dirty="0">
                <a:latin typeface="Arial" pitchFamily="34" charset="0"/>
              </a:rPr>
              <a:t>peripheral arthritis, spondylitis, tenosynovitis, </a:t>
            </a:r>
            <a:br>
              <a:rPr lang="en-US" altLang="en-US" sz="1600" dirty="0">
                <a:latin typeface="Arial" pitchFamily="34" charset="0"/>
              </a:rPr>
            </a:br>
            <a:r>
              <a:rPr lang="en-US" altLang="en-US" sz="1600" dirty="0" err="1">
                <a:latin typeface="Arial" pitchFamily="34" charset="0"/>
              </a:rPr>
              <a:t>enthesitis</a:t>
            </a:r>
            <a:r>
              <a:rPr lang="en-US" altLang="en-US" sz="1600" dirty="0">
                <a:latin typeface="Arial" pitchFamily="34" charset="0"/>
              </a:rPr>
              <a:t>, </a:t>
            </a:r>
            <a:r>
              <a:rPr lang="en-US" altLang="en-US" sz="1600" dirty="0" err="1">
                <a:latin typeface="Arial" pitchFamily="34" charset="0"/>
              </a:rPr>
              <a:t>dactylitis</a:t>
            </a:r>
            <a:r>
              <a:rPr lang="en-US" altLang="en-US" sz="1600" dirty="0">
                <a:latin typeface="Arial" pitchFamily="34" charset="0"/>
              </a:rPr>
              <a:t>.</a:t>
            </a:r>
          </a:p>
        </p:txBody>
      </p:sp>
      <p:sp>
        <p:nvSpPr>
          <p:cNvPr id="18" name="Text Box 4"/>
          <p:cNvSpPr txBox="1">
            <a:spLocks noChangeArrowheads="1"/>
          </p:cNvSpPr>
          <p:nvPr/>
        </p:nvSpPr>
        <p:spPr bwMode="auto">
          <a:xfrm>
            <a:off x="1577009" y="6043738"/>
            <a:ext cx="4824536" cy="461665"/>
          </a:xfrm>
          <a:prstGeom prst="rect">
            <a:avLst/>
          </a:prstGeom>
          <a:noFill/>
          <a:ln w="9525">
            <a:noFill/>
            <a:miter lim="800000"/>
            <a:headEnd/>
            <a:tailEnd/>
          </a:ln>
        </p:spPr>
        <p:txBody>
          <a:bodyPr wrap="square" anchor="b">
            <a:spAutoFit/>
          </a:bodyPr>
          <a:lstStyle/>
          <a:p>
            <a:pPr defTabSz="457200" fontAlgn="base">
              <a:spcBef>
                <a:spcPct val="0"/>
              </a:spcBef>
              <a:spcAft>
                <a:spcPct val="0"/>
              </a:spcAft>
            </a:pPr>
            <a:r>
              <a:rPr lang="en-GB" altLang="en-US" sz="800" dirty="0" err="1">
                <a:solidFill>
                  <a:srgbClr val="000000"/>
                </a:solidFill>
                <a:latin typeface="Arial" pitchFamily="34" charset="0"/>
                <a:cs typeface="Arial" pitchFamily="34" charset="0"/>
              </a:rPr>
              <a:t>Olivieri</a:t>
            </a:r>
            <a:r>
              <a:rPr lang="en-GB" altLang="en-US" sz="800" dirty="0">
                <a:solidFill>
                  <a:srgbClr val="000000"/>
                </a:solidFill>
                <a:latin typeface="Arial" pitchFamily="34" charset="0"/>
                <a:cs typeface="Arial" pitchFamily="34" charset="0"/>
              </a:rPr>
              <a:t> I, </a:t>
            </a:r>
            <a:r>
              <a:rPr lang="en-GB" altLang="en-US" sz="800" i="1" dirty="0">
                <a:solidFill>
                  <a:srgbClr val="000000"/>
                </a:solidFill>
                <a:latin typeface="Arial" pitchFamily="34" charset="0"/>
                <a:cs typeface="Arial" pitchFamily="34" charset="0"/>
              </a:rPr>
              <a:t>et al. </a:t>
            </a:r>
            <a:r>
              <a:rPr lang="en-GB" altLang="en-US" sz="800" dirty="0">
                <a:solidFill>
                  <a:srgbClr val="000000"/>
                </a:solidFill>
                <a:latin typeface="Arial" pitchFamily="34" charset="0"/>
                <a:cs typeface="Arial" pitchFamily="34" charset="0"/>
              </a:rPr>
              <a:t>Imaging of psoriatic arthritis </a:t>
            </a:r>
            <a:r>
              <a:rPr lang="en-GB" altLang="en-US" sz="800" dirty="0" err="1">
                <a:solidFill>
                  <a:srgbClr val="000000"/>
                </a:solidFill>
                <a:latin typeface="Arial" pitchFamily="34" charset="0"/>
                <a:cs typeface="Arial" pitchFamily="34" charset="0"/>
              </a:rPr>
              <a:t>Reumatismo</a:t>
            </a:r>
            <a:r>
              <a:rPr lang="en-GB" altLang="en-US" sz="800" dirty="0">
                <a:solidFill>
                  <a:srgbClr val="000000"/>
                </a:solidFill>
                <a:latin typeface="Arial" pitchFamily="34" charset="0"/>
                <a:cs typeface="Arial" pitchFamily="34" charset="0"/>
              </a:rPr>
              <a:t>. 2007;59 </a:t>
            </a:r>
            <a:r>
              <a:rPr lang="en-GB" altLang="en-US" sz="800" dirty="0" err="1">
                <a:solidFill>
                  <a:srgbClr val="000000"/>
                </a:solidFill>
                <a:latin typeface="Arial" pitchFamily="34" charset="0"/>
                <a:cs typeface="Arial" pitchFamily="34" charset="0"/>
              </a:rPr>
              <a:t>Suppl</a:t>
            </a:r>
            <a:r>
              <a:rPr lang="en-GB" altLang="en-US" sz="800" dirty="0">
                <a:solidFill>
                  <a:srgbClr val="000000"/>
                </a:solidFill>
                <a:latin typeface="Arial" pitchFamily="34" charset="0"/>
                <a:cs typeface="Arial" pitchFamily="34" charset="0"/>
              </a:rPr>
              <a:t> 1:73-6</a:t>
            </a:r>
          </a:p>
          <a:p>
            <a:pPr defTabSz="457200" fontAlgn="base">
              <a:spcBef>
                <a:spcPct val="0"/>
              </a:spcBef>
              <a:spcAft>
                <a:spcPct val="0"/>
              </a:spcAft>
            </a:pPr>
            <a:r>
              <a:rPr lang="en-GB" altLang="en-US" sz="800" dirty="0">
                <a:solidFill>
                  <a:srgbClr val="000000"/>
                </a:solidFill>
                <a:latin typeface="Arial" pitchFamily="34" charset="0"/>
                <a:cs typeface="Arial" pitchFamily="34" charset="0"/>
              </a:rPr>
              <a:t>Khan MA.  Ann Intern Med. 2002 Update on </a:t>
            </a:r>
            <a:r>
              <a:rPr lang="en-GB" altLang="en-US" sz="800" dirty="0" err="1">
                <a:solidFill>
                  <a:srgbClr val="000000"/>
                </a:solidFill>
                <a:latin typeface="Arial" pitchFamily="34" charset="0"/>
                <a:cs typeface="Arial" pitchFamily="34" charset="0"/>
              </a:rPr>
              <a:t>Spondyloarthropathies</a:t>
            </a:r>
            <a:r>
              <a:rPr lang="en-GB" altLang="en-US" sz="800" dirty="0">
                <a:solidFill>
                  <a:srgbClr val="000000"/>
                </a:solidFill>
                <a:latin typeface="Arial" pitchFamily="34" charset="0"/>
                <a:cs typeface="Arial" pitchFamily="34" charset="0"/>
              </a:rPr>
              <a:t> Page 900</a:t>
            </a:r>
          </a:p>
          <a:p>
            <a:pPr defTabSz="457200" fontAlgn="base">
              <a:spcBef>
                <a:spcPct val="0"/>
              </a:spcBef>
              <a:spcAft>
                <a:spcPct val="0"/>
              </a:spcAft>
            </a:pPr>
            <a:r>
              <a:rPr lang="en-GB" altLang="en-US" sz="800" dirty="0">
                <a:solidFill>
                  <a:srgbClr val="000000"/>
                </a:solidFill>
                <a:latin typeface="Arial" pitchFamily="34" charset="0"/>
                <a:cs typeface="Arial" pitchFamily="34" charset="0"/>
              </a:rPr>
              <a:t>Kelley’s Textbook of Rheumatology, 8th </a:t>
            </a:r>
            <a:r>
              <a:rPr lang="en-GB" altLang="en-US" sz="800" dirty="0" err="1">
                <a:solidFill>
                  <a:srgbClr val="000000"/>
                </a:solidFill>
                <a:latin typeface="Arial" pitchFamily="34" charset="0"/>
                <a:cs typeface="Arial" pitchFamily="34" charset="0"/>
              </a:rPr>
              <a:t>ed</a:t>
            </a:r>
            <a:r>
              <a:rPr lang="en-GB" altLang="en-US" sz="800" dirty="0">
                <a:solidFill>
                  <a:srgbClr val="000000"/>
                </a:solidFill>
                <a:latin typeface="Arial" pitchFamily="34" charset="0"/>
                <a:cs typeface="Arial" pitchFamily="34" charset="0"/>
              </a:rPr>
              <a:t>, 2009:685–686</a:t>
            </a:r>
          </a:p>
        </p:txBody>
      </p:sp>
      <p:sp>
        <p:nvSpPr>
          <p:cNvPr id="21" name="Rounded Rectangle 20">
            <a:hlinkClick r:id="" action="ppaction://noaction"/>
          </p:cNvPr>
          <p:cNvSpPr/>
          <p:nvPr/>
        </p:nvSpPr>
        <p:spPr>
          <a:xfrm>
            <a:off x="1631505" y="1874656"/>
            <a:ext cx="968965" cy="474224"/>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200">
                <a:solidFill>
                  <a:prstClr val="white"/>
                </a:solidFill>
                <a:latin typeface="Arial"/>
                <a:cs typeface="Arial"/>
              </a:rPr>
              <a:t>Tips</a:t>
            </a:r>
          </a:p>
        </p:txBody>
      </p:sp>
      <p:sp>
        <p:nvSpPr>
          <p:cNvPr id="22" name="Rounded Rectangle 21">
            <a:hlinkClick r:id="" action="ppaction://noaction"/>
          </p:cNvPr>
          <p:cNvSpPr/>
          <p:nvPr/>
        </p:nvSpPr>
        <p:spPr>
          <a:xfrm>
            <a:off x="1631505" y="2450720"/>
            <a:ext cx="968965"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GB" altLang="en-US" sz="1200">
                <a:solidFill>
                  <a:prstClr val="white"/>
                </a:solidFill>
                <a:latin typeface="Arial"/>
                <a:cs typeface="Arial"/>
              </a:rPr>
              <a:t>Patterns</a:t>
            </a:r>
            <a:endParaRPr lang="en-US" sz="1200">
              <a:solidFill>
                <a:prstClr val="white"/>
              </a:solidFill>
              <a:latin typeface="Arial"/>
              <a:cs typeface="Arial"/>
            </a:endParaRPr>
          </a:p>
        </p:txBody>
      </p:sp>
      <p:sp>
        <p:nvSpPr>
          <p:cNvPr id="23" name="Rounded Rectangle 22">
            <a:hlinkClick r:id="" action="ppaction://noaction"/>
          </p:cNvPr>
          <p:cNvSpPr/>
          <p:nvPr/>
        </p:nvSpPr>
        <p:spPr>
          <a:xfrm>
            <a:off x="1631505" y="3026784"/>
            <a:ext cx="968965"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altLang="en-US" sz="1100">
                <a:solidFill>
                  <a:srgbClr val="FFFFFF"/>
                </a:solidFill>
                <a:latin typeface="Abadi MT Condensed Extra Bold" charset="0"/>
                <a:ea typeface="Abadi MT Condensed Extra Bold" charset="0"/>
                <a:cs typeface="Abadi MT Condensed Extra Bold" charset="0"/>
              </a:rPr>
              <a:t>Pathogenesis</a:t>
            </a:r>
            <a:endParaRPr lang="en-US" sz="1100">
              <a:solidFill>
                <a:prstClr val="white"/>
              </a:solidFill>
              <a:latin typeface="Abadi MT Condensed Extra Bold" charset="0"/>
              <a:ea typeface="Abadi MT Condensed Extra Bold" charset="0"/>
              <a:cs typeface="Abadi MT Condensed Extra Bold" charset="0"/>
            </a:endParaRPr>
          </a:p>
        </p:txBody>
      </p:sp>
      <p:sp>
        <p:nvSpPr>
          <p:cNvPr id="24" name="Rounded Rectangle 23">
            <a:hlinkClick r:id="" action="ppaction://noaction"/>
          </p:cNvPr>
          <p:cNvSpPr/>
          <p:nvPr/>
        </p:nvSpPr>
        <p:spPr>
          <a:xfrm>
            <a:off x="1631505" y="3602848"/>
            <a:ext cx="968965"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200">
                <a:solidFill>
                  <a:prstClr val="white"/>
                </a:solidFill>
                <a:latin typeface="Arial"/>
                <a:cs typeface="Arial"/>
              </a:rPr>
              <a:t>Morbidity</a:t>
            </a:r>
          </a:p>
        </p:txBody>
      </p:sp>
      <p:sp>
        <p:nvSpPr>
          <p:cNvPr id="17" name="TextBox 16"/>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srgbClr val="782244"/>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p:txBody>
      </p:sp>
    </p:spTree>
    <p:extLst>
      <p:ext uri="{BB962C8B-B14F-4D97-AF65-F5344CB8AC3E}">
        <p14:creationId xmlns:p14="http://schemas.microsoft.com/office/powerpoint/2010/main" val="16182893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0"/>
          <p:cNvSpPr>
            <a:spLocks noGrp="1" noChangeArrowheads="1"/>
          </p:cNvSpPr>
          <p:nvPr>
            <p:ph idx="1"/>
          </p:nvPr>
        </p:nvSpPr>
        <p:spPr>
          <a:xfrm>
            <a:off x="3121578" y="1366371"/>
            <a:ext cx="7139135" cy="4525963"/>
          </a:xfrm>
        </p:spPr>
        <p:txBody>
          <a:bodyPr>
            <a:normAutofit/>
          </a:bodyPr>
          <a:lstStyle/>
          <a:p>
            <a:pPr>
              <a:spcBef>
                <a:spcPct val="0"/>
              </a:spcBef>
            </a:pPr>
            <a:r>
              <a:rPr lang="en-US" altLang="en-US" sz="2400" dirty="0">
                <a:latin typeface="Arial" pitchFamily="34" charset="0"/>
              </a:rPr>
              <a:t>Psoriatic plaques typically precede development of the arthritic component.</a:t>
            </a:r>
            <a:br>
              <a:rPr lang="en-US" altLang="en-US" sz="1050" dirty="0">
                <a:latin typeface="Arial" pitchFamily="34" charset="0"/>
              </a:rPr>
            </a:br>
            <a:endParaRPr lang="en-US" altLang="en-US" sz="1100" dirty="0">
              <a:latin typeface="Arial" pitchFamily="34" charset="0"/>
            </a:endParaRPr>
          </a:p>
          <a:p>
            <a:pPr lvl="1">
              <a:spcBef>
                <a:spcPct val="0"/>
              </a:spcBef>
            </a:pPr>
            <a:r>
              <a:rPr lang="en-US" altLang="en-US" sz="1600" dirty="0">
                <a:latin typeface="Arial" pitchFamily="34" charset="0"/>
              </a:rPr>
              <a:t>7–42% of psoriasis (Ps) patients (in patient populations with severe Ps) may develop </a:t>
            </a:r>
            <a:r>
              <a:rPr lang="en-US" altLang="en-US" sz="1600" dirty="0" err="1">
                <a:latin typeface="Arial" pitchFamily="34" charset="0"/>
              </a:rPr>
              <a:t>PsA.</a:t>
            </a:r>
            <a:br>
              <a:rPr lang="en-US" altLang="en-US" sz="1600" dirty="0">
                <a:latin typeface="Arial" pitchFamily="34" charset="0"/>
              </a:rPr>
            </a:br>
            <a:endParaRPr lang="en-US" altLang="en-US" sz="1600" dirty="0">
              <a:latin typeface="Arial" pitchFamily="34" charset="0"/>
            </a:endParaRPr>
          </a:p>
          <a:p>
            <a:pPr lvl="1">
              <a:spcBef>
                <a:spcPct val="0"/>
              </a:spcBef>
            </a:pPr>
            <a:r>
              <a:rPr lang="en-US" altLang="en-US" sz="1600" dirty="0">
                <a:latin typeface="Arial" pitchFamily="34" charset="0"/>
              </a:rPr>
              <a:t>No correlation between the severity of psoriatic plaques and PsA has been identified.</a:t>
            </a:r>
          </a:p>
          <a:p>
            <a:pPr lvl="1">
              <a:spcBef>
                <a:spcPct val="0"/>
              </a:spcBef>
            </a:pPr>
            <a:endParaRPr lang="en-US" altLang="en-US" sz="2000" dirty="0">
              <a:latin typeface="Arial" pitchFamily="34" charset="0"/>
            </a:endParaRPr>
          </a:p>
          <a:p>
            <a:pPr>
              <a:spcBef>
                <a:spcPct val="0"/>
              </a:spcBef>
            </a:pPr>
            <a:r>
              <a:rPr lang="en-US" altLang="en-US" sz="2400" dirty="0">
                <a:latin typeface="Arial" pitchFamily="34" charset="0"/>
              </a:rPr>
              <a:t>Equal gender distribution. (</a:t>
            </a:r>
            <a:r>
              <a:rPr lang="en-US" altLang="en-US" sz="2400" dirty="0">
                <a:ln w="0"/>
                <a:effectLst>
                  <a:outerShdw blurRad="38100" dist="19050" dir="2700000" algn="tl" rotWithShape="0">
                    <a:schemeClr val="dk1">
                      <a:alpha val="40000"/>
                    </a:schemeClr>
                  </a:outerShdw>
                </a:effectLst>
                <a:latin typeface="Arial" pitchFamily="34" charset="0"/>
              </a:rPr>
              <a:t>♂ </a:t>
            </a:r>
            <a:r>
              <a:rPr lang="en-US" altLang="en-US" sz="2400" dirty="0">
                <a:latin typeface="Arial" pitchFamily="34" charset="0"/>
              </a:rPr>
              <a:t>: ♀)</a:t>
            </a:r>
          </a:p>
          <a:p>
            <a:pPr>
              <a:spcBef>
                <a:spcPct val="0"/>
              </a:spcBef>
            </a:pPr>
            <a:endParaRPr lang="en-US" altLang="en-US" sz="2400" dirty="0">
              <a:latin typeface="Arial" pitchFamily="34" charset="0"/>
            </a:endParaRPr>
          </a:p>
          <a:p>
            <a:pPr>
              <a:spcBef>
                <a:spcPct val="0"/>
              </a:spcBef>
            </a:pPr>
            <a:r>
              <a:rPr lang="en-US" altLang="en-US" sz="2400" dirty="0">
                <a:latin typeface="Arial" pitchFamily="34" charset="0"/>
              </a:rPr>
              <a:t>Peak years of onset typically between the ages of 20 and 40</a:t>
            </a:r>
          </a:p>
        </p:txBody>
      </p:sp>
      <p:sp>
        <p:nvSpPr>
          <p:cNvPr id="17" name="Text Box 4"/>
          <p:cNvSpPr txBox="1">
            <a:spLocks noChangeArrowheads="1"/>
          </p:cNvSpPr>
          <p:nvPr/>
        </p:nvSpPr>
        <p:spPr bwMode="auto">
          <a:xfrm>
            <a:off x="1577008" y="6038418"/>
            <a:ext cx="3749402" cy="461665"/>
          </a:xfrm>
          <a:prstGeom prst="rect">
            <a:avLst/>
          </a:prstGeom>
          <a:noFill/>
          <a:ln w="9525">
            <a:noFill/>
            <a:miter lim="800000"/>
            <a:headEnd/>
            <a:tailEnd/>
          </a:ln>
        </p:spPr>
        <p:txBody>
          <a:bodyPr wrap="square" anchor="b">
            <a:spAutoFit/>
          </a:bodyPr>
          <a:lstStyle/>
          <a:p>
            <a:pPr defTabSz="457200" fontAlgn="base">
              <a:spcBef>
                <a:spcPct val="0"/>
              </a:spcBef>
              <a:spcAft>
                <a:spcPct val="0"/>
              </a:spcAft>
            </a:pPr>
            <a:r>
              <a:rPr lang="en-GB" altLang="en-US" sz="800">
                <a:solidFill>
                  <a:srgbClr val="000000"/>
                </a:solidFill>
                <a:latin typeface="Arial" pitchFamily="34" charset="0"/>
                <a:cs typeface="Arial" pitchFamily="34" charset="0"/>
              </a:rPr>
              <a:t>Kelley’s Textbook of Rheumatology. </a:t>
            </a:r>
            <a:r>
              <a:rPr lang="en-GB" altLang="en-US" sz="800" dirty="0">
                <a:solidFill>
                  <a:srgbClr val="000000"/>
                </a:solidFill>
                <a:latin typeface="Arial" pitchFamily="34" charset="0"/>
                <a:cs typeface="Arial" pitchFamily="34" charset="0"/>
              </a:rPr>
              <a:t>2009, Page 1201-1204</a:t>
            </a:r>
            <a:br>
              <a:rPr lang="en-GB" altLang="en-US" sz="800" dirty="0">
                <a:solidFill>
                  <a:srgbClr val="000000"/>
                </a:solidFill>
                <a:latin typeface="Arial" pitchFamily="34" charset="0"/>
                <a:cs typeface="Arial" pitchFamily="34" charset="0"/>
              </a:rPr>
            </a:br>
            <a:r>
              <a:rPr lang="en-GB" altLang="en-US" sz="800" dirty="0">
                <a:solidFill>
                  <a:srgbClr val="000000"/>
                </a:solidFill>
                <a:latin typeface="Arial" pitchFamily="34" charset="0"/>
                <a:cs typeface="Arial" pitchFamily="34" charset="0"/>
              </a:rPr>
              <a:t>Moll JM, et al </a:t>
            </a:r>
            <a:r>
              <a:rPr lang="en-GB" altLang="en-US" sz="800" dirty="0" err="1">
                <a:solidFill>
                  <a:srgbClr val="000000"/>
                </a:solidFill>
                <a:latin typeface="Arial" pitchFamily="34" charset="0"/>
                <a:cs typeface="Arial" pitchFamily="34" charset="0"/>
              </a:rPr>
              <a:t>Semin</a:t>
            </a:r>
            <a:r>
              <a:rPr lang="en-GB" altLang="en-US" sz="800" dirty="0">
                <a:solidFill>
                  <a:srgbClr val="000000"/>
                </a:solidFill>
                <a:latin typeface="Arial" pitchFamily="34" charset="0"/>
                <a:cs typeface="Arial" pitchFamily="34" charset="0"/>
              </a:rPr>
              <a:t> Arthritis Rheum 1973;3:55–78; </a:t>
            </a:r>
            <a:br>
              <a:rPr lang="en-GB" altLang="en-US" sz="800" dirty="0">
                <a:solidFill>
                  <a:srgbClr val="000000"/>
                </a:solidFill>
                <a:latin typeface="Arial" pitchFamily="34" charset="0"/>
                <a:cs typeface="Arial" pitchFamily="34" charset="0"/>
              </a:rPr>
            </a:br>
            <a:r>
              <a:rPr lang="en-GB" altLang="en-US" sz="800" dirty="0">
                <a:solidFill>
                  <a:srgbClr val="000000"/>
                </a:solidFill>
                <a:latin typeface="Arial" pitchFamily="34" charset="0"/>
                <a:cs typeface="Arial" pitchFamily="34" charset="0"/>
              </a:rPr>
              <a:t>Kelley’s Textbook of Rheumatology, 8th </a:t>
            </a:r>
            <a:r>
              <a:rPr lang="en-GB" altLang="en-US" sz="800" dirty="0" err="1">
                <a:solidFill>
                  <a:srgbClr val="000000"/>
                </a:solidFill>
                <a:latin typeface="Arial" pitchFamily="34" charset="0"/>
                <a:cs typeface="Arial" pitchFamily="34" charset="0"/>
              </a:rPr>
              <a:t>ed</a:t>
            </a:r>
            <a:r>
              <a:rPr lang="en-GB" altLang="en-US" sz="800" dirty="0">
                <a:solidFill>
                  <a:srgbClr val="000000"/>
                </a:solidFill>
                <a:latin typeface="Arial" pitchFamily="34" charset="0"/>
                <a:cs typeface="Arial" pitchFamily="34" charset="0"/>
              </a:rPr>
              <a:t>, 2009:1201–1206</a:t>
            </a:r>
          </a:p>
        </p:txBody>
      </p:sp>
      <p:sp>
        <p:nvSpPr>
          <p:cNvPr id="25" name="Rounded Rectangle 24">
            <a:hlinkClick r:id="" action="ppaction://noaction"/>
          </p:cNvPr>
          <p:cNvSpPr/>
          <p:nvPr/>
        </p:nvSpPr>
        <p:spPr>
          <a:xfrm>
            <a:off x="1631505" y="1874656"/>
            <a:ext cx="968965" cy="474224"/>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200">
                <a:solidFill>
                  <a:prstClr val="white"/>
                </a:solidFill>
                <a:latin typeface="Arial"/>
                <a:cs typeface="Arial"/>
              </a:rPr>
              <a:t>Tips</a:t>
            </a:r>
          </a:p>
        </p:txBody>
      </p:sp>
      <p:sp>
        <p:nvSpPr>
          <p:cNvPr id="26" name="Rounded Rectangle 25">
            <a:hlinkClick r:id="" action="ppaction://noaction"/>
          </p:cNvPr>
          <p:cNvSpPr/>
          <p:nvPr/>
        </p:nvSpPr>
        <p:spPr>
          <a:xfrm>
            <a:off x="1631505" y="2450720"/>
            <a:ext cx="968965"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GB" altLang="en-US" sz="1200" dirty="0">
                <a:solidFill>
                  <a:prstClr val="white"/>
                </a:solidFill>
                <a:latin typeface="Arial"/>
                <a:cs typeface="Arial"/>
              </a:rPr>
              <a:t>Patterns</a:t>
            </a:r>
            <a:endParaRPr lang="en-US" sz="1200" dirty="0">
              <a:solidFill>
                <a:prstClr val="white"/>
              </a:solidFill>
              <a:latin typeface="Arial"/>
              <a:cs typeface="Arial"/>
            </a:endParaRPr>
          </a:p>
        </p:txBody>
      </p:sp>
      <p:sp>
        <p:nvSpPr>
          <p:cNvPr id="27" name="Rounded Rectangle 26">
            <a:hlinkClick r:id="" action="ppaction://noaction"/>
          </p:cNvPr>
          <p:cNvSpPr/>
          <p:nvPr/>
        </p:nvSpPr>
        <p:spPr>
          <a:xfrm>
            <a:off x="1631505" y="3026784"/>
            <a:ext cx="968965"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altLang="en-US" sz="1100">
                <a:solidFill>
                  <a:srgbClr val="FFFFFF"/>
                </a:solidFill>
                <a:latin typeface="Abadi MT Condensed Extra Bold" charset="0"/>
                <a:ea typeface="Abadi MT Condensed Extra Bold" charset="0"/>
                <a:cs typeface="Abadi MT Condensed Extra Bold" charset="0"/>
              </a:rPr>
              <a:t>Pathogenesis</a:t>
            </a:r>
            <a:endParaRPr lang="en-US" sz="1100">
              <a:solidFill>
                <a:prstClr val="white"/>
              </a:solidFill>
              <a:latin typeface="Abadi MT Condensed Extra Bold" charset="0"/>
              <a:ea typeface="Abadi MT Condensed Extra Bold" charset="0"/>
              <a:cs typeface="Abadi MT Condensed Extra Bold" charset="0"/>
            </a:endParaRPr>
          </a:p>
        </p:txBody>
      </p:sp>
      <p:sp>
        <p:nvSpPr>
          <p:cNvPr id="28" name="Rounded Rectangle 27">
            <a:hlinkClick r:id="" action="ppaction://noaction"/>
          </p:cNvPr>
          <p:cNvSpPr/>
          <p:nvPr/>
        </p:nvSpPr>
        <p:spPr>
          <a:xfrm>
            <a:off x="1631505" y="3602848"/>
            <a:ext cx="968965"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200">
                <a:solidFill>
                  <a:prstClr val="white"/>
                </a:solidFill>
                <a:latin typeface="Arial"/>
                <a:cs typeface="Arial"/>
              </a:rPr>
              <a:t>Morbidity</a:t>
            </a:r>
          </a:p>
        </p:txBody>
      </p:sp>
      <p:sp>
        <p:nvSpPr>
          <p:cNvPr id="15" name="Rectangle 9"/>
          <p:cNvSpPr>
            <a:spLocks noGrp="1" noChangeArrowheads="1"/>
          </p:cNvSpPr>
          <p:nvPr>
            <p:ph type="title"/>
          </p:nvPr>
        </p:nvSpPr>
        <p:spPr>
          <a:xfrm>
            <a:off x="4227782" y="389180"/>
            <a:ext cx="4536504" cy="778098"/>
          </a:xfrm>
        </p:spPr>
        <p:txBody>
          <a:bodyPr anchor="t"/>
          <a:lstStyle/>
          <a:p>
            <a:pPr algn="ctr" eaLnBrk="1" hangingPunct="1"/>
            <a:r>
              <a:rPr lang="en-US" altLang="en-US" dirty="0">
                <a:solidFill>
                  <a:srgbClr val="782244"/>
                </a:solidFill>
                <a:latin typeface="Arial Rounded MT Bold"/>
                <a:cs typeface="Arial Rounded MT Bold"/>
              </a:rPr>
              <a:t>PsA</a:t>
            </a:r>
          </a:p>
        </p:txBody>
      </p:sp>
      <p:sp>
        <p:nvSpPr>
          <p:cNvPr id="18" name="TextBox 17"/>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srgbClr val="782244"/>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p:txBody>
      </p:sp>
    </p:spTree>
    <p:extLst>
      <p:ext uri="{BB962C8B-B14F-4D97-AF65-F5344CB8AC3E}">
        <p14:creationId xmlns:p14="http://schemas.microsoft.com/office/powerpoint/2010/main" val="7092372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Group 36"/>
          <p:cNvGraphicFramePr>
            <a:graphicFrameLocks noGrp="1"/>
          </p:cNvGraphicFramePr>
          <p:nvPr>
            <p:ph idx="1"/>
            <p:extLst/>
          </p:nvPr>
        </p:nvGraphicFramePr>
        <p:xfrm>
          <a:off x="3162672" y="1027738"/>
          <a:ext cx="7037983" cy="4804199"/>
        </p:xfrm>
        <a:graphic>
          <a:graphicData uri="http://schemas.openxmlformats.org/drawingml/2006/table">
            <a:tbl>
              <a:tblPr/>
              <a:tblGrid>
                <a:gridCol w="1873155">
                  <a:extLst>
                    <a:ext uri="{9D8B030D-6E8A-4147-A177-3AD203B41FA5}">
                      <a16:colId xmlns:a16="http://schemas.microsoft.com/office/drawing/2014/main" val="20000"/>
                    </a:ext>
                  </a:extLst>
                </a:gridCol>
                <a:gridCol w="4359049">
                  <a:extLst>
                    <a:ext uri="{9D8B030D-6E8A-4147-A177-3AD203B41FA5}">
                      <a16:colId xmlns:a16="http://schemas.microsoft.com/office/drawing/2014/main" val="20001"/>
                    </a:ext>
                  </a:extLst>
                </a:gridCol>
                <a:gridCol w="805779">
                  <a:extLst>
                    <a:ext uri="{9D8B030D-6E8A-4147-A177-3AD203B41FA5}">
                      <a16:colId xmlns:a16="http://schemas.microsoft.com/office/drawing/2014/main" val="20002"/>
                    </a:ext>
                  </a:extLst>
                </a:gridCol>
              </a:tblGrid>
              <a:tr h="534911">
                <a:tc>
                  <a:txBody>
                    <a:bodyPr/>
                    <a:lstStyle/>
                    <a:p>
                      <a:pPr marL="171450" marR="0" lvl="0" indent="-171450" algn="l" defTabSz="914400" rtl="0" eaLnBrk="1" fontAlgn="base" latinLnBrk="0" hangingPunct="1">
                        <a:lnSpc>
                          <a:spcPct val="90000"/>
                        </a:lnSpc>
                        <a:spcBef>
                          <a:spcPct val="50000"/>
                        </a:spcBef>
                        <a:spcAft>
                          <a:spcPct val="0"/>
                        </a:spcAft>
                        <a:buClr>
                          <a:srgbClr val="60B4DA"/>
                        </a:buClr>
                        <a:buSzTx/>
                        <a:buFontTx/>
                        <a:buNone/>
                        <a:tabLst/>
                      </a:pPr>
                      <a:r>
                        <a:rPr kumimoji="0" lang="en-US" sz="1600" b="1" i="0" u="none" strike="noStrike" cap="none" normalizeH="0" baseline="0">
                          <a:ln>
                            <a:noFill/>
                          </a:ln>
                          <a:solidFill>
                            <a:schemeClr val="bg1"/>
                          </a:solidFill>
                          <a:effectLst/>
                          <a:latin typeface="Arial" charset="0"/>
                        </a:rPr>
                        <a:t>Pattern</a:t>
                      </a:r>
                    </a:p>
                  </a:txBody>
                  <a:tcPr marL="87642" marR="87642" marT="45709" marB="457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3264"/>
                    </a:solidFill>
                  </a:tcPr>
                </a:tc>
                <a:tc>
                  <a:txBody>
                    <a:bodyPr/>
                    <a:lstStyle/>
                    <a:p>
                      <a:pPr marL="171450" marR="0" lvl="0" indent="-171450" algn="l" defTabSz="914400" rtl="0" eaLnBrk="1" fontAlgn="base" latinLnBrk="0" hangingPunct="1">
                        <a:lnSpc>
                          <a:spcPct val="90000"/>
                        </a:lnSpc>
                        <a:spcBef>
                          <a:spcPct val="25000"/>
                        </a:spcBef>
                        <a:spcAft>
                          <a:spcPct val="0"/>
                        </a:spcAft>
                        <a:buClr>
                          <a:srgbClr val="60B4DA"/>
                        </a:buClr>
                        <a:buSzTx/>
                        <a:buFontTx/>
                        <a:buNone/>
                        <a:tabLst/>
                      </a:pPr>
                      <a:r>
                        <a:rPr kumimoji="0" lang="en-US" sz="1600" b="1" i="0" u="none" strike="noStrike" cap="none" normalizeH="0" baseline="0">
                          <a:ln>
                            <a:noFill/>
                          </a:ln>
                          <a:solidFill>
                            <a:schemeClr val="bg1"/>
                          </a:solidFill>
                          <a:effectLst/>
                          <a:latin typeface="Arial" charset="0"/>
                        </a:rPr>
                        <a:t>Features</a:t>
                      </a:r>
                    </a:p>
                  </a:txBody>
                  <a:tcPr marL="87642" marR="87642"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3264"/>
                    </a:solidFill>
                  </a:tcPr>
                </a:tc>
                <a:tc>
                  <a:txBody>
                    <a:bodyPr/>
                    <a:lstStyle/>
                    <a:p>
                      <a:pPr marL="171450" marR="0" lvl="0" indent="-171450" algn="l" defTabSz="914400" rtl="0" eaLnBrk="1" fontAlgn="base" latinLnBrk="0" hangingPunct="1">
                        <a:lnSpc>
                          <a:spcPct val="90000"/>
                        </a:lnSpc>
                        <a:spcBef>
                          <a:spcPct val="50000"/>
                        </a:spcBef>
                        <a:spcAft>
                          <a:spcPct val="0"/>
                        </a:spcAft>
                        <a:buClr>
                          <a:srgbClr val="60B4DA"/>
                        </a:buClr>
                        <a:buSzTx/>
                        <a:buFontTx/>
                        <a:buNone/>
                        <a:tabLst/>
                      </a:pPr>
                      <a:r>
                        <a:rPr kumimoji="0" lang="en-US" sz="1600" b="1" i="0" u="none" strike="noStrike" cap="none" normalizeH="0" baseline="0">
                          <a:ln>
                            <a:noFill/>
                          </a:ln>
                          <a:solidFill>
                            <a:schemeClr val="bg1"/>
                          </a:solidFill>
                          <a:effectLst/>
                          <a:latin typeface="Arial" charset="0"/>
                        </a:rPr>
                        <a:t>Rate</a:t>
                      </a:r>
                    </a:p>
                  </a:txBody>
                  <a:tcPr marL="87642" marR="87642" marT="45709" marB="457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3264"/>
                    </a:solidFill>
                  </a:tcPr>
                </a:tc>
                <a:extLst>
                  <a:ext uri="{0D108BD9-81ED-4DB2-BD59-A6C34878D82A}">
                    <a16:rowId xmlns:a16="http://schemas.microsoft.com/office/drawing/2014/main" val="10000"/>
                  </a:ext>
                </a:extLst>
              </a:tr>
              <a:tr h="924120">
                <a:tc>
                  <a:txBody>
                    <a:bodyPr/>
                    <a:lstStyle/>
                    <a:p>
                      <a:pPr marL="171450" marR="0" lvl="0" indent="-171450" algn="l" defTabSz="914400" rtl="0" eaLnBrk="1" fontAlgn="base" latinLnBrk="0" hangingPunct="1">
                        <a:lnSpc>
                          <a:spcPct val="90000"/>
                        </a:lnSpc>
                        <a:spcBef>
                          <a:spcPct val="50000"/>
                        </a:spcBef>
                        <a:spcAft>
                          <a:spcPct val="0"/>
                        </a:spcAft>
                        <a:buClr>
                          <a:srgbClr val="60B4DA"/>
                        </a:buClr>
                        <a:buSzTx/>
                        <a:buFontTx/>
                        <a:buNone/>
                        <a:tabLst/>
                      </a:pPr>
                      <a:r>
                        <a:rPr kumimoji="0" lang="en-US" sz="1600" b="0" i="0" u="none" strike="noStrike" cap="none" normalizeH="0" baseline="0">
                          <a:ln>
                            <a:noFill/>
                          </a:ln>
                          <a:solidFill>
                            <a:schemeClr val="tx1"/>
                          </a:solidFill>
                          <a:effectLst/>
                          <a:latin typeface="Arial" charset="0"/>
                        </a:rPr>
                        <a:t>Asymmetrical</a:t>
                      </a:r>
                    </a:p>
                  </a:txBody>
                  <a:tcPr marL="87642" marR="87642" marT="45709" marB="457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914400" rtl="0" eaLnBrk="1" fontAlgn="base" latinLnBrk="0" hangingPunct="1">
                        <a:lnSpc>
                          <a:spcPct val="90000"/>
                        </a:lnSpc>
                        <a:spcBef>
                          <a:spcPct val="25000"/>
                        </a:spcBef>
                        <a:spcAft>
                          <a:spcPct val="0"/>
                        </a:spcAft>
                        <a:buClr>
                          <a:srgbClr val="900055"/>
                        </a:buClr>
                        <a:buSzTx/>
                        <a:buFontTx/>
                        <a:buChar char="•"/>
                        <a:tabLst/>
                      </a:pPr>
                      <a:r>
                        <a:rPr kumimoji="0" lang="en-US" sz="1600" b="0" i="0" u="none" strike="noStrike" cap="none" normalizeH="0" baseline="0" dirty="0">
                          <a:ln>
                            <a:noFill/>
                          </a:ln>
                          <a:solidFill>
                            <a:schemeClr val="tx1"/>
                          </a:solidFill>
                          <a:effectLst/>
                          <a:latin typeface="Arial" charset="0"/>
                        </a:rPr>
                        <a:t>Usually involves small joints, less frequently involves large joints</a:t>
                      </a:r>
                    </a:p>
                    <a:p>
                      <a:pPr marL="171450" marR="0" lvl="0" indent="-171450" algn="l" defTabSz="914400" rtl="0" eaLnBrk="1" fontAlgn="base" latinLnBrk="0" hangingPunct="1">
                        <a:lnSpc>
                          <a:spcPct val="90000"/>
                        </a:lnSpc>
                        <a:spcBef>
                          <a:spcPct val="25000"/>
                        </a:spcBef>
                        <a:spcAft>
                          <a:spcPct val="0"/>
                        </a:spcAft>
                        <a:buClr>
                          <a:srgbClr val="900055"/>
                        </a:buClr>
                        <a:buSzTx/>
                        <a:buFontTx/>
                        <a:buChar char="•"/>
                        <a:tabLst/>
                      </a:pPr>
                      <a:r>
                        <a:rPr kumimoji="0" lang="en-US" sz="1600" b="0" i="0" u="none" strike="noStrike" cap="none" normalizeH="0" baseline="0" dirty="0">
                          <a:ln>
                            <a:noFill/>
                          </a:ln>
                          <a:solidFill>
                            <a:schemeClr val="tx1"/>
                          </a:solidFill>
                          <a:effectLst/>
                          <a:latin typeface="Arial" charset="0"/>
                        </a:rPr>
                        <a:t>Normally </a:t>
                      </a:r>
                      <a:r>
                        <a:rPr kumimoji="0" lang="en-US" sz="1600" b="0" i="0" u="none" strike="noStrike" cap="none" normalizeH="0" baseline="0" dirty="0" err="1">
                          <a:ln>
                            <a:noFill/>
                          </a:ln>
                          <a:solidFill>
                            <a:schemeClr val="tx1"/>
                          </a:solidFill>
                          <a:effectLst/>
                          <a:latin typeface="Arial" charset="0"/>
                        </a:rPr>
                        <a:t>oligoarthritis</a:t>
                      </a:r>
                      <a:r>
                        <a:rPr kumimoji="0" lang="en-US" sz="1600" b="0" i="0" u="none" strike="noStrike" cap="none" normalizeH="0" baseline="0" dirty="0">
                          <a:ln>
                            <a:noFill/>
                          </a:ln>
                          <a:solidFill>
                            <a:schemeClr val="tx1"/>
                          </a:solidFill>
                          <a:effectLst/>
                          <a:latin typeface="Arial" charset="0"/>
                        </a:rPr>
                        <a:t> (</a:t>
                      </a:r>
                      <a:r>
                        <a:rPr kumimoji="0" lang="en-US" sz="1600" b="0" i="0" u="none" strike="noStrike" cap="none" normalizeH="0" baseline="0" dirty="0">
                          <a:ln>
                            <a:noFill/>
                          </a:ln>
                          <a:solidFill>
                            <a:schemeClr val="tx1"/>
                          </a:solidFill>
                          <a:effectLst/>
                          <a:latin typeface="Arial" charset="0"/>
                          <a:cs typeface="Arial" charset="0"/>
                        </a:rPr>
                        <a:t>≤4 joints)</a:t>
                      </a:r>
                    </a:p>
                  </a:txBody>
                  <a:tcPr marL="87642" marR="87642"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914400" rtl="0" eaLnBrk="1" fontAlgn="base" latinLnBrk="0" hangingPunct="1">
                        <a:lnSpc>
                          <a:spcPct val="90000"/>
                        </a:lnSpc>
                        <a:spcBef>
                          <a:spcPct val="50000"/>
                        </a:spcBef>
                        <a:spcAft>
                          <a:spcPct val="0"/>
                        </a:spcAft>
                        <a:buClr>
                          <a:srgbClr val="60B4DA"/>
                        </a:buClr>
                        <a:buSzTx/>
                        <a:buFontTx/>
                        <a:buNone/>
                        <a:tabLst/>
                      </a:pPr>
                      <a:r>
                        <a:rPr kumimoji="0" lang="en-US" sz="1600" b="0" i="0" u="none" strike="noStrike" cap="none" normalizeH="0" baseline="0">
                          <a:ln>
                            <a:noFill/>
                          </a:ln>
                          <a:solidFill>
                            <a:schemeClr val="tx1"/>
                          </a:solidFill>
                          <a:effectLst/>
                          <a:latin typeface="Arial" charset="0"/>
                          <a:cs typeface="Arial" charset="0"/>
                        </a:rPr>
                        <a:t>~ 47%</a:t>
                      </a:r>
                    </a:p>
                  </a:txBody>
                  <a:tcPr marL="87642" marR="87642" marT="45709" marB="457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956245">
                <a:tc>
                  <a:txBody>
                    <a:bodyPr/>
                    <a:lstStyle/>
                    <a:p>
                      <a:pPr marL="171450" marR="0" lvl="0" indent="-171450" algn="l" defTabSz="914400" rtl="0" eaLnBrk="1" fontAlgn="base" latinLnBrk="0" hangingPunct="1">
                        <a:lnSpc>
                          <a:spcPct val="90000"/>
                        </a:lnSpc>
                        <a:spcBef>
                          <a:spcPct val="50000"/>
                        </a:spcBef>
                        <a:spcAft>
                          <a:spcPct val="0"/>
                        </a:spcAft>
                        <a:buClr>
                          <a:srgbClr val="60B4DA"/>
                        </a:buClr>
                        <a:buSzTx/>
                        <a:buFontTx/>
                        <a:buNone/>
                        <a:tabLst/>
                      </a:pPr>
                      <a:r>
                        <a:rPr kumimoji="0" lang="en-US" sz="1600" b="0" i="0" u="none" strike="noStrike" cap="none" normalizeH="0" baseline="0">
                          <a:ln>
                            <a:noFill/>
                          </a:ln>
                          <a:solidFill>
                            <a:schemeClr val="tx1"/>
                          </a:solidFill>
                          <a:effectLst/>
                          <a:latin typeface="Arial" charset="0"/>
                        </a:rPr>
                        <a:t>Symmetrical</a:t>
                      </a:r>
                    </a:p>
                  </a:txBody>
                  <a:tcPr marL="87642" marR="87642" marT="45709" marB="457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914400" rtl="0" eaLnBrk="1" fontAlgn="base" latinLnBrk="0" hangingPunct="1">
                        <a:lnSpc>
                          <a:spcPct val="90000"/>
                        </a:lnSpc>
                        <a:spcBef>
                          <a:spcPct val="25000"/>
                        </a:spcBef>
                        <a:spcAft>
                          <a:spcPct val="0"/>
                        </a:spcAft>
                        <a:buClr>
                          <a:srgbClr val="900055"/>
                        </a:buClr>
                        <a:buSzTx/>
                        <a:buFontTx/>
                        <a:buChar char="•"/>
                        <a:tabLst/>
                      </a:pPr>
                      <a:r>
                        <a:rPr kumimoji="0" lang="en-US" sz="1600" b="0" i="0" u="none" strike="noStrike" cap="none" normalizeH="0" baseline="0">
                          <a:ln>
                            <a:noFill/>
                          </a:ln>
                          <a:solidFill>
                            <a:schemeClr val="tx1"/>
                          </a:solidFill>
                          <a:effectLst/>
                          <a:latin typeface="Arial" charset="0"/>
                        </a:rPr>
                        <a:t>Involves small joints and large joints</a:t>
                      </a:r>
                    </a:p>
                    <a:p>
                      <a:pPr marL="171450" marR="0" lvl="0" indent="-171450" algn="l" defTabSz="914400" rtl="0" eaLnBrk="1" fontAlgn="base" latinLnBrk="0" hangingPunct="1">
                        <a:lnSpc>
                          <a:spcPct val="90000"/>
                        </a:lnSpc>
                        <a:spcBef>
                          <a:spcPct val="25000"/>
                        </a:spcBef>
                        <a:spcAft>
                          <a:spcPct val="0"/>
                        </a:spcAft>
                        <a:buClr>
                          <a:srgbClr val="900055"/>
                        </a:buClr>
                        <a:buSzTx/>
                        <a:buFontTx/>
                        <a:buChar char="•"/>
                        <a:tabLst/>
                      </a:pPr>
                      <a:r>
                        <a:rPr kumimoji="0" lang="en-US" sz="1600" b="0" i="0" u="none" strike="noStrike" cap="none" normalizeH="0" baseline="0">
                          <a:ln>
                            <a:noFill/>
                          </a:ln>
                          <a:solidFill>
                            <a:schemeClr val="tx1"/>
                          </a:solidFill>
                          <a:effectLst/>
                          <a:latin typeface="Arial" charset="0"/>
                        </a:rPr>
                        <a:t>May be RF positive (clinically similar to RA)</a:t>
                      </a:r>
                    </a:p>
                    <a:p>
                      <a:pPr marL="171450" marR="0" lvl="0" indent="-171450" algn="l" defTabSz="914400" rtl="0" eaLnBrk="1" fontAlgn="base" latinLnBrk="0" hangingPunct="1">
                        <a:lnSpc>
                          <a:spcPct val="90000"/>
                        </a:lnSpc>
                        <a:spcBef>
                          <a:spcPct val="25000"/>
                        </a:spcBef>
                        <a:spcAft>
                          <a:spcPct val="0"/>
                        </a:spcAft>
                        <a:buClr>
                          <a:srgbClr val="900055"/>
                        </a:buClr>
                        <a:buSzTx/>
                        <a:buFontTx/>
                        <a:buChar char="•"/>
                        <a:tabLst/>
                      </a:pPr>
                      <a:r>
                        <a:rPr kumimoji="0" lang="en-US" sz="1600" b="0" i="0" u="none" strike="noStrike" cap="none" normalizeH="0" baseline="0">
                          <a:ln>
                            <a:noFill/>
                          </a:ln>
                          <a:solidFill>
                            <a:schemeClr val="tx1"/>
                          </a:solidFill>
                          <a:effectLst/>
                          <a:latin typeface="Arial" charset="0"/>
                        </a:rPr>
                        <a:t>Arthritis may develop concurrently with psoriasis</a:t>
                      </a:r>
                    </a:p>
                  </a:txBody>
                  <a:tcPr marL="87642" marR="87642"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914400" rtl="0" eaLnBrk="1" fontAlgn="base" latinLnBrk="0" hangingPunct="1">
                        <a:lnSpc>
                          <a:spcPct val="90000"/>
                        </a:lnSpc>
                        <a:spcBef>
                          <a:spcPct val="50000"/>
                        </a:spcBef>
                        <a:spcAft>
                          <a:spcPct val="0"/>
                        </a:spcAft>
                        <a:buClr>
                          <a:srgbClr val="60B4DA"/>
                        </a:buClr>
                        <a:buSzTx/>
                        <a:buFontTx/>
                        <a:buNone/>
                        <a:tabLst/>
                      </a:pPr>
                      <a:r>
                        <a:rPr kumimoji="0" lang="en-US" sz="1600" b="0" i="0" u="none" strike="noStrike" cap="none" normalizeH="0" baseline="0">
                          <a:ln>
                            <a:noFill/>
                          </a:ln>
                          <a:solidFill>
                            <a:schemeClr val="tx1"/>
                          </a:solidFill>
                          <a:effectLst/>
                          <a:latin typeface="Arial" charset="0"/>
                        </a:rPr>
                        <a:t>~ 25%</a:t>
                      </a:r>
                    </a:p>
                  </a:txBody>
                  <a:tcPr marL="87642" marR="87642" marT="45709" marB="457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263609">
                <a:tc>
                  <a:txBody>
                    <a:bodyPr/>
                    <a:lstStyle/>
                    <a:p>
                      <a:pPr marL="171450" marR="0" lvl="0" indent="-171450" algn="l" defTabSz="914400" rtl="0" eaLnBrk="1" fontAlgn="base" latinLnBrk="0" hangingPunct="1">
                        <a:lnSpc>
                          <a:spcPct val="90000"/>
                        </a:lnSpc>
                        <a:spcBef>
                          <a:spcPct val="50000"/>
                        </a:spcBef>
                        <a:spcAft>
                          <a:spcPct val="0"/>
                        </a:spcAft>
                        <a:buClr>
                          <a:srgbClr val="60B4DA"/>
                        </a:buClr>
                        <a:buSzTx/>
                        <a:buFontTx/>
                        <a:buNone/>
                        <a:tabLst/>
                      </a:pPr>
                      <a:r>
                        <a:rPr kumimoji="0" lang="en-US" sz="1600" b="0" i="0" u="none" strike="noStrike" cap="none" normalizeH="0" baseline="0" err="1">
                          <a:ln>
                            <a:noFill/>
                          </a:ln>
                          <a:solidFill>
                            <a:schemeClr val="tx1"/>
                          </a:solidFill>
                          <a:effectLst/>
                          <a:latin typeface="Arial" charset="0"/>
                        </a:rPr>
                        <a:t>Spondylitis</a:t>
                      </a:r>
                      <a:endParaRPr kumimoji="0" lang="en-US" sz="1600" b="0" i="0" u="none" strike="noStrike" cap="none" normalizeH="0" baseline="0">
                        <a:ln>
                          <a:noFill/>
                        </a:ln>
                        <a:solidFill>
                          <a:schemeClr val="tx1"/>
                        </a:solidFill>
                        <a:effectLst/>
                        <a:latin typeface="Arial" charset="0"/>
                      </a:endParaRPr>
                    </a:p>
                  </a:txBody>
                  <a:tcPr marL="87642" marR="87642" marT="45709" marB="457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914400" rtl="0" eaLnBrk="1" fontAlgn="base" latinLnBrk="0" hangingPunct="1">
                        <a:lnSpc>
                          <a:spcPct val="90000"/>
                        </a:lnSpc>
                        <a:spcBef>
                          <a:spcPct val="25000"/>
                        </a:spcBef>
                        <a:spcAft>
                          <a:spcPct val="0"/>
                        </a:spcAft>
                        <a:buClr>
                          <a:srgbClr val="900055"/>
                        </a:buClr>
                        <a:buSzTx/>
                        <a:buFontTx/>
                        <a:buChar char="•"/>
                        <a:tabLst/>
                      </a:pPr>
                      <a:r>
                        <a:rPr kumimoji="0" lang="en-US" sz="1600" b="0" i="0" u="none" strike="noStrike" cap="none" normalizeH="0" baseline="0" dirty="0">
                          <a:ln>
                            <a:noFill/>
                          </a:ln>
                          <a:solidFill>
                            <a:schemeClr val="tx1"/>
                          </a:solidFill>
                          <a:effectLst/>
                          <a:latin typeface="Arial" charset="0"/>
                        </a:rPr>
                        <a:t>SIJ and vertebrae affected asymmetrically</a:t>
                      </a:r>
                    </a:p>
                    <a:p>
                      <a:pPr marL="171450" marR="0" lvl="0" indent="-171450" algn="l" defTabSz="914400" rtl="0" eaLnBrk="1" fontAlgn="base" latinLnBrk="0" hangingPunct="1">
                        <a:lnSpc>
                          <a:spcPct val="90000"/>
                        </a:lnSpc>
                        <a:spcBef>
                          <a:spcPct val="25000"/>
                        </a:spcBef>
                        <a:spcAft>
                          <a:spcPct val="0"/>
                        </a:spcAft>
                        <a:buClr>
                          <a:srgbClr val="900055"/>
                        </a:buClr>
                        <a:buSzTx/>
                        <a:buFontTx/>
                        <a:buChar char="•"/>
                        <a:tabLst/>
                      </a:pPr>
                      <a:r>
                        <a:rPr kumimoji="0" lang="en-US" sz="1600" b="0" i="0" u="none" strike="noStrike" cap="none" normalizeH="0" baseline="0" dirty="0">
                          <a:ln>
                            <a:noFill/>
                          </a:ln>
                          <a:solidFill>
                            <a:schemeClr val="tx1"/>
                          </a:solidFill>
                          <a:effectLst/>
                          <a:latin typeface="Arial" charset="0"/>
                        </a:rPr>
                        <a:t>More common in men</a:t>
                      </a:r>
                    </a:p>
                    <a:p>
                      <a:pPr marL="171450" marR="0" lvl="0" indent="-171450" algn="l" defTabSz="914400" rtl="0" eaLnBrk="1" fontAlgn="base" latinLnBrk="0" hangingPunct="1">
                        <a:lnSpc>
                          <a:spcPct val="90000"/>
                        </a:lnSpc>
                        <a:spcBef>
                          <a:spcPct val="25000"/>
                        </a:spcBef>
                        <a:spcAft>
                          <a:spcPct val="0"/>
                        </a:spcAft>
                        <a:buClr>
                          <a:srgbClr val="900055"/>
                        </a:buClr>
                        <a:buSzTx/>
                        <a:buFontTx/>
                        <a:buChar char="•"/>
                        <a:tabLst/>
                      </a:pPr>
                      <a:r>
                        <a:rPr kumimoji="0" lang="en-US" sz="1600" b="0" i="0" u="none" strike="noStrike" cap="none" normalizeH="0" baseline="0" dirty="0">
                          <a:ln>
                            <a:noFill/>
                          </a:ln>
                          <a:solidFill>
                            <a:schemeClr val="tx1"/>
                          </a:solidFill>
                          <a:effectLst/>
                          <a:latin typeface="Arial" charset="0"/>
                        </a:rPr>
                        <a:t>May coexist with peripheral PsA</a:t>
                      </a:r>
                    </a:p>
                    <a:p>
                      <a:pPr marL="171450" marR="0" lvl="0" indent="-171450" algn="l" defTabSz="914400" rtl="0" eaLnBrk="1" fontAlgn="base" latinLnBrk="0" hangingPunct="1">
                        <a:lnSpc>
                          <a:spcPct val="90000"/>
                        </a:lnSpc>
                        <a:spcBef>
                          <a:spcPct val="25000"/>
                        </a:spcBef>
                        <a:spcAft>
                          <a:spcPct val="0"/>
                        </a:spcAft>
                        <a:buClr>
                          <a:srgbClr val="900055"/>
                        </a:buClr>
                        <a:buSzTx/>
                        <a:buFontTx/>
                        <a:buChar char="•"/>
                        <a:tabLst/>
                      </a:pPr>
                      <a:r>
                        <a:rPr kumimoji="0" lang="en-US" sz="1600" b="0" i="0" u="none" strike="noStrike" cap="none" normalizeH="0" baseline="0" dirty="0">
                          <a:ln>
                            <a:noFill/>
                          </a:ln>
                          <a:solidFill>
                            <a:schemeClr val="tx1"/>
                          </a:solidFill>
                          <a:effectLst/>
                          <a:latin typeface="Arial" charset="0"/>
                        </a:rPr>
                        <a:t>Enthesitis prevalent</a:t>
                      </a:r>
                    </a:p>
                  </a:txBody>
                  <a:tcPr marL="87642" marR="87642"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914400" rtl="0" eaLnBrk="1" fontAlgn="base" latinLnBrk="0" hangingPunct="1">
                        <a:lnSpc>
                          <a:spcPct val="90000"/>
                        </a:lnSpc>
                        <a:spcBef>
                          <a:spcPct val="50000"/>
                        </a:spcBef>
                        <a:spcAft>
                          <a:spcPct val="0"/>
                        </a:spcAft>
                        <a:buClr>
                          <a:srgbClr val="60B4DA"/>
                        </a:buClr>
                        <a:buSzTx/>
                        <a:buFontTx/>
                        <a:buNone/>
                        <a:tabLst/>
                      </a:pPr>
                      <a:r>
                        <a:rPr kumimoji="0" lang="en-US" sz="1600" b="0" i="0" u="none" strike="noStrike" cap="none" normalizeH="0" baseline="0">
                          <a:ln>
                            <a:noFill/>
                          </a:ln>
                          <a:solidFill>
                            <a:schemeClr val="tx1"/>
                          </a:solidFill>
                          <a:effectLst/>
                          <a:latin typeface="Arial" charset="0"/>
                        </a:rPr>
                        <a:t>~ 23%</a:t>
                      </a:r>
                    </a:p>
                  </a:txBody>
                  <a:tcPr marL="87642" marR="87642" marT="45709" marB="457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38758">
                <a:tc>
                  <a:txBody>
                    <a:bodyPr/>
                    <a:lstStyle/>
                    <a:p>
                      <a:pPr marL="171450" marR="0" lvl="0" indent="-171450" algn="l" defTabSz="914400" rtl="0" eaLnBrk="1" fontAlgn="base" latinLnBrk="0" hangingPunct="1">
                        <a:lnSpc>
                          <a:spcPct val="90000"/>
                        </a:lnSpc>
                        <a:spcBef>
                          <a:spcPct val="50000"/>
                        </a:spcBef>
                        <a:spcAft>
                          <a:spcPct val="0"/>
                        </a:spcAft>
                        <a:buClr>
                          <a:srgbClr val="60B4DA"/>
                        </a:buClr>
                        <a:buSzTx/>
                        <a:buFontTx/>
                        <a:buNone/>
                        <a:tabLst/>
                      </a:pPr>
                      <a:r>
                        <a:rPr kumimoji="0" lang="en-US" sz="1600" b="0" i="0" u="none" strike="noStrike" cap="none" normalizeH="0" baseline="0">
                          <a:ln>
                            <a:noFill/>
                          </a:ln>
                          <a:solidFill>
                            <a:schemeClr val="tx1"/>
                          </a:solidFill>
                          <a:effectLst/>
                          <a:latin typeface="Arial" charset="0"/>
                        </a:rPr>
                        <a:t>DIP synovitis</a:t>
                      </a:r>
                    </a:p>
                  </a:txBody>
                  <a:tcPr marL="87642" marR="87642" marT="45709" marB="457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914400" rtl="0" eaLnBrk="1" fontAlgn="base" latinLnBrk="0" hangingPunct="1">
                        <a:lnSpc>
                          <a:spcPct val="90000"/>
                        </a:lnSpc>
                        <a:spcBef>
                          <a:spcPct val="25000"/>
                        </a:spcBef>
                        <a:spcAft>
                          <a:spcPct val="0"/>
                        </a:spcAft>
                        <a:buClr>
                          <a:srgbClr val="900055"/>
                        </a:buClr>
                        <a:buSzTx/>
                        <a:buFontTx/>
                        <a:buChar char="•"/>
                        <a:tabLst/>
                      </a:pPr>
                      <a:r>
                        <a:rPr kumimoji="0" lang="en-US" sz="1600" b="0" i="0" u="none" strike="noStrike" cap="none" normalizeH="0" baseline="0" dirty="0">
                          <a:ln>
                            <a:noFill/>
                          </a:ln>
                          <a:solidFill>
                            <a:schemeClr val="tx1"/>
                          </a:solidFill>
                          <a:effectLst/>
                          <a:latin typeface="Arial" charset="0"/>
                        </a:rPr>
                        <a:t>Restricted to only DIP joints</a:t>
                      </a:r>
                    </a:p>
                  </a:txBody>
                  <a:tcPr marL="87642" marR="87642"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914400" rtl="0" eaLnBrk="1" fontAlgn="base" latinLnBrk="0" hangingPunct="1">
                        <a:lnSpc>
                          <a:spcPct val="90000"/>
                        </a:lnSpc>
                        <a:spcBef>
                          <a:spcPct val="50000"/>
                        </a:spcBef>
                        <a:spcAft>
                          <a:spcPct val="0"/>
                        </a:spcAft>
                        <a:buClr>
                          <a:srgbClr val="60B4DA"/>
                        </a:buClr>
                        <a:buSzTx/>
                        <a:buFontTx/>
                        <a:buNone/>
                        <a:tabLst/>
                      </a:pPr>
                      <a:endParaRPr kumimoji="0" lang="en-US" sz="1600" b="0" i="0" u="none" strike="noStrike" cap="none" normalizeH="0" baseline="0">
                        <a:ln>
                          <a:noFill/>
                        </a:ln>
                        <a:solidFill>
                          <a:schemeClr val="tx1"/>
                        </a:solidFill>
                        <a:effectLst/>
                        <a:latin typeface="Arial" charset="0"/>
                      </a:endParaRPr>
                    </a:p>
                  </a:txBody>
                  <a:tcPr marL="87642" marR="87642" marT="45709" marB="457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51639">
                <a:tc>
                  <a:txBody>
                    <a:bodyPr/>
                    <a:lstStyle/>
                    <a:p>
                      <a:pPr marL="171450" marR="0" lvl="0" indent="-171450" algn="l" defTabSz="914400" rtl="0" eaLnBrk="1" fontAlgn="base" latinLnBrk="0" hangingPunct="1">
                        <a:lnSpc>
                          <a:spcPct val="90000"/>
                        </a:lnSpc>
                        <a:spcBef>
                          <a:spcPct val="50000"/>
                        </a:spcBef>
                        <a:spcAft>
                          <a:spcPct val="0"/>
                        </a:spcAft>
                        <a:buClr>
                          <a:srgbClr val="60B4DA"/>
                        </a:buClr>
                        <a:buSzTx/>
                        <a:buFontTx/>
                        <a:buNone/>
                        <a:tabLst/>
                      </a:pPr>
                      <a:r>
                        <a:rPr kumimoji="0" lang="en-US" sz="1600" b="0" i="0" u="none" strike="noStrike" cap="none" normalizeH="0" baseline="0">
                          <a:ln>
                            <a:noFill/>
                          </a:ln>
                          <a:solidFill>
                            <a:schemeClr val="tx1"/>
                          </a:solidFill>
                          <a:effectLst/>
                          <a:latin typeface="Arial" charset="0"/>
                        </a:rPr>
                        <a:t>Arthritis </a:t>
                      </a:r>
                      <a:r>
                        <a:rPr kumimoji="0" lang="en-US" sz="1600" b="0" i="0" u="none" strike="noStrike" cap="none" normalizeH="0" baseline="0" err="1">
                          <a:ln>
                            <a:noFill/>
                          </a:ln>
                          <a:solidFill>
                            <a:schemeClr val="tx1"/>
                          </a:solidFill>
                          <a:effectLst/>
                          <a:latin typeface="Arial" charset="0"/>
                        </a:rPr>
                        <a:t>mutilans</a:t>
                      </a:r>
                      <a:endParaRPr kumimoji="0" lang="en-US" sz="1600" b="0" i="0" u="none" strike="noStrike" cap="none" normalizeH="0" baseline="0">
                        <a:ln>
                          <a:noFill/>
                        </a:ln>
                        <a:solidFill>
                          <a:schemeClr val="tx1"/>
                        </a:solidFill>
                        <a:effectLst/>
                        <a:latin typeface="Arial" charset="0"/>
                      </a:endParaRPr>
                    </a:p>
                  </a:txBody>
                  <a:tcPr marL="87642" marR="87642" marT="45709" marB="457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914400" rtl="0" eaLnBrk="1" fontAlgn="base" latinLnBrk="0" hangingPunct="1">
                        <a:lnSpc>
                          <a:spcPct val="90000"/>
                        </a:lnSpc>
                        <a:spcBef>
                          <a:spcPct val="25000"/>
                        </a:spcBef>
                        <a:spcAft>
                          <a:spcPct val="0"/>
                        </a:spcAft>
                        <a:buClr>
                          <a:srgbClr val="900055"/>
                        </a:buClr>
                        <a:buSzTx/>
                        <a:buFontTx/>
                        <a:buChar char="•"/>
                        <a:tabLst/>
                      </a:pPr>
                      <a:r>
                        <a:rPr kumimoji="0" lang="en-US" sz="1600" b="0" i="0" u="none" strike="noStrike" cap="none" normalizeH="0" baseline="0" dirty="0">
                          <a:ln>
                            <a:noFill/>
                          </a:ln>
                          <a:solidFill>
                            <a:schemeClr val="tx1"/>
                          </a:solidFill>
                          <a:effectLst/>
                          <a:latin typeface="Arial" charset="0"/>
                        </a:rPr>
                        <a:t>Joint lysis </a:t>
                      </a:r>
                    </a:p>
                    <a:p>
                      <a:pPr marL="171450" marR="0" lvl="0" indent="-171450" algn="l" defTabSz="914400" rtl="0" eaLnBrk="1" fontAlgn="base" latinLnBrk="0" hangingPunct="1">
                        <a:lnSpc>
                          <a:spcPct val="90000"/>
                        </a:lnSpc>
                        <a:spcBef>
                          <a:spcPct val="25000"/>
                        </a:spcBef>
                        <a:spcAft>
                          <a:spcPct val="0"/>
                        </a:spcAft>
                        <a:buClr>
                          <a:srgbClr val="900055"/>
                        </a:buClr>
                        <a:buSzTx/>
                        <a:buFontTx/>
                        <a:buChar char="•"/>
                        <a:tabLst/>
                      </a:pPr>
                      <a:r>
                        <a:rPr kumimoji="0" lang="en-US" sz="1600" b="0" i="0" u="none" strike="noStrike" cap="none" normalizeH="0" baseline="0" dirty="0">
                          <a:ln>
                            <a:noFill/>
                          </a:ln>
                          <a:solidFill>
                            <a:schemeClr val="tx1"/>
                          </a:solidFill>
                          <a:effectLst/>
                          <a:latin typeface="Arial" charset="0"/>
                        </a:rPr>
                        <a:t>Telescoping movement</a:t>
                      </a:r>
                    </a:p>
                  </a:txBody>
                  <a:tcPr marL="87642" marR="87642"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l" defTabSz="914400" rtl="0" eaLnBrk="1" fontAlgn="base" latinLnBrk="0" hangingPunct="1">
                        <a:lnSpc>
                          <a:spcPct val="90000"/>
                        </a:lnSpc>
                        <a:spcBef>
                          <a:spcPct val="50000"/>
                        </a:spcBef>
                        <a:spcAft>
                          <a:spcPct val="0"/>
                        </a:spcAft>
                        <a:buClr>
                          <a:srgbClr val="60B4DA"/>
                        </a:buClr>
                        <a:buSzTx/>
                        <a:buFontTx/>
                        <a:buNone/>
                        <a:tabLst/>
                      </a:pPr>
                      <a:endParaRPr kumimoji="0" lang="en-US" sz="1600" b="0" i="0" u="none" strike="noStrike" cap="none" normalizeH="0" baseline="0" dirty="0">
                        <a:ln>
                          <a:noFill/>
                        </a:ln>
                        <a:solidFill>
                          <a:schemeClr val="tx1"/>
                        </a:solidFill>
                        <a:effectLst/>
                        <a:latin typeface="Arial" charset="0"/>
                      </a:endParaRPr>
                    </a:p>
                  </a:txBody>
                  <a:tcPr marL="87642" marR="87642" marT="45709" marB="457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18" name="Text Box 4"/>
          <p:cNvSpPr txBox="1">
            <a:spLocks noChangeArrowheads="1"/>
          </p:cNvSpPr>
          <p:nvPr/>
        </p:nvSpPr>
        <p:spPr bwMode="auto">
          <a:xfrm>
            <a:off x="1577685" y="6597932"/>
            <a:ext cx="6480720" cy="215444"/>
          </a:xfrm>
          <a:prstGeom prst="rect">
            <a:avLst/>
          </a:prstGeom>
          <a:noFill/>
          <a:ln w="9525">
            <a:noFill/>
            <a:miter lim="800000"/>
            <a:headEnd/>
            <a:tailEnd/>
          </a:ln>
        </p:spPr>
        <p:txBody>
          <a:bodyPr wrap="square" anchor="b">
            <a:spAutoFit/>
          </a:bodyPr>
          <a:lstStyle/>
          <a:p>
            <a:pPr defTabSz="457200" fontAlgn="base">
              <a:spcBef>
                <a:spcPct val="0"/>
              </a:spcBef>
              <a:spcAft>
                <a:spcPct val="0"/>
              </a:spcAft>
            </a:pPr>
            <a:r>
              <a:rPr lang="en-GB" altLang="en-US" sz="800" dirty="0">
                <a:solidFill>
                  <a:srgbClr val="000000"/>
                </a:solidFill>
                <a:latin typeface="Arial" pitchFamily="34" charset="0"/>
                <a:cs typeface="Arial" pitchFamily="34" charset="0"/>
              </a:rPr>
              <a:t>Gottlieb AB. </a:t>
            </a:r>
            <a:r>
              <a:rPr lang="en-GB" altLang="en-US" sz="800" dirty="0" err="1">
                <a:solidFill>
                  <a:srgbClr val="000000"/>
                </a:solidFill>
                <a:latin typeface="Arial" pitchFamily="34" charset="0"/>
                <a:cs typeface="Arial" pitchFamily="34" charset="0"/>
              </a:rPr>
              <a:t>Dermatol</a:t>
            </a:r>
            <a:r>
              <a:rPr lang="en-GB" altLang="en-US" sz="800" dirty="0">
                <a:solidFill>
                  <a:srgbClr val="000000"/>
                </a:solidFill>
                <a:latin typeface="Arial" pitchFamily="34" charset="0"/>
                <a:cs typeface="Arial" pitchFamily="34" charset="0"/>
              </a:rPr>
              <a:t> </a:t>
            </a:r>
            <a:r>
              <a:rPr lang="en-GB" altLang="en-US" sz="800" dirty="0" err="1">
                <a:solidFill>
                  <a:srgbClr val="000000"/>
                </a:solidFill>
                <a:latin typeface="Arial" pitchFamily="34" charset="0"/>
                <a:cs typeface="Arial" pitchFamily="34" charset="0"/>
              </a:rPr>
              <a:t>Nurs</a:t>
            </a:r>
            <a:r>
              <a:rPr lang="en-GB" altLang="en-US" sz="800" dirty="0">
                <a:solidFill>
                  <a:srgbClr val="000000"/>
                </a:solidFill>
                <a:latin typeface="Arial" pitchFamily="34" charset="0"/>
                <a:cs typeface="Arial" pitchFamily="34" charset="0"/>
              </a:rPr>
              <a:t> 2003;15:107–10; Harrison’s Principles of Internal Medicine, 15th </a:t>
            </a:r>
            <a:r>
              <a:rPr lang="en-GB" altLang="en-US" sz="800" dirty="0" err="1">
                <a:solidFill>
                  <a:srgbClr val="000000"/>
                </a:solidFill>
                <a:latin typeface="Arial" pitchFamily="34" charset="0"/>
                <a:cs typeface="Arial" pitchFamily="34" charset="0"/>
              </a:rPr>
              <a:t>ed</a:t>
            </a:r>
            <a:r>
              <a:rPr lang="en-GB" altLang="en-US" sz="800" dirty="0">
                <a:solidFill>
                  <a:srgbClr val="000000"/>
                </a:solidFill>
                <a:latin typeface="Arial" pitchFamily="34" charset="0"/>
                <a:cs typeface="Arial" pitchFamily="34" charset="0"/>
              </a:rPr>
              <a:t>, 2001:2003–5</a:t>
            </a:r>
          </a:p>
        </p:txBody>
      </p:sp>
      <p:sp>
        <p:nvSpPr>
          <p:cNvPr id="19" name="Text Box 4"/>
          <p:cNvSpPr txBox="1">
            <a:spLocks noChangeArrowheads="1"/>
          </p:cNvSpPr>
          <p:nvPr/>
        </p:nvSpPr>
        <p:spPr bwMode="auto">
          <a:xfrm>
            <a:off x="3206550" y="6028320"/>
            <a:ext cx="5913787" cy="246063"/>
          </a:xfrm>
          <a:prstGeom prst="rect">
            <a:avLst/>
          </a:prstGeom>
          <a:noFill/>
          <a:ln w="9525">
            <a:noFill/>
            <a:miter lim="800000"/>
            <a:headEnd/>
            <a:tailEnd/>
          </a:ln>
        </p:spPr>
        <p:txBody>
          <a:bodyPr wrap="square" anchor="b">
            <a:spAutoFit/>
          </a:bodyPr>
          <a:lstStyle/>
          <a:p>
            <a:pPr defTabSz="457200" fontAlgn="base">
              <a:spcBef>
                <a:spcPct val="0"/>
              </a:spcBef>
              <a:spcAft>
                <a:spcPct val="0"/>
              </a:spcAft>
            </a:pPr>
            <a:r>
              <a:rPr lang="en-GB" altLang="en-US" sz="1000">
                <a:solidFill>
                  <a:srgbClr val="000000"/>
                </a:solidFill>
                <a:latin typeface="Arial" pitchFamily="34" charset="0"/>
                <a:cs typeface="Arial" pitchFamily="34" charset="0"/>
              </a:rPr>
              <a:t>SIJ: sacroiliac joint</a:t>
            </a:r>
          </a:p>
        </p:txBody>
      </p:sp>
      <p:sp>
        <p:nvSpPr>
          <p:cNvPr id="10" name="Rounded Rectangle 9">
            <a:hlinkClick r:id="" action="ppaction://noaction"/>
          </p:cNvPr>
          <p:cNvSpPr/>
          <p:nvPr/>
        </p:nvSpPr>
        <p:spPr>
          <a:xfrm>
            <a:off x="1631505" y="1874656"/>
            <a:ext cx="968965"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200">
                <a:solidFill>
                  <a:prstClr val="white"/>
                </a:solidFill>
                <a:latin typeface="Arial"/>
                <a:cs typeface="Arial"/>
              </a:rPr>
              <a:t>Tips</a:t>
            </a:r>
          </a:p>
        </p:txBody>
      </p:sp>
      <p:sp>
        <p:nvSpPr>
          <p:cNvPr id="14" name="Rounded Rectangle 13">
            <a:hlinkClick r:id="" action="ppaction://noaction"/>
          </p:cNvPr>
          <p:cNvSpPr/>
          <p:nvPr/>
        </p:nvSpPr>
        <p:spPr>
          <a:xfrm>
            <a:off x="1631505" y="2450720"/>
            <a:ext cx="968965" cy="474224"/>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GB" altLang="en-US" sz="1200">
                <a:solidFill>
                  <a:prstClr val="white"/>
                </a:solidFill>
                <a:latin typeface="Arial"/>
                <a:cs typeface="Arial"/>
              </a:rPr>
              <a:t>Patterns</a:t>
            </a:r>
            <a:endParaRPr lang="en-US" sz="1200">
              <a:solidFill>
                <a:prstClr val="white"/>
              </a:solidFill>
              <a:latin typeface="Arial"/>
              <a:cs typeface="Arial"/>
            </a:endParaRPr>
          </a:p>
        </p:txBody>
      </p:sp>
      <p:sp>
        <p:nvSpPr>
          <p:cNvPr id="15" name="Rounded Rectangle 14">
            <a:hlinkClick r:id="" action="ppaction://noaction"/>
          </p:cNvPr>
          <p:cNvSpPr/>
          <p:nvPr/>
        </p:nvSpPr>
        <p:spPr>
          <a:xfrm>
            <a:off x="1631505" y="3026784"/>
            <a:ext cx="968965"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altLang="en-US" sz="1100">
                <a:solidFill>
                  <a:srgbClr val="FFFFFF"/>
                </a:solidFill>
                <a:latin typeface="Abadi MT Condensed Extra Bold" charset="0"/>
                <a:ea typeface="Abadi MT Condensed Extra Bold" charset="0"/>
                <a:cs typeface="Abadi MT Condensed Extra Bold" charset="0"/>
              </a:rPr>
              <a:t>Pathogenesis</a:t>
            </a:r>
            <a:endParaRPr lang="en-US" sz="1100">
              <a:solidFill>
                <a:prstClr val="white"/>
              </a:solidFill>
              <a:latin typeface="Abadi MT Condensed Extra Bold" charset="0"/>
              <a:ea typeface="Abadi MT Condensed Extra Bold" charset="0"/>
              <a:cs typeface="Abadi MT Condensed Extra Bold" charset="0"/>
            </a:endParaRPr>
          </a:p>
        </p:txBody>
      </p:sp>
      <p:sp>
        <p:nvSpPr>
          <p:cNvPr id="16" name="Rounded Rectangle 15">
            <a:hlinkClick r:id="" action="ppaction://noaction"/>
          </p:cNvPr>
          <p:cNvSpPr/>
          <p:nvPr/>
        </p:nvSpPr>
        <p:spPr>
          <a:xfrm>
            <a:off x="1631505" y="3602848"/>
            <a:ext cx="968965"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200">
                <a:solidFill>
                  <a:prstClr val="white"/>
                </a:solidFill>
                <a:latin typeface="Arial"/>
                <a:cs typeface="Arial"/>
              </a:rPr>
              <a:t>Morbidity</a:t>
            </a:r>
          </a:p>
        </p:txBody>
      </p:sp>
      <p:sp>
        <p:nvSpPr>
          <p:cNvPr id="21" name="TextBox 20"/>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srgbClr val="782244"/>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p:txBody>
      </p:sp>
      <p:sp>
        <p:nvSpPr>
          <p:cNvPr id="12" name="Rectangle 9"/>
          <p:cNvSpPr>
            <a:spLocks noGrp="1" noChangeArrowheads="1"/>
          </p:cNvSpPr>
          <p:nvPr>
            <p:ph type="title"/>
          </p:nvPr>
        </p:nvSpPr>
        <p:spPr>
          <a:xfrm>
            <a:off x="3000375" y="249639"/>
            <a:ext cx="7458858" cy="694924"/>
          </a:xfrm>
        </p:spPr>
        <p:txBody>
          <a:bodyPr anchor="t">
            <a:normAutofit fontScale="90000"/>
          </a:bodyPr>
          <a:lstStyle/>
          <a:p>
            <a:pPr algn="ctr" eaLnBrk="1" hangingPunct="1"/>
            <a:r>
              <a:rPr lang="en-US" altLang="en-US">
                <a:solidFill>
                  <a:srgbClr val="782244"/>
                </a:solidFill>
                <a:latin typeface="Arial Rounded MT Bold"/>
                <a:cs typeface="Arial Rounded MT Bold"/>
              </a:rPr>
              <a:t>Patterns in </a:t>
            </a:r>
            <a:r>
              <a:rPr lang="en-US" altLang="en-US" dirty="0">
                <a:solidFill>
                  <a:srgbClr val="782244"/>
                </a:solidFill>
                <a:latin typeface="Arial Rounded MT Bold"/>
                <a:cs typeface="Arial Rounded MT Bold"/>
              </a:rPr>
              <a:t>PsA</a:t>
            </a:r>
          </a:p>
        </p:txBody>
      </p:sp>
    </p:spTree>
    <p:extLst>
      <p:ext uri="{BB962C8B-B14F-4D97-AF65-F5344CB8AC3E}">
        <p14:creationId xmlns:p14="http://schemas.microsoft.com/office/powerpoint/2010/main" val="16155812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1"/>
          <p:cNvSpPr>
            <a:spLocks noGrp="1" noChangeArrowheads="1"/>
          </p:cNvSpPr>
          <p:nvPr>
            <p:ph idx="1"/>
          </p:nvPr>
        </p:nvSpPr>
        <p:spPr>
          <a:xfrm>
            <a:off x="3121578" y="1251805"/>
            <a:ext cx="6486249" cy="622183"/>
          </a:xfrm>
        </p:spPr>
        <p:txBody>
          <a:bodyPr>
            <a:normAutofit lnSpcReduction="10000"/>
          </a:bodyPr>
          <a:lstStyle/>
          <a:p>
            <a:pPr eaLnBrk="1" hangingPunct="1">
              <a:spcBef>
                <a:spcPct val="0"/>
              </a:spcBef>
              <a:buFont typeface="Wingdings" charset="2"/>
              <a:buChar char="ü"/>
            </a:pPr>
            <a:r>
              <a:rPr lang="en-US" altLang="en-US" sz="2000" dirty="0">
                <a:latin typeface="Arial Rounded MT Bold" charset="0"/>
                <a:ea typeface="Arial Rounded MT Bold" charset="0"/>
                <a:cs typeface="Arial Rounded MT Bold" charset="0"/>
              </a:rPr>
              <a:t>Some features are common to nearly all patterns of </a:t>
            </a:r>
            <a:r>
              <a:rPr lang="en-US" altLang="en-US" sz="2000" dirty="0" err="1">
                <a:latin typeface="Arial Rounded MT Bold" charset="0"/>
                <a:ea typeface="Arial Rounded MT Bold" charset="0"/>
                <a:cs typeface="Arial Rounded MT Bold" charset="0"/>
              </a:rPr>
              <a:t>PsA</a:t>
            </a:r>
            <a:r>
              <a:rPr lang="en-US" altLang="en-US" sz="2000" dirty="0">
                <a:latin typeface="Arial Rounded MT Bold" charset="0"/>
                <a:ea typeface="Arial Rounded MT Bold" charset="0"/>
                <a:cs typeface="Arial Rounded MT Bold" charset="0"/>
              </a:rPr>
              <a:t>:</a:t>
            </a:r>
            <a:endParaRPr lang="en-US" altLang="en-US" sz="2400" dirty="0">
              <a:latin typeface="Arial" pitchFamily="34" charset="0"/>
            </a:endParaRPr>
          </a:p>
        </p:txBody>
      </p:sp>
      <p:sp>
        <p:nvSpPr>
          <p:cNvPr id="9" name="Text Box 4"/>
          <p:cNvSpPr txBox="1">
            <a:spLocks noChangeArrowheads="1"/>
          </p:cNvSpPr>
          <p:nvPr/>
        </p:nvSpPr>
        <p:spPr bwMode="auto">
          <a:xfrm>
            <a:off x="2783633" y="6597932"/>
            <a:ext cx="3980445" cy="215444"/>
          </a:xfrm>
          <a:prstGeom prst="rect">
            <a:avLst/>
          </a:prstGeom>
          <a:noFill/>
          <a:ln w="9525">
            <a:noFill/>
            <a:miter lim="800000"/>
            <a:headEnd/>
            <a:tailEnd/>
          </a:ln>
        </p:spPr>
        <p:txBody>
          <a:bodyPr wrap="square" anchor="b">
            <a:spAutoFit/>
          </a:bodyPr>
          <a:lstStyle/>
          <a:p>
            <a:pPr defTabSz="457200" fontAlgn="base">
              <a:spcBef>
                <a:spcPct val="0"/>
              </a:spcBef>
              <a:spcAft>
                <a:spcPct val="0"/>
              </a:spcAft>
            </a:pPr>
            <a:r>
              <a:rPr lang="en-GB" altLang="en-US" sz="800">
                <a:solidFill>
                  <a:srgbClr val="000000"/>
                </a:solidFill>
                <a:latin typeface="Arial" pitchFamily="34" charset="0"/>
                <a:cs typeface="Arial" pitchFamily="34" charset="0"/>
              </a:rPr>
              <a:t>Harrison’s Principles of Internal Medicine, 15th </a:t>
            </a:r>
            <a:r>
              <a:rPr lang="en-GB" altLang="en-US" sz="800" dirty="0" err="1">
                <a:solidFill>
                  <a:srgbClr val="000000"/>
                </a:solidFill>
                <a:latin typeface="Arial" pitchFamily="34" charset="0"/>
                <a:cs typeface="Arial" pitchFamily="34" charset="0"/>
              </a:rPr>
              <a:t>ed</a:t>
            </a:r>
            <a:r>
              <a:rPr lang="en-GB" altLang="en-US" sz="800" dirty="0">
                <a:solidFill>
                  <a:srgbClr val="000000"/>
                </a:solidFill>
                <a:latin typeface="Arial" pitchFamily="34" charset="0"/>
                <a:cs typeface="Arial" pitchFamily="34" charset="0"/>
              </a:rPr>
              <a:t>, 2001:2003–5</a:t>
            </a:r>
          </a:p>
        </p:txBody>
      </p:sp>
      <p:sp>
        <p:nvSpPr>
          <p:cNvPr id="21" name="Rounded Rectangle 20">
            <a:hlinkClick r:id="" action="ppaction://noaction"/>
          </p:cNvPr>
          <p:cNvSpPr/>
          <p:nvPr/>
        </p:nvSpPr>
        <p:spPr>
          <a:xfrm>
            <a:off x="1631505" y="1874656"/>
            <a:ext cx="968965"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200">
                <a:solidFill>
                  <a:prstClr val="white"/>
                </a:solidFill>
                <a:latin typeface="Arial"/>
                <a:cs typeface="Arial"/>
              </a:rPr>
              <a:t>Tips</a:t>
            </a:r>
          </a:p>
        </p:txBody>
      </p:sp>
      <p:sp>
        <p:nvSpPr>
          <p:cNvPr id="22" name="Rounded Rectangle 21">
            <a:hlinkClick r:id="" action="ppaction://noaction"/>
          </p:cNvPr>
          <p:cNvSpPr/>
          <p:nvPr/>
        </p:nvSpPr>
        <p:spPr>
          <a:xfrm>
            <a:off x="1631505" y="2450720"/>
            <a:ext cx="968965" cy="474224"/>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GB" altLang="en-US" sz="1200">
                <a:solidFill>
                  <a:prstClr val="white"/>
                </a:solidFill>
                <a:latin typeface="Arial"/>
                <a:cs typeface="Arial"/>
              </a:rPr>
              <a:t>Patterns</a:t>
            </a:r>
            <a:endParaRPr lang="en-US" sz="1200">
              <a:solidFill>
                <a:prstClr val="white"/>
              </a:solidFill>
              <a:latin typeface="Arial"/>
              <a:cs typeface="Arial"/>
            </a:endParaRPr>
          </a:p>
        </p:txBody>
      </p:sp>
      <p:sp>
        <p:nvSpPr>
          <p:cNvPr id="23" name="Rounded Rectangle 22">
            <a:hlinkClick r:id="" action="ppaction://noaction"/>
          </p:cNvPr>
          <p:cNvSpPr/>
          <p:nvPr/>
        </p:nvSpPr>
        <p:spPr>
          <a:xfrm>
            <a:off x="1631505" y="3026784"/>
            <a:ext cx="968965"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altLang="en-US" sz="1100">
                <a:solidFill>
                  <a:srgbClr val="FFFFFF"/>
                </a:solidFill>
                <a:latin typeface="Abadi MT Condensed Extra Bold" charset="0"/>
                <a:ea typeface="Abadi MT Condensed Extra Bold" charset="0"/>
                <a:cs typeface="Abadi MT Condensed Extra Bold" charset="0"/>
              </a:rPr>
              <a:t>Pathogenesis</a:t>
            </a:r>
            <a:endParaRPr lang="en-US" sz="1100">
              <a:solidFill>
                <a:prstClr val="white"/>
              </a:solidFill>
              <a:latin typeface="Abadi MT Condensed Extra Bold" charset="0"/>
              <a:ea typeface="Abadi MT Condensed Extra Bold" charset="0"/>
              <a:cs typeface="Abadi MT Condensed Extra Bold" charset="0"/>
            </a:endParaRPr>
          </a:p>
        </p:txBody>
      </p:sp>
      <p:sp>
        <p:nvSpPr>
          <p:cNvPr id="24" name="Rounded Rectangle 23">
            <a:hlinkClick r:id="" action="ppaction://noaction"/>
          </p:cNvPr>
          <p:cNvSpPr/>
          <p:nvPr/>
        </p:nvSpPr>
        <p:spPr>
          <a:xfrm>
            <a:off x="1631505" y="3602848"/>
            <a:ext cx="968965"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200">
                <a:solidFill>
                  <a:prstClr val="white"/>
                </a:solidFill>
                <a:latin typeface="Arial"/>
                <a:cs typeface="Arial"/>
              </a:rPr>
              <a:t>Morbidity</a:t>
            </a:r>
          </a:p>
        </p:txBody>
      </p:sp>
      <p:sp>
        <p:nvSpPr>
          <p:cNvPr id="15" name="Rectangle 9"/>
          <p:cNvSpPr>
            <a:spLocks noGrp="1" noChangeArrowheads="1"/>
          </p:cNvSpPr>
          <p:nvPr>
            <p:ph type="title"/>
          </p:nvPr>
        </p:nvSpPr>
        <p:spPr>
          <a:xfrm>
            <a:off x="3000375" y="249639"/>
            <a:ext cx="7458858" cy="694924"/>
          </a:xfrm>
        </p:spPr>
        <p:txBody>
          <a:bodyPr anchor="t">
            <a:normAutofit fontScale="90000"/>
          </a:bodyPr>
          <a:lstStyle/>
          <a:p>
            <a:pPr algn="ctr" eaLnBrk="1" hangingPunct="1"/>
            <a:r>
              <a:rPr lang="en-US" altLang="en-US">
                <a:solidFill>
                  <a:srgbClr val="782244"/>
                </a:solidFill>
                <a:latin typeface="Arial Rounded MT Bold"/>
                <a:cs typeface="Arial Rounded MT Bold"/>
              </a:rPr>
              <a:t>Patterns in </a:t>
            </a:r>
            <a:r>
              <a:rPr lang="en-US" altLang="en-US" dirty="0">
                <a:solidFill>
                  <a:srgbClr val="782244"/>
                </a:solidFill>
                <a:latin typeface="Arial Rounded MT Bold"/>
                <a:cs typeface="Arial Rounded MT Bold"/>
              </a:rPr>
              <a:t>PsA</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05143" y="4077072"/>
            <a:ext cx="2354091" cy="1569394"/>
          </a:xfrm>
          <a:prstGeom prst="rect">
            <a:avLst/>
          </a:prstGeom>
          <a:effectLst>
            <a:softEdge rad="63500"/>
          </a:effectLst>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66844" y="3501008"/>
            <a:ext cx="2354091" cy="1569394"/>
          </a:xfrm>
          <a:prstGeom prst="rect">
            <a:avLst/>
          </a:prstGeom>
          <a:effectLst>
            <a:softEdge rad="63500"/>
          </a:effec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32955" y="4077072"/>
            <a:ext cx="2354091" cy="1569394"/>
          </a:xfrm>
          <a:prstGeom prst="rect">
            <a:avLst/>
          </a:prstGeom>
          <a:effectLst>
            <a:softEdge rad="63500"/>
          </a:effectLst>
        </p:spPr>
      </p:pic>
      <p:sp>
        <p:nvSpPr>
          <p:cNvPr id="10" name="Rectangle 9"/>
          <p:cNvSpPr/>
          <p:nvPr/>
        </p:nvSpPr>
        <p:spPr>
          <a:xfrm>
            <a:off x="3335364" y="2380232"/>
            <a:ext cx="1815112" cy="369332"/>
          </a:xfrm>
          <a:prstGeom prst="rect">
            <a:avLst/>
          </a:prstGeom>
          <a:ln w="28575">
            <a:solidFill>
              <a:srgbClr val="782244"/>
            </a:solidFill>
          </a:ln>
        </p:spPr>
        <p:txBody>
          <a:bodyPr wrap="none">
            <a:spAutoFit/>
          </a:bodyPr>
          <a:lstStyle/>
          <a:p>
            <a:pPr algn="ctr"/>
            <a:r>
              <a:rPr lang="en-US">
                <a:solidFill>
                  <a:prstClr val="black"/>
                </a:solidFill>
                <a:latin typeface="Calibri" panose="020F0502020204030204"/>
              </a:rPr>
              <a:t>Morning stiffness</a:t>
            </a:r>
          </a:p>
        </p:txBody>
      </p:sp>
      <p:sp>
        <p:nvSpPr>
          <p:cNvPr id="16" name="Rectangle 15"/>
          <p:cNvSpPr/>
          <p:nvPr/>
        </p:nvSpPr>
        <p:spPr>
          <a:xfrm>
            <a:off x="6197627" y="2380232"/>
            <a:ext cx="1298753" cy="369332"/>
          </a:xfrm>
          <a:prstGeom prst="rect">
            <a:avLst/>
          </a:prstGeom>
          <a:ln w="28575">
            <a:solidFill>
              <a:srgbClr val="782244"/>
            </a:solidFill>
          </a:ln>
        </p:spPr>
        <p:txBody>
          <a:bodyPr wrap="none">
            <a:spAutoFit/>
          </a:bodyPr>
          <a:lstStyle/>
          <a:p>
            <a:r>
              <a:rPr lang="en-US">
                <a:solidFill>
                  <a:prstClr val="black"/>
                </a:solidFill>
                <a:latin typeface="Calibri" panose="020F0502020204030204"/>
              </a:rPr>
              <a:t>Nail disease</a:t>
            </a:r>
          </a:p>
        </p:txBody>
      </p:sp>
      <p:sp>
        <p:nvSpPr>
          <p:cNvPr id="17" name="Rectangle 16"/>
          <p:cNvSpPr/>
          <p:nvPr/>
        </p:nvSpPr>
        <p:spPr>
          <a:xfrm>
            <a:off x="8517912" y="2380232"/>
            <a:ext cx="1089914" cy="369332"/>
          </a:xfrm>
          <a:prstGeom prst="rect">
            <a:avLst/>
          </a:prstGeom>
          <a:ln w="28575">
            <a:solidFill>
              <a:srgbClr val="782244"/>
            </a:solidFill>
          </a:ln>
        </p:spPr>
        <p:txBody>
          <a:bodyPr wrap="none">
            <a:spAutoFit/>
          </a:bodyPr>
          <a:lstStyle/>
          <a:p>
            <a:r>
              <a:rPr lang="en-US">
                <a:solidFill>
                  <a:prstClr val="black"/>
                </a:solidFill>
                <a:latin typeface="Calibri" panose="020F0502020204030204"/>
              </a:rPr>
              <a:t>Joint pain</a:t>
            </a:r>
          </a:p>
        </p:txBody>
      </p:sp>
      <p:cxnSp>
        <p:nvCxnSpPr>
          <p:cNvPr id="19" name="Straight Arrow Connector 18"/>
          <p:cNvCxnSpPr>
            <a:stCxn id="10" idx="2"/>
            <a:endCxn id="6" idx="0"/>
          </p:cNvCxnSpPr>
          <p:nvPr/>
        </p:nvCxnSpPr>
        <p:spPr>
          <a:xfrm flipH="1">
            <a:off x="4010000" y="2749564"/>
            <a:ext cx="232920" cy="1327508"/>
          </a:xfrm>
          <a:prstGeom prst="straightConnector1">
            <a:avLst/>
          </a:prstGeom>
          <a:ln w="28575">
            <a:solidFill>
              <a:srgbClr val="782244"/>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6" idx="2"/>
            <a:endCxn id="4" idx="0"/>
          </p:cNvCxnSpPr>
          <p:nvPr/>
        </p:nvCxnSpPr>
        <p:spPr>
          <a:xfrm flipH="1">
            <a:off x="6843889" y="2749564"/>
            <a:ext cx="3114" cy="751444"/>
          </a:xfrm>
          <a:prstGeom prst="straightConnector1">
            <a:avLst/>
          </a:prstGeom>
          <a:ln w="28575">
            <a:solidFill>
              <a:srgbClr val="78224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7" idx="2"/>
            <a:endCxn id="2" idx="0"/>
          </p:cNvCxnSpPr>
          <p:nvPr/>
        </p:nvCxnSpPr>
        <p:spPr>
          <a:xfrm>
            <a:off x="9062870" y="2749564"/>
            <a:ext cx="219319" cy="1327508"/>
          </a:xfrm>
          <a:prstGeom prst="straightConnector1">
            <a:avLst/>
          </a:prstGeom>
          <a:ln w="28575">
            <a:solidFill>
              <a:srgbClr val="782244"/>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srgbClr val="782244"/>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p:txBody>
      </p:sp>
    </p:spTree>
    <p:extLst>
      <p:ext uri="{BB962C8B-B14F-4D97-AF65-F5344CB8AC3E}">
        <p14:creationId xmlns:p14="http://schemas.microsoft.com/office/powerpoint/2010/main" val="2905671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000376" y="381676"/>
            <a:ext cx="7560120" cy="561975"/>
          </a:xfrm>
        </p:spPr>
        <p:txBody>
          <a:bodyPr anchor="t">
            <a:normAutofit fontScale="90000"/>
          </a:bodyPr>
          <a:lstStyle/>
          <a:p>
            <a:pPr algn="ctr" eaLnBrk="1" hangingPunct="1"/>
            <a:r>
              <a:rPr lang="en-US" altLang="en-US" sz="3600" b="1" dirty="0">
                <a:solidFill>
                  <a:srgbClr val="782244"/>
                </a:solidFill>
                <a:latin typeface="Arial Rounded MT Bold"/>
                <a:cs typeface="Arial Rounded MT Bold"/>
              </a:rPr>
              <a:t>Asymmetric Psoriatic Arthritis</a:t>
            </a:r>
          </a:p>
        </p:txBody>
      </p:sp>
      <p:sp>
        <p:nvSpPr>
          <p:cNvPr id="8" name="Content Placeholder 2"/>
          <p:cNvSpPr>
            <a:spLocks noGrp="1"/>
          </p:cNvSpPr>
          <p:nvPr>
            <p:ph idx="1"/>
          </p:nvPr>
        </p:nvSpPr>
        <p:spPr>
          <a:xfrm>
            <a:off x="3153870" y="1471762"/>
            <a:ext cx="3397051" cy="4333503"/>
          </a:xfrm>
        </p:spPr>
        <p:txBody>
          <a:bodyPr/>
          <a:lstStyle/>
          <a:p>
            <a:pPr eaLnBrk="1" hangingPunct="1"/>
            <a:r>
              <a:rPr lang="en-US" altLang="en-US" sz="1800" dirty="0">
                <a:latin typeface="Arial"/>
                <a:cs typeface="Arial"/>
              </a:rPr>
              <a:t>Asymmetric psoriatic arthritis typically involves one to three joints in the body -- large or small -- such as the knee, hip, or one or several fingers. </a:t>
            </a:r>
            <a:br>
              <a:rPr lang="en-US" altLang="en-US" sz="1800" dirty="0">
                <a:latin typeface="Arial"/>
                <a:cs typeface="Arial"/>
              </a:rPr>
            </a:br>
            <a:endParaRPr lang="en-US" altLang="en-US" sz="1800" dirty="0">
              <a:latin typeface="Arial"/>
              <a:cs typeface="Arial"/>
            </a:endParaRPr>
          </a:p>
          <a:p>
            <a:pPr eaLnBrk="1" hangingPunct="1"/>
            <a:r>
              <a:rPr lang="en-US" altLang="en-US" sz="1800" dirty="0">
                <a:latin typeface="Arial"/>
                <a:cs typeface="Arial"/>
              </a:rPr>
              <a:t>Asymmetric psoriatic arthritis does not affect matching pairs of joints on opposite sides of the body</a:t>
            </a:r>
            <a:r>
              <a:rPr lang="en-US" altLang="en-US" dirty="0">
                <a:latin typeface="Arial"/>
                <a:cs typeface="Arial"/>
              </a:rPr>
              <a:t>.</a:t>
            </a:r>
          </a:p>
        </p:txBody>
      </p:sp>
      <p:pic>
        <p:nvPicPr>
          <p:cNvPr id="9" name="Picture 2"/>
          <p:cNvPicPr>
            <a:picLocks noChangeAspect="1" noChangeArrowheads="1"/>
          </p:cNvPicPr>
          <p:nvPr/>
        </p:nvPicPr>
        <p:blipFill>
          <a:blip r:embed="rId2" cstate="print"/>
          <a:srcRect/>
          <a:stretch>
            <a:fillRect/>
          </a:stretch>
        </p:blipFill>
        <p:spPr bwMode="auto">
          <a:xfrm>
            <a:off x="7051312" y="1398241"/>
            <a:ext cx="3509184" cy="3812447"/>
          </a:xfrm>
          <a:prstGeom prst="rect">
            <a:avLst/>
          </a:prstGeom>
          <a:noFill/>
          <a:ln w="9525">
            <a:noFill/>
            <a:miter lim="800000"/>
            <a:headEnd/>
            <a:tailEnd/>
          </a:ln>
          <a:effectLst/>
        </p:spPr>
      </p:pic>
      <p:sp>
        <p:nvSpPr>
          <p:cNvPr id="18" name="Rounded Rectangle 17">
            <a:hlinkClick r:id="" action="ppaction://noaction"/>
          </p:cNvPr>
          <p:cNvSpPr/>
          <p:nvPr/>
        </p:nvSpPr>
        <p:spPr>
          <a:xfrm>
            <a:off x="1631505" y="1874656"/>
            <a:ext cx="968965"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200">
                <a:solidFill>
                  <a:prstClr val="white"/>
                </a:solidFill>
                <a:latin typeface="Arial"/>
                <a:cs typeface="Arial"/>
              </a:rPr>
              <a:t>Tips</a:t>
            </a:r>
          </a:p>
        </p:txBody>
      </p:sp>
      <p:sp>
        <p:nvSpPr>
          <p:cNvPr id="19" name="Rounded Rectangle 18">
            <a:hlinkClick r:id="" action="ppaction://noaction"/>
          </p:cNvPr>
          <p:cNvSpPr/>
          <p:nvPr/>
        </p:nvSpPr>
        <p:spPr>
          <a:xfrm>
            <a:off x="1631505" y="2450720"/>
            <a:ext cx="968965" cy="474224"/>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GB" altLang="en-US" sz="1200">
                <a:solidFill>
                  <a:prstClr val="white"/>
                </a:solidFill>
                <a:latin typeface="Arial"/>
                <a:cs typeface="Arial"/>
              </a:rPr>
              <a:t>Patterns</a:t>
            </a:r>
            <a:endParaRPr lang="en-US" sz="1200">
              <a:solidFill>
                <a:prstClr val="white"/>
              </a:solidFill>
              <a:latin typeface="Arial"/>
              <a:cs typeface="Arial"/>
            </a:endParaRPr>
          </a:p>
        </p:txBody>
      </p:sp>
      <p:sp>
        <p:nvSpPr>
          <p:cNvPr id="20" name="Rounded Rectangle 19">
            <a:hlinkClick r:id="" action="ppaction://noaction"/>
          </p:cNvPr>
          <p:cNvSpPr/>
          <p:nvPr/>
        </p:nvSpPr>
        <p:spPr>
          <a:xfrm>
            <a:off x="1631505" y="3026784"/>
            <a:ext cx="968965"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altLang="en-US" sz="1100">
                <a:solidFill>
                  <a:srgbClr val="FFFFFF"/>
                </a:solidFill>
                <a:latin typeface="Abadi MT Condensed Extra Bold" charset="0"/>
                <a:ea typeface="Abadi MT Condensed Extra Bold" charset="0"/>
                <a:cs typeface="Abadi MT Condensed Extra Bold" charset="0"/>
              </a:rPr>
              <a:t>Pathogenesis</a:t>
            </a:r>
            <a:endParaRPr lang="en-US" sz="1100">
              <a:solidFill>
                <a:prstClr val="white"/>
              </a:solidFill>
              <a:latin typeface="Abadi MT Condensed Extra Bold" charset="0"/>
              <a:ea typeface="Abadi MT Condensed Extra Bold" charset="0"/>
              <a:cs typeface="Abadi MT Condensed Extra Bold" charset="0"/>
            </a:endParaRPr>
          </a:p>
        </p:txBody>
      </p:sp>
      <p:sp>
        <p:nvSpPr>
          <p:cNvPr id="21" name="Rounded Rectangle 20">
            <a:hlinkClick r:id="" action="ppaction://noaction"/>
          </p:cNvPr>
          <p:cNvSpPr/>
          <p:nvPr/>
        </p:nvSpPr>
        <p:spPr>
          <a:xfrm>
            <a:off x="1631505" y="3602848"/>
            <a:ext cx="968965"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200">
                <a:solidFill>
                  <a:prstClr val="white"/>
                </a:solidFill>
                <a:latin typeface="Arial"/>
                <a:cs typeface="Arial"/>
              </a:rPr>
              <a:t>Morbidity</a:t>
            </a:r>
          </a:p>
        </p:txBody>
      </p:sp>
      <p:sp>
        <p:nvSpPr>
          <p:cNvPr id="13" name="TextBox 12"/>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srgbClr val="782244"/>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p:txBody>
      </p:sp>
    </p:spTree>
    <p:extLst>
      <p:ext uri="{BB962C8B-B14F-4D97-AF65-F5344CB8AC3E}">
        <p14:creationId xmlns:p14="http://schemas.microsoft.com/office/powerpoint/2010/main" val="1846129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000376" y="346180"/>
            <a:ext cx="7488113" cy="598384"/>
          </a:xfrm>
        </p:spPr>
        <p:txBody>
          <a:bodyPr anchor="t">
            <a:normAutofit/>
          </a:bodyPr>
          <a:lstStyle/>
          <a:p>
            <a:pPr algn="ctr" eaLnBrk="1" hangingPunct="1"/>
            <a:r>
              <a:rPr lang="en-US" altLang="en-US" sz="3200" dirty="0">
                <a:solidFill>
                  <a:srgbClr val="782244"/>
                </a:solidFill>
                <a:latin typeface="Arial Rounded MT Bold"/>
                <a:cs typeface="Arial Rounded MT Bold"/>
              </a:rPr>
              <a:t>Symmetric Psoriatic Arthritis</a:t>
            </a:r>
          </a:p>
        </p:txBody>
      </p:sp>
      <p:sp>
        <p:nvSpPr>
          <p:cNvPr id="8" name="Content Placeholder 2"/>
          <p:cNvSpPr>
            <a:spLocks noGrp="1"/>
          </p:cNvSpPr>
          <p:nvPr>
            <p:ph idx="1"/>
          </p:nvPr>
        </p:nvSpPr>
        <p:spPr>
          <a:xfrm>
            <a:off x="3153869" y="1279526"/>
            <a:ext cx="3798688" cy="4981575"/>
          </a:xfrm>
        </p:spPr>
        <p:txBody>
          <a:bodyPr/>
          <a:lstStyle/>
          <a:p>
            <a:pPr eaLnBrk="1" hangingPunct="1"/>
            <a:r>
              <a:rPr lang="en-US" altLang="en-US" sz="1800" dirty="0">
                <a:latin typeface="Arial"/>
                <a:cs typeface="Arial"/>
              </a:rPr>
              <a:t>Symmetric psoriatic arthritis affects the same joints -- usually in multiple matching pairs -- on opposite sides of the body. </a:t>
            </a:r>
            <a:br>
              <a:rPr lang="en-US" altLang="en-US" sz="1800" dirty="0">
                <a:latin typeface="Arial"/>
                <a:cs typeface="Arial"/>
              </a:rPr>
            </a:br>
            <a:endParaRPr lang="en-US" altLang="en-US" sz="1800" dirty="0">
              <a:latin typeface="Arial"/>
              <a:cs typeface="Arial"/>
            </a:endParaRPr>
          </a:p>
          <a:p>
            <a:pPr eaLnBrk="1" hangingPunct="1"/>
            <a:r>
              <a:rPr lang="en-US" altLang="en-US" sz="1800" dirty="0">
                <a:latin typeface="Arial"/>
                <a:cs typeface="Arial"/>
              </a:rPr>
              <a:t>Symmetric psoriatic arthritis can be disabling, causing varying degrees of progressive, destructive disease and loss of function in 50% of people with this type of arthritis.</a:t>
            </a:r>
            <a:br>
              <a:rPr lang="en-US" altLang="en-US" sz="1800" dirty="0">
                <a:latin typeface="Arial"/>
                <a:cs typeface="Arial"/>
              </a:rPr>
            </a:br>
            <a:endParaRPr lang="en-US" altLang="en-US" sz="1800" dirty="0">
              <a:latin typeface="Arial"/>
              <a:cs typeface="Arial"/>
            </a:endParaRPr>
          </a:p>
          <a:p>
            <a:pPr eaLnBrk="1" hangingPunct="1"/>
            <a:r>
              <a:rPr lang="en-US" altLang="en-US" sz="1800" dirty="0">
                <a:latin typeface="Arial"/>
                <a:cs typeface="Arial"/>
              </a:rPr>
              <a:t>Symmetric psoriatic arthritis resembles rheumatoid arthritis.</a:t>
            </a:r>
          </a:p>
        </p:txBody>
      </p:sp>
      <p:pic>
        <p:nvPicPr>
          <p:cNvPr id="9" name="Picture 2"/>
          <p:cNvPicPr>
            <a:picLocks noChangeAspect="1" noChangeArrowheads="1"/>
          </p:cNvPicPr>
          <p:nvPr/>
        </p:nvPicPr>
        <p:blipFill>
          <a:blip r:embed="rId2" cstate="print"/>
          <a:srcRect/>
          <a:stretch>
            <a:fillRect/>
          </a:stretch>
        </p:blipFill>
        <p:spPr bwMode="auto">
          <a:xfrm>
            <a:off x="7632142" y="1340769"/>
            <a:ext cx="2856346" cy="3443267"/>
          </a:xfrm>
          <a:prstGeom prst="rect">
            <a:avLst/>
          </a:prstGeom>
          <a:noFill/>
          <a:ln w="9525">
            <a:noFill/>
            <a:miter lim="800000"/>
            <a:headEnd/>
            <a:tailEnd/>
          </a:ln>
          <a:effectLst/>
        </p:spPr>
      </p:pic>
      <p:sp>
        <p:nvSpPr>
          <p:cNvPr id="18" name="Rounded Rectangle 17">
            <a:hlinkClick r:id="" action="ppaction://noaction"/>
          </p:cNvPr>
          <p:cNvSpPr/>
          <p:nvPr/>
        </p:nvSpPr>
        <p:spPr>
          <a:xfrm>
            <a:off x="1631505" y="1874656"/>
            <a:ext cx="968965"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200">
                <a:solidFill>
                  <a:prstClr val="white"/>
                </a:solidFill>
                <a:latin typeface="Arial"/>
                <a:cs typeface="Arial"/>
              </a:rPr>
              <a:t>Tips</a:t>
            </a:r>
          </a:p>
        </p:txBody>
      </p:sp>
      <p:sp>
        <p:nvSpPr>
          <p:cNvPr id="19" name="Rounded Rectangle 18">
            <a:hlinkClick r:id="" action="ppaction://noaction"/>
          </p:cNvPr>
          <p:cNvSpPr/>
          <p:nvPr/>
        </p:nvSpPr>
        <p:spPr>
          <a:xfrm>
            <a:off x="1631505" y="2450720"/>
            <a:ext cx="968965" cy="474224"/>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GB" altLang="en-US" sz="1200">
                <a:solidFill>
                  <a:prstClr val="white"/>
                </a:solidFill>
                <a:latin typeface="Arial"/>
                <a:cs typeface="Arial"/>
              </a:rPr>
              <a:t>Patterns</a:t>
            </a:r>
            <a:endParaRPr lang="en-US" sz="1200">
              <a:solidFill>
                <a:prstClr val="white"/>
              </a:solidFill>
              <a:latin typeface="Arial"/>
              <a:cs typeface="Arial"/>
            </a:endParaRPr>
          </a:p>
        </p:txBody>
      </p:sp>
      <p:sp>
        <p:nvSpPr>
          <p:cNvPr id="20" name="Rounded Rectangle 19">
            <a:hlinkClick r:id="" action="ppaction://noaction"/>
          </p:cNvPr>
          <p:cNvSpPr/>
          <p:nvPr/>
        </p:nvSpPr>
        <p:spPr>
          <a:xfrm>
            <a:off x="1631505" y="3026784"/>
            <a:ext cx="968965"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altLang="en-US" sz="1100">
                <a:solidFill>
                  <a:srgbClr val="FFFFFF"/>
                </a:solidFill>
                <a:latin typeface="Abadi MT Condensed Extra Bold" charset="0"/>
                <a:ea typeface="Abadi MT Condensed Extra Bold" charset="0"/>
                <a:cs typeface="Abadi MT Condensed Extra Bold" charset="0"/>
              </a:rPr>
              <a:t>Pathogenesis</a:t>
            </a:r>
            <a:endParaRPr lang="en-US" sz="1100">
              <a:solidFill>
                <a:prstClr val="white"/>
              </a:solidFill>
              <a:latin typeface="Abadi MT Condensed Extra Bold" charset="0"/>
              <a:ea typeface="Abadi MT Condensed Extra Bold" charset="0"/>
              <a:cs typeface="Abadi MT Condensed Extra Bold" charset="0"/>
            </a:endParaRPr>
          </a:p>
        </p:txBody>
      </p:sp>
      <p:sp>
        <p:nvSpPr>
          <p:cNvPr id="21" name="Rounded Rectangle 20">
            <a:hlinkClick r:id="" action="ppaction://noaction"/>
          </p:cNvPr>
          <p:cNvSpPr/>
          <p:nvPr/>
        </p:nvSpPr>
        <p:spPr>
          <a:xfrm>
            <a:off x="1631505" y="3602848"/>
            <a:ext cx="968965"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200">
                <a:solidFill>
                  <a:prstClr val="white"/>
                </a:solidFill>
                <a:latin typeface="Arial"/>
                <a:cs typeface="Arial"/>
              </a:rPr>
              <a:t>Morbidity</a:t>
            </a:r>
          </a:p>
        </p:txBody>
      </p:sp>
      <p:sp>
        <p:nvSpPr>
          <p:cNvPr id="14" name="TextBox 13"/>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srgbClr val="782244"/>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p:txBody>
      </p:sp>
    </p:spTree>
    <p:extLst>
      <p:ext uri="{BB962C8B-B14F-4D97-AF65-F5344CB8AC3E}">
        <p14:creationId xmlns:p14="http://schemas.microsoft.com/office/powerpoint/2010/main" val="18228257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000376" y="337796"/>
            <a:ext cx="7488113" cy="735631"/>
          </a:xfrm>
        </p:spPr>
        <p:txBody>
          <a:bodyPr anchor="t">
            <a:noAutofit/>
          </a:bodyPr>
          <a:lstStyle/>
          <a:p>
            <a:pPr algn="ctr" eaLnBrk="1" hangingPunct="1"/>
            <a:r>
              <a:rPr lang="en-US" altLang="en-US" sz="3200" b="1">
                <a:solidFill>
                  <a:srgbClr val="782244"/>
                </a:solidFill>
                <a:latin typeface="Arial Rounded MT Bold"/>
                <a:cs typeface="Arial Rounded MT Bold"/>
              </a:rPr>
              <a:t>Distal </a:t>
            </a:r>
            <a:r>
              <a:rPr lang="en-US" altLang="en-US" sz="3200" b="1" err="1">
                <a:solidFill>
                  <a:srgbClr val="782244"/>
                </a:solidFill>
                <a:latin typeface="Arial Rounded MT Bold"/>
                <a:cs typeface="Arial Rounded MT Bold"/>
              </a:rPr>
              <a:t>Interphalangeal</a:t>
            </a:r>
            <a:r>
              <a:rPr lang="en-US" altLang="en-US" sz="3200" b="1">
                <a:solidFill>
                  <a:srgbClr val="782244"/>
                </a:solidFill>
                <a:latin typeface="Arial Rounded MT Bold"/>
                <a:cs typeface="Arial Rounded MT Bold"/>
              </a:rPr>
              <a:t> Predominant (DIP)</a:t>
            </a:r>
          </a:p>
        </p:txBody>
      </p:sp>
      <p:sp>
        <p:nvSpPr>
          <p:cNvPr id="8" name="Content Placeholder 2"/>
          <p:cNvSpPr>
            <a:spLocks noGrp="1"/>
          </p:cNvSpPr>
          <p:nvPr>
            <p:ph idx="1"/>
          </p:nvPr>
        </p:nvSpPr>
        <p:spPr>
          <a:xfrm>
            <a:off x="3153870" y="1524000"/>
            <a:ext cx="3658219" cy="4114800"/>
          </a:xfrm>
        </p:spPr>
        <p:txBody>
          <a:bodyPr/>
          <a:lstStyle/>
          <a:p>
            <a:pPr eaLnBrk="1" hangingPunct="1"/>
            <a:r>
              <a:rPr lang="en-US" altLang="en-US" sz="1800" dirty="0">
                <a:latin typeface="Arial"/>
                <a:cs typeface="Arial"/>
              </a:rPr>
              <a:t>Distal interphalangeal predominant psoriatic arthritis involves primarily the small joints in the fingers and toes closest to the nail.</a:t>
            </a:r>
            <a:br>
              <a:rPr lang="en-US" altLang="en-US" sz="1800" dirty="0">
                <a:latin typeface="Arial"/>
                <a:cs typeface="Arial"/>
              </a:rPr>
            </a:br>
            <a:endParaRPr lang="en-US" altLang="en-US" sz="1800" dirty="0">
              <a:latin typeface="Arial"/>
              <a:cs typeface="Arial"/>
            </a:endParaRPr>
          </a:p>
          <a:p>
            <a:pPr eaLnBrk="1" hangingPunct="1"/>
            <a:r>
              <a:rPr lang="en-US" altLang="en-US" sz="1800" dirty="0">
                <a:latin typeface="Arial"/>
                <a:cs typeface="Arial"/>
              </a:rPr>
              <a:t>DIP psoriatic arthritis is sometimes confused with osteoarthritis, a chronic disease that causes the deterioration of joint cartilage and bone at the joints.</a:t>
            </a:r>
          </a:p>
        </p:txBody>
      </p:sp>
      <p:pic>
        <p:nvPicPr>
          <p:cNvPr id="9" name="Picture 2"/>
          <p:cNvPicPr>
            <a:picLocks noChangeAspect="1" noChangeArrowheads="1"/>
          </p:cNvPicPr>
          <p:nvPr/>
        </p:nvPicPr>
        <p:blipFill>
          <a:blip r:embed="rId2" cstate="print"/>
          <a:srcRect/>
          <a:stretch>
            <a:fillRect/>
          </a:stretch>
        </p:blipFill>
        <p:spPr bwMode="auto">
          <a:xfrm>
            <a:off x="7224650" y="1524001"/>
            <a:ext cx="3263839" cy="3551583"/>
          </a:xfrm>
          <a:prstGeom prst="rect">
            <a:avLst/>
          </a:prstGeom>
          <a:noFill/>
          <a:ln w="9525">
            <a:noFill/>
            <a:miter lim="800000"/>
            <a:headEnd/>
            <a:tailEnd/>
          </a:ln>
          <a:effectLst/>
        </p:spPr>
      </p:pic>
      <p:sp>
        <p:nvSpPr>
          <p:cNvPr id="18" name="Rounded Rectangle 17">
            <a:hlinkClick r:id="" action="ppaction://noaction"/>
          </p:cNvPr>
          <p:cNvSpPr/>
          <p:nvPr/>
        </p:nvSpPr>
        <p:spPr>
          <a:xfrm>
            <a:off x="1631505" y="1874656"/>
            <a:ext cx="968965"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200">
                <a:solidFill>
                  <a:prstClr val="white"/>
                </a:solidFill>
                <a:latin typeface="Arial"/>
                <a:cs typeface="Arial"/>
              </a:rPr>
              <a:t>Tips</a:t>
            </a:r>
          </a:p>
        </p:txBody>
      </p:sp>
      <p:sp>
        <p:nvSpPr>
          <p:cNvPr id="19" name="Rounded Rectangle 18">
            <a:hlinkClick r:id="" action="ppaction://noaction"/>
          </p:cNvPr>
          <p:cNvSpPr/>
          <p:nvPr/>
        </p:nvSpPr>
        <p:spPr>
          <a:xfrm>
            <a:off x="1631505" y="2450720"/>
            <a:ext cx="968965" cy="474224"/>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GB" altLang="en-US" sz="1200">
                <a:solidFill>
                  <a:prstClr val="white"/>
                </a:solidFill>
                <a:latin typeface="Arial"/>
                <a:cs typeface="Arial"/>
              </a:rPr>
              <a:t>Patterns</a:t>
            </a:r>
            <a:endParaRPr lang="en-US" sz="1200">
              <a:solidFill>
                <a:prstClr val="white"/>
              </a:solidFill>
              <a:latin typeface="Arial"/>
              <a:cs typeface="Arial"/>
            </a:endParaRPr>
          </a:p>
        </p:txBody>
      </p:sp>
      <p:sp>
        <p:nvSpPr>
          <p:cNvPr id="20" name="Rounded Rectangle 19">
            <a:hlinkClick r:id="" action="ppaction://noaction"/>
          </p:cNvPr>
          <p:cNvSpPr/>
          <p:nvPr/>
        </p:nvSpPr>
        <p:spPr>
          <a:xfrm>
            <a:off x="1631505" y="3026784"/>
            <a:ext cx="968965"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altLang="en-US" sz="1100">
                <a:solidFill>
                  <a:srgbClr val="FFFFFF"/>
                </a:solidFill>
                <a:latin typeface="Abadi MT Condensed Extra Bold" charset="0"/>
                <a:ea typeface="Abadi MT Condensed Extra Bold" charset="0"/>
                <a:cs typeface="Abadi MT Condensed Extra Bold" charset="0"/>
              </a:rPr>
              <a:t>Pathogenesis</a:t>
            </a:r>
            <a:endParaRPr lang="en-US" sz="1100">
              <a:solidFill>
                <a:prstClr val="white"/>
              </a:solidFill>
              <a:latin typeface="Abadi MT Condensed Extra Bold" charset="0"/>
              <a:ea typeface="Abadi MT Condensed Extra Bold" charset="0"/>
              <a:cs typeface="Abadi MT Condensed Extra Bold" charset="0"/>
            </a:endParaRPr>
          </a:p>
        </p:txBody>
      </p:sp>
      <p:sp>
        <p:nvSpPr>
          <p:cNvPr id="21" name="Rounded Rectangle 20">
            <a:hlinkClick r:id="" action="ppaction://noaction"/>
          </p:cNvPr>
          <p:cNvSpPr/>
          <p:nvPr/>
        </p:nvSpPr>
        <p:spPr>
          <a:xfrm>
            <a:off x="1631505" y="3602848"/>
            <a:ext cx="968965"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200">
                <a:solidFill>
                  <a:prstClr val="white"/>
                </a:solidFill>
                <a:latin typeface="Arial"/>
                <a:cs typeface="Arial"/>
              </a:rPr>
              <a:t>Morbidity</a:t>
            </a:r>
          </a:p>
        </p:txBody>
      </p:sp>
      <p:sp>
        <p:nvSpPr>
          <p:cNvPr id="13" name="TextBox 12"/>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srgbClr val="782244"/>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p:txBody>
      </p:sp>
    </p:spTree>
    <p:extLst>
      <p:ext uri="{BB962C8B-B14F-4D97-AF65-F5344CB8AC3E}">
        <p14:creationId xmlns:p14="http://schemas.microsoft.com/office/powerpoint/2010/main" val="2301007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008107" y="302168"/>
            <a:ext cx="7552388" cy="638944"/>
          </a:xfrm>
        </p:spPr>
        <p:txBody>
          <a:bodyPr>
            <a:normAutofit/>
          </a:bodyPr>
          <a:lstStyle/>
          <a:p>
            <a:pPr algn="ctr" eaLnBrk="1" hangingPunct="1">
              <a:defRPr/>
            </a:pPr>
            <a:r>
              <a:rPr sz="3200" b="1">
                <a:solidFill>
                  <a:srgbClr val="782244"/>
                </a:solidFill>
                <a:latin typeface="Arial Rounded MT Bold"/>
                <a:cs typeface="Arial Rounded MT Bold"/>
              </a:rPr>
              <a:t>Arthritis</a:t>
            </a:r>
            <a:r>
              <a:rPr sz="3200">
                <a:solidFill>
                  <a:srgbClr val="782244"/>
                </a:solidFill>
                <a:latin typeface="Arial Rounded MT Bold"/>
                <a:cs typeface="Arial Rounded MT Bold"/>
              </a:rPr>
              <a:t> </a:t>
            </a:r>
            <a:r>
              <a:rPr sz="3200" b="1">
                <a:solidFill>
                  <a:srgbClr val="782244"/>
                </a:solidFill>
                <a:latin typeface="Arial Rounded MT Bold"/>
                <a:cs typeface="Arial Rounded MT Bold"/>
              </a:rPr>
              <a:t>Mutilans</a:t>
            </a:r>
            <a:endParaRPr sz="3200">
              <a:solidFill>
                <a:srgbClr val="782244"/>
              </a:solidFill>
              <a:latin typeface="Arial Rounded MT Bold"/>
              <a:cs typeface="Arial Rounded MT Bold"/>
            </a:endParaRPr>
          </a:p>
        </p:txBody>
      </p:sp>
      <p:sp>
        <p:nvSpPr>
          <p:cNvPr id="8" name="Content Placeholder 2"/>
          <p:cNvSpPr>
            <a:spLocks noGrp="1"/>
          </p:cNvSpPr>
          <p:nvPr>
            <p:ph idx="1"/>
          </p:nvPr>
        </p:nvSpPr>
        <p:spPr>
          <a:xfrm>
            <a:off x="3153871" y="1481560"/>
            <a:ext cx="3643559" cy="4107681"/>
          </a:xfrm>
        </p:spPr>
        <p:txBody>
          <a:bodyPr/>
          <a:lstStyle/>
          <a:p>
            <a:pPr eaLnBrk="1" hangingPunct="1">
              <a:spcBef>
                <a:spcPct val="0"/>
              </a:spcBef>
            </a:pPr>
            <a:r>
              <a:rPr lang="en-US" altLang="en-US" sz="1800" dirty="0">
                <a:latin typeface="Arial" pitchFamily="34" charset="0"/>
              </a:rPr>
              <a:t>Arthritis </a:t>
            </a:r>
            <a:r>
              <a:rPr lang="en-US" altLang="en-US" sz="1800" dirty="0" err="1">
                <a:latin typeface="Arial" pitchFamily="34" charset="0"/>
              </a:rPr>
              <a:t>mutilans</a:t>
            </a:r>
            <a:r>
              <a:rPr lang="en-US" altLang="en-US" sz="1800" dirty="0">
                <a:latin typeface="Arial" pitchFamily="34" charset="0"/>
              </a:rPr>
              <a:t> is a severe, deforming, and destructive form of psoriatic arthritis that primarily affects the small joints in the fingers and toes closest to the nail. This leads to loss of function of the involved joints.</a:t>
            </a:r>
            <a:br>
              <a:rPr lang="en-US" altLang="en-US" sz="1800" dirty="0">
                <a:latin typeface="Arial" pitchFamily="34" charset="0"/>
              </a:rPr>
            </a:br>
            <a:endParaRPr lang="en-US" altLang="en-US" sz="1800" dirty="0">
              <a:latin typeface="Arial" pitchFamily="34" charset="0"/>
            </a:endParaRPr>
          </a:p>
          <a:p>
            <a:pPr eaLnBrk="1" hangingPunct="1">
              <a:spcBef>
                <a:spcPct val="0"/>
              </a:spcBef>
            </a:pPr>
            <a:r>
              <a:rPr lang="en-US" altLang="en-US" sz="1800" dirty="0">
                <a:latin typeface="Arial" pitchFamily="34" charset="0"/>
              </a:rPr>
              <a:t>Fortunately, this severe type of psoriatic arthritis is rare.</a:t>
            </a:r>
          </a:p>
        </p:txBody>
      </p:sp>
      <p:pic>
        <p:nvPicPr>
          <p:cNvPr id="9" name="Picture 2"/>
          <p:cNvPicPr>
            <a:picLocks noChangeAspect="1" noChangeArrowheads="1"/>
          </p:cNvPicPr>
          <p:nvPr/>
        </p:nvPicPr>
        <p:blipFill>
          <a:blip r:embed="rId2" cstate="print"/>
          <a:srcRect/>
          <a:stretch>
            <a:fillRect/>
          </a:stretch>
        </p:blipFill>
        <p:spPr bwMode="auto">
          <a:xfrm>
            <a:off x="7167177" y="1446386"/>
            <a:ext cx="3393319" cy="3589440"/>
          </a:xfrm>
          <a:prstGeom prst="rect">
            <a:avLst/>
          </a:prstGeom>
          <a:noFill/>
          <a:ln w="9525">
            <a:noFill/>
            <a:miter lim="800000"/>
            <a:headEnd/>
            <a:tailEnd/>
          </a:ln>
          <a:effectLst/>
        </p:spPr>
      </p:pic>
      <p:sp>
        <p:nvSpPr>
          <p:cNvPr id="18" name="Rounded Rectangle 17">
            <a:hlinkClick r:id="" action="ppaction://noaction"/>
          </p:cNvPr>
          <p:cNvSpPr/>
          <p:nvPr/>
        </p:nvSpPr>
        <p:spPr>
          <a:xfrm>
            <a:off x="1631505" y="1874656"/>
            <a:ext cx="968965"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200">
                <a:solidFill>
                  <a:prstClr val="white"/>
                </a:solidFill>
                <a:latin typeface="Arial"/>
                <a:cs typeface="Arial"/>
              </a:rPr>
              <a:t>Tips</a:t>
            </a:r>
          </a:p>
        </p:txBody>
      </p:sp>
      <p:sp>
        <p:nvSpPr>
          <p:cNvPr id="19" name="Rounded Rectangle 18">
            <a:hlinkClick r:id="" action="ppaction://noaction"/>
          </p:cNvPr>
          <p:cNvSpPr/>
          <p:nvPr/>
        </p:nvSpPr>
        <p:spPr>
          <a:xfrm>
            <a:off x="1631505" y="2450720"/>
            <a:ext cx="968965" cy="474224"/>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GB" altLang="en-US" sz="1200">
                <a:solidFill>
                  <a:prstClr val="white"/>
                </a:solidFill>
                <a:latin typeface="Arial"/>
                <a:cs typeface="Arial"/>
              </a:rPr>
              <a:t>Patterns</a:t>
            </a:r>
            <a:endParaRPr lang="en-US" sz="1200">
              <a:solidFill>
                <a:prstClr val="white"/>
              </a:solidFill>
              <a:latin typeface="Arial"/>
              <a:cs typeface="Arial"/>
            </a:endParaRPr>
          </a:p>
        </p:txBody>
      </p:sp>
      <p:sp>
        <p:nvSpPr>
          <p:cNvPr id="20" name="Rounded Rectangle 19">
            <a:hlinkClick r:id="" action="ppaction://noaction"/>
          </p:cNvPr>
          <p:cNvSpPr/>
          <p:nvPr/>
        </p:nvSpPr>
        <p:spPr>
          <a:xfrm>
            <a:off x="1631505" y="3026784"/>
            <a:ext cx="968965"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altLang="en-US" sz="1100">
                <a:solidFill>
                  <a:srgbClr val="FFFFFF"/>
                </a:solidFill>
                <a:latin typeface="Abadi MT Condensed Extra Bold" charset="0"/>
                <a:ea typeface="Abadi MT Condensed Extra Bold" charset="0"/>
                <a:cs typeface="Abadi MT Condensed Extra Bold" charset="0"/>
              </a:rPr>
              <a:t>Pathogenesis</a:t>
            </a:r>
            <a:endParaRPr lang="en-US" sz="1100">
              <a:solidFill>
                <a:prstClr val="white"/>
              </a:solidFill>
              <a:latin typeface="Abadi MT Condensed Extra Bold" charset="0"/>
              <a:ea typeface="Abadi MT Condensed Extra Bold" charset="0"/>
              <a:cs typeface="Abadi MT Condensed Extra Bold" charset="0"/>
            </a:endParaRPr>
          </a:p>
        </p:txBody>
      </p:sp>
      <p:sp>
        <p:nvSpPr>
          <p:cNvPr id="21" name="Rounded Rectangle 20">
            <a:hlinkClick r:id="" action="ppaction://noaction"/>
          </p:cNvPr>
          <p:cNvSpPr/>
          <p:nvPr/>
        </p:nvSpPr>
        <p:spPr>
          <a:xfrm>
            <a:off x="1631505" y="3602848"/>
            <a:ext cx="968965"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200">
                <a:solidFill>
                  <a:prstClr val="white"/>
                </a:solidFill>
                <a:latin typeface="Arial"/>
                <a:cs typeface="Arial"/>
              </a:rPr>
              <a:t>Morbidity</a:t>
            </a:r>
          </a:p>
        </p:txBody>
      </p:sp>
      <p:sp>
        <p:nvSpPr>
          <p:cNvPr id="13" name="TextBox 12"/>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srgbClr val="782244"/>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p:txBody>
      </p:sp>
    </p:spTree>
    <p:extLst>
      <p:ext uri="{BB962C8B-B14F-4D97-AF65-F5344CB8AC3E}">
        <p14:creationId xmlns:p14="http://schemas.microsoft.com/office/powerpoint/2010/main" val="18320683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Grp="1" noChangeArrowheads="1"/>
          </p:cNvSpPr>
          <p:nvPr>
            <p:ph type="title"/>
          </p:nvPr>
        </p:nvSpPr>
        <p:spPr>
          <a:xfrm>
            <a:off x="3005404" y="349427"/>
            <a:ext cx="7139136" cy="792088"/>
          </a:xfrm>
        </p:spPr>
        <p:txBody>
          <a:bodyPr anchor="t"/>
          <a:lstStyle/>
          <a:p>
            <a:pPr algn="ctr" eaLnBrk="1" hangingPunct="1"/>
            <a:r>
              <a:rPr lang="en-US" altLang="en-US">
                <a:solidFill>
                  <a:srgbClr val="782244"/>
                </a:solidFill>
                <a:latin typeface="Arial Rounded MT Bold"/>
                <a:cs typeface="Arial Rounded MT Bold"/>
              </a:rPr>
              <a:t>Pathogenesis of </a:t>
            </a:r>
            <a:r>
              <a:rPr lang="en-US" altLang="en-US" dirty="0" err="1">
                <a:solidFill>
                  <a:srgbClr val="782244"/>
                </a:solidFill>
                <a:latin typeface="Arial Rounded MT Bold"/>
                <a:cs typeface="Arial Rounded MT Bold"/>
              </a:rPr>
              <a:t>PsA</a:t>
            </a:r>
            <a:endParaRPr lang="en-US" altLang="en-US" dirty="0">
              <a:solidFill>
                <a:srgbClr val="782244"/>
              </a:solidFill>
              <a:latin typeface="Arial Rounded MT Bold"/>
              <a:cs typeface="Arial Rounded MT Bold"/>
            </a:endParaRPr>
          </a:p>
        </p:txBody>
      </p:sp>
      <p:sp>
        <p:nvSpPr>
          <p:cNvPr id="8" name="Rectangle 9"/>
          <p:cNvSpPr>
            <a:spLocks noGrp="1" noChangeArrowheads="1"/>
          </p:cNvSpPr>
          <p:nvPr>
            <p:ph idx="1"/>
          </p:nvPr>
        </p:nvSpPr>
        <p:spPr>
          <a:xfrm>
            <a:off x="3152933" y="1507232"/>
            <a:ext cx="7139136" cy="3865984"/>
          </a:xfrm>
        </p:spPr>
        <p:txBody>
          <a:bodyPr>
            <a:normAutofit/>
          </a:bodyPr>
          <a:lstStyle/>
          <a:p>
            <a:pPr eaLnBrk="1" hangingPunct="1">
              <a:spcBef>
                <a:spcPct val="0"/>
              </a:spcBef>
            </a:pPr>
            <a:r>
              <a:rPr lang="en-US" altLang="en-US" sz="2000" dirty="0">
                <a:latin typeface="Arial" pitchFamily="34" charset="0"/>
              </a:rPr>
              <a:t>Synovial hyperplasia and cellular infiltration.</a:t>
            </a:r>
          </a:p>
          <a:p>
            <a:pPr lvl="1" eaLnBrk="1" hangingPunct="1">
              <a:spcBef>
                <a:spcPct val="0"/>
              </a:spcBef>
            </a:pPr>
            <a:r>
              <a:rPr lang="en-US" altLang="en-US" sz="1800" dirty="0">
                <a:latin typeface="Arial" pitchFamily="34" charset="0"/>
              </a:rPr>
              <a:t>Pannus formation</a:t>
            </a:r>
          </a:p>
          <a:p>
            <a:pPr lvl="1" eaLnBrk="1" hangingPunct="1">
              <a:spcBef>
                <a:spcPct val="0"/>
              </a:spcBef>
            </a:pPr>
            <a:r>
              <a:rPr lang="en-US" altLang="en-US" sz="1800" dirty="0">
                <a:latin typeface="Arial" pitchFamily="34" charset="0"/>
              </a:rPr>
              <a:t>Cartilage erosion</a:t>
            </a:r>
          </a:p>
          <a:p>
            <a:pPr lvl="1" eaLnBrk="1" hangingPunct="1">
              <a:spcBef>
                <a:spcPct val="0"/>
              </a:spcBef>
            </a:pPr>
            <a:r>
              <a:rPr lang="en-US" altLang="en-US" sz="1800" dirty="0">
                <a:latin typeface="Arial" pitchFamily="34" charset="0"/>
              </a:rPr>
              <a:t>Prominent role for cytotoxic (CD8+) T cells</a:t>
            </a:r>
            <a:br>
              <a:rPr lang="en-US" altLang="en-US" sz="1800" dirty="0">
                <a:latin typeface="Arial" pitchFamily="34" charset="0"/>
              </a:rPr>
            </a:br>
            <a:endParaRPr lang="en-US" altLang="en-US" sz="1800" dirty="0">
              <a:latin typeface="Arial" pitchFamily="34" charset="0"/>
            </a:endParaRPr>
          </a:p>
          <a:p>
            <a:pPr lvl="1" eaLnBrk="1" hangingPunct="1">
              <a:spcBef>
                <a:spcPct val="0"/>
              </a:spcBef>
            </a:pPr>
            <a:endParaRPr lang="en-US" altLang="en-US" sz="1800" dirty="0">
              <a:latin typeface="Arial" pitchFamily="34" charset="0"/>
            </a:endParaRPr>
          </a:p>
          <a:p>
            <a:pPr eaLnBrk="1" hangingPunct="1">
              <a:spcBef>
                <a:spcPct val="0"/>
              </a:spcBef>
            </a:pPr>
            <a:r>
              <a:rPr lang="en-US" altLang="en-US" sz="2000" dirty="0">
                <a:latin typeface="Arial" pitchFamily="34" charset="0"/>
              </a:rPr>
              <a:t>Increased levels of TNFα found in joint.</a:t>
            </a:r>
          </a:p>
          <a:p>
            <a:pPr lvl="1" eaLnBrk="1" hangingPunct="1">
              <a:spcBef>
                <a:spcPct val="0"/>
              </a:spcBef>
            </a:pPr>
            <a:r>
              <a:rPr lang="en-US" altLang="en-US" sz="1800" dirty="0">
                <a:latin typeface="Arial" pitchFamily="34" charset="0"/>
              </a:rPr>
              <a:t>Pro-inflammatory effect</a:t>
            </a:r>
          </a:p>
          <a:p>
            <a:pPr lvl="1" eaLnBrk="1" hangingPunct="1">
              <a:spcBef>
                <a:spcPct val="0"/>
              </a:spcBef>
            </a:pPr>
            <a:r>
              <a:rPr lang="en-US" altLang="en-US" sz="1800" dirty="0">
                <a:latin typeface="Arial" pitchFamily="34" charset="0"/>
              </a:rPr>
              <a:t>Stimulation of proteases</a:t>
            </a:r>
            <a:br>
              <a:rPr lang="en-US" altLang="en-US" sz="1800" dirty="0">
                <a:latin typeface="Arial" pitchFamily="34" charset="0"/>
              </a:rPr>
            </a:br>
            <a:endParaRPr lang="en-US" altLang="en-US" sz="1800" dirty="0">
              <a:latin typeface="Arial" pitchFamily="34" charset="0"/>
            </a:endParaRPr>
          </a:p>
          <a:p>
            <a:pPr lvl="1" eaLnBrk="1" hangingPunct="1">
              <a:spcBef>
                <a:spcPct val="0"/>
              </a:spcBef>
            </a:pPr>
            <a:endParaRPr lang="en-US" altLang="en-US" sz="1800" dirty="0">
              <a:latin typeface="Arial" pitchFamily="34" charset="0"/>
            </a:endParaRPr>
          </a:p>
          <a:p>
            <a:pPr eaLnBrk="1" hangingPunct="1">
              <a:spcBef>
                <a:spcPct val="0"/>
              </a:spcBef>
            </a:pPr>
            <a:r>
              <a:rPr lang="en-US" altLang="en-US" sz="2000" dirty="0">
                <a:latin typeface="Arial" pitchFamily="34" charset="0"/>
              </a:rPr>
              <a:t>Associated </a:t>
            </a:r>
            <a:r>
              <a:rPr lang="en-US" altLang="en-US" sz="2000" dirty="0" err="1">
                <a:latin typeface="Arial" pitchFamily="34" charset="0"/>
              </a:rPr>
              <a:t>enthesitis</a:t>
            </a:r>
            <a:r>
              <a:rPr lang="en-US" altLang="en-US" sz="2000" dirty="0">
                <a:latin typeface="Arial" pitchFamily="34" charset="0"/>
              </a:rPr>
              <a:t> present.</a:t>
            </a:r>
          </a:p>
        </p:txBody>
      </p:sp>
      <p:sp>
        <p:nvSpPr>
          <p:cNvPr id="9" name="Text Box 4"/>
          <p:cNvSpPr txBox="1">
            <a:spLocks noChangeArrowheads="1"/>
          </p:cNvSpPr>
          <p:nvPr/>
        </p:nvSpPr>
        <p:spPr bwMode="auto">
          <a:xfrm>
            <a:off x="2783633" y="6597932"/>
            <a:ext cx="6624735" cy="215444"/>
          </a:xfrm>
          <a:prstGeom prst="rect">
            <a:avLst/>
          </a:prstGeom>
          <a:noFill/>
          <a:ln w="9525">
            <a:noFill/>
            <a:miter lim="800000"/>
            <a:headEnd/>
            <a:tailEnd/>
          </a:ln>
        </p:spPr>
        <p:txBody>
          <a:bodyPr wrap="square" anchor="b">
            <a:spAutoFit/>
          </a:bodyPr>
          <a:lstStyle/>
          <a:p>
            <a:pPr defTabSz="457200" fontAlgn="base">
              <a:spcBef>
                <a:spcPct val="0"/>
              </a:spcBef>
              <a:spcAft>
                <a:spcPct val="0"/>
              </a:spcAft>
            </a:pPr>
            <a:r>
              <a:rPr lang="en-GB" altLang="en-US" sz="800" dirty="0">
                <a:solidFill>
                  <a:srgbClr val="000000"/>
                </a:solidFill>
                <a:latin typeface="Arial" pitchFamily="34" charset="0"/>
                <a:cs typeface="Arial" pitchFamily="34" charset="0"/>
              </a:rPr>
              <a:t>Veale DJ, et al. Ann Rheum Dis 2005;64(</a:t>
            </a:r>
            <a:r>
              <a:rPr lang="en-GB" altLang="en-US" sz="800" dirty="0" err="1">
                <a:solidFill>
                  <a:srgbClr val="000000"/>
                </a:solidFill>
                <a:latin typeface="Arial" pitchFamily="34" charset="0"/>
                <a:cs typeface="Arial" pitchFamily="34" charset="0"/>
              </a:rPr>
              <a:t>suppl</a:t>
            </a:r>
            <a:r>
              <a:rPr lang="en-GB" altLang="en-US" sz="800" dirty="0">
                <a:solidFill>
                  <a:srgbClr val="000000"/>
                </a:solidFill>
                <a:latin typeface="Arial" pitchFamily="34" charset="0"/>
                <a:cs typeface="Arial" pitchFamily="34" charset="0"/>
              </a:rPr>
              <a:t> 2):ii26–9 </a:t>
            </a:r>
            <a:r>
              <a:rPr lang="en-GB" altLang="en-US" sz="800" dirty="0" err="1">
                <a:solidFill>
                  <a:srgbClr val="000000"/>
                </a:solidFill>
                <a:latin typeface="Arial" pitchFamily="34" charset="0"/>
                <a:cs typeface="Arial" pitchFamily="34" charset="0"/>
              </a:rPr>
              <a:t>Gladman</a:t>
            </a:r>
            <a:r>
              <a:rPr lang="en-GB" altLang="en-US" sz="800" dirty="0">
                <a:solidFill>
                  <a:srgbClr val="000000"/>
                </a:solidFill>
                <a:latin typeface="Arial" pitchFamily="34" charset="0"/>
                <a:cs typeface="Arial" pitchFamily="34" charset="0"/>
              </a:rPr>
              <a:t> DD. Rheum Dis </a:t>
            </a:r>
            <a:r>
              <a:rPr lang="en-GB" altLang="en-US" sz="800" dirty="0" err="1">
                <a:solidFill>
                  <a:srgbClr val="000000"/>
                </a:solidFill>
                <a:latin typeface="Arial" pitchFamily="34" charset="0"/>
                <a:cs typeface="Arial" pitchFamily="34" charset="0"/>
              </a:rPr>
              <a:t>Clin</a:t>
            </a:r>
            <a:r>
              <a:rPr lang="en-GB" altLang="en-US" sz="800" dirty="0">
                <a:solidFill>
                  <a:srgbClr val="000000"/>
                </a:solidFill>
                <a:latin typeface="Arial" pitchFamily="34" charset="0"/>
                <a:cs typeface="Arial" pitchFamily="34" charset="0"/>
              </a:rPr>
              <a:t> North Am 1998;24:829–44</a:t>
            </a:r>
          </a:p>
        </p:txBody>
      </p:sp>
      <p:sp>
        <p:nvSpPr>
          <p:cNvPr id="18" name="Rounded Rectangle 17">
            <a:hlinkClick r:id="" action="ppaction://noaction"/>
          </p:cNvPr>
          <p:cNvSpPr/>
          <p:nvPr/>
        </p:nvSpPr>
        <p:spPr>
          <a:xfrm>
            <a:off x="1631505" y="1874656"/>
            <a:ext cx="968965"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200">
                <a:solidFill>
                  <a:prstClr val="white"/>
                </a:solidFill>
                <a:latin typeface="Arial"/>
                <a:cs typeface="Arial"/>
              </a:rPr>
              <a:t>Tips</a:t>
            </a:r>
          </a:p>
        </p:txBody>
      </p:sp>
      <p:sp>
        <p:nvSpPr>
          <p:cNvPr id="19" name="Rounded Rectangle 18">
            <a:hlinkClick r:id="" action="ppaction://noaction"/>
          </p:cNvPr>
          <p:cNvSpPr/>
          <p:nvPr/>
        </p:nvSpPr>
        <p:spPr>
          <a:xfrm>
            <a:off x="1631505" y="2450720"/>
            <a:ext cx="968965"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GB" altLang="en-US" sz="1200">
                <a:solidFill>
                  <a:prstClr val="white"/>
                </a:solidFill>
                <a:latin typeface="Arial"/>
                <a:cs typeface="Arial"/>
              </a:rPr>
              <a:t>Patterns</a:t>
            </a:r>
            <a:endParaRPr lang="en-US" sz="1200">
              <a:solidFill>
                <a:prstClr val="white"/>
              </a:solidFill>
              <a:latin typeface="Arial"/>
              <a:cs typeface="Arial"/>
            </a:endParaRPr>
          </a:p>
        </p:txBody>
      </p:sp>
      <p:sp>
        <p:nvSpPr>
          <p:cNvPr id="20" name="Rounded Rectangle 19">
            <a:hlinkClick r:id="" action="ppaction://noaction"/>
          </p:cNvPr>
          <p:cNvSpPr/>
          <p:nvPr/>
        </p:nvSpPr>
        <p:spPr>
          <a:xfrm>
            <a:off x="1631505" y="3026784"/>
            <a:ext cx="968965" cy="474224"/>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altLang="en-US" sz="1100">
                <a:solidFill>
                  <a:prstClr val="white"/>
                </a:solidFill>
                <a:latin typeface="Abadi MT Condensed Extra Bold" charset="0"/>
                <a:ea typeface="Abadi MT Condensed Extra Bold" charset="0"/>
                <a:cs typeface="Abadi MT Condensed Extra Bold" charset="0"/>
              </a:rPr>
              <a:t>Pathogenesis</a:t>
            </a:r>
            <a:endParaRPr lang="en-US" sz="1100">
              <a:solidFill>
                <a:prstClr val="white"/>
              </a:solidFill>
              <a:latin typeface="Abadi MT Condensed Extra Bold" charset="0"/>
              <a:ea typeface="Abadi MT Condensed Extra Bold" charset="0"/>
              <a:cs typeface="Abadi MT Condensed Extra Bold" charset="0"/>
            </a:endParaRPr>
          </a:p>
        </p:txBody>
      </p:sp>
      <p:sp>
        <p:nvSpPr>
          <p:cNvPr id="21" name="Rounded Rectangle 20">
            <a:hlinkClick r:id="" action="ppaction://noaction"/>
          </p:cNvPr>
          <p:cNvSpPr/>
          <p:nvPr/>
        </p:nvSpPr>
        <p:spPr>
          <a:xfrm>
            <a:off x="1631505" y="3602848"/>
            <a:ext cx="968965"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200">
                <a:solidFill>
                  <a:prstClr val="white"/>
                </a:solidFill>
                <a:latin typeface="Arial"/>
                <a:cs typeface="Arial"/>
              </a:rPr>
              <a:t>Morbidity</a:t>
            </a:r>
          </a:p>
        </p:txBody>
      </p:sp>
      <p:sp>
        <p:nvSpPr>
          <p:cNvPr id="13" name="TextBox 12"/>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srgbClr val="782244"/>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p:txBody>
      </p:sp>
    </p:spTree>
    <p:extLst>
      <p:ext uri="{BB962C8B-B14F-4D97-AF65-F5344CB8AC3E}">
        <p14:creationId xmlns:p14="http://schemas.microsoft.com/office/powerpoint/2010/main" val="9525639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252870" y="146465"/>
            <a:ext cx="8265620" cy="971550"/>
          </a:xfrm>
          <a:noFill/>
          <a:ln w="9525">
            <a:no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45720" tIns="45720" rIns="45720" bIns="45720" rtlCol="0" anchor="ctr">
            <a:normAutofit/>
          </a:bodyPr>
          <a:lstStyle/>
          <a:p>
            <a:pPr algn="ctr"/>
            <a:r>
              <a:rPr lang="en-GB" altLang="x-none" sz="2800" b="1" u="sng" dirty="0">
                <a:solidFill>
                  <a:srgbClr val="782244"/>
                </a:solidFill>
                <a:latin typeface="Arial Rounded MT Bold" charset="0"/>
                <a:ea typeface="Arial Rounded MT Bold" charset="0"/>
                <a:cs typeface="Arial Rounded MT Bold" charset="0"/>
              </a:rPr>
              <a:t>TNFα Levels in </a:t>
            </a:r>
            <a:r>
              <a:rPr lang="en-GB" altLang="x-none" sz="2800" b="1" u="sng">
                <a:solidFill>
                  <a:srgbClr val="782244"/>
                </a:solidFill>
                <a:latin typeface="Arial Rounded MT Bold" charset="0"/>
                <a:ea typeface="Arial Rounded MT Bold" charset="0"/>
                <a:cs typeface="Arial Rounded MT Bold" charset="0"/>
              </a:rPr>
              <a:t>Psoriatic skin </a:t>
            </a:r>
            <a:r>
              <a:rPr lang="en-GB" altLang="x-none" sz="2800" b="1" u="sng" dirty="0">
                <a:solidFill>
                  <a:srgbClr val="782244"/>
                </a:solidFill>
                <a:latin typeface="Arial Rounded MT Bold" charset="0"/>
                <a:ea typeface="Arial Rounded MT Bold" charset="0"/>
                <a:cs typeface="Arial Rounded MT Bold" charset="0"/>
              </a:rPr>
              <a:t>blister fluids</a:t>
            </a:r>
          </a:p>
        </p:txBody>
      </p:sp>
      <p:sp>
        <p:nvSpPr>
          <p:cNvPr id="5" name="Rectangle 3"/>
          <p:cNvSpPr>
            <a:spLocks noChangeArrowheads="1"/>
          </p:cNvSpPr>
          <p:nvPr/>
        </p:nvSpPr>
        <p:spPr bwMode="auto">
          <a:xfrm rot="16200000">
            <a:off x="1603009" y="3921740"/>
            <a:ext cx="2707472"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eaLnBrk="0" hangingPunct="0"/>
            <a:r>
              <a:rPr lang="en-GB" altLang="x-none" sz="1600" b="1">
                <a:solidFill>
                  <a:prstClr val="black"/>
                </a:solidFill>
                <a:latin typeface="Arial" charset="0"/>
              </a:rPr>
              <a:t>Median blister TNF</a:t>
            </a:r>
            <a:r>
              <a:rPr lang="en-GB" altLang="x-none" sz="1600" b="1">
                <a:solidFill>
                  <a:prstClr val="black"/>
                </a:solidFill>
                <a:latin typeface="Arial" charset="0"/>
                <a:ea typeface="Arial" charset="0"/>
                <a:cs typeface="Arial" charset="0"/>
              </a:rPr>
              <a:t>α</a:t>
            </a:r>
            <a:r>
              <a:rPr lang="en-GB" altLang="x-none" sz="1600" b="1">
                <a:solidFill>
                  <a:prstClr val="black"/>
                </a:solidFill>
                <a:latin typeface="Arial" charset="0"/>
              </a:rPr>
              <a:t> (</a:t>
            </a:r>
            <a:r>
              <a:rPr lang="en-GB" altLang="x-none" sz="1600" b="1" dirty="0" err="1">
                <a:solidFill>
                  <a:prstClr val="black"/>
                </a:solidFill>
                <a:latin typeface="Arial" charset="0"/>
              </a:rPr>
              <a:t>pg</a:t>
            </a:r>
            <a:r>
              <a:rPr lang="en-GB" altLang="x-none" sz="1600" b="1" dirty="0">
                <a:solidFill>
                  <a:prstClr val="black"/>
                </a:solidFill>
                <a:latin typeface="Arial" charset="0"/>
              </a:rPr>
              <a:t>/ml)</a:t>
            </a:r>
          </a:p>
        </p:txBody>
      </p:sp>
      <p:sp>
        <p:nvSpPr>
          <p:cNvPr id="6" name="Text Box 4"/>
          <p:cNvSpPr txBox="1">
            <a:spLocks noChangeArrowheads="1"/>
          </p:cNvSpPr>
          <p:nvPr/>
        </p:nvSpPr>
        <p:spPr bwMode="auto">
          <a:xfrm>
            <a:off x="8078643" y="2293044"/>
            <a:ext cx="2265362" cy="54927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spcBef>
                <a:spcPct val="50000"/>
              </a:spcBef>
            </a:pPr>
            <a:r>
              <a:rPr lang="en-GB" altLang="x-none" b="1">
                <a:solidFill>
                  <a:prstClr val="black"/>
                </a:solidFill>
                <a:latin typeface="Arial" charset="0"/>
              </a:rPr>
              <a:t>Control (normal skin blister fluids) </a:t>
            </a:r>
          </a:p>
        </p:txBody>
      </p:sp>
      <p:sp>
        <p:nvSpPr>
          <p:cNvPr id="7" name="Text Box 5"/>
          <p:cNvSpPr txBox="1">
            <a:spLocks noChangeArrowheads="1"/>
          </p:cNvSpPr>
          <p:nvPr/>
        </p:nvSpPr>
        <p:spPr bwMode="auto">
          <a:xfrm>
            <a:off x="8086581" y="3021707"/>
            <a:ext cx="2151063" cy="54927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spAutoFit/>
          </a:bodyPr>
          <a:lstStyle/>
          <a:p>
            <a:pPr eaLnBrk="0" hangingPunct="0">
              <a:spcBef>
                <a:spcPct val="50000"/>
              </a:spcBef>
            </a:pPr>
            <a:r>
              <a:rPr lang="en-GB" altLang="x-none" b="1" dirty="0">
                <a:solidFill>
                  <a:prstClr val="black"/>
                </a:solidFill>
                <a:latin typeface="Arial" charset="0"/>
              </a:rPr>
              <a:t>Psoriatic involved skin blister fluids</a:t>
            </a:r>
          </a:p>
        </p:txBody>
      </p:sp>
      <p:sp>
        <p:nvSpPr>
          <p:cNvPr id="8" name="Rectangle 6"/>
          <p:cNvSpPr txBox="1">
            <a:spLocks noChangeArrowheads="1"/>
          </p:cNvSpPr>
          <p:nvPr/>
        </p:nvSpPr>
        <p:spPr>
          <a:xfrm>
            <a:off x="3101001" y="1281667"/>
            <a:ext cx="7063408" cy="580212"/>
          </a:xfrm>
          <a:prstGeom prst="rect">
            <a:avLst/>
          </a:prstGeom>
          <a:noFill/>
          <a:ln w="9525" cap="flat" cmpd="sng">
            <a:solidFill>
              <a:srgbClr val="8C2E56"/>
            </a:solidFill>
            <a:prstDash val="solid"/>
            <a:miter lim="800000"/>
            <a:headEnd/>
            <a:tailEn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lIns="45720" tIns="45720" rIns="4572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ct val="50000"/>
              </a:spcBef>
              <a:buNone/>
            </a:pPr>
            <a:r>
              <a:rPr lang="en-US" altLang="x-none" sz="1600">
                <a:solidFill>
                  <a:prstClr val="black"/>
                </a:solidFill>
                <a:latin typeface="Arial Rounded MT Bold" charset="0"/>
                <a:ea typeface="Arial Rounded MT Bold" charset="0"/>
                <a:cs typeface="Arial Rounded MT Bold" charset="0"/>
              </a:rPr>
              <a:t>In a clinical trial, TNFα levels in psoriatic skin blister fluids were found to be much greater than in healthy control subjects</a:t>
            </a:r>
            <a:endParaRPr lang="en-US" altLang="x-none" sz="1600" baseline="30000">
              <a:solidFill>
                <a:prstClr val="black"/>
              </a:solidFill>
              <a:latin typeface="Arial Rounded MT Bold" charset="0"/>
              <a:ea typeface="Arial Rounded MT Bold" charset="0"/>
              <a:cs typeface="Arial Rounded MT Bold" charset="0"/>
            </a:endParaRPr>
          </a:p>
        </p:txBody>
      </p:sp>
      <p:sp>
        <p:nvSpPr>
          <p:cNvPr id="9" name="Rectangle 7"/>
          <p:cNvSpPr>
            <a:spLocks noChangeArrowheads="1"/>
          </p:cNvSpPr>
          <p:nvPr/>
        </p:nvSpPr>
        <p:spPr bwMode="auto">
          <a:xfrm>
            <a:off x="4355955" y="5615682"/>
            <a:ext cx="1149350" cy="111125"/>
          </a:xfrm>
          <a:prstGeom prst="rect">
            <a:avLst/>
          </a:prstGeom>
          <a:solidFill>
            <a:srgbClr val="FF0000"/>
          </a:solidFill>
          <a:ln w="7938">
            <a:solidFill>
              <a:schemeClr val="tx1"/>
            </a:solidFill>
            <a:miter lim="800000"/>
            <a:headEnd/>
            <a:tailEnd/>
          </a:ln>
        </p:spPr>
        <p:txBody>
          <a:bodyPr/>
          <a:lstStyle/>
          <a:p>
            <a:endParaRPr lang="en-US">
              <a:solidFill>
                <a:prstClr val="black"/>
              </a:solidFill>
              <a:latin typeface="Calibri" panose="020F0502020204030204"/>
            </a:endParaRPr>
          </a:p>
        </p:txBody>
      </p:sp>
      <p:sp>
        <p:nvSpPr>
          <p:cNvPr id="10" name="Rectangle 8"/>
          <p:cNvSpPr>
            <a:spLocks noChangeArrowheads="1"/>
          </p:cNvSpPr>
          <p:nvPr/>
        </p:nvSpPr>
        <p:spPr bwMode="auto">
          <a:xfrm>
            <a:off x="5937105" y="2708968"/>
            <a:ext cx="1150938" cy="3017838"/>
          </a:xfrm>
          <a:prstGeom prst="rect">
            <a:avLst/>
          </a:prstGeom>
          <a:solidFill>
            <a:srgbClr val="FFFF00"/>
          </a:solidFill>
          <a:ln w="7938">
            <a:solidFill>
              <a:schemeClr val="tx1"/>
            </a:solidFill>
            <a:miter lim="800000"/>
            <a:headEnd/>
            <a:tailEnd/>
          </a:ln>
        </p:spPr>
        <p:txBody>
          <a:bodyPr/>
          <a:lstStyle/>
          <a:p>
            <a:endParaRPr lang="en-US">
              <a:solidFill>
                <a:prstClr val="black"/>
              </a:solidFill>
              <a:latin typeface="Calibri" panose="020F0502020204030204"/>
            </a:endParaRPr>
          </a:p>
        </p:txBody>
      </p:sp>
      <p:sp>
        <p:nvSpPr>
          <p:cNvPr id="11" name="Line 9"/>
          <p:cNvSpPr>
            <a:spLocks noChangeShapeType="1"/>
          </p:cNvSpPr>
          <p:nvPr/>
        </p:nvSpPr>
        <p:spPr bwMode="auto">
          <a:xfrm>
            <a:off x="3722544" y="2396232"/>
            <a:ext cx="1587" cy="3330575"/>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latin typeface="Calibri" panose="020F0502020204030204"/>
            </a:endParaRPr>
          </a:p>
        </p:txBody>
      </p:sp>
      <p:sp>
        <p:nvSpPr>
          <p:cNvPr id="12" name="Line 10"/>
          <p:cNvSpPr>
            <a:spLocks noChangeShapeType="1"/>
          </p:cNvSpPr>
          <p:nvPr/>
        </p:nvSpPr>
        <p:spPr bwMode="auto">
          <a:xfrm>
            <a:off x="3646343" y="5726807"/>
            <a:ext cx="76200" cy="1587"/>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latin typeface="Calibri" panose="020F0502020204030204"/>
            </a:endParaRPr>
          </a:p>
        </p:txBody>
      </p:sp>
      <p:sp>
        <p:nvSpPr>
          <p:cNvPr id="13" name="Line 11"/>
          <p:cNvSpPr>
            <a:spLocks noChangeShapeType="1"/>
          </p:cNvSpPr>
          <p:nvPr/>
        </p:nvSpPr>
        <p:spPr bwMode="auto">
          <a:xfrm>
            <a:off x="3646343" y="5307707"/>
            <a:ext cx="76200" cy="1587"/>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latin typeface="Calibri" panose="020F0502020204030204"/>
            </a:endParaRPr>
          </a:p>
        </p:txBody>
      </p:sp>
      <p:sp>
        <p:nvSpPr>
          <p:cNvPr id="14" name="Line 12"/>
          <p:cNvSpPr>
            <a:spLocks noChangeShapeType="1"/>
          </p:cNvSpPr>
          <p:nvPr/>
        </p:nvSpPr>
        <p:spPr bwMode="auto">
          <a:xfrm>
            <a:off x="3646343" y="4896543"/>
            <a:ext cx="76200" cy="1588"/>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latin typeface="Calibri" panose="020F0502020204030204"/>
            </a:endParaRPr>
          </a:p>
        </p:txBody>
      </p:sp>
      <p:sp>
        <p:nvSpPr>
          <p:cNvPr id="15" name="Line 13"/>
          <p:cNvSpPr>
            <a:spLocks noChangeShapeType="1"/>
          </p:cNvSpPr>
          <p:nvPr/>
        </p:nvSpPr>
        <p:spPr bwMode="auto">
          <a:xfrm>
            <a:off x="3646343" y="4477443"/>
            <a:ext cx="76200" cy="1588"/>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latin typeface="Calibri" panose="020F0502020204030204"/>
            </a:endParaRPr>
          </a:p>
        </p:txBody>
      </p:sp>
      <p:sp>
        <p:nvSpPr>
          <p:cNvPr id="16" name="Line 14"/>
          <p:cNvSpPr>
            <a:spLocks noChangeShapeType="1"/>
          </p:cNvSpPr>
          <p:nvPr/>
        </p:nvSpPr>
        <p:spPr bwMode="auto">
          <a:xfrm>
            <a:off x="3646343" y="4066282"/>
            <a:ext cx="76200" cy="1587"/>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latin typeface="Calibri" panose="020F0502020204030204"/>
            </a:endParaRPr>
          </a:p>
        </p:txBody>
      </p:sp>
      <p:sp>
        <p:nvSpPr>
          <p:cNvPr id="17" name="Line 15"/>
          <p:cNvSpPr>
            <a:spLocks noChangeShapeType="1"/>
          </p:cNvSpPr>
          <p:nvPr/>
        </p:nvSpPr>
        <p:spPr bwMode="auto">
          <a:xfrm>
            <a:off x="3646343" y="3647182"/>
            <a:ext cx="76200" cy="1587"/>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latin typeface="Calibri" panose="020F0502020204030204"/>
            </a:endParaRPr>
          </a:p>
        </p:txBody>
      </p:sp>
      <p:sp>
        <p:nvSpPr>
          <p:cNvPr id="18" name="Line 16"/>
          <p:cNvSpPr>
            <a:spLocks noChangeShapeType="1"/>
          </p:cNvSpPr>
          <p:nvPr/>
        </p:nvSpPr>
        <p:spPr bwMode="auto">
          <a:xfrm>
            <a:off x="3646343" y="3228082"/>
            <a:ext cx="76200" cy="1587"/>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latin typeface="Calibri" panose="020F0502020204030204"/>
            </a:endParaRPr>
          </a:p>
        </p:txBody>
      </p:sp>
      <p:sp>
        <p:nvSpPr>
          <p:cNvPr id="19" name="Line 17"/>
          <p:cNvSpPr>
            <a:spLocks noChangeShapeType="1"/>
          </p:cNvSpPr>
          <p:nvPr/>
        </p:nvSpPr>
        <p:spPr bwMode="auto">
          <a:xfrm>
            <a:off x="3646343" y="2815332"/>
            <a:ext cx="76200" cy="1587"/>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latin typeface="Calibri" panose="020F0502020204030204"/>
            </a:endParaRPr>
          </a:p>
        </p:txBody>
      </p:sp>
      <p:sp>
        <p:nvSpPr>
          <p:cNvPr id="20" name="Line 18"/>
          <p:cNvSpPr>
            <a:spLocks noChangeShapeType="1"/>
          </p:cNvSpPr>
          <p:nvPr/>
        </p:nvSpPr>
        <p:spPr bwMode="auto">
          <a:xfrm>
            <a:off x="3646343" y="2396232"/>
            <a:ext cx="76200" cy="1587"/>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latin typeface="Calibri" panose="020F0502020204030204"/>
            </a:endParaRPr>
          </a:p>
        </p:txBody>
      </p:sp>
      <p:sp>
        <p:nvSpPr>
          <p:cNvPr id="21" name="Line 19"/>
          <p:cNvSpPr>
            <a:spLocks noChangeShapeType="1"/>
          </p:cNvSpPr>
          <p:nvPr/>
        </p:nvSpPr>
        <p:spPr bwMode="auto">
          <a:xfrm>
            <a:off x="3722543" y="5726807"/>
            <a:ext cx="4024312" cy="1587"/>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latin typeface="Calibri" panose="020F0502020204030204"/>
            </a:endParaRPr>
          </a:p>
        </p:txBody>
      </p:sp>
      <p:sp>
        <p:nvSpPr>
          <p:cNvPr id="22" name="Line 20"/>
          <p:cNvSpPr>
            <a:spLocks noChangeShapeType="1"/>
          </p:cNvSpPr>
          <p:nvPr/>
        </p:nvSpPr>
        <p:spPr bwMode="auto">
          <a:xfrm flipV="1">
            <a:off x="3722544" y="5726806"/>
            <a:ext cx="1587" cy="76200"/>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latin typeface="Calibri" panose="020F0502020204030204"/>
            </a:endParaRPr>
          </a:p>
        </p:txBody>
      </p:sp>
      <p:sp>
        <p:nvSpPr>
          <p:cNvPr id="23" name="Line 21"/>
          <p:cNvSpPr>
            <a:spLocks noChangeShapeType="1"/>
          </p:cNvSpPr>
          <p:nvPr/>
        </p:nvSpPr>
        <p:spPr bwMode="auto">
          <a:xfrm flipV="1">
            <a:off x="7746855" y="5726806"/>
            <a:ext cx="1588" cy="76200"/>
          </a:xfrm>
          <a:prstGeom prst="line">
            <a:avLst/>
          </a:prstGeom>
          <a:noFill/>
          <a:ln w="79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latin typeface="Calibri" panose="020F0502020204030204"/>
            </a:endParaRPr>
          </a:p>
        </p:txBody>
      </p:sp>
      <p:sp>
        <p:nvSpPr>
          <p:cNvPr id="24" name="Rectangle 22"/>
          <p:cNvSpPr>
            <a:spLocks noChangeArrowheads="1"/>
          </p:cNvSpPr>
          <p:nvPr/>
        </p:nvSpPr>
        <p:spPr bwMode="auto">
          <a:xfrm>
            <a:off x="3457604" y="5598219"/>
            <a:ext cx="12824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ctr"/>
            <a:r>
              <a:rPr lang="en-GB" altLang="x-none" b="1">
                <a:solidFill>
                  <a:prstClr val="black"/>
                </a:solidFill>
                <a:latin typeface="Arial" charset="0"/>
              </a:rPr>
              <a:t>0</a:t>
            </a:r>
            <a:endParaRPr lang="en-GB" altLang="x-none" sz="2000" b="1">
              <a:solidFill>
                <a:prstClr val="black"/>
              </a:solidFill>
              <a:latin typeface="Arial" charset="0"/>
            </a:endParaRPr>
          </a:p>
        </p:txBody>
      </p:sp>
      <p:sp>
        <p:nvSpPr>
          <p:cNvPr id="25" name="Rectangle 23"/>
          <p:cNvSpPr>
            <a:spLocks noChangeArrowheads="1"/>
          </p:cNvSpPr>
          <p:nvPr/>
        </p:nvSpPr>
        <p:spPr bwMode="auto">
          <a:xfrm>
            <a:off x="3324427" y="5179119"/>
            <a:ext cx="25648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ctr"/>
            <a:r>
              <a:rPr lang="en-GB" altLang="x-none" b="1">
                <a:solidFill>
                  <a:prstClr val="black"/>
                </a:solidFill>
                <a:latin typeface="Arial" charset="0"/>
              </a:rPr>
              <a:t>20</a:t>
            </a:r>
            <a:endParaRPr lang="en-GB" altLang="x-none" sz="2000" b="1">
              <a:solidFill>
                <a:prstClr val="black"/>
              </a:solidFill>
              <a:latin typeface="Arial" charset="0"/>
            </a:endParaRPr>
          </a:p>
        </p:txBody>
      </p:sp>
      <p:sp>
        <p:nvSpPr>
          <p:cNvPr id="26" name="Rectangle 24"/>
          <p:cNvSpPr>
            <a:spLocks noChangeArrowheads="1"/>
          </p:cNvSpPr>
          <p:nvPr/>
        </p:nvSpPr>
        <p:spPr bwMode="auto">
          <a:xfrm>
            <a:off x="3324427" y="4766369"/>
            <a:ext cx="25648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ctr"/>
            <a:r>
              <a:rPr lang="en-GB" altLang="x-none" b="1">
                <a:solidFill>
                  <a:prstClr val="black"/>
                </a:solidFill>
                <a:latin typeface="Arial" charset="0"/>
              </a:rPr>
              <a:t>40</a:t>
            </a:r>
            <a:endParaRPr lang="en-GB" altLang="x-none" sz="2000" b="1">
              <a:solidFill>
                <a:prstClr val="black"/>
              </a:solidFill>
              <a:latin typeface="Arial" charset="0"/>
            </a:endParaRPr>
          </a:p>
        </p:txBody>
      </p:sp>
      <p:sp>
        <p:nvSpPr>
          <p:cNvPr id="27" name="Rectangle 25"/>
          <p:cNvSpPr>
            <a:spLocks noChangeArrowheads="1"/>
          </p:cNvSpPr>
          <p:nvPr/>
        </p:nvSpPr>
        <p:spPr bwMode="auto">
          <a:xfrm>
            <a:off x="3324427" y="4347269"/>
            <a:ext cx="25648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ctr"/>
            <a:r>
              <a:rPr lang="en-GB" altLang="x-none" b="1">
                <a:solidFill>
                  <a:prstClr val="black"/>
                </a:solidFill>
                <a:latin typeface="Arial" charset="0"/>
              </a:rPr>
              <a:t>60</a:t>
            </a:r>
            <a:endParaRPr lang="en-GB" altLang="x-none" sz="2000" b="1">
              <a:solidFill>
                <a:prstClr val="black"/>
              </a:solidFill>
              <a:latin typeface="Arial" charset="0"/>
            </a:endParaRPr>
          </a:p>
        </p:txBody>
      </p:sp>
      <p:sp>
        <p:nvSpPr>
          <p:cNvPr id="28" name="Rectangle 26"/>
          <p:cNvSpPr>
            <a:spLocks noChangeArrowheads="1"/>
          </p:cNvSpPr>
          <p:nvPr/>
        </p:nvSpPr>
        <p:spPr bwMode="auto">
          <a:xfrm>
            <a:off x="3324427" y="3936107"/>
            <a:ext cx="25648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ctr"/>
            <a:r>
              <a:rPr lang="en-GB" altLang="x-none" b="1">
                <a:solidFill>
                  <a:prstClr val="black"/>
                </a:solidFill>
                <a:latin typeface="Arial" charset="0"/>
              </a:rPr>
              <a:t>80</a:t>
            </a:r>
            <a:endParaRPr lang="en-GB" altLang="x-none" sz="2000" b="1">
              <a:solidFill>
                <a:prstClr val="black"/>
              </a:solidFill>
              <a:latin typeface="Arial" charset="0"/>
            </a:endParaRPr>
          </a:p>
        </p:txBody>
      </p:sp>
      <p:sp>
        <p:nvSpPr>
          <p:cNvPr id="29" name="Rectangle 27"/>
          <p:cNvSpPr>
            <a:spLocks noChangeArrowheads="1"/>
          </p:cNvSpPr>
          <p:nvPr/>
        </p:nvSpPr>
        <p:spPr bwMode="auto">
          <a:xfrm>
            <a:off x="3194427" y="3517007"/>
            <a:ext cx="384721"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ctr"/>
            <a:r>
              <a:rPr lang="en-GB" altLang="x-none" b="1">
                <a:solidFill>
                  <a:prstClr val="black"/>
                </a:solidFill>
                <a:latin typeface="Arial" charset="0"/>
              </a:rPr>
              <a:t>100</a:t>
            </a:r>
            <a:endParaRPr lang="en-GB" altLang="x-none" sz="2000" b="1">
              <a:solidFill>
                <a:prstClr val="black"/>
              </a:solidFill>
              <a:latin typeface="Arial" charset="0"/>
            </a:endParaRPr>
          </a:p>
        </p:txBody>
      </p:sp>
      <p:sp>
        <p:nvSpPr>
          <p:cNvPr id="30" name="Rectangle 28"/>
          <p:cNvSpPr>
            <a:spLocks noChangeArrowheads="1"/>
          </p:cNvSpPr>
          <p:nvPr/>
        </p:nvSpPr>
        <p:spPr bwMode="auto">
          <a:xfrm>
            <a:off x="3194427" y="3097907"/>
            <a:ext cx="384721"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ctr"/>
            <a:r>
              <a:rPr lang="en-GB" altLang="x-none" b="1">
                <a:solidFill>
                  <a:prstClr val="black"/>
                </a:solidFill>
                <a:latin typeface="Arial" charset="0"/>
              </a:rPr>
              <a:t>120</a:t>
            </a:r>
            <a:endParaRPr lang="en-GB" altLang="x-none" sz="2000" b="1">
              <a:solidFill>
                <a:prstClr val="black"/>
              </a:solidFill>
              <a:latin typeface="Arial" charset="0"/>
            </a:endParaRPr>
          </a:p>
        </p:txBody>
      </p:sp>
      <p:sp>
        <p:nvSpPr>
          <p:cNvPr id="31" name="Rectangle 29"/>
          <p:cNvSpPr>
            <a:spLocks noChangeArrowheads="1"/>
          </p:cNvSpPr>
          <p:nvPr/>
        </p:nvSpPr>
        <p:spPr bwMode="auto">
          <a:xfrm>
            <a:off x="3194427" y="2686744"/>
            <a:ext cx="384721"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ctr"/>
            <a:r>
              <a:rPr lang="en-GB" altLang="x-none" b="1">
                <a:solidFill>
                  <a:prstClr val="black"/>
                </a:solidFill>
                <a:latin typeface="Arial" charset="0"/>
              </a:rPr>
              <a:t>140</a:t>
            </a:r>
            <a:endParaRPr lang="en-GB" altLang="x-none" sz="2000" b="1">
              <a:solidFill>
                <a:prstClr val="black"/>
              </a:solidFill>
              <a:latin typeface="Arial" charset="0"/>
            </a:endParaRPr>
          </a:p>
        </p:txBody>
      </p:sp>
      <p:sp>
        <p:nvSpPr>
          <p:cNvPr id="32" name="Rectangle 30"/>
          <p:cNvSpPr>
            <a:spLocks noChangeArrowheads="1"/>
          </p:cNvSpPr>
          <p:nvPr/>
        </p:nvSpPr>
        <p:spPr bwMode="auto">
          <a:xfrm>
            <a:off x="3194427" y="2267644"/>
            <a:ext cx="384721"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ctr"/>
            <a:r>
              <a:rPr lang="en-GB" altLang="x-none" b="1">
                <a:solidFill>
                  <a:prstClr val="black"/>
                </a:solidFill>
                <a:latin typeface="Arial" charset="0"/>
              </a:rPr>
              <a:t>160</a:t>
            </a:r>
            <a:endParaRPr lang="en-GB" altLang="x-none" sz="2000" b="1">
              <a:solidFill>
                <a:prstClr val="black"/>
              </a:solidFill>
              <a:latin typeface="Arial" charset="0"/>
            </a:endParaRPr>
          </a:p>
        </p:txBody>
      </p:sp>
      <p:sp>
        <p:nvSpPr>
          <p:cNvPr id="33" name="Rectangle 31"/>
          <p:cNvSpPr>
            <a:spLocks noChangeArrowheads="1"/>
          </p:cNvSpPr>
          <p:nvPr/>
        </p:nvSpPr>
        <p:spPr bwMode="auto">
          <a:xfrm>
            <a:off x="7494443" y="2423219"/>
            <a:ext cx="334962" cy="296863"/>
          </a:xfrm>
          <a:prstGeom prst="rect">
            <a:avLst/>
          </a:prstGeom>
          <a:solidFill>
            <a:srgbClr val="FF0000"/>
          </a:solidFill>
          <a:ln w="7938">
            <a:solidFill>
              <a:schemeClr val="tx1"/>
            </a:solidFill>
            <a:miter lim="800000"/>
            <a:headEnd/>
            <a:tailEnd/>
          </a:ln>
        </p:spPr>
        <p:txBody>
          <a:bodyPr/>
          <a:lstStyle/>
          <a:p>
            <a:endParaRPr lang="en-US">
              <a:solidFill>
                <a:prstClr val="black"/>
              </a:solidFill>
              <a:latin typeface="Calibri" panose="020F0502020204030204"/>
            </a:endParaRPr>
          </a:p>
        </p:txBody>
      </p:sp>
      <p:sp>
        <p:nvSpPr>
          <p:cNvPr id="34" name="Rectangle 32"/>
          <p:cNvSpPr>
            <a:spLocks noChangeArrowheads="1"/>
          </p:cNvSpPr>
          <p:nvPr/>
        </p:nvSpPr>
        <p:spPr bwMode="auto">
          <a:xfrm>
            <a:off x="7507143" y="3072506"/>
            <a:ext cx="347662" cy="296862"/>
          </a:xfrm>
          <a:prstGeom prst="rect">
            <a:avLst/>
          </a:prstGeom>
          <a:solidFill>
            <a:srgbClr val="FFFF00"/>
          </a:solidFill>
          <a:ln w="7938">
            <a:solidFill>
              <a:schemeClr val="tx1"/>
            </a:solidFill>
            <a:miter lim="800000"/>
            <a:headEnd/>
            <a:tailEnd/>
          </a:ln>
        </p:spPr>
        <p:txBody>
          <a:bodyPr/>
          <a:lstStyle/>
          <a:p>
            <a:endParaRPr lang="en-US">
              <a:solidFill>
                <a:prstClr val="black"/>
              </a:solidFill>
              <a:latin typeface="Calibri" panose="020F0502020204030204"/>
            </a:endParaRPr>
          </a:p>
        </p:txBody>
      </p:sp>
      <p:sp>
        <p:nvSpPr>
          <p:cNvPr id="35" name="Rectangle 33"/>
          <p:cNvSpPr>
            <a:spLocks noChangeArrowheads="1"/>
          </p:cNvSpPr>
          <p:nvPr/>
        </p:nvSpPr>
        <p:spPr bwMode="auto">
          <a:xfrm>
            <a:off x="1524344" y="6594827"/>
            <a:ext cx="2929007" cy="230832"/>
          </a:xfrm>
          <a:prstGeom prst="rect">
            <a:avLst/>
          </a:prstGeom>
          <a:noFill/>
          <a:ln w="25400">
            <a:no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30000"/>
              </a:spcBef>
            </a:pPr>
            <a:r>
              <a:rPr lang="en-US" altLang="x-none" sz="900" dirty="0" err="1">
                <a:solidFill>
                  <a:prstClr val="black"/>
                </a:solidFill>
                <a:latin typeface="Arial" charset="0"/>
                <a:ea typeface="Arial" charset="0"/>
                <a:cs typeface="Arial" charset="0"/>
              </a:rPr>
              <a:t>Bonifati</a:t>
            </a:r>
            <a:r>
              <a:rPr lang="en-US" altLang="x-none" sz="900" dirty="0">
                <a:solidFill>
                  <a:prstClr val="black"/>
                </a:solidFill>
                <a:latin typeface="Arial" charset="0"/>
                <a:ea typeface="Arial" charset="0"/>
                <a:cs typeface="Arial" charset="0"/>
              </a:rPr>
              <a:t> C, et al. </a:t>
            </a:r>
            <a:r>
              <a:rPr lang="en-US" altLang="x-none" sz="900" i="1" dirty="0" err="1">
                <a:solidFill>
                  <a:prstClr val="black"/>
                </a:solidFill>
                <a:latin typeface="Arial" charset="0"/>
                <a:ea typeface="Arial" charset="0"/>
                <a:cs typeface="Arial" charset="0"/>
              </a:rPr>
              <a:t>Clin</a:t>
            </a:r>
            <a:r>
              <a:rPr lang="en-US" altLang="x-none" sz="900" i="1" dirty="0">
                <a:solidFill>
                  <a:prstClr val="black"/>
                </a:solidFill>
                <a:latin typeface="Arial" charset="0"/>
                <a:ea typeface="Arial" charset="0"/>
                <a:cs typeface="Arial" charset="0"/>
              </a:rPr>
              <a:t> </a:t>
            </a:r>
            <a:r>
              <a:rPr lang="en-US" altLang="x-none" sz="900" i="1" dirty="0" err="1">
                <a:solidFill>
                  <a:prstClr val="black"/>
                </a:solidFill>
                <a:latin typeface="Arial" charset="0"/>
                <a:ea typeface="Arial" charset="0"/>
                <a:cs typeface="Arial" charset="0"/>
              </a:rPr>
              <a:t>Exp</a:t>
            </a:r>
            <a:r>
              <a:rPr lang="en-US" altLang="x-none" sz="900" i="1" dirty="0">
                <a:solidFill>
                  <a:prstClr val="black"/>
                </a:solidFill>
                <a:latin typeface="Arial" charset="0"/>
                <a:ea typeface="Arial" charset="0"/>
                <a:cs typeface="Arial" charset="0"/>
              </a:rPr>
              <a:t> </a:t>
            </a:r>
            <a:r>
              <a:rPr lang="en-US" altLang="x-none" sz="900" i="1" dirty="0" err="1">
                <a:solidFill>
                  <a:prstClr val="black"/>
                </a:solidFill>
                <a:latin typeface="Arial" charset="0"/>
                <a:ea typeface="Arial" charset="0"/>
                <a:cs typeface="Arial" charset="0"/>
              </a:rPr>
              <a:t>Dermatol</a:t>
            </a:r>
            <a:r>
              <a:rPr lang="en-US" altLang="x-none" sz="900" i="1" dirty="0">
                <a:solidFill>
                  <a:prstClr val="black"/>
                </a:solidFill>
                <a:latin typeface="Arial" charset="0"/>
                <a:ea typeface="Arial" charset="0"/>
                <a:cs typeface="Arial" charset="0"/>
              </a:rPr>
              <a:t>. </a:t>
            </a:r>
            <a:r>
              <a:rPr lang="en-US" altLang="x-none" sz="900" dirty="0">
                <a:solidFill>
                  <a:prstClr val="black"/>
                </a:solidFill>
                <a:latin typeface="Arial" charset="0"/>
                <a:ea typeface="Arial" charset="0"/>
                <a:cs typeface="Arial" charset="0"/>
              </a:rPr>
              <a:t>1994;19:383-387.</a:t>
            </a:r>
          </a:p>
        </p:txBody>
      </p:sp>
      <p:sp>
        <p:nvSpPr>
          <p:cNvPr id="36" name="Rectangle 34"/>
          <p:cNvSpPr>
            <a:spLocks noChangeArrowheads="1"/>
          </p:cNvSpPr>
          <p:nvPr/>
        </p:nvSpPr>
        <p:spPr bwMode="auto">
          <a:xfrm>
            <a:off x="8477105" y="5259337"/>
            <a:ext cx="1511300" cy="442913"/>
          </a:xfrm>
          <a:prstGeom prst="rect">
            <a:avLst/>
          </a:prstGeom>
          <a:noFill/>
          <a:ln w="25400">
            <a:no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30000"/>
              </a:spcBef>
            </a:pPr>
            <a:r>
              <a:rPr lang="en-US" altLang="x-none" sz="1000" b="1">
                <a:solidFill>
                  <a:prstClr val="black"/>
                </a:solidFill>
                <a:latin typeface="Arial" charset="0"/>
                <a:ea typeface="Arial" charset="0"/>
                <a:cs typeface="Arial" charset="0"/>
              </a:rPr>
              <a:t>Bonifati, 384/2/Table 1</a:t>
            </a:r>
          </a:p>
          <a:p>
            <a:pPr algn="ctr">
              <a:spcBef>
                <a:spcPct val="30000"/>
              </a:spcBef>
            </a:pPr>
            <a:r>
              <a:rPr lang="en-US" altLang="x-none" sz="1000" b="1">
                <a:solidFill>
                  <a:prstClr val="black"/>
                </a:solidFill>
                <a:latin typeface="Arial" charset="0"/>
                <a:ea typeface="Arial" charset="0"/>
                <a:cs typeface="Arial" charset="0"/>
              </a:rPr>
              <a:t>and 384/1/2</a:t>
            </a:r>
          </a:p>
        </p:txBody>
      </p:sp>
      <p:sp>
        <p:nvSpPr>
          <p:cNvPr id="37" name="Rectangle 35"/>
          <p:cNvSpPr>
            <a:spLocks noChangeArrowheads="1"/>
          </p:cNvSpPr>
          <p:nvPr/>
        </p:nvSpPr>
        <p:spPr bwMode="auto">
          <a:xfrm>
            <a:off x="8234218" y="4055168"/>
            <a:ext cx="1585912" cy="793750"/>
          </a:xfrm>
          <a:prstGeom prst="rect">
            <a:avLst/>
          </a:prstGeom>
          <a:noFill/>
          <a:ln w="25400">
            <a:no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30000"/>
              </a:spcBef>
            </a:pPr>
            <a:r>
              <a:rPr lang="en-GB" altLang="x-none" sz="2000">
                <a:solidFill>
                  <a:prstClr val="black"/>
                </a:solidFill>
                <a:latin typeface="Arial" charset="0"/>
              </a:rPr>
              <a:t>N = 30</a:t>
            </a:r>
          </a:p>
          <a:p>
            <a:pPr algn="ctr">
              <a:spcBef>
                <a:spcPct val="30000"/>
              </a:spcBef>
            </a:pPr>
            <a:r>
              <a:rPr lang="en-GB" altLang="x-none" sz="2000">
                <a:solidFill>
                  <a:prstClr val="black"/>
                </a:solidFill>
                <a:latin typeface="Arial" charset="0"/>
              </a:rPr>
              <a:t>(</a:t>
            </a:r>
            <a:r>
              <a:rPr lang="en-GB" altLang="x-none" sz="2000" i="1">
                <a:solidFill>
                  <a:prstClr val="black"/>
                </a:solidFill>
                <a:latin typeface="Arial" charset="0"/>
              </a:rPr>
              <a:t>P</a:t>
            </a:r>
            <a:r>
              <a:rPr lang="en-GB" altLang="x-none" sz="2000">
                <a:solidFill>
                  <a:prstClr val="black"/>
                </a:solidFill>
                <a:latin typeface="Arial" charset="0"/>
              </a:rPr>
              <a:t> = 0.0001)</a:t>
            </a:r>
            <a:endParaRPr lang="en-US" altLang="x-none" sz="2000">
              <a:solidFill>
                <a:prstClr val="black"/>
              </a:solidFill>
              <a:latin typeface="Arial" charset="0"/>
            </a:endParaRPr>
          </a:p>
        </p:txBody>
      </p:sp>
      <p:sp>
        <p:nvSpPr>
          <p:cNvPr id="38" name="Text Box 36"/>
          <p:cNvSpPr txBox="1">
            <a:spLocks noChangeArrowheads="1"/>
          </p:cNvSpPr>
          <p:nvPr/>
        </p:nvSpPr>
        <p:spPr bwMode="auto">
          <a:xfrm>
            <a:off x="4467080" y="5337868"/>
            <a:ext cx="901700" cy="336550"/>
          </a:xfrm>
          <a:prstGeom prst="rect">
            <a:avLst/>
          </a:prstGeom>
          <a:noFill/>
          <a:ln w="25400">
            <a:no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altLang="x-none" sz="1600" b="1">
                <a:solidFill>
                  <a:prstClr val="black"/>
                </a:solidFill>
                <a:latin typeface="Arial" charset="0"/>
              </a:rPr>
              <a:t>4</a:t>
            </a:r>
          </a:p>
        </p:txBody>
      </p:sp>
      <p:sp>
        <p:nvSpPr>
          <p:cNvPr id="39" name="Text Box 37"/>
          <p:cNvSpPr txBox="1">
            <a:spLocks noChangeArrowheads="1"/>
          </p:cNvSpPr>
          <p:nvPr/>
        </p:nvSpPr>
        <p:spPr bwMode="auto">
          <a:xfrm>
            <a:off x="6079980" y="2404168"/>
            <a:ext cx="901700" cy="336550"/>
          </a:xfrm>
          <a:prstGeom prst="rect">
            <a:avLst/>
          </a:prstGeom>
          <a:noFill/>
          <a:ln w="25400">
            <a:no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GB" altLang="x-none" sz="1600" b="1">
                <a:solidFill>
                  <a:prstClr val="black"/>
                </a:solidFill>
                <a:latin typeface="Arial" charset="0"/>
              </a:rPr>
              <a:t>145</a:t>
            </a:r>
          </a:p>
        </p:txBody>
      </p:sp>
      <p:sp>
        <p:nvSpPr>
          <p:cNvPr id="40" name="Chevron 39"/>
          <p:cNvSpPr/>
          <p:nvPr/>
        </p:nvSpPr>
        <p:spPr>
          <a:xfrm rot="16200000">
            <a:off x="4066852" y="3038991"/>
            <a:ext cx="1727556" cy="1149350"/>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solidFill>
                <a:prstClr val="black"/>
              </a:solidFill>
              <a:latin typeface="Calibri" panose="020F0502020204030204"/>
            </a:endParaRPr>
          </a:p>
        </p:txBody>
      </p:sp>
      <p:sp>
        <p:nvSpPr>
          <p:cNvPr id="41" name="TextBox 40"/>
          <p:cNvSpPr txBox="1"/>
          <p:nvPr/>
        </p:nvSpPr>
        <p:spPr>
          <a:xfrm>
            <a:off x="4357396" y="3217489"/>
            <a:ext cx="1146468" cy="707886"/>
          </a:xfrm>
          <a:prstGeom prst="rect">
            <a:avLst/>
          </a:prstGeom>
          <a:noFill/>
        </p:spPr>
        <p:txBody>
          <a:bodyPr wrap="none" rtlCol="0">
            <a:spAutoFit/>
          </a:bodyPr>
          <a:lstStyle/>
          <a:p>
            <a:pPr algn="r" rtl="1"/>
            <a:r>
              <a:rPr lang="ar-SA" sz="4000" b="1" dirty="0">
                <a:solidFill>
                  <a:prstClr val="black"/>
                </a:solidFill>
                <a:latin typeface="Calibri" panose="020F0502020204030204"/>
                <a:cs typeface="Arial" panose="020B0604020202020204" pitchFamily="34" charset="0"/>
              </a:rPr>
              <a:t> </a:t>
            </a:r>
            <a:r>
              <a:rPr lang="en-US" sz="4000" b="1" dirty="0">
                <a:solidFill>
                  <a:prstClr val="black"/>
                </a:solidFill>
                <a:latin typeface="Calibri" panose="020F0502020204030204"/>
              </a:rPr>
              <a:t>36</a:t>
            </a:r>
            <a:r>
              <a:rPr lang="ar-SA" sz="4000" b="1" dirty="0">
                <a:solidFill>
                  <a:prstClr val="black"/>
                </a:solidFill>
                <a:latin typeface="Calibri" panose="020F0502020204030204"/>
                <a:cs typeface="Arial" panose="020B0604020202020204" pitchFamily="34" charset="0"/>
              </a:rPr>
              <a:t>×</a:t>
            </a:r>
            <a:endParaRPr lang="en-US" sz="4000" b="1" dirty="0">
              <a:solidFill>
                <a:prstClr val="black"/>
              </a:solidFill>
              <a:latin typeface="Calibri" panose="020F0502020204030204"/>
            </a:endParaRPr>
          </a:p>
        </p:txBody>
      </p:sp>
      <p:sp>
        <p:nvSpPr>
          <p:cNvPr id="43" name="Rounded Rectangle 42">
            <a:hlinkClick r:id="" action="ppaction://noaction"/>
          </p:cNvPr>
          <p:cNvSpPr/>
          <p:nvPr/>
        </p:nvSpPr>
        <p:spPr>
          <a:xfrm>
            <a:off x="1631505" y="1874656"/>
            <a:ext cx="968965"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200">
                <a:solidFill>
                  <a:prstClr val="white"/>
                </a:solidFill>
                <a:latin typeface="Arial"/>
                <a:cs typeface="Arial"/>
              </a:rPr>
              <a:t>Tips</a:t>
            </a:r>
          </a:p>
        </p:txBody>
      </p:sp>
      <p:sp>
        <p:nvSpPr>
          <p:cNvPr id="44" name="Rounded Rectangle 43">
            <a:hlinkClick r:id="" action="ppaction://noaction"/>
          </p:cNvPr>
          <p:cNvSpPr/>
          <p:nvPr/>
        </p:nvSpPr>
        <p:spPr>
          <a:xfrm>
            <a:off x="1631505" y="2450720"/>
            <a:ext cx="968965"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GB" altLang="en-US" sz="1200">
                <a:solidFill>
                  <a:prstClr val="white"/>
                </a:solidFill>
                <a:latin typeface="Arial"/>
                <a:cs typeface="Arial"/>
              </a:rPr>
              <a:t>Patterns</a:t>
            </a:r>
            <a:endParaRPr lang="en-US" sz="1200">
              <a:solidFill>
                <a:prstClr val="white"/>
              </a:solidFill>
              <a:latin typeface="Arial"/>
              <a:cs typeface="Arial"/>
            </a:endParaRPr>
          </a:p>
        </p:txBody>
      </p:sp>
      <p:sp>
        <p:nvSpPr>
          <p:cNvPr id="45" name="Rounded Rectangle 44">
            <a:hlinkClick r:id="" action="ppaction://noaction"/>
          </p:cNvPr>
          <p:cNvSpPr/>
          <p:nvPr/>
        </p:nvSpPr>
        <p:spPr>
          <a:xfrm>
            <a:off x="1631505" y="3026784"/>
            <a:ext cx="968965" cy="474224"/>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altLang="en-US" sz="1100">
                <a:solidFill>
                  <a:prstClr val="white"/>
                </a:solidFill>
                <a:latin typeface="Abadi MT Condensed Extra Bold" charset="0"/>
                <a:ea typeface="Abadi MT Condensed Extra Bold" charset="0"/>
                <a:cs typeface="Abadi MT Condensed Extra Bold" charset="0"/>
              </a:rPr>
              <a:t>Pathogenesis</a:t>
            </a:r>
            <a:endParaRPr lang="en-US" sz="1100">
              <a:solidFill>
                <a:prstClr val="white"/>
              </a:solidFill>
              <a:latin typeface="Abadi MT Condensed Extra Bold" charset="0"/>
              <a:ea typeface="Abadi MT Condensed Extra Bold" charset="0"/>
              <a:cs typeface="Abadi MT Condensed Extra Bold" charset="0"/>
            </a:endParaRPr>
          </a:p>
        </p:txBody>
      </p:sp>
      <p:sp>
        <p:nvSpPr>
          <p:cNvPr id="46" name="Rounded Rectangle 45">
            <a:hlinkClick r:id="" action="ppaction://noaction"/>
          </p:cNvPr>
          <p:cNvSpPr/>
          <p:nvPr/>
        </p:nvSpPr>
        <p:spPr>
          <a:xfrm>
            <a:off x="1631505" y="3602848"/>
            <a:ext cx="968965"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200">
                <a:solidFill>
                  <a:prstClr val="white"/>
                </a:solidFill>
                <a:latin typeface="Arial"/>
                <a:cs typeface="Arial"/>
              </a:rPr>
              <a:t>Morbidity</a:t>
            </a:r>
          </a:p>
        </p:txBody>
      </p:sp>
      <p:sp>
        <p:nvSpPr>
          <p:cNvPr id="47" name="TextBox 46"/>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srgbClr val="782244"/>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p:txBody>
      </p:sp>
    </p:spTree>
    <p:extLst>
      <p:ext uri="{BB962C8B-B14F-4D97-AF65-F5344CB8AC3E}">
        <p14:creationId xmlns:p14="http://schemas.microsoft.com/office/powerpoint/2010/main" val="165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9519" y="364536"/>
            <a:ext cx="1485535"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rial Rounded MT Bold" charset="0"/>
                <a:ea typeface="Arial Rounded MT Bold" charset="0"/>
                <a:cs typeface="Arial Rounded MT Bold" charset="0"/>
              </a:rPr>
              <a:t>Complex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rial Rounded MT Bold" charset="0"/>
                <a:ea typeface="Arial Rounded MT Bold" charset="0"/>
                <a:cs typeface="Arial Rounded MT Bold" charset="0"/>
              </a:rPr>
              <a:t>disease</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3395" y="4295914"/>
            <a:ext cx="1377674" cy="2204278"/>
          </a:xfrm>
          <a:prstGeom prst="rect">
            <a:avLst/>
          </a:prstGeom>
        </p:spPr>
      </p:pic>
      <p:sp>
        <p:nvSpPr>
          <p:cNvPr id="5" name="Rectangle 4"/>
          <p:cNvSpPr/>
          <p:nvPr/>
        </p:nvSpPr>
        <p:spPr>
          <a:xfrm>
            <a:off x="3957218" y="318370"/>
            <a:ext cx="496097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1" i="0" u="none" strike="noStrike" kern="1200" cap="none" spc="0" normalizeH="0" baseline="0" noProof="0" dirty="0">
                <a:ln>
                  <a:noFill/>
                </a:ln>
                <a:solidFill>
                  <a:srgbClr val="C00000"/>
                </a:solidFill>
                <a:effectLst/>
                <a:uLnTx/>
                <a:uFillTx/>
                <a:latin typeface="Arial Rounded MT Bold" charset="0"/>
                <a:ea typeface="Arial Rounded MT Bold" charset="0"/>
                <a:cs typeface="Arial Rounded MT Bold" charset="0"/>
              </a:rPr>
              <a:t>2 Broad Overlapping Categories</a:t>
            </a:r>
            <a:endParaRPr kumimoji="0" lang="en-US" sz="2400" b="1" i="0" u="none" strike="noStrike" kern="1200" cap="none" spc="0" normalizeH="0" baseline="0" noProof="0" dirty="0">
              <a:ln>
                <a:noFill/>
              </a:ln>
              <a:solidFill>
                <a:srgbClr val="C00000"/>
              </a:solidFill>
              <a:effectLst/>
              <a:uLnTx/>
              <a:uFillTx/>
              <a:latin typeface="Arial Rounded MT Bold" charset="0"/>
              <a:ea typeface="Arial Rounded MT Bold" charset="0"/>
              <a:cs typeface="Arial Rounded MT Bold" charset="0"/>
            </a:endParaRPr>
          </a:p>
        </p:txBody>
      </p:sp>
      <p:sp>
        <p:nvSpPr>
          <p:cNvPr id="6" name="TextBox 5"/>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srgbClr val="782244"/>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p:txBody>
      </p:sp>
      <p:grpSp>
        <p:nvGrpSpPr>
          <p:cNvPr id="28" name="Group 27"/>
          <p:cNvGrpSpPr/>
          <p:nvPr/>
        </p:nvGrpSpPr>
        <p:grpSpPr>
          <a:xfrm>
            <a:off x="3418815" y="914400"/>
            <a:ext cx="6957960" cy="5049078"/>
            <a:chOff x="2236541" y="926158"/>
            <a:chExt cx="6219445" cy="4734579"/>
          </a:xfrm>
        </p:grpSpPr>
        <p:grpSp>
          <p:nvGrpSpPr>
            <p:cNvPr id="14" name="Group 13"/>
            <p:cNvGrpSpPr/>
            <p:nvPr/>
          </p:nvGrpSpPr>
          <p:grpSpPr>
            <a:xfrm>
              <a:off x="2236541" y="1867721"/>
              <a:ext cx="5450134" cy="3793016"/>
              <a:chOff x="2236541" y="1867721"/>
              <a:chExt cx="5450134" cy="3793016"/>
            </a:xfrm>
          </p:grpSpPr>
          <p:sp>
            <p:nvSpPr>
              <p:cNvPr id="8" name="Oval 7"/>
              <p:cNvSpPr/>
              <p:nvPr/>
            </p:nvSpPr>
            <p:spPr>
              <a:xfrm>
                <a:off x="4557711" y="1867721"/>
                <a:ext cx="3128964" cy="36497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p:cNvSpPr/>
              <p:nvPr/>
            </p:nvSpPr>
            <p:spPr>
              <a:xfrm>
                <a:off x="2236541" y="1914525"/>
                <a:ext cx="3191294" cy="37462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p:cNvSpPr/>
              <p:nvPr/>
            </p:nvSpPr>
            <p:spPr>
              <a:xfrm>
                <a:off x="3394185" y="2726842"/>
                <a:ext cx="2008561" cy="25288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4999384" y="1939605"/>
                <a:ext cx="1758604" cy="2046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p:cNvSpPr/>
              <p:nvPr/>
            </p:nvSpPr>
            <p:spPr>
              <a:xfrm>
                <a:off x="5172075" y="2872917"/>
                <a:ext cx="1482772" cy="14229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p:cNvSpPr/>
              <p:nvPr/>
            </p:nvSpPr>
            <p:spPr>
              <a:xfrm>
                <a:off x="5157788" y="4051072"/>
                <a:ext cx="1407069" cy="14229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6" name="Straight Arrow Connector 15"/>
            <p:cNvCxnSpPr/>
            <p:nvPr/>
          </p:nvCxnSpPr>
          <p:spPr>
            <a:xfrm flipH="1">
              <a:off x="7143750" y="1700213"/>
              <a:ext cx="14288" cy="457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767012" y="1810569"/>
              <a:ext cx="14288" cy="457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158038" y="3964782"/>
              <a:ext cx="0" cy="5643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394362" y="1000825"/>
              <a:ext cx="1645211" cy="60607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Axial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Spondyloarthritis</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p:cNvSpPr txBox="1"/>
            <p:nvPr/>
          </p:nvSpPr>
          <p:spPr>
            <a:xfrm>
              <a:off x="5935381" y="926158"/>
              <a:ext cx="1645211" cy="60607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Peripheral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Spondyloarthritis</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p:cNvSpPr txBox="1"/>
            <p:nvPr/>
          </p:nvSpPr>
          <p:spPr>
            <a:xfrm>
              <a:off x="6867401" y="4472152"/>
              <a:ext cx="1588585" cy="60607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Undifferentiated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Periphere</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SpA</a:t>
              </a:r>
            </a:p>
          </p:txBody>
        </p:sp>
        <p:sp>
          <p:nvSpPr>
            <p:cNvPr id="23" name="TextBox 22"/>
            <p:cNvSpPr txBox="1"/>
            <p:nvPr/>
          </p:nvSpPr>
          <p:spPr>
            <a:xfrm>
              <a:off x="5470033" y="4536296"/>
              <a:ext cx="861436" cy="3463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IBD-SpA</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p:cNvSpPr txBox="1"/>
            <p:nvPr/>
          </p:nvSpPr>
          <p:spPr>
            <a:xfrm>
              <a:off x="5699748" y="3271265"/>
              <a:ext cx="505915" cy="3463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ReA</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p:cNvSpPr txBox="1"/>
            <p:nvPr/>
          </p:nvSpPr>
          <p:spPr>
            <a:xfrm>
              <a:off x="5621574" y="2337212"/>
              <a:ext cx="479493" cy="3463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PsA</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25"/>
            <p:cNvSpPr txBox="1"/>
            <p:nvPr/>
          </p:nvSpPr>
          <p:spPr>
            <a:xfrm>
              <a:off x="3842390" y="3692269"/>
              <a:ext cx="387159" cy="3463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AS</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p:cNvSpPr txBox="1"/>
            <p:nvPr/>
          </p:nvSpPr>
          <p:spPr>
            <a:xfrm>
              <a:off x="2392694" y="3410414"/>
              <a:ext cx="938352" cy="3463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nr-axSpA</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8429419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Grp="1" noChangeArrowheads="1"/>
          </p:cNvSpPr>
          <p:nvPr>
            <p:ph type="title"/>
          </p:nvPr>
        </p:nvSpPr>
        <p:spPr>
          <a:xfrm>
            <a:off x="3005404" y="368424"/>
            <a:ext cx="7139136" cy="720080"/>
          </a:xfrm>
        </p:spPr>
        <p:txBody>
          <a:bodyPr anchor="t"/>
          <a:lstStyle/>
          <a:p>
            <a:pPr algn="ctr" eaLnBrk="1" hangingPunct="1"/>
            <a:r>
              <a:rPr lang="en-US" altLang="en-US" sz="3600">
                <a:solidFill>
                  <a:srgbClr val="782244"/>
                </a:solidFill>
                <a:latin typeface="Arial Rounded MT Bold"/>
                <a:cs typeface="Arial Rounded MT Bold"/>
              </a:rPr>
              <a:t>Morbidity Associated With </a:t>
            </a:r>
            <a:r>
              <a:rPr lang="en-US" altLang="en-US" sz="3600" dirty="0" err="1">
                <a:solidFill>
                  <a:srgbClr val="782244"/>
                </a:solidFill>
                <a:latin typeface="Arial Rounded MT Bold"/>
                <a:cs typeface="Arial Rounded MT Bold"/>
              </a:rPr>
              <a:t>PsA</a:t>
            </a:r>
            <a:endParaRPr lang="en-US" altLang="en-US" sz="3600" dirty="0">
              <a:solidFill>
                <a:srgbClr val="782244"/>
              </a:solidFill>
              <a:latin typeface="Arial Rounded MT Bold"/>
              <a:cs typeface="Arial Rounded MT Bold"/>
            </a:endParaRPr>
          </a:p>
        </p:txBody>
      </p:sp>
      <p:sp>
        <p:nvSpPr>
          <p:cNvPr id="8" name="Rectangle 9"/>
          <p:cNvSpPr>
            <a:spLocks noGrp="1" noChangeArrowheads="1"/>
          </p:cNvSpPr>
          <p:nvPr>
            <p:ph idx="1"/>
          </p:nvPr>
        </p:nvSpPr>
        <p:spPr>
          <a:xfrm>
            <a:off x="3124672" y="1623189"/>
            <a:ext cx="7139136" cy="2980928"/>
          </a:xfrm>
        </p:spPr>
        <p:txBody>
          <a:bodyPr/>
          <a:lstStyle/>
          <a:p>
            <a:pPr eaLnBrk="1" hangingPunct="1">
              <a:spcBef>
                <a:spcPct val="0"/>
              </a:spcBef>
            </a:pPr>
            <a:r>
              <a:rPr lang="en-US" altLang="en-US" sz="2400" dirty="0">
                <a:latin typeface="Arial" pitchFamily="34" charset="0"/>
              </a:rPr>
              <a:t>40–57% of patients have deforming erosive </a:t>
            </a:r>
            <a:r>
              <a:rPr lang="en-US" altLang="en-US" sz="2400" dirty="0" err="1">
                <a:latin typeface="Arial" pitchFamily="34" charset="0"/>
              </a:rPr>
              <a:t>arthropathy</a:t>
            </a:r>
            <a:r>
              <a:rPr lang="en-US" altLang="en-US" sz="2400" dirty="0">
                <a:latin typeface="Arial" pitchFamily="34" charset="0"/>
              </a:rPr>
              <a:t>*</a:t>
            </a:r>
            <a:br>
              <a:rPr lang="en-US" altLang="en-US" sz="2400" dirty="0">
                <a:latin typeface="Arial" pitchFamily="34" charset="0"/>
              </a:rPr>
            </a:br>
            <a:endParaRPr lang="en-US" altLang="en-US" sz="2400" dirty="0">
              <a:latin typeface="Arial" pitchFamily="34" charset="0"/>
            </a:endParaRPr>
          </a:p>
          <a:p>
            <a:pPr eaLnBrk="1" hangingPunct="1">
              <a:spcBef>
                <a:spcPct val="0"/>
              </a:spcBef>
            </a:pPr>
            <a:endParaRPr lang="en-US" altLang="en-US" sz="2400" dirty="0">
              <a:latin typeface="Arial" pitchFamily="34" charset="0"/>
            </a:endParaRPr>
          </a:p>
          <a:p>
            <a:pPr eaLnBrk="1" hangingPunct="1">
              <a:spcBef>
                <a:spcPct val="0"/>
              </a:spcBef>
            </a:pPr>
            <a:r>
              <a:rPr lang="en-US" altLang="en-US" sz="2400" dirty="0">
                <a:latin typeface="Arial" pitchFamily="34" charset="0"/>
              </a:rPr>
              <a:t>16% of patients</a:t>
            </a:r>
            <a:r>
              <a:rPr lang="en-US" altLang="en-US" sz="2400" dirty="0">
                <a:latin typeface="Arial" pitchFamily="34" charset="0"/>
                <a:sym typeface="Symbol" pitchFamily="18" charset="2"/>
              </a:rPr>
              <a:t> with at least </a:t>
            </a:r>
            <a:r>
              <a:rPr lang="en-US" altLang="en-US" sz="2400" dirty="0">
                <a:latin typeface="Arial" pitchFamily="34" charset="0"/>
              </a:rPr>
              <a:t>five deformed joints*</a:t>
            </a:r>
            <a:br>
              <a:rPr lang="en-US" altLang="en-US" sz="2400" dirty="0">
                <a:latin typeface="Arial" pitchFamily="34" charset="0"/>
              </a:rPr>
            </a:br>
            <a:endParaRPr lang="en-US" altLang="en-US" sz="2400" dirty="0">
              <a:latin typeface="Arial" pitchFamily="34" charset="0"/>
            </a:endParaRPr>
          </a:p>
          <a:p>
            <a:pPr eaLnBrk="1" hangingPunct="1">
              <a:spcBef>
                <a:spcPct val="0"/>
              </a:spcBef>
            </a:pPr>
            <a:endParaRPr lang="en-US" altLang="en-US" sz="2400" dirty="0">
              <a:latin typeface="Arial" pitchFamily="34" charset="0"/>
            </a:endParaRPr>
          </a:p>
          <a:p>
            <a:pPr eaLnBrk="1" hangingPunct="1">
              <a:spcBef>
                <a:spcPct val="0"/>
              </a:spcBef>
            </a:pPr>
            <a:r>
              <a:rPr lang="en-US" altLang="en-US" sz="2400" dirty="0">
                <a:latin typeface="Arial" pitchFamily="34" charset="0"/>
              </a:rPr>
              <a:t>11–19% of patients with disability*</a:t>
            </a:r>
          </a:p>
        </p:txBody>
      </p:sp>
      <p:sp>
        <p:nvSpPr>
          <p:cNvPr id="9" name="Text Box 4"/>
          <p:cNvSpPr txBox="1">
            <a:spLocks noChangeArrowheads="1"/>
          </p:cNvSpPr>
          <p:nvPr/>
        </p:nvSpPr>
        <p:spPr bwMode="auto">
          <a:xfrm>
            <a:off x="1577685" y="6567156"/>
            <a:ext cx="6048672" cy="246221"/>
          </a:xfrm>
          <a:prstGeom prst="rect">
            <a:avLst/>
          </a:prstGeom>
          <a:noFill/>
          <a:ln w="9525">
            <a:noFill/>
            <a:miter lim="800000"/>
            <a:headEnd/>
            <a:tailEnd/>
          </a:ln>
        </p:spPr>
        <p:txBody>
          <a:bodyPr wrap="square" anchor="b">
            <a:spAutoFit/>
          </a:bodyPr>
          <a:lstStyle/>
          <a:p>
            <a:pPr defTabSz="457200" fontAlgn="base">
              <a:spcBef>
                <a:spcPct val="0"/>
              </a:spcBef>
              <a:spcAft>
                <a:spcPct val="0"/>
              </a:spcAft>
            </a:pPr>
            <a:r>
              <a:rPr lang="da-DK" altLang="en-US" sz="1000" dirty="0">
                <a:solidFill>
                  <a:srgbClr val="000000"/>
                </a:solidFill>
                <a:latin typeface="Arial" pitchFamily="34" charset="0"/>
                <a:cs typeface="Arial" pitchFamily="34" charset="0"/>
              </a:rPr>
              <a:t>Torre Alonso JC, et al. Br J </a:t>
            </a:r>
            <a:r>
              <a:rPr lang="da-DK" altLang="en-US" sz="1000" dirty="0" err="1">
                <a:solidFill>
                  <a:srgbClr val="000000"/>
                </a:solidFill>
                <a:latin typeface="Arial" pitchFamily="34" charset="0"/>
                <a:cs typeface="Arial" pitchFamily="34" charset="0"/>
              </a:rPr>
              <a:t>Rheumatol</a:t>
            </a:r>
            <a:r>
              <a:rPr lang="da-DK" altLang="en-US" sz="1000" dirty="0">
                <a:solidFill>
                  <a:srgbClr val="000000"/>
                </a:solidFill>
                <a:latin typeface="Arial" pitchFamily="34" charset="0"/>
                <a:cs typeface="Arial" pitchFamily="34" charset="0"/>
              </a:rPr>
              <a:t> 1991;30:245–50 Gladman DD, et al. Q J Med 1987;62:127–41</a:t>
            </a:r>
          </a:p>
        </p:txBody>
      </p:sp>
      <p:sp>
        <p:nvSpPr>
          <p:cNvPr id="10" name="Text Box 4"/>
          <p:cNvSpPr txBox="1">
            <a:spLocks noChangeArrowheads="1"/>
          </p:cNvSpPr>
          <p:nvPr/>
        </p:nvSpPr>
        <p:spPr bwMode="auto">
          <a:xfrm>
            <a:off x="3140610" y="4941168"/>
            <a:ext cx="7203862" cy="400110"/>
          </a:xfrm>
          <a:prstGeom prst="rect">
            <a:avLst/>
          </a:prstGeom>
          <a:noFill/>
          <a:ln w="9525">
            <a:noFill/>
            <a:miter lim="800000"/>
            <a:headEnd/>
            <a:tailEnd/>
          </a:ln>
        </p:spPr>
        <p:txBody>
          <a:bodyPr wrap="square" anchor="b">
            <a:spAutoFit/>
          </a:bodyPr>
          <a:lstStyle/>
          <a:p>
            <a:pPr defTabSz="457200" fontAlgn="base">
              <a:spcBef>
                <a:spcPct val="0"/>
              </a:spcBef>
              <a:spcAft>
                <a:spcPct val="0"/>
              </a:spcAft>
            </a:pPr>
            <a:r>
              <a:rPr lang="en-US" altLang="en-US" sz="1000">
                <a:solidFill>
                  <a:srgbClr val="000000"/>
                </a:solidFill>
                <a:latin typeface="Arial" pitchFamily="34" charset="0"/>
                <a:cs typeface="Arial" pitchFamily="34" charset="0"/>
              </a:rPr>
              <a:t>*Data published in 1987 and 1991. These data may not accurately reflect current morbidity trends following recent medical advances</a:t>
            </a:r>
          </a:p>
        </p:txBody>
      </p:sp>
      <p:sp>
        <p:nvSpPr>
          <p:cNvPr id="19" name="Rounded Rectangle 18">
            <a:hlinkClick r:id="" action="ppaction://noaction"/>
          </p:cNvPr>
          <p:cNvSpPr/>
          <p:nvPr/>
        </p:nvSpPr>
        <p:spPr>
          <a:xfrm>
            <a:off x="1631505" y="1874656"/>
            <a:ext cx="968965"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200">
                <a:solidFill>
                  <a:prstClr val="white"/>
                </a:solidFill>
                <a:latin typeface="Arial"/>
                <a:cs typeface="Arial"/>
              </a:rPr>
              <a:t>Tips</a:t>
            </a:r>
          </a:p>
        </p:txBody>
      </p:sp>
      <p:sp>
        <p:nvSpPr>
          <p:cNvPr id="20" name="Rounded Rectangle 19">
            <a:hlinkClick r:id="" action="ppaction://noaction"/>
          </p:cNvPr>
          <p:cNvSpPr/>
          <p:nvPr/>
        </p:nvSpPr>
        <p:spPr>
          <a:xfrm>
            <a:off x="1631505" y="2450720"/>
            <a:ext cx="968965"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GB" altLang="en-US" sz="1200">
                <a:solidFill>
                  <a:prstClr val="white"/>
                </a:solidFill>
                <a:latin typeface="Arial"/>
                <a:cs typeface="Arial"/>
              </a:rPr>
              <a:t>Patterns</a:t>
            </a:r>
            <a:endParaRPr lang="en-US" sz="1200">
              <a:solidFill>
                <a:prstClr val="white"/>
              </a:solidFill>
              <a:latin typeface="Arial"/>
              <a:cs typeface="Arial"/>
            </a:endParaRPr>
          </a:p>
        </p:txBody>
      </p:sp>
      <p:sp>
        <p:nvSpPr>
          <p:cNvPr id="21" name="Rounded Rectangle 20">
            <a:hlinkClick r:id="" action="ppaction://noaction"/>
          </p:cNvPr>
          <p:cNvSpPr/>
          <p:nvPr/>
        </p:nvSpPr>
        <p:spPr>
          <a:xfrm>
            <a:off x="1631505" y="3026784"/>
            <a:ext cx="968965"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altLang="en-US" sz="1100">
                <a:solidFill>
                  <a:srgbClr val="FFFFFF"/>
                </a:solidFill>
                <a:latin typeface="Abadi MT Condensed Extra Bold" charset="0"/>
                <a:ea typeface="Abadi MT Condensed Extra Bold" charset="0"/>
                <a:cs typeface="Abadi MT Condensed Extra Bold" charset="0"/>
              </a:rPr>
              <a:t>Pathogenesis</a:t>
            </a:r>
            <a:endParaRPr lang="en-US" sz="1100">
              <a:solidFill>
                <a:prstClr val="white"/>
              </a:solidFill>
              <a:latin typeface="Abadi MT Condensed Extra Bold" charset="0"/>
              <a:ea typeface="Abadi MT Condensed Extra Bold" charset="0"/>
              <a:cs typeface="Abadi MT Condensed Extra Bold" charset="0"/>
            </a:endParaRPr>
          </a:p>
        </p:txBody>
      </p:sp>
      <p:sp>
        <p:nvSpPr>
          <p:cNvPr id="22" name="Rounded Rectangle 21">
            <a:hlinkClick r:id="" action="ppaction://noaction"/>
          </p:cNvPr>
          <p:cNvSpPr/>
          <p:nvPr/>
        </p:nvSpPr>
        <p:spPr>
          <a:xfrm>
            <a:off x="1631505" y="3602848"/>
            <a:ext cx="968965" cy="474224"/>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200" dirty="0">
                <a:solidFill>
                  <a:prstClr val="white"/>
                </a:solidFill>
                <a:latin typeface="Arial"/>
                <a:cs typeface="Arial"/>
              </a:rPr>
              <a:t>Morbidity</a:t>
            </a:r>
          </a:p>
        </p:txBody>
      </p:sp>
      <p:sp>
        <p:nvSpPr>
          <p:cNvPr id="14" name="TextBox 13"/>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srgbClr val="782244"/>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p:txBody>
      </p:sp>
    </p:spTree>
    <p:extLst>
      <p:ext uri="{BB962C8B-B14F-4D97-AF65-F5344CB8AC3E}">
        <p14:creationId xmlns:p14="http://schemas.microsoft.com/office/powerpoint/2010/main" val="2509461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2524" y="0"/>
            <a:ext cx="9155476" cy="6858000"/>
          </a:xfrm>
          <a:prstGeom prst="rect">
            <a:avLst/>
          </a:prstGeom>
          <a:noFill/>
          <a:ln>
            <a:noFill/>
          </a:ln>
        </p:spPr>
      </p:pic>
      <p:sp>
        <p:nvSpPr>
          <p:cNvPr id="12" name="TextBox 11"/>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srgbClr val="782244"/>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p:txBody>
      </p:sp>
      <p:sp>
        <p:nvSpPr>
          <p:cNvPr id="15" name="Title 1"/>
          <p:cNvSpPr txBox="1">
            <a:spLocks/>
          </p:cNvSpPr>
          <p:nvPr/>
        </p:nvSpPr>
        <p:spPr>
          <a:xfrm>
            <a:off x="7911549" y="145810"/>
            <a:ext cx="2563283" cy="993878"/>
          </a:xfrm>
          <a:prstGeom prst="rect">
            <a:avLst/>
          </a:prstGeom>
        </p:spPr>
        <p:style>
          <a:lnRef idx="1">
            <a:schemeClr val="accent3"/>
          </a:lnRef>
          <a:fillRef idx="2">
            <a:schemeClr val="accent3"/>
          </a:fillRef>
          <a:effectRef idx="1">
            <a:schemeClr val="accent3"/>
          </a:effectRef>
          <a:fontRef idx="minor">
            <a:schemeClr val="dk1"/>
          </a:fontRef>
        </p:style>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prstClr val="black"/>
                </a:solidFill>
                <a:latin typeface="Arial Rounded MT Bold"/>
                <a:cs typeface="Arial Rounded MT Bold"/>
              </a:rPr>
              <a:t>Diagnosis of </a:t>
            </a:r>
            <a:br>
              <a:rPr lang="en-US" sz="2400" dirty="0">
                <a:solidFill>
                  <a:prstClr val="black"/>
                </a:solidFill>
                <a:latin typeface="Arial Rounded MT Bold"/>
                <a:cs typeface="Arial Rounded MT Bold"/>
              </a:rPr>
            </a:br>
            <a:r>
              <a:rPr lang="en-US" sz="2400" dirty="0" err="1">
                <a:solidFill>
                  <a:prstClr val="black"/>
                </a:solidFill>
                <a:latin typeface="Arial Rounded MT Bold"/>
                <a:cs typeface="Arial Rounded MT Bold"/>
              </a:rPr>
              <a:t>PsA</a:t>
            </a:r>
            <a:r>
              <a:rPr lang="en-US" sz="2400" dirty="0">
                <a:solidFill>
                  <a:prstClr val="black"/>
                </a:solidFill>
                <a:latin typeface="Arial Rounded MT Bold"/>
                <a:cs typeface="Arial Rounded MT Bold"/>
              </a:rPr>
              <a:t> Patients</a:t>
            </a:r>
          </a:p>
        </p:txBody>
      </p:sp>
      <p:sp>
        <p:nvSpPr>
          <p:cNvPr id="10" name="Rounded Rectangle 9">
            <a:hlinkClick r:id="" action="ppaction://noaction"/>
          </p:cNvPr>
          <p:cNvSpPr/>
          <p:nvPr/>
        </p:nvSpPr>
        <p:spPr>
          <a:xfrm>
            <a:off x="1659664" y="2356386"/>
            <a:ext cx="948253" cy="474224"/>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defTabSz="457200"/>
            <a:r>
              <a:rPr lang="en-US" sz="1100" dirty="0">
                <a:solidFill>
                  <a:prstClr val="white"/>
                </a:solidFill>
                <a:latin typeface="Arial"/>
                <a:cs typeface="Arial"/>
              </a:rPr>
              <a:t>Clinical</a:t>
            </a:r>
          </a:p>
        </p:txBody>
      </p:sp>
      <p:sp>
        <p:nvSpPr>
          <p:cNvPr id="11" name="Rounded Rectangle 10">
            <a:hlinkClick r:id="" action="ppaction://noaction"/>
          </p:cNvPr>
          <p:cNvSpPr/>
          <p:nvPr/>
        </p:nvSpPr>
        <p:spPr>
          <a:xfrm>
            <a:off x="1659664" y="2938032"/>
            <a:ext cx="948253" cy="474224"/>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defTabSz="457200"/>
            <a:r>
              <a:rPr lang="en-US" sz="1100" dirty="0">
                <a:solidFill>
                  <a:prstClr val="white"/>
                </a:solidFill>
                <a:latin typeface="Arial"/>
                <a:cs typeface="Arial"/>
              </a:rPr>
              <a:t>Imaging</a:t>
            </a:r>
          </a:p>
        </p:txBody>
      </p:sp>
      <p:sp>
        <p:nvSpPr>
          <p:cNvPr id="14" name="Rounded Rectangle 13">
            <a:hlinkClick r:id="rId4" action="ppaction://hlinksldjump"/>
          </p:cNvPr>
          <p:cNvSpPr/>
          <p:nvPr/>
        </p:nvSpPr>
        <p:spPr>
          <a:xfrm>
            <a:off x="1659664" y="1774740"/>
            <a:ext cx="948253" cy="474224"/>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defTabSz="457200"/>
            <a:r>
              <a:rPr lang="en-US" sz="1100" dirty="0">
                <a:solidFill>
                  <a:prstClr val="white"/>
                </a:solidFill>
                <a:latin typeface="Arial"/>
                <a:cs typeface="Arial"/>
              </a:rPr>
              <a:t>Subclinical</a:t>
            </a:r>
          </a:p>
        </p:txBody>
      </p:sp>
      <p:sp>
        <p:nvSpPr>
          <p:cNvPr id="16" name="Rounded Rectangle 15">
            <a:hlinkClick r:id="rId5" action="ppaction://hlinksldjump"/>
          </p:cNvPr>
          <p:cNvSpPr/>
          <p:nvPr/>
        </p:nvSpPr>
        <p:spPr>
          <a:xfrm>
            <a:off x="1659664" y="3519678"/>
            <a:ext cx="948253" cy="474224"/>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defTabSz="457200"/>
            <a:r>
              <a:rPr lang="en-US" sz="1100" dirty="0">
                <a:solidFill>
                  <a:prstClr val="white"/>
                </a:solidFill>
                <a:latin typeface="Arial"/>
                <a:cs typeface="Arial"/>
              </a:rPr>
              <a:t>Criteria</a:t>
            </a:r>
          </a:p>
        </p:txBody>
      </p:sp>
    </p:spTree>
    <p:extLst>
      <p:ext uri="{BB962C8B-B14F-4D97-AF65-F5344CB8AC3E}">
        <p14:creationId xmlns:p14="http://schemas.microsoft.com/office/powerpoint/2010/main" val="8944657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Grp="1" noChangeArrowheads="1"/>
          </p:cNvSpPr>
          <p:nvPr>
            <p:ph idx="1"/>
          </p:nvPr>
        </p:nvSpPr>
        <p:spPr>
          <a:xfrm>
            <a:off x="3000375" y="944564"/>
            <a:ext cx="6807770" cy="3816821"/>
          </a:xfrm>
        </p:spPr>
        <p:txBody>
          <a:bodyPr>
            <a:normAutofit/>
          </a:bodyPr>
          <a:lstStyle/>
          <a:p>
            <a:pPr eaLnBrk="1" hangingPunct="1">
              <a:spcBef>
                <a:spcPct val="0"/>
              </a:spcBef>
            </a:pPr>
            <a:r>
              <a:rPr lang="en-US" altLang="en-US" sz="2400" dirty="0">
                <a:solidFill>
                  <a:srgbClr val="C00000"/>
                </a:solidFill>
                <a:latin typeface="Arial" pitchFamily="34" charset="0"/>
              </a:rPr>
              <a:t>Arthritis</a:t>
            </a:r>
            <a:r>
              <a:rPr lang="en-US" altLang="en-US" sz="2400" dirty="0">
                <a:latin typeface="Arial" pitchFamily="34" charset="0"/>
              </a:rPr>
              <a:t> in the presence of </a:t>
            </a:r>
            <a:r>
              <a:rPr lang="en-US" altLang="en-US" sz="2400" dirty="0">
                <a:solidFill>
                  <a:srgbClr val="C00000"/>
                </a:solidFill>
                <a:latin typeface="Arial" pitchFamily="34" charset="0"/>
              </a:rPr>
              <a:t>psoriasis</a:t>
            </a:r>
            <a:r>
              <a:rPr lang="en-US" altLang="en-US" sz="2400" dirty="0">
                <a:latin typeface="Arial" pitchFamily="34" charset="0"/>
              </a:rPr>
              <a:t> is the key to clinical diagnosis.</a:t>
            </a:r>
          </a:p>
          <a:p>
            <a:pPr eaLnBrk="1" hangingPunct="1">
              <a:spcBef>
                <a:spcPct val="0"/>
              </a:spcBef>
            </a:pPr>
            <a:endParaRPr lang="en-US" altLang="en-US" sz="2400" dirty="0">
              <a:latin typeface="Arial" pitchFamily="34" charset="0"/>
            </a:endParaRPr>
          </a:p>
          <a:p>
            <a:pPr eaLnBrk="1" hangingPunct="1">
              <a:spcBef>
                <a:spcPct val="0"/>
              </a:spcBef>
            </a:pPr>
            <a:r>
              <a:rPr lang="en-US" altLang="en-US" sz="2400" dirty="0">
                <a:latin typeface="Arial" pitchFamily="34" charset="0"/>
              </a:rPr>
              <a:t>The onset depends on the subtype:</a:t>
            </a:r>
            <a:br>
              <a:rPr lang="en-US" altLang="en-US" sz="2400" dirty="0">
                <a:latin typeface="Arial" pitchFamily="34" charset="0"/>
              </a:rPr>
            </a:br>
            <a:endParaRPr lang="en-US" altLang="en-US" sz="2400" dirty="0">
              <a:latin typeface="Arial" pitchFamily="34" charset="0"/>
            </a:endParaRPr>
          </a:p>
          <a:p>
            <a:pPr lvl="1" eaLnBrk="1" hangingPunct="1">
              <a:spcBef>
                <a:spcPct val="0"/>
              </a:spcBef>
            </a:pPr>
            <a:r>
              <a:rPr lang="en-US" altLang="en-US" sz="2000" dirty="0">
                <a:latin typeface="Arial" pitchFamily="34" charset="0"/>
              </a:rPr>
              <a:t>Delayed after psoriasis onset: </a:t>
            </a:r>
          </a:p>
          <a:p>
            <a:pPr lvl="2">
              <a:spcBef>
                <a:spcPct val="0"/>
              </a:spcBef>
            </a:pPr>
            <a:r>
              <a:rPr lang="en-US" altLang="en-US" sz="1600" dirty="0">
                <a:latin typeface="Arial" pitchFamily="34" charset="0"/>
              </a:rPr>
              <a:t>asymmetrical, spondylitis.</a:t>
            </a:r>
            <a:br>
              <a:rPr lang="en-US" altLang="en-US" sz="1600" dirty="0">
                <a:latin typeface="Arial" pitchFamily="34" charset="0"/>
              </a:rPr>
            </a:br>
            <a:endParaRPr lang="en-US" altLang="en-US" sz="1600" dirty="0">
              <a:latin typeface="Arial" pitchFamily="34" charset="0"/>
            </a:endParaRPr>
          </a:p>
          <a:p>
            <a:pPr lvl="1" eaLnBrk="1" hangingPunct="1">
              <a:spcBef>
                <a:spcPct val="0"/>
              </a:spcBef>
            </a:pPr>
            <a:r>
              <a:rPr lang="en-US" altLang="en-US" sz="2000" dirty="0">
                <a:latin typeface="Arial" pitchFamily="34" charset="0"/>
              </a:rPr>
              <a:t>Concurrent with psoriasis: </a:t>
            </a:r>
          </a:p>
          <a:p>
            <a:pPr lvl="2">
              <a:spcBef>
                <a:spcPct val="0"/>
              </a:spcBef>
            </a:pPr>
            <a:r>
              <a:rPr lang="en-US" altLang="en-US" sz="1600" dirty="0">
                <a:latin typeface="Arial" pitchFamily="34" charset="0"/>
              </a:rPr>
              <a:t>symmetrical.</a:t>
            </a:r>
          </a:p>
          <a:p>
            <a:pPr lvl="1" eaLnBrk="1" hangingPunct="1">
              <a:spcBef>
                <a:spcPct val="0"/>
              </a:spcBef>
            </a:pPr>
            <a:endParaRPr lang="en-US" altLang="en-US" sz="2000" dirty="0">
              <a:latin typeface="Arial" pitchFamily="34" charset="0"/>
            </a:endParaRPr>
          </a:p>
          <a:p>
            <a:pPr eaLnBrk="1" hangingPunct="1">
              <a:spcBef>
                <a:spcPct val="0"/>
              </a:spcBef>
            </a:pPr>
            <a:r>
              <a:rPr lang="en-US" altLang="en-US" sz="2400" dirty="0">
                <a:latin typeface="Arial" pitchFamily="34" charset="0"/>
              </a:rPr>
              <a:t>Diagnosis is </a:t>
            </a:r>
            <a:r>
              <a:rPr lang="en-US" altLang="en-US" b="1" dirty="0">
                <a:solidFill>
                  <a:srgbClr val="953735"/>
                </a:solidFill>
                <a:latin typeface="Arial" pitchFamily="34" charset="0"/>
              </a:rPr>
              <a:t>clinical</a:t>
            </a:r>
            <a:r>
              <a:rPr lang="en-US" altLang="en-US" sz="2400" dirty="0">
                <a:latin typeface="Arial" pitchFamily="34" charset="0"/>
              </a:rPr>
              <a:t> and </a:t>
            </a:r>
            <a:r>
              <a:rPr lang="en-US" altLang="en-US" b="1" dirty="0">
                <a:solidFill>
                  <a:srgbClr val="953735"/>
                </a:solidFill>
                <a:latin typeface="Arial" pitchFamily="34" charset="0"/>
              </a:rPr>
              <a:t>radiographic</a:t>
            </a:r>
            <a:r>
              <a:rPr lang="en-US" altLang="en-US" b="1" dirty="0">
                <a:latin typeface="Arial" pitchFamily="34" charset="0"/>
              </a:rPr>
              <a:t>.</a:t>
            </a:r>
          </a:p>
        </p:txBody>
      </p:sp>
      <p:sp>
        <p:nvSpPr>
          <p:cNvPr id="13" name="Text Box 4"/>
          <p:cNvSpPr txBox="1">
            <a:spLocks noChangeArrowheads="1"/>
          </p:cNvSpPr>
          <p:nvPr/>
        </p:nvSpPr>
        <p:spPr bwMode="auto">
          <a:xfrm>
            <a:off x="1524001" y="6519446"/>
            <a:ext cx="3977893" cy="338554"/>
          </a:xfrm>
          <a:prstGeom prst="rect">
            <a:avLst/>
          </a:prstGeom>
          <a:noFill/>
          <a:ln w="9525">
            <a:noFill/>
            <a:miter lim="800000"/>
            <a:headEnd/>
            <a:tailEnd/>
          </a:ln>
        </p:spPr>
        <p:txBody>
          <a:bodyPr wrap="square" anchor="b">
            <a:spAutoFit/>
          </a:bodyPr>
          <a:lstStyle/>
          <a:p>
            <a:pPr fontAlgn="base">
              <a:spcBef>
                <a:spcPct val="0"/>
              </a:spcBef>
              <a:spcAft>
                <a:spcPct val="0"/>
              </a:spcAft>
            </a:pPr>
            <a:r>
              <a:rPr lang="en-GB" altLang="en-US" sz="800">
                <a:solidFill>
                  <a:srgbClr val="000000"/>
                </a:solidFill>
                <a:latin typeface="Arial" pitchFamily="34" charset="0"/>
                <a:cs typeface="Arial" pitchFamily="34" charset="0"/>
              </a:rPr>
              <a:t>Harrison's Principles of Internal Medicine, 15th </a:t>
            </a:r>
            <a:r>
              <a:rPr lang="en-GB" altLang="en-US" sz="800" dirty="0" err="1">
                <a:solidFill>
                  <a:srgbClr val="000000"/>
                </a:solidFill>
                <a:latin typeface="Arial" pitchFamily="34" charset="0"/>
                <a:cs typeface="Arial" pitchFamily="34" charset="0"/>
              </a:rPr>
              <a:t>ed</a:t>
            </a:r>
            <a:r>
              <a:rPr lang="en-GB" altLang="en-US" sz="800" dirty="0">
                <a:solidFill>
                  <a:srgbClr val="000000"/>
                </a:solidFill>
                <a:latin typeface="Arial" pitchFamily="34" charset="0"/>
                <a:cs typeface="Arial" pitchFamily="34" charset="0"/>
              </a:rPr>
              <a:t>, 2001:2003–5</a:t>
            </a:r>
            <a:br>
              <a:rPr lang="en-GB" altLang="en-US" sz="800" dirty="0">
                <a:solidFill>
                  <a:srgbClr val="000000"/>
                </a:solidFill>
                <a:latin typeface="Arial" pitchFamily="34" charset="0"/>
                <a:cs typeface="Arial" pitchFamily="34" charset="0"/>
              </a:rPr>
            </a:br>
            <a:r>
              <a:rPr lang="da-DK" altLang="en-US" sz="800" dirty="0">
                <a:solidFill>
                  <a:srgbClr val="000000"/>
                </a:solidFill>
                <a:latin typeface="Arial" pitchFamily="34" charset="0"/>
                <a:cs typeface="Arial" pitchFamily="34" charset="0"/>
              </a:rPr>
              <a:t>Gladman DD, et al. Q J Med 1987;62:127–41</a:t>
            </a:r>
          </a:p>
        </p:txBody>
      </p:sp>
      <p:sp>
        <p:nvSpPr>
          <p:cNvPr id="20" name="Rounded Rectangle 19">
            <a:hlinkClick r:id="" action="ppaction://noaction"/>
          </p:cNvPr>
          <p:cNvSpPr/>
          <p:nvPr/>
        </p:nvSpPr>
        <p:spPr>
          <a:xfrm>
            <a:off x="1659664" y="2356386"/>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Clinical</a:t>
            </a:r>
          </a:p>
        </p:txBody>
      </p:sp>
      <p:sp>
        <p:nvSpPr>
          <p:cNvPr id="21" name="Rounded Rectangle 20">
            <a:hlinkClick r:id="" action="ppaction://noaction"/>
          </p:cNvPr>
          <p:cNvSpPr/>
          <p:nvPr/>
        </p:nvSpPr>
        <p:spPr>
          <a:xfrm>
            <a:off x="1659664" y="2938032"/>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Imaging</a:t>
            </a:r>
          </a:p>
        </p:txBody>
      </p:sp>
      <p:sp>
        <p:nvSpPr>
          <p:cNvPr id="24" name="Rounded Rectangle 23">
            <a:hlinkClick r:id="rId2" action="ppaction://hlinksldjump"/>
          </p:cNvPr>
          <p:cNvSpPr/>
          <p:nvPr/>
        </p:nvSpPr>
        <p:spPr>
          <a:xfrm>
            <a:off x="1659664" y="1774740"/>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Subclinical</a:t>
            </a:r>
          </a:p>
        </p:txBody>
      </p:sp>
      <p:sp>
        <p:nvSpPr>
          <p:cNvPr id="25" name="TextBox 24"/>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srgbClr val="782244"/>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66834" y="4761384"/>
            <a:ext cx="1071697" cy="967793"/>
          </a:xfrm>
          <a:prstGeom prst="rect">
            <a:avLst/>
          </a:prstGeom>
        </p:spPr>
      </p:pic>
      <p:pic>
        <p:nvPicPr>
          <p:cNvPr id="1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34481" y="4761384"/>
            <a:ext cx="1071697" cy="96779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 name="Rounded Rectangle 18">
            <a:hlinkClick r:id="rId5" action="ppaction://hlinksldjump"/>
          </p:cNvPr>
          <p:cNvSpPr/>
          <p:nvPr/>
        </p:nvSpPr>
        <p:spPr>
          <a:xfrm>
            <a:off x="1659664" y="3519678"/>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Criteria</a:t>
            </a:r>
          </a:p>
        </p:txBody>
      </p:sp>
    </p:spTree>
    <p:extLst>
      <p:ext uri="{BB962C8B-B14F-4D97-AF65-F5344CB8AC3E}">
        <p14:creationId xmlns:p14="http://schemas.microsoft.com/office/powerpoint/2010/main" val="21414263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215680" y="408021"/>
            <a:ext cx="7037982" cy="731837"/>
          </a:xfrm>
        </p:spPr>
        <p:txBody>
          <a:bodyPr anchor="t"/>
          <a:lstStyle/>
          <a:p>
            <a:pPr algn="ctr" eaLnBrk="1" hangingPunct="1"/>
            <a:r>
              <a:rPr lang="en-US" altLang="en-US" sz="4000">
                <a:solidFill>
                  <a:srgbClr val="953735"/>
                </a:solidFill>
                <a:latin typeface="Arial Rounded MT Bold"/>
                <a:cs typeface="Arial Rounded MT Bold"/>
              </a:rPr>
              <a:t>Clinical Features of </a:t>
            </a:r>
            <a:r>
              <a:rPr lang="en-US" altLang="en-US" sz="4000" dirty="0" err="1">
                <a:solidFill>
                  <a:srgbClr val="953735"/>
                </a:solidFill>
                <a:latin typeface="Arial Rounded MT Bold"/>
                <a:cs typeface="Arial Rounded MT Bold"/>
              </a:rPr>
              <a:t>PsA</a:t>
            </a:r>
            <a:endParaRPr lang="en-GB" altLang="en-US" sz="4000" dirty="0">
              <a:solidFill>
                <a:srgbClr val="953735"/>
              </a:solidFill>
              <a:latin typeface="Arial Rounded MT Bold"/>
              <a:cs typeface="Arial Rounded MT Bold"/>
            </a:endParaRPr>
          </a:p>
        </p:txBody>
      </p:sp>
      <p:graphicFrame>
        <p:nvGraphicFramePr>
          <p:cNvPr id="11" name="Group 51"/>
          <p:cNvGraphicFramePr>
            <a:graphicFrameLocks noGrp="1"/>
          </p:cNvGraphicFramePr>
          <p:nvPr>
            <p:ph idx="1"/>
            <p:extLst/>
          </p:nvPr>
        </p:nvGraphicFramePr>
        <p:xfrm>
          <a:off x="3215680" y="1335876"/>
          <a:ext cx="7037982" cy="4397380"/>
        </p:xfrm>
        <a:graphic>
          <a:graphicData uri="http://schemas.openxmlformats.org/drawingml/2006/table">
            <a:tbl>
              <a:tblPr/>
              <a:tblGrid>
                <a:gridCol w="4163550">
                  <a:extLst>
                    <a:ext uri="{9D8B030D-6E8A-4147-A177-3AD203B41FA5}">
                      <a16:colId xmlns:a16="http://schemas.microsoft.com/office/drawing/2014/main" val="20000"/>
                    </a:ext>
                  </a:extLst>
                </a:gridCol>
                <a:gridCol w="2874432">
                  <a:extLst>
                    <a:ext uri="{9D8B030D-6E8A-4147-A177-3AD203B41FA5}">
                      <a16:colId xmlns:a16="http://schemas.microsoft.com/office/drawing/2014/main" val="20001"/>
                    </a:ext>
                  </a:extLst>
                </a:gridCol>
              </a:tblGrid>
              <a:tr h="573976">
                <a:tc>
                  <a:txBody>
                    <a:bodyPr/>
                    <a:lstStyle/>
                    <a:p>
                      <a:pPr marL="171450" marR="0" lvl="0" indent="-171450" algn="l" defTabSz="914400" rtl="0" eaLnBrk="1" fontAlgn="base" latinLnBrk="0" hangingPunct="1">
                        <a:lnSpc>
                          <a:spcPct val="95000"/>
                        </a:lnSpc>
                        <a:spcBef>
                          <a:spcPct val="50000"/>
                        </a:spcBef>
                        <a:spcAft>
                          <a:spcPct val="0"/>
                        </a:spcAft>
                        <a:buClr>
                          <a:srgbClr val="60B4DA"/>
                        </a:buClr>
                        <a:buSzTx/>
                        <a:buFontTx/>
                        <a:buNone/>
                        <a:tabLst/>
                      </a:pPr>
                      <a:r>
                        <a:rPr kumimoji="0" lang="en-US" sz="1400" b="1" i="0" u="none" strike="noStrike" cap="none" normalizeH="0" baseline="0">
                          <a:ln>
                            <a:noFill/>
                          </a:ln>
                          <a:solidFill>
                            <a:schemeClr val="bg1"/>
                          </a:solidFill>
                          <a:effectLst/>
                          <a:latin typeface="Arial" charset="0"/>
                        </a:rPr>
                        <a:t>Clinical feature</a:t>
                      </a:r>
                    </a:p>
                  </a:txBody>
                  <a:tcPr marL="87913" marR="87913"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3264"/>
                    </a:solidFill>
                  </a:tcPr>
                </a:tc>
                <a:tc>
                  <a:txBody>
                    <a:bodyPr/>
                    <a:lstStyle/>
                    <a:p>
                      <a:pPr marL="171450" marR="0" lvl="0" indent="-171450" algn="ctr" defTabSz="914400" rtl="0" eaLnBrk="1" fontAlgn="base" latinLnBrk="0" hangingPunct="1">
                        <a:lnSpc>
                          <a:spcPct val="95000"/>
                        </a:lnSpc>
                        <a:spcBef>
                          <a:spcPct val="50000"/>
                        </a:spcBef>
                        <a:spcAft>
                          <a:spcPct val="0"/>
                        </a:spcAft>
                        <a:buClr>
                          <a:srgbClr val="60B4DA"/>
                        </a:buClr>
                        <a:buSzTx/>
                        <a:buFontTx/>
                        <a:buNone/>
                        <a:tabLst/>
                      </a:pPr>
                      <a:r>
                        <a:rPr kumimoji="0" lang="en-US" sz="1400" b="1" i="0" u="none" strike="noStrike" cap="none" normalizeH="0" baseline="0">
                          <a:ln>
                            <a:noFill/>
                          </a:ln>
                          <a:solidFill>
                            <a:schemeClr val="bg1"/>
                          </a:solidFill>
                          <a:effectLst/>
                          <a:latin typeface="Arial" charset="0"/>
                        </a:rPr>
                        <a:t>Patients (%)</a:t>
                      </a:r>
                    </a:p>
                  </a:txBody>
                  <a:tcPr marL="87913" marR="87913"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F3264"/>
                    </a:solidFill>
                  </a:tcPr>
                </a:tc>
                <a:extLst>
                  <a:ext uri="{0D108BD9-81ED-4DB2-BD59-A6C34878D82A}">
                    <a16:rowId xmlns:a16="http://schemas.microsoft.com/office/drawing/2014/main" val="10000"/>
                  </a:ext>
                </a:extLst>
              </a:tr>
              <a:tr h="294108">
                <a:tc>
                  <a:txBody>
                    <a:bodyPr/>
                    <a:lstStyle/>
                    <a:p>
                      <a:pPr marL="171450" marR="0" lvl="0" indent="-171450" algn="l" defTabSz="914400" rtl="0" eaLnBrk="1" fontAlgn="base" latinLnBrk="0" hangingPunct="1">
                        <a:lnSpc>
                          <a:spcPct val="95000"/>
                        </a:lnSpc>
                        <a:spcBef>
                          <a:spcPct val="50000"/>
                        </a:spcBef>
                        <a:spcAft>
                          <a:spcPct val="0"/>
                        </a:spcAft>
                        <a:buClr>
                          <a:srgbClr val="60B4DA"/>
                        </a:buClr>
                        <a:buSzTx/>
                        <a:buFontTx/>
                        <a:buNone/>
                        <a:tabLst/>
                      </a:pPr>
                      <a:r>
                        <a:rPr kumimoji="0" lang="en-US" sz="1400" b="0" i="0" u="none" strike="noStrike" cap="none" normalizeH="0" baseline="0" dirty="0">
                          <a:ln>
                            <a:noFill/>
                          </a:ln>
                          <a:solidFill>
                            <a:schemeClr val="tx1"/>
                          </a:solidFill>
                          <a:effectLst/>
                          <a:latin typeface="Arial" charset="0"/>
                        </a:rPr>
                        <a:t>Actively inflamed joints</a:t>
                      </a:r>
                    </a:p>
                  </a:txBody>
                  <a:tcPr marL="87913" marR="87913"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ctr" defTabSz="914400" rtl="0" eaLnBrk="1" fontAlgn="base" latinLnBrk="0" hangingPunct="1">
                        <a:lnSpc>
                          <a:spcPct val="95000"/>
                        </a:lnSpc>
                        <a:spcBef>
                          <a:spcPct val="50000"/>
                        </a:spcBef>
                        <a:spcAft>
                          <a:spcPct val="0"/>
                        </a:spcAft>
                        <a:buClr>
                          <a:srgbClr val="60B4DA"/>
                        </a:buClr>
                        <a:buSzTx/>
                        <a:buFontTx/>
                        <a:buNone/>
                        <a:tabLst/>
                      </a:pPr>
                      <a:r>
                        <a:rPr kumimoji="0" lang="en-US" sz="1400" b="0" i="0" u="none" strike="noStrike" cap="none" normalizeH="0" baseline="0">
                          <a:ln>
                            <a:noFill/>
                          </a:ln>
                          <a:solidFill>
                            <a:schemeClr val="tx1"/>
                          </a:solidFill>
                          <a:effectLst/>
                          <a:latin typeface="Arial" charset="0"/>
                        </a:rPr>
                        <a:t>97</a:t>
                      </a:r>
                    </a:p>
                  </a:txBody>
                  <a:tcPr marL="87913" marR="87913"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94108">
                <a:tc>
                  <a:txBody>
                    <a:bodyPr/>
                    <a:lstStyle/>
                    <a:p>
                      <a:pPr marL="171450" marR="0" lvl="0" indent="-171450" algn="l" defTabSz="914400" rtl="0" eaLnBrk="1" fontAlgn="base" latinLnBrk="0" hangingPunct="1">
                        <a:lnSpc>
                          <a:spcPct val="95000"/>
                        </a:lnSpc>
                        <a:spcBef>
                          <a:spcPct val="50000"/>
                        </a:spcBef>
                        <a:spcAft>
                          <a:spcPct val="0"/>
                        </a:spcAft>
                        <a:buClr>
                          <a:srgbClr val="60B4DA"/>
                        </a:buClr>
                        <a:buSzTx/>
                        <a:buFontTx/>
                        <a:buNone/>
                        <a:tabLst/>
                      </a:pPr>
                      <a:r>
                        <a:rPr kumimoji="0" lang="en-US" sz="1400" b="0" i="0" u="none" strike="noStrike" cap="none" normalizeH="0" baseline="0" dirty="0">
                          <a:ln>
                            <a:noFill/>
                          </a:ln>
                          <a:solidFill>
                            <a:schemeClr val="tx1"/>
                          </a:solidFill>
                          <a:effectLst/>
                          <a:latin typeface="Arial" charset="0"/>
                        </a:rPr>
                        <a:t>Plaque psoriasis</a:t>
                      </a:r>
                    </a:p>
                  </a:txBody>
                  <a:tcPr marL="87913" marR="87913"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ctr" defTabSz="914400" rtl="0" eaLnBrk="1" fontAlgn="base" latinLnBrk="0" hangingPunct="1">
                        <a:lnSpc>
                          <a:spcPct val="95000"/>
                        </a:lnSpc>
                        <a:spcBef>
                          <a:spcPct val="50000"/>
                        </a:spcBef>
                        <a:spcAft>
                          <a:spcPct val="0"/>
                        </a:spcAft>
                        <a:buClr>
                          <a:srgbClr val="60B4DA"/>
                        </a:buClr>
                        <a:buSzTx/>
                        <a:buFontTx/>
                        <a:buNone/>
                        <a:tabLst/>
                      </a:pPr>
                      <a:r>
                        <a:rPr kumimoji="0" lang="en-US" sz="1400" b="0" i="0" u="none" strike="noStrike" cap="none" normalizeH="0" baseline="0">
                          <a:ln>
                            <a:noFill/>
                          </a:ln>
                          <a:solidFill>
                            <a:schemeClr val="tx1"/>
                          </a:solidFill>
                          <a:effectLst/>
                          <a:latin typeface="Arial" charset="0"/>
                        </a:rPr>
                        <a:t>94</a:t>
                      </a:r>
                    </a:p>
                  </a:txBody>
                  <a:tcPr marL="87913" marR="87913"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94108">
                <a:tc>
                  <a:txBody>
                    <a:bodyPr/>
                    <a:lstStyle/>
                    <a:p>
                      <a:pPr marL="171450" marR="0" lvl="0" indent="-171450" algn="l" defTabSz="914400" rtl="0" eaLnBrk="1" fontAlgn="base" latinLnBrk="0" hangingPunct="1">
                        <a:lnSpc>
                          <a:spcPct val="95000"/>
                        </a:lnSpc>
                        <a:spcBef>
                          <a:spcPct val="50000"/>
                        </a:spcBef>
                        <a:spcAft>
                          <a:spcPct val="0"/>
                        </a:spcAft>
                        <a:buClr>
                          <a:srgbClr val="60B4DA"/>
                        </a:buClr>
                        <a:buSzTx/>
                        <a:buFontTx/>
                        <a:buNone/>
                        <a:tabLst/>
                      </a:pPr>
                      <a:r>
                        <a:rPr kumimoji="0" lang="en-US" sz="1400" b="0" i="0" u="none" strike="noStrike" cap="none" normalizeH="0" baseline="0" dirty="0">
                          <a:ln>
                            <a:noFill/>
                          </a:ln>
                          <a:solidFill>
                            <a:schemeClr val="tx1"/>
                          </a:solidFill>
                          <a:effectLst/>
                          <a:latin typeface="Arial" charset="0"/>
                        </a:rPr>
                        <a:t>Nail lesions</a:t>
                      </a:r>
                    </a:p>
                  </a:txBody>
                  <a:tcPr marL="87913" marR="87913"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ctr" defTabSz="914400" rtl="0" eaLnBrk="1" fontAlgn="base" latinLnBrk="0" hangingPunct="1">
                        <a:lnSpc>
                          <a:spcPct val="95000"/>
                        </a:lnSpc>
                        <a:spcBef>
                          <a:spcPct val="50000"/>
                        </a:spcBef>
                        <a:spcAft>
                          <a:spcPct val="0"/>
                        </a:spcAft>
                        <a:buClr>
                          <a:srgbClr val="60B4DA"/>
                        </a:buClr>
                        <a:buSzTx/>
                        <a:buFontTx/>
                        <a:buNone/>
                        <a:tabLst/>
                      </a:pPr>
                      <a:r>
                        <a:rPr kumimoji="0" lang="en-US" sz="1400" b="0" i="0" u="none" strike="noStrike" cap="none" normalizeH="0" baseline="0">
                          <a:ln>
                            <a:noFill/>
                          </a:ln>
                          <a:solidFill>
                            <a:schemeClr val="tx1"/>
                          </a:solidFill>
                          <a:effectLst/>
                          <a:latin typeface="Arial" charset="0"/>
                        </a:rPr>
                        <a:t>83</a:t>
                      </a:r>
                    </a:p>
                  </a:txBody>
                  <a:tcPr marL="87913" marR="87913"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94108">
                <a:tc>
                  <a:txBody>
                    <a:bodyPr/>
                    <a:lstStyle/>
                    <a:p>
                      <a:pPr marL="171450" marR="0" lvl="0" indent="-171450" algn="l" defTabSz="914400" rtl="0" eaLnBrk="1" fontAlgn="base" latinLnBrk="0" hangingPunct="1">
                        <a:lnSpc>
                          <a:spcPct val="95000"/>
                        </a:lnSpc>
                        <a:spcBef>
                          <a:spcPct val="0"/>
                        </a:spcBef>
                        <a:spcAft>
                          <a:spcPct val="0"/>
                        </a:spcAft>
                        <a:buClr>
                          <a:srgbClr val="60B4DA"/>
                        </a:buClr>
                        <a:buSzTx/>
                        <a:buFontTx/>
                        <a:buNone/>
                        <a:tabLst/>
                      </a:pPr>
                      <a:r>
                        <a:rPr kumimoji="0" lang="en-US" sz="1400" b="0" i="0" u="none" strike="noStrike" cap="none" normalizeH="0" baseline="0" dirty="0">
                          <a:ln>
                            <a:noFill/>
                          </a:ln>
                          <a:solidFill>
                            <a:schemeClr val="tx1"/>
                          </a:solidFill>
                          <a:effectLst/>
                          <a:latin typeface="Arial" charset="0"/>
                        </a:rPr>
                        <a:t>DIP joint disease</a:t>
                      </a:r>
                    </a:p>
                  </a:txBody>
                  <a:tcPr marL="87913" marR="87913"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ctr" defTabSz="914400" rtl="0" eaLnBrk="1" fontAlgn="base" latinLnBrk="0" hangingPunct="1">
                        <a:lnSpc>
                          <a:spcPct val="95000"/>
                        </a:lnSpc>
                        <a:spcBef>
                          <a:spcPct val="50000"/>
                        </a:spcBef>
                        <a:spcAft>
                          <a:spcPct val="0"/>
                        </a:spcAft>
                        <a:buClr>
                          <a:srgbClr val="60B4DA"/>
                        </a:buClr>
                        <a:buSzTx/>
                        <a:buFontTx/>
                        <a:buNone/>
                        <a:tabLst/>
                      </a:pPr>
                      <a:r>
                        <a:rPr kumimoji="0" lang="en-US" sz="1400" b="0" i="0" u="none" strike="noStrike" cap="none" normalizeH="0" baseline="0">
                          <a:ln>
                            <a:noFill/>
                          </a:ln>
                          <a:solidFill>
                            <a:schemeClr val="tx1"/>
                          </a:solidFill>
                          <a:effectLst/>
                          <a:latin typeface="Arial" charset="0"/>
                        </a:rPr>
                        <a:t>54</a:t>
                      </a:r>
                    </a:p>
                  </a:txBody>
                  <a:tcPr marL="87913" marR="87913"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94108">
                <a:tc>
                  <a:txBody>
                    <a:bodyPr/>
                    <a:lstStyle/>
                    <a:p>
                      <a:pPr marL="171450" marR="0" lvl="0" indent="-171450" algn="l" defTabSz="914400" rtl="0" eaLnBrk="1" fontAlgn="base" latinLnBrk="0" hangingPunct="1">
                        <a:lnSpc>
                          <a:spcPct val="95000"/>
                        </a:lnSpc>
                        <a:spcBef>
                          <a:spcPct val="0"/>
                        </a:spcBef>
                        <a:spcAft>
                          <a:spcPct val="0"/>
                        </a:spcAft>
                        <a:buClr>
                          <a:srgbClr val="60B4DA"/>
                        </a:buClr>
                        <a:buSzTx/>
                        <a:buFontTx/>
                        <a:buNone/>
                        <a:tabLst/>
                      </a:pPr>
                      <a:r>
                        <a:rPr kumimoji="0" lang="en-US" sz="1400" b="0" i="0" u="none" strike="noStrike" cap="none" normalizeH="0" baseline="0" dirty="0">
                          <a:ln>
                            <a:noFill/>
                          </a:ln>
                          <a:solidFill>
                            <a:schemeClr val="tx1"/>
                          </a:solidFill>
                          <a:effectLst/>
                          <a:latin typeface="Arial" charset="0"/>
                        </a:rPr>
                        <a:t>Morning stiffness</a:t>
                      </a:r>
                    </a:p>
                  </a:txBody>
                  <a:tcPr marL="87913" marR="87913"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ctr" defTabSz="914400" rtl="0" eaLnBrk="1" fontAlgn="base" latinLnBrk="0" hangingPunct="1">
                        <a:lnSpc>
                          <a:spcPct val="95000"/>
                        </a:lnSpc>
                        <a:spcBef>
                          <a:spcPct val="50000"/>
                        </a:spcBef>
                        <a:spcAft>
                          <a:spcPct val="0"/>
                        </a:spcAft>
                        <a:buClr>
                          <a:srgbClr val="60B4DA"/>
                        </a:buClr>
                        <a:buSzTx/>
                        <a:buFontTx/>
                        <a:buNone/>
                        <a:tabLst/>
                      </a:pPr>
                      <a:r>
                        <a:rPr kumimoji="0" lang="en-US" sz="1400" b="0" i="0" u="none" strike="noStrike" cap="none" normalizeH="0" baseline="0">
                          <a:ln>
                            <a:noFill/>
                          </a:ln>
                          <a:solidFill>
                            <a:schemeClr val="tx1"/>
                          </a:solidFill>
                          <a:effectLst/>
                          <a:latin typeface="Arial" charset="0"/>
                        </a:rPr>
                        <a:t>52</a:t>
                      </a:r>
                    </a:p>
                  </a:txBody>
                  <a:tcPr marL="87913" marR="87913"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94108">
                <a:tc>
                  <a:txBody>
                    <a:bodyPr/>
                    <a:lstStyle/>
                    <a:p>
                      <a:pPr marL="171450" marR="0" lvl="0" indent="-171450" algn="l" defTabSz="914400" rtl="0" eaLnBrk="1" fontAlgn="base" latinLnBrk="0" hangingPunct="1">
                        <a:lnSpc>
                          <a:spcPct val="95000"/>
                        </a:lnSpc>
                        <a:spcBef>
                          <a:spcPct val="0"/>
                        </a:spcBef>
                        <a:spcAft>
                          <a:spcPct val="0"/>
                        </a:spcAft>
                        <a:buClr>
                          <a:srgbClr val="60B4DA"/>
                        </a:buClr>
                        <a:buSzTx/>
                        <a:buFontTx/>
                        <a:buNone/>
                        <a:tabLst/>
                      </a:pPr>
                      <a:r>
                        <a:rPr kumimoji="0" lang="en-US" sz="1400" b="0" i="0" u="none" strike="noStrike" cap="none" normalizeH="0" baseline="0" dirty="0">
                          <a:ln>
                            <a:noFill/>
                          </a:ln>
                          <a:solidFill>
                            <a:schemeClr val="tx1"/>
                          </a:solidFill>
                          <a:effectLst/>
                          <a:latin typeface="Arial" charset="0"/>
                        </a:rPr>
                        <a:t>Deformities: ≥1 / ≥5 </a:t>
                      </a:r>
                    </a:p>
                  </a:txBody>
                  <a:tcPr marL="87913" marR="87913"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ctr" defTabSz="914400" rtl="0" eaLnBrk="1" fontAlgn="base" latinLnBrk="0" hangingPunct="1">
                        <a:lnSpc>
                          <a:spcPct val="95000"/>
                        </a:lnSpc>
                        <a:spcBef>
                          <a:spcPct val="50000"/>
                        </a:spcBef>
                        <a:spcAft>
                          <a:spcPct val="0"/>
                        </a:spcAft>
                        <a:buClr>
                          <a:srgbClr val="60B4DA"/>
                        </a:buClr>
                        <a:buSzTx/>
                        <a:buFontTx/>
                        <a:buNone/>
                        <a:tabLst/>
                      </a:pPr>
                      <a:r>
                        <a:rPr kumimoji="0" lang="en-US" sz="1400" b="0" i="0" u="none" strike="noStrike" cap="none" normalizeH="0" baseline="0">
                          <a:ln>
                            <a:noFill/>
                          </a:ln>
                          <a:solidFill>
                            <a:schemeClr val="tx1"/>
                          </a:solidFill>
                          <a:effectLst/>
                          <a:latin typeface="Arial" charset="0"/>
                        </a:rPr>
                        <a:t>43 / 16</a:t>
                      </a:r>
                    </a:p>
                  </a:txBody>
                  <a:tcPr marL="87913" marR="87913"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94108">
                <a:tc>
                  <a:txBody>
                    <a:bodyPr/>
                    <a:lstStyle/>
                    <a:p>
                      <a:pPr marL="171450" marR="0" lvl="0" indent="-171450" algn="l" defTabSz="914400" rtl="0" eaLnBrk="1" fontAlgn="base" latinLnBrk="0" hangingPunct="1">
                        <a:lnSpc>
                          <a:spcPct val="95000"/>
                        </a:lnSpc>
                        <a:spcBef>
                          <a:spcPct val="0"/>
                        </a:spcBef>
                        <a:spcAft>
                          <a:spcPct val="0"/>
                        </a:spcAft>
                        <a:buClr>
                          <a:srgbClr val="60B4DA"/>
                        </a:buClr>
                        <a:buSzTx/>
                        <a:buFontTx/>
                        <a:buNone/>
                        <a:tabLst/>
                      </a:pPr>
                      <a:r>
                        <a:rPr kumimoji="0" lang="en-US" sz="1400" b="0" i="0" u="none" strike="noStrike" cap="none" normalizeH="0" baseline="0">
                          <a:ln>
                            <a:noFill/>
                          </a:ln>
                          <a:solidFill>
                            <a:schemeClr val="tx1"/>
                          </a:solidFill>
                          <a:effectLst/>
                          <a:latin typeface="Arial" charset="0"/>
                        </a:rPr>
                        <a:t>Skin and joints flaring simultaneously</a:t>
                      </a:r>
                    </a:p>
                  </a:txBody>
                  <a:tcPr marL="87913" marR="87913"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ctr" defTabSz="914400" rtl="0" eaLnBrk="1" fontAlgn="base" latinLnBrk="0" hangingPunct="1">
                        <a:lnSpc>
                          <a:spcPct val="95000"/>
                        </a:lnSpc>
                        <a:spcBef>
                          <a:spcPct val="50000"/>
                        </a:spcBef>
                        <a:spcAft>
                          <a:spcPct val="0"/>
                        </a:spcAft>
                        <a:buClr>
                          <a:srgbClr val="60B4DA"/>
                        </a:buClr>
                        <a:buSzTx/>
                        <a:buFontTx/>
                        <a:buNone/>
                        <a:tabLst/>
                      </a:pPr>
                      <a:r>
                        <a:rPr kumimoji="0" lang="en-US" sz="1400" b="0" i="0" u="none" strike="noStrike" cap="none" normalizeH="0" baseline="0">
                          <a:ln>
                            <a:noFill/>
                          </a:ln>
                          <a:solidFill>
                            <a:schemeClr val="tx1"/>
                          </a:solidFill>
                          <a:effectLst/>
                          <a:latin typeface="Arial" charset="0"/>
                        </a:rPr>
                        <a:t>35</a:t>
                      </a:r>
                    </a:p>
                  </a:txBody>
                  <a:tcPr marL="87913" marR="87913"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94108">
                <a:tc>
                  <a:txBody>
                    <a:bodyPr/>
                    <a:lstStyle/>
                    <a:p>
                      <a:pPr marL="171450" marR="0" lvl="0" indent="-171450" algn="l" defTabSz="914400" rtl="0" eaLnBrk="1" fontAlgn="base" latinLnBrk="0" hangingPunct="1">
                        <a:lnSpc>
                          <a:spcPct val="95000"/>
                        </a:lnSpc>
                        <a:spcBef>
                          <a:spcPct val="0"/>
                        </a:spcBef>
                        <a:spcAft>
                          <a:spcPct val="0"/>
                        </a:spcAft>
                        <a:buClr>
                          <a:srgbClr val="60B4DA"/>
                        </a:buClr>
                        <a:buSzTx/>
                        <a:buFontTx/>
                        <a:buNone/>
                        <a:tabLst/>
                      </a:pPr>
                      <a:r>
                        <a:rPr kumimoji="0" lang="en-US" sz="1400" b="0" i="0" u="none" strike="noStrike" cap="none" normalizeH="0" baseline="0">
                          <a:ln>
                            <a:noFill/>
                          </a:ln>
                          <a:solidFill>
                            <a:schemeClr val="tx1"/>
                          </a:solidFill>
                          <a:effectLst/>
                          <a:latin typeface="Arial" charset="0"/>
                        </a:rPr>
                        <a:t>Dactylitis</a:t>
                      </a:r>
                    </a:p>
                  </a:txBody>
                  <a:tcPr marL="87913" marR="87913"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ctr" defTabSz="914400" rtl="0" eaLnBrk="1" fontAlgn="base" latinLnBrk="0" hangingPunct="1">
                        <a:lnSpc>
                          <a:spcPct val="95000"/>
                        </a:lnSpc>
                        <a:spcBef>
                          <a:spcPct val="50000"/>
                        </a:spcBef>
                        <a:spcAft>
                          <a:spcPct val="0"/>
                        </a:spcAft>
                        <a:buClr>
                          <a:srgbClr val="60B4DA"/>
                        </a:buClr>
                        <a:buSzTx/>
                        <a:buFontTx/>
                        <a:buNone/>
                        <a:tabLst/>
                      </a:pPr>
                      <a:r>
                        <a:rPr kumimoji="0" lang="en-US" sz="1400" b="0" i="0" u="none" strike="noStrike" cap="none" normalizeH="0" baseline="0" dirty="0">
                          <a:ln>
                            <a:noFill/>
                          </a:ln>
                          <a:solidFill>
                            <a:schemeClr val="tx1"/>
                          </a:solidFill>
                          <a:effectLst/>
                          <a:latin typeface="Arial" charset="0"/>
                        </a:rPr>
                        <a:t>33</a:t>
                      </a:r>
                    </a:p>
                  </a:txBody>
                  <a:tcPr marL="87913" marR="87913"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94108">
                <a:tc>
                  <a:txBody>
                    <a:bodyPr/>
                    <a:lstStyle/>
                    <a:p>
                      <a:pPr marL="171450" marR="0" lvl="0" indent="-171450" algn="l" defTabSz="914400" rtl="0" eaLnBrk="1" fontAlgn="base" latinLnBrk="0" hangingPunct="1">
                        <a:lnSpc>
                          <a:spcPct val="95000"/>
                        </a:lnSpc>
                        <a:spcBef>
                          <a:spcPct val="50000"/>
                        </a:spcBef>
                        <a:spcAft>
                          <a:spcPct val="0"/>
                        </a:spcAft>
                        <a:buClr>
                          <a:srgbClr val="60B4DA"/>
                        </a:buClr>
                        <a:buSzTx/>
                        <a:buFontTx/>
                        <a:buNone/>
                        <a:tabLst/>
                      </a:pPr>
                      <a:r>
                        <a:rPr kumimoji="0" lang="en-US" sz="1400" b="0" i="0" u="none" strike="noStrike" cap="none" normalizeH="0" baseline="0" dirty="0">
                          <a:ln>
                            <a:noFill/>
                          </a:ln>
                          <a:solidFill>
                            <a:schemeClr val="tx1"/>
                          </a:solidFill>
                          <a:effectLst/>
                          <a:latin typeface="Arial" charset="0"/>
                        </a:rPr>
                        <a:t>Inflammatory neck pain and stiffness</a:t>
                      </a:r>
                    </a:p>
                  </a:txBody>
                  <a:tcPr marL="87913" marR="87913"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ctr" defTabSz="914400" rtl="0" eaLnBrk="1" fontAlgn="base" latinLnBrk="0" hangingPunct="1">
                        <a:lnSpc>
                          <a:spcPct val="95000"/>
                        </a:lnSpc>
                        <a:spcBef>
                          <a:spcPct val="50000"/>
                        </a:spcBef>
                        <a:spcAft>
                          <a:spcPct val="0"/>
                        </a:spcAft>
                        <a:buClr>
                          <a:srgbClr val="60B4DA"/>
                        </a:buClr>
                        <a:buSzTx/>
                        <a:buFontTx/>
                        <a:buNone/>
                        <a:tabLst/>
                      </a:pPr>
                      <a:r>
                        <a:rPr kumimoji="0" lang="en-US" sz="1400" b="0" i="0" u="none" strike="noStrike" cap="none" normalizeH="0" baseline="0">
                          <a:ln>
                            <a:noFill/>
                          </a:ln>
                          <a:solidFill>
                            <a:schemeClr val="tx1"/>
                          </a:solidFill>
                          <a:effectLst/>
                          <a:latin typeface="Arial" charset="0"/>
                        </a:rPr>
                        <a:t>23</a:t>
                      </a:r>
                    </a:p>
                  </a:txBody>
                  <a:tcPr marL="87913" marR="87913"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94108">
                <a:tc>
                  <a:txBody>
                    <a:bodyPr/>
                    <a:lstStyle/>
                    <a:p>
                      <a:pPr marL="171450" marR="0" lvl="0" indent="-171450" algn="l" defTabSz="914400" rtl="0" eaLnBrk="1" fontAlgn="base" latinLnBrk="0" hangingPunct="1">
                        <a:lnSpc>
                          <a:spcPct val="95000"/>
                        </a:lnSpc>
                        <a:spcBef>
                          <a:spcPct val="0"/>
                        </a:spcBef>
                        <a:spcAft>
                          <a:spcPct val="0"/>
                        </a:spcAft>
                        <a:buClr>
                          <a:srgbClr val="60B4DA"/>
                        </a:buClr>
                        <a:buSzTx/>
                        <a:buFontTx/>
                        <a:buNone/>
                        <a:tabLst/>
                      </a:pPr>
                      <a:r>
                        <a:rPr kumimoji="0" lang="en-US" sz="1400" b="0" i="0" u="none" strike="noStrike" cap="none" normalizeH="0" baseline="0" dirty="0">
                          <a:ln>
                            <a:noFill/>
                          </a:ln>
                          <a:solidFill>
                            <a:schemeClr val="tx1"/>
                          </a:solidFill>
                          <a:effectLst/>
                          <a:latin typeface="Arial" charset="0"/>
                        </a:rPr>
                        <a:t>Inflammatory back pain and stiffness</a:t>
                      </a:r>
                    </a:p>
                  </a:txBody>
                  <a:tcPr marL="87913" marR="87913"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ctr" defTabSz="914400" rtl="0" eaLnBrk="1" fontAlgn="base" latinLnBrk="0" hangingPunct="1">
                        <a:lnSpc>
                          <a:spcPct val="95000"/>
                        </a:lnSpc>
                        <a:spcBef>
                          <a:spcPct val="50000"/>
                        </a:spcBef>
                        <a:spcAft>
                          <a:spcPct val="0"/>
                        </a:spcAft>
                        <a:buClr>
                          <a:srgbClr val="60B4DA"/>
                        </a:buClr>
                        <a:buSzTx/>
                        <a:buFontTx/>
                        <a:buNone/>
                        <a:tabLst/>
                      </a:pPr>
                      <a:r>
                        <a:rPr kumimoji="0" lang="en-US" sz="1400" b="0" i="0" u="none" strike="noStrike" cap="none" normalizeH="0" baseline="0">
                          <a:ln>
                            <a:noFill/>
                          </a:ln>
                          <a:solidFill>
                            <a:schemeClr val="tx1"/>
                          </a:solidFill>
                          <a:effectLst/>
                          <a:latin typeface="Arial" charset="0"/>
                        </a:rPr>
                        <a:t>19</a:t>
                      </a:r>
                    </a:p>
                  </a:txBody>
                  <a:tcPr marL="87913" marR="87913"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294108">
                <a:tc>
                  <a:txBody>
                    <a:bodyPr/>
                    <a:lstStyle/>
                    <a:p>
                      <a:pPr marL="171450" marR="0" lvl="0" indent="-171450" algn="l" defTabSz="914400" rtl="0" eaLnBrk="1" fontAlgn="base" latinLnBrk="0" hangingPunct="1">
                        <a:lnSpc>
                          <a:spcPct val="95000"/>
                        </a:lnSpc>
                        <a:spcBef>
                          <a:spcPct val="0"/>
                        </a:spcBef>
                        <a:spcAft>
                          <a:spcPct val="0"/>
                        </a:spcAft>
                        <a:buClr>
                          <a:srgbClr val="60B4DA"/>
                        </a:buClr>
                        <a:buSzTx/>
                        <a:buFontTx/>
                        <a:buNone/>
                        <a:tabLst/>
                      </a:pPr>
                      <a:r>
                        <a:rPr kumimoji="0" lang="en-US" sz="1400" b="0" i="0" u="none" strike="noStrike" cap="none" normalizeH="0" baseline="0">
                          <a:ln>
                            <a:noFill/>
                          </a:ln>
                          <a:solidFill>
                            <a:schemeClr val="tx1"/>
                          </a:solidFill>
                          <a:effectLst/>
                          <a:latin typeface="Arial" charset="0"/>
                        </a:rPr>
                        <a:t>ACR functional class III/IV</a:t>
                      </a:r>
                    </a:p>
                  </a:txBody>
                  <a:tcPr marL="87913" marR="87913"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ctr" defTabSz="914400" rtl="0" eaLnBrk="1" fontAlgn="base" latinLnBrk="0" hangingPunct="1">
                        <a:lnSpc>
                          <a:spcPct val="95000"/>
                        </a:lnSpc>
                        <a:spcBef>
                          <a:spcPct val="50000"/>
                        </a:spcBef>
                        <a:spcAft>
                          <a:spcPct val="0"/>
                        </a:spcAft>
                        <a:buClr>
                          <a:srgbClr val="60B4DA"/>
                        </a:buClr>
                        <a:buSzTx/>
                        <a:buFontTx/>
                        <a:buNone/>
                        <a:tabLst/>
                      </a:pPr>
                      <a:r>
                        <a:rPr kumimoji="0" lang="en-US" sz="1400" b="0" i="0" u="none" strike="noStrike" cap="none" normalizeH="0" baseline="0">
                          <a:ln>
                            <a:noFill/>
                          </a:ln>
                          <a:solidFill>
                            <a:schemeClr val="tx1"/>
                          </a:solidFill>
                          <a:effectLst/>
                          <a:latin typeface="Arial" charset="0"/>
                        </a:rPr>
                        <a:t>11</a:t>
                      </a:r>
                    </a:p>
                  </a:txBody>
                  <a:tcPr marL="87913" marR="87913"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94108">
                <a:tc>
                  <a:txBody>
                    <a:bodyPr/>
                    <a:lstStyle/>
                    <a:p>
                      <a:pPr marL="171450" marR="0" lvl="0" indent="-171450" algn="l" defTabSz="914400" rtl="0" eaLnBrk="1" fontAlgn="base" latinLnBrk="0" hangingPunct="1">
                        <a:lnSpc>
                          <a:spcPct val="95000"/>
                        </a:lnSpc>
                        <a:spcBef>
                          <a:spcPct val="0"/>
                        </a:spcBef>
                        <a:spcAft>
                          <a:spcPct val="0"/>
                        </a:spcAft>
                        <a:buClr>
                          <a:srgbClr val="60B4DA"/>
                        </a:buClr>
                        <a:buSzTx/>
                        <a:buFontTx/>
                        <a:buNone/>
                        <a:tabLst/>
                      </a:pPr>
                      <a:r>
                        <a:rPr kumimoji="0" lang="en-US" sz="1400" b="0" i="0" u="none" strike="noStrike" cap="none" normalizeH="0" baseline="0" dirty="0">
                          <a:ln>
                            <a:noFill/>
                          </a:ln>
                          <a:solidFill>
                            <a:schemeClr val="tx1"/>
                          </a:solidFill>
                          <a:effectLst/>
                          <a:latin typeface="Arial" charset="0"/>
                        </a:rPr>
                        <a:t>Sacroiliac stress pain</a:t>
                      </a:r>
                    </a:p>
                  </a:txBody>
                  <a:tcPr marL="87913" marR="87913"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ctr" defTabSz="914400" rtl="0" eaLnBrk="1" fontAlgn="base" latinLnBrk="0" hangingPunct="1">
                        <a:lnSpc>
                          <a:spcPct val="95000"/>
                        </a:lnSpc>
                        <a:spcBef>
                          <a:spcPct val="50000"/>
                        </a:spcBef>
                        <a:spcAft>
                          <a:spcPct val="0"/>
                        </a:spcAft>
                        <a:buClr>
                          <a:srgbClr val="60B4DA"/>
                        </a:buClr>
                        <a:buSzTx/>
                        <a:buFontTx/>
                        <a:buNone/>
                        <a:tabLst/>
                      </a:pPr>
                      <a:r>
                        <a:rPr kumimoji="0" lang="en-US" sz="1400" b="0" i="0" u="none" strike="noStrike" cap="none" normalizeH="0" baseline="0">
                          <a:ln>
                            <a:noFill/>
                          </a:ln>
                          <a:solidFill>
                            <a:schemeClr val="tx1"/>
                          </a:solidFill>
                          <a:effectLst/>
                          <a:latin typeface="Arial" charset="0"/>
                        </a:rPr>
                        <a:t>10</a:t>
                      </a:r>
                    </a:p>
                  </a:txBody>
                  <a:tcPr marL="87913" marR="87913"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294108">
                <a:tc>
                  <a:txBody>
                    <a:bodyPr/>
                    <a:lstStyle/>
                    <a:p>
                      <a:pPr marL="171450" marR="0" lvl="0" indent="-171450" algn="l" defTabSz="914400" rtl="0" eaLnBrk="1" fontAlgn="base" latinLnBrk="0" hangingPunct="1">
                        <a:lnSpc>
                          <a:spcPct val="95000"/>
                        </a:lnSpc>
                        <a:spcBef>
                          <a:spcPct val="0"/>
                        </a:spcBef>
                        <a:spcAft>
                          <a:spcPct val="0"/>
                        </a:spcAft>
                        <a:buClr>
                          <a:srgbClr val="60B4DA"/>
                        </a:buClr>
                        <a:buSzTx/>
                        <a:buFontTx/>
                        <a:buNone/>
                        <a:tabLst/>
                      </a:pPr>
                      <a:r>
                        <a:rPr kumimoji="0" lang="en-US" sz="1400" b="0" i="0" u="none" strike="noStrike" cap="none" normalizeH="0" baseline="0" err="1">
                          <a:ln>
                            <a:noFill/>
                          </a:ln>
                          <a:solidFill>
                            <a:schemeClr val="tx1"/>
                          </a:solidFill>
                          <a:effectLst/>
                          <a:latin typeface="Arial" charset="0"/>
                        </a:rPr>
                        <a:t>Iritis</a:t>
                      </a:r>
                      <a:endParaRPr kumimoji="0" lang="en-US" sz="1400" b="0" i="0" u="none" strike="noStrike" cap="none" normalizeH="0" baseline="0">
                        <a:ln>
                          <a:noFill/>
                        </a:ln>
                        <a:solidFill>
                          <a:schemeClr val="tx1"/>
                        </a:solidFill>
                        <a:effectLst/>
                        <a:latin typeface="Arial" charset="0"/>
                      </a:endParaRPr>
                    </a:p>
                  </a:txBody>
                  <a:tcPr marL="87913" marR="87913" marT="45708" marB="4570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171450" marR="0" lvl="0" indent="-171450" algn="ctr" defTabSz="914400" rtl="0" eaLnBrk="1" fontAlgn="base" latinLnBrk="0" hangingPunct="1">
                        <a:lnSpc>
                          <a:spcPct val="95000"/>
                        </a:lnSpc>
                        <a:spcBef>
                          <a:spcPct val="50000"/>
                        </a:spcBef>
                        <a:spcAft>
                          <a:spcPct val="0"/>
                        </a:spcAft>
                        <a:buClr>
                          <a:srgbClr val="60B4DA"/>
                        </a:buClr>
                        <a:buSzTx/>
                        <a:buFontTx/>
                        <a:buNone/>
                        <a:tabLst/>
                      </a:pPr>
                      <a:r>
                        <a:rPr kumimoji="0" lang="en-US" sz="1400" b="0" i="0" u="none" strike="noStrike" cap="none" normalizeH="0" baseline="0" dirty="0">
                          <a:ln>
                            <a:noFill/>
                          </a:ln>
                          <a:solidFill>
                            <a:schemeClr val="tx1"/>
                          </a:solidFill>
                          <a:effectLst/>
                          <a:latin typeface="Arial" charset="0"/>
                        </a:rPr>
                        <a:t>7</a:t>
                      </a:r>
                    </a:p>
                  </a:txBody>
                  <a:tcPr marL="87913" marR="87913" marT="45708" marB="4570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bl>
          </a:graphicData>
        </a:graphic>
      </p:graphicFrame>
      <p:sp>
        <p:nvSpPr>
          <p:cNvPr id="12" name="Text Box 4"/>
          <p:cNvSpPr txBox="1">
            <a:spLocks noChangeArrowheads="1"/>
          </p:cNvSpPr>
          <p:nvPr/>
        </p:nvSpPr>
        <p:spPr bwMode="auto">
          <a:xfrm>
            <a:off x="1524001" y="6519446"/>
            <a:ext cx="5913785" cy="338554"/>
          </a:xfrm>
          <a:prstGeom prst="rect">
            <a:avLst/>
          </a:prstGeom>
          <a:noFill/>
          <a:ln w="9525">
            <a:noFill/>
            <a:miter lim="800000"/>
            <a:headEnd/>
            <a:tailEnd/>
          </a:ln>
        </p:spPr>
        <p:txBody>
          <a:bodyPr wrap="square" anchor="b">
            <a:spAutoFit/>
          </a:bodyPr>
          <a:lstStyle/>
          <a:p>
            <a:pPr defTabSz="457200" fontAlgn="base">
              <a:spcBef>
                <a:spcPct val="0"/>
              </a:spcBef>
              <a:spcAft>
                <a:spcPct val="0"/>
              </a:spcAft>
            </a:pPr>
            <a:r>
              <a:rPr lang="da-DK" altLang="en-US" sz="800" dirty="0">
                <a:solidFill>
                  <a:srgbClr val="000000"/>
                </a:solidFill>
                <a:latin typeface="Arial" pitchFamily="34" charset="0"/>
                <a:cs typeface="Arial" pitchFamily="34" charset="0"/>
              </a:rPr>
              <a:t>ACR: American College of </a:t>
            </a:r>
            <a:r>
              <a:rPr lang="da-DK" altLang="en-US" sz="800" dirty="0" err="1">
                <a:solidFill>
                  <a:srgbClr val="000000"/>
                </a:solidFill>
                <a:latin typeface="Arial" pitchFamily="34" charset="0"/>
                <a:cs typeface="Arial" pitchFamily="34" charset="0"/>
              </a:rPr>
              <a:t>Rheumatology</a:t>
            </a:r>
            <a:br>
              <a:rPr lang="da-DK" altLang="en-US" sz="800" dirty="0">
                <a:solidFill>
                  <a:srgbClr val="000000"/>
                </a:solidFill>
                <a:latin typeface="Arial" pitchFamily="34" charset="0"/>
                <a:cs typeface="Arial" pitchFamily="34" charset="0"/>
              </a:rPr>
            </a:br>
            <a:r>
              <a:rPr lang="da-DK" altLang="en-US" sz="800" dirty="0">
                <a:solidFill>
                  <a:srgbClr val="000000"/>
                </a:solidFill>
                <a:latin typeface="Arial" pitchFamily="34" charset="0"/>
                <a:cs typeface="Arial" pitchFamily="34" charset="0"/>
              </a:rPr>
              <a:t>Gladman DD, et al. Q J Med 1987;62:127–41</a:t>
            </a:r>
          </a:p>
        </p:txBody>
      </p:sp>
      <p:sp>
        <p:nvSpPr>
          <p:cNvPr id="15" name="TextBox 14"/>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srgbClr val="782244"/>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p:txBody>
      </p:sp>
      <p:sp>
        <p:nvSpPr>
          <p:cNvPr id="16" name="Rounded Rectangle 15">
            <a:hlinkClick r:id="" action="ppaction://noaction"/>
          </p:cNvPr>
          <p:cNvSpPr/>
          <p:nvPr/>
        </p:nvSpPr>
        <p:spPr>
          <a:xfrm>
            <a:off x="1659664" y="2356386"/>
            <a:ext cx="948253" cy="474224"/>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Clinical</a:t>
            </a:r>
          </a:p>
        </p:txBody>
      </p:sp>
      <p:sp>
        <p:nvSpPr>
          <p:cNvPr id="17" name="Rounded Rectangle 16">
            <a:hlinkClick r:id="" action="ppaction://noaction"/>
          </p:cNvPr>
          <p:cNvSpPr/>
          <p:nvPr/>
        </p:nvSpPr>
        <p:spPr>
          <a:xfrm>
            <a:off x="1659664" y="2938032"/>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Imaging</a:t>
            </a:r>
          </a:p>
        </p:txBody>
      </p:sp>
      <p:sp>
        <p:nvSpPr>
          <p:cNvPr id="18" name="Rounded Rectangle 17">
            <a:hlinkClick r:id="rId2" action="ppaction://hlinksldjump"/>
          </p:cNvPr>
          <p:cNvSpPr/>
          <p:nvPr/>
        </p:nvSpPr>
        <p:spPr>
          <a:xfrm>
            <a:off x="1659664" y="1774740"/>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Subclinical</a:t>
            </a:r>
          </a:p>
        </p:txBody>
      </p:sp>
      <p:sp>
        <p:nvSpPr>
          <p:cNvPr id="19" name="Rounded Rectangle 18">
            <a:hlinkClick r:id="rId3" action="ppaction://hlinksldjump"/>
          </p:cNvPr>
          <p:cNvSpPr/>
          <p:nvPr/>
        </p:nvSpPr>
        <p:spPr>
          <a:xfrm>
            <a:off x="1659664" y="3519678"/>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Criteria</a:t>
            </a:r>
          </a:p>
        </p:txBody>
      </p:sp>
    </p:spTree>
    <p:extLst>
      <p:ext uri="{BB962C8B-B14F-4D97-AF65-F5344CB8AC3E}">
        <p14:creationId xmlns:p14="http://schemas.microsoft.com/office/powerpoint/2010/main" val="6087098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676180" y="3175362"/>
            <a:ext cx="4353520" cy="731837"/>
          </a:xfrm>
        </p:spPr>
        <p:txBody>
          <a:bodyPr anchor="ctr">
            <a:normAutofit/>
          </a:bodyPr>
          <a:lstStyle/>
          <a:p>
            <a:pPr algn="ctr"/>
            <a:r>
              <a:rPr lang="en-US" altLang="en-US" sz="2800">
                <a:solidFill>
                  <a:srgbClr val="953735"/>
                </a:solidFill>
                <a:latin typeface="Arial Rounded MT Bold"/>
                <a:cs typeface="Arial Rounded MT Bold"/>
              </a:rPr>
              <a:t>Plaque psoriasis</a:t>
            </a:r>
          </a:p>
        </p:txBody>
      </p:sp>
      <p:sp>
        <p:nvSpPr>
          <p:cNvPr id="12" name="Text Box 4"/>
          <p:cNvSpPr txBox="1">
            <a:spLocks noChangeArrowheads="1"/>
          </p:cNvSpPr>
          <p:nvPr/>
        </p:nvSpPr>
        <p:spPr bwMode="auto">
          <a:xfrm>
            <a:off x="1524001" y="6519446"/>
            <a:ext cx="5913785" cy="338554"/>
          </a:xfrm>
          <a:prstGeom prst="rect">
            <a:avLst/>
          </a:prstGeom>
          <a:noFill/>
          <a:ln w="9525">
            <a:noFill/>
            <a:miter lim="800000"/>
            <a:headEnd/>
            <a:tailEnd/>
          </a:ln>
        </p:spPr>
        <p:txBody>
          <a:bodyPr wrap="square" anchor="b">
            <a:spAutoFit/>
          </a:bodyPr>
          <a:lstStyle/>
          <a:p>
            <a:pPr defTabSz="457200" fontAlgn="base">
              <a:spcBef>
                <a:spcPct val="0"/>
              </a:spcBef>
              <a:spcAft>
                <a:spcPct val="0"/>
              </a:spcAft>
            </a:pPr>
            <a:r>
              <a:rPr lang="da-DK" altLang="en-US" sz="800" dirty="0">
                <a:solidFill>
                  <a:srgbClr val="000000"/>
                </a:solidFill>
                <a:latin typeface="Arial" pitchFamily="34" charset="0"/>
                <a:cs typeface="Arial" pitchFamily="34" charset="0"/>
              </a:rPr>
              <a:t>ACR: American College of </a:t>
            </a:r>
            <a:r>
              <a:rPr lang="da-DK" altLang="en-US" sz="800" dirty="0" err="1">
                <a:solidFill>
                  <a:srgbClr val="000000"/>
                </a:solidFill>
                <a:latin typeface="Arial" pitchFamily="34" charset="0"/>
                <a:cs typeface="Arial" pitchFamily="34" charset="0"/>
              </a:rPr>
              <a:t>Rheumatology</a:t>
            </a:r>
            <a:br>
              <a:rPr lang="da-DK" altLang="en-US" sz="800" dirty="0">
                <a:solidFill>
                  <a:srgbClr val="000000"/>
                </a:solidFill>
                <a:latin typeface="Arial" pitchFamily="34" charset="0"/>
                <a:cs typeface="Arial" pitchFamily="34" charset="0"/>
              </a:rPr>
            </a:br>
            <a:r>
              <a:rPr lang="da-DK" altLang="en-US" sz="800" dirty="0">
                <a:solidFill>
                  <a:srgbClr val="000000"/>
                </a:solidFill>
                <a:latin typeface="Arial" pitchFamily="34" charset="0"/>
                <a:cs typeface="Arial" pitchFamily="34" charset="0"/>
              </a:rPr>
              <a:t>Gladman DD, et al. Q J Med 1987;62:127–41</a:t>
            </a:r>
          </a:p>
        </p:txBody>
      </p:sp>
      <p:sp>
        <p:nvSpPr>
          <p:cNvPr id="15" name="TextBox 14"/>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srgbClr val="782244"/>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p:txBody>
      </p:sp>
      <p:sp>
        <p:nvSpPr>
          <p:cNvPr id="13" name="Title 1"/>
          <p:cNvSpPr txBox="1">
            <a:spLocks/>
          </p:cNvSpPr>
          <p:nvPr/>
        </p:nvSpPr>
        <p:spPr>
          <a:xfrm>
            <a:off x="2827040" y="408195"/>
            <a:ext cx="4353520" cy="66675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dirty="0">
                <a:solidFill>
                  <a:srgbClr val="953735"/>
                </a:solidFill>
                <a:latin typeface="Arial Rounded MT Bold"/>
                <a:cs typeface="Arial Rounded MT Bold"/>
              </a:rPr>
              <a:t>Actively inflamed joints</a:t>
            </a: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78500" y="3377608"/>
            <a:ext cx="4762500" cy="2571750"/>
          </a:xfrm>
          <a:prstGeom prst="rect">
            <a:avLst/>
          </a:prstGeom>
        </p:spPr>
      </p:pic>
      <p:sp>
        <p:nvSpPr>
          <p:cNvPr id="4" name="TextBox 3"/>
          <p:cNvSpPr txBox="1"/>
          <p:nvPr/>
        </p:nvSpPr>
        <p:spPr>
          <a:xfrm>
            <a:off x="6550993" y="5475742"/>
            <a:ext cx="3344515" cy="523220"/>
          </a:xfrm>
          <a:prstGeom prst="rect">
            <a:avLst/>
          </a:prstGeom>
          <a:noFill/>
        </p:spPr>
        <p:txBody>
          <a:bodyPr wrap="square" rtlCol="0">
            <a:spAutoFit/>
          </a:bodyPr>
          <a:lstStyle/>
          <a:p>
            <a:pPr algn="ctr"/>
            <a:r>
              <a:rPr lang="en-US" altLang="en-US" sz="1400" dirty="0">
                <a:solidFill>
                  <a:prstClr val="black"/>
                </a:solidFill>
                <a:latin typeface="Arial" charset="0"/>
                <a:ea typeface="Arial" charset="0"/>
                <a:cs typeface="Arial" charset="0"/>
              </a:rPr>
              <a:t>scaly rash, most frequently occurring on the scalp, elbows and knees</a:t>
            </a:r>
            <a:endParaRPr lang="en-US" sz="1400" dirty="0">
              <a:solidFill>
                <a:prstClr val="black"/>
              </a:solidFill>
              <a:latin typeface="Arial" charset="0"/>
              <a:ea typeface="Arial" charset="0"/>
              <a:cs typeface="Arial"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2055" y="908050"/>
            <a:ext cx="3585806" cy="2049032"/>
          </a:xfrm>
          <a:prstGeom prst="rect">
            <a:avLst/>
          </a:prstGeom>
        </p:spPr>
      </p:pic>
      <p:sp>
        <p:nvSpPr>
          <p:cNvPr id="19" name="Rectangle 18"/>
          <p:cNvSpPr/>
          <p:nvPr/>
        </p:nvSpPr>
        <p:spPr>
          <a:xfrm>
            <a:off x="7572410" y="1662668"/>
            <a:ext cx="2914580" cy="369332"/>
          </a:xfrm>
          <a:prstGeom prst="rect">
            <a:avLst/>
          </a:prstGeom>
        </p:spPr>
        <p:txBody>
          <a:bodyPr wrap="none">
            <a:spAutoFit/>
          </a:bodyPr>
          <a:lstStyle/>
          <a:p>
            <a:r>
              <a:rPr lang="en-US" dirty="0">
                <a:solidFill>
                  <a:prstClr val="black"/>
                </a:solidFill>
                <a:latin typeface="Arial Rounded MT Bold" charset="0"/>
                <a:ea typeface="Arial Rounded MT Bold" charset="0"/>
                <a:cs typeface="Arial Rounded MT Bold" charset="0"/>
              </a:rPr>
              <a:t>97% of patients affected</a:t>
            </a:r>
          </a:p>
        </p:txBody>
      </p:sp>
      <p:sp>
        <p:nvSpPr>
          <p:cNvPr id="25" name="Rectangle 24"/>
          <p:cNvSpPr/>
          <p:nvPr/>
        </p:nvSpPr>
        <p:spPr>
          <a:xfrm>
            <a:off x="2827040" y="4490362"/>
            <a:ext cx="2914580" cy="369332"/>
          </a:xfrm>
          <a:prstGeom prst="rect">
            <a:avLst/>
          </a:prstGeom>
        </p:spPr>
        <p:txBody>
          <a:bodyPr wrap="none">
            <a:spAutoFit/>
          </a:bodyPr>
          <a:lstStyle/>
          <a:p>
            <a:r>
              <a:rPr lang="en-US" dirty="0">
                <a:solidFill>
                  <a:prstClr val="black"/>
                </a:solidFill>
                <a:latin typeface="Arial Rounded MT Bold" charset="0"/>
                <a:ea typeface="Arial Rounded MT Bold" charset="0"/>
                <a:cs typeface="Arial Rounded MT Bold" charset="0"/>
              </a:rPr>
              <a:t>94% of patients affected</a:t>
            </a:r>
          </a:p>
        </p:txBody>
      </p:sp>
      <p:sp>
        <p:nvSpPr>
          <p:cNvPr id="26" name="Rounded Rectangle 25">
            <a:hlinkClick r:id="" action="ppaction://noaction"/>
          </p:cNvPr>
          <p:cNvSpPr/>
          <p:nvPr/>
        </p:nvSpPr>
        <p:spPr>
          <a:xfrm>
            <a:off x="1659664" y="2356386"/>
            <a:ext cx="948253" cy="474224"/>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Clinical</a:t>
            </a:r>
          </a:p>
        </p:txBody>
      </p:sp>
      <p:sp>
        <p:nvSpPr>
          <p:cNvPr id="27" name="Rounded Rectangle 26">
            <a:hlinkClick r:id="" action="ppaction://noaction"/>
          </p:cNvPr>
          <p:cNvSpPr/>
          <p:nvPr/>
        </p:nvSpPr>
        <p:spPr>
          <a:xfrm>
            <a:off x="1659664" y="2938032"/>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Imaging</a:t>
            </a:r>
          </a:p>
        </p:txBody>
      </p:sp>
      <p:sp>
        <p:nvSpPr>
          <p:cNvPr id="28" name="Rounded Rectangle 27">
            <a:hlinkClick r:id="rId4" action="ppaction://hlinksldjump"/>
          </p:cNvPr>
          <p:cNvSpPr/>
          <p:nvPr/>
        </p:nvSpPr>
        <p:spPr>
          <a:xfrm>
            <a:off x="1659664" y="1774740"/>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Subclinical</a:t>
            </a:r>
          </a:p>
        </p:txBody>
      </p:sp>
      <p:sp>
        <p:nvSpPr>
          <p:cNvPr id="29" name="Rounded Rectangle 28">
            <a:hlinkClick r:id="rId5" action="ppaction://hlinksldjump"/>
          </p:cNvPr>
          <p:cNvSpPr/>
          <p:nvPr/>
        </p:nvSpPr>
        <p:spPr>
          <a:xfrm>
            <a:off x="1659664" y="3519678"/>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Criteria</a:t>
            </a:r>
          </a:p>
        </p:txBody>
      </p:sp>
    </p:spTree>
    <p:extLst>
      <p:ext uri="{BB962C8B-B14F-4D97-AF65-F5344CB8AC3E}">
        <p14:creationId xmlns:p14="http://schemas.microsoft.com/office/powerpoint/2010/main" val="15308782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SAS-Clinical-Manifestations-2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24365" y="452792"/>
            <a:ext cx="4041222" cy="3940476"/>
          </a:xfrm>
          <a:prstGeom prst="rect">
            <a:avLst/>
          </a:prstGeom>
          <a:noFill/>
          <a:ln w="9525">
            <a:noFill/>
            <a:miter lim="800000"/>
            <a:headEnd/>
            <a:tailEnd/>
          </a:ln>
          <a:effectLst>
            <a:glow>
              <a:schemeClr val="bg1">
                <a:alpha val="40000"/>
              </a:schemeClr>
            </a:glow>
            <a:softEdge rad="177800"/>
          </a:effectLst>
        </p:spPr>
      </p:pic>
      <p:sp>
        <p:nvSpPr>
          <p:cNvPr id="23" name="TextBox 22"/>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srgbClr val="782244"/>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p:txBody>
      </p:sp>
      <p:sp>
        <p:nvSpPr>
          <p:cNvPr id="24" name="Text Box 1030"/>
          <p:cNvSpPr txBox="1">
            <a:spLocks noChangeArrowheads="1"/>
          </p:cNvSpPr>
          <p:nvPr/>
        </p:nvSpPr>
        <p:spPr bwMode="auto">
          <a:xfrm>
            <a:off x="8309540" y="5558779"/>
            <a:ext cx="1448602" cy="307777"/>
          </a:xfrm>
          <a:prstGeom prst="rect">
            <a:avLst/>
          </a:prstGeom>
          <a:noFill/>
          <a:ln w="12700">
            <a:noFill/>
            <a:miter lim="800000"/>
            <a:headEnd/>
            <a:tailEnd/>
          </a:ln>
        </p:spPr>
        <p:txBody>
          <a:bodyPr wrap="none">
            <a:spAutoFit/>
          </a:bodyPr>
          <a:lstStyle/>
          <a:p>
            <a:pPr algn="ctr" defTabSz="457200" eaLnBrk="0" fontAlgn="base" hangingPunct="0">
              <a:spcBef>
                <a:spcPct val="0"/>
              </a:spcBef>
              <a:spcAft>
                <a:spcPct val="0"/>
              </a:spcAft>
              <a:defRPr/>
            </a:pPr>
            <a:r>
              <a:rPr lang="en-US" sz="1400" b="1" dirty="0">
                <a:solidFill>
                  <a:srgbClr val="000000"/>
                </a:solidFill>
                <a:latin typeface="Calibri" panose="020F0502020204030204"/>
                <a:cs typeface="Arial" charset="0"/>
              </a:rPr>
              <a:t>Fingernail pitting</a:t>
            </a:r>
          </a:p>
        </p:txBody>
      </p:sp>
      <p:pic>
        <p:nvPicPr>
          <p:cNvPr id="25" name="Picture 15"/>
          <p:cNvPicPr>
            <a:picLocks noChangeAspect="1" noChangeArrowheads="1"/>
          </p:cNvPicPr>
          <p:nvPr/>
        </p:nvPicPr>
        <p:blipFill>
          <a:blip r:embed="rId3" cstate="email">
            <a:extLst>
              <a:ext uri="{28A0092B-C50C-407E-A947-70E740481C1C}">
                <a14:useLocalDpi xmlns:a14="http://schemas.microsoft.com/office/drawing/2010/main"/>
              </a:ext>
            </a:extLst>
          </a:blip>
          <a:srcRect t="-3"/>
          <a:stretch>
            <a:fillRect/>
          </a:stretch>
        </p:blipFill>
        <p:spPr bwMode="auto">
          <a:xfrm>
            <a:off x="7396337" y="3105159"/>
            <a:ext cx="3046413" cy="2430463"/>
          </a:xfrm>
          <a:prstGeom prst="rect">
            <a:avLst/>
          </a:prstGeom>
          <a:noFill/>
          <a:ln w="9525">
            <a:noFill/>
            <a:miter lim="800000"/>
            <a:headEnd/>
            <a:tailEnd/>
          </a:ln>
        </p:spPr>
      </p:pic>
      <p:sp>
        <p:nvSpPr>
          <p:cNvPr id="31" name="Rectangle 30"/>
          <p:cNvSpPr/>
          <p:nvPr/>
        </p:nvSpPr>
        <p:spPr>
          <a:xfrm>
            <a:off x="3395733" y="3924725"/>
            <a:ext cx="2914580" cy="369332"/>
          </a:xfrm>
          <a:prstGeom prst="rect">
            <a:avLst/>
          </a:prstGeom>
        </p:spPr>
        <p:txBody>
          <a:bodyPr wrap="none">
            <a:spAutoFit/>
          </a:bodyPr>
          <a:lstStyle/>
          <a:p>
            <a:r>
              <a:rPr lang="en-US" dirty="0">
                <a:solidFill>
                  <a:prstClr val="black"/>
                </a:solidFill>
                <a:latin typeface="Arial Rounded MT Bold" charset="0"/>
                <a:ea typeface="Arial Rounded MT Bold" charset="0"/>
                <a:cs typeface="Arial Rounded MT Bold" charset="0"/>
              </a:rPr>
              <a:t>83% of patients affected</a:t>
            </a:r>
          </a:p>
        </p:txBody>
      </p:sp>
      <p:sp>
        <p:nvSpPr>
          <p:cNvPr id="32" name="Text Box 4"/>
          <p:cNvSpPr txBox="1">
            <a:spLocks noChangeArrowheads="1"/>
          </p:cNvSpPr>
          <p:nvPr/>
        </p:nvSpPr>
        <p:spPr bwMode="auto">
          <a:xfrm>
            <a:off x="1524001" y="6519446"/>
            <a:ext cx="5913785" cy="338554"/>
          </a:xfrm>
          <a:prstGeom prst="rect">
            <a:avLst/>
          </a:prstGeom>
          <a:noFill/>
          <a:ln w="9525">
            <a:noFill/>
            <a:miter lim="800000"/>
            <a:headEnd/>
            <a:tailEnd/>
          </a:ln>
        </p:spPr>
        <p:txBody>
          <a:bodyPr wrap="square" anchor="b">
            <a:spAutoFit/>
          </a:bodyPr>
          <a:lstStyle/>
          <a:p>
            <a:pPr defTabSz="457200" fontAlgn="base">
              <a:spcBef>
                <a:spcPct val="0"/>
              </a:spcBef>
              <a:spcAft>
                <a:spcPct val="0"/>
              </a:spcAft>
            </a:pPr>
            <a:r>
              <a:rPr lang="da-DK" altLang="en-US" sz="800" dirty="0">
                <a:solidFill>
                  <a:srgbClr val="000000"/>
                </a:solidFill>
                <a:latin typeface="Arial" pitchFamily="34" charset="0"/>
                <a:cs typeface="Arial" pitchFamily="34" charset="0"/>
              </a:rPr>
              <a:t>ACR: American College of </a:t>
            </a:r>
            <a:r>
              <a:rPr lang="da-DK" altLang="en-US" sz="800" dirty="0" err="1">
                <a:solidFill>
                  <a:srgbClr val="000000"/>
                </a:solidFill>
                <a:latin typeface="Arial" pitchFamily="34" charset="0"/>
                <a:cs typeface="Arial" pitchFamily="34" charset="0"/>
              </a:rPr>
              <a:t>Rheumatology</a:t>
            </a:r>
            <a:br>
              <a:rPr lang="da-DK" altLang="en-US" sz="800" dirty="0">
                <a:solidFill>
                  <a:srgbClr val="000000"/>
                </a:solidFill>
                <a:latin typeface="Arial" pitchFamily="34" charset="0"/>
                <a:cs typeface="Arial" pitchFamily="34" charset="0"/>
              </a:rPr>
            </a:br>
            <a:r>
              <a:rPr lang="da-DK" altLang="en-US" sz="800" dirty="0">
                <a:solidFill>
                  <a:srgbClr val="000000"/>
                </a:solidFill>
                <a:latin typeface="Arial" pitchFamily="34" charset="0"/>
                <a:cs typeface="Arial" pitchFamily="34" charset="0"/>
              </a:rPr>
              <a:t>Gladman DD, et al. Q J Med 1987;62:127–41</a:t>
            </a:r>
          </a:p>
        </p:txBody>
      </p:sp>
      <p:sp>
        <p:nvSpPr>
          <p:cNvPr id="3" name="Oval 2"/>
          <p:cNvSpPr/>
          <p:nvPr/>
        </p:nvSpPr>
        <p:spPr>
          <a:xfrm>
            <a:off x="7836686" y="1207930"/>
            <a:ext cx="2014719" cy="1041034"/>
          </a:xfrm>
          <a:prstGeom prst="ellipse">
            <a:avLst/>
          </a:prstGeom>
          <a:noFill/>
          <a:ln w="38100">
            <a:solidFill>
              <a:srgbClr val="7822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782244"/>
                </a:solidFill>
                <a:latin typeface="Arial Rounded MT Bold" charset="0"/>
                <a:ea typeface="Arial Rounded MT Bold" charset="0"/>
                <a:cs typeface="Arial Rounded MT Bold" charset="0"/>
              </a:rPr>
              <a:t>Nails</a:t>
            </a:r>
            <a:endParaRPr lang="en-US" sz="2400" dirty="0">
              <a:solidFill>
                <a:prstClr val="white"/>
              </a:solidFill>
              <a:latin typeface="Calibri" panose="020F0502020204030204"/>
            </a:endParaRPr>
          </a:p>
        </p:txBody>
      </p:sp>
      <p:sp>
        <p:nvSpPr>
          <p:cNvPr id="33" name="Rounded Rectangle 32">
            <a:hlinkClick r:id="" action="ppaction://noaction"/>
          </p:cNvPr>
          <p:cNvSpPr/>
          <p:nvPr/>
        </p:nvSpPr>
        <p:spPr>
          <a:xfrm>
            <a:off x="1659664" y="2356386"/>
            <a:ext cx="948253" cy="474224"/>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Clinical</a:t>
            </a:r>
          </a:p>
        </p:txBody>
      </p:sp>
      <p:sp>
        <p:nvSpPr>
          <p:cNvPr id="34" name="Rounded Rectangle 33">
            <a:hlinkClick r:id="" action="ppaction://noaction"/>
          </p:cNvPr>
          <p:cNvSpPr/>
          <p:nvPr/>
        </p:nvSpPr>
        <p:spPr>
          <a:xfrm>
            <a:off x="1659664" y="2938032"/>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Imaging</a:t>
            </a:r>
          </a:p>
        </p:txBody>
      </p:sp>
      <p:sp>
        <p:nvSpPr>
          <p:cNvPr id="35" name="Rounded Rectangle 34">
            <a:hlinkClick r:id="rId4" action="ppaction://hlinksldjump"/>
          </p:cNvPr>
          <p:cNvSpPr/>
          <p:nvPr/>
        </p:nvSpPr>
        <p:spPr>
          <a:xfrm>
            <a:off x="1659664" y="1774740"/>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Subclinical</a:t>
            </a:r>
          </a:p>
        </p:txBody>
      </p:sp>
      <p:sp>
        <p:nvSpPr>
          <p:cNvPr id="36" name="Rounded Rectangle 35">
            <a:hlinkClick r:id="rId5" action="ppaction://hlinksldjump"/>
          </p:cNvPr>
          <p:cNvSpPr/>
          <p:nvPr/>
        </p:nvSpPr>
        <p:spPr>
          <a:xfrm>
            <a:off x="1659664" y="3519678"/>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Criteria</a:t>
            </a:r>
          </a:p>
        </p:txBody>
      </p:sp>
    </p:spTree>
    <p:extLst>
      <p:ext uri="{BB962C8B-B14F-4D97-AF65-F5344CB8AC3E}">
        <p14:creationId xmlns:p14="http://schemas.microsoft.com/office/powerpoint/2010/main" val="14475197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ine 1035"/>
          <p:cNvSpPr>
            <a:spLocks noChangeShapeType="1"/>
          </p:cNvSpPr>
          <p:nvPr/>
        </p:nvSpPr>
        <p:spPr bwMode="auto">
          <a:xfrm>
            <a:off x="4961682" y="1250553"/>
            <a:ext cx="503238" cy="381000"/>
          </a:xfrm>
          <a:prstGeom prst="line">
            <a:avLst/>
          </a:prstGeom>
          <a:noFill/>
          <a:ln w="38100">
            <a:solidFill>
              <a:schemeClr val="bg1"/>
            </a:solidFill>
            <a:round/>
            <a:headEnd/>
            <a:tailEnd type="triangle" w="med" len="med"/>
          </a:ln>
        </p:spPr>
        <p:txBody>
          <a:bodyPr/>
          <a:lstStyle/>
          <a:p>
            <a:pPr defTabSz="457200" fontAlgn="base">
              <a:spcBef>
                <a:spcPct val="0"/>
              </a:spcBef>
              <a:spcAft>
                <a:spcPct val="0"/>
              </a:spcAft>
            </a:pPr>
            <a:endParaRPr lang="en-US">
              <a:solidFill>
                <a:srgbClr val="000000"/>
              </a:solidFill>
              <a:latin typeface="Arial" pitchFamily="34" charset="0"/>
              <a:cs typeface="Arial" pitchFamily="34" charset="0"/>
            </a:endParaRPr>
          </a:p>
        </p:txBody>
      </p:sp>
      <p:sp>
        <p:nvSpPr>
          <p:cNvPr id="13" name="Text Box 1040"/>
          <p:cNvSpPr txBox="1">
            <a:spLocks noChangeArrowheads="1"/>
          </p:cNvSpPr>
          <p:nvPr/>
        </p:nvSpPr>
        <p:spPr bwMode="auto">
          <a:xfrm>
            <a:off x="6098333" y="3993902"/>
            <a:ext cx="4067175" cy="557064"/>
          </a:xfrm>
          <a:prstGeom prst="rect">
            <a:avLst/>
          </a:prstGeom>
          <a:noFill/>
          <a:ln w="12700">
            <a:noFill/>
            <a:miter lim="800000"/>
            <a:headEnd/>
            <a:tailEnd/>
          </a:ln>
        </p:spPr>
        <p:txBody>
          <a:bodyPr wrap="none" anchor="b"/>
          <a:lstStyle/>
          <a:p>
            <a:pPr defTabSz="457200" eaLnBrk="0" fontAlgn="base" hangingPunct="0">
              <a:spcBef>
                <a:spcPct val="0"/>
              </a:spcBef>
              <a:spcAft>
                <a:spcPct val="0"/>
              </a:spcAft>
            </a:pPr>
            <a:r>
              <a:rPr lang="en-US" altLang="en-US" sz="1600" dirty="0">
                <a:solidFill>
                  <a:srgbClr val="000000"/>
                </a:solidFill>
                <a:latin typeface="Arial" pitchFamily="34" charset="0"/>
                <a:cs typeface="Arial" pitchFamily="34" charset="0"/>
              </a:rPr>
              <a:t>PIP = proximal interphalangeal.</a:t>
            </a:r>
          </a:p>
          <a:p>
            <a:pPr defTabSz="457200" eaLnBrk="0" fontAlgn="base" hangingPunct="0">
              <a:spcBef>
                <a:spcPct val="0"/>
              </a:spcBef>
              <a:spcAft>
                <a:spcPct val="0"/>
              </a:spcAft>
            </a:pPr>
            <a:r>
              <a:rPr lang="en-US" altLang="en-US" sz="1600" dirty="0">
                <a:solidFill>
                  <a:srgbClr val="000000"/>
                </a:solidFill>
                <a:latin typeface="Arial" pitchFamily="34" charset="0"/>
                <a:cs typeface="Arial" pitchFamily="34" charset="0"/>
              </a:rPr>
              <a:t>DIP = distal interphalangeal. </a:t>
            </a:r>
          </a:p>
        </p:txBody>
      </p:sp>
      <p:sp>
        <p:nvSpPr>
          <p:cNvPr id="14" name="Line 1045"/>
          <p:cNvSpPr>
            <a:spLocks noChangeShapeType="1"/>
          </p:cNvSpPr>
          <p:nvPr/>
        </p:nvSpPr>
        <p:spPr bwMode="auto">
          <a:xfrm flipH="1">
            <a:off x="8131920" y="1250553"/>
            <a:ext cx="182562" cy="457200"/>
          </a:xfrm>
          <a:prstGeom prst="line">
            <a:avLst/>
          </a:prstGeom>
          <a:noFill/>
          <a:ln w="38100">
            <a:solidFill>
              <a:srgbClr val="FFFFFF"/>
            </a:solidFill>
            <a:round/>
            <a:headEnd/>
            <a:tailEnd type="triangle" w="med" len="med"/>
          </a:ln>
        </p:spPr>
        <p:txBody>
          <a:bodyPr/>
          <a:lstStyle/>
          <a:p>
            <a:pPr defTabSz="457200" fontAlgn="base">
              <a:spcBef>
                <a:spcPct val="0"/>
              </a:spcBef>
              <a:spcAft>
                <a:spcPct val="0"/>
              </a:spcAft>
            </a:pPr>
            <a:endParaRPr lang="en-US">
              <a:solidFill>
                <a:srgbClr val="000000"/>
              </a:solidFill>
              <a:latin typeface="Arial" pitchFamily="34" charset="0"/>
              <a:cs typeface="Arial" pitchFamily="34" charset="0"/>
            </a:endParaRPr>
          </a:p>
        </p:txBody>
      </p:sp>
      <p:sp>
        <p:nvSpPr>
          <p:cNvPr id="15" name="Line 1046"/>
          <p:cNvSpPr>
            <a:spLocks noChangeShapeType="1"/>
          </p:cNvSpPr>
          <p:nvPr/>
        </p:nvSpPr>
        <p:spPr bwMode="auto">
          <a:xfrm flipV="1">
            <a:off x="7400082" y="2774553"/>
            <a:ext cx="274638" cy="304800"/>
          </a:xfrm>
          <a:prstGeom prst="line">
            <a:avLst/>
          </a:prstGeom>
          <a:noFill/>
          <a:ln w="38100">
            <a:solidFill>
              <a:schemeClr val="bg1"/>
            </a:solidFill>
            <a:round/>
            <a:headEnd/>
            <a:tailEnd type="triangle" w="med" len="med"/>
          </a:ln>
        </p:spPr>
        <p:txBody>
          <a:bodyPr/>
          <a:lstStyle/>
          <a:p>
            <a:pPr defTabSz="457200" fontAlgn="base">
              <a:spcBef>
                <a:spcPct val="0"/>
              </a:spcBef>
              <a:spcAft>
                <a:spcPct val="0"/>
              </a:spcAft>
            </a:pPr>
            <a:endParaRPr lang="en-US">
              <a:solidFill>
                <a:srgbClr val="000000"/>
              </a:solidFill>
              <a:latin typeface="Arial" pitchFamily="34" charset="0"/>
              <a:cs typeface="Arial" pitchFamily="34" charset="0"/>
            </a:endParaRPr>
          </a:p>
        </p:txBody>
      </p:sp>
      <p:sp>
        <p:nvSpPr>
          <p:cNvPr id="16" name="Line 1047"/>
          <p:cNvSpPr>
            <a:spLocks noChangeShapeType="1"/>
          </p:cNvSpPr>
          <p:nvPr/>
        </p:nvSpPr>
        <p:spPr bwMode="auto">
          <a:xfrm flipH="1" flipV="1">
            <a:off x="9274920" y="4831953"/>
            <a:ext cx="563562" cy="228600"/>
          </a:xfrm>
          <a:prstGeom prst="line">
            <a:avLst/>
          </a:prstGeom>
          <a:noFill/>
          <a:ln w="38100">
            <a:solidFill>
              <a:schemeClr val="bg1"/>
            </a:solidFill>
            <a:round/>
            <a:headEnd/>
            <a:tailEnd type="triangle" w="med" len="med"/>
          </a:ln>
        </p:spPr>
        <p:txBody>
          <a:bodyPr/>
          <a:lstStyle/>
          <a:p>
            <a:pPr defTabSz="457200" fontAlgn="base">
              <a:spcBef>
                <a:spcPct val="0"/>
              </a:spcBef>
              <a:spcAft>
                <a:spcPct val="0"/>
              </a:spcAft>
            </a:pPr>
            <a:endParaRPr lang="en-US">
              <a:solidFill>
                <a:srgbClr val="000000"/>
              </a:solidFill>
              <a:latin typeface="Arial" pitchFamily="34" charset="0"/>
              <a:cs typeface="Arial" pitchFamily="34" charset="0"/>
            </a:endParaRPr>
          </a:p>
        </p:txBody>
      </p:sp>
      <p:pic>
        <p:nvPicPr>
          <p:cNvPr id="17" name="Picture 22" descr="C:\Users\jon\Desktop\PIPandDIP.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7145" y="1306116"/>
            <a:ext cx="3319099" cy="2326116"/>
          </a:xfrm>
          <a:prstGeom prst="rect">
            <a:avLst/>
          </a:prstGeom>
          <a:noFill/>
          <a:ln w="38100">
            <a:noFill/>
            <a:miter lim="800000"/>
            <a:headEnd/>
            <a:tailEnd/>
          </a:ln>
        </p:spPr>
      </p:pic>
      <p:pic>
        <p:nvPicPr>
          <p:cNvPr id="18" name="Picture 22" descr="C:\Users\jon\Desktop\PIPandDIP.jpe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98786" y="1312070"/>
            <a:ext cx="3354876" cy="2342721"/>
          </a:xfrm>
          <a:prstGeom prst="rect">
            <a:avLst/>
          </a:prstGeom>
          <a:noFill/>
          <a:ln w="38100">
            <a:noFill/>
            <a:miter lim="800000"/>
            <a:headEnd/>
            <a:tailEnd/>
          </a:ln>
        </p:spPr>
      </p:pic>
      <p:sp>
        <p:nvSpPr>
          <p:cNvPr id="23" name="Text Box 4"/>
          <p:cNvSpPr txBox="1">
            <a:spLocks noChangeArrowheads="1"/>
          </p:cNvSpPr>
          <p:nvPr/>
        </p:nvSpPr>
        <p:spPr bwMode="auto">
          <a:xfrm>
            <a:off x="2882623" y="6240057"/>
            <a:ext cx="3690937" cy="246221"/>
          </a:xfrm>
          <a:prstGeom prst="rect">
            <a:avLst/>
          </a:prstGeom>
          <a:noFill/>
          <a:ln w="9525">
            <a:noFill/>
            <a:miter lim="800000"/>
            <a:headEnd/>
            <a:tailEnd/>
          </a:ln>
        </p:spPr>
        <p:txBody>
          <a:bodyPr wrap="square" anchor="b">
            <a:spAutoFit/>
          </a:bodyPr>
          <a:lstStyle/>
          <a:p>
            <a:pPr defTabSz="457200" fontAlgn="base">
              <a:spcBef>
                <a:spcPct val="0"/>
              </a:spcBef>
              <a:spcAft>
                <a:spcPct val="0"/>
              </a:spcAft>
            </a:pPr>
            <a:r>
              <a:rPr lang="en-GB" altLang="en-US" sz="1000" dirty="0">
                <a:solidFill>
                  <a:srgbClr val="000000"/>
                </a:solidFill>
                <a:latin typeface="Arial" pitchFamily="34" charset="0"/>
                <a:cs typeface="Arial" pitchFamily="34" charset="0"/>
              </a:rPr>
              <a:t>Kelley’s Textbook of Rheumatology, 8th </a:t>
            </a:r>
            <a:r>
              <a:rPr lang="en-GB" altLang="en-US" sz="1000" dirty="0" err="1">
                <a:solidFill>
                  <a:srgbClr val="000000"/>
                </a:solidFill>
                <a:latin typeface="Arial" pitchFamily="34" charset="0"/>
                <a:cs typeface="Arial" pitchFamily="34" charset="0"/>
              </a:rPr>
              <a:t>ed</a:t>
            </a:r>
            <a:r>
              <a:rPr lang="en-GB" altLang="en-US" sz="1000" dirty="0">
                <a:solidFill>
                  <a:srgbClr val="000000"/>
                </a:solidFill>
                <a:latin typeface="Arial" pitchFamily="34" charset="0"/>
                <a:cs typeface="Arial" pitchFamily="34" charset="0"/>
              </a:rPr>
              <a:t>, 2009:1087–1102</a:t>
            </a:r>
          </a:p>
        </p:txBody>
      </p:sp>
      <p:pic>
        <p:nvPicPr>
          <p:cNvPr id="2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47145" y="3976774"/>
            <a:ext cx="1780947" cy="1938958"/>
          </a:xfrm>
          <a:prstGeom prst="rect">
            <a:avLst/>
          </a:prstGeom>
          <a:noFill/>
          <a:ln w="9525">
            <a:noFill/>
            <a:miter lim="800000"/>
            <a:headEnd/>
            <a:tailEnd/>
          </a:ln>
          <a:effectLst/>
        </p:spPr>
      </p:pic>
      <p:sp>
        <p:nvSpPr>
          <p:cNvPr id="29" name="Title 1"/>
          <p:cNvSpPr>
            <a:spLocks noGrp="1"/>
          </p:cNvSpPr>
          <p:nvPr>
            <p:ph type="title"/>
          </p:nvPr>
        </p:nvSpPr>
        <p:spPr>
          <a:xfrm>
            <a:off x="2947144" y="408021"/>
            <a:ext cx="7306518" cy="731837"/>
          </a:xfrm>
        </p:spPr>
        <p:txBody>
          <a:bodyPr anchor="t"/>
          <a:lstStyle/>
          <a:p>
            <a:pPr algn="ctr"/>
            <a:r>
              <a:rPr lang="en-US" altLang="en-US" sz="4000">
                <a:solidFill>
                  <a:srgbClr val="953735"/>
                </a:solidFill>
                <a:latin typeface="Arial Rounded MT Bold"/>
                <a:cs typeface="Arial Rounded MT Bold"/>
              </a:rPr>
              <a:t>PIP and DIP synovitis</a:t>
            </a:r>
          </a:p>
        </p:txBody>
      </p:sp>
      <p:sp>
        <p:nvSpPr>
          <p:cNvPr id="30" name="TextBox 29"/>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srgbClr val="782244"/>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p:txBody>
      </p:sp>
      <p:sp>
        <p:nvSpPr>
          <p:cNvPr id="28" name="Rectangle 27"/>
          <p:cNvSpPr/>
          <p:nvPr/>
        </p:nvSpPr>
        <p:spPr>
          <a:xfrm>
            <a:off x="7064965" y="5244680"/>
            <a:ext cx="2914580" cy="369332"/>
          </a:xfrm>
          <a:prstGeom prst="rect">
            <a:avLst/>
          </a:prstGeom>
        </p:spPr>
        <p:txBody>
          <a:bodyPr wrap="none">
            <a:spAutoFit/>
          </a:bodyPr>
          <a:lstStyle/>
          <a:p>
            <a:r>
              <a:rPr lang="en-US" dirty="0">
                <a:solidFill>
                  <a:prstClr val="black"/>
                </a:solidFill>
                <a:latin typeface="Arial Rounded MT Bold" charset="0"/>
                <a:ea typeface="Arial Rounded MT Bold" charset="0"/>
                <a:cs typeface="Arial Rounded MT Bold" charset="0"/>
              </a:rPr>
              <a:t>54% of patients affected</a:t>
            </a:r>
          </a:p>
        </p:txBody>
      </p:sp>
      <p:sp>
        <p:nvSpPr>
          <p:cNvPr id="31" name="Text Box 4"/>
          <p:cNvSpPr txBox="1">
            <a:spLocks noChangeArrowheads="1"/>
          </p:cNvSpPr>
          <p:nvPr/>
        </p:nvSpPr>
        <p:spPr bwMode="auto">
          <a:xfrm>
            <a:off x="1524001" y="6519446"/>
            <a:ext cx="5913785" cy="338554"/>
          </a:xfrm>
          <a:prstGeom prst="rect">
            <a:avLst/>
          </a:prstGeom>
          <a:noFill/>
          <a:ln w="9525">
            <a:noFill/>
            <a:miter lim="800000"/>
            <a:headEnd/>
            <a:tailEnd/>
          </a:ln>
        </p:spPr>
        <p:txBody>
          <a:bodyPr wrap="square" anchor="b">
            <a:spAutoFit/>
          </a:bodyPr>
          <a:lstStyle/>
          <a:p>
            <a:pPr defTabSz="457200" fontAlgn="base">
              <a:spcBef>
                <a:spcPct val="0"/>
              </a:spcBef>
              <a:spcAft>
                <a:spcPct val="0"/>
              </a:spcAft>
            </a:pPr>
            <a:r>
              <a:rPr lang="da-DK" altLang="en-US" sz="800" dirty="0">
                <a:solidFill>
                  <a:srgbClr val="000000"/>
                </a:solidFill>
                <a:latin typeface="Arial" pitchFamily="34" charset="0"/>
                <a:cs typeface="Arial" pitchFamily="34" charset="0"/>
              </a:rPr>
              <a:t>ACR: American College of </a:t>
            </a:r>
            <a:r>
              <a:rPr lang="da-DK" altLang="en-US" sz="800" dirty="0" err="1">
                <a:solidFill>
                  <a:srgbClr val="000000"/>
                </a:solidFill>
                <a:latin typeface="Arial" pitchFamily="34" charset="0"/>
                <a:cs typeface="Arial" pitchFamily="34" charset="0"/>
              </a:rPr>
              <a:t>Rheumatology</a:t>
            </a:r>
            <a:br>
              <a:rPr lang="da-DK" altLang="en-US" sz="800" dirty="0">
                <a:solidFill>
                  <a:srgbClr val="000000"/>
                </a:solidFill>
                <a:latin typeface="Arial" pitchFamily="34" charset="0"/>
                <a:cs typeface="Arial" pitchFamily="34" charset="0"/>
              </a:rPr>
            </a:br>
            <a:r>
              <a:rPr lang="da-DK" altLang="en-US" sz="800" dirty="0">
                <a:solidFill>
                  <a:srgbClr val="000000"/>
                </a:solidFill>
                <a:latin typeface="Arial" pitchFamily="34" charset="0"/>
                <a:cs typeface="Arial" pitchFamily="34" charset="0"/>
              </a:rPr>
              <a:t>Gladman DD, et al. Q J Med 1987;62:127–41</a:t>
            </a:r>
          </a:p>
        </p:txBody>
      </p:sp>
      <p:sp>
        <p:nvSpPr>
          <p:cNvPr id="32" name="Rounded Rectangle 31">
            <a:hlinkClick r:id="" action="ppaction://noaction"/>
          </p:cNvPr>
          <p:cNvSpPr/>
          <p:nvPr/>
        </p:nvSpPr>
        <p:spPr>
          <a:xfrm>
            <a:off x="1659664" y="2356386"/>
            <a:ext cx="948253" cy="474224"/>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Clinical</a:t>
            </a:r>
          </a:p>
        </p:txBody>
      </p:sp>
      <p:sp>
        <p:nvSpPr>
          <p:cNvPr id="38" name="Rounded Rectangle 37">
            <a:hlinkClick r:id="" action="ppaction://noaction"/>
          </p:cNvPr>
          <p:cNvSpPr/>
          <p:nvPr/>
        </p:nvSpPr>
        <p:spPr>
          <a:xfrm>
            <a:off x="1659664" y="2938032"/>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Imaging</a:t>
            </a:r>
          </a:p>
        </p:txBody>
      </p:sp>
      <p:sp>
        <p:nvSpPr>
          <p:cNvPr id="39" name="Rounded Rectangle 38">
            <a:hlinkClick r:id="rId5" action="ppaction://hlinksldjump"/>
          </p:cNvPr>
          <p:cNvSpPr/>
          <p:nvPr/>
        </p:nvSpPr>
        <p:spPr>
          <a:xfrm>
            <a:off x="1659664" y="1774740"/>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Subclinical</a:t>
            </a:r>
          </a:p>
        </p:txBody>
      </p:sp>
      <p:sp>
        <p:nvSpPr>
          <p:cNvPr id="40" name="Rounded Rectangle 39">
            <a:hlinkClick r:id="rId6" action="ppaction://hlinksldjump"/>
          </p:cNvPr>
          <p:cNvSpPr/>
          <p:nvPr/>
        </p:nvSpPr>
        <p:spPr>
          <a:xfrm>
            <a:off x="1659664" y="3519678"/>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Criteria</a:t>
            </a:r>
          </a:p>
        </p:txBody>
      </p:sp>
    </p:spTree>
    <p:extLst>
      <p:ext uri="{BB962C8B-B14F-4D97-AF65-F5344CB8AC3E}">
        <p14:creationId xmlns:p14="http://schemas.microsoft.com/office/powerpoint/2010/main" val="21215861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ine 1035"/>
          <p:cNvSpPr>
            <a:spLocks noChangeShapeType="1"/>
          </p:cNvSpPr>
          <p:nvPr/>
        </p:nvSpPr>
        <p:spPr bwMode="auto">
          <a:xfrm>
            <a:off x="4961682" y="1250553"/>
            <a:ext cx="503238" cy="381000"/>
          </a:xfrm>
          <a:prstGeom prst="line">
            <a:avLst/>
          </a:prstGeom>
          <a:noFill/>
          <a:ln w="38100">
            <a:solidFill>
              <a:schemeClr val="bg1"/>
            </a:solidFill>
            <a:round/>
            <a:headEnd/>
            <a:tailEnd type="triangle" w="med" len="med"/>
          </a:ln>
        </p:spPr>
        <p:txBody>
          <a:bodyPr/>
          <a:lstStyle/>
          <a:p>
            <a:pPr defTabSz="457200" fontAlgn="base">
              <a:spcBef>
                <a:spcPct val="0"/>
              </a:spcBef>
              <a:spcAft>
                <a:spcPct val="0"/>
              </a:spcAft>
            </a:pPr>
            <a:endParaRPr lang="en-US">
              <a:solidFill>
                <a:srgbClr val="000000"/>
              </a:solidFill>
              <a:latin typeface="Arial" pitchFamily="34" charset="0"/>
              <a:cs typeface="Arial" pitchFamily="34" charset="0"/>
            </a:endParaRPr>
          </a:p>
        </p:txBody>
      </p:sp>
      <p:sp>
        <p:nvSpPr>
          <p:cNvPr id="14" name="Line 1045"/>
          <p:cNvSpPr>
            <a:spLocks noChangeShapeType="1"/>
          </p:cNvSpPr>
          <p:nvPr/>
        </p:nvSpPr>
        <p:spPr bwMode="auto">
          <a:xfrm flipH="1">
            <a:off x="8131920" y="1250553"/>
            <a:ext cx="182562" cy="457200"/>
          </a:xfrm>
          <a:prstGeom prst="line">
            <a:avLst/>
          </a:prstGeom>
          <a:noFill/>
          <a:ln w="38100">
            <a:solidFill>
              <a:srgbClr val="FFFFFF"/>
            </a:solidFill>
            <a:round/>
            <a:headEnd/>
            <a:tailEnd type="triangle" w="med" len="med"/>
          </a:ln>
        </p:spPr>
        <p:txBody>
          <a:bodyPr/>
          <a:lstStyle/>
          <a:p>
            <a:pPr defTabSz="457200" fontAlgn="base">
              <a:spcBef>
                <a:spcPct val="0"/>
              </a:spcBef>
              <a:spcAft>
                <a:spcPct val="0"/>
              </a:spcAft>
            </a:pPr>
            <a:endParaRPr lang="en-US">
              <a:solidFill>
                <a:srgbClr val="000000"/>
              </a:solidFill>
              <a:latin typeface="Arial" pitchFamily="34" charset="0"/>
              <a:cs typeface="Arial" pitchFamily="34" charset="0"/>
            </a:endParaRPr>
          </a:p>
        </p:txBody>
      </p:sp>
      <p:sp>
        <p:nvSpPr>
          <p:cNvPr id="16" name="Line 1047"/>
          <p:cNvSpPr>
            <a:spLocks noChangeShapeType="1"/>
          </p:cNvSpPr>
          <p:nvPr/>
        </p:nvSpPr>
        <p:spPr bwMode="auto">
          <a:xfrm flipH="1" flipV="1">
            <a:off x="9274920" y="4831953"/>
            <a:ext cx="563562" cy="228600"/>
          </a:xfrm>
          <a:prstGeom prst="line">
            <a:avLst/>
          </a:prstGeom>
          <a:noFill/>
          <a:ln w="38100">
            <a:solidFill>
              <a:schemeClr val="bg1"/>
            </a:solidFill>
            <a:round/>
            <a:headEnd/>
            <a:tailEnd type="triangle" w="med" len="med"/>
          </a:ln>
        </p:spPr>
        <p:txBody>
          <a:bodyPr/>
          <a:lstStyle/>
          <a:p>
            <a:pPr defTabSz="457200" fontAlgn="base">
              <a:spcBef>
                <a:spcPct val="0"/>
              </a:spcBef>
              <a:spcAft>
                <a:spcPct val="0"/>
              </a:spcAft>
            </a:pPr>
            <a:endParaRPr lang="en-US">
              <a:solidFill>
                <a:srgbClr val="000000"/>
              </a:solidFill>
              <a:latin typeface="Arial" pitchFamily="34" charset="0"/>
              <a:cs typeface="Arial" pitchFamily="34" charset="0"/>
            </a:endParaRPr>
          </a:p>
        </p:txBody>
      </p:sp>
      <p:sp>
        <p:nvSpPr>
          <p:cNvPr id="29" name="Title 1"/>
          <p:cNvSpPr>
            <a:spLocks noGrp="1"/>
          </p:cNvSpPr>
          <p:nvPr>
            <p:ph type="title"/>
          </p:nvPr>
        </p:nvSpPr>
        <p:spPr>
          <a:xfrm>
            <a:off x="3058872" y="734999"/>
            <a:ext cx="3222625" cy="500030"/>
          </a:xfrm>
        </p:spPr>
        <p:txBody>
          <a:bodyPr anchor="t">
            <a:noAutofit/>
          </a:bodyPr>
          <a:lstStyle/>
          <a:p>
            <a:r>
              <a:rPr lang="en-US" altLang="en-US" sz="2400" dirty="0">
                <a:solidFill>
                  <a:srgbClr val="953735"/>
                </a:solidFill>
                <a:latin typeface="Arial Rounded MT Bold"/>
                <a:cs typeface="Arial Rounded MT Bold"/>
              </a:rPr>
              <a:t>Morning stiffness</a:t>
            </a:r>
          </a:p>
        </p:txBody>
      </p:sp>
      <p:sp>
        <p:nvSpPr>
          <p:cNvPr id="30" name="TextBox 29"/>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srgbClr val="782244"/>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p:txBody>
      </p:sp>
      <p:sp>
        <p:nvSpPr>
          <p:cNvPr id="2" name="TextBox 1"/>
          <p:cNvSpPr txBox="1"/>
          <p:nvPr/>
        </p:nvSpPr>
        <p:spPr>
          <a:xfrm>
            <a:off x="3988970" y="2646147"/>
            <a:ext cx="2951900" cy="784414"/>
          </a:xfrm>
          <a:prstGeom prst="rect">
            <a:avLst/>
          </a:prstGeom>
        </p:spPr>
        <p:txBody>
          <a:bodyPr vert="horz" lIns="91440" tIns="45720" rIns="91440" bIns="45720" rtlCol="0" anchor="t">
            <a:noAutofit/>
          </a:bodyPr>
          <a:lstStyle>
            <a:lvl1pPr algn="ctr">
              <a:lnSpc>
                <a:spcPct val="90000"/>
              </a:lnSpc>
              <a:spcBef>
                <a:spcPct val="0"/>
              </a:spcBef>
              <a:buNone/>
              <a:defRPr sz="2800">
                <a:solidFill>
                  <a:srgbClr val="953735"/>
                </a:solidFill>
                <a:latin typeface="Arial Rounded MT Bold"/>
                <a:ea typeface="+mj-ea"/>
                <a:cs typeface="Arial Rounded MT Bold"/>
              </a:defRPr>
            </a:lvl1pPr>
          </a:lstStyle>
          <a:p>
            <a:r>
              <a:rPr lang="en-US" sz="2400" dirty="0"/>
              <a:t>Inflammatory neck pain and stiffness</a:t>
            </a:r>
          </a:p>
        </p:txBody>
      </p:sp>
      <p:sp>
        <p:nvSpPr>
          <p:cNvPr id="3" name="TextBox 2"/>
          <p:cNvSpPr txBox="1"/>
          <p:nvPr/>
        </p:nvSpPr>
        <p:spPr>
          <a:xfrm>
            <a:off x="5464920" y="4278344"/>
            <a:ext cx="3092826" cy="867930"/>
          </a:xfrm>
          <a:prstGeom prst="rect">
            <a:avLst/>
          </a:prstGeom>
        </p:spPr>
        <p:txBody>
          <a:bodyPr vert="horz" lIns="91440" tIns="45720" rIns="91440" bIns="45720" rtlCol="0" anchor="t">
            <a:noAutofit/>
          </a:bodyPr>
          <a:lstStyle>
            <a:defPPr>
              <a:defRPr lang="en-US"/>
            </a:defPPr>
            <a:lvl1pPr algn="ctr">
              <a:lnSpc>
                <a:spcPct val="90000"/>
              </a:lnSpc>
              <a:spcBef>
                <a:spcPct val="0"/>
              </a:spcBef>
              <a:buNone/>
              <a:defRPr sz="2800">
                <a:solidFill>
                  <a:srgbClr val="953735"/>
                </a:solidFill>
                <a:latin typeface="Arial Rounded MT Bold"/>
                <a:ea typeface="+mj-ea"/>
                <a:cs typeface="Arial Rounded MT Bold"/>
              </a:defRPr>
            </a:lvl1pPr>
          </a:lstStyle>
          <a:p>
            <a:r>
              <a:rPr lang="en-US" sz="2400"/>
              <a:t>Inflammatory back pain and stiffness</a:t>
            </a:r>
          </a:p>
          <a:p>
            <a:endParaRPr lang="en-US" sz="2400" dirty="0"/>
          </a:p>
        </p:txBody>
      </p:sp>
      <p:pic>
        <p:nvPicPr>
          <p:cNvPr id="22" name="Picture 2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83589" y="434654"/>
            <a:ext cx="2032986" cy="1355324"/>
          </a:xfrm>
          <a:prstGeom prst="rect">
            <a:avLst/>
          </a:prstGeom>
          <a:effectLst>
            <a:softEdge rad="63500"/>
          </a:effectLst>
        </p:spPr>
      </p:pic>
      <p:pic>
        <p:nvPicPr>
          <p:cNvPr id="24" name="Picture 23"/>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p:blipFill>
        <p:spPr>
          <a:xfrm>
            <a:off x="7143806" y="2400185"/>
            <a:ext cx="1621051" cy="1276338"/>
          </a:xfrm>
          <a:prstGeom prst="rect">
            <a:avLst/>
          </a:prstGeom>
        </p:spPr>
      </p:pic>
      <p:pic>
        <p:nvPicPr>
          <p:cNvPr id="26" name="Picture 2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52246" y="4114920"/>
            <a:ext cx="1340246" cy="1582357"/>
          </a:xfrm>
          <a:prstGeom prst="rect">
            <a:avLst/>
          </a:prstGeom>
          <a:ln>
            <a:noFill/>
          </a:ln>
        </p:spPr>
      </p:pic>
      <p:sp>
        <p:nvSpPr>
          <p:cNvPr id="27" name="Rectangle 26"/>
          <p:cNvSpPr/>
          <p:nvPr/>
        </p:nvSpPr>
        <p:spPr>
          <a:xfrm>
            <a:off x="5942792" y="1683030"/>
            <a:ext cx="2914580" cy="369332"/>
          </a:xfrm>
          <a:prstGeom prst="rect">
            <a:avLst/>
          </a:prstGeom>
        </p:spPr>
        <p:txBody>
          <a:bodyPr wrap="none">
            <a:spAutoFit/>
          </a:bodyPr>
          <a:lstStyle/>
          <a:p>
            <a:r>
              <a:rPr lang="en-US">
                <a:solidFill>
                  <a:prstClr val="black"/>
                </a:solidFill>
                <a:latin typeface="Arial Rounded MT Bold" charset="0"/>
                <a:ea typeface="Arial Rounded MT Bold" charset="0"/>
                <a:cs typeface="Arial Rounded MT Bold" charset="0"/>
              </a:rPr>
              <a:t>52% </a:t>
            </a:r>
            <a:r>
              <a:rPr lang="en-US" dirty="0">
                <a:solidFill>
                  <a:prstClr val="black"/>
                </a:solidFill>
                <a:latin typeface="Arial Rounded MT Bold" charset="0"/>
                <a:ea typeface="Arial Rounded MT Bold" charset="0"/>
                <a:cs typeface="Arial Rounded MT Bold" charset="0"/>
              </a:rPr>
              <a:t>of patients affected</a:t>
            </a:r>
          </a:p>
        </p:txBody>
      </p:sp>
      <p:sp>
        <p:nvSpPr>
          <p:cNvPr id="28" name="Rectangle 27"/>
          <p:cNvSpPr/>
          <p:nvPr/>
        </p:nvSpPr>
        <p:spPr>
          <a:xfrm>
            <a:off x="6497040" y="3636090"/>
            <a:ext cx="2914580" cy="369332"/>
          </a:xfrm>
          <a:prstGeom prst="rect">
            <a:avLst/>
          </a:prstGeom>
        </p:spPr>
        <p:txBody>
          <a:bodyPr wrap="none">
            <a:spAutoFit/>
          </a:bodyPr>
          <a:lstStyle/>
          <a:p>
            <a:r>
              <a:rPr lang="en-US" dirty="0">
                <a:solidFill>
                  <a:prstClr val="black"/>
                </a:solidFill>
                <a:latin typeface="Arial Rounded MT Bold" charset="0"/>
                <a:ea typeface="Arial Rounded MT Bold" charset="0"/>
                <a:cs typeface="Arial Rounded MT Bold" charset="0"/>
              </a:rPr>
              <a:t>23% of patients affected</a:t>
            </a:r>
          </a:p>
        </p:txBody>
      </p:sp>
      <p:sp>
        <p:nvSpPr>
          <p:cNvPr id="31" name="Rectangle 30"/>
          <p:cNvSpPr/>
          <p:nvPr/>
        </p:nvSpPr>
        <p:spPr>
          <a:xfrm>
            <a:off x="7753420" y="5584670"/>
            <a:ext cx="2914580" cy="369332"/>
          </a:xfrm>
          <a:prstGeom prst="rect">
            <a:avLst/>
          </a:prstGeom>
        </p:spPr>
        <p:txBody>
          <a:bodyPr wrap="none">
            <a:spAutoFit/>
          </a:bodyPr>
          <a:lstStyle/>
          <a:p>
            <a:r>
              <a:rPr lang="en-US">
                <a:solidFill>
                  <a:prstClr val="black"/>
                </a:solidFill>
                <a:latin typeface="Arial Rounded MT Bold" charset="0"/>
                <a:ea typeface="Arial Rounded MT Bold" charset="0"/>
                <a:cs typeface="Arial Rounded MT Bold" charset="0"/>
              </a:rPr>
              <a:t>19% </a:t>
            </a:r>
            <a:r>
              <a:rPr lang="en-US" dirty="0">
                <a:solidFill>
                  <a:prstClr val="black"/>
                </a:solidFill>
                <a:latin typeface="Arial Rounded MT Bold" charset="0"/>
                <a:ea typeface="Arial Rounded MT Bold" charset="0"/>
                <a:cs typeface="Arial Rounded MT Bold" charset="0"/>
              </a:rPr>
              <a:t>of patients affected</a:t>
            </a:r>
          </a:p>
        </p:txBody>
      </p:sp>
      <p:sp>
        <p:nvSpPr>
          <p:cNvPr id="32" name="Text Box 4"/>
          <p:cNvSpPr txBox="1">
            <a:spLocks noChangeArrowheads="1"/>
          </p:cNvSpPr>
          <p:nvPr/>
        </p:nvSpPr>
        <p:spPr bwMode="auto">
          <a:xfrm>
            <a:off x="1524001" y="6519446"/>
            <a:ext cx="5913785" cy="338554"/>
          </a:xfrm>
          <a:prstGeom prst="rect">
            <a:avLst/>
          </a:prstGeom>
          <a:noFill/>
          <a:ln w="9525">
            <a:noFill/>
            <a:miter lim="800000"/>
            <a:headEnd/>
            <a:tailEnd/>
          </a:ln>
        </p:spPr>
        <p:txBody>
          <a:bodyPr wrap="square" anchor="b">
            <a:spAutoFit/>
          </a:bodyPr>
          <a:lstStyle/>
          <a:p>
            <a:pPr defTabSz="457200" fontAlgn="base">
              <a:spcBef>
                <a:spcPct val="0"/>
              </a:spcBef>
              <a:spcAft>
                <a:spcPct val="0"/>
              </a:spcAft>
            </a:pPr>
            <a:r>
              <a:rPr lang="da-DK" altLang="en-US" sz="800" dirty="0">
                <a:solidFill>
                  <a:srgbClr val="000000"/>
                </a:solidFill>
                <a:latin typeface="Arial" pitchFamily="34" charset="0"/>
                <a:cs typeface="Arial" pitchFamily="34" charset="0"/>
              </a:rPr>
              <a:t>ACR: American College of </a:t>
            </a:r>
            <a:r>
              <a:rPr lang="da-DK" altLang="en-US" sz="800" dirty="0" err="1">
                <a:solidFill>
                  <a:srgbClr val="000000"/>
                </a:solidFill>
                <a:latin typeface="Arial" pitchFamily="34" charset="0"/>
                <a:cs typeface="Arial" pitchFamily="34" charset="0"/>
              </a:rPr>
              <a:t>Rheumatology</a:t>
            </a:r>
            <a:br>
              <a:rPr lang="da-DK" altLang="en-US" sz="800" dirty="0">
                <a:solidFill>
                  <a:srgbClr val="000000"/>
                </a:solidFill>
                <a:latin typeface="Arial" pitchFamily="34" charset="0"/>
                <a:cs typeface="Arial" pitchFamily="34" charset="0"/>
              </a:rPr>
            </a:br>
            <a:r>
              <a:rPr lang="da-DK" altLang="en-US" sz="800" dirty="0">
                <a:solidFill>
                  <a:srgbClr val="000000"/>
                </a:solidFill>
                <a:latin typeface="Arial" pitchFamily="34" charset="0"/>
                <a:cs typeface="Arial" pitchFamily="34" charset="0"/>
              </a:rPr>
              <a:t>Gladman DD, et al. Q J Med 1987;62:127–41</a:t>
            </a:r>
          </a:p>
        </p:txBody>
      </p:sp>
      <p:sp>
        <p:nvSpPr>
          <p:cNvPr id="38" name="Rounded Rectangle 37">
            <a:hlinkClick r:id="" action="ppaction://noaction"/>
          </p:cNvPr>
          <p:cNvSpPr/>
          <p:nvPr/>
        </p:nvSpPr>
        <p:spPr>
          <a:xfrm>
            <a:off x="1659664" y="2356386"/>
            <a:ext cx="948253" cy="474224"/>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Clinical</a:t>
            </a:r>
          </a:p>
        </p:txBody>
      </p:sp>
      <p:sp>
        <p:nvSpPr>
          <p:cNvPr id="39" name="Rounded Rectangle 38">
            <a:hlinkClick r:id="" action="ppaction://noaction"/>
          </p:cNvPr>
          <p:cNvSpPr/>
          <p:nvPr/>
        </p:nvSpPr>
        <p:spPr>
          <a:xfrm>
            <a:off x="1659664" y="2938032"/>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Imaging</a:t>
            </a:r>
          </a:p>
        </p:txBody>
      </p:sp>
      <p:sp>
        <p:nvSpPr>
          <p:cNvPr id="40" name="Rounded Rectangle 39">
            <a:hlinkClick r:id="rId6" action="ppaction://hlinksldjump"/>
          </p:cNvPr>
          <p:cNvSpPr/>
          <p:nvPr/>
        </p:nvSpPr>
        <p:spPr>
          <a:xfrm>
            <a:off x="1659664" y="1774740"/>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Subclinical</a:t>
            </a:r>
          </a:p>
        </p:txBody>
      </p:sp>
      <p:sp>
        <p:nvSpPr>
          <p:cNvPr id="41" name="Rounded Rectangle 40">
            <a:hlinkClick r:id="rId7" action="ppaction://hlinksldjump"/>
          </p:cNvPr>
          <p:cNvSpPr/>
          <p:nvPr/>
        </p:nvSpPr>
        <p:spPr>
          <a:xfrm>
            <a:off x="1659664" y="3519678"/>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Criteria</a:t>
            </a:r>
          </a:p>
        </p:txBody>
      </p:sp>
    </p:spTree>
    <p:extLst>
      <p:ext uri="{BB962C8B-B14F-4D97-AF65-F5344CB8AC3E}">
        <p14:creationId xmlns:p14="http://schemas.microsoft.com/office/powerpoint/2010/main" val="10368383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SAS-Clinical-Manifestations-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739" y="480389"/>
            <a:ext cx="7169427" cy="5377070"/>
          </a:xfrm>
          <a:prstGeom prst="rect">
            <a:avLst/>
          </a:prstGeom>
          <a:noFill/>
          <a:ln>
            <a:noFill/>
          </a:ln>
        </p:spPr>
      </p:pic>
      <p:sp>
        <p:nvSpPr>
          <p:cNvPr id="24" name="TextBox 23"/>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srgbClr val="782244"/>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p:txBody>
      </p:sp>
      <p:sp>
        <p:nvSpPr>
          <p:cNvPr id="26" name="Text Box 4"/>
          <p:cNvSpPr txBox="1">
            <a:spLocks noChangeArrowheads="1"/>
          </p:cNvSpPr>
          <p:nvPr/>
        </p:nvSpPr>
        <p:spPr bwMode="auto">
          <a:xfrm>
            <a:off x="1524001" y="6519446"/>
            <a:ext cx="5913785" cy="338554"/>
          </a:xfrm>
          <a:prstGeom prst="rect">
            <a:avLst/>
          </a:prstGeom>
          <a:noFill/>
          <a:ln w="9525">
            <a:noFill/>
            <a:miter lim="800000"/>
            <a:headEnd/>
            <a:tailEnd/>
          </a:ln>
        </p:spPr>
        <p:txBody>
          <a:bodyPr wrap="square" anchor="b">
            <a:spAutoFit/>
          </a:bodyPr>
          <a:lstStyle/>
          <a:p>
            <a:pPr defTabSz="457200" fontAlgn="base">
              <a:spcBef>
                <a:spcPct val="0"/>
              </a:spcBef>
              <a:spcAft>
                <a:spcPct val="0"/>
              </a:spcAft>
            </a:pPr>
            <a:r>
              <a:rPr lang="da-DK" altLang="en-US" sz="800" dirty="0">
                <a:solidFill>
                  <a:srgbClr val="000000"/>
                </a:solidFill>
                <a:latin typeface="Arial" pitchFamily="34" charset="0"/>
                <a:cs typeface="Arial" pitchFamily="34" charset="0"/>
              </a:rPr>
              <a:t>ACR: American College of </a:t>
            </a:r>
            <a:r>
              <a:rPr lang="da-DK" altLang="en-US" sz="800" dirty="0" err="1">
                <a:solidFill>
                  <a:srgbClr val="000000"/>
                </a:solidFill>
                <a:latin typeface="Arial" pitchFamily="34" charset="0"/>
                <a:cs typeface="Arial" pitchFamily="34" charset="0"/>
              </a:rPr>
              <a:t>Rheumatology</a:t>
            </a:r>
            <a:br>
              <a:rPr lang="da-DK" altLang="en-US" sz="800" dirty="0">
                <a:solidFill>
                  <a:srgbClr val="000000"/>
                </a:solidFill>
                <a:latin typeface="Arial" pitchFamily="34" charset="0"/>
                <a:cs typeface="Arial" pitchFamily="34" charset="0"/>
              </a:rPr>
            </a:br>
            <a:r>
              <a:rPr lang="da-DK" altLang="en-US" sz="800" dirty="0">
                <a:solidFill>
                  <a:srgbClr val="000000"/>
                </a:solidFill>
                <a:latin typeface="Arial" pitchFamily="34" charset="0"/>
                <a:cs typeface="Arial" pitchFamily="34" charset="0"/>
              </a:rPr>
              <a:t>Gladman DD, et al. Q J Med 1987;62:127–41</a:t>
            </a:r>
          </a:p>
        </p:txBody>
      </p:sp>
      <p:sp>
        <p:nvSpPr>
          <p:cNvPr id="27" name="Rounded Rectangle 26">
            <a:hlinkClick r:id="" action="ppaction://noaction"/>
          </p:cNvPr>
          <p:cNvSpPr/>
          <p:nvPr/>
        </p:nvSpPr>
        <p:spPr>
          <a:xfrm>
            <a:off x="1659664" y="2356386"/>
            <a:ext cx="948253" cy="474224"/>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Clinical</a:t>
            </a:r>
          </a:p>
        </p:txBody>
      </p:sp>
      <p:sp>
        <p:nvSpPr>
          <p:cNvPr id="28" name="Rounded Rectangle 27">
            <a:hlinkClick r:id="" action="ppaction://noaction"/>
          </p:cNvPr>
          <p:cNvSpPr/>
          <p:nvPr/>
        </p:nvSpPr>
        <p:spPr>
          <a:xfrm>
            <a:off x="1659664" y="2938032"/>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Imaging</a:t>
            </a:r>
          </a:p>
        </p:txBody>
      </p:sp>
      <p:sp>
        <p:nvSpPr>
          <p:cNvPr id="29" name="Rounded Rectangle 28">
            <a:hlinkClick r:id="rId3" action="ppaction://hlinksldjump"/>
          </p:cNvPr>
          <p:cNvSpPr/>
          <p:nvPr/>
        </p:nvSpPr>
        <p:spPr>
          <a:xfrm>
            <a:off x="1659664" y="1774740"/>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Subclinical</a:t>
            </a:r>
          </a:p>
        </p:txBody>
      </p:sp>
      <p:sp>
        <p:nvSpPr>
          <p:cNvPr id="30" name="Rounded Rectangle 29">
            <a:hlinkClick r:id="rId4" action="ppaction://hlinksldjump"/>
          </p:cNvPr>
          <p:cNvSpPr/>
          <p:nvPr/>
        </p:nvSpPr>
        <p:spPr>
          <a:xfrm>
            <a:off x="1659664" y="3519678"/>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Criteria</a:t>
            </a:r>
          </a:p>
        </p:txBody>
      </p:sp>
    </p:spTree>
    <p:extLst>
      <p:ext uri="{BB962C8B-B14F-4D97-AF65-F5344CB8AC3E}">
        <p14:creationId xmlns:p14="http://schemas.microsoft.com/office/powerpoint/2010/main" val="7202166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1"/>
          <p:cNvSpPr txBox="1">
            <a:spLocks noChangeArrowheads="1"/>
          </p:cNvSpPr>
          <p:nvPr/>
        </p:nvSpPr>
        <p:spPr bwMode="auto">
          <a:xfrm>
            <a:off x="5175960" y="331696"/>
            <a:ext cx="1971695" cy="523220"/>
          </a:xfrm>
          <a:prstGeom prst="rect">
            <a:avLst/>
          </a:prstGeom>
          <a:noFill/>
          <a:ln w="9525">
            <a:noFill/>
            <a:miter lim="800000"/>
            <a:headEnd/>
            <a:tailEnd/>
          </a:ln>
          <a:effectLst/>
        </p:spPr>
        <p:txBody>
          <a:bodyPr wrap="square">
            <a:spAutoFit/>
          </a:bodyPr>
          <a:lstStyle>
            <a:defPPr>
              <a:defRPr lang="en-US"/>
            </a:defPPr>
            <a:lvl1pPr fontAlgn="base">
              <a:spcBef>
                <a:spcPct val="0"/>
              </a:spcBef>
              <a:spcAft>
                <a:spcPct val="0"/>
              </a:spcAft>
              <a:defRPr b="1">
                <a:solidFill>
                  <a:srgbClr val="000000"/>
                </a:solidFill>
                <a:latin typeface="Arial Rounded MT Bold" charset="0"/>
                <a:ea typeface="Arial Rounded MT Bold" charset="0"/>
                <a:cs typeface="Arial Rounded MT Bold" charset="0"/>
              </a:defRPr>
            </a:lvl1pPr>
          </a:lstStyle>
          <a:p>
            <a:r>
              <a:rPr lang="en-GB" altLang="en-US" sz="2800" dirty="0" err="1">
                <a:solidFill>
                  <a:srgbClr val="953735"/>
                </a:solidFill>
                <a:latin typeface="Arial Rounded MT Bold"/>
                <a:ea typeface="+mj-ea"/>
                <a:cs typeface="Arial Rounded MT Bold"/>
              </a:rPr>
              <a:t>Dactylitis</a:t>
            </a:r>
            <a:endParaRPr lang="en-GB" altLang="en-US" sz="2800" dirty="0">
              <a:solidFill>
                <a:srgbClr val="953735"/>
              </a:solidFill>
              <a:latin typeface="Arial Rounded MT Bold"/>
              <a:ea typeface="+mj-ea"/>
              <a:cs typeface="Arial Rounded MT Bold"/>
            </a:endParaRPr>
          </a:p>
        </p:txBody>
      </p:sp>
      <p:pic>
        <p:nvPicPr>
          <p:cNvPr id="14" name="Picture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99891" y="1499457"/>
            <a:ext cx="7093572" cy="3456384"/>
          </a:xfrm>
          <a:prstGeom prst="rect">
            <a:avLst/>
          </a:prstGeom>
          <a:effectLst>
            <a:softEdge rad="63500"/>
          </a:effectLst>
        </p:spPr>
      </p:pic>
      <p:sp>
        <p:nvSpPr>
          <p:cNvPr id="24" name="TextBox 23"/>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srgbClr val="782244"/>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p:txBody>
      </p:sp>
      <p:sp>
        <p:nvSpPr>
          <p:cNvPr id="2" name="Rectangle 1"/>
          <p:cNvSpPr/>
          <p:nvPr/>
        </p:nvSpPr>
        <p:spPr>
          <a:xfrm>
            <a:off x="3389332" y="5705691"/>
            <a:ext cx="2914580" cy="369332"/>
          </a:xfrm>
          <a:prstGeom prst="rect">
            <a:avLst/>
          </a:prstGeom>
        </p:spPr>
        <p:txBody>
          <a:bodyPr wrap="none">
            <a:spAutoFit/>
          </a:bodyPr>
          <a:lstStyle/>
          <a:p>
            <a:r>
              <a:rPr lang="en-US" dirty="0">
                <a:solidFill>
                  <a:prstClr val="black"/>
                </a:solidFill>
                <a:latin typeface="Arial Rounded MT Bold" charset="0"/>
                <a:ea typeface="Arial Rounded MT Bold" charset="0"/>
                <a:cs typeface="Arial Rounded MT Bold" charset="0"/>
              </a:rPr>
              <a:t>33% of patients affected</a:t>
            </a:r>
          </a:p>
        </p:txBody>
      </p:sp>
      <p:sp>
        <p:nvSpPr>
          <p:cNvPr id="26" name="Text Box 4"/>
          <p:cNvSpPr txBox="1">
            <a:spLocks noChangeArrowheads="1"/>
          </p:cNvSpPr>
          <p:nvPr/>
        </p:nvSpPr>
        <p:spPr bwMode="auto">
          <a:xfrm>
            <a:off x="1524001" y="6519446"/>
            <a:ext cx="5913785" cy="338554"/>
          </a:xfrm>
          <a:prstGeom prst="rect">
            <a:avLst/>
          </a:prstGeom>
          <a:noFill/>
          <a:ln w="9525">
            <a:noFill/>
            <a:miter lim="800000"/>
            <a:headEnd/>
            <a:tailEnd/>
          </a:ln>
        </p:spPr>
        <p:txBody>
          <a:bodyPr wrap="square" anchor="b">
            <a:spAutoFit/>
          </a:bodyPr>
          <a:lstStyle/>
          <a:p>
            <a:pPr defTabSz="457200" fontAlgn="base">
              <a:spcBef>
                <a:spcPct val="0"/>
              </a:spcBef>
              <a:spcAft>
                <a:spcPct val="0"/>
              </a:spcAft>
            </a:pPr>
            <a:r>
              <a:rPr lang="da-DK" altLang="en-US" sz="800" dirty="0">
                <a:solidFill>
                  <a:srgbClr val="000000"/>
                </a:solidFill>
                <a:latin typeface="Arial" pitchFamily="34" charset="0"/>
                <a:cs typeface="Arial" pitchFamily="34" charset="0"/>
              </a:rPr>
              <a:t>ACR: American College of </a:t>
            </a:r>
            <a:r>
              <a:rPr lang="da-DK" altLang="en-US" sz="800" dirty="0" err="1">
                <a:solidFill>
                  <a:srgbClr val="000000"/>
                </a:solidFill>
                <a:latin typeface="Arial" pitchFamily="34" charset="0"/>
                <a:cs typeface="Arial" pitchFamily="34" charset="0"/>
              </a:rPr>
              <a:t>Rheumatology</a:t>
            </a:r>
            <a:br>
              <a:rPr lang="da-DK" altLang="en-US" sz="800" dirty="0">
                <a:solidFill>
                  <a:srgbClr val="000000"/>
                </a:solidFill>
                <a:latin typeface="Arial" pitchFamily="34" charset="0"/>
                <a:cs typeface="Arial" pitchFamily="34" charset="0"/>
              </a:rPr>
            </a:br>
            <a:r>
              <a:rPr lang="da-DK" altLang="en-US" sz="800" dirty="0">
                <a:solidFill>
                  <a:srgbClr val="000000"/>
                </a:solidFill>
                <a:latin typeface="Arial" pitchFamily="34" charset="0"/>
                <a:cs typeface="Arial" pitchFamily="34" charset="0"/>
              </a:rPr>
              <a:t>Gladman DD, et al. Q J Med 1987;62:127–41</a:t>
            </a:r>
          </a:p>
        </p:txBody>
      </p:sp>
      <p:sp>
        <p:nvSpPr>
          <p:cNvPr id="27" name="Rounded Rectangle 26">
            <a:hlinkClick r:id="" action="ppaction://noaction"/>
          </p:cNvPr>
          <p:cNvSpPr/>
          <p:nvPr/>
        </p:nvSpPr>
        <p:spPr>
          <a:xfrm>
            <a:off x="1659664" y="2356386"/>
            <a:ext cx="948253" cy="474224"/>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Clinical</a:t>
            </a:r>
          </a:p>
        </p:txBody>
      </p:sp>
      <p:sp>
        <p:nvSpPr>
          <p:cNvPr id="28" name="Rounded Rectangle 27">
            <a:hlinkClick r:id="" action="ppaction://noaction"/>
          </p:cNvPr>
          <p:cNvSpPr/>
          <p:nvPr/>
        </p:nvSpPr>
        <p:spPr>
          <a:xfrm>
            <a:off x="1659664" y="2938032"/>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Imaging</a:t>
            </a:r>
          </a:p>
        </p:txBody>
      </p:sp>
      <p:sp>
        <p:nvSpPr>
          <p:cNvPr id="29" name="Rounded Rectangle 28">
            <a:hlinkClick r:id="rId3" action="ppaction://hlinksldjump"/>
          </p:cNvPr>
          <p:cNvSpPr/>
          <p:nvPr/>
        </p:nvSpPr>
        <p:spPr>
          <a:xfrm>
            <a:off x="1659664" y="1774740"/>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Subclinical</a:t>
            </a:r>
          </a:p>
        </p:txBody>
      </p:sp>
      <p:sp>
        <p:nvSpPr>
          <p:cNvPr id="30" name="Rounded Rectangle 29">
            <a:hlinkClick r:id="rId4" action="ppaction://hlinksldjump"/>
          </p:cNvPr>
          <p:cNvSpPr/>
          <p:nvPr/>
        </p:nvSpPr>
        <p:spPr>
          <a:xfrm>
            <a:off x="1659664" y="3519678"/>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Criteria</a:t>
            </a:r>
          </a:p>
        </p:txBody>
      </p:sp>
    </p:spTree>
    <p:extLst>
      <p:ext uri="{BB962C8B-B14F-4D97-AF65-F5344CB8AC3E}">
        <p14:creationId xmlns:p14="http://schemas.microsoft.com/office/powerpoint/2010/main" val="3466289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9519" y="364536"/>
            <a:ext cx="1485535"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rial Rounded MT Bold" charset="0"/>
                <a:ea typeface="Arial Rounded MT Bold" charset="0"/>
                <a:cs typeface="Arial Rounded MT Bold" charset="0"/>
              </a:rPr>
              <a:t>Complex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rial Rounded MT Bold" charset="0"/>
                <a:ea typeface="Arial Rounded MT Bold" charset="0"/>
                <a:cs typeface="Arial Rounded MT Bold" charset="0"/>
              </a:rPr>
              <a:t>disease</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3395" y="4295914"/>
            <a:ext cx="1377674" cy="2204278"/>
          </a:xfrm>
          <a:prstGeom prst="rect">
            <a:avLst/>
          </a:prstGeom>
        </p:spPr>
      </p:pic>
      <p:sp>
        <p:nvSpPr>
          <p:cNvPr id="5" name="Rectangle 4"/>
          <p:cNvSpPr/>
          <p:nvPr/>
        </p:nvSpPr>
        <p:spPr>
          <a:xfrm>
            <a:off x="3957218" y="318370"/>
            <a:ext cx="496097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1" i="0" u="none" strike="noStrike" kern="1200" cap="none" spc="0" normalizeH="0" baseline="0" noProof="0" dirty="0">
                <a:ln>
                  <a:noFill/>
                </a:ln>
                <a:solidFill>
                  <a:srgbClr val="C00000"/>
                </a:solidFill>
                <a:effectLst/>
                <a:uLnTx/>
                <a:uFillTx/>
                <a:latin typeface="Arial Rounded MT Bold" charset="0"/>
                <a:ea typeface="Arial Rounded MT Bold" charset="0"/>
                <a:cs typeface="Arial Rounded MT Bold" charset="0"/>
              </a:rPr>
              <a:t>2 Broad Overlapping Categories</a:t>
            </a:r>
            <a:endParaRPr kumimoji="0" lang="en-US" sz="2400" b="1" i="0" u="none" strike="noStrike" kern="1200" cap="none" spc="0" normalizeH="0" baseline="0" noProof="0" dirty="0">
              <a:ln>
                <a:noFill/>
              </a:ln>
              <a:solidFill>
                <a:srgbClr val="C00000"/>
              </a:solidFill>
              <a:effectLst/>
              <a:uLnTx/>
              <a:uFillTx/>
              <a:latin typeface="Arial Rounded MT Bold" charset="0"/>
              <a:ea typeface="Arial Rounded MT Bold" charset="0"/>
              <a:cs typeface="Arial Rounded MT Bold" charset="0"/>
            </a:endParaRPr>
          </a:p>
        </p:txBody>
      </p:sp>
      <p:sp>
        <p:nvSpPr>
          <p:cNvPr id="6" name="TextBox 5"/>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srgbClr val="782244"/>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a:p>
            <a:pPr marL="1143000" marR="0" lvl="0" indent="-1143000" algn="l" defTabSz="914400" rtl="0" eaLnBrk="1" fontAlgn="auto" latinLnBrk="0" hangingPunct="1">
              <a:lnSpc>
                <a:spcPct val="100000"/>
              </a:lnSpc>
              <a:spcBef>
                <a:spcPts val="0"/>
              </a:spcBef>
              <a:spcAft>
                <a:spcPts val="0"/>
              </a:spcAft>
              <a:buClrTx/>
              <a:buSzTx/>
              <a:buFont typeface="STHeitiSC-Light" charset="-122"/>
              <a:buChar char="●"/>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Rounded MT Bold" charset="0"/>
                <a:ea typeface="Arial Rounded MT Bold" charset="0"/>
                <a:cs typeface="Arial Rounded MT Bold" charset="0"/>
              </a:rPr>
              <a:t> </a:t>
            </a:r>
          </a:p>
        </p:txBody>
      </p:sp>
      <p:grpSp>
        <p:nvGrpSpPr>
          <p:cNvPr id="28" name="Group 27"/>
          <p:cNvGrpSpPr/>
          <p:nvPr/>
        </p:nvGrpSpPr>
        <p:grpSpPr>
          <a:xfrm>
            <a:off x="3418815" y="914400"/>
            <a:ext cx="6957960" cy="5049078"/>
            <a:chOff x="2236541" y="926158"/>
            <a:chExt cx="6219445" cy="4734579"/>
          </a:xfrm>
        </p:grpSpPr>
        <p:grpSp>
          <p:nvGrpSpPr>
            <p:cNvPr id="14" name="Group 13"/>
            <p:cNvGrpSpPr/>
            <p:nvPr/>
          </p:nvGrpSpPr>
          <p:grpSpPr>
            <a:xfrm>
              <a:off x="2236541" y="1867721"/>
              <a:ext cx="5450134" cy="3793016"/>
              <a:chOff x="2236541" y="1867721"/>
              <a:chExt cx="5450134" cy="3793016"/>
            </a:xfrm>
          </p:grpSpPr>
          <p:sp>
            <p:nvSpPr>
              <p:cNvPr id="8" name="Oval 7"/>
              <p:cNvSpPr/>
              <p:nvPr/>
            </p:nvSpPr>
            <p:spPr>
              <a:xfrm>
                <a:off x="4557711" y="1867721"/>
                <a:ext cx="3128964" cy="36497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p:cNvSpPr/>
              <p:nvPr/>
            </p:nvSpPr>
            <p:spPr>
              <a:xfrm>
                <a:off x="2236541" y="1914525"/>
                <a:ext cx="3191294" cy="37462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p:cNvSpPr/>
              <p:nvPr/>
            </p:nvSpPr>
            <p:spPr>
              <a:xfrm>
                <a:off x="3394185" y="2726842"/>
                <a:ext cx="2008561" cy="25288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4999384" y="1939605"/>
                <a:ext cx="1758604" cy="2046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p:cNvSpPr/>
              <p:nvPr/>
            </p:nvSpPr>
            <p:spPr>
              <a:xfrm>
                <a:off x="5172075" y="2872917"/>
                <a:ext cx="1482772" cy="14229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p:cNvSpPr/>
              <p:nvPr/>
            </p:nvSpPr>
            <p:spPr>
              <a:xfrm>
                <a:off x="5157788" y="4051072"/>
                <a:ext cx="1407069" cy="14229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6" name="Straight Arrow Connector 15"/>
            <p:cNvCxnSpPr/>
            <p:nvPr/>
          </p:nvCxnSpPr>
          <p:spPr>
            <a:xfrm flipH="1">
              <a:off x="7143750" y="1700213"/>
              <a:ext cx="14288" cy="457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767012" y="1810569"/>
              <a:ext cx="14288" cy="457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158038" y="3964782"/>
              <a:ext cx="0" cy="5643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394362" y="1000825"/>
              <a:ext cx="1645211" cy="60607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Axial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Spondyloarthritis</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p:cNvSpPr txBox="1"/>
            <p:nvPr/>
          </p:nvSpPr>
          <p:spPr>
            <a:xfrm>
              <a:off x="5935381" y="926158"/>
              <a:ext cx="1645211" cy="60607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Periphere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Spondyloarthritis</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p:cNvSpPr txBox="1"/>
            <p:nvPr/>
          </p:nvSpPr>
          <p:spPr>
            <a:xfrm>
              <a:off x="6867401" y="4472152"/>
              <a:ext cx="1588585" cy="60607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Undifferentiated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Periphere</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SpA</a:t>
              </a:r>
            </a:p>
          </p:txBody>
        </p:sp>
        <p:sp>
          <p:nvSpPr>
            <p:cNvPr id="23" name="TextBox 22"/>
            <p:cNvSpPr txBox="1"/>
            <p:nvPr/>
          </p:nvSpPr>
          <p:spPr>
            <a:xfrm>
              <a:off x="5470033" y="4536296"/>
              <a:ext cx="861436" cy="3463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IBD-SpA</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p:cNvSpPr txBox="1"/>
            <p:nvPr/>
          </p:nvSpPr>
          <p:spPr>
            <a:xfrm>
              <a:off x="5699748" y="3271265"/>
              <a:ext cx="505915" cy="3463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ReA</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p:cNvSpPr txBox="1"/>
            <p:nvPr/>
          </p:nvSpPr>
          <p:spPr>
            <a:xfrm>
              <a:off x="5621574" y="2337212"/>
              <a:ext cx="479493" cy="3463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PsA</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25"/>
            <p:cNvSpPr txBox="1"/>
            <p:nvPr/>
          </p:nvSpPr>
          <p:spPr>
            <a:xfrm>
              <a:off x="3842390" y="3692269"/>
              <a:ext cx="387159" cy="3463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AS</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p:cNvSpPr txBox="1"/>
            <p:nvPr/>
          </p:nvSpPr>
          <p:spPr>
            <a:xfrm>
              <a:off x="2392694" y="3410414"/>
              <a:ext cx="938352" cy="3463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nr-axSpA</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Oval 1">
            <a:extLst>
              <a:ext uri="{FF2B5EF4-FFF2-40B4-BE49-F238E27FC236}">
                <a16:creationId xmlns:a16="http://schemas.microsoft.com/office/drawing/2014/main" id="{19FD6473-984B-49E0-9EE6-2B237A3975D2}"/>
              </a:ext>
            </a:extLst>
          </p:cNvPr>
          <p:cNvSpPr/>
          <p:nvPr/>
        </p:nvSpPr>
        <p:spPr>
          <a:xfrm>
            <a:off x="3235124" y="3310359"/>
            <a:ext cx="2711661" cy="1053297"/>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11713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a:xfrm>
            <a:off x="4387597" y="416952"/>
            <a:ext cx="4373363" cy="596754"/>
          </a:xfrm>
          <a:prstGeom prst="rect">
            <a:avLst/>
          </a:prstGeom>
        </p:spPr>
        <p:txBody>
          <a:bodyPr anchor="t">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4000" dirty="0">
                <a:solidFill>
                  <a:srgbClr val="953735"/>
                </a:solidFill>
                <a:latin typeface="Arial Rounded MT Bold"/>
                <a:cs typeface="Arial Rounded MT Bold"/>
              </a:rPr>
              <a:t>Heel Pain - Enthesitis</a:t>
            </a:r>
          </a:p>
        </p:txBody>
      </p:sp>
      <p:sp>
        <p:nvSpPr>
          <p:cNvPr id="3" name="Content Placeholder 11"/>
          <p:cNvSpPr txBox="1">
            <a:spLocks/>
          </p:cNvSpPr>
          <p:nvPr/>
        </p:nvSpPr>
        <p:spPr>
          <a:xfrm>
            <a:off x="2822716" y="1233140"/>
            <a:ext cx="7601896" cy="10376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GB" altLang="en-US" sz="1800">
                <a:solidFill>
                  <a:prstClr val="black"/>
                </a:solidFill>
                <a:latin typeface="Arial" charset="0"/>
                <a:ea typeface="Arial" charset="0"/>
                <a:cs typeface="Arial" charset="0"/>
              </a:rPr>
              <a:t>Enthesitis is inflammation of Entheses.</a:t>
            </a:r>
          </a:p>
          <a:p>
            <a:pPr lvl="1">
              <a:spcBef>
                <a:spcPct val="0"/>
              </a:spcBef>
              <a:buFont typeface="Wingdings" charset="2"/>
              <a:buChar char="ü"/>
            </a:pPr>
            <a:r>
              <a:rPr lang="en-GB" altLang="en-US" sz="1400">
                <a:solidFill>
                  <a:prstClr val="black"/>
                </a:solidFill>
                <a:latin typeface="Arial" charset="0"/>
                <a:ea typeface="Arial" charset="0"/>
                <a:cs typeface="Arial" charset="0"/>
              </a:rPr>
              <a:t>Entheses are sites where tendons, ligaments, joint capsules, or fascia attach to bone.</a:t>
            </a:r>
          </a:p>
          <a:p>
            <a:pPr lvl="1">
              <a:spcBef>
                <a:spcPct val="0"/>
              </a:spcBef>
            </a:pPr>
            <a:endParaRPr lang="en-GB" altLang="en-US" sz="1400">
              <a:solidFill>
                <a:prstClr val="black"/>
              </a:solidFill>
              <a:latin typeface="Arial" charset="0"/>
              <a:ea typeface="Arial" charset="0"/>
              <a:cs typeface="Arial" charset="0"/>
            </a:endParaRPr>
          </a:p>
          <a:p>
            <a:pPr>
              <a:spcBef>
                <a:spcPct val="0"/>
              </a:spcBef>
            </a:pPr>
            <a:r>
              <a:rPr lang="en-GB" altLang="en-US" sz="1800">
                <a:solidFill>
                  <a:prstClr val="black"/>
                </a:solidFill>
                <a:latin typeface="Arial" charset="0"/>
                <a:ea typeface="Arial" charset="0"/>
                <a:cs typeface="Arial" charset="0"/>
              </a:rPr>
              <a:t>Heel Enthesitis is most common.</a:t>
            </a:r>
            <a:endParaRPr lang="en-GB" altLang="en-US" sz="1800" dirty="0">
              <a:solidFill>
                <a:prstClr val="black"/>
              </a:solidFill>
              <a:latin typeface="Arial" charset="0"/>
              <a:ea typeface="Arial" charset="0"/>
              <a:cs typeface="Arial" charset="0"/>
            </a:endParaRPr>
          </a:p>
        </p:txBody>
      </p:sp>
      <p:sp>
        <p:nvSpPr>
          <p:cNvPr id="4" name="TextBox 4"/>
          <p:cNvSpPr txBox="1">
            <a:spLocks noChangeArrowheads="1"/>
          </p:cNvSpPr>
          <p:nvPr/>
        </p:nvSpPr>
        <p:spPr bwMode="auto">
          <a:xfrm>
            <a:off x="8281346" y="2664145"/>
            <a:ext cx="2144175" cy="584775"/>
          </a:xfrm>
          <a:prstGeom prst="rect">
            <a:avLst/>
          </a:prstGeom>
          <a:noFill/>
          <a:ln w="9525">
            <a:solidFill>
              <a:schemeClr val="tx1"/>
            </a:solidFill>
            <a:miter lim="800000"/>
            <a:headEnd/>
            <a:tailEnd/>
          </a:ln>
        </p:spPr>
        <p:txBody>
          <a:bodyPr wrap="square">
            <a:spAutoFit/>
          </a:bodyPr>
          <a:lstStyle>
            <a:defPPr>
              <a:defRPr lang="en-US"/>
            </a:defPPr>
            <a:lvl1pPr algn="ctr" fontAlgn="base">
              <a:spcBef>
                <a:spcPct val="0"/>
              </a:spcBef>
              <a:spcAft>
                <a:spcPct val="0"/>
              </a:spcAft>
              <a:defRPr sz="1600" b="1">
                <a:solidFill>
                  <a:srgbClr val="000000"/>
                </a:solidFill>
                <a:latin typeface="Arial" pitchFamily="34" charset="0"/>
                <a:cs typeface="Arial" pitchFamily="34" charset="0"/>
              </a:defRPr>
            </a:lvl1pPr>
          </a:lstStyle>
          <a:p>
            <a:r>
              <a:rPr lang="en-GB" altLang="en-US" dirty="0"/>
              <a:t>Achilles heel Enthesitis</a:t>
            </a:r>
          </a:p>
        </p:txBody>
      </p:sp>
      <p:grpSp>
        <p:nvGrpSpPr>
          <p:cNvPr id="5" name="Group 17"/>
          <p:cNvGrpSpPr>
            <a:grpSpLocks/>
          </p:cNvGrpSpPr>
          <p:nvPr/>
        </p:nvGrpSpPr>
        <p:grpSpPr bwMode="auto">
          <a:xfrm>
            <a:off x="8294597" y="3220274"/>
            <a:ext cx="2156516" cy="2705308"/>
            <a:chOff x="5110163" y="2173289"/>
            <a:chExt cx="3328987" cy="3582987"/>
          </a:xfrm>
        </p:grpSpPr>
        <p:grpSp>
          <p:nvGrpSpPr>
            <p:cNvPr id="6" name="Group 16"/>
            <p:cNvGrpSpPr>
              <a:grpSpLocks/>
            </p:cNvGrpSpPr>
            <p:nvPr/>
          </p:nvGrpSpPr>
          <p:grpSpPr bwMode="auto">
            <a:xfrm>
              <a:off x="5117123" y="2173289"/>
              <a:ext cx="3302977" cy="3582987"/>
              <a:chOff x="5117123" y="2173289"/>
              <a:chExt cx="3302977" cy="3582987"/>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17123" y="2173289"/>
                <a:ext cx="3302977" cy="3582987"/>
              </a:xfrm>
              <a:prstGeom prst="rect">
                <a:avLst/>
              </a:prstGeom>
              <a:noFill/>
              <a:ln w="9525">
                <a:solidFill>
                  <a:schemeClr val="tx1"/>
                </a:solidFill>
                <a:miter lim="800000"/>
                <a:headEnd/>
                <a:tailEnd/>
              </a:ln>
              <a:effectLst/>
            </p:spPr>
          </p:pic>
          <p:sp>
            <p:nvSpPr>
              <p:cNvPr id="9" name="Rectangle 8"/>
              <p:cNvSpPr/>
              <p:nvPr/>
            </p:nvSpPr>
            <p:spPr bwMode="auto">
              <a:xfrm>
                <a:off x="5233988" y="2251077"/>
                <a:ext cx="244475" cy="31115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Calibri" panose="020F0502020204030204"/>
                </a:endParaRPr>
              </a:p>
            </p:txBody>
          </p:sp>
        </p:grpSp>
        <p:sp>
          <p:nvSpPr>
            <p:cNvPr id="7" name="Rectangle 6"/>
            <p:cNvSpPr/>
            <p:nvPr/>
          </p:nvSpPr>
          <p:spPr>
            <a:xfrm>
              <a:off x="5110163" y="2190752"/>
              <a:ext cx="3328987" cy="3541711"/>
            </a:xfrm>
            <a:prstGeom prst="rect">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latin typeface="Calibri" panose="020F0502020204030204"/>
              </a:endParaRPr>
            </a:p>
          </p:txBody>
        </p:sp>
      </p:grpSp>
      <p:sp>
        <p:nvSpPr>
          <p:cNvPr id="10" name="Text Box 4"/>
          <p:cNvSpPr txBox="1">
            <a:spLocks noChangeArrowheads="1"/>
          </p:cNvSpPr>
          <p:nvPr/>
        </p:nvSpPr>
        <p:spPr bwMode="auto">
          <a:xfrm>
            <a:off x="1554861" y="6585434"/>
            <a:ext cx="3465959" cy="246063"/>
          </a:xfrm>
          <a:prstGeom prst="rect">
            <a:avLst/>
          </a:prstGeom>
          <a:noFill/>
          <a:ln w="9525">
            <a:noFill/>
            <a:miter lim="800000"/>
            <a:headEnd/>
            <a:tailEnd/>
          </a:ln>
        </p:spPr>
        <p:txBody>
          <a:bodyPr wrap="square" anchor="b">
            <a:spAutoFit/>
          </a:bodyPr>
          <a:lstStyle/>
          <a:p>
            <a:pPr fontAlgn="base">
              <a:spcBef>
                <a:spcPct val="0"/>
              </a:spcBef>
              <a:spcAft>
                <a:spcPct val="0"/>
              </a:spcAft>
            </a:pPr>
            <a:r>
              <a:rPr lang="da-DK" altLang="en-US" sz="1000" dirty="0" err="1">
                <a:solidFill>
                  <a:srgbClr val="000000"/>
                </a:solidFill>
                <a:latin typeface="Arial" pitchFamily="34" charset="0"/>
                <a:cs typeface="Arial" pitchFamily="34" charset="0"/>
              </a:rPr>
              <a:t>Eshed</a:t>
            </a:r>
            <a:r>
              <a:rPr lang="da-DK" altLang="en-US" sz="1000" dirty="0">
                <a:solidFill>
                  <a:srgbClr val="000000"/>
                </a:solidFill>
                <a:latin typeface="Arial" pitchFamily="34" charset="0"/>
                <a:cs typeface="Arial" pitchFamily="34" charset="0"/>
              </a:rPr>
              <a:t> I, et al. Ann </a:t>
            </a:r>
            <a:r>
              <a:rPr lang="da-DK" altLang="en-US" sz="1000" dirty="0" err="1">
                <a:solidFill>
                  <a:srgbClr val="000000"/>
                </a:solidFill>
                <a:latin typeface="Arial" pitchFamily="34" charset="0"/>
                <a:cs typeface="Arial" pitchFamily="34" charset="0"/>
              </a:rPr>
              <a:t>Rheum</a:t>
            </a:r>
            <a:r>
              <a:rPr lang="da-DK" altLang="en-US" sz="1000" dirty="0">
                <a:solidFill>
                  <a:srgbClr val="000000"/>
                </a:solidFill>
                <a:latin typeface="Arial" pitchFamily="34" charset="0"/>
                <a:cs typeface="Arial" pitchFamily="34" charset="0"/>
              </a:rPr>
              <a:t> Dis 2007;66:1553–9</a:t>
            </a:r>
          </a:p>
        </p:txBody>
      </p:sp>
      <p:sp>
        <p:nvSpPr>
          <p:cNvPr id="11" name="Content Placeholder 1"/>
          <p:cNvSpPr txBox="1">
            <a:spLocks/>
          </p:cNvSpPr>
          <p:nvPr/>
        </p:nvSpPr>
        <p:spPr>
          <a:xfrm>
            <a:off x="6006128" y="2664145"/>
            <a:ext cx="2208147" cy="584775"/>
          </a:xfrm>
          <a:prstGeom prst="rect">
            <a:avLst/>
          </a:prstGeom>
          <a:noFill/>
          <a:ln w="9525">
            <a:solidFill>
              <a:schemeClr val="tx1"/>
            </a:solidFill>
            <a:miter lim="800000"/>
            <a:headEnd/>
            <a:tailEnd/>
          </a:ln>
        </p:spPr>
        <p:txBody>
          <a:bodyPr wrap="square">
            <a:spAutoFit/>
          </a:bodyPr>
          <a:lstStyle>
            <a:defPPr>
              <a:defRPr lang="en-US"/>
            </a:defPPr>
            <a:lvl1pPr algn="ctr" fontAlgn="base">
              <a:spcBef>
                <a:spcPct val="0"/>
              </a:spcBef>
              <a:spcAft>
                <a:spcPct val="0"/>
              </a:spcAft>
              <a:defRPr sz="1600" b="1">
                <a:solidFill>
                  <a:srgbClr val="000000"/>
                </a:solidFill>
                <a:latin typeface="Arial" pitchFamily="34" charset="0"/>
                <a:cs typeface="Arial" pitchFamily="34" charset="0"/>
              </a:defRPr>
            </a:lvl1pPr>
          </a:lstStyle>
          <a:p>
            <a:r>
              <a:rPr lang="en-US" altLang="en-US" dirty="0"/>
              <a:t>Tenosynovitis Enthesitis</a:t>
            </a:r>
          </a:p>
        </p:txBody>
      </p:sp>
      <p:pic>
        <p:nvPicPr>
          <p:cNvPr id="12" name="Picture 11"/>
          <p:cNvPicPr>
            <a:picLocks noChangeAspect="1" noChangeArrowheads="1"/>
          </p:cNvPicPr>
          <p:nvPr/>
        </p:nvPicPr>
        <p:blipFill>
          <a:blip r:embed="rId3" cstate="print"/>
          <a:srcRect/>
          <a:stretch>
            <a:fillRect/>
          </a:stretch>
        </p:blipFill>
        <p:spPr bwMode="auto">
          <a:xfrm>
            <a:off x="6016482" y="3233460"/>
            <a:ext cx="2197794" cy="2674143"/>
          </a:xfrm>
          <a:prstGeom prst="rect">
            <a:avLst/>
          </a:prstGeom>
          <a:noFill/>
          <a:ln w="9525">
            <a:solidFill>
              <a:schemeClr val="tx1"/>
            </a:solidFill>
            <a:miter lim="800000"/>
            <a:headEnd/>
            <a:tailEnd/>
          </a:ln>
          <a:effectLst/>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06919" y="2664145"/>
            <a:ext cx="3161357" cy="3243459"/>
          </a:xfrm>
          <a:prstGeom prst="rect">
            <a:avLst/>
          </a:prstGeom>
        </p:spPr>
      </p:pic>
      <p:sp>
        <p:nvSpPr>
          <p:cNvPr id="32" name="TextBox 31"/>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srgbClr val="782244"/>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p:txBody>
      </p:sp>
      <p:sp>
        <p:nvSpPr>
          <p:cNvPr id="33" name="Rounded Rectangle 32">
            <a:hlinkClick r:id="" action="ppaction://noaction"/>
          </p:cNvPr>
          <p:cNvSpPr/>
          <p:nvPr/>
        </p:nvSpPr>
        <p:spPr>
          <a:xfrm>
            <a:off x="1659664" y="2356386"/>
            <a:ext cx="948253" cy="474224"/>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Clinical</a:t>
            </a:r>
          </a:p>
        </p:txBody>
      </p:sp>
      <p:sp>
        <p:nvSpPr>
          <p:cNvPr id="34" name="Rounded Rectangle 33">
            <a:hlinkClick r:id="" action="ppaction://noaction"/>
          </p:cNvPr>
          <p:cNvSpPr/>
          <p:nvPr/>
        </p:nvSpPr>
        <p:spPr>
          <a:xfrm>
            <a:off x="1659664" y="2938032"/>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Imaging</a:t>
            </a:r>
          </a:p>
        </p:txBody>
      </p:sp>
      <p:sp>
        <p:nvSpPr>
          <p:cNvPr id="35" name="Rounded Rectangle 34">
            <a:hlinkClick r:id="rId5" action="ppaction://hlinksldjump"/>
          </p:cNvPr>
          <p:cNvSpPr/>
          <p:nvPr/>
        </p:nvSpPr>
        <p:spPr>
          <a:xfrm>
            <a:off x="1659664" y="1774740"/>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Subclinical</a:t>
            </a:r>
          </a:p>
        </p:txBody>
      </p:sp>
      <p:sp>
        <p:nvSpPr>
          <p:cNvPr id="36" name="Rounded Rectangle 35">
            <a:hlinkClick r:id="rId6" action="ppaction://hlinksldjump"/>
          </p:cNvPr>
          <p:cNvSpPr/>
          <p:nvPr/>
        </p:nvSpPr>
        <p:spPr>
          <a:xfrm>
            <a:off x="1659664" y="3519678"/>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Criteria</a:t>
            </a:r>
          </a:p>
        </p:txBody>
      </p:sp>
    </p:spTree>
    <p:extLst>
      <p:ext uri="{BB962C8B-B14F-4D97-AF65-F5344CB8AC3E}">
        <p14:creationId xmlns:p14="http://schemas.microsoft.com/office/powerpoint/2010/main" val="22576513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739" y="480388"/>
            <a:ext cx="7169427" cy="537707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srgbClr val="782244"/>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p:txBody>
      </p:sp>
      <p:sp>
        <p:nvSpPr>
          <p:cNvPr id="10" name="Rectangle 9"/>
          <p:cNvSpPr/>
          <p:nvPr/>
        </p:nvSpPr>
        <p:spPr>
          <a:xfrm>
            <a:off x="3146478" y="5702063"/>
            <a:ext cx="2914580" cy="369332"/>
          </a:xfrm>
          <a:prstGeom prst="rect">
            <a:avLst/>
          </a:prstGeom>
        </p:spPr>
        <p:txBody>
          <a:bodyPr wrap="none">
            <a:spAutoFit/>
          </a:bodyPr>
          <a:lstStyle/>
          <a:p>
            <a:r>
              <a:rPr lang="en-US" dirty="0">
                <a:solidFill>
                  <a:prstClr val="black"/>
                </a:solidFill>
                <a:latin typeface="Arial Rounded MT Bold" charset="0"/>
                <a:ea typeface="Arial Rounded MT Bold" charset="0"/>
                <a:cs typeface="Arial Rounded MT Bold" charset="0"/>
              </a:rPr>
              <a:t>20% of patients affected</a:t>
            </a:r>
          </a:p>
        </p:txBody>
      </p:sp>
      <p:sp>
        <p:nvSpPr>
          <p:cNvPr id="17" name="Rounded Rectangle 16">
            <a:hlinkClick r:id="" action="ppaction://noaction"/>
          </p:cNvPr>
          <p:cNvSpPr/>
          <p:nvPr/>
        </p:nvSpPr>
        <p:spPr>
          <a:xfrm>
            <a:off x="1659664" y="2356386"/>
            <a:ext cx="948253" cy="474224"/>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Clinical</a:t>
            </a:r>
          </a:p>
        </p:txBody>
      </p:sp>
      <p:sp>
        <p:nvSpPr>
          <p:cNvPr id="18" name="Rounded Rectangle 17">
            <a:hlinkClick r:id="" action="ppaction://noaction"/>
          </p:cNvPr>
          <p:cNvSpPr/>
          <p:nvPr/>
        </p:nvSpPr>
        <p:spPr>
          <a:xfrm>
            <a:off x="1659664" y="2938032"/>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Imaging</a:t>
            </a:r>
          </a:p>
        </p:txBody>
      </p:sp>
      <p:sp>
        <p:nvSpPr>
          <p:cNvPr id="19" name="Rounded Rectangle 18">
            <a:hlinkClick r:id="rId3" action="ppaction://hlinksldjump"/>
          </p:cNvPr>
          <p:cNvSpPr/>
          <p:nvPr/>
        </p:nvSpPr>
        <p:spPr>
          <a:xfrm>
            <a:off x="1659664" y="1774740"/>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Subclinical</a:t>
            </a:r>
          </a:p>
        </p:txBody>
      </p:sp>
      <p:sp>
        <p:nvSpPr>
          <p:cNvPr id="20" name="Rounded Rectangle 19">
            <a:hlinkClick r:id="rId4" action="ppaction://hlinksldjump"/>
          </p:cNvPr>
          <p:cNvSpPr/>
          <p:nvPr/>
        </p:nvSpPr>
        <p:spPr>
          <a:xfrm>
            <a:off x="1659664" y="3519678"/>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Criteria</a:t>
            </a:r>
          </a:p>
        </p:txBody>
      </p:sp>
    </p:spTree>
    <p:extLst>
      <p:ext uri="{BB962C8B-B14F-4D97-AF65-F5344CB8AC3E}">
        <p14:creationId xmlns:p14="http://schemas.microsoft.com/office/powerpoint/2010/main" val="18559629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739" y="480390"/>
            <a:ext cx="7169427" cy="537706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srgbClr val="782244"/>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p:txBody>
      </p:sp>
      <p:sp>
        <p:nvSpPr>
          <p:cNvPr id="2" name="Rectangle 1"/>
          <p:cNvSpPr/>
          <p:nvPr/>
        </p:nvSpPr>
        <p:spPr>
          <a:xfrm>
            <a:off x="3146479" y="5701734"/>
            <a:ext cx="2991525" cy="369332"/>
          </a:xfrm>
          <a:prstGeom prst="rect">
            <a:avLst/>
          </a:prstGeom>
        </p:spPr>
        <p:txBody>
          <a:bodyPr wrap="none">
            <a:spAutoFit/>
          </a:bodyPr>
          <a:lstStyle/>
          <a:p>
            <a:r>
              <a:rPr lang="en-US" dirty="0">
                <a:solidFill>
                  <a:prstClr val="black"/>
                </a:solidFill>
                <a:latin typeface="Arial Rounded MT Bold" charset="0"/>
                <a:ea typeface="Arial Rounded MT Bold" charset="0"/>
                <a:cs typeface="Arial Rounded MT Bold" charset="0"/>
              </a:rPr>
              <a:t>25% of patients affected</a:t>
            </a:r>
          </a:p>
        </p:txBody>
      </p:sp>
      <p:sp>
        <p:nvSpPr>
          <p:cNvPr id="18" name="Rounded Rectangle 17">
            <a:hlinkClick r:id="" action="ppaction://noaction"/>
          </p:cNvPr>
          <p:cNvSpPr/>
          <p:nvPr/>
        </p:nvSpPr>
        <p:spPr>
          <a:xfrm>
            <a:off x="1659664" y="2356386"/>
            <a:ext cx="948253" cy="474224"/>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Clinical</a:t>
            </a:r>
          </a:p>
        </p:txBody>
      </p:sp>
      <p:sp>
        <p:nvSpPr>
          <p:cNvPr id="19" name="Rounded Rectangle 18">
            <a:hlinkClick r:id="" action="ppaction://noaction"/>
          </p:cNvPr>
          <p:cNvSpPr/>
          <p:nvPr/>
        </p:nvSpPr>
        <p:spPr>
          <a:xfrm>
            <a:off x="1659664" y="2938032"/>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Imaging</a:t>
            </a:r>
          </a:p>
        </p:txBody>
      </p:sp>
      <p:sp>
        <p:nvSpPr>
          <p:cNvPr id="20" name="Rounded Rectangle 19">
            <a:hlinkClick r:id="rId3" action="ppaction://hlinksldjump"/>
          </p:cNvPr>
          <p:cNvSpPr/>
          <p:nvPr/>
        </p:nvSpPr>
        <p:spPr>
          <a:xfrm>
            <a:off x="1659664" y="1774740"/>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Subclinical</a:t>
            </a:r>
          </a:p>
        </p:txBody>
      </p:sp>
      <p:sp>
        <p:nvSpPr>
          <p:cNvPr id="21" name="Rounded Rectangle 20">
            <a:hlinkClick r:id="rId4" action="ppaction://hlinksldjump"/>
          </p:cNvPr>
          <p:cNvSpPr/>
          <p:nvPr/>
        </p:nvSpPr>
        <p:spPr>
          <a:xfrm>
            <a:off x="1659664" y="3519678"/>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Criteria</a:t>
            </a:r>
          </a:p>
        </p:txBody>
      </p:sp>
    </p:spTree>
    <p:extLst>
      <p:ext uri="{BB962C8B-B14F-4D97-AF65-F5344CB8AC3E}">
        <p14:creationId xmlns:p14="http://schemas.microsoft.com/office/powerpoint/2010/main" val="28994847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3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41900" y="1560514"/>
            <a:ext cx="2605088" cy="1838325"/>
          </a:xfrm>
          <a:prstGeom prst="rect">
            <a:avLst/>
          </a:prstGeom>
          <a:noFill/>
          <a:ln w="38100">
            <a:noFill/>
            <a:miter lim="800000"/>
            <a:headEnd/>
            <a:tailEnd/>
          </a:ln>
        </p:spPr>
      </p:pic>
      <p:pic>
        <p:nvPicPr>
          <p:cNvPr id="11" name="Picture 104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88288" y="1560514"/>
            <a:ext cx="1600200" cy="2403475"/>
          </a:xfrm>
          <a:prstGeom prst="rect">
            <a:avLst/>
          </a:prstGeom>
          <a:noFill/>
          <a:ln w="38100">
            <a:noFill/>
            <a:miter lim="800000"/>
            <a:headEnd/>
            <a:tailEnd/>
          </a:ln>
        </p:spPr>
      </p:pic>
      <p:grpSp>
        <p:nvGrpSpPr>
          <p:cNvPr id="12" name="Group 1050"/>
          <p:cNvGrpSpPr>
            <a:grpSpLocks/>
          </p:cNvGrpSpPr>
          <p:nvPr/>
        </p:nvGrpSpPr>
        <p:grpSpPr bwMode="auto">
          <a:xfrm>
            <a:off x="9286750" y="2279650"/>
            <a:ext cx="990600" cy="1568450"/>
            <a:chOff x="4512" y="1556"/>
            <a:chExt cx="624" cy="988"/>
          </a:xfrm>
        </p:grpSpPr>
        <p:sp>
          <p:nvSpPr>
            <p:cNvPr id="13" name="Freeform 1040"/>
            <p:cNvSpPr>
              <a:spLocks/>
            </p:cNvSpPr>
            <p:nvPr/>
          </p:nvSpPr>
          <p:spPr bwMode="auto">
            <a:xfrm>
              <a:off x="4512" y="1556"/>
              <a:ext cx="624" cy="233"/>
            </a:xfrm>
            <a:custGeom>
              <a:avLst/>
              <a:gdLst>
                <a:gd name="T0" fmla="*/ 0 w 352"/>
                <a:gd name="T1" fmla="*/ 244339768 h 160"/>
                <a:gd name="T2" fmla="*/ 2147483647 w 352"/>
                <a:gd name="T3" fmla="*/ 35475996 h 160"/>
                <a:gd name="T4" fmla="*/ 2147483647 w 352"/>
                <a:gd name="T5" fmla="*/ 35475996 h 160"/>
                <a:gd name="T6" fmla="*/ 2147483647 w 352"/>
                <a:gd name="T7" fmla="*/ 244339768 h 160"/>
                <a:gd name="T8" fmla="*/ 2147483647 w 352"/>
                <a:gd name="T9" fmla="*/ 350013924 h 160"/>
                <a:gd name="T10" fmla="*/ 0 60000 65536"/>
                <a:gd name="T11" fmla="*/ 0 60000 65536"/>
                <a:gd name="T12" fmla="*/ 0 60000 65536"/>
                <a:gd name="T13" fmla="*/ 0 60000 65536"/>
                <a:gd name="T14" fmla="*/ 0 60000 65536"/>
                <a:gd name="T15" fmla="*/ 0 w 352"/>
                <a:gd name="T16" fmla="*/ 0 h 160"/>
                <a:gd name="T17" fmla="*/ 352 w 352"/>
                <a:gd name="T18" fmla="*/ 160 h 160"/>
              </a:gdLst>
              <a:ahLst/>
              <a:cxnLst>
                <a:cxn ang="T10">
                  <a:pos x="T0" y="T1"/>
                </a:cxn>
                <a:cxn ang="T11">
                  <a:pos x="T2" y="T3"/>
                </a:cxn>
                <a:cxn ang="T12">
                  <a:pos x="T4" y="T5"/>
                </a:cxn>
                <a:cxn ang="T13">
                  <a:pos x="T6" y="T7"/>
                </a:cxn>
                <a:cxn ang="T14">
                  <a:pos x="T8" y="T9"/>
                </a:cxn>
              </a:cxnLst>
              <a:rect l="T15" t="T16" r="T17" b="T18"/>
              <a:pathLst>
                <a:path w="352" h="160">
                  <a:moveTo>
                    <a:pt x="0" y="112"/>
                  </a:moveTo>
                  <a:cubicBezTo>
                    <a:pt x="28" y="72"/>
                    <a:pt x="56" y="32"/>
                    <a:pt x="96" y="16"/>
                  </a:cubicBezTo>
                  <a:cubicBezTo>
                    <a:pt x="136" y="0"/>
                    <a:pt x="200" y="0"/>
                    <a:pt x="240" y="16"/>
                  </a:cubicBezTo>
                  <a:cubicBezTo>
                    <a:pt x="280" y="32"/>
                    <a:pt x="320" y="88"/>
                    <a:pt x="336" y="112"/>
                  </a:cubicBezTo>
                  <a:cubicBezTo>
                    <a:pt x="352" y="136"/>
                    <a:pt x="344" y="148"/>
                    <a:pt x="336" y="160"/>
                  </a:cubicBezTo>
                </a:path>
              </a:pathLst>
            </a:custGeom>
            <a:noFill/>
            <a:ln w="57150">
              <a:solidFill>
                <a:srgbClr val="CC0000"/>
              </a:solidFill>
              <a:round/>
              <a:headEnd/>
              <a:tailEnd/>
            </a:ln>
          </p:spPr>
          <p:txBody>
            <a:bodyPr anchor="b">
              <a:spAutoFit/>
            </a:bodyPr>
            <a:lstStyle/>
            <a:p>
              <a:pPr defTabSz="457200" fontAlgn="base">
                <a:spcBef>
                  <a:spcPct val="0"/>
                </a:spcBef>
                <a:spcAft>
                  <a:spcPct val="0"/>
                </a:spcAft>
              </a:pPr>
              <a:endParaRPr lang="en-US">
                <a:solidFill>
                  <a:srgbClr val="000000"/>
                </a:solidFill>
                <a:latin typeface="Arial" pitchFamily="34" charset="0"/>
                <a:cs typeface="Arial" pitchFamily="34" charset="0"/>
              </a:endParaRPr>
            </a:p>
          </p:txBody>
        </p:sp>
        <p:sp>
          <p:nvSpPr>
            <p:cNvPr id="14" name="Line 1043"/>
            <p:cNvSpPr>
              <a:spLocks noChangeShapeType="1"/>
            </p:cNvSpPr>
            <p:nvPr/>
          </p:nvSpPr>
          <p:spPr bwMode="auto">
            <a:xfrm flipH="1">
              <a:off x="4608" y="1728"/>
              <a:ext cx="240" cy="480"/>
            </a:xfrm>
            <a:prstGeom prst="line">
              <a:avLst/>
            </a:prstGeom>
            <a:noFill/>
            <a:ln w="57150">
              <a:solidFill>
                <a:srgbClr val="CC0000"/>
              </a:solidFill>
              <a:round/>
              <a:headEnd/>
              <a:tailEnd/>
            </a:ln>
          </p:spPr>
          <p:txBody>
            <a:bodyPr anchor="b">
              <a:spAutoFit/>
            </a:bodyPr>
            <a:lstStyle/>
            <a:p>
              <a:pPr defTabSz="457200" fontAlgn="base">
                <a:spcBef>
                  <a:spcPct val="0"/>
                </a:spcBef>
                <a:spcAft>
                  <a:spcPct val="0"/>
                </a:spcAft>
              </a:pPr>
              <a:endParaRPr lang="en-US">
                <a:solidFill>
                  <a:srgbClr val="000000"/>
                </a:solidFill>
                <a:latin typeface="Arial" pitchFamily="34" charset="0"/>
                <a:cs typeface="Arial" pitchFamily="34" charset="0"/>
              </a:endParaRPr>
            </a:p>
          </p:txBody>
        </p:sp>
        <p:sp>
          <p:nvSpPr>
            <p:cNvPr id="15" name="Line 1044"/>
            <p:cNvSpPr>
              <a:spLocks noChangeShapeType="1"/>
            </p:cNvSpPr>
            <p:nvPr/>
          </p:nvSpPr>
          <p:spPr bwMode="auto">
            <a:xfrm>
              <a:off x="4848" y="1728"/>
              <a:ext cx="240" cy="480"/>
            </a:xfrm>
            <a:prstGeom prst="line">
              <a:avLst/>
            </a:prstGeom>
            <a:noFill/>
            <a:ln w="57150">
              <a:solidFill>
                <a:srgbClr val="CC0000"/>
              </a:solidFill>
              <a:round/>
              <a:headEnd/>
              <a:tailEnd/>
            </a:ln>
          </p:spPr>
          <p:txBody>
            <a:bodyPr anchor="b">
              <a:spAutoFit/>
            </a:bodyPr>
            <a:lstStyle/>
            <a:p>
              <a:pPr defTabSz="457200" fontAlgn="base">
                <a:spcBef>
                  <a:spcPct val="0"/>
                </a:spcBef>
                <a:spcAft>
                  <a:spcPct val="0"/>
                </a:spcAft>
              </a:pPr>
              <a:endParaRPr lang="en-US">
                <a:solidFill>
                  <a:srgbClr val="000000"/>
                </a:solidFill>
                <a:latin typeface="Arial" pitchFamily="34" charset="0"/>
                <a:cs typeface="Arial" pitchFamily="34" charset="0"/>
              </a:endParaRPr>
            </a:p>
          </p:txBody>
        </p:sp>
        <p:sp>
          <p:nvSpPr>
            <p:cNvPr id="16" name="Line 1046"/>
            <p:cNvSpPr>
              <a:spLocks noChangeShapeType="1"/>
            </p:cNvSpPr>
            <p:nvPr/>
          </p:nvSpPr>
          <p:spPr bwMode="auto">
            <a:xfrm>
              <a:off x="4773" y="1872"/>
              <a:ext cx="144" cy="0"/>
            </a:xfrm>
            <a:prstGeom prst="line">
              <a:avLst/>
            </a:prstGeom>
            <a:noFill/>
            <a:ln w="57150">
              <a:solidFill>
                <a:srgbClr val="CC0000"/>
              </a:solidFill>
              <a:round/>
              <a:headEnd/>
              <a:tailEnd/>
            </a:ln>
          </p:spPr>
          <p:txBody>
            <a:bodyPr anchor="b">
              <a:spAutoFit/>
            </a:bodyPr>
            <a:lstStyle/>
            <a:p>
              <a:pPr defTabSz="457200" fontAlgn="base">
                <a:spcBef>
                  <a:spcPct val="0"/>
                </a:spcBef>
                <a:spcAft>
                  <a:spcPct val="0"/>
                </a:spcAft>
              </a:pPr>
              <a:endParaRPr lang="en-US">
                <a:solidFill>
                  <a:srgbClr val="000000"/>
                </a:solidFill>
                <a:latin typeface="Arial" pitchFamily="34" charset="0"/>
                <a:cs typeface="Arial" pitchFamily="34" charset="0"/>
              </a:endParaRPr>
            </a:p>
          </p:txBody>
        </p:sp>
        <p:sp>
          <p:nvSpPr>
            <p:cNvPr id="17" name="Line 1047"/>
            <p:cNvSpPr>
              <a:spLocks noChangeShapeType="1"/>
            </p:cNvSpPr>
            <p:nvPr/>
          </p:nvSpPr>
          <p:spPr bwMode="auto">
            <a:xfrm>
              <a:off x="4608" y="2208"/>
              <a:ext cx="480" cy="0"/>
            </a:xfrm>
            <a:prstGeom prst="line">
              <a:avLst/>
            </a:prstGeom>
            <a:noFill/>
            <a:ln w="57150">
              <a:solidFill>
                <a:srgbClr val="CC0000"/>
              </a:solidFill>
              <a:round/>
              <a:headEnd/>
              <a:tailEnd/>
            </a:ln>
          </p:spPr>
          <p:txBody>
            <a:bodyPr anchor="b">
              <a:spAutoFit/>
            </a:bodyPr>
            <a:lstStyle/>
            <a:p>
              <a:pPr defTabSz="457200" fontAlgn="base">
                <a:spcBef>
                  <a:spcPct val="0"/>
                </a:spcBef>
                <a:spcAft>
                  <a:spcPct val="0"/>
                </a:spcAft>
              </a:pPr>
              <a:endParaRPr lang="en-US">
                <a:solidFill>
                  <a:srgbClr val="000000"/>
                </a:solidFill>
                <a:latin typeface="Arial" pitchFamily="34" charset="0"/>
                <a:cs typeface="Arial" pitchFamily="34" charset="0"/>
              </a:endParaRPr>
            </a:p>
          </p:txBody>
        </p:sp>
        <p:sp>
          <p:nvSpPr>
            <p:cNvPr id="18" name="Line 1048"/>
            <p:cNvSpPr>
              <a:spLocks noChangeShapeType="1"/>
            </p:cNvSpPr>
            <p:nvPr/>
          </p:nvSpPr>
          <p:spPr bwMode="auto">
            <a:xfrm>
              <a:off x="4608" y="2208"/>
              <a:ext cx="0" cy="336"/>
            </a:xfrm>
            <a:prstGeom prst="line">
              <a:avLst/>
            </a:prstGeom>
            <a:noFill/>
            <a:ln w="57150">
              <a:solidFill>
                <a:srgbClr val="CC0000"/>
              </a:solidFill>
              <a:round/>
              <a:headEnd/>
              <a:tailEnd/>
            </a:ln>
          </p:spPr>
          <p:txBody>
            <a:bodyPr anchor="b">
              <a:spAutoFit/>
            </a:bodyPr>
            <a:lstStyle/>
            <a:p>
              <a:pPr defTabSz="457200" fontAlgn="base">
                <a:spcBef>
                  <a:spcPct val="0"/>
                </a:spcBef>
                <a:spcAft>
                  <a:spcPct val="0"/>
                </a:spcAft>
              </a:pPr>
              <a:endParaRPr lang="en-US">
                <a:solidFill>
                  <a:srgbClr val="000000"/>
                </a:solidFill>
                <a:latin typeface="Arial" pitchFamily="34" charset="0"/>
                <a:cs typeface="Arial" pitchFamily="34" charset="0"/>
              </a:endParaRPr>
            </a:p>
          </p:txBody>
        </p:sp>
        <p:sp>
          <p:nvSpPr>
            <p:cNvPr id="19" name="Line 1049"/>
            <p:cNvSpPr>
              <a:spLocks noChangeShapeType="1"/>
            </p:cNvSpPr>
            <p:nvPr/>
          </p:nvSpPr>
          <p:spPr bwMode="auto">
            <a:xfrm>
              <a:off x="5088" y="2208"/>
              <a:ext cx="0" cy="336"/>
            </a:xfrm>
            <a:prstGeom prst="line">
              <a:avLst/>
            </a:prstGeom>
            <a:noFill/>
            <a:ln w="57150">
              <a:solidFill>
                <a:srgbClr val="CC0000"/>
              </a:solidFill>
              <a:round/>
              <a:headEnd/>
              <a:tailEnd/>
            </a:ln>
          </p:spPr>
          <p:txBody>
            <a:bodyPr anchor="b">
              <a:spAutoFit/>
            </a:bodyPr>
            <a:lstStyle/>
            <a:p>
              <a:pPr defTabSz="457200" fontAlgn="base">
                <a:spcBef>
                  <a:spcPct val="0"/>
                </a:spcBef>
                <a:spcAft>
                  <a:spcPct val="0"/>
                </a:spcAft>
              </a:pPr>
              <a:endParaRPr lang="en-US">
                <a:solidFill>
                  <a:srgbClr val="000000"/>
                </a:solidFill>
                <a:latin typeface="Arial" pitchFamily="34" charset="0"/>
                <a:cs typeface="Arial" pitchFamily="34" charset="0"/>
              </a:endParaRPr>
            </a:p>
          </p:txBody>
        </p:sp>
      </p:grpSp>
      <p:sp>
        <p:nvSpPr>
          <p:cNvPr id="20" name="Rectangle 30"/>
          <p:cNvSpPr>
            <a:spLocks noGrp="1" noChangeArrowheads="1"/>
          </p:cNvSpPr>
          <p:nvPr>
            <p:ph type="title"/>
          </p:nvPr>
        </p:nvSpPr>
        <p:spPr>
          <a:xfrm>
            <a:off x="2941836" y="384424"/>
            <a:ext cx="7546652" cy="731837"/>
          </a:xfrm>
        </p:spPr>
        <p:txBody>
          <a:bodyPr anchor="t">
            <a:normAutofit/>
          </a:bodyPr>
          <a:lstStyle/>
          <a:p>
            <a:pPr algn="ctr" eaLnBrk="1" hangingPunct="1"/>
            <a:r>
              <a:rPr lang="en-US" altLang="en-US" sz="3600" dirty="0" err="1">
                <a:solidFill>
                  <a:srgbClr val="953735"/>
                </a:solidFill>
                <a:latin typeface="Arial Rounded MT Bold"/>
                <a:cs typeface="Arial Rounded MT Bold"/>
              </a:rPr>
              <a:t>PsA</a:t>
            </a:r>
            <a:r>
              <a:rPr lang="en-US" altLang="en-US" sz="3600" dirty="0">
                <a:solidFill>
                  <a:srgbClr val="953735"/>
                </a:solidFill>
                <a:latin typeface="Arial Rounded MT Bold"/>
                <a:cs typeface="Arial Rounded MT Bold"/>
              </a:rPr>
              <a:t> Radiologic Features</a:t>
            </a:r>
          </a:p>
        </p:txBody>
      </p:sp>
      <p:sp>
        <p:nvSpPr>
          <p:cNvPr id="21" name="Rectangle 31"/>
          <p:cNvSpPr>
            <a:spLocks noGrp="1" noChangeArrowheads="1"/>
          </p:cNvSpPr>
          <p:nvPr>
            <p:ph idx="1"/>
          </p:nvPr>
        </p:nvSpPr>
        <p:spPr>
          <a:xfrm>
            <a:off x="2828324" y="2064793"/>
            <a:ext cx="3181826" cy="3035629"/>
          </a:xfrm>
        </p:spPr>
        <p:txBody>
          <a:bodyPr/>
          <a:lstStyle/>
          <a:p>
            <a:pPr eaLnBrk="1" hangingPunct="1">
              <a:spcBef>
                <a:spcPct val="0"/>
              </a:spcBef>
            </a:pPr>
            <a:r>
              <a:rPr lang="en-US" altLang="en-US" sz="1600" dirty="0">
                <a:latin typeface="Arial" pitchFamily="34" charset="0"/>
              </a:rPr>
              <a:t>Characteristic peripheral joint</a:t>
            </a:r>
            <a:br>
              <a:rPr lang="en-US" altLang="en-US" sz="1600" dirty="0">
                <a:latin typeface="Arial" pitchFamily="34" charset="0"/>
              </a:rPr>
            </a:br>
            <a:r>
              <a:rPr lang="en-US" altLang="en-US" sz="1600" dirty="0">
                <a:latin typeface="Arial" pitchFamily="34" charset="0"/>
              </a:rPr>
              <a:t>destruction progresses </a:t>
            </a:r>
            <a:br>
              <a:rPr lang="en-US" altLang="en-US" sz="1600" dirty="0">
                <a:latin typeface="Arial" pitchFamily="34" charset="0"/>
              </a:rPr>
            </a:br>
            <a:r>
              <a:rPr lang="en-US" altLang="en-US" sz="1600" dirty="0">
                <a:latin typeface="Arial" pitchFamily="34" charset="0"/>
              </a:rPr>
              <a:t>to cause a “</a:t>
            </a:r>
            <a:r>
              <a:rPr lang="en-US" altLang="en-US" sz="2000" b="1" dirty="0">
                <a:solidFill>
                  <a:srgbClr val="782244"/>
                </a:solidFill>
                <a:latin typeface="Arial" pitchFamily="34" charset="0"/>
              </a:rPr>
              <a:t>pencil in cup</a:t>
            </a:r>
            <a:r>
              <a:rPr lang="en-US" altLang="en-US" sz="1600" dirty="0">
                <a:latin typeface="Arial" pitchFamily="34" charset="0"/>
              </a:rPr>
              <a:t>”</a:t>
            </a:r>
            <a:br>
              <a:rPr lang="en-US" altLang="en-US" sz="1600" dirty="0">
                <a:latin typeface="Arial" pitchFamily="34" charset="0"/>
              </a:rPr>
            </a:br>
            <a:r>
              <a:rPr lang="en-US" altLang="en-US" sz="1600" dirty="0">
                <a:latin typeface="Arial" pitchFamily="34" charset="0"/>
              </a:rPr>
              <a:t>appearance.</a:t>
            </a:r>
          </a:p>
          <a:p>
            <a:pPr eaLnBrk="1" hangingPunct="1">
              <a:spcBef>
                <a:spcPct val="0"/>
              </a:spcBef>
            </a:pPr>
            <a:endParaRPr lang="en-US" altLang="en-US" sz="1600" dirty="0">
              <a:latin typeface="Arial" pitchFamily="34" charset="0"/>
            </a:endParaRPr>
          </a:p>
          <a:p>
            <a:pPr eaLnBrk="1" hangingPunct="1">
              <a:spcBef>
                <a:spcPct val="0"/>
              </a:spcBef>
            </a:pPr>
            <a:endParaRPr lang="en-US" altLang="en-US" sz="1600" dirty="0">
              <a:latin typeface="Arial" pitchFamily="34" charset="0"/>
            </a:endParaRPr>
          </a:p>
          <a:p>
            <a:pPr eaLnBrk="1" hangingPunct="1">
              <a:spcBef>
                <a:spcPct val="0"/>
              </a:spcBef>
            </a:pPr>
            <a:endParaRPr lang="en-US" altLang="en-US" sz="1600" dirty="0">
              <a:latin typeface="Arial" pitchFamily="34" charset="0"/>
            </a:endParaRPr>
          </a:p>
          <a:p>
            <a:pPr eaLnBrk="1" hangingPunct="1">
              <a:spcBef>
                <a:spcPct val="0"/>
              </a:spcBef>
            </a:pPr>
            <a:endParaRPr lang="en-US" altLang="en-US" sz="1600" dirty="0">
              <a:latin typeface="Arial" pitchFamily="34" charset="0"/>
            </a:endParaRPr>
          </a:p>
          <a:p>
            <a:pPr eaLnBrk="1" hangingPunct="1">
              <a:spcBef>
                <a:spcPct val="0"/>
              </a:spcBef>
            </a:pPr>
            <a:endParaRPr lang="en-US" altLang="en-US" sz="1600" dirty="0">
              <a:latin typeface="Arial" pitchFamily="34" charset="0"/>
            </a:endParaRPr>
          </a:p>
          <a:p>
            <a:pPr eaLnBrk="1" hangingPunct="1">
              <a:spcBef>
                <a:spcPct val="0"/>
              </a:spcBef>
            </a:pPr>
            <a:r>
              <a:rPr lang="en-US" altLang="en-US" sz="1600" dirty="0">
                <a:latin typeface="Arial" pitchFamily="34" charset="0"/>
              </a:rPr>
              <a:t>In spondylitis subtype, may</a:t>
            </a:r>
            <a:br>
              <a:rPr lang="en-US" altLang="en-US" sz="1600" dirty="0">
                <a:latin typeface="Arial" pitchFamily="34" charset="0"/>
              </a:rPr>
            </a:br>
            <a:r>
              <a:rPr lang="en-US" altLang="en-US" sz="1600" dirty="0">
                <a:latin typeface="Arial" pitchFamily="34" charset="0"/>
              </a:rPr>
              <a:t>also see </a:t>
            </a:r>
            <a:r>
              <a:rPr lang="en-US" altLang="en-US" sz="1600" dirty="0" err="1">
                <a:solidFill>
                  <a:srgbClr val="782244"/>
                </a:solidFill>
                <a:latin typeface="Arial" pitchFamily="34" charset="0"/>
              </a:rPr>
              <a:t>sacroiliitis</a:t>
            </a:r>
            <a:r>
              <a:rPr lang="en-US" altLang="en-US" sz="1600" dirty="0">
                <a:solidFill>
                  <a:srgbClr val="782244"/>
                </a:solidFill>
                <a:latin typeface="Arial" pitchFamily="34" charset="0"/>
              </a:rPr>
              <a:t> </a:t>
            </a:r>
            <a:r>
              <a:rPr lang="en-US" altLang="en-US" sz="1600" dirty="0">
                <a:latin typeface="Arial" pitchFamily="34" charset="0"/>
              </a:rPr>
              <a:t>and </a:t>
            </a:r>
            <a:r>
              <a:rPr lang="en-US" altLang="en-US" sz="1600" dirty="0">
                <a:solidFill>
                  <a:srgbClr val="782244"/>
                </a:solidFill>
                <a:latin typeface="Arial" pitchFamily="34" charset="0"/>
              </a:rPr>
              <a:t>changes in the spine</a:t>
            </a:r>
            <a:r>
              <a:rPr lang="en-US" altLang="en-US" sz="1600" dirty="0">
                <a:latin typeface="Arial" pitchFamily="34" charset="0"/>
              </a:rPr>
              <a:t>.</a:t>
            </a:r>
          </a:p>
        </p:txBody>
      </p:sp>
      <p:grpSp>
        <p:nvGrpSpPr>
          <p:cNvPr id="22" name="Group 3"/>
          <p:cNvGrpSpPr>
            <a:grpSpLocks/>
          </p:cNvGrpSpPr>
          <p:nvPr/>
        </p:nvGrpSpPr>
        <p:grpSpPr bwMode="auto">
          <a:xfrm>
            <a:off x="6037138" y="3603625"/>
            <a:ext cx="2609850" cy="1809750"/>
            <a:chOff x="4371028" y="3603985"/>
            <a:chExt cx="2608599" cy="1809569"/>
          </a:xfrm>
        </p:grpSpPr>
        <p:pic>
          <p:nvPicPr>
            <p:cNvPr id="2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71028" y="3603985"/>
              <a:ext cx="2608599" cy="1809569"/>
            </a:xfrm>
            <a:prstGeom prst="rect">
              <a:avLst/>
            </a:prstGeom>
            <a:noFill/>
            <a:ln w="9525">
              <a:noFill/>
              <a:miter lim="800000"/>
              <a:headEnd/>
              <a:tailEnd/>
            </a:ln>
          </p:spPr>
        </p:pic>
        <p:pic>
          <p:nvPicPr>
            <p:cNvPr id="24" name="Picture 5"/>
            <p:cNvPicPr>
              <a:picLocks noChangeAspect="1" noChangeArrowheads="1"/>
            </p:cNvPicPr>
            <p:nvPr/>
          </p:nvPicPr>
          <p:blipFill>
            <a:blip r:embed="rId5" cstate="print"/>
            <a:srcRect/>
            <a:stretch>
              <a:fillRect/>
            </a:stretch>
          </p:blipFill>
          <p:spPr bwMode="auto">
            <a:xfrm>
              <a:off x="4371028" y="5146854"/>
              <a:ext cx="171450" cy="266700"/>
            </a:xfrm>
            <a:prstGeom prst="rect">
              <a:avLst/>
            </a:prstGeom>
            <a:noFill/>
            <a:ln w="9525">
              <a:noFill/>
              <a:miter lim="800000"/>
              <a:headEnd/>
              <a:tailEnd/>
            </a:ln>
          </p:spPr>
        </p:pic>
      </p:grpSp>
      <p:sp>
        <p:nvSpPr>
          <p:cNvPr id="25" name="Text Box 4"/>
          <p:cNvSpPr txBox="1">
            <a:spLocks noChangeArrowheads="1"/>
          </p:cNvSpPr>
          <p:nvPr/>
        </p:nvSpPr>
        <p:spPr bwMode="auto">
          <a:xfrm>
            <a:off x="1524000" y="6519446"/>
            <a:ext cx="4419804" cy="338554"/>
          </a:xfrm>
          <a:prstGeom prst="rect">
            <a:avLst/>
          </a:prstGeom>
          <a:noFill/>
          <a:ln w="9525">
            <a:noFill/>
            <a:miter lim="800000"/>
            <a:headEnd/>
            <a:tailEnd/>
          </a:ln>
        </p:spPr>
        <p:txBody>
          <a:bodyPr wrap="square" anchor="b">
            <a:spAutoFit/>
          </a:bodyPr>
          <a:lstStyle/>
          <a:p>
            <a:pPr defTabSz="457200" fontAlgn="base">
              <a:spcBef>
                <a:spcPct val="0"/>
              </a:spcBef>
              <a:spcAft>
                <a:spcPct val="0"/>
              </a:spcAft>
            </a:pPr>
            <a:r>
              <a:rPr lang="en-GB" altLang="en-US" sz="800" dirty="0" err="1">
                <a:solidFill>
                  <a:srgbClr val="000000"/>
                </a:solidFill>
                <a:latin typeface="Arial" pitchFamily="34" charset="0"/>
                <a:cs typeface="Arial" pitchFamily="34" charset="0"/>
              </a:rPr>
              <a:t>Mease</a:t>
            </a:r>
            <a:r>
              <a:rPr lang="en-GB" altLang="en-US" sz="800" dirty="0">
                <a:solidFill>
                  <a:srgbClr val="000000"/>
                </a:solidFill>
                <a:latin typeface="Arial" pitchFamily="34" charset="0"/>
                <a:cs typeface="Arial" pitchFamily="34" charset="0"/>
              </a:rPr>
              <a:t>, P.J.</a:t>
            </a:r>
            <a:r>
              <a:rPr lang="en-GB" altLang="en-US" sz="800" i="1" dirty="0">
                <a:solidFill>
                  <a:srgbClr val="000000"/>
                </a:solidFill>
                <a:latin typeface="Arial" pitchFamily="34" charset="0"/>
                <a:cs typeface="Arial" pitchFamily="34" charset="0"/>
              </a:rPr>
              <a:t>, et al</a:t>
            </a:r>
            <a:r>
              <a:rPr lang="en-GB" altLang="en-US" sz="800" dirty="0">
                <a:solidFill>
                  <a:srgbClr val="000000"/>
                </a:solidFill>
                <a:latin typeface="Arial" pitchFamily="34" charset="0"/>
                <a:cs typeface="Arial" pitchFamily="34" charset="0"/>
              </a:rPr>
              <a:t>. J Am </a:t>
            </a:r>
            <a:r>
              <a:rPr lang="en-GB" altLang="en-US" sz="800" dirty="0" err="1">
                <a:solidFill>
                  <a:srgbClr val="000000"/>
                </a:solidFill>
                <a:latin typeface="Arial" pitchFamily="34" charset="0"/>
                <a:cs typeface="Arial" pitchFamily="34" charset="0"/>
              </a:rPr>
              <a:t>Acad</a:t>
            </a:r>
            <a:r>
              <a:rPr lang="en-GB" altLang="en-US" sz="800" dirty="0">
                <a:solidFill>
                  <a:srgbClr val="000000"/>
                </a:solidFill>
                <a:latin typeface="Arial" pitchFamily="34" charset="0"/>
                <a:cs typeface="Arial" pitchFamily="34" charset="0"/>
              </a:rPr>
              <a:t> </a:t>
            </a:r>
            <a:r>
              <a:rPr lang="en-GB" altLang="en-US" sz="800" dirty="0" err="1">
                <a:solidFill>
                  <a:srgbClr val="000000"/>
                </a:solidFill>
                <a:latin typeface="Arial" pitchFamily="34" charset="0"/>
                <a:cs typeface="Arial" pitchFamily="34" charset="0"/>
              </a:rPr>
              <a:t>Dermatol</a:t>
            </a:r>
            <a:r>
              <a:rPr lang="en-GB" altLang="en-US" sz="800" dirty="0">
                <a:solidFill>
                  <a:srgbClr val="000000"/>
                </a:solidFill>
                <a:latin typeface="Arial" pitchFamily="34" charset="0"/>
                <a:cs typeface="Arial" pitchFamily="34" charset="0"/>
              </a:rPr>
              <a:t> 2005;52:1–19</a:t>
            </a:r>
          </a:p>
          <a:p>
            <a:pPr defTabSz="457200" fontAlgn="base">
              <a:spcBef>
                <a:spcPct val="0"/>
              </a:spcBef>
              <a:spcAft>
                <a:spcPct val="0"/>
              </a:spcAft>
            </a:pPr>
            <a:r>
              <a:rPr lang="en-GB" altLang="en-US" sz="800" dirty="0">
                <a:solidFill>
                  <a:srgbClr val="000000"/>
                </a:solidFill>
                <a:latin typeface="Arial" pitchFamily="34" charset="0"/>
                <a:cs typeface="Arial" pitchFamily="34" charset="0"/>
              </a:rPr>
              <a:t>Kelley’s Textbook of Rheumatology, 8th </a:t>
            </a:r>
            <a:r>
              <a:rPr lang="en-GB" altLang="en-US" sz="800" dirty="0" err="1">
                <a:solidFill>
                  <a:srgbClr val="000000"/>
                </a:solidFill>
                <a:latin typeface="Arial" pitchFamily="34" charset="0"/>
                <a:cs typeface="Arial" pitchFamily="34" charset="0"/>
              </a:rPr>
              <a:t>ed</a:t>
            </a:r>
            <a:r>
              <a:rPr lang="en-GB" altLang="en-US" sz="800" dirty="0">
                <a:solidFill>
                  <a:srgbClr val="000000"/>
                </a:solidFill>
                <a:latin typeface="Arial" pitchFamily="34" charset="0"/>
                <a:cs typeface="Arial" pitchFamily="34" charset="0"/>
              </a:rPr>
              <a:t>, 2009:1207: Figure 72-5</a:t>
            </a:r>
          </a:p>
        </p:txBody>
      </p:sp>
      <p:sp>
        <p:nvSpPr>
          <p:cNvPr id="33" name="TextBox 32"/>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srgbClr val="782244"/>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p:txBody>
      </p:sp>
      <p:sp>
        <p:nvSpPr>
          <p:cNvPr id="27" name="Rounded Rectangle 26">
            <a:hlinkClick r:id="" action="ppaction://noaction"/>
          </p:cNvPr>
          <p:cNvSpPr/>
          <p:nvPr/>
        </p:nvSpPr>
        <p:spPr>
          <a:xfrm>
            <a:off x="1659664" y="2356386"/>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Clinical</a:t>
            </a:r>
          </a:p>
        </p:txBody>
      </p:sp>
      <p:sp>
        <p:nvSpPr>
          <p:cNvPr id="34" name="Rounded Rectangle 33">
            <a:hlinkClick r:id="" action="ppaction://noaction"/>
          </p:cNvPr>
          <p:cNvSpPr/>
          <p:nvPr/>
        </p:nvSpPr>
        <p:spPr>
          <a:xfrm>
            <a:off x="1659664" y="2938032"/>
            <a:ext cx="948253" cy="474224"/>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Imaging</a:t>
            </a:r>
          </a:p>
        </p:txBody>
      </p:sp>
      <p:sp>
        <p:nvSpPr>
          <p:cNvPr id="35" name="Rounded Rectangle 34">
            <a:hlinkClick r:id="rId6" action="ppaction://hlinksldjump"/>
          </p:cNvPr>
          <p:cNvSpPr/>
          <p:nvPr/>
        </p:nvSpPr>
        <p:spPr>
          <a:xfrm>
            <a:off x="1659664" y="1774740"/>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Subclinical</a:t>
            </a:r>
          </a:p>
        </p:txBody>
      </p:sp>
      <p:sp>
        <p:nvSpPr>
          <p:cNvPr id="36" name="Rounded Rectangle 35">
            <a:hlinkClick r:id="rId7" action="ppaction://hlinksldjump"/>
          </p:cNvPr>
          <p:cNvSpPr/>
          <p:nvPr/>
        </p:nvSpPr>
        <p:spPr>
          <a:xfrm>
            <a:off x="1659664" y="3519678"/>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Criteria</a:t>
            </a:r>
          </a:p>
        </p:txBody>
      </p:sp>
    </p:spTree>
    <p:extLst>
      <p:ext uri="{BB962C8B-B14F-4D97-AF65-F5344CB8AC3E}">
        <p14:creationId xmlns:p14="http://schemas.microsoft.com/office/powerpoint/2010/main" val="21441776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80"/>
          <p:cNvSpPr txBox="1">
            <a:spLocks noChangeArrowheads="1"/>
          </p:cNvSpPr>
          <p:nvPr/>
        </p:nvSpPr>
        <p:spPr bwMode="auto">
          <a:xfrm>
            <a:off x="1774571" y="5562601"/>
            <a:ext cx="162179" cy="246063"/>
          </a:xfrm>
          <a:prstGeom prst="rect">
            <a:avLst/>
          </a:prstGeom>
          <a:noFill/>
          <a:ln w="25400">
            <a:noFill/>
            <a:miter lim="800000"/>
            <a:headEnd/>
            <a:tailEnd/>
          </a:ln>
        </p:spPr>
        <p:txBody>
          <a:bodyPr wrap="square">
            <a:spAutoFit/>
          </a:bodyPr>
          <a:lstStyle/>
          <a:p>
            <a:pPr defTabSz="457200" fontAlgn="base">
              <a:spcBef>
                <a:spcPct val="0"/>
              </a:spcBef>
              <a:spcAft>
                <a:spcPct val="0"/>
              </a:spcAft>
            </a:pPr>
            <a:endParaRPr lang="fr-FR" altLang="en-US" sz="1000">
              <a:solidFill>
                <a:srgbClr val="000000"/>
              </a:solidFill>
              <a:latin typeface="Arial" pitchFamily="34" charset="0"/>
              <a:cs typeface="Arial" pitchFamily="34" charset="0"/>
            </a:endParaRPr>
          </a:p>
        </p:txBody>
      </p:sp>
      <p:sp>
        <p:nvSpPr>
          <p:cNvPr id="11" name="Rectangle 2"/>
          <p:cNvSpPr txBox="1">
            <a:spLocks noChangeArrowheads="1"/>
          </p:cNvSpPr>
          <p:nvPr/>
        </p:nvSpPr>
        <p:spPr>
          <a:xfrm>
            <a:off x="3128479" y="309667"/>
            <a:ext cx="7092950" cy="1185862"/>
          </a:xfrm>
          <a:prstGeom prst="rect">
            <a:avLst/>
          </a:prstGeom>
        </p:spPr>
        <p:txBody>
          <a:bodyPr anchor="t"/>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altLang="en-US" sz="3200">
                <a:solidFill>
                  <a:srgbClr val="953735"/>
                </a:solidFill>
                <a:latin typeface="Arial Rounded MT Bold"/>
                <a:cs typeface="Arial Rounded MT Bold"/>
              </a:rPr>
              <a:t>Symptoms at presentation determine which pathway</a:t>
            </a:r>
          </a:p>
        </p:txBody>
      </p:sp>
      <p:sp>
        <p:nvSpPr>
          <p:cNvPr id="16" name="Rectangle 4"/>
          <p:cNvSpPr>
            <a:spLocks noChangeArrowheads="1"/>
          </p:cNvSpPr>
          <p:nvPr/>
        </p:nvSpPr>
        <p:spPr bwMode="auto">
          <a:xfrm>
            <a:off x="3440734" y="4497665"/>
            <a:ext cx="65" cy="369332"/>
          </a:xfrm>
          <a:prstGeom prst="rect">
            <a:avLst/>
          </a:prstGeom>
          <a:solidFill>
            <a:schemeClr val="accent5"/>
          </a:solidFill>
          <a:ln w="12700">
            <a:noFill/>
            <a:miter lim="800000"/>
            <a:headEnd/>
            <a:tailEnd/>
          </a:ln>
        </p:spPr>
        <p:txBody>
          <a:bodyPr wrap="none" lIns="0" tIns="0" rIns="0" bIns="0" anchor="ctr">
            <a:spAutoFit/>
          </a:bodyPr>
          <a:lstStyle/>
          <a:p>
            <a:pPr defTabSz="457200" eaLnBrk="0" fontAlgn="base" hangingPunct="0">
              <a:spcBef>
                <a:spcPct val="0"/>
              </a:spcBef>
              <a:spcAft>
                <a:spcPct val="0"/>
              </a:spcAft>
              <a:defRPr/>
            </a:pPr>
            <a:endParaRPr lang="nl-NL" sz="2400">
              <a:solidFill>
                <a:srgbClr val="000000"/>
              </a:solidFill>
              <a:latin typeface="Arial" charset="0"/>
              <a:ea typeface="ＭＳ Ｐゴシック" charset="-128"/>
              <a:cs typeface="Arial" charset="0"/>
            </a:endParaRPr>
          </a:p>
        </p:txBody>
      </p:sp>
      <p:sp>
        <p:nvSpPr>
          <p:cNvPr id="17" name="Rectangle 5"/>
          <p:cNvSpPr>
            <a:spLocks noChangeArrowheads="1"/>
          </p:cNvSpPr>
          <p:nvPr/>
        </p:nvSpPr>
        <p:spPr bwMode="auto">
          <a:xfrm>
            <a:off x="7428534" y="4502428"/>
            <a:ext cx="65" cy="369332"/>
          </a:xfrm>
          <a:prstGeom prst="rect">
            <a:avLst/>
          </a:prstGeom>
          <a:solidFill>
            <a:schemeClr val="accent5"/>
          </a:solidFill>
          <a:ln w="12700">
            <a:noFill/>
            <a:miter lim="800000"/>
            <a:headEnd/>
            <a:tailEnd/>
          </a:ln>
        </p:spPr>
        <p:txBody>
          <a:bodyPr wrap="none" lIns="0" tIns="0" rIns="0" bIns="0" anchor="ctr">
            <a:spAutoFit/>
          </a:bodyPr>
          <a:lstStyle/>
          <a:p>
            <a:pPr defTabSz="457200" eaLnBrk="0" fontAlgn="base" hangingPunct="0">
              <a:spcBef>
                <a:spcPct val="0"/>
              </a:spcBef>
              <a:spcAft>
                <a:spcPct val="0"/>
              </a:spcAft>
              <a:defRPr/>
            </a:pPr>
            <a:endParaRPr lang="nl-NL" sz="2400">
              <a:solidFill>
                <a:srgbClr val="000000"/>
              </a:solidFill>
              <a:latin typeface="Arial" charset="0"/>
              <a:ea typeface="ＭＳ Ｐゴシック" charset="-128"/>
              <a:cs typeface="Arial" charset="0"/>
            </a:endParaRPr>
          </a:p>
        </p:txBody>
      </p:sp>
      <p:sp>
        <p:nvSpPr>
          <p:cNvPr id="18" name="Text Box 6"/>
          <p:cNvSpPr txBox="1">
            <a:spLocks noChangeArrowheads="1"/>
          </p:cNvSpPr>
          <p:nvPr/>
        </p:nvSpPr>
        <p:spPr bwMode="auto">
          <a:xfrm>
            <a:off x="3516934" y="4105275"/>
            <a:ext cx="2544763" cy="609600"/>
          </a:xfrm>
          <a:prstGeom prst="rect">
            <a:avLst/>
          </a:prstGeom>
          <a:noFill/>
          <a:ln w="9525">
            <a:noFill/>
            <a:miter lim="800000"/>
            <a:headEnd/>
            <a:tailEnd/>
          </a:ln>
        </p:spPr>
        <p:txBody>
          <a:bodyPr lIns="0" tIns="0" rIns="0" bIns="0">
            <a:spAutoFit/>
          </a:bodyPr>
          <a:lstStyle/>
          <a:p>
            <a:pPr defTabSz="457200" eaLnBrk="0" fontAlgn="base" hangingPunct="0">
              <a:spcBef>
                <a:spcPct val="0"/>
              </a:spcBef>
              <a:spcAft>
                <a:spcPct val="0"/>
              </a:spcAft>
            </a:pPr>
            <a:r>
              <a:rPr lang="en-US" altLang="en-US" sz="2000" b="1">
                <a:solidFill>
                  <a:srgbClr val="FFFFFF"/>
                </a:solidFill>
                <a:latin typeface="Arial" pitchFamily="34" charset="0"/>
                <a:ea typeface="ＭＳ Ｐゴシック" pitchFamily="34" charset="-128"/>
                <a:cs typeface="Arial" pitchFamily="34" charset="0"/>
              </a:rPr>
              <a:t>Apply ASAS Criteria for Axial SpA</a:t>
            </a:r>
            <a:r>
              <a:rPr lang="en-US" altLang="en-US" sz="2000" b="1" baseline="30000">
                <a:solidFill>
                  <a:srgbClr val="FFFFFF"/>
                </a:solidFill>
                <a:latin typeface="Arial" pitchFamily="34" charset="0"/>
                <a:ea typeface="ＭＳ Ｐゴシック" pitchFamily="34" charset="-128"/>
                <a:cs typeface="Arial" pitchFamily="34" charset="0"/>
              </a:rPr>
              <a:t>1</a:t>
            </a:r>
            <a:endParaRPr lang="en-US" altLang="en-US" sz="2000" b="1">
              <a:solidFill>
                <a:srgbClr val="FFFFFF"/>
              </a:solidFill>
              <a:latin typeface="Arial" pitchFamily="34" charset="0"/>
              <a:ea typeface="ＭＳ Ｐゴシック" pitchFamily="34" charset="-128"/>
              <a:cs typeface="Arial" pitchFamily="34" charset="0"/>
            </a:endParaRPr>
          </a:p>
        </p:txBody>
      </p:sp>
      <p:sp>
        <p:nvSpPr>
          <p:cNvPr id="19" name="Text Box 7"/>
          <p:cNvSpPr txBox="1">
            <a:spLocks noChangeArrowheads="1"/>
          </p:cNvSpPr>
          <p:nvPr/>
        </p:nvSpPr>
        <p:spPr bwMode="auto">
          <a:xfrm>
            <a:off x="7492033" y="4106863"/>
            <a:ext cx="2578100" cy="609600"/>
          </a:xfrm>
          <a:prstGeom prst="rect">
            <a:avLst/>
          </a:prstGeom>
          <a:noFill/>
          <a:ln w="9525">
            <a:noFill/>
            <a:miter lim="800000"/>
            <a:headEnd/>
            <a:tailEnd/>
          </a:ln>
        </p:spPr>
        <p:txBody>
          <a:bodyPr lIns="0" tIns="0" rIns="0" bIns="0">
            <a:spAutoFit/>
          </a:bodyPr>
          <a:lstStyle/>
          <a:p>
            <a:pPr defTabSz="457200" eaLnBrk="0" fontAlgn="base" hangingPunct="0">
              <a:spcBef>
                <a:spcPct val="0"/>
              </a:spcBef>
              <a:spcAft>
                <a:spcPct val="0"/>
              </a:spcAft>
            </a:pPr>
            <a:r>
              <a:rPr lang="en-US" altLang="en-US" sz="2000" b="1">
                <a:solidFill>
                  <a:srgbClr val="FFFFFF"/>
                </a:solidFill>
                <a:latin typeface="Arial" pitchFamily="34" charset="0"/>
                <a:ea typeface="ＭＳ Ｐゴシック" pitchFamily="34" charset="-128"/>
                <a:cs typeface="Arial" pitchFamily="34" charset="0"/>
              </a:rPr>
              <a:t>Apply ASAS Criteria for Peripheral SpA</a:t>
            </a:r>
            <a:r>
              <a:rPr lang="en-US" altLang="en-US" sz="2000" b="1" baseline="30000">
                <a:solidFill>
                  <a:srgbClr val="FFFFFF"/>
                </a:solidFill>
                <a:latin typeface="Arial" pitchFamily="34" charset="0"/>
                <a:ea typeface="ＭＳ Ｐゴシック" pitchFamily="34" charset="-128"/>
                <a:cs typeface="Arial" pitchFamily="34" charset="0"/>
              </a:rPr>
              <a:t>2</a:t>
            </a:r>
            <a:endParaRPr lang="en-US" altLang="en-US" sz="2000" b="1">
              <a:solidFill>
                <a:srgbClr val="FFFFFF"/>
              </a:solidFill>
              <a:latin typeface="Arial" pitchFamily="34" charset="0"/>
              <a:ea typeface="ＭＳ Ｐゴシック" pitchFamily="34" charset="-128"/>
              <a:cs typeface="Arial" pitchFamily="34" charset="0"/>
            </a:endParaRPr>
          </a:p>
        </p:txBody>
      </p:sp>
      <p:sp>
        <p:nvSpPr>
          <p:cNvPr id="20" name="Text Box 8"/>
          <p:cNvSpPr txBox="1">
            <a:spLocks noChangeArrowheads="1"/>
          </p:cNvSpPr>
          <p:nvPr/>
        </p:nvSpPr>
        <p:spPr bwMode="auto">
          <a:xfrm>
            <a:off x="7225333" y="1907382"/>
            <a:ext cx="3022600" cy="1108075"/>
          </a:xfrm>
          <a:prstGeom prst="rect">
            <a:avLst/>
          </a:prstGeom>
          <a:noFill/>
          <a:ln w="9525">
            <a:noFill/>
            <a:miter lim="800000"/>
            <a:headEnd/>
            <a:tailEnd/>
          </a:ln>
        </p:spPr>
        <p:txBody>
          <a:bodyPr lIns="0" tIns="0" rIns="0" bIns="0">
            <a:spAutoFit/>
          </a:bodyPr>
          <a:lstStyle/>
          <a:p>
            <a:pPr algn="ctr" defTabSz="457200" eaLnBrk="0" fontAlgn="base" hangingPunct="0">
              <a:spcBef>
                <a:spcPct val="0"/>
              </a:spcBef>
              <a:spcAft>
                <a:spcPct val="0"/>
              </a:spcAft>
            </a:pPr>
            <a:r>
              <a:rPr lang="en-US" altLang="en-US" sz="2400">
                <a:solidFill>
                  <a:srgbClr val="000000"/>
                </a:solidFill>
                <a:latin typeface="Arial" pitchFamily="34" charset="0"/>
                <a:ea typeface="ＭＳ Ｐゴシック" pitchFamily="34" charset="-128"/>
                <a:cs typeface="Arial" pitchFamily="34" charset="0"/>
              </a:rPr>
              <a:t>Purely peripheral symptoms at time of presentation*</a:t>
            </a:r>
          </a:p>
        </p:txBody>
      </p:sp>
      <p:sp>
        <p:nvSpPr>
          <p:cNvPr id="21" name="Text Box 9"/>
          <p:cNvSpPr txBox="1">
            <a:spLocks noChangeArrowheads="1"/>
          </p:cNvSpPr>
          <p:nvPr/>
        </p:nvSpPr>
        <p:spPr bwMode="auto">
          <a:xfrm>
            <a:off x="3237533" y="1932782"/>
            <a:ext cx="3022600" cy="1108075"/>
          </a:xfrm>
          <a:prstGeom prst="rect">
            <a:avLst/>
          </a:prstGeom>
          <a:noFill/>
          <a:ln w="9525">
            <a:noFill/>
            <a:miter lim="800000"/>
            <a:headEnd/>
            <a:tailEnd/>
          </a:ln>
        </p:spPr>
        <p:txBody>
          <a:bodyPr lIns="0" tIns="0" rIns="0" bIns="0">
            <a:spAutoFit/>
          </a:bodyPr>
          <a:lstStyle/>
          <a:p>
            <a:pPr algn="ctr" defTabSz="457200" eaLnBrk="0" fontAlgn="base" hangingPunct="0">
              <a:spcBef>
                <a:spcPct val="0"/>
              </a:spcBef>
              <a:spcAft>
                <a:spcPct val="0"/>
              </a:spcAft>
            </a:pPr>
            <a:r>
              <a:rPr lang="en-US" altLang="en-US" sz="2400">
                <a:solidFill>
                  <a:srgbClr val="000000"/>
                </a:solidFill>
                <a:latin typeface="Arial" pitchFamily="34" charset="0"/>
                <a:ea typeface="ＭＳ Ｐゴシック" pitchFamily="34" charset="-128"/>
                <a:cs typeface="Arial" pitchFamily="34" charset="0"/>
              </a:rPr>
              <a:t>Axial ± peripheral symptoms at time of presentation</a:t>
            </a:r>
          </a:p>
        </p:txBody>
      </p:sp>
      <p:sp>
        <p:nvSpPr>
          <p:cNvPr id="22" name="Text Box 12"/>
          <p:cNvSpPr txBox="1">
            <a:spLocks noChangeArrowheads="1"/>
          </p:cNvSpPr>
          <p:nvPr/>
        </p:nvSpPr>
        <p:spPr bwMode="auto">
          <a:xfrm>
            <a:off x="7492033" y="5520531"/>
            <a:ext cx="3619500" cy="215444"/>
          </a:xfrm>
          <a:prstGeom prst="rect">
            <a:avLst/>
          </a:prstGeom>
          <a:noFill/>
          <a:ln w="9525">
            <a:noFill/>
            <a:miter lim="800000"/>
            <a:headEnd/>
            <a:tailEnd/>
          </a:ln>
        </p:spPr>
        <p:txBody>
          <a:bodyPr lIns="0" tIns="0" rIns="0" bIns="0">
            <a:spAutoFit/>
          </a:bodyPr>
          <a:lstStyle/>
          <a:p>
            <a:pPr defTabSz="457200" eaLnBrk="0" fontAlgn="base" hangingPunct="0">
              <a:spcBef>
                <a:spcPct val="0"/>
              </a:spcBef>
              <a:spcAft>
                <a:spcPct val="0"/>
              </a:spcAft>
            </a:pPr>
            <a:r>
              <a:rPr lang="en-US" altLang="en-US" sz="1400">
                <a:solidFill>
                  <a:srgbClr val="000000"/>
                </a:solidFill>
                <a:latin typeface="Arial" pitchFamily="34" charset="0"/>
                <a:ea typeface="ＭＳ Ｐゴシック" pitchFamily="34" charset="-128"/>
                <a:cs typeface="Arial" pitchFamily="34" charset="0"/>
              </a:rPr>
              <a:t>*Past inflammatory back pain allowed</a:t>
            </a:r>
          </a:p>
        </p:txBody>
      </p:sp>
      <p:sp>
        <p:nvSpPr>
          <p:cNvPr id="23" name="Text Box 13"/>
          <p:cNvSpPr txBox="1">
            <a:spLocks noChangeArrowheads="1"/>
          </p:cNvSpPr>
          <p:nvPr/>
        </p:nvSpPr>
        <p:spPr bwMode="auto">
          <a:xfrm>
            <a:off x="2831108" y="6597352"/>
            <a:ext cx="6001197" cy="153888"/>
          </a:xfrm>
          <a:prstGeom prst="rect">
            <a:avLst/>
          </a:prstGeom>
          <a:noFill/>
          <a:ln w="9525">
            <a:noFill/>
            <a:miter lim="800000"/>
            <a:headEnd/>
            <a:tailEnd/>
          </a:ln>
        </p:spPr>
        <p:txBody>
          <a:bodyPr wrap="square" lIns="0" tIns="0" rIns="0" bIns="0">
            <a:spAutoFit/>
          </a:bodyPr>
          <a:lstStyle/>
          <a:p>
            <a:pPr defTabSz="457200" eaLnBrk="0" fontAlgn="base" hangingPunct="0">
              <a:spcBef>
                <a:spcPct val="0"/>
              </a:spcBef>
              <a:spcAft>
                <a:spcPct val="0"/>
              </a:spcAft>
            </a:pPr>
            <a:r>
              <a:rPr lang="en-US" altLang="en-US" sz="1000" baseline="30000">
                <a:solidFill>
                  <a:srgbClr val="000000"/>
                </a:solidFill>
                <a:latin typeface="Arial" pitchFamily="34" charset="0"/>
                <a:ea typeface="ＭＳ Ｐゴシック" pitchFamily="34" charset="-128"/>
                <a:cs typeface="Arial" pitchFamily="34" charset="0"/>
              </a:rPr>
              <a:t>1</a:t>
            </a:r>
            <a:r>
              <a:rPr lang="en-US" altLang="en-US" sz="1000">
                <a:solidFill>
                  <a:srgbClr val="000000"/>
                </a:solidFill>
                <a:latin typeface="Arial" pitchFamily="34" charset="0"/>
                <a:ea typeface="ＭＳ Ｐゴシック" pitchFamily="34" charset="-128"/>
                <a:cs typeface="Arial" pitchFamily="34" charset="0"/>
              </a:rPr>
              <a:t>Rudwaleit et al. </a:t>
            </a:r>
            <a:r>
              <a:rPr lang="en-US" altLang="en-US" sz="1000" dirty="0">
                <a:solidFill>
                  <a:srgbClr val="000000"/>
                </a:solidFill>
                <a:latin typeface="Arial" pitchFamily="34" charset="0"/>
                <a:ea typeface="ＭＳ Ｐゴシック" pitchFamily="34" charset="-128"/>
                <a:cs typeface="Arial" pitchFamily="34" charset="0"/>
              </a:rPr>
              <a:t>Ann Rheum Dis 2009;68:777-783.</a:t>
            </a:r>
            <a:r>
              <a:rPr lang="en-US" altLang="en-US" sz="1000" baseline="30000" dirty="0">
                <a:solidFill>
                  <a:srgbClr val="000000"/>
                </a:solidFill>
                <a:latin typeface="Arial" pitchFamily="34" charset="0"/>
                <a:ea typeface="ＭＳ Ｐゴシック" pitchFamily="34" charset="-128"/>
                <a:cs typeface="Arial" pitchFamily="34" charset="0"/>
              </a:rPr>
              <a:t> 2</a:t>
            </a:r>
            <a:r>
              <a:rPr lang="en-US" altLang="en-US" sz="1000" dirty="0">
                <a:solidFill>
                  <a:srgbClr val="000000"/>
                </a:solidFill>
                <a:latin typeface="Arial" pitchFamily="34" charset="0"/>
                <a:ea typeface="ＭＳ Ｐゴシック" pitchFamily="34" charset="-128"/>
                <a:cs typeface="Arial" pitchFamily="34" charset="0"/>
              </a:rPr>
              <a:t>Rudwaleit et al. Ann Rheum Dis 2011;70:25-31.</a:t>
            </a:r>
          </a:p>
        </p:txBody>
      </p:sp>
      <p:sp>
        <p:nvSpPr>
          <p:cNvPr id="24" name="Oval 14"/>
          <p:cNvSpPr>
            <a:spLocks noChangeArrowheads="1"/>
          </p:cNvSpPr>
          <p:nvPr/>
        </p:nvSpPr>
        <p:spPr bwMode="auto">
          <a:xfrm>
            <a:off x="3154983" y="2184281"/>
            <a:ext cx="3238500" cy="519351"/>
          </a:xfrm>
          <a:prstGeom prst="ellipse">
            <a:avLst/>
          </a:prstGeom>
          <a:noFill/>
          <a:ln w="38100">
            <a:solidFill>
              <a:srgbClr val="B1005D"/>
            </a:solidFill>
            <a:round/>
            <a:headEnd/>
            <a:tailEnd/>
          </a:ln>
        </p:spPr>
        <p:txBody>
          <a:bodyPr lIns="0" tIns="0" rIns="0" bIns="0" anchor="ctr">
            <a:spAutoFit/>
          </a:bodyPr>
          <a:lstStyle/>
          <a:p>
            <a:pPr defTabSz="457200" eaLnBrk="0" fontAlgn="base" hangingPunct="0">
              <a:spcBef>
                <a:spcPct val="0"/>
              </a:spcBef>
              <a:spcAft>
                <a:spcPct val="0"/>
              </a:spcAft>
            </a:pPr>
            <a:endParaRPr lang="nl-NL" altLang="en-US" sz="2400">
              <a:solidFill>
                <a:srgbClr val="000000"/>
              </a:solidFill>
              <a:latin typeface="Arial" pitchFamily="34" charset="0"/>
              <a:ea typeface="ＭＳ Ｐゴシック" pitchFamily="34" charset="-128"/>
              <a:cs typeface="Arial" pitchFamily="34" charset="0"/>
            </a:endParaRPr>
          </a:p>
        </p:txBody>
      </p:sp>
      <p:sp>
        <p:nvSpPr>
          <p:cNvPr id="25" name="Oval 16"/>
          <p:cNvSpPr>
            <a:spLocks noChangeArrowheads="1"/>
          </p:cNvSpPr>
          <p:nvPr/>
        </p:nvSpPr>
        <p:spPr bwMode="auto">
          <a:xfrm>
            <a:off x="7123733" y="2212856"/>
            <a:ext cx="3238500" cy="519351"/>
          </a:xfrm>
          <a:prstGeom prst="ellipse">
            <a:avLst/>
          </a:prstGeom>
          <a:noFill/>
          <a:ln w="38100">
            <a:solidFill>
              <a:srgbClr val="B1005D"/>
            </a:solidFill>
            <a:round/>
            <a:headEnd/>
            <a:tailEnd/>
          </a:ln>
        </p:spPr>
        <p:txBody>
          <a:bodyPr lIns="0" tIns="0" rIns="0" bIns="0" anchor="ctr">
            <a:spAutoFit/>
          </a:bodyPr>
          <a:lstStyle/>
          <a:p>
            <a:pPr defTabSz="457200" eaLnBrk="0" fontAlgn="base" hangingPunct="0">
              <a:spcBef>
                <a:spcPct val="0"/>
              </a:spcBef>
              <a:spcAft>
                <a:spcPct val="0"/>
              </a:spcAft>
            </a:pPr>
            <a:endParaRPr lang="nl-NL" altLang="en-US" sz="2400">
              <a:solidFill>
                <a:srgbClr val="000000"/>
              </a:solidFill>
              <a:latin typeface="Arial" pitchFamily="34" charset="0"/>
              <a:ea typeface="ＭＳ Ｐゴシック" pitchFamily="34" charset="-128"/>
              <a:cs typeface="Arial" pitchFamily="34" charset="0"/>
            </a:endParaRPr>
          </a:p>
        </p:txBody>
      </p:sp>
      <p:sp>
        <p:nvSpPr>
          <p:cNvPr id="26" name="Line 17"/>
          <p:cNvSpPr>
            <a:spLocks noChangeShapeType="1"/>
          </p:cNvSpPr>
          <p:nvPr/>
        </p:nvSpPr>
        <p:spPr bwMode="auto">
          <a:xfrm>
            <a:off x="4774233" y="3488531"/>
            <a:ext cx="0" cy="457200"/>
          </a:xfrm>
          <a:prstGeom prst="line">
            <a:avLst/>
          </a:prstGeom>
          <a:noFill/>
          <a:ln w="92075">
            <a:solidFill>
              <a:srgbClr val="B1005D"/>
            </a:solidFill>
            <a:round/>
            <a:headEnd/>
            <a:tailEnd type="triangle" w="med" len="med"/>
          </a:ln>
        </p:spPr>
        <p:txBody>
          <a:bodyPr wrap="none" lIns="0" tIns="0" rIns="0" bIns="0" anchor="ctr">
            <a:spAutoFit/>
          </a:bodyPr>
          <a:lstStyle/>
          <a:p>
            <a:pPr defTabSz="457200" fontAlgn="base">
              <a:spcBef>
                <a:spcPct val="0"/>
              </a:spcBef>
              <a:spcAft>
                <a:spcPct val="0"/>
              </a:spcAft>
            </a:pPr>
            <a:endParaRPr lang="en-US">
              <a:solidFill>
                <a:srgbClr val="000000"/>
              </a:solidFill>
              <a:latin typeface="Arial" pitchFamily="34" charset="0"/>
              <a:cs typeface="Arial" pitchFamily="34" charset="0"/>
            </a:endParaRPr>
          </a:p>
        </p:txBody>
      </p:sp>
      <p:sp>
        <p:nvSpPr>
          <p:cNvPr id="27" name="Line 18"/>
          <p:cNvSpPr>
            <a:spLocks noChangeShapeType="1"/>
          </p:cNvSpPr>
          <p:nvPr/>
        </p:nvSpPr>
        <p:spPr bwMode="auto">
          <a:xfrm>
            <a:off x="8762033" y="3488531"/>
            <a:ext cx="0" cy="457200"/>
          </a:xfrm>
          <a:prstGeom prst="line">
            <a:avLst/>
          </a:prstGeom>
          <a:noFill/>
          <a:ln w="92075">
            <a:solidFill>
              <a:srgbClr val="B1005D"/>
            </a:solidFill>
            <a:round/>
            <a:headEnd/>
            <a:tailEnd type="triangle" w="med" len="med"/>
          </a:ln>
        </p:spPr>
        <p:txBody>
          <a:bodyPr wrap="none" lIns="0" tIns="0" rIns="0" bIns="0" anchor="ctr">
            <a:spAutoFit/>
          </a:bodyPr>
          <a:lstStyle/>
          <a:p>
            <a:pPr defTabSz="457200" fontAlgn="base">
              <a:spcBef>
                <a:spcPct val="0"/>
              </a:spcBef>
              <a:spcAft>
                <a:spcPct val="0"/>
              </a:spcAft>
            </a:pPr>
            <a:endParaRPr lang="en-US">
              <a:solidFill>
                <a:srgbClr val="000000"/>
              </a:solidFill>
              <a:latin typeface="Arial" pitchFamily="34" charset="0"/>
              <a:cs typeface="Arial" pitchFamily="34" charset="0"/>
            </a:endParaRPr>
          </a:p>
        </p:txBody>
      </p:sp>
      <p:sp>
        <p:nvSpPr>
          <p:cNvPr id="30" name="TextBox 29"/>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srgbClr val="782244"/>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p:txBody>
      </p:sp>
      <p:sp>
        <p:nvSpPr>
          <p:cNvPr id="29" name="Rounded Rectangle 28">
            <a:hlinkClick r:id="" action="ppaction://noaction"/>
          </p:cNvPr>
          <p:cNvSpPr/>
          <p:nvPr/>
        </p:nvSpPr>
        <p:spPr>
          <a:xfrm>
            <a:off x="1659664" y="2356386"/>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Clinical</a:t>
            </a:r>
          </a:p>
        </p:txBody>
      </p:sp>
      <p:sp>
        <p:nvSpPr>
          <p:cNvPr id="31" name="Rounded Rectangle 30">
            <a:hlinkClick r:id="" action="ppaction://noaction"/>
          </p:cNvPr>
          <p:cNvSpPr/>
          <p:nvPr/>
        </p:nvSpPr>
        <p:spPr>
          <a:xfrm>
            <a:off x="1659664" y="2938032"/>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Imaging</a:t>
            </a:r>
          </a:p>
        </p:txBody>
      </p:sp>
      <p:sp>
        <p:nvSpPr>
          <p:cNvPr id="32" name="Rounded Rectangle 31">
            <a:hlinkClick r:id="rId2" action="ppaction://hlinksldjump"/>
          </p:cNvPr>
          <p:cNvSpPr/>
          <p:nvPr/>
        </p:nvSpPr>
        <p:spPr>
          <a:xfrm>
            <a:off x="1659664" y="1774740"/>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Subclinical</a:t>
            </a:r>
          </a:p>
        </p:txBody>
      </p:sp>
      <p:sp>
        <p:nvSpPr>
          <p:cNvPr id="33" name="Rounded Rectangle 32">
            <a:hlinkClick r:id="rId3" action="ppaction://hlinksldjump"/>
          </p:cNvPr>
          <p:cNvSpPr/>
          <p:nvPr/>
        </p:nvSpPr>
        <p:spPr>
          <a:xfrm>
            <a:off x="1659664" y="3519678"/>
            <a:ext cx="948253" cy="474224"/>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Criteria</a:t>
            </a:r>
          </a:p>
        </p:txBody>
      </p:sp>
    </p:spTree>
    <p:extLst>
      <p:ext uri="{BB962C8B-B14F-4D97-AF65-F5344CB8AC3E}">
        <p14:creationId xmlns:p14="http://schemas.microsoft.com/office/powerpoint/2010/main" val="5942718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1738" y="480388"/>
            <a:ext cx="7169428" cy="53770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srgbClr val="782244"/>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p:txBody>
      </p:sp>
      <p:sp>
        <p:nvSpPr>
          <p:cNvPr id="2" name="Rounded Rectangle 1"/>
          <p:cNvSpPr/>
          <p:nvPr/>
        </p:nvSpPr>
        <p:spPr>
          <a:xfrm>
            <a:off x="6639340" y="1338471"/>
            <a:ext cx="2822713" cy="4373217"/>
          </a:xfrm>
          <a:prstGeom prst="roundRect">
            <a:avLst/>
          </a:prstGeom>
          <a:noFill/>
          <a:ln w="28575">
            <a:solidFill>
              <a:srgbClr val="7822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p:cNvSpPr txBox="1"/>
          <p:nvPr/>
        </p:nvSpPr>
        <p:spPr>
          <a:xfrm>
            <a:off x="9264112" y="2227229"/>
            <a:ext cx="571763" cy="584775"/>
          </a:xfrm>
          <a:prstGeom prst="rect">
            <a:avLst/>
          </a:prstGeom>
          <a:noFill/>
        </p:spPr>
        <p:txBody>
          <a:bodyPr wrap="square" rtlCol="0">
            <a:spAutoFit/>
          </a:bodyPr>
          <a:lstStyle/>
          <a:p>
            <a:r>
              <a:rPr lang="en-US" sz="3200">
                <a:solidFill>
                  <a:prstClr val="black"/>
                </a:solidFill>
                <a:latin typeface="Calibri" panose="020F0502020204030204"/>
              </a:rPr>
              <a:t>✅</a:t>
            </a:r>
          </a:p>
        </p:txBody>
      </p:sp>
      <p:cxnSp>
        <p:nvCxnSpPr>
          <p:cNvPr id="5" name="Straight Arrow Connector 4"/>
          <p:cNvCxnSpPr/>
          <p:nvPr/>
        </p:nvCxnSpPr>
        <p:spPr>
          <a:xfrm flipH="1">
            <a:off x="9170505" y="3412256"/>
            <a:ext cx="980663" cy="0"/>
          </a:xfrm>
          <a:prstGeom prst="straightConnector1">
            <a:avLst/>
          </a:prstGeom>
          <a:ln w="38100">
            <a:solidFill>
              <a:srgbClr val="78224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9024731" y="4836863"/>
            <a:ext cx="1119813" cy="180"/>
          </a:xfrm>
          <a:prstGeom prst="straightConnector1">
            <a:avLst/>
          </a:prstGeom>
          <a:ln w="38100">
            <a:solidFill>
              <a:srgbClr val="782244"/>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a:hlinkClick r:id="" action="ppaction://noaction"/>
          </p:cNvPr>
          <p:cNvSpPr/>
          <p:nvPr/>
        </p:nvSpPr>
        <p:spPr>
          <a:xfrm>
            <a:off x="1659664" y="2356386"/>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Clinical</a:t>
            </a:r>
          </a:p>
        </p:txBody>
      </p:sp>
      <p:sp>
        <p:nvSpPr>
          <p:cNvPr id="14" name="Rounded Rectangle 13">
            <a:hlinkClick r:id="" action="ppaction://noaction"/>
          </p:cNvPr>
          <p:cNvSpPr/>
          <p:nvPr/>
        </p:nvSpPr>
        <p:spPr>
          <a:xfrm>
            <a:off x="1659664" y="2938032"/>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Imaging</a:t>
            </a:r>
          </a:p>
        </p:txBody>
      </p:sp>
      <p:sp>
        <p:nvSpPr>
          <p:cNvPr id="16" name="Rounded Rectangle 15">
            <a:hlinkClick r:id="rId3" action="ppaction://hlinksldjump"/>
          </p:cNvPr>
          <p:cNvSpPr/>
          <p:nvPr/>
        </p:nvSpPr>
        <p:spPr>
          <a:xfrm>
            <a:off x="1659664" y="1774740"/>
            <a:ext cx="948253" cy="474224"/>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Subclinical</a:t>
            </a:r>
          </a:p>
        </p:txBody>
      </p:sp>
      <p:sp>
        <p:nvSpPr>
          <p:cNvPr id="17" name="Rounded Rectangle 16">
            <a:hlinkClick r:id="rId4" action="ppaction://hlinksldjump"/>
          </p:cNvPr>
          <p:cNvSpPr/>
          <p:nvPr/>
        </p:nvSpPr>
        <p:spPr>
          <a:xfrm>
            <a:off x="1659664" y="3519678"/>
            <a:ext cx="948253" cy="474224"/>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Criteria</a:t>
            </a:r>
          </a:p>
        </p:txBody>
      </p:sp>
    </p:spTree>
    <p:extLst>
      <p:ext uri="{BB962C8B-B14F-4D97-AF65-F5344CB8AC3E}">
        <p14:creationId xmlns:p14="http://schemas.microsoft.com/office/powerpoint/2010/main" val="212878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Arrow Connector 20"/>
          <p:cNvCxnSpPr>
            <a:stCxn id="528" idx="3"/>
          </p:cNvCxnSpPr>
          <p:nvPr/>
        </p:nvCxnSpPr>
        <p:spPr>
          <a:xfrm>
            <a:off x="4031584" y="2558191"/>
            <a:ext cx="1838776" cy="281199"/>
          </a:xfrm>
          <a:prstGeom prst="straightConnector1">
            <a:avLst/>
          </a:prstGeom>
          <a:ln>
            <a:solidFill>
              <a:srgbClr val="953735"/>
            </a:solidFill>
            <a:tailEnd type="arrow"/>
          </a:ln>
        </p:spPr>
        <p:style>
          <a:lnRef idx="2">
            <a:schemeClr val="accent1"/>
          </a:lnRef>
          <a:fillRef idx="0">
            <a:schemeClr val="accent1"/>
          </a:fillRef>
          <a:effectRef idx="1">
            <a:schemeClr val="accent1"/>
          </a:effectRef>
          <a:fontRef idx="minor">
            <a:schemeClr val="tx1"/>
          </a:fontRef>
        </p:style>
      </p:cxnSp>
      <p:cxnSp>
        <p:nvCxnSpPr>
          <p:cNvPr id="590" name="Straight Arrow Connector 589"/>
          <p:cNvCxnSpPr>
            <a:stCxn id="529" idx="1"/>
          </p:cNvCxnSpPr>
          <p:nvPr/>
        </p:nvCxnSpPr>
        <p:spPr>
          <a:xfrm flipH="1">
            <a:off x="6641063" y="5423052"/>
            <a:ext cx="1950940" cy="572530"/>
          </a:xfrm>
          <a:prstGeom prst="straightConnector1">
            <a:avLst/>
          </a:prstGeom>
          <a:ln>
            <a:solidFill>
              <a:srgbClr val="953735"/>
            </a:solidFill>
            <a:tailEnd type="arrow"/>
          </a:ln>
        </p:spPr>
        <p:style>
          <a:lnRef idx="2">
            <a:schemeClr val="accent1"/>
          </a:lnRef>
          <a:fillRef idx="0">
            <a:schemeClr val="accent1"/>
          </a:fillRef>
          <a:effectRef idx="1">
            <a:schemeClr val="accent1"/>
          </a:effectRef>
          <a:fontRef idx="minor">
            <a:schemeClr val="tx1"/>
          </a:fontRef>
        </p:style>
      </p:cxnSp>
      <p:cxnSp>
        <p:nvCxnSpPr>
          <p:cNvPr id="572" name="Straight Arrow Connector 571"/>
          <p:cNvCxnSpPr>
            <a:stCxn id="527" idx="1"/>
          </p:cNvCxnSpPr>
          <p:nvPr/>
        </p:nvCxnSpPr>
        <p:spPr>
          <a:xfrm flipH="1">
            <a:off x="6410542" y="2247492"/>
            <a:ext cx="1873826" cy="589056"/>
          </a:xfrm>
          <a:prstGeom prst="straightConnector1">
            <a:avLst/>
          </a:prstGeom>
          <a:ln>
            <a:solidFill>
              <a:srgbClr val="953735"/>
            </a:solidFill>
            <a:tailEnd type="arrow"/>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a:blip r:embed="rId2"/>
          <a:stretch>
            <a:fillRect/>
          </a:stretch>
        </p:blipFill>
        <p:spPr>
          <a:xfrm>
            <a:off x="5566354" y="976209"/>
            <a:ext cx="1756491" cy="5401636"/>
          </a:xfrm>
          <a:prstGeom prst="rect">
            <a:avLst/>
          </a:prstGeom>
        </p:spPr>
      </p:pic>
      <p:cxnSp>
        <p:nvCxnSpPr>
          <p:cNvPr id="22" name="Straight Arrow Connector 21"/>
          <p:cNvCxnSpPr>
            <a:stCxn id="519" idx="1"/>
          </p:cNvCxnSpPr>
          <p:nvPr/>
        </p:nvCxnSpPr>
        <p:spPr>
          <a:xfrm flipH="1" flipV="1">
            <a:off x="6517667" y="1275679"/>
            <a:ext cx="1436602" cy="352562"/>
          </a:xfrm>
          <a:prstGeom prst="straightConnector1">
            <a:avLst/>
          </a:prstGeom>
          <a:ln>
            <a:solidFill>
              <a:srgbClr val="953735"/>
            </a:solidFill>
            <a:tailEnd type="arrow"/>
          </a:ln>
        </p:spPr>
        <p:style>
          <a:lnRef idx="2">
            <a:schemeClr val="accent1"/>
          </a:lnRef>
          <a:fillRef idx="0">
            <a:schemeClr val="accent1"/>
          </a:fillRef>
          <a:effectRef idx="1">
            <a:schemeClr val="accent1"/>
          </a:effectRef>
          <a:fontRef idx="minor">
            <a:schemeClr val="tx1"/>
          </a:fontRef>
        </p:style>
      </p:cxnSp>
      <p:sp>
        <p:nvSpPr>
          <p:cNvPr id="519" name="TextBox 518"/>
          <p:cNvSpPr txBox="1"/>
          <p:nvPr/>
        </p:nvSpPr>
        <p:spPr>
          <a:xfrm>
            <a:off x="7954269" y="1458964"/>
            <a:ext cx="1885068" cy="338554"/>
          </a:xfrm>
          <a:prstGeom prst="rect">
            <a:avLst/>
          </a:prstGeom>
          <a:noFill/>
        </p:spPr>
        <p:txBody>
          <a:bodyPr wrap="none" rtlCol="0">
            <a:spAutoFit/>
          </a:bodyPr>
          <a:lstStyle/>
          <a:p>
            <a:r>
              <a:rPr lang="en-US" sz="1600" dirty="0">
                <a:solidFill>
                  <a:prstClr val="black"/>
                </a:solidFill>
                <a:latin typeface="Arial Rounded MT Bold" charset="0"/>
                <a:ea typeface="Arial Rounded MT Bold" charset="0"/>
                <a:cs typeface="Arial Rounded MT Bold" charset="0"/>
              </a:rPr>
              <a:t>Eye inflammation</a:t>
            </a:r>
          </a:p>
        </p:txBody>
      </p:sp>
      <p:sp>
        <p:nvSpPr>
          <p:cNvPr id="527" name="TextBox 526"/>
          <p:cNvSpPr txBox="1"/>
          <p:nvPr/>
        </p:nvSpPr>
        <p:spPr>
          <a:xfrm>
            <a:off x="8284369" y="1955105"/>
            <a:ext cx="2010427" cy="584775"/>
          </a:xfrm>
          <a:prstGeom prst="rect">
            <a:avLst/>
          </a:prstGeom>
          <a:noFill/>
        </p:spPr>
        <p:txBody>
          <a:bodyPr wrap="square" rtlCol="0">
            <a:spAutoFit/>
          </a:bodyPr>
          <a:lstStyle/>
          <a:p>
            <a:r>
              <a:rPr lang="en-US" sz="1600" dirty="0">
                <a:solidFill>
                  <a:prstClr val="black"/>
                </a:solidFill>
                <a:latin typeface="Arial Rounded MT Bold" charset="0"/>
                <a:ea typeface="Arial Rounded MT Bold" charset="0"/>
                <a:cs typeface="Arial Rounded MT Bold" charset="0"/>
              </a:rPr>
              <a:t>Inflammatory Back Pain (IBP)</a:t>
            </a:r>
          </a:p>
        </p:txBody>
      </p:sp>
      <p:sp>
        <p:nvSpPr>
          <p:cNvPr id="528" name="TextBox 527"/>
          <p:cNvSpPr txBox="1"/>
          <p:nvPr/>
        </p:nvSpPr>
        <p:spPr>
          <a:xfrm>
            <a:off x="2188548" y="2204247"/>
            <a:ext cx="1843036" cy="707886"/>
          </a:xfrm>
          <a:prstGeom prst="rect">
            <a:avLst/>
          </a:prstGeom>
          <a:noFill/>
        </p:spPr>
        <p:txBody>
          <a:bodyPr wrap="square" rtlCol="0">
            <a:spAutoFit/>
          </a:bodyPr>
          <a:lstStyle/>
          <a:p>
            <a:r>
              <a:rPr lang="en-US" sz="1600" dirty="0">
                <a:solidFill>
                  <a:srgbClr val="AF3264"/>
                </a:solidFill>
                <a:latin typeface="Arial Rounded MT Bold" charset="0"/>
                <a:ea typeface="Arial Rounded MT Bold" charset="0"/>
                <a:cs typeface="Arial Rounded MT Bold" charset="0"/>
              </a:rPr>
              <a:t>Plaque psoriasis</a:t>
            </a:r>
            <a:br>
              <a:rPr lang="en-US" sz="1600" dirty="0">
                <a:solidFill>
                  <a:srgbClr val="AF3264"/>
                </a:solidFill>
                <a:latin typeface="Arial Rounded MT Bold" charset="0"/>
                <a:ea typeface="Arial Rounded MT Bold" charset="0"/>
                <a:cs typeface="Arial Rounded MT Bold" charset="0"/>
              </a:rPr>
            </a:br>
            <a:r>
              <a:rPr lang="en-US" sz="800" dirty="0">
                <a:solidFill>
                  <a:prstClr val="black"/>
                </a:solidFill>
                <a:latin typeface="Arial" charset="0"/>
                <a:ea typeface="Arial" charset="0"/>
                <a:cs typeface="Arial" charset="0"/>
              </a:rPr>
              <a:t>(</a:t>
            </a:r>
            <a:r>
              <a:rPr lang="en-US" altLang="en-US" sz="800" dirty="0">
                <a:solidFill>
                  <a:prstClr val="black"/>
                </a:solidFill>
                <a:latin typeface="Arial" charset="0"/>
                <a:ea typeface="Arial" charset="0"/>
                <a:cs typeface="Arial" charset="0"/>
              </a:rPr>
              <a:t>a scaly rash, most frequently occurring on the elbows, knees, and scalp)</a:t>
            </a:r>
            <a:endParaRPr lang="en-US" sz="800" dirty="0">
              <a:solidFill>
                <a:prstClr val="black"/>
              </a:solidFill>
              <a:latin typeface="Arial" charset="0"/>
              <a:ea typeface="Arial" charset="0"/>
              <a:cs typeface="Arial" charset="0"/>
            </a:endParaRPr>
          </a:p>
        </p:txBody>
      </p:sp>
      <p:sp>
        <p:nvSpPr>
          <p:cNvPr id="529" name="TextBox 528"/>
          <p:cNvSpPr txBox="1"/>
          <p:nvPr/>
        </p:nvSpPr>
        <p:spPr>
          <a:xfrm>
            <a:off x="8592004" y="5253775"/>
            <a:ext cx="1167307" cy="338554"/>
          </a:xfrm>
          <a:prstGeom prst="rect">
            <a:avLst/>
          </a:prstGeom>
          <a:noFill/>
        </p:spPr>
        <p:txBody>
          <a:bodyPr wrap="none" rtlCol="0">
            <a:spAutoFit/>
          </a:bodyPr>
          <a:lstStyle>
            <a:defPPr>
              <a:defRPr lang="en-US"/>
            </a:defPPr>
            <a:lvl1pPr lvl="0">
              <a:defRPr sz="1600">
                <a:solidFill>
                  <a:srgbClr val="AF3264"/>
                </a:solidFill>
                <a:latin typeface="Arial Rounded MT Bold" charset="0"/>
                <a:ea typeface="Arial Rounded MT Bold" charset="0"/>
                <a:cs typeface="Arial Rounded MT Bold" charset="0"/>
              </a:defRPr>
            </a:lvl1pPr>
          </a:lstStyle>
          <a:p>
            <a:r>
              <a:rPr lang="en-US" dirty="0" err="1"/>
              <a:t>Enthesitis</a:t>
            </a:r>
            <a:endParaRPr lang="en-US" dirty="0"/>
          </a:p>
        </p:txBody>
      </p:sp>
      <p:pic>
        <p:nvPicPr>
          <p:cNvPr id="578" name="Picture 57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6823" y="2009270"/>
            <a:ext cx="646774" cy="676442"/>
          </a:xfrm>
          <a:prstGeom prst="rect">
            <a:avLst/>
          </a:prstGeom>
        </p:spPr>
      </p:pic>
      <p:sp>
        <p:nvSpPr>
          <p:cNvPr id="593" name="TextBox 592"/>
          <p:cNvSpPr txBox="1"/>
          <p:nvPr/>
        </p:nvSpPr>
        <p:spPr>
          <a:xfrm>
            <a:off x="8617815" y="4656031"/>
            <a:ext cx="1114408" cy="338554"/>
          </a:xfrm>
          <a:prstGeom prst="rect">
            <a:avLst/>
          </a:prstGeom>
          <a:noFill/>
        </p:spPr>
        <p:txBody>
          <a:bodyPr wrap="none" rtlCol="0">
            <a:spAutoFit/>
          </a:bodyPr>
          <a:lstStyle>
            <a:defPPr>
              <a:defRPr lang="en-US"/>
            </a:defPPr>
            <a:lvl1pPr lvl="0">
              <a:defRPr sz="1600">
                <a:solidFill>
                  <a:srgbClr val="AF3264"/>
                </a:solidFill>
                <a:latin typeface="Arial Rounded MT Bold" charset="0"/>
                <a:ea typeface="Arial Rounded MT Bold" charset="0"/>
                <a:cs typeface="Arial Rounded MT Bold" charset="0"/>
              </a:defRPr>
            </a:lvl1pPr>
          </a:lstStyle>
          <a:p>
            <a:r>
              <a:rPr lang="en-US" dirty="0"/>
              <a:t>Dactylitis</a:t>
            </a:r>
          </a:p>
        </p:txBody>
      </p:sp>
      <p:cxnSp>
        <p:nvCxnSpPr>
          <p:cNvPr id="595" name="Straight Arrow Connector 594"/>
          <p:cNvCxnSpPr>
            <a:stCxn id="593" idx="1"/>
          </p:cNvCxnSpPr>
          <p:nvPr/>
        </p:nvCxnSpPr>
        <p:spPr>
          <a:xfrm flipH="1" flipV="1">
            <a:off x="7235969" y="4039466"/>
            <a:ext cx="1381847" cy="785842"/>
          </a:xfrm>
          <a:prstGeom prst="straightConnector1">
            <a:avLst/>
          </a:prstGeom>
          <a:ln>
            <a:solidFill>
              <a:srgbClr val="953735"/>
            </a:solidFill>
            <a:tailEnd type="arrow"/>
          </a:ln>
        </p:spPr>
        <p:style>
          <a:lnRef idx="2">
            <a:schemeClr val="accent1"/>
          </a:lnRef>
          <a:fillRef idx="0">
            <a:schemeClr val="accent1"/>
          </a:fillRef>
          <a:effectRef idx="1">
            <a:schemeClr val="accent1"/>
          </a:effectRef>
          <a:fontRef idx="minor">
            <a:schemeClr val="tx1"/>
          </a:fontRef>
        </p:style>
      </p:cxnSp>
      <p:pic>
        <p:nvPicPr>
          <p:cNvPr id="599" name="Picture 59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17042" y="4244771"/>
            <a:ext cx="541731" cy="551097"/>
          </a:xfrm>
          <a:prstGeom prst="rect">
            <a:avLst/>
          </a:prstGeom>
        </p:spPr>
      </p:pic>
      <p:pic>
        <p:nvPicPr>
          <p:cNvPr id="601" name="Picture 60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82418" y="5262344"/>
            <a:ext cx="869246" cy="651934"/>
          </a:xfrm>
          <a:prstGeom prst="rect">
            <a:avLst/>
          </a:prstGeom>
        </p:spPr>
      </p:pic>
      <p:sp>
        <p:nvSpPr>
          <p:cNvPr id="604" name="TextBox 603"/>
          <p:cNvSpPr txBox="1"/>
          <p:nvPr/>
        </p:nvSpPr>
        <p:spPr>
          <a:xfrm>
            <a:off x="5073415" y="325302"/>
            <a:ext cx="2175788" cy="523220"/>
          </a:xfrm>
          <a:prstGeom prst="rect">
            <a:avLst/>
          </a:prstGeom>
          <a:noFill/>
        </p:spPr>
        <p:txBody>
          <a:bodyPr wrap="none" rtlCol="0">
            <a:spAutoFit/>
          </a:bodyPr>
          <a:lstStyle/>
          <a:p>
            <a:pPr algn="ctr"/>
            <a:r>
              <a:rPr lang="en-US" sz="2800" dirty="0" err="1">
                <a:solidFill>
                  <a:prstClr val="black"/>
                </a:solidFill>
                <a:latin typeface="Arial Rounded MT Bold" charset="0"/>
                <a:ea typeface="Arial Rounded MT Bold" charset="0"/>
                <a:cs typeface="Arial Rounded MT Bold" charset="0"/>
              </a:rPr>
              <a:t>PsA</a:t>
            </a:r>
            <a:r>
              <a:rPr lang="en-US" sz="2800" dirty="0">
                <a:solidFill>
                  <a:prstClr val="black"/>
                </a:solidFill>
                <a:latin typeface="Arial Rounded MT Bold" charset="0"/>
                <a:ea typeface="Arial Rounded MT Bold" charset="0"/>
                <a:cs typeface="Arial Rounded MT Bold" charset="0"/>
              </a:rPr>
              <a:t> Patient</a:t>
            </a:r>
          </a:p>
        </p:txBody>
      </p:sp>
      <p:sp>
        <p:nvSpPr>
          <p:cNvPr id="36" name="TextBox 35"/>
          <p:cNvSpPr txBox="1"/>
          <p:nvPr/>
        </p:nvSpPr>
        <p:spPr>
          <a:xfrm>
            <a:off x="2447541" y="5520306"/>
            <a:ext cx="2354747" cy="954107"/>
          </a:xfrm>
          <a:prstGeom prst="rect">
            <a:avLst/>
          </a:prstGeom>
          <a:noFill/>
          <a:ln w="28575">
            <a:solidFill>
              <a:srgbClr val="8C2E56"/>
            </a:solidFill>
          </a:ln>
        </p:spPr>
        <p:txBody>
          <a:bodyPr wrap="none" rtlCol="0">
            <a:spAutoFit/>
          </a:bodyPr>
          <a:lstStyle/>
          <a:p>
            <a:pPr marL="285750" indent="-285750">
              <a:buFont typeface="Arial" charset="0"/>
              <a:buChar char="•"/>
            </a:pPr>
            <a:r>
              <a:rPr lang="en-US" sz="1400" dirty="0">
                <a:solidFill>
                  <a:prstClr val="black"/>
                </a:solidFill>
                <a:latin typeface="Arial Rounded MT Bold" charset="0"/>
                <a:ea typeface="Arial Rounded MT Bold" charset="0"/>
                <a:cs typeface="Arial Rounded MT Bold" charset="0"/>
              </a:rPr>
              <a:t>Morning stiffness</a:t>
            </a:r>
          </a:p>
          <a:p>
            <a:pPr marL="285750" indent="-285750">
              <a:buFont typeface="Arial" charset="0"/>
              <a:buChar char="•"/>
            </a:pPr>
            <a:r>
              <a:rPr lang="en-US" sz="1400" dirty="0">
                <a:solidFill>
                  <a:prstClr val="black"/>
                </a:solidFill>
                <a:latin typeface="Arial Rounded MT Bold" charset="0"/>
                <a:ea typeface="Arial Rounded MT Bold" charset="0"/>
                <a:cs typeface="Arial Rounded MT Bold" charset="0"/>
              </a:rPr>
              <a:t>Deformities</a:t>
            </a:r>
          </a:p>
          <a:p>
            <a:pPr marL="285750" indent="-285750">
              <a:buFont typeface="Arial" charset="0"/>
              <a:buChar char="•"/>
            </a:pPr>
            <a:r>
              <a:rPr lang="en-US" sz="1400" dirty="0">
                <a:solidFill>
                  <a:prstClr val="black"/>
                </a:solidFill>
                <a:latin typeface="Arial Rounded MT Bold" charset="0"/>
                <a:ea typeface="Arial Rounded MT Bold" charset="0"/>
                <a:cs typeface="Arial Rounded MT Bold" charset="0"/>
              </a:rPr>
              <a:t>Family History of </a:t>
            </a:r>
            <a:r>
              <a:rPr lang="en-US" sz="1400" dirty="0" err="1">
                <a:solidFill>
                  <a:prstClr val="black"/>
                </a:solidFill>
                <a:latin typeface="Arial Rounded MT Bold" charset="0"/>
                <a:ea typeface="Arial Rounded MT Bold" charset="0"/>
                <a:cs typeface="Arial Rounded MT Bold" charset="0"/>
              </a:rPr>
              <a:t>SpA</a:t>
            </a:r>
            <a:endParaRPr lang="en-US" sz="1400" dirty="0">
              <a:solidFill>
                <a:prstClr val="black"/>
              </a:solidFill>
              <a:latin typeface="Arial Rounded MT Bold" charset="0"/>
              <a:ea typeface="Arial Rounded MT Bold" charset="0"/>
              <a:cs typeface="Arial Rounded MT Bold" charset="0"/>
            </a:endParaRPr>
          </a:p>
          <a:p>
            <a:pPr marL="285750" indent="-285750">
              <a:buFont typeface="Arial" charset="0"/>
              <a:buChar char="•"/>
            </a:pPr>
            <a:r>
              <a:rPr lang="en-US" sz="1400" dirty="0">
                <a:solidFill>
                  <a:prstClr val="black"/>
                </a:solidFill>
                <a:latin typeface="Arial Rounded MT Bold" charset="0"/>
                <a:ea typeface="Arial Rounded MT Bold" charset="0"/>
                <a:cs typeface="Arial Rounded MT Bold" charset="0"/>
              </a:rPr>
              <a:t>+</a:t>
            </a:r>
            <a:r>
              <a:rPr lang="en-US" sz="1400" dirty="0" err="1">
                <a:solidFill>
                  <a:prstClr val="black"/>
                </a:solidFill>
                <a:latin typeface="Arial Rounded MT Bold" charset="0"/>
                <a:ea typeface="Arial Rounded MT Bold" charset="0"/>
                <a:cs typeface="Arial Rounded MT Bold" charset="0"/>
              </a:rPr>
              <a:t>ve</a:t>
            </a:r>
            <a:r>
              <a:rPr lang="en-US" sz="1400" dirty="0">
                <a:solidFill>
                  <a:prstClr val="black"/>
                </a:solidFill>
                <a:latin typeface="Arial Rounded MT Bold" charset="0"/>
                <a:ea typeface="Arial Rounded MT Bold" charset="0"/>
                <a:cs typeface="Arial Rounded MT Bold" charset="0"/>
              </a:rPr>
              <a:t> HLA-B27</a:t>
            </a:r>
          </a:p>
        </p:txBody>
      </p:sp>
      <p:pic>
        <p:nvPicPr>
          <p:cNvPr id="18" name="Picture 17" descr="images.jpe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79634" y="1298688"/>
            <a:ext cx="544518" cy="411711"/>
          </a:xfrm>
          <a:prstGeom prst="rect">
            <a:avLst/>
          </a:prstGeom>
        </p:spPr>
      </p:pic>
      <p:pic>
        <p:nvPicPr>
          <p:cNvPr id="33" name="Picture 3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24773" y="299044"/>
            <a:ext cx="1048169" cy="878278"/>
          </a:xfrm>
          <a:prstGeom prst="rect">
            <a:avLst/>
          </a:prstGeom>
          <a:ln>
            <a:solidFill>
              <a:schemeClr val="tx1"/>
            </a:solidFill>
          </a:ln>
        </p:spPr>
      </p:pic>
      <p:sp>
        <p:nvSpPr>
          <p:cNvPr id="34" name="TextBox 33"/>
          <p:cNvSpPr txBox="1"/>
          <p:nvPr/>
        </p:nvSpPr>
        <p:spPr>
          <a:xfrm>
            <a:off x="2529627" y="3766417"/>
            <a:ext cx="1378904" cy="584775"/>
          </a:xfrm>
          <a:prstGeom prst="rect">
            <a:avLst/>
          </a:prstGeom>
          <a:noFill/>
        </p:spPr>
        <p:txBody>
          <a:bodyPr wrap="none" rtlCol="0">
            <a:spAutoFit/>
          </a:bodyPr>
          <a:lstStyle/>
          <a:p>
            <a:r>
              <a:rPr lang="en-US" sz="1600" dirty="0">
                <a:solidFill>
                  <a:prstClr val="black"/>
                </a:solidFill>
                <a:latin typeface="Arial Rounded MT Bold" charset="0"/>
                <a:ea typeface="Arial Rounded MT Bold" charset="0"/>
                <a:cs typeface="Arial Rounded MT Bold" charset="0"/>
              </a:rPr>
              <a:t>Nail lesions </a:t>
            </a:r>
          </a:p>
          <a:p>
            <a:r>
              <a:rPr lang="en-US" sz="1600" dirty="0">
                <a:solidFill>
                  <a:prstClr val="black"/>
                </a:solidFill>
                <a:latin typeface="Arial Rounded MT Bold" charset="0"/>
                <a:ea typeface="Arial Rounded MT Bold" charset="0"/>
                <a:cs typeface="Arial Rounded MT Bold" charset="0"/>
              </a:rPr>
              <a:t>or pitting</a:t>
            </a:r>
          </a:p>
        </p:txBody>
      </p:sp>
      <p:sp>
        <p:nvSpPr>
          <p:cNvPr id="35" name="TextBox 34"/>
          <p:cNvSpPr txBox="1"/>
          <p:nvPr/>
        </p:nvSpPr>
        <p:spPr>
          <a:xfrm>
            <a:off x="2679409" y="4443082"/>
            <a:ext cx="1827417" cy="954107"/>
          </a:xfrm>
          <a:prstGeom prst="rect">
            <a:avLst/>
          </a:prstGeom>
          <a:noFill/>
        </p:spPr>
        <p:txBody>
          <a:bodyPr wrap="square" rtlCol="0">
            <a:spAutoFit/>
          </a:bodyPr>
          <a:lstStyle/>
          <a:p>
            <a:r>
              <a:rPr lang="en-US" sz="1600" b="1" dirty="0">
                <a:solidFill>
                  <a:srgbClr val="AF3264"/>
                </a:solidFill>
                <a:latin typeface="arial" charset="0"/>
              </a:rPr>
              <a:t>Tenosynovitis</a:t>
            </a:r>
          </a:p>
          <a:p>
            <a:r>
              <a:rPr lang="en-US" sz="800" dirty="0">
                <a:solidFill>
                  <a:prstClr val="black"/>
                </a:solidFill>
                <a:latin typeface="Arial" charset="0"/>
                <a:ea typeface="Arial" charset="0"/>
                <a:cs typeface="Arial" charset="0"/>
              </a:rPr>
              <a:t>(</a:t>
            </a:r>
            <a:r>
              <a:rPr lang="en-US" sz="800" dirty="0">
                <a:solidFill>
                  <a:srgbClr val="222222"/>
                </a:solidFill>
                <a:latin typeface="Arial" charset="0"/>
                <a:ea typeface="Arial" charset="0"/>
                <a:cs typeface="Arial" charset="0"/>
              </a:rPr>
              <a:t>inflammation of the synovium that surrounds a tendon, typically leading to joint pain, swelling, and stiffness. It can be either infectious or noninfectious)</a:t>
            </a:r>
            <a:endParaRPr lang="en-US" sz="800" dirty="0">
              <a:solidFill>
                <a:prstClr val="black"/>
              </a:solidFill>
              <a:latin typeface="Arial" charset="0"/>
              <a:ea typeface="Arial" charset="0"/>
              <a:cs typeface="Arial" charset="0"/>
            </a:endParaRPr>
          </a:p>
        </p:txBody>
      </p:sp>
      <p:cxnSp>
        <p:nvCxnSpPr>
          <p:cNvPr id="37" name="Straight Arrow Connector 36"/>
          <p:cNvCxnSpPr>
            <a:stCxn id="34" idx="3"/>
          </p:cNvCxnSpPr>
          <p:nvPr/>
        </p:nvCxnSpPr>
        <p:spPr>
          <a:xfrm flipV="1">
            <a:off x="3908531" y="4058228"/>
            <a:ext cx="1778692" cy="577"/>
          </a:xfrm>
          <a:prstGeom prst="straightConnector1">
            <a:avLst/>
          </a:prstGeom>
          <a:ln>
            <a:solidFill>
              <a:srgbClr val="953735"/>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35" idx="3"/>
          </p:cNvCxnSpPr>
          <p:nvPr/>
        </p:nvCxnSpPr>
        <p:spPr>
          <a:xfrm flipV="1">
            <a:off x="4506826" y="4898577"/>
            <a:ext cx="1534769" cy="21559"/>
          </a:xfrm>
          <a:prstGeom prst="straightConnector1">
            <a:avLst/>
          </a:prstGeom>
          <a:ln>
            <a:solidFill>
              <a:srgbClr val="953735"/>
            </a:solidFill>
            <a:tailEnd type="arrow"/>
          </a:ln>
        </p:spPr>
        <p:style>
          <a:lnRef idx="2">
            <a:schemeClr val="accent1"/>
          </a:lnRef>
          <a:fillRef idx="0">
            <a:schemeClr val="accent1"/>
          </a:fillRef>
          <a:effectRef idx="1">
            <a:schemeClr val="accent1"/>
          </a:effectRef>
          <a:fontRef idx="minor">
            <a:schemeClr val="tx1"/>
          </a:fontRef>
        </p:style>
      </p:cxnSp>
      <p:pic>
        <p:nvPicPr>
          <p:cNvPr id="39" name="Picture 3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4433837" y="3931471"/>
            <a:ext cx="529673" cy="345379"/>
          </a:xfrm>
          <a:prstGeom prst="rect">
            <a:avLst/>
          </a:prstGeom>
        </p:spPr>
      </p:pic>
      <p:pic>
        <p:nvPicPr>
          <p:cNvPr id="41" name="Picture 4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862019" y="4643202"/>
            <a:ext cx="743697" cy="565969"/>
          </a:xfrm>
          <a:prstGeom prst="rect">
            <a:avLst/>
          </a:prstGeom>
        </p:spPr>
      </p:pic>
      <p:sp>
        <p:nvSpPr>
          <p:cNvPr id="28" name="TextBox 27"/>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srgbClr val="782244"/>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p:txBody>
      </p:sp>
      <p:sp>
        <p:nvSpPr>
          <p:cNvPr id="2" name="Rectangle 1"/>
          <p:cNvSpPr/>
          <p:nvPr/>
        </p:nvSpPr>
        <p:spPr>
          <a:xfrm>
            <a:off x="8149678" y="337451"/>
            <a:ext cx="2373970" cy="523220"/>
          </a:xfrm>
          <a:prstGeom prst="rect">
            <a:avLst/>
          </a:prstGeom>
          <a:noFill/>
          <a:ln w="28575">
            <a:solidFill>
              <a:srgbClr val="8C2E56"/>
            </a:solidFill>
          </a:ln>
        </p:spPr>
        <p:txBody>
          <a:bodyPr wrap="square" rtlCol="0">
            <a:spAutoFit/>
          </a:bodyPr>
          <a:lstStyle/>
          <a:p>
            <a:pPr algn="ctr"/>
            <a:r>
              <a:rPr lang="en-US" altLang="en-US" sz="1400" dirty="0">
                <a:solidFill>
                  <a:prstClr val="black"/>
                </a:solidFill>
                <a:latin typeface="Arial Rounded MT Bold" charset="0"/>
                <a:ea typeface="Arial Rounded MT Bold" charset="0"/>
                <a:cs typeface="Arial Rounded MT Bold" charset="0"/>
              </a:rPr>
              <a:t>Equal gender distribution</a:t>
            </a:r>
          </a:p>
          <a:p>
            <a:pPr algn="ctr"/>
            <a:r>
              <a:rPr lang="en-US" altLang="en-US" sz="1400" dirty="0">
                <a:solidFill>
                  <a:prstClr val="black"/>
                </a:solidFill>
                <a:latin typeface="Arial Rounded MT Bold" charset="0"/>
                <a:ea typeface="Arial Rounded MT Bold" charset="0"/>
                <a:cs typeface="Arial Rounded MT Bold" charset="0"/>
              </a:rPr>
              <a:t>(♂ : ♀)</a:t>
            </a:r>
          </a:p>
        </p:txBody>
      </p:sp>
      <p:sp>
        <p:nvSpPr>
          <p:cNvPr id="31" name="TextBox 30"/>
          <p:cNvSpPr txBox="1"/>
          <p:nvPr/>
        </p:nvSpPr>
        <p:spPr>
          <a:xfrm>
            <a:off x="8149678" y="859914"/>
            <a:ext cx="2373970" cy="307777"/>
          </a:xfrm>
          <a:prstGeom prst="rect">
            <a:avLst/>
          </a:prstGeom>
          <a:noFill/>
          <a:ln w="28575">
            <a:solidFill>
              <a:srgbClr val="8C2E56"/>
            </a:solidFill>
          </a:ln>
        </p:spPr>
        <p:txBody>
          <a:bodyPr wrap="square" rtlCol="0">
            <a:spAutoFit/>
          </a:bodyPr>
          <a:lstStyle/>
          <a:p>
            <a:r>
              <a:rPr lang="en-US" sz="1400" dirty="0">
                <a:solidFill>
                  <a:prstClr val="black"/>
                </a:solidFill>
                <a:latin typeface="Arial Rounded MT Bold" charset="0"/>
                <a:ea typeface="Arial Rounded MT Bold" charset="0"/>
                <a:cs typeface="Arial Rounded MT Bold" charset="0"/>
              </a:rPr>
              <a:t>Age at onset </a:t>
            </a:r>
            <a:r>
              <a:rPr lang="en-US" sz="1400">
                <a:solidFill>
                  <a:prstClr val="black"/>
                </a:solidFill>
                <a:latin typeface="Arial Rounded MT Bold" charset="0"/>
                <a:ea typeface="Arial Rounded MT Bold" charset="0"/>
                <a:cs typeface="Arial Rounded MT Bold" charset="0"/>
              </a:rPr>
              <a:t>20-40 years</a:t>
            </a:r>
            <a:endParaRPr lang="en-US" sz="1400" dirty="0">
              <a:solidFill>
                <a:prstClr val="black"/>
              </a:solidFill>
              <a:latin typeface="Arial Rounded MT Bold" charset="0"/>
              <a:ea typeface="Arial Rounded MT Bold" charset="0"/>
              <a:cs typeface="Arial Rounded MT Bold" charset="0"/>
            </a:endParaRPr>
          </a:p>
        </p:txBody>
      </p:sp>
      <p:cxnSp>
        <p:nvCxnSpPr>
          <p:cNvPr id="32" name="Straight Arrow Connector 31"/>
          <p:cNvCxnSpPr>
            <a:stCxn id="43" idx="1"/>
          </p:cNvCxnSpPr>
          <p:nvPr/>
        </p:nvCxnSpPr>
        <p:spPr>
          <a:xfrm flipH="1">
            <a:off x="6517667" y="3037815"/>
            <a:ext cx="2216258" cy="50124"/>
          </a:xfrm>
          <a:prstGeom prst="straightConnector1">
            <a:avLst/>
          </a:prstGeom>
          <a:ln>
            <a:solidFill>
              <a:srgbClr val="953735"/>
            </a:solidFill>
            <a:tailEnd type="arrow"/>
          </a:ln>
        </p:spPr>
        <p:style>
          <a:lnRef idx="2">
            <a:schemeClr val="accent1"/>
          </a:lnRef>
          <a:fillRef idx="0">
            <a:schemeClr val="accent1"/>
          </a:fillRef>
          <a:effectRef idx="1">
            <a:schemeClr val="accent1"/>
          </a:effectRef>
          <a:fontRef idx="minor">
            <a:schemeClr val="tx1"/>
          </a:fontRef>
        </p:style>
      </p:cxnSp>
      <p:pic>
        <p:nvPicPr>
          <p:cNvPr id="42" name="Picture 41"/>
          <p:cNvPicPr>
            <a:picLocks noChangeAspect="1"/>
          </p:cNvPicPr>
          <p:nvPr/>
        </p:nvPicPr>
        <p:blipFill rotWithShape="1">
          <a:blip r:embed="rId10" cstate="email">
            <a:extLst>
              <a:ext uri="{BEBA8EAE-BF5A-486C-A8C5-ECC9F3942E4B}">
                <a14:imgProps xmlns:a14="http://schemas.microsoft.com/office/drawing/2010/main">
                  <a14:imgLayer r:embed="rId11">
                    <a14:imgEffect>
                      <a14:backgroundRemoval t="0" b="96889" l="0" r="100000">
                        <a14:foregroundMark x1="78603" y1="85556" x2="78603" y2="85556"/>
                        <a14:foregroundMark x1="71917" y1="89778" x2="27043" y2="92667"/>
                      </a14:backgroundRemoval>
                    </a14:imgEffect>
                  </a14:imgLayer>
                </a14:imgProps>
              </a:ext>
              <a:ext uri="{28A0092B-C50C-407E-A947-70E740481C1C}">
                <a14:useLocalDpi xmlns:a14="http://schemas.microsoft.com/office/drawing/2010/main"/>
              </a:ext>
            </a:extLst>
          </a:blip>
          <a:srcRect/>
          <a:stretch/>
        </p:blipFill>
        <p:spPr>
          <a:xfrm flipH="1">
            <a:off x="7642132" y="2836549"/>
            <a:ext cx="720242" cy="481331"/>
          </a:xfrm>
          <a:prstGeom prst="rect">
            <a:avLst/>
          </a:prstGeom>
        </p:spPr>
      </p:pic>
      <p:sp>
        <p:nvSpPr>
          <p:cNvPr id="43" name="TextBox 42"/>
          <p:cNvSpPr txBox="1"/>
          <p:nvPr/>
        </p:nvSpPr>
        <p:spPr>
          <a:xfrm>
            <a:off x="8733926" y="2868538"/>
            <a:ext cx="1874985" cy="338554"/>
          </a:xfrm>
          <a:prstGeom prst="rect">
            <a:avLst/>
          </a:prstGeom>
          <a:noFill/>
        </p:spPr>
        <p:txBody>
          <a:bodyPr wrap="square" rtlCol="0">
            <a:spAutoFit/>
          </a:bodyPr>
          <a:lstStyle/>
          <a:p>
            <a:r>
              <a:rPr lang="en-US" sz="1600" dirty="0">
                <a:solidFill>
                  <a:prstClr val="black"/>
                </a:solidFill>
                <a:latin typeface="Arial Rounded MT Bold" charset="0"/>
                <a:ea typeface="Arial Rounded MT Bold" charset="0"/>
                <a:cs typeface="Arial Rounded MT Bold" charset="0"/>
              </a:rPr>
              <a:t>Crohn’s/ Colitis</a:t>
            </a:r>
          </a:p>
        </p:txBody>
      </p:sp>
      <p:sp>
        <p:nvSpPr>
          <p:cNvPr id="45" name="TextBox 44"/>
          <p:cNvSpPr txBox="1"/>
          <p:nvPr/>
        </p:nvSpPr>
        <p:spPr>
          <a:xfrm>
            <a:off x="2317154" y="3225777"/>
            <a:ext cx="1842171" cy="338554"/>
          </a:xfrm>
          <a:prstGeom prst="rect">
            <a:avLst/>
          </a:prstGeom>
          <a:noFill/>
        </p:spPr>
        <p:txBody>
          <a:bodyPr wrap="none" rtlCol="0">
            <a:spAutoFit/>
          </a:bodyPr>
          <a:lstStyle/>
          <a:p>
            <a:r>
              <a:rPr lang="en-US" sz="1600">
                <a:solidFill>
                  <a:prstClr val="black"/>
                </a:solidFill>
                <a:latin typeface="Arial Rounded MT Bold" charset="0"/>
                <a:ea typeface="Arial Rounded MT Bold" charset="0"/>
                <a:cs typeface="Arial Rounded MT Bold" charset="0"/>
              </a:rPr>
              <a:t>DIP joint disease</a:t>
            </a:r>
          </a:p>
        </p:txBody>
      </p:sp>
      <p:sp>
        <p:nvSpPr>
          <p:cNvPr id="46" name="TextBox 45"/>
          <p:cNvSpPr txBox="1"/>
          <p:nvPr/>
        </p:nvSpPr>
        <p:spPr>
          <a:xfrm>
            <a:off x="2881659" y="1455155"/>
            <a:ext cx="1333263" cy="584775"/>
          </a:xfrm>
          <a:prstGeom prst="rect">
            <a:avLst/>
          </a:prstGeom>
          <a:noFill/>
        </p:spPr>
        <p:txBody>
          <a:bodyPr wrap="square" rtlCol="0">
            <a:spAutoFit/>
          </a:bodyPr>
          <a:lstStyle/>
          <a:p>
            <a:r>
              <a:rPr lang="en-US" sz="1600">
                <a:solidFill>
                  <a:prstClr val="black"/>
                </a:solidFill>
                <a:latin typeface="Arial Rounded MT Bold" charset="0"/>
                <a:ea typeface="Arial Rounded MT Bold" charset="0"/>
                <a:cs typeface="Arial Rounded MT Bold" charset="0"/>
              </a:rPr>
              <a:t>Neck Pain &amp; Stiffness</a:t>
            </a:r>
            <a:endParaRPr lang="en-US" sz="1600" dirty="0">
              <a:solidFill>
                <a:prstClr val="black"/>
              </a:solidFill>
              <a:latin typeface="Arial Rounded MT Bold" charset="0"/>
              <a:ea typeface="Arial Rounded MT Bold" charset="0"/>
              <a:cs typeface="Arial Rounded MT Bold" charset="0"/>
            </a:endParaRPr>
          </a:p>
        </p:txBody>
      </p:sp>
      <p:cxnSp>
        <p:nvCxnSpPr>
          <p:cNvPr id="47" name="Straight Arrow Connector 46"/>
          <p:cNvCxnSpPr>
            <a:stCxn id="46" idx="3"/>
          </p:cNvCxnSpPr>
          <p:nvPr/>
        </p:nvCxnSpPr>
        <p:spPr>
          <a:xfrm flipV="1">
            <a:off x="4214921" y="1602664"/>
            <a:ext cx="2111418" cy="144879"/>
          </a:xfrm>
          <a:prstGeom prst="straightConnector1">
            <a:avLst/>
          </a:prstGeom>
          <a:ln>
            <a:solidFill>
              <a:srgbClr val="953735"/>
            </a:solidFill>
            <a:tailEnd type="arrow"/>
          </a:ln>
        </p:spPr>
        <p:style>
          <a:lnRef idx="2">
            <a:schemeClr val="accent1"/>
          </a:lnRef>
          <a:fillRef idx="0">
            <a:schemeClr val="accent1"/>
          </a:fillRef>
          <a:effectRef idx="1">
            <a:schemeClr val="accent1"/>
          </a:effectRef>
          <a:fontRef idx="minor">
            <a:schemeClr val="tx1"/>
          </a:fontRef>
        </p:style>
      </p:cxnSp>
      <p:pic>
        <p:nvPicPr>
          <p:cNvPr id="48" name="Picture 47"/>
          <p:cNvPicPr>
            <a:picLocks noChangeAspect="1"/>
          </p:cNvPicPr>
          <p:nvPr/>
        </p:nvPicPr>
        <p:blipFill rotWithShape="1">
          <a:blip r:embed="rId12" cstate="email">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a:ext>
            </a:extLst>
          </a:blip>
          <a:srcRect/>
          <a:stretch/>
        </p:blipFill>
        <p:spPr>
          <a:xfrm>
            <a:off x="4803608" y="1367027"/>
            <a:ext cx="633696" cy="498942"/>
          </a:xfrm>
          <a:prstGeom prst="rect">
            <a:avLst/>
          </a:prstGeom>
        </p:spPr>
      </p:pic>
      <p:sp>
        <p:nvSpPr>
          <p:cNvPr id="50" name="TextBox 49"/>
          <p:cNvSpPr txBox="1"/>
          <p:nvPr/>
        </p:nvSpPr>
        <p:spPr>
          <a:xfrm>
            <a:off x="8907590" y="3563793"/>
            <a:ext cx="1714765" cy="338554"/>
          </a:xfrm>
          <a:prstGeom prst="rect">
            <a:avLst/>
          </a:prstGeom>
          <a:noFill/>
        </p:spPr>
        <p:txBody>
          <a:bodyPr wrap="none" rtlCol="0">
            <a:spAutoFit/>
          </a:bodyPr>
          <a:lstStyle/>
          <a:p>
            <a:r>
              <a:rPr lang="en-US" sz="1600" dirty="0">
                <a:solidFill>
                  <a:srgbClr val="AF3264"/>
                </a:solidFill>
                <a:latin typeface="Arial Rounded MT Bold" charset="0"/>
                <a:ea typeface="Arial Rounded MT Bold" charset="0"/>
                <a:cs typeface="Arial Rounded MT Bold" charset="0"/>
              </a:rPr>
              <a:t>Joints Arthritis</a:t>
            </a:r>
          </a:p>
        </p:txBody>
      </p:sp>
      <p:cxnSp>
        <p:nvCxnSpPr>
          <p:cNvPr id="53" name="Straight Arrow Connector 52"/>
          <p:cNvCxnSpPr>
            <a:stCxn id="45" idx="3"/>
          </p:cNvCxnSpPr>
          <p:nvPr/>
        </p:nvCxnSpPr>
        <p:spPr>
          <a:xfrm>
            <a:off x="4159325" y="3395054"/>
            <a:ext cx="1407029" cy="595278"/>
          </a:xfrm>
          <a:prstGeom prst="straightConnector1">
            <a:avLst/>
          </a:prstGeom>
          <a:ln>
            <a:solidFill>
              <a:srgbClr val="953735"/>
            </a:solidFill>
            <a:tailEnd type="arrow"/>
          </a:ln>
        </p:spPr>
        <p:style>
          <a:lnRef idx="2">
            <a:schemeClr val="accent1"/>
          </a:lnRef>
          <a:fillRef idx="0">
            <a:schemeClr val="accent1"/>
          </a:fillRef>
          <a:effectRef idx="1">
            <a:schemeClr val="accent1"/>
          </a:effectRef>
          <a:fontRef idx="minor">
            <a:schemeClr val="tx1"/>
          </a:fontRef>
        </p:style>
      </p:cxnSp>
      <p:pic>
        <p:nvPicPr>
          <p:cNvPr id="44" name="Picture 22" descr="C:\Users\jon\Desktop\PIPandDIP.jpeg"/>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4431864" y="3443883"/>
            <a:ext cx="533617" cy="404488"/>
          </a:xfrm>
          <a:prstGeom prst="rect">
            <a:avLst/>
          </a:prstGeom>
          <a:noFill/>
          <a:ln w="38100">
            <a:noFill/>
            <a:miter lim="800000"/>
            <a:headEnd/>
            <a:tailEnd/>
          </a:ln>
        </p:spPr>
      </p:pic>
      <p:cxnSp>
        <p:nvCxnSpPr>
          <p:cNvPr id="77" name="Straight Arrow Connector 76"/>
          <p:cNvCxnSpPr>
            <a:stCxn id="50" idx="1"/>
          </p:cNvCxnSpPr>
          <p:nvPr/>
        </p:nvCxnSpPr>
        <p:spPr>
          <a:xfrm flipH="1">
            <a:off x="7347455" y="3733070"/>
            <a:ext cx="1560134" cy="71766"/>
          </a:xfrm>
          <a:prstGeom prst="straightConnector1">
            <a:avLst/>
          </a:prstGeom>
          <a:ln>
            <a:solidFill>
              <a:srgbClr val="953735"/>
            </a:solidFill>
            <a:tailEnd type="arrow"/>
          </a:ln>
        </p:spPr>
        <p:style>
          <a:lnRef idx="2">
            <a:schemeClr val="accent1"/>
          </a:lnRef>
          <a:fillRef idx="0">
            <a:schemeClr val="accent1"/>
          </a:fillRef>
          <a:effectRef idx="1">
            <a:schemeClr val="accent1"/>
          </a:effectRef>
          <a:fontRef idx="minor">
            <a:schemeClr val="tx1"/>
          </a:fontRef>
        </p:style>
      </p:cxnSp>
      <p:pic>
        <p:nvPicPr>
          <p:cNvPr id="130" name="Picture 12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937848" y="3395055"/>
            <a:ext cx="712413" cy="712413"/>
          </a:xfrm>
          <a:prstGeom prst="rect">
            <a:avLst/>
          </a:prstGeom>
        </p:spPr>
      </p:pic>
      <p:pic>
        <p:nvPicPr>
          <p:cNvPr id="132" name="Picture 131"/>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238264" y="2312520"/>
            <a:ext cx="1246060" cy="672872"/>
          </a:xfrm>
          <a:prstGeom prst="rect">
            <a:avLst/>
          </a:prstGeom>
        </p:spPr>
      </p:pic>
    </p:spTree>
    <p:extLst>
      <p:ext uri="{BB962C8B-B14F-4D97-AF65-F5344CB8AC3E}">
        <p14:creationId xmlns:p14="http://schemas.microsoft.com/office/powerpoint/2010/main" val="27026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8"/>
                                        </p:tgtEl>
                                        <p:attrNameLst>
                                          <p:attrName>style.visibility</p:attrName>
                                        </p:attrNameLst>
                                      </p:cBhvr>
                                      <p:to>
                                        <p:strVal val="visible"/>
                                      </p:to>
                                    </p:set>
                                    <p:animEffect transition="in" filter="dissolve">
                                      <p:cBhvr>
                                        <p:cTn id="7" dur="500"/>
                                        <p:tgtEl>
                                          <p:spTgt spid="528"/>
                                        </p:tgtEl>
                                      </p:cBhvr>
                                    </p:animEffect>
                                  </p:childTnLst>
                                </p:cTn>
                              </p:par>
                              <p:par>
                                <p:cTn id="8" presetID="9"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500"/>
                                        <p:tgtEl>
                                          <p:spTgt spid="21"/>
                                        </p:tgtEl>
                                      </p:cBhvr>
                                    </p:animEffect>
                                  </p:childTnLst>
                                </p:cTn>
                              </p:par>
                              <p:par>
                                <p:cTn id="11" presetID="9" presetClass="entr" presetSubtype="0" fill="hold" nodeType="withEffect">
                                  <p:stCondLst>
                                    <p:cond delay="0"/>
                                  </p:stCondLst>
                                  <p:childTnLst>
                                    <p:set>
                                      <p:cBhvr>
                                        <p:cTn id="12" dur="1" fill="hold">
                                          <p:stCondLst>
                                            <p:cond delay="0"/>
                                          </p:stCondLst>
                                        </p:cTn>
                                        <p:tgtEl>
                                          <p:spTgt spid="132"/>
                                        </p:tgtEl>
                                        <p:attrNameLst>
                                          <p:attrName>style.visibility</p:attrName>
                                        </p:attrNameLst>
                                      </p:cBhvr>
                                      <p:to>
                                        <p:strVal val="visible"/>
                                      </p:to>
                                    </p:set>
                                    <p:animEffect transition="in" filter="dissolve">
                                      <p:cBhvr>
                                        <p:cTn id="13" dur="500"/>
                                        <p:tgtEl>
                                          <p:spTgt spid="13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dissolve">
                                      <p:cBhvr>
                                        <p:cTn id="16" dur="500"/>
                                        <p:tgtEl>
                                          <p:spTgt spid="35"/>
                                        </p:tgtEl>
                                      </p:cBhvr>
                                    </p:animEffect>
                                  </p:childTnLst>
                                </p:cTn>
                              </p:par>
                              <p:par>
                                <p:cTn id="17" presetID="9"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dissolve">
                                      <p:cBhvr>
                                        <p:cTn id="19" dur="500"/>
                                        <p:tgtEl>
                                          <p:spTgt spid="41"/>
                                        </p:tgtEl>
                                      </p:cBhvr>
                                    </p:animEffect>
                                  </p:childTnLst>
                                </p:cTn>
                              </p:par>
                              <p:par>
                                <p:cTn id="20" presetID="9"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dissolve">
                                      <p:cBhvr>
                                        <p:cTn id="22" dur="500"/>
                                        <p:tgtEl>
                                          <p:spTgt spid="3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29"/>
                                        </p:tgtEl>
                                        <p:attrNameLst>
                                          <p:attrName>style.visibility</p:attrName>
                                        </p:attrNameLst>
                                      </p:cBhvr>
                                      <p:to>
                                        <p:strVal val="visible"/>
                                      </p:to>
                                    </p:set>
                                    <p:animEffect transition="in" filter="dissolve">
                                      <p:cBhvr>
                                        <p:cTn id="25" dur="500"/>
                                        <p:tgtEl>
                                          <p:spTgt spid="529"/>
                                        </p:tgtEl>
                                      </p:cBhvr>
                                    </p:animEffect>
                                  </p:childTnLst>
                                </p:cTn>
                              </p:par>
                              <p:par>
                                <p:cTn id="26" presetID="9" presetClass="entr" presetSubtype="0" fill="hold" nodeType="withEffect">
                                  <p:stCondLst>
                                    <p:cond delay="0"/>
                                  </p:stCondLst>
                                  <p:childTnLst>
                                    <p:set>
                                      <p:cBhvr>
                                        <p:cTn id="27" dur="1" fill="hold">
                                          <p:stCondLst>
                                            <p:cond delay="0"/>
                                          </p:stCondLst>
                                        </p:cTn>
                                        <p:tgtEl>
                                          <p:spTgt spid="590"/>
                                        </p:tgtEl>
                                        <p:attrNameLst>
                                          <p:attrName>style.visibility</p:attrName>
                                        </p:attrNameLst>
                                      </p:cBhvr>
                                      <p:to>
                                        <p:strVal val="visible"/>
                                      </p:to>
                                    </p:set>
                                    <p:animEffect transition="in" filter="dissolve">
                                      <p:cBhvr>
                                        <p:cTn id="28" dur="500"/>
                                        <p:tgtEl>
                                          <p:spTgt spid="590"/>
                                        </p:tgtEl>
                                      </p:cBhvr>
                                    </p:animEffect>
                                  </p:childTnLst>
                                </p:cTn>
                              </p:par>
                              <p:par>
                                <p:cTn id="29" presetID="9" presetClass="entr" presetSubtype="0" fill="hold" nodeType="withEffect">
                                  <p:stCondLst>
                                    <p:cond delay="0"/>
                                  </p:stCondLst>
                                  <p:childTnLst>
                                    <p:set>
                                      <p:cBhvr>
                                        <p:cTn id="30" dur="1" fill="hold">
                                          <p:stCondLst>
                                            <p:cond delay="0"/>
                                          </p:stCondLst>
                                        </p:cTn>
                                        <p:tgtEl>
                                          <p:spTgt spid="601"/>
                                        </p:tgtEl>
                                        <p:attrNameLst>
                                          <p:attrName>style.visibility</p:attrName>
                                        </p:attrNameLst>
                                      </p:cBhvr>
                                      <p:to>
                                        <p:strVal val="visible"/>
                                      </p:to>
                                    </p:set>
                                    <p:animEffect transition="in" filter="dissolve">
                                      <p:cBhvr>
                                        <p:cTn id="31" dur="500"/>
                                        <p:tgtEl>
                                          <p:spTgt spid="60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593"/>
                                        </p:tgtEl>
                                        <p:attrNameLst>
                                          <p:attrName>style.visibility</p:attrName>
                                        </p:attrNameLst>
                                      </p:cBhvr>
                                      <p:to>
                                        <p:strVal val="visible"/>
                                      </p:to>
                                    </p:set>
                                    <p:animEffect transition="in" filter="dissolve">
                                      <p:cBhvr>
                                        <p:cTn id="34" dur="500"/>
                                        <p:tgtEl>
                                          <p:spTgt spid="593"/>
                                        </p:tgtEl>
                                      </p:cBhvr>
                                    </p:animEffect>
                                  </p:childTnLst>
                                </p:cTn>
                              </p:par>
                              <p:par>
                                <p:cTn id="35" presetID="9" presetClass="entr" presetSubtype="0" fill="hold" nodeType="withEffect">
                                  <p:stCondLst>
                                    <p:cond delay="0"/>
                                  </p:stCondLst>
                                  <p:childTnLst>
                                    <p:set>
                                      <p:cBhvr>
                                        <p:cTn id="36" dur="1" fill="hold">
                                          <p:stCondLst>
                                            <p:cond delay="0"/>
                                          </p:stCondLst>
                                        </p:cTn>
                                        <p:tgtEl>
                                          <p:spTgt spid="595"/>
                                        </p:tgtEl>
                                        <p:attrNameLst>
                                          <p:attrName>style.visibility</p:attrName>
                                        </p:attrNameLst>
                                      </p:cBhvr>
                                      <p:to>
                                        <p:strVal val="visible"/>
                                      </p:to>
                                    </p:set>
                                    <p:animEffect transition="in" filter="dissolve">
                                      <p:cBhvr>
                                        <p:cTn id="37" dur="500"/>
                                        <p:tgtEl>
                                          <p:spTgt spid="595"/>
                                        </p:tgtEl>
                                      </p:cBhvr>
                                    </p:animEffect>
                                  </p:childTnLst>
                                </p:cTn>
                              </p:par>
                              <p:par>
                                <p:cTn id="38" presetID="9" presetClass="entr" presetSubtype="0" fill="hold" nodeType="withEffect">
                                  <p:stCondLst>
                                    <p:cond delay="0"/>
                                  </p:stCondLst>
                                  <p:childTnLst>
                                    <p:set>
                                      <p:cBhvr>
                                        <p:cTn id="39" dur="1" fill="hold">
                                          <p:stCondLst>
                                            <p:cond delay="0"/>
                                          </p:stCondLst>
                                        </p:cTn>
                                        <p:tgtEl>
                                          <p:spTgt spid="599"/>
                                        </p:tgtEl>
                                        <p:attrNameLst>
                                          <p:attrName>style.visibility</p:attrName>
                                        </p:attrNameLst>
                                      </p:cBhvr>
                                      <p:to>
                                        <p:strVal val="visible"/>
                                      </p:to>
                                    </p:set>
                                    <p:animEffect transition="in" filter="dissolve">
                                      <p:cBhvr>
                                        <p:cTn id="40" dur="500"/>
                                        <p:tgtEl>
                                          <p:spTgt spid="599"/>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dissolve">
                                      <p:cBhvr>
                                        <p:cTn id="43" dur="500"/>
                                        <p:tgtEl>
                                          <p:spTgt spid="50"/>
                                        </p:tgtEl>
                                      </p:cBhvr>
                                    </p:animEffect>
                                  </p:childTnLst>
                                </p:cTn>
                              </p:par>
                              <p:par>
                                <p:cTn id="44" presetID="9" presetClass="entr" presetSubtype="0" fill="hold" nodeType="withEffect">
                                  <p:stCondLst>
                                    <p:cond delay="0"/>
                                  </p:stCondLst>
                                  <p:childTnLst>
                                    <p:set>
                                      <p:cBhvr>
                                        <p:cTn id="45" dur="1" fill="hold">
                                          <p:stCondLst>
                                            <p:cond delay="0"/>
                                          </p:stCondLst>
                                        </p:cTn>
                                        <p:tgtEl>
                                          <p:spTgt spid="130"/>
                                        </p:tgtEl>
                                        <p:attrNameLst>
                                          <p:attrName>style.visibility</p:attrName>
                                        </p:attrNameLst>
                                      </p:cBhvr>
                                      <p:to>
                                        <p:strVal val="visible"/>
                                      </p:to>
                                    </p:set>
                                    <p:animEffect transition="in" filter="dissolve">
                                      <p:cBhvr>
                                        <p:cTn id="46" dur="500"/>
                                        <p:tgtEl>
                                          <p:spTgt spid="130"/>
                                        </p:tgtEl>
                                      </p:cBhvr>
                                    </p:animEffect>
                                  </p:childTnLst>
                                </p:cTn>
                              </p:par>
                              <p:par>
                                <p:cTn id="47" presetID="9" presetClass="entr" presetSubtype="0" fill="hold" nodeType="with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dissolve">
                                      <p:cBhvr>
                                        <p:cTn id="49" dur="500"/>
                                        <p:tgtEl>
                                          <p:spTgt spid="77"/>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dissolve">
                                      <p:cBhvr>
                                        <p:cTn id="54" dur="500"/>
                                        <p:tgtEl>
                                          <p:spTgt spid="44"/>
                                        </p:tgtEl>
                                      </p:cBhvr>
                                    </p:animEffect>
                                  </p:childTnLst>
                                </p:cTn>
                              </p:par>
                              <p:par>
                                <p:cTn id="55" presetID="9" presetClass="entr" presetSubtype="0" fill="hold"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dissolve">
                                      <p:cBhvr>
                                        <p:cTn id="57" dur="500"/>
                                        <p:tgtEl>
                                          <p:spTgt spid="53"/>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dissolve">
                                      <p:cBhvr>
                                        <p:cTn id="60" dur="500"/>
                                        <p:tgtEl>
                                          <p:spTgt spid="45"/>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dissolve">
                                      <p:cBhvr>
                                        <p:cTn id="63" dur="500"/>
                                        <p:tgtEl>
                                          <p:spTgt spid="34"/>
                                        </p:tgtEl>
                                      </p:cBhvr>
                                    </p:animEffect>
                                  </p:childTnLst>
                                </p:cTn>
                              </p:par>
                              <p:par>
                                <p:cTn id="64" presetID="9" presetClass="entr" presetSubtype="0" fill="hold"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dissolve">
                                      <p:cBhvr>
                                        <p:cTn id="66" dur="500"/>
                                        <p:tgtEl>
                                          <p:spTgt spid="37"/>
                                        </p:tgtEl>
                                      </p:cBhvr>
                                    </p:animEffect>
                                  </p:childTnLst>
                                </p:cTn>
                              </p:par>
                              <p:par>
                                <p:cTn id="67" presetID="9" presetClass="entr" presetSubtype="0"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dissolve">
                                      <p:cBhvr>
                                        <p:cTn id="69" dur="500"/>
                                        <p:tgtEl>
                                          <p:spTgt spid="39"/>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nodeType="click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dissolve">
                                      <p:cBhvr>
                                        <p:cTn id="74" dur="500"/>
                                        <p:tgtEl>
                                          <p:spTgt spid="42"/>
                                        </p:tgtEl>
                                      </p:cBhvr>
                                    </p:animEffect>
                                  </p:childTnLst>
                                </p:cTn>
                              </p:par>
                              <p:par>
                                <p:cTn id="75" presetID="9" presetClass="entr" presetSubtype="0" fill="hold"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dissolve">
                                      <p:cBhvr>
                                        <p:cTn id="77" dur="500"/>
                                        <p:tgtEl>
                                          <p:spTgt spid="32"/>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dissolve">
                                      <p:cBhvr>
                                        <p:cTn id="80" dur="500"/>
                                        <p:tgtEl>
                                          <p:spTgt spid="43"/>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527"/>
                                        </p:tgtEl>
                                        <p:attrNameLst>
                                          <p:attrName>style.visibility</p:attrName>
                                        </p:attrNameLst>
                                      </p:cBhvr>
                                      <p:to>
                                        <p:strVal val="visible"/>
                                      </p:to>
                                    </p:set>
                                    <p:animEffect transition="in" filter="dissolve">
                                      <p:cBhvr>
                                        <p:cTn id="83" dur="500"/>
                                        <p:tgtEl>
                                          <p:spTgt spid="527"/>
                                        </p:tgtEl>
                                      </p:cBhvr>
                                    </p:animEffect>
                                  </p:childTnLst>
                                </p:cTn>
                              </p:par>
                              <p:par>
                                <p:cTn id="84" presetID="9" presetClass="entr" presetSubtype="0" fill="hold" nodeType="withEffect">
                                  <p:stCondLst>
                                    <p:cond delay="0"/>
                                  </p:stCondLst>
                                  <p:childTnLst>
                                    <p:set>
                                      <p:cBhvr>
                                        <p:cTn id="85" dur="1" fill="hold">
                                          <p:stCondLst>
                                            <p:cond delay="0"/>
                                          </p:stCondLst>
                                        </p:cTn>
                                        <p:tgtEl>
                                          <p:spTgt spid="578"/>
                                        </p:tgtEl>
                                        <p:attrNameLst>
                                          <p:attrName>style.visibility</p:attrName>
                                        </p:attrNameLst>
                                      </p:cBhvr>
                                      <p:to>
                                        <p:strVal val="visible"/>
                                      </p:to>
                                    </p:set>
                                    <p:animEffect transition="in" filter="dissolve">
                                      <p:cBhvr>
                                        <p:cTn id="86" dur="500"/>
                                        <p:tgtEl>
                                          <p:spTgt spid="578"/>
                                        </p:tgtEl>
                                      </p:cBhvr>
                                    </p:animEffect>
                                  </p:childTnLst>
                                </p:cTn>
                              </p:par>
                              <p:par>
                                <p:cTn id="87" presetID="9" presetClass="entr" presetSubtype="0" fill="hold"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dissolve">
                                      <p:cBhvr>
                                        <p:cTn id="89" dur="500"/>
                                        <p:tgtEl>
                                          <p:spTgt spid="18"/>
                                        </p:tgtEl>
                                      </p:cBhvr>
                                    </p:animEffect>
                                  </p:childTnLst>
                                </p:cTn>
                              </p:par>
                              <p:par>
                                <p:cTn id="90" presetID="9" presetClass="entr" presetSubtype="0" fill="hold" nodeType="withEffect">
                                  <p:stCondLst>
                                    <p:cond delay="0"/>
                                  </p:stCondLst>
                                  <p:childTnLst>
                                    <p:set>
                                      <p:cBhvr>
                                        <p:cTn id="91" dur="1" fill="hold">
                                          <p:stCondLst>
                                            <p:cond delay="0"/>
                                          </p:stCondLst>
                                        </p:cTn>
                                        <p:tgtEl>
                                          <p:spTgt spid="572"/>
                                        </p:tgtEl>
                                        <p:attrNameLst>
                                          <p:attrName>style.visibility</p:attrName>
                                        </p:attrNameLst>
                                      </p:cBhvr>
                                      <p:to>
                                        <p:strVal val="visible"/>
                                      </p:to>
                                    </p:set>
                                    <p:animEffect transition="in" filter="dissolve">
                                      <p:cBhvr>
                                        <p:cTn id="92" dur="500"/>
                                        <p:tgtEl>
                                          <p:spTgt spid="572"/>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519"/>
                                        </p:tgtEl>
                                        <p:attrNameLst>
                                          <p:attrName>style.visibility</p:attrName>
                                        </p:attrNameLst>
                                      </p:cBhvr>
                                      <p:to>
                                        <p:strVal val="visible"/>
                                      </p:to>
                                    </p:set>
                                    <p:animEffect transition="in" filter="dissolve">
                                      <p:cBhvr>
                                        <p:cTn id="95" dur="500"/>
                                        <p:tgtEl>
                                          <p:spTgt spid="519"/>
                                        </p:tgtEl>
                                      </p:cBhvr>
                                    </p:animEffect>
                                  </p:childTnLst>
                                </p:cTn>
                              </p:par>
                              <p:par>
                                <p:cTn id="96" presetID="9" presetClass="entr" presetSubtype="0" fill="hold"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dissolve">
                                      <p:cBhvr>
                                        <p:cTn id="98" dur="500"/>
                                        <p:tgtEl>
                                          <p:spTgt spid="22"/>
                                        </p:tgtEl>
                                      </p:cBhvr>
                                    </p:animEffect>
                                  </p:childTnLst>
                                </p:cTn>
                              </p:par>
                              <p:par>
                                <p:cTn id="99" presetID="9" presetClass="entr" presetSubtype="0" fill="hold" nodeType="with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dissolve">
                                      <p:cBhvr>
                                        <p:cTn id="101" dur="500"/>
                                        <p:tgtEl>
                                          <p:spTgt spid="48"/>
                                        </p:tgtEl>
                                      </p:cBhvr>
                                    </p:animEffect>
                                  </p:childTnLst>
                                </p:cTn>
                              </p:par>
                              <p:par>
                                <p:cTn id="102" presetID="9" presetClass="entr" presetSubtype="0" fill="hold" nodeType="withEffect">
                                  <p:stCondLst>
                                    <p:cond delay="0"/>
                                  </p:stCondLst>
                                  <p:childTnLst>
                                    <p:set>
                                      <p:cBhvr>
                                        <p:cTn id="103" dur="1" fill="hold">
                                          <p:stCondLst>
                                            <p:cond delay="0"/>
                                          </p:stCondLst>
                                        </p:cTn>
                                        <p:tgtEl>
                                          <p:spTgt spid="47"/>
                                        </p:tgtEl>
                                        <p:attrNameLst>
                                          <p:attrName>style.visibility</p:attrName>
                                        </p:attrNameLst>
                                      </p:cBhvr>
                                      <p:to>
                                        <p:strVal val="visible"/>
                                      </p:to>
                                    </p:set>
                                    <p:animEffect transition="in" filter="dissolve">
                                      <p:cBhvr>
                                        <p:cTn id="104" dur="500"/>
                                        <p:tgtEl>
                                          <p:spTgt spid="47"/>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dissolve">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 grpId="0"/>
      <p:bldP spid="527" grpId="0"/>
      <p:bldP spid="528" grpId="0"/>
      <p:bldP spid="529" grpId="0"/>
      <p:bldP spid="593" grpId="0"/>
      <p:bldP spid="34" grpId="0"/>
      <p:bldP spid="35" grpId="0"/>
      <p:bldP spid="43" grpId="0"/>
      <p:bldP spid="45" grpId="0"/>
      <p:bldP spid="46" grpId="0"/>
      <p:bldP spid="50"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a:endCxn id="14" idx="1"/>
          </p:cNvCxnSpPr>
          <p:nvPr/>
        </p:nvCxnSpPr>
        <p:spPr>
          <a:xfrm flipV="1">
            <a:off x="6900303" y="772193"/>
            <a:ext cx="1836815" cy="860782"/>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 name="Straight Arrow Connector 3"/>
          <p:cNvCxnSpPr>
            <a:endCxn id="4" idx="3"/>
          </p:cNvCxnSpPr>
          <p:nvPr/>
        </p:nvCxnSpPr>
        <p:spPr>
          <a:xfrm flipH="1" flipV="1">
            <a:off x="3463504" y="761597"/>
            <a:ext cx="1837365" cy="934685"/>
          </a:xfrm>
          <a:prstGeom prst="straightConnector1">
            <a:avLst/>
          </a:prstGeom>
          <a:ln>
            <a:solidFill>
              <a:srgbClr val="953735"/>
            </a:solidFill>
            <a:tailEnd type="arrow"/>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32696" y="3393399"/>
            <a:ext cx="1118119" cy="942023"/>
          </a:xfrm>
          <a:prstGeom prst="rect">
            <a:avLst/>
          </a:prstGeom>
          <a:ln>
            <a:solidFill>
              <a:srgbClr val="9A2C56"/>
            </a:solidFill>
          </a:ln>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37118" y="301182"/>
            <a:ext cx="1113697" cy="942022"/>
          </a:xfrm>
          <a:prstGeom prst="rect">
            <a:avLst/>
          </a:prstGeom>
          <a:ln>
            <a:solidFill>
              <a:srgbClr val="9A2C56"/>
            </a:solidFill>
          </a:ln>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49808" y="3427101"/>
            <a:ext cx="1113697" cy="942022"/>
          </a:xfrm>
          <a:prstGeom prst="rect">
            <a:avLst/>
          </a:prstGeom>
          <a:ln>
            <a:solidFill>
              <a:srgbClr val="9A2C56"/>
            </a:solidFill>
          </a:ln>
        </p:spPr>
      </p:pic>
      <p:cxnSp>
        <p:nvCxnSpPr>
          <p:cNvPr id="11" name="Straight Arrow Connector 10"/>
          <p:cNvCxnSpPr/>
          <p:nvPr/>
        </p:nvCxnSpPr>
        <p:spPr>
          <a:xfrm>
            <a:off x="6900303" y="2361722"/>
            <a:ext cx="1832393" cy="1502689"/>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endCxn id="16" idx="3"/>
          </p:cNvCxnSpPr>
          <p:nvPr/>
        </p:nvCxnSpPr>
        <p:spPr>
          <a:xfrm flipH="1">
            <a:off x="3463504" y="2362150"/>
            <a:ext cx="1837364" cy="1535962"/>
          </a:xfrm>
          <a:prstGeom prst="straightConnector1">
            <a:avLst/>
          </a:prstGeom>
          <a:ln>
            <a:solidFill>
              <a:srgbClr val="953735"/>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181367" y="1219355"/>
            <a:ext cx="1372492" cy="369332"/>
          </a:xfrm>
          <a:prstGeom prst="rect">
            <a:avLst/>
          </a:prstGeom>
          <a:noFill/>
        </p:spPr>
        <p:txBody>
          <a:bodyPr wrap="none" rtlCol="0">
            <a:spAutoFit/>
          </a:bodyPr>
          <a:lstStyle/>
          <a:p>
            <a:pPr algn="ctr" defTabSz="457200" rtl="1"/>
            <a:r>
              <a:rPr lang="en-US" dirty="0">
                <a:solidFill>
                  <a:prstClr val="black"/>
                </a:solidFill>
                <a:latin typeface="Calibri" panose="020F0502020204030204"/>
              </a:rPr>
              <a:t>Derma Clinic</a:t>
            </a:r>
          </a:p>
        </p:txBody>
      </p:sp>
      <p:sp>
        <p:nvSpPr>
          <p:cNvPr id="16" name="TextBox 15"/>
          <p:cNvSpPr txBox="1"/>
          <p:nvPr/>
        </p:nvSpPr>
        <p:spPr>
          <a:xfrm>
            <a:off x="8572679" y="1257192"/>
            <a:ext cx="1442574" cy="369332"/>
          </a:xfrm>
          <a:prstGeom prst="rect">
            <a:avLst/>
          </a:prstGeom>
          <a:noFill/>
        </p:spPr>
        <p:txBody>
          <a:bodyPr wrap="none" rtlCol="0">
            <a:spAutoFit/>
          </a:bodyPr>
          <a:lstStyle/>
          <a:p>
            <a:r>
              <a:rPr lang="en-US" dirty="0" err="1">
                <a:solidFill>
                  <a:prstClr val="black"/>
                </a:solidFill>
                <a:latin typeface="Calibri" panose="020F0502020204030204"/>
              </a:rPr>
              <a:t>Ophtha</a:t>
            </a:r>
            <a:r>
              <a:rPr lang="en-US" dirty="0">
                <a:solidFill>
                  <a:prstClr val="black"/>
                </a:solidFill>
                <a:latin typeface="Calibri" panose="020F0502020204030204"/>
              </a:rPr>
              <a:t> Clinic</a:t>
            </a:r>
          </a:p>
        </p:txBody>
      </p:sp>
      <p:sp>
        <p:nvSpPr>
          <p:cNvPr id="17" name="TextBox 16"/>
          <p:cNvSpPr txBox="1"/>
          <p:nvPr/>
        </p:nvSpPr>
        <p:spPr>
          <a:xfrm>
            <a:off x="8419531" y="4369124"/>
            <a:ext cx="1717521" cy="646331"/>
          </a:xfrm>
          <a:prstGeom prst="rect">
            <a:avLst/>
          </a:prstGeom>
          <a:noFill/>
        </p:spPr>
        <p:txBody>
          <a:bodyPr wrap="none" rtlCol="0">
            <a:spAutoFit/>
          </a:bodyPr>
          <a:lstStyle/>
          <a:p>
            <a:pPr algn="ctr"/>
            <a:r>
              <a:rPr lang="en-US" dirty="0">
                <a:solidFill>
                  <a:prstClr val="black"/>
                </a:solidFill>
                <a:latin typeface="Calibri" panose="020F0502020204030204"/>
              </a:rPr>
              <a:t>Family Medicine</a:t>
            </a:r>
            <a:br>
              <a:rPr lang="en-US" dirty="0">
                <a:solidFill>
                  <a:prstClr val="black"/>
                </a:solidFill>
                <a:latin typeface="Calibri" panose="020F0502020204030204"/>
              </a:rPr>
            </a:br>
            <a:r>
              <a:rPr lang="en-US" dirty="0">
                <a:solidFill>
                  <a:prstClr val="black"/>
                </a:solidFill>
                <a:latin typeface="Calibri" panose="020F0502020204030204"/>
              </a:rPr>
              <a:t>Clinic</a:t>
            </a:r>
          </a:p>
        </p:txBody>
      </p:sp>
      <p:sp>
        <p:nvSpPr>
          <p:cNvPr id="19" name="TextBox 18"/>
          <p:cNvSpPr txBox="1"/>
          <p:nvPr/>
        </p:nvSpPr>
        <p:spPr>
          <a:xfrm>
            <a:off x="2298418" y="4410866"/>
            <a:ext cx="1138390" cy="369332"/>
          </a:xfrm>
          <a:prstGeom prst="rect">
            <a:avLst/>
          </a:prstGeom>
          <a:noFill/>
        </p:spPr>
        <p:txBody>
          <a:bodyPr wrap="none" rtlCol="0">
            <a:spAutoFit/>
          </a:bodyPr>
          <a:lstStyle/>
          <a:p>
            <a:pPr algn="ctr"/>
            <a:r>
              <a:rPr lang="en-US">
                <a:solidFill>
                  <a:prstClr val="black"/>
                </a:solidFill>
                <a:latin typeface="Calibri" panose="020F0502020204030204"/>
              </a:rPr>
              <a:t>Pain Clinic</a:t>
            </a:r>
            <a:endParaRPr lang="en-US" dirty="0">
              <a:solidFill>
                <a:prstClr val="black"/>
              </a:solidFill>
              <a:latin typeface="Calibri" panose="020F0502020204030204"/>
            </a:endParaRPr>
          </a:p>
        </p:txBody>
      </p:sp>
      <p:pic>
        <p:nvPicPr>
          <p:cNvPr id="20" name="Picture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34427" y="290585"/>
            <a:ext cx="1129077" cy="942023"/>
          </a:xfrm>
          <a:prstGeom prst="rect">
            <a:avLst/>
          </a:prstGeom>
          <a:ln>
            <a:solidFill>
              <a:srgbClr val="9A2C56"/>
            </a:solidFill>
          </a:ln>
        </p:spPr>
      </p:pic>
      <p:sp>
        <p:nvSpPr>
          <p:cNvPr id="21" name="TextBox 20"/>
          <p:cNvSpPr txBox="1"/>
          <p:nvPr/>
        </p:nvSpPr>
        <p:spPr>
          <a:xfrm>
            <a:off x="3760150" y="295036"/>
            <a:ext cx="4680320" cy="523220"/>
          </a:xfrm>
          <a:prstGeom prst="rect">
            <a:avLst/>
          </a:prstGeom>
          <a:noFill/>
        </p:spPr>
        <p:txBody>
          <a:bodyPr wrap="none" rtlCol="0">
            <a:spAutoFit/>
          </a:bodyPr>
          <a:lstStyle/>
          <a:p>
            <a:pPr algn="ctr"/>
            <a:r>
              <a:rPr lang="en-US" sz="2800">
                <a:solidFill>
                  <a:prstClr val="black"/>
                </a:solidFill>
                <a:latin typeface="Arial Rounded MT Bold" charset="0"/>
                <a:ea typeface="Arial Rounded MT Bold" charset="0"/>
                <a:cs typeface="Arial Rounded MT Bold" charset="0"/>
              </a:rPr>
              <a:t>Axial-SpA Patient Journey</a:t>
            </a:r>
            <a:endParaRPr lang="en-US" sz="2800" dirty="0">
              <a:solidFill>
                <a:prstClr val="black"/>
              </a:solidFill>
              <a:latin typeface="Arial Rounded MT Bold" charset="0"/>
              <a:ea typeface="Arial Rounded MT Bold" charset="0"/>
              <a:cs typeface="Arial Rounded MT Bold" charset="0"/>
            </a:endParaRPr>
          </a:p>
        </p:txBody>
      </p:sp>
      <p:pic>
        <p:nvPicPr>
          <p:cNvPr id="22" name="Picture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09388" y="5005482"/>
            <a:ext cx="2582392" cy="1362772"/>
          </a:xfrm>
          <a:prstGeom prst="rect">
            <a:avLst/>
          </a:prstGeom>
        </p:spPr>
      </p:pic>
      <p:pic>
        <p:nvPicPr>
          <p:cNvPr id="25" name="Picture 2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98790" y="1462526"/>
            <a:ext cx="1599985" cy="4920342"/>
          </a:xfrm>
          <a:prstGeom prst="rect">
            <a:avLst/>
          </a:prstGeom>
        </p:spPr>
      </p:pic>
      <p:sp>
        <p:nvSpPr>
          <p:cNvPr id="26" name="TextBox 25"/>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srgbClr val="782244"/>
                </a:solidFill>
                <a:latin typeface="Arial Rounded MT Bold" charset="0"/>
                <a:ea typeface="Arial Rounded MT Bold" charset="0"/>
                <a:cs typeface="Arial Rounded MT Bold" charset="0"/>
              </a:rPr>
              <a:t> </a:t>
            </a:r>
          </a:p>
        </p:txBody>
      </p:sp>
      <p:pic>
        <p:nvPicPr>
          <p:cNvPr id="27" name="Picture 26"/>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760634" y="5592419"/>
            <a:ext cx="464452" cy="808661"/>
          </a:xfrm>
          <a:prstGeom prst="rect">
            <a:avLst/>
          </a:prstGeom>
        </p:spPr>
      </p:pic>
      <p:sp>
        <p:nvSpPr>
          <p:cNvPr id="28" name="Rectangle 27"/>
          <p:cNvSpPr/>
          <p:nvPr/>
        </p:nvSpPr>
        <p:spPr>
          <a:xfrm>
            <a:off x="1992948" y="1599825"/>
            <a:ext cx="1984522" cy="1169551"/>
          </a:xfrm>
          <a:prstGeom prst="rect">
            <a:avLst/>
          </a:prstGeom>
        </p:spPr>
        <p:txBody>
          <a:bodyPr wrap="square">
            <a:spAutoFit/>
          </a:bodyPr>
          <a:lstStyle/>
          <a:p>
            <a:pPr marL="285750" indent="-285750">
              <a:buFont typeface="Wingdings" charset="2"/>
              <a:buChar char="ü"/>
            </a:pPr>
            <a:r>
              <a:rPr lang="en-US" altLang="en-US" sz="1000" dirty="0">
                <a:solidFill>
                  <a:prstClr val="black"/>
                </a:solidFill>
                <a:latin typeface="Arial" charset="0"/>
                <a:ea typeface="Arial" charset="0"/>
                <a:cs typeface="Arial" charset="0"/>
              </a:rPr>
              <a:t>7–42% of psoriasis (Ps) patients may develop </a:t>
            </a:r>
            <a:r>
              <a:rPr lang="en-US" altLang="en-US" sz="1000" dirty="0" err="1">
                <a:solidFill>
                  <a:prstClr val="black"/>
                </a:solidFill>
                <a:latin typeface="Arial" charset="0"/>
                <a:ea typeface="Arial" charset="0"/>
                <a:cs typeface="Arial" charset="0"/>
              </a:rPr>
              <a:t>PsA.</a:t>
            </a:r>
            <a:br>
              <a:rPr lang="en-US" altLang="en-US" sz="1000" dirty="0">
                <a:solidFill>
                  <a:prstClr val="black"/>
                </a:solidFill>
                <a:latin typeface="Arial" charset="0"/>
                <a:ea typeface="Arial" charset="0"/>
                <a:cs typeface="Arial" charset="0"/>
              </a:rPr>
            </a:br>
            <a:endParaRPr lang="en-US" altLang="en-US" sz="1000" dirty="0">
              <a:solidFill>
                <a:prstClr val="black"/>
              </a:solidFill>
              <a:latin typeface="Arial" charset="0"/>
              <a:ea typeface="Arial" charset="0"/>
              <a:cs typeface="Arial" charset="0"/>
            </a:endParaRPr>
          </a:p>
          <a:p>
            <a:pPr marL="285750" lvl="1" indent="-285750">
              <a:buFont typeface="Wingdings" charset="2"/>
              <a:buChar char="ü"/>
            </a:pPr>
            <a:r>
              <a:rPr lang="en-US" altLang="en-US" sz="1000" dirty="0">
                <a:solidFill>
                  <a:prstClr val="black"/>
                </a:solidFill>
                <a:latin typeface="Arial" charset="0"/>
                <a:ea typeface="Arial" charset="0"/>
                <a:cs typeface="Arial" charset="0"/>
              </a:rPr>
              <a:t>No correlation between the severity of psoriatic plaques and </a:t>
            </a:r>
            <a:r>
              <a:rPr lang="en-US" altLang="en-US" sz="1000" dirty="0" err="1">
                <a:solidFill>
                  <a:prstClr val="black"/>
                </a:solidFill>
                <a:latin typeface="Arial" charset="0"/>
                <a:ea typeface="Arial" charset="0"/>
                <a:cs typeface="Arial" charset="0"/>
              </a:rPr>
              <a:t>PsA</a:t>
            </a:r>
            <a:r>
              <a:rPr lang="en-US" altLang="en-US" sz="1000" dirty="0">
                <a:solidFill>
                  <a:prstClr val="black"/>
                </a:solidFill>
                <a:latin typeface="Arial" charset="0"/>
                <a:ea typeface="Arial" charset="0"/>
                <a:cs typeface="Arial" charset="0"/>
              </a:rPr>
              <a:t> has been identified.</a:t>
            </a:r>
          </a:p>
        </p:txBody>
      </p:sp>
      <p:sp>
        <p:nvSpPr>
          <p:cNvPr id="2" name="Rectangle 1"/>
          <p:cNvSpPr/>
          <p:nvPr/>
        </p:nvSpPr>
        <p:spPr>
          <a:xfrm>
            <a:off x="8469873" y="1641507"/>
            <a:ext cx="1545381" cy="400110"/>
          </a:xfrm>
          <a:prstGeom prst="rect">
            <a:avLst/>
          </a:prstGeom>
        </p:spPr>
        <p:txBody>
          <a:bodyPr wrap="square">
            <a:spAutoFit/>
          </a:bodyPr>
          <a:lstStyle/>
          <a:p>
            <a:pPr marL="285750" indent="-285750">
              <a:buFont typeface="Wingdings" charset="2"/>
              <a:buChar char="ü"/>
            </a:pPr>
            <a:r>
              <a:rPr lang="en-US" sz="1000">
                <a:solidFill>
                  <a:prstClr val="black"/>
                </a:solidFill>
                <a:latin typeface="Arial" charset="0"/>
                <a:ea typeface="Arial" charset="0"/>
                <a:cs typeface="Arial" charset="0"/>
              </a:rPr>
              <a:t>25</a:t>
            </a:r>
            <a:r>
              <a:rPr lang="en-US" sz="1000" dirty="0">
                <a:solidFill>
                  <a:prstClr val="black"/>
                </a:solidFill>
                <a:latin typeface="Arial" charset="0"/>
                <a:ea typeface="Arial" charset="0"/>
                <a:cs typeface="Arial" charset="0"/>
              </a:rPr>
              <a:t>% of patients may </a:t>
            </a:r>
            <a:r>
              <a:rPr lang="en-US" sz="1000">
                <a:solidFill>
                  <a:prstClr val="black"/>
                </a:solidFill>
                <a:latin typeface="Arial" charset="0"/>
                <a:ea typeface="Arial" charset="0"/>
                <a:cs typeface="Arial" charset="0"/>
              </a:rPr>
              <a:t>have uveitis</a:t>
            </a:r>
            <a:endParaRPr lang="en-US" sz="1000" dirty="0">
              <a:solidFill>
                <a:prstClr val="black"/>
              </a:solidFill>
              <a:latin typeface="Arial" charset="0"/>
              <a:ea typeface="Arial" charset="0"/>
              <a:cs typeface="Arial" charset="0"/>
            </a:endParaRPr>
          </a:p>
        </p:txBody>
      </p:sp>
      <p:pic>
        <p:nvPicPr>
          <p:cNvPr id="6" name="Picture 5"/>
          <p:cNvPicPr>
            <a:picLocks noChangeAspect="1"/>
          </p:cNvPicPr>
          <p:nvPr/>
        </p:nvPicPr>
        <p:blipFill>
          <a:blip r:embed="rId9"/>
          <a:stretch>
            <a:fillRect/>
          </a:stretch>
        </p:blipFill>
        <p:spPr>
          <a:xfrm>
            <a:off x="8013700" y="5460353"/>
            <a:ext cx="2552700" cy="429470"/>
          </a:xfrm>
          <a:prstGeom prst="rect">
            <a:avLst/>
          </a:prstGeom>
        </p:spPr>
      </p:pic>
      <p:pic>
        <p:nvPicPr>
          <p:cNvPr id="24" name="Picture 23"/>
          <p:cNvPicPr>
            <a:picLocks noChangeAspect="1"/>
          </p:cNvPicPr>
          <p:nvPr/>
        </p:nvPicPr>
        <p:blipFill>
          <a:blip r:embed="rId10" cstate="email">
            <a:alphaModFix amt="50000"/>
            <a:extLst>
              <a:ext uri="{28A0092B-C50C-407E-A947-70E740481C1C}">
                <a14:useLocalDpi xmlns:a14="http://schemas.microsoft.com/office/drawing/2010/main"/>
              </a:ext>
            </a:extLst>
          </a:blip>
          <a:stretch>
            <a:fillRect/>
          </a:stretch>
        </p:blipFill>
        <p:spPr>
          <a:xfrm>
            <a:off x="3340100" y="5011473"/>
            <a:ext cx="160818" cy="160818"/>
          </a:xfrm>
          <a:prstGeom prst="rect">
            <a:avLst/>
          </a:prstGeom>
        </p:spPr>
      </p:pic>
    </p:spTree>
    <p:extLst>
      <p:ext uri="{BB962C8B-B14F-4D97-AF65-F5344CB8AC3E}">
        <p14:creationId xmlns:p14="http://schemas.microsoft.com/office/powerpoint/2010/main" val="161048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par>
                                <p:cTn id="23" presetID="9"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dissolve">
                                      <p:cBhvr>
                                        <p:cTn id="28" dur="500"/>
                                        <p:tgtEl>
                                          <p:spTgt spid="14"/>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500"/>
                                        <p:tgtEl>
                                          <p:spTgt spid="1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500"/>
                                        <p:tgtEl>
                                          <p:spTgt spid="17"/>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dissolve">
                                      <p:cBhvr>
                                        <p:cTn id="37" dur="500"/>
                                        <p:tgtEl>
                                          <p:spTgt spid="19"/>
                                        </p:tgtEl>
                                      </p:cBhvr>
                                    </p:animEffect>
                                  </p:childTnLst>
                                </p:cTn>
                              </p:par>
                              <p:par>
                                <p:cTn id="38" presetID="9"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dissolve">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9"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22860" y="1457503"/>
            <a:ext cx="1599985" cy="4920342"/>
          </a:xfrm>
          <a:prstGeom prst="rect">
            <a:avLst/>
          </a:prstGeom>
          <a:ln>
            <a:solidFill>
              <a:srgbClr val="00B050"/>
            </a:solidFill>
          </a:ln>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06962" y="2175059"/>
            <a:ext cx="1113697" cy="942023"/>
          </a:xfrm>
          <a:prstGeom prst="rect">
            <a:avLst/>
          </a:prstGeom>
          <a:ln>
            <a:solidFill>
              <a:srgbClr val="9A2C56"/>
            </a:solidFill>
          </a:ln>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6963" y="393945"/>
            <a:ext cx="1113697" cy="942022"/>
          </a:xfrm>
          <a:prstGeom prst="rect">
            <a:avLst/>
          </a:prstGeom>
          <a:ln>
            <a:solidFill>
              <a:srgbClr val="9A2C56"/>
            </a:solidFill>
          </a:ln>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919653" y="2274165"/>
            <a:ext cx="1113697" cy="942022"/>
          </a:xfrm>
          <a:prstGeom prst="rect">
            <a:avLst/>
          </a:prstGeom>
          <a:ln>
            <a:solidFill>
              <a:srgbClr val="9A2C56"/>
            </a:solidFill>
          </a:ln>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22860" y="250946"/>
            <a:ext cx="1599985" cy="1190561"/>
          </a:xfrm>
          <a:prstGeom prst="rect">
            <a:avLst/>
          </a:prstGeom>
          <a:ln>
            <a:solidFill>
              <a:srgbClr val="00B050"/>
            </a:solidFill>
          </a:ln>
        </p:spPr>
      </p:pic>
      <p:cxnSp>
        <p:nvCxnSpPr>
          <p:cNvPr id="9" name="Straight Arrow Connector 8"/>
          <p:cNvCxnSpPr>
            <a:endCxn id="14" idx="1"/>
          </p:cNvCxnSpPr>
          <p:nvPr/>
        </p:nvCxnSpPr>
        <p:spPr>
          <a:xfrm>
            <a:off x="7322844" y="846226"/>
            <a:ext cx="1984118" cy="18730"/>
          </a:xfrm>
          <a:prstGeom prst="straightConnector1">
            <a:avLst/>
          </a:prstGeom>
          <a:ln w="28575">
            <a:solidFill>
              <a:srgbClr val="8C2E56"/>
            </a:solidFill>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11" name="Straight Arrow Connector 10"/>
          <p:cNvCxnSpPr>
            <a:stCxn id="8" idx="3"/>
            <a:endCxn id="3" idx="1"/>
          </p:cNvCxnSpPr>
          <p:nvPr/>
        </p:nvCxnSpPr>
        <p:spPr>
          <a:xfrm>
            <a:off x="7322845" y="846226"/>
            <a:ext cx="1984117" cy="1799844"/>
          </a:xfrm>
          <a:prstGeom prst="straightConnector1">
            <a:avLst/>
          </a:prstGeom>
          <a:ln w="28575">
            <a:solidFill>
              <a:srgbClr val="8C2E56"/>
            </a:solidFill>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a:stCxn id="7" idx="3"/>
          </p:cNvCxnSpPr>
          <p:nvPr/>
        </p:nvCxnSpPr>
        <p:spPr>
          <a:xfrm flipV="1">
            <a:off x="4033349" y="846228"/>
            <a:ext cx="1689510" cy="1898949"/>
          </a:xfrm>
          <a:prstGeom prst="straightConnector1">
            <a:avLst/>
          </a:prstGeom>
          <a:ln w="28575">
            <a:solidFill>
              <a:srgbClr val="8C2E56"/>
            </a:solidFill>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14" name="Straight Arrow Connector 13"/>
          <p:cNvCxnSpPr/>
          <p:nvPr/>
        </p:nvCxnSpPr>
        <p:spPr>
          <a:xfrm flipV="1">
            <a:off x="4033349" y="846227"/>
            <a:ext cx="1689511" cy="8133"/>
          </a:xfrm>
          <a:prstGeom prst="straightConnector1">
            <a:avLst/>
          </a:prstGeom>
          <a:ln w="28575">
            <a:solidFill>
              <a:srgbClr val="8C2E56"/>
            </a:solidFill>
            <a:headEnd type="triangle"/>
            <a:tailEnd type="triangle"/>
          </a:ln>
        </p:spPr>
        <p:style>
          <a:lnRef idx="3">
            <a:schemeClr val="accent3"/>
          </a:lnRef>
          <a:fillRef idx="0">
            <a:schemeClr val="accent3"/>
          </a:fillRef>
          <a:effectRef idx="2">
            <a:schemeClr val="accent3"/>
          </a:effectRef>
          <a:fontRef idx="minor">
            <a:schemeClr val="tx1"/>
          </a:fontRef>
        </p:style>
      </p:cxnSp>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72057" y="4710907"/>
            <a:ext cx="1225425" cy="1666938"/>
          </a:xfrm>
          <a:prstGeom prst="rect">
            <a:avLst/>
          </a:prstGeom>
          <a:ln>
            <a:solidFill>
              <a:srgbClr val="8C2E56"/>
            </a:solidFill>
          </a:ln>
        </p:spPr>
      </p:pic>
      <p:pic>
        <p:nvPicPr>
          <p:cNvPr id="16" name="Picture 1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93909" y="4710907"/>
            <a:ext cx="1320272" cy="1666938"/>
          </a:xfrm>
          <a:prstGeom prst="rect">
            <a:avLst/>
          </a:prstGeom>
          <a:ln>
            <a:solidFill>
              <a:srgbClr val="8C2E56"/>
            </a:solidFill>
          </a:ln>
        </p:spPr>
      </p:pic>
      <p:pic>
        <p:nvPicPr>
          <p:cNvPr id="17" name="Picture 1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22024" y="4710908"/>
            <a:ext cx="1262951" cy="1132345"/>
          </a:xfrm>
          <a:prstGeom prst="rect">
            <a:avLst/>
          </a:prstGeom>
          <a:ln>
            <a:solidFill>
              <a:srgbClr val="8C2E56"/>
            </a:solidFill>
          </a:ln>
        </p:spPr>
      </p:pic>
      <p:cxnSp>
        <p:nvCxnSpPr>
          <p:cNvPr id="18" name="Straight Arrow Connector 17"/>
          <p:cNvCxnSpPr/>
          <p:nvPr/>
        </p:nvCxnSpPr>
        <p:spPr>
          <a:xfrm>
            <a:off x="7322845" y="846227"/>
            <a:ext cx="1030655" cy="3864681"/>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19" name="Straight Arrow Connector 18"/>
          <p:cNvCxnSpPr/>
          <p:nvPr/>
        </p:nvCxnSpPr>
        <p:spPr>
          <a:xfrm flipH="1">
            <a:off x="4754045" y="846227"/>
            <a:ext cx="968814" cy="3864681"/>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pic>
        <p:nvPicPr>
          <p:cNvPr id="20" name="Picture 1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022670" y="4710908"/>
            <a:ext cx="1397989" cy="1132345"/>
          </a:xfrm>
          <a:prstGeom prst="rect">
            <a:avLst/>
          </a:prstGeom>
          <a:ln>
            <a:solidFill>
              <a:srgbClr val="8C2E56"/>
            </a:solidFill>
          </a:ln>
        </p:spPr>
      </p:pic>
      <p:sp>
        <p:nvSpPr>
          <p:cNvPr id="21" name="TextBox 20"/>
          <p:cNvSpPr txBox="1"/>
          <p:nvPr/>
        </p:nvSpPr>
        <p:spPr>
          <a:xfrm>
            <a:off x="7772400" y="3962401"/>
            <a:ext cx="1032462" cy="646331"/>
          </a:xfrm>
          <a:prstGeom prst="rect">
            <a:avLst/>
          </a:prstGeom>
          <a:noFill/>
        </p:spPr>
        <p:txBody>
          <a:bodyPr wrap="none" rtlCol="0">
            <a:spAutoFit/>
          </a:bodyPr>
          <a:lstStyle/>
          <a:p>
            <a:pPr defTabSz="457200"/>
            <a:r>
              <a:rPr lang="en-US" dirty="0">
                <a:solidFill>
                  <a:prstClr val="black"/>
                </a:solidFill>
                <a:latin typeface="Calibri" panose="020F0502020204030204"/>
              </a:rPr>
              <a:t>ESR,CRP, </a:t>
            </a:r>
            <a:br>
              <a:rPr lang="en-US" dirty="0">
                <a:solidFill>
                  <a:prstClr val="black"/>
                </a:solidFill>
                <a:latin typeface="Calibri" panose="020F0502020204030204"/>
              </a:rPr>
            </a:br>
            <a:r>
              <a:rPr lang="en-US" dirty="0">
                <a:solidFill>
                  <a:prstClr val="black"/>
                </a:solidFill>
                <a:latin typeface="Calibri" panose="020F0502020204030204"/>
              </a:rPr>
              <a:t>HLA-B27</a:t>
            </a:r>
          </a:p>
        </p:txBody>
      </p:sp>
      <p:pic>
        <p:nvPicPr>
          <p:cNvPr id="22" name="Picture 2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904272" y="383348"/>
            <a:ext cx="1129077" cy="942023"/>
          </a:xfrm>
          <a:prstGeom prst="rect">
            <a:avLst/>
          </a:prstGeom>
          <a:ln>
            <a:solidFill>
              <a:srgbClr val="9A2C56"/>
            </a:solidFill>
          </a:ln>
        </p:spPr>
      </p:pic>
      <p:sp>
        <p:nvSpPr>
          <p:cNvPr id="23" name="TextBox 22"/>
          <p:cNvSpPr txBox="1"/>
          <p:nvPr/>
        </p:nvSpPr>
        <p:spPr>
          <a:xfrm>
            <a:off x="2751212" y="1272361"/>
            <a:ext cx="1372492" cy="369332"/>
          </a:xfrm>
          <a:prstGeom prst="rect">
            <a:avLst/>
          </a:prstGeom>
          <a:noFill/>
        </p:spPr>
        <p:txBody>
          <a:bodyPr wrap="none" rtlCol="0">
            <a:spAutoFit/>
          </a:bodyPr>
          <a:lstStyle/>
          <a:p>
            <a:pPr algn="ctr" defTabSz="457200" rtl="1"/>
            <a:r>
              <a:rPr lang="en-US" dirty="0">
                <a:solidFill>
                  <a:prstClr val="black"/>
                </a:solidFill>
                <a:latin typeface="Calibri" panose="020F0502020204030204"/>
              </a:rPr>
              <a:t>Derma Clinic</a:t>
            </a:r>
          </a:p>
        </p:txBody>
      </p:sp>
      <p:sp>
        <p:nvSpPr>
          <p:cNvPr id="25" name="TextBox 24"/>
          <p:cNvSpPr txBox="1"/>
          <p:nvPr/>
        </p:nvSpPr>
        <p:spPr>
          <a:xfrm>
            <a:off x="9142524" y="1310198"/>
            <a:ext cx="1442574" cy="369332"/>
          </a:xfrm>
          <a:prstGeom prst="rect">
            <a:avLst/>
          </a:prstGeom>
          <a:noFill/>
        </p:spPr>
        <p:txBody>
          <a:bodyPr wrap="none" rtlCol="0">
            <a:spAutoFit/>
          </a:bodyPr>
          <a:lstStyle/>
          <a:p>
            <a:r>
              <a:rPr lang="en-US" dirty="0" err="1">
                <a:solidFill>
                  <a:prstClr val="black"/>
                </a:solidFill>
                <a:latin typeface="Calibri" panose="020F0502020204030204"/>
              </a:rPr>
              <a:t>Ophtha</a:t>
            </a:r>
            <a:r>
              <a:rPr lang="en-US" dirty="0">
                <a:solidFill>
                  <a:prstClr val="black"/>
                </a:solidFill>
                <a:latin typeface="Calibri" panose="020F0502020204030204"/>
              </a:rPr>
              <a:t> Clinic</a:t>
            </a:r>
          </a:p>
        </p:txBody>
      </p:sp>
      <p:sp>
        <p:nvSpPr>
          <p:cNvPr id="26" name="TextBox 25"/>
          <p:cNvSpPr txBox="1"/>
          <p:nvPr/>
        </p:nvSpPr>
        <p:spPr>
          <a:xfrm>
            <a:off x="8989376" y="3034748"/>
            <a:ext cx="1717521" cy="646331"/>
          </a:xfrm>
          <a:prstGeom prst="rect">
            <a:avLst/>
          </a:prstGeom>
          <a:noFill/>
        </p:spPr>
        <p:txBody>
          <a:bodyPr wrap="none" rtlCol="0">
            <a:spAutoFit/>
          </a:bodyPr>
          <a:lstStyle/>
          <a:p>
            <a:pPr algn="ctr"/>
            <a:r>
              <a:rPr lang="en-US" dirty="0">
                <a:solidFill>
                  <a:prstClr val="black"/>
                </a:solidFill>
                <a:latin typeface="Calibri" panose="020F0502020204030204"/>
              </a:rPr>
              <a:t>Family Medicine</a:t>
            </a:r>
            <a:br>
              <a:rPr lang="en-US" dirty="0">
                <a:solidFill>
                  <a:prstClr val="black"/>
                </a:solidFill>
                <a:latin typeface="Calibri" panose="020F0502020204030204"/>
              </a:rPr>
            </a:br>
            <a:r>
              <a:rPr lang="en-US" dirty="0">
                <a:solidFill>
                  <a:prstClr val="black"/>
                </a:solidFill>
                <a:latin typeface="Calibri" panose="020F0502020204030204"/>
              </a:rPr>
              <a:t>Clinic</a:t>
            </a:r>
          </a:p>
        </p:txBody>
      </p:sp>
      <p:sp>
        <p:nvSpPr>
          <p:cNvPr id="28" name="TextBox 27"/>
          <p:cNvSpPr txBox="1"/>
          <p:nvPr/>
        </p:nvSpPr>
        <p:spPr>
          <a:xfrm>
            <a:off x="2868263" y="3180523"/>
            <a:ext cx="1138390" cy="369332"/>
          </a:xfrm>
          <a:prstGeom prst="rect">
            <a:avLst/>
          </a:prstGeom>
          <a:noFill/>
        </p:spPr>
        <p:txBody>
          <a:bodyPr wrap="none" rtlCol="0">
            <a:spAutoFit/>
          </a:bodyPr>
          <a:lstStyle/>
          <a:p>
            <a:pPr algn="ctr"/>
            <a:r>
              <a:rPr lang="en-US">
                <a:solidFill>
                  <a:prstClr val="black"/>
                </a:solidFill>
                <a:latin typeface="Calibri" panose="020F0502020204030204"/>
              </a:rPr>
              <a:t>Pain Clinic</a:t>
            </a:r>
            <a:endParaRPr lang="en-US" dirty="0">
              <a:solidFill>
                <a:prstClr val="black"/>
              </a:solidFill>
              <a:latin typeface="Calibri" panose="020F0502020204030204"/>
            </a:endParaRPr>
          </a:p>
        </p:txBody>
      </p:sp>
      <p:sp>
        <p:nvSpPr>
          <p:cNvPr id="31" name="TextBox 30"/>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srgbClr val="782244"/>
                </a:solidFill>
                <a:latin typeface="Arial Rounded MT Bold" charset="0"/>
                <a:ea typeface="Arial Rounded MT Bold" charset="0"/>
                <a:cs typeface="Arial Rounded MT Bold" charset="0"/>
              </a:rPr>
              <a:t> </a:t>
            </a:r>
          </a:p>
        </p:txBody>
      </p:sp>
      <p:pic>
        <p:nvPicPr>
          <p:cNvPr id="32" name="Picture 31"/>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1568577" y="686766"/>
            <a:ext cx="1049457" cy="1827217"/>
          </a:xfrm>
          <a:prstGeom prst="rect">
            <a:avLst/>
          </a:prstGeom>
        </p:spPr>
      </p:pic>
    </p:spTree>
    <p:extLst>
      <p:ext uri="{BB962C8B-B14F-4D97-AF65-F5344CB8AC3E}">
        <p14:creationId xmlns:p14="http://schemas.microsoft.com/office/powerpoint/2010/main" val="180738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dissolve">
                                      <p:cBhvr>
                                        <p:cTn id="10" dur="500"/>
                                        <p:tgtEl>
                                          <p:spTgt spid="2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dissolve">
                                      <p:cBhvr>
                                        <p:cTn id="13" dur="500"/>
                                        <p:tgtEl>
                                          <p:spTgt spid="2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dissolve">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P spid="28"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srgbClr val="782244"/>
                </a:solidFill>
                <a:latin typeface="Arial Rounded MT Bold" charset="0"/>
                <a:ea typeface="Arial Rounded MT Bold" charset="0"/>
                <a:cs typeface="Arial Rounded MT Bold" charset="0"/>
              </a:rPr>
              <a:t> </a:t>
            </a:r>
          </a:p>
        </p:txBody>
      </p:sp>
      <p:pic>
        <p:nvPicPr>
          <p:cNvPr id="44" name="Picture 4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60634" y="5592419"/>
            <a:ext cx="464452" cy="808661"/>
          </a:xfrm>
          <a:prstGeom prst="rect">
            <a:avLst/>
          </a:prstGeom>
        </p:spPr>
      </p:pic>
      <p:sp>
        <p:nvSpPr>
          <p:cNvPr id="45" name="TextBox 44"/>
          <p:cNvSpPr txBox="1"/>
          <p:nvPr/>
        </p:nvSpPr>
        <p:spPr>
          <a:xfrm>
            <a:off x="3766703" y="337726"/>
            <a:ext cx="1339765" cy="307777"/>
          </a:xfrm>
          <a:prstGeom prst="rect">
            <a:avLst/>
          </a:prstGeom>
          <a:noFill/>
          <a:ln w="19050">
            <a:solidFill>
              <a:schemeClr val="tx1"/>
            </a:solidFill>
          </a:ln>
        </p:spPr>
        <p:txBody>
          <a:bodyPr wrap="square" rtlCol="0">
            <a:spAutoFit/>
          </a:bodyPr>
          <a:lstStyle/>
          <a:p>
            <a:pPr algn="ctr"/>
            <a:r>
              <a:rPr lang="en-US" sz="1400">
                <a:solidFill>
                  <a:prstClr val="black"/>
                </a:solidFill>
                <a:latin typeface="Arial Rounded MT Bold" charset="0"/>
                <a:ea typeface="Arial Rounded MT Bold" charset="0"/>
                <a:cs typeface="Arial Rounded MT Bold" charset="0"/>
              </a:rPr>
              <a:t>Arthritis</a:t>
            </a:r>
            <a:endParaRPr lang="en-US" sz="1400" dirty="0">
              <a:solidFill>
                <a:prstClr val="black"/>
              </a:solidFill>
              <a:latin typeface="Arial Rounded MT Bold" charset="0"/>
              <a:ea typeface="Arial Rounded MT Bold" charset="0"/>
              <a:cs typeface="Arial Rounded MT Bold" charset="0"/>
            </a:endParaRPr>
          </a:p>
        </p:txBody>
      </p:sp>
      <p:pic>
        <p:nvPicPr>
          <p:cNvPr id="46" name="Picture 4" descr="Reiter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83085" y="654050"/>
            <a:ext cx="1336713" cy="1017060"/>
          </a:xfrm>
          <a:prstGeom prst="rect">
            <a:avLst/>
          </a:prstGeom>
          <a:ln w="19050">
            <a:solidFill>
              <a:schemeClr val="tx1"/>
            </a:solidFill>
          </a:ln>
        </p:spPr>
      </p:pic>
      <p:sp>
        <p:nvSpPr>
          <p:cNvPr id="47" name="Title 3"/>
          <p:cNvSpPr txBox="1">
            <a:spLocks/>
          </p:cNvSpPr>
          <p:nvPr/>
        </p:nvSpPr>
        <p:spPr>
          <a:xfrm>
            <a:off x="8170385" y="337725"/>
            <a:ext cx="1362113" cy="316325"/>
          </a:xfrm>
          <a:prstGeom prst="rect">
            <a:avLst/>
          </a:prstGeom>
          <a:noFill/>
          <a:ln w="19050">
            <a:solidFill>
              <a:schemeClr val="tx1"/>
            </a:solidFill>
          </a:ln>
        </p:spPr>
        <p:txBody>
          <a:bodyPr wrap="square" rtlCol="0">
            <a:spAutoFit/>
          </a:bodyPr>
          <a:lstStyle>
            <a:defPPr>
              <a:defRPr lang="en-US"/>
            </a:defPPr>
            <a:lvl1pPr>
              <a:defRPr sz="1400">
                <a:latin typeface="Arial Rounded MT Bold" charset="0"/>
                <a:ea typeface="Arial Rounded MT Bold" charset="0"/>
                <a:cs typeface="Arial Rounded MT Bold" charset="0"/>
              </a:defRPr>
            </a:lvl1pPr>
          </a:lstStyle>
          <a:p>
            <a:pPr algn="ctr"/>
            <a:r>
              <a:rPr lang="en-GB" altLang="en-US" dirty="0">
                <a:solidFill>
                  <a:prstClr val="black"/>
                </a:solidFill>
              </a:rPr>
              <a:t>Enthesitis</a:t>
            </a:r>
          </a:p>
        </p:txBody>
      </p:sp>
      <p:sp>
        <p:nvSpPr>
          <p:cNvPr id="48" name="TextBox 47"/>
          <p:cNvSpPr txBox="1"/>
          <p:nvPr/>
        </p:nvSpPr>
        <p:spPr>
          <a:xfrm>
            <a:off x="5970070" y="346275"/>
            <a:ext cx="1336713" cy="307777"/>
          </a:xfrm>
          <a:prstGeom prst="rect">
            <a:avLst/>
          </a:prstGeom>
          <a:noFill/>
          <a:ln w="19050">
            <a:solidFill>
              <a:schemeClr val="tx1"/>
            </a:solidFill>
          </a:ln>
        </p:spPr>
        <p:txBody>
          <a:bodyPr wrap="square" rtlCol="0">
            <a:spAutoFit/>
          </a:bodyPr>
          <a:lstStyle>
            <a:defPPr>
              <a:defRPr lang="en-US"/>
            </a:defPPr>
            <a:lvl1pPr>
              <a:defRPr sz="1400">
                <a:latin typeface="Arial Rounded MT Bold" charset="0"/>
                <a:ea typeface="Arial Rounded MT Bold" charset="0"/>
                <a:cs typeface="Arial Rounded MT Bold" charset="0"/>
              </a:defRPr>
            </a:lvl1pPr>
          </a:lstStyle>
          <a:p>
            <a:pPr algn="ctr"/>
            <a:r>
              <a:rPr lang="en-US" dirty="0">
                <a:solidFill>
                  <a:prstClr val="black"/>
                </a:solidFill>
              </a:rPr>
              <a:t>Dactylitis</a:t>
            </a:r>
          </a:p>
        </p:txBody>
      </p:sp>
      <p:pic>
        <p:nvPicPr>
          <p:cNvPr id="49" name="Picture 4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69468" y="654050"/>
            <a:ext cx="1336713" cy="1017060"/>
          </a:xfrm>
          <a:prstGeom prst="rect">
            <a:avLst/>
          </a:prstGeom>
        </p:spPr>
      </p:pic>
      <p:pic>
        <p:nvPicPr>
          <p:cNvPr id="50" name="Picture 4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61557" y="654049"/>
            <a:ext cx="1344910" cy="1017062"/>
          </a:xfrm>
          <a:prstGeom prst="rect">
            <a:avLst/>
          </a:prstGeom>
          <a:ln w="19050">
            <a:solidFill>
              <a:schemeClr val="tx1"/>
            </a:solidFill>
          </a:ln>
        </p:spPr>
      </p:pic>
      <p:sp>
        <p:nvSpPr>
          <p:cNvPr id="51" name="TextBox 50"/>
          <p:cNvSpPr txBox="1"/>
          <p:nvPr/>
        </p:nvSpPr>
        <p:spPr>
          <a:xfrm>
            <a:off x="3761557" y="1679658"/>
            <a:ext cx="5758240" cy="400110"/>
          </a:xfrm>
          <a:prstGeom prst="rect">
            <a:avLst/>
          </a:prstGeom>
          <a:noFill/>
          <a:ln w="28575">
            <a:solidFill>
              <a:srgbClr val="8C2E56"/>
            </a:solidFill>
          </a:ln>
        </p:spPr>
        <p:txBody>
          <a:bodyPr wrap="square" rtlCol="0">
            <a:spAutoFit/>
          </a:bodyPr>
          <a:lstStyle/>
          <a:p>
            <a:pPr marL="342900" indent="-342900" algn="ctr">
              <a:buFont typeface="Wingdings" charset="2"/>
              <a:buChar char="ü"/>
            </a:pPr>
            <a:r>
              <a:rPr lang="en-US" sz="2000">
                <a:solidFill>
                  <a:prstClr val="black"/>
                </a:solidFill>
                <a:latin typeface="Arial Rounded MT Bold" charset="0"/>
                <a:ea typeface="Arial Rounded MT Bold" charset="0"/>
                <a:cs typeface="Arial Rounded MT Bold" charset="0"/>
              </a:rPr>
              <a:t>Age </a:t>
            </a:r>
            <a:r>
              <a:rPr lang="en-US" sz="2000" dirty="0">
                <a:solidFill>
                  <a:prstClr val="black"/>
                </a:solidFill>
                <a:latin typeface="Arial Rounded MT Bold" charset="0"/>
                <a:ea typeface="Arial Rounded MT Bold" charset="0"/>
                <a:cs typeface="Arial Rounded MT Bold" charset="0"/>
              </a:rPr>
              <a:t>at onset 20-40 years old</a:t>
            </a:r>
          </a:p>
        </p:txBody>
      </p:sp>
      <p:sp>
        <p:nvSpPr>
          <p:cNvPr id="52" name="TextBox 51"/>
          <p:cNvSpPr txBox="1"/>
          <p:nvPr/>
        </p:nvSpPr>
        <p:spPr>
          <a:xfrm>
            <a:off x="5356325" y="967960"/>
            <a:ext cx="386644" cy="369332"/>
          </a:xfrm>
          <a:prstGeom prst="rect">
            <a:avLst/>
          </a:prstGeom>
          <a:noFill/>
          <a:ln>
            <a:solidFill>
              <a:schemeClr val="tx1"/>
            </a:solidFill>
          </a:ln>
        </p:spPr>
        <p:txBody>
          <a:bodyPr wrap="none" rtlCol="0">
            <a:spAutoFit/>
          </a:bodyPr>
          <a:lstStyle/>
          <a:p>
            <a:r>
              <a:rPr lang="en-US" dirty="0">
                <a:solidFill>
                  <a:prstClr val="black"/>
                </a:solidFill>
                <a:latin typeface="Calibri" panose="020F0502020204030204"/>
              </a:rPr>
              <a:t>or</a:t>
            </a:r>
          </a:p>
        </p:txBody>
      </p:sp>
      <p:sp>
        <p:nvSpPr>
          <p:cNvPr id="53" name="TextBox 52"/>
          <p:cNvSpPr txBox="1"/>
          <p:nvPr/>
        </p:nvSpPr>
        <p:spPr>
          <a:xfrm>
            <a:off x="7502625" y="967960"/>
            <a:ext cx="386644" cy="369332"/>
          </a:xfrm>
          <a:prstGeom prst="rect">
            <a:avLst/>
          </a:prstGeom>
          <a:noFill/>
          <a:ln>
            <a:solidFill>
              <a:schemeClr val="tx1"/>
            </a:solidFill>
          </a:ln>
        </p:spPr>
        <p:txBody>
          <a:bodyPr wrap="none" rtlCol="0">
            <a:spAutoFit/>
          </a:bodyPr>
          <a:lstStyle/>
          <a:p>
            <a:r>
              <a:rPr lang="en-US" dirty="0">
                <a:solidFill>
                  <a:prstClr val="black"/>
                </a:solidFill>
                <a:latin typeface="Calibri" panose="020F0502020204030204"/>
              </a:rPr>
              <a:t>or</a:t>
            </a:r>
          </a:p>
        </p:txBody>
      </p:sp>
      <p:sp>
        <p:nvSpPr>
          <p:cNvPr id="54" name="TextBox 53"/>
          <p:cNvSpPr txBox="1"/>
          <p:nvPr/>
        </p:nvSpPr>
        <p:spPr>
          <a:xfrm>
            <a:off x="6430074" y="2215315"/>
            <a:ext cx="385042" cy="369332"/>
          </a:xfrm>
          <a:prstGeom prst="rect">
            <a:avLst/>
          </a:prstGeom>
          <a:noFill/>
        </p:spPr>
        <p:txBody>
          <a:bodyPr wrap="none" rtlCol="0">
            <a:spAutoFit/>
          </a:bodyPr>
          <a:lstStyle/>
          <a:p>
            <a:r>
              <a:rPr lang="en-US" dirty="0">
                <a:ln>
                  <a:solidFill>
                    <a:srgbClr val="8C2E56"/>
                  </a:solidFill>
                </a:ln>
                <a:solidFill>
                  <a:srgbClr val="7DA0D0"/>
                </a:solidFill>
                <a:latin typeface="Calibri" panose="020F0502020204030204"/>
              </a:rPr>
              <a:t>✚</a:t>
            </a:r>
          </a:p>
        </p:txBody>
      </p:sp>
      <p:pic>
        <p:nvPicPr>
          <p:cNvPr id="55" name="Picture 5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41356" y="3136033"/>
            <a:ext cx="1074282" cy="1017060"/>
          </a:xfrm>
          <a:prstGeom prst="rect">
            <a:avLst/>
          </a:prstGeom>
          <a:ln w="19050">
            <a:solidFill>
              <a:schemeClr val="tx1"/>
            </a:solidFill>
          </a:ln>
        </p:spPr>
      </p:pic>
      <p:sp>
        <p:nvSpPr>
          <p:cNvPr id="56" name="TextBox 55"/>
          <p:cNvSpPr txBox="1"/>
          <p:nvPr/>
        </p:nvSpPr>
        <p:spPr>
          <a:xfrm>
            <a:off x="4241356" y="2665819"/>
            <a:ext cx="1074282" cy="461665"/>
          </a:xfrm>
          <a:prstGeom prst="rect">
            <a:avLst/>
          </a:prstGeom>
          <a:noFill/>
          <a:ln w="19050">
            <a:solidFill>
              <a:schemeClr val="tx1"/>
            </a:solidFill>
          </a:ln>
        </p:spPr>
        <p:txBody>
          <a:bodyPr wrap="square" rtlCol="0">
            <a:spAutoFit/>
          </a:bodyPr>
          <a:lstStyle>
            <a:defPPr>
              <a:defRPr lang="en-US"/>
            </a:defPPr>
            <a:lvl1pPr>
              <a:defRPr sz="1400">
                <a:latin typeface="Arial Rounded MT Bold" charset="0"/>
                <a:ea typeface="Arial Rounded MT Bold" charset="0"/>
                <a:cs typeface="Arial Rounded MT Bold" charset="0"/>
              </a:defRPr>
            </a:lvl1pPr>
          </a:lstStyle>
          <a:p>
            <a:pPr algn="ctr"/>
            <a:r>
              <a:rPr lang="en-US" sz="1200" dirty="0">
                <a:solidFill>
                  <a:prstClr val="black"/>
                </a:solidFill>
              </a:rPr>
              <a:t>Uveitis</a:t>
            </a:r>
          </a:p>
          <a:p>
            <a:pPr algn="ctr"/>
            <a:endParaRPr lang="en-US" sz="1200" dirty="0">
              <a:solidFill>
                <a:prstClr val="black"/>
              </a:solidFill>
            </a:endParaRPr>
          </a:p>
        </p:txBody>
      </p:sp>
      <p:sp>
        <p:nvSpPr>
          <p:cNvPr id="57" name="TextBox 56"/>
          <p:cNvSpPr txBox="1"/>
          <p:nvPr/>
        </p:nvSpPr>
        <p:spPr>
          <a:xfrm>
            <a:off x="2566175" y="2665819"/>
            <a:ext cx="1074282" cy="461665"/>
          </a:xfrm>
          <a:prstGeom prst="rect">
            <a:avLst/>
          </a:prstGeom>
          <a:noFill/>
          <a:ln w="19050">
            <a:solidFill>
              <a:schemeClr val="tx1"/>
            </a:solidFill>
          </a:ln>
        </p:spPr>
        <p:txBody>
          <a:bodyPr wrap="square" rtlCol="0">
            <a:spAutoFit/>
          </a:bodyPr>
          <a:lstStyle>
            <a:defPPr>
              <a:defRPr lang="en-US"/>
            </a:defPPr>
            <a:lvl1pPr>
              <a:defRPr sz="1400">
                <a:latin typeface="Arial Rounded MT Bold" charset="0"/>
                <a:ea typeface="Arial Rounded MT Bold" charset="0"/>
                <a:cs typeface="Arial Rounded MT Bold" charset="0"/>
              </a:defRPr>
            </a:lvl1pPr>
          </a:lstStyle>
          <a:p>
            <a:pPr algn="ctr"/>
            <a:r>
              <a:rPr lang="en-US" sz="1200" dirty="0">
                <a:solidFill>
                  <a:prstClr val="black"/>
                </a:solidFill>
              </a:rPr>
              <a:t>Psoriasis</a:t>
            </a:r>
          </a:p>
          <a:p>
            <a:pPr algn="ctr"/>
            <a:endParaRPr lang="en-US" sz="1200" dirty="0">
              <a:solidFill>
                <a:prstClr val="black"/>
              </a:solidFill>
            </a:endParaRPr>
          </a:p>
        </p:txBody>
      </p:sp>
      <p:pic>
        <p:nvPicPr>
          <p:cNvPr id="58" name="Picture 5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70113" y="3127483"/>
            <a:ext cx="1070345" cy="1025610"/>
          </a:xfrm>
          <a:prstGeom prst="rect">
            <a:avLst/>
          </a:prstGeom>
          <a:ln w="19050">
            <a:solidFill>
              <a:schemeClr val="tx1"/>
            </a:solidFill>
          </a:ln>
        </p:spPr>
      </p:pic>
      <p:pic>
        <p:nvPicPr>
          <p:cNvPr id="59" name="Picture 58"/>
          <p:cNvPicPr>
            <a:picLocks noChangeAspect="1"/>
          </p:cNvPicPr>
          <p:nvPr/>
        </p:nvPicPr>
        <p:blipFill rotWithShape="1">
          <a:blip r:embed="rId8" cstate="email">
            <a:extLst>
              <a:ext uri="{BEBA8EAE-BF5A-486C-A8C5-ECC9F3942E4B}">
                <a14:imgProps xmlns:a14="http://schemas.microsoft.com/office/drawing/2010/main">
                  <a14:imgLayer r:embed="rId9">
                    <a14:imgEffect>
                      <a14:backgroundRemoval t="0" b="96889" l="0" r="100000">
                        <a14:foregroundMark x1="78603" y1="85556" x2="78603" y2="85556"/>
                        <a14:foregroundMark x1="71917" y1="89778" x2="27043" y2="92667"/>
                      </a14:backgroundRemoval>
                    </a14:imgEffect>
                  </a14:imgLayer>
                </a14:imgProps>
              </a:ext>
              <a:ext uri="{28A0092B-C50C-407E-A947-70E740481C1C}">
                <a14:useLocalDpi xmlns:a14="http://schemas.microsoft.com/office/drawing/2010/main"/>
              </a:ext>
            </a:extLst>
          </a:blip>
          <a:srcRect/>
          <a:stretch/>
        </p:blipFill>
        <p:spPr>
          <a:xfrm flipH="1">
            <a:off x="7605320" y="3136034"/>
            <a:ext cx="1047079" cy="1025609"/>
          </a:xfrm>
          <a:prstGeom prst="rect">
            <a:avLst/>
          </a:prstGeom>
          <a:ln w="19050">
            <a:solidFill>
              <a:schemeClr val="tx1"/>
            </a:solidFill>
          </a:ln>
        </p:spPr>
      </p:pic>
      <p:sp>
        <p:nvSpPr>
          <p:cNvPr id="60" name="TextBox 59"/>
          <p:cNvSpPr txBox="1"/>
          <p:nvPr/>
        </p:nvSpPr>
        <p:spPr>
          <a:xfrm>
            <a:off x="7591718" y="2665819"/>
            <a:ext cx="1074282" cy="461665"/>
          </a:xfrm>
          <a:prstGeom prst="rect">
            <a:avLst/>
          </a:prstGeom>
          <a:noFill/>
          <a:ln w="19050">
            <a:solidFill>
              <a:schemeClr val="tx1"/>
            </a:solidFill>
          </a:ln>
        </p:spPr>
        <p:txBody>
          <a:bodyPr wrap="square" rtlCol="0">
            <a:spAutoFit/>
          </a:bodyPr>
          <a:lstStyle>
            <a:defPPr>
              <a:defRPr lang="en-US"/>
            </a:defPPr>
            <a:lvl1pPr algn="ctr">
              <a:defRPr sz="1200">
                <a:latin typeface="Arial Rounded MT Bold" charset="0"/>
                <a:ea typeface="Arial Rounded MT Bold" charset="0"/>
                <a:cs typeface="Arial Rounded MT Bold" charset="0"/>
              </a:defRPr>
            </a:lvl1pPr>
          </a:lstStyle>
          <a:p>
            <a:r>
              <a:rPr lang="en-US" dirty="0">
                <a:solidFill>
                  <a:prstClr val="black"/>
                </a:solidFill>
              </a:rPr>
              <a:t>Crohn’s/ Colitis</a:t>
            </a:r>
          </a:p>
        </p:txBody>
      </p:sp>
      <p:sp>
        <p:nvSpPr>
          <p:cNvPr id="61" name="TextBox 60"/>
          <p:cNvSpPr txBox="1"/>
          <p:nvPr/>
        </p:nvSpPr>
        <p:spPr>
          <a:xfrm>
            <a:off x="9266898" y="2665819"/>
            <a:ext cx="1089868" cy="461665"/>
          </a:xfrm>
          <a:prstGeom prst="rect">
            <a:avLst/>
          </a:prstGeom>
          <a:noFill/>
          <a:ln w="19050">
            <a:solidFill>
              <a:schemeClr val="tx1"/>
            </a:solidFill>
          </a:ln>
        </p:spPr>
        <p:txBody>
          <a:bodyPr wrap="square" rtlCol="0">
            <a:spAutoFit/>
          </a:bodyPr>
          <a:lstStyle>
            <a:defPPr>
              <a:defRPr lang="en-US"/>
            </a:defPPr>
            <a:lvl1pPr algn="ctr">
              <a:defRPr sz="1400">
                <a:latin typeface="Arial Rounded MT Bold" charset="0"/>
                <a:ea typeface="Arial Rounded MT Bold" charset="0"/>
                <a:cs typeface="Arial Rounded MT Bold" charset="0"/>
              </a:defRPr>
            </a:lvl1pPr>
          </a:lstStyle>
          <a:p>
            <a:r>
              <a:rPr lang="en-US" sz="1200" dirty="0">
                <a:solidFill>
                  <a:prstClr val="black"/>
                </a:solidFill>
              </a:rPr>
              <a:t>Family History</a:t>
            </a:r>
          </a:p>
        </p:txBody>
      </p:sp>
      <p:pic>
        <p:nvPicPr>
          <p:cNvPr id="62" name="Picture 6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274913" y="3136034"/>
            <a:ext cx="1066267" cy="1025609"/>
          </a:xfrm>
          <a:prstGeom prst="rect">
            <a:avLst/>
          </a:prstGeom>
          <a:ln w="19050">
            <a:solidFill>
              <a:schemeClr val="tx1"/>
            </a:solidFill>
          </a:ln>
        </p:spPr>
      </p:pic>
      <p:sp>
        <p:nvSpPr>
          <p:cNvPr id="64" name="TextBox 63"/>
          <p:cNvSpPr txBox="1"/>
          <p:nvPr/>
        </p:nvSpPr>
        <p:spPr>
          <a:xfrm>
            <a:off x="5916537" y="2665819"/>
            <a:ext cx="1074282" cy="461665"/>
          </a:xfrm>
          <a:prstGeom prst="rect">
            <a:avLst/>
          </a:prstGeom>
          <a:noFill/>
          <a:ln w="19050">
            <a:solidFill>
              <a:schemeClr val="tx1"/>
            </a:solidFill>
          </a:ln>
        </p:spPr>
        <p:txBody>
          <a:bodyPr wrap="square" rtlCol="0">
            <a:spAutoFit/>
          </a:bodyPr>
          <a:lstStyle/>
          <a:p>
            <a:pPr algn="ctr"/>
            <a:r>
              <a:rPr lang="en-US" sz="1200" dirty="0">
                <a:solidFill>
                  <a:prstClr val="black"/>
                </a:solidFill>
                <a:latin typeface="Arial Rounded MT Bold" charset="0"/>
                <a:ea typeface="Arial Rounded MT Bold" charset="0"/>
                <a:cs typeface="Arial Rounded MT Bold" charset="0"/>
              </a:rPr>
              <a:t>IBP</a:t>
            </a:r>
          </a:p>
          <a:p>
            <a:pPr algn="ctr"/>
            <a:endParaRPr lang="en-US" sz="1200" dirty="0">
              <a:solidFill>
                <a:prstClr val="black"/>
              </a:solidFill>
              <a:latin typeface="Arial Rounded MT Bold" charset="0"/>
              <a:ea typeface="Arial Rounded MT Bold" charset="0"/>
              <a:cs typeface="Arial Rounded MT Bold" charset="0"/>
            </a:endParaRPr>
          </a:p>
        </p:txBody>
      </p:sp>
      <p:pic>
        <p:nvPicPr>
          <p:cNvPr id="65" name="Picture 6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916538" y="3136895"/>
            <a:ext cx="1066267" cy="1016199"/>
          </a:xfrm>
          <a:prstGeom prst="rect">
            <a:avLst/>
          </a:prstGeom>
          <a:ln w="19050">
            <a:solidFill>
              <a:schemeClr val="tx1"/>
            </a:solidFill>
          </a:ln>
        </p:spPr>
      </p:pic>
      <p:sp>
        <p:nvSpPr>
          <p:cNvPr id="67" name="TextBox 66"/>
          <p:cNvSpPr txBox="1"/>
          <p:nvPr/>
        </p:nvSpPr>
        <p:spPr>
          <a:xfrm>
            <a:off x="3743425" y="3368261"/>
            <a:ext cx="319318" cy="276999"/>
          </a:xfrm>
          <a:prstGeom prst="rect">
            <a:avLst/>
          </a:prstGeom>
          <a:noFill/>
          <a:ln>
            <a:solidFill>
              <a:schemeClr val="tx1"/>
            </a:solidFill>
          </a:ln>
        </p:spPr>
        <p:txBody>
          <a:bodyPr wrap="none" rtlCol="0">
            <a:spAutoFit/>
          </a:bodyPr>
          <a:lstStyle/>
          <a:p>
            <a:r>
              <a:rPr lang="en-US" sz="1200" dirty="0">
                <a:solidFill>
                  <a:prstClr val="black"/>
                </a:solidFill>
                <a:latin typeface="Calibri" panose="020F0502020204030204"/>
              </a:rPr>
              <a:t>or</a:t>
            </a:r>
          </a:p>
        </p:txBody>
      </p:sp>
      <p:sp>
        <p:nvSpPr>
          <p:cNvPr id="68" name="TextBox 67"/>
          <p:cNvSpPr txBox="1"/>
          <p:nvPr/>
        </p:nvSpPr>
        <p:spPr>
          <a:xfrm>
            <a:off x="5430282" y="3368261"/>
            <a:ext cx="319318" cy="276999"/>
          </a:xfrm>
          <a:prstGeom prst="rect">
            <a:avLst/>
          </a:prstGeom>
          <a:noFill/>
          <a:ln>
            <a:solidFill>
              <a:schemeClr val="tx1"/>
            </a:solidFill>
          </a:ln>
        </p:spPr>
        <p:txBody>
          <a:bodyPr wrap="none" rtlCol="0">
            <a:spAutoFit/>
          </a:bodyPr>
          <a:lstStyle/>
          <a:p>
            <a:r>
              <a:rPr lang="en-US" sz="1200" dirty="0">
                <a:solidFill>
                  <a:prstClr val="black"/>
                </a:solidFill>
                <a:latin typeface="Calibri" panose="020F0502020204030204"/>
              </a:rPr>
              <a:t>or</a:t>
            </a:r>
          </a:p>
        </p:txBody>
      </p:sp>
      <p:sp>
        <p:nvSpPr>
          <p:cNvPr id="69" name="TextBox 68"/>
          <p:cNvSpPr txBox="1"/>
          <p:nvPr/>
        </p:nvSpPr>
        <p:spPr>
          <a:xfrm>
            <a:off x="7117139" y="3368261"/>
            <a:ext cx="319318" cy="276999"/>
          </a:xfrm>
          <a:prstGeom prst="rect">
            <a:avLst/>
          </a:prstGeom>
          <a:noFill/>
          <a:ln>
            <a:solidFill>
              <a:schemeClr val="tx1"/>
            </a:solidFill>
          </a:ln>
        </p:spPr>
        <p:txBody>
          <a:bodyPr wrap="none" rtlCol="0">
            <a:spAutoFit/>
          </a:bodyPr>
          <a:lstStyle/>
          <a:p>
            <a:r>
              <a:rPr lang="en-US" sz="1200" dirty="0">
                <a:solidFill>
                  <a:prstClr val="black"/>
                </a:solidFill>
                <a:latin typeface="Calibri" panose="020F0502020204030204"/>
              </a:rPr>
              <a:t>or</a:t>
            </a:r>
          </a:p>
        </p:txBody>
      </p:sp>
      <p:sp>
        <p:nvSpPr>
          <p:cNvPr id="70" name="TextBox 69"/>
          <p:cNvSpPr txBox="1"/>
          <p:nvPr/>
        </p:nvSpPr>
        <p:spPr>
          <a:xfrm>
            <a:off x="8803996" y="3368261"/>
            <a:ext cx="319318" cy="276999"/>
          </a:xfrm>
          <a:prstGeom prst="rect">
            <a:avLst/>
          </a:prstGeom>
          <a:noFill/>
          <a:ln>
            <a:solidFill>
              <a:schemeClr val="tx1"/>
            </a:solidFill>
          </a:ln>
        </p:spPr>
        <p:txBody>
          <a:bodyPr wrap="none" rtlCol="0">
            <a:spAutoFit/>
          </a:bodyPr>
          <a:lstStyle/>
          <a:p>
            <a:r>
              <a:rPr lang="en-US" sz="1200" dirty="0">
                <a:solidFill>
                  <a:prstClr val="black"/>
                </a:solidFill>
                <a:latin typeface="Calibri" panose="020F0502020204030204"/>
              </a:rPr>
              <a:t>or</a:t>
            </a:r>
          </a:p>
        </p:txBody>
      </p:sp>
      <p:sp>
        <p:nvSpPr>
          <p:cNvPr id="71" name="Oval 70"/>
          <p:cNvSpPr/>
          <p:nvPr/>
        </p:nvSpPr>
        <p:spPr>
          <a:xfrm>
            <a:off x="5575092" y="4415976"/>
            <a:ext cx="1756380" cy="746147"/>
          </a:xfrm>
          <a:prstGeom prst="ellipse">
            <a:avLst/>
          </a:prstGeom>
          <a:solidFill>
            <a:srgbClr val="8C2E56"/>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a:solidFill>
                  <a:prstClr val="white"/>
                </a:solidFill>
                <a:latin typeface="Arial Rounded MT Bold" charset="0"/>
                <a:ea typeface="Arial Rounded MT Bold" charset="0"/>
                <a:cs typeface="Arial Rounded MT Bold" charset="0"/>
              </a:rPr>
              <a:t>Yes</a:t>
            </a:r>
            <a:endParaRPr lang="en-US" sz="1600" dirty="0">
              <a:solidFill>
                <a:prstClr val="white"/>
              </a:solidFill>
              <a:latin typeface="Arial Rounded MT Bold" charset="0"/>
              <a:ea typeface="Arial Rounded MT Bold" charset="0"/>
              <a:cs typeface="Arial Rounded MT Bold" charset="0"/>
            </a:endParaRPr>
          </a:p>
        </p:txBody>
      </p:sp>
      <p:cxnSp>
        <p:nvCxnSpPr>
          <p:cNvPr id="72" name="Straight Arrow Connector 71"/>
          <p:cNvCxnSpPr>
            <a:stCxn id="71" idx="5"/>
            <a:endCxn id="75" idx="2"/>
          </p:cNvCxnSpPr>
          <p:nvPr/>
        </p:nvCxnSpPr>
        <p:spPr>
          <a:xfrm>
            <a:off x="7074257" y="5052852"/>
            <a:ext cx="1165513" cy="328007"/>
          </a:xfrm>
          <a:prstGeom prst="straightConnector1">
            <a:avLst/>
          </a:prstGeom>
          <a:ln w="28575">
            <a:solidFill>
              <a:srgbClr val="8C2E56"/>
            </a:solidFill>
            <a:tailEnd type="triangle"/>
          </a:ln>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2472385" y="4764969"/>
            <a:ext cx="2194411" cy="1231779"/>
          </a:xfrm>
          <a:prstGeom prst="ellipse">
            <a:avLst/>
          </a:prstGeom>
          <a:solidFill>
            <a:srgbClr val="8C2E56"/>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dirty="0">
                <a:solidFill>
                  <a:prstClr val="white"/>
                </a:solidFill>
                <a:latin typeface="Calibri" panose="020F0502020204030204"/>
              </a:rPr>
              <a:t>“Start confirmation”</a:t>
            </a:r>
            <a:br>
              <a:rPr lang="en-US" sz="1200" dirty="0">
                <a:solidFill>
                  <a:prstClr val="white"/>
                </a:solidFill>
                <a:latin typeface="Calibri" panose="020F0502020204030204"/>
              </a:rPr>
            </a:br>
            <a:endParaRPr lang="en-US" sz="1200" dirty="0">
              <a:solidFill>
                <a:prstClr val="white"/>
              </a:solidFill>
              <a:latin typeface="Calibri" panose="020F0502020204030204"/>
            </a:endParaRPr>
          </a:p>
          <a:p>
            <a:pPr algn="ctr"/>
            <a:r>
              <a:rPr lang="en-US" sz="1200" dirty="0">
                <a:solidFill>
                  <a:prstClr val="white"/>
                </a:solidFill>
                <a:latin typeface="Calibri" panose="020F0502020204030204"/>
              </a:rPr>
              <a:t>-Involved joints X-ray</a:t>
            </a:r>
          </a:p>
          <a:p>
            <a:pPr algn="ctr"/>
            <a:r>
              <a:rPr lang="en-US" sz="1200" dirty="0">
                <a:solidFill>
                  <a:prstClr val="white"/>
                </a:solidFill>
                <a:latin typeface="Calibri" panose="020F0502020204030204"/>
              </a:rPr>
              <a:t>-HLA – B27</a:t>
            </a:r>
          </a:p>
        </p:txBody>
      </p:sp>
      <p:cxnSp>
        <p:nvCxnSpPr>
          <p:cNvPr id="74" name="Straight Arrow Connector 73"/>
          <p:cNvCxnSpPr>
            <a:stCxn id="71" idx="3"/>
            <a:endCxn id="73" idx="6"/>
          </p:cNvCxnSpPr>
          <p:nvPr/>
        </p:nvCxnSpPr>
        <p:spPr>
          <a:xfrm flipH="1">
            <a:off x="4666796" y="5052852"/>
            <a:ext cx="1165513" cy="328007"/>
          </a:xfrm>
          <a:prstGeom prst="straightConnector1">
            <a:avLst/>
          </a:prstGeom>
          <a:ln w="28575">
            <a:solidFill>
              <a:srgbClr val="8C2E56"/>
            </a:solidFill>
            <a:tailEnd type="triangle"/>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8239770" y="4764968"/>
            <a:ext cx="2194411" cy="1231780"/>
          </a:xfrm>
          <a:prstGeom prst="ellipse">
            <a:avLst/>
          </a:prstGeom>
          <a:solidFill>
            <a:srgbClr val="8C2E56"/>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100" dirty="0">
                <a:solidFill>
                  <a:prstClr val="white"/>
                </a:solidFill>
                <a:latin typeface="Arial Rounded MT Bold" charset="0"/>
                <a:ea typeface="Arial Rounded MT Bold" charset="0"/>
                <a:cs typeface="Arial Rounded MT Bold" charset="0"/>
              </a:rPr>
              <a:t>Connect to Rheumatologist</a:t>
            </a:r>
          </a:p>
        </p:txBody>
      </p:sp>
    </p:spTree>
    <p:extLst>
      <p:ext uri="{BB962C8B-B14F-4D97-AF65-F5344CB8AC3E}">
        <p14:creationId xmlns:p14="http://schemas.microsoft.com/office/powerpoint/2010/main" val="625293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194AB-97F5-4AA1-8BCF-D150B5AD4376}"/>
              </a:ext>
            </a:extLst>
          </p:cNvPr>
          <p:cNvSpPr>
            <a:spLocks noGrp="1"/>
          </p:cNvSpPr>
          <p:nvPr>
            <p:ph type="title"/>
          </p:nvPr>
        </p:nvSpPr>
        <p:spPr>
          <a:xfrm>
            <a:off x="838200" y="365127"/>
            <a:ext cx="10515600" cy="1325563"/>
          </a:xfrm>
        </p:spPr>
        <p:txBody>
          <a:bodyPr/>
          <a:lstStyle/>
          <a:p>
            <a:pPr algn="ctr"/>
            <a:r>
              <a:rPr lang="en-CA" b="1" u="sng" dirty="0">
                <a:solidFill>
                  <a:srgbClr val="C00000"/>
                </a:solidFill>
              </a:rPr>
              <a:t>SpA IS MISSED</a:t>
            </a:r>
          </a:p>
        </p:txBody>
      </p:sp>
      <p:sp>
        <p:nvSpPr>
          <p:cNvPr id="6" name="Text Placeholder 3">
            <a:extLst>
              <a:ext uri="{FF2B5EF4-FFF2-40B4-BE49-F238E27FC236}">
                <a16:creationId xmlns:a16="http://schemas.microsoft.com/office/drawing/2014/main" id="{219A3E4C-9524-430B-A3F7-10B717EBF6F7}"/>
              </a:ext>
            </a:extLst>
          </p:cNvPr>
          <p:cNvSpPr>
            <a:spLocks noGrp="1"/>
          </p:cNvSpPr>
          <p:nvPr>
            <p:ph sz="half" idx="1"/>
          </p:nvPr>
        </p:nvSpPr>
        <p:spPr>
          <a:xfrm>
            <a:off x="838200" y="1825625"/>
            <a:ext cx="4105428" cy="4351338"/>
          </a:xfrm>
        </p:spPr>
        <p:txBody>
          <a:bodyPr vert="horz" lIns="91440" tIns="45720" rIns="91440" bIns="45720" rtlCol="0">
            <a:noAutofit/>
          </a:bodyPr>
          <a:lstStyle/>
          <a:p>
            <a:pPr lvl="1" indent="-228600">
              <a:buFont typeface="Arial" panose="020B0604020202020204" pitchFamily="34" charset="0"/>
              <a:buChar char="•"/>
            </a:pPr>
            <a:r>
              <a:rPr lang="en-CA" sz="1800" dirty="0"/>
              <a:t>Observational prospective cross-sectional cohort study at 48 community and academic centres in Germany</a:t>
            </a:r>
          </a:p>
          <a:p>
            <a:pPr lvl="1" indent="-228600">
              <a:buFont typeface="Arial" panose="020B0604020202020204" pitchFamily="34" charset="0"/>
              <a:buChar char="•"/>
            </a:pPr>
            <a:endParaRPr lang="en-CA" sz="1800" dirty="0">
              <a:solidFill>
                <a:schemeClr val="accent2">
                  <a:lumMod val="50000"/>
                </a:schemeClr>
              </a:solidFill>
            </a:endParaRPr>
          </a:p>
          <a:p>
            <a:pPr lvl="1" indent="-228600">
              <a:buFont typeface="Arial" panose="020B0604020202020204" pitchFamily="34" charset="0"/>
              <a:buChar char="•"/>
            </a:pPr>
            <a:r>
              <a:rPr lang="en-CA" sz="1800" dirty="0">
                <a:solidFill>
                  <a:srgbClr val="FF0000"/>
                </a:solidFill>
              </a:rPr>
              <a:t>1511 patients with psoriasis</a:t>
            </a:r>
          </a:p>
          <a:p>
            <a:pPr marL="228600" lvl="1"/>
            <a:endParaRPr lang="en-CA" sz="1800" dirty="0">
              <a:solidFill>
                <a:schemeClr val="accent2">
                  <a:lumMod val="50000"/>
                </a:schemeClr>
              </a:solidFill>
            </a:endParaRPr>
          </a:p>
          <a:p>
            <a:pPr lvl="1" indent="-228600">
              <a:buFont typeface="Arial" panose="020B0604020202020204" pitchFamily="34" charset="0"/>
              <a:buChar char="•"/>
            </a:pPr>
            <a:r>
              <a:rPr lang="en-CA" sz="1800" dirty="0"/>
              <a:t>Patients with joint symptoms were referred to a rheumatologist </a:t>
            </a:r>
          </a:p>
          <a:p>
            <a:pPr indent="-228600">
              <a:buFont typeface="Arial" panose="020B0604020202020204" pitchFamily="34" charset="0"/>
              <a:buChar char="•"/>
            </a:pPr>
            <a:endParaRPr lang="en-CA" sz="1800" dirty="0">
              <a:solidFill>
                <a:schemeClr val="accent2">
                  <a:lumMod val="50000"/>
                </a:schemeClr>
              </a:solidFill>
            </a:endParaRPr>
          </a:p>
          <a:p>
            <a:pPr lvl="1" indent="-228600">
              <a:buFont typeface="Arial" panose="020B0604020202020204" pitchFamily="34" charset="0"/>
              <a:buChar char="•"/>
            </a:pPr>
            <a:r>
              <a:rPr lang="en-CA" sz="1800" dirty="0">
                <a:solidFill>
                  <a:schemeClr val="accent2">
                    <a:lumMod val="50000"/>
                  </a:schemeClr>
                </a:solidFill>
              </a:rPr>
              <a:t>Among 1511 patients </a:t>
            </a:r>
            <a:r>
              <a:rPr lang="en-CA" sz="1800" u="sng" dirty="0">
                <a:solidFill>
                  <a:srgbClr val="C00000"/>
                </a:solidFill>
              </a:rPr>
              <a:t>20.6%</a:t>
            </a:r>
            <a:r>
              <a:rPr lang="en-CA" sz="1800" dirty="0">
                <a:solidFill>
                  <a:schemeClr val="accent2">
                    <a:lumMod val="50000"/>
                  </a:schemeClr>
                </a:solidFill>
              </a:rPr>
              <a:t> had PsA </a:t>
            </a:r>
            <a:r>
              <a:rPr lang="en-CA" sz="1800" dirty="0">
                <a:solidFill>
                  <a:schemeClr val="accent2">
                    <a:lumMod val="50000"/>
                  </a:schemeClr>
                </a:solidFill>
                <a:sym typeface="Wingdings" panose="05000000000000000000" pitchFamily="2" charset="2"/>
              </a:rPr>
              <a:t> </a:t>
            </a:r>
            <a:r>
              <a:rPr lang="en-CA" sz="1800" u="sng" dirty="0">
                <a:solidFill>
                  <a:srgbClr val="FF0000"/>
                </a:solidFill>
                <a:sym typeface="Wingdings" panose="05000000000000000000" pitchFamily="2" charset="2"/>
              </a:rPr>
              <a:t>85% newly Dx</a:t>
            </a:r>
          </a:p>
          <a:p>
            <a:pPr lvl="1" indent="-228600">
              <a:buFont typeface="Arial" panose="020B0604020202020204" pitchFamily="34" charset="0"/>
              <a:buChar char="•"/>
            </a:pPr>
            <a:endParaRPr lang="en-CA" sz="2000" dirty="0">
              <a:solidFill>
                <a:schemeClr val="accent1">
                  <a:lumMod val="50000"/>
                </a:schemeClr>
              </a:solidFill>
              <a:sym typeface="Wingdings" panose="05000000000000000000" pitchFamily="2" charset="2"/>
            </a:endParaRPr>
          </a:p>
          <a:p>
            <a:pPr lvl="1" indent="-228600">
              <a:buFont typeface="Arial" panose="020B0604020202020204" pitchFamily="34" charset="0"/>
              <a:buChar char="•"/>
            </a:pPr>
            <a:endParaRPr lang="en-US" sz="1600" dirty="0">
              <a:solidFill>
                <a:schemeClr val="accent1">
                  <a:lumMod val="50000"/>
                </a:schemeClr>
              </a:solidFill>
            </a:endParaRPr>
          </a:p>
        </p:txBody>
      </p:sp>
      <p:pic>
        <p:nvPicPr>
          <p:cNvPr id="7" name="Picture Placeholder 6">
            <a:extLst>
              <a:ext uri="{FF2B5EF4-FFF2-40B4-BE49-F238E27FC236}">
                <a16:creationId xmlns:a16="http://schemas.microsoft.com/office/drawing/2014/main" id="{63F4B313-FC3E-4728-96FB-0D952F78B799}"/>
              </a:ext>
            </a:extLst>
          </p:cNvPr>
          <p:cNvPicPr>
            <a:picLocks noGrp="1" noChangeAspect="1"/>
          </p:cNvPicPr>
          <p:nvPr>
            <p:ph sz="half" idx="2"/>
          </p:nvPr>
        </p:nvPicPr>
        <p:blipFill>
          <a:blip r:embed="rId2" cstate="hqprint">
            <a:extLst>
              <a:ext uri="{28A0092B-C50C-407E-A947-70E740481C1C}">
                <a14:useLocalDpi xmlns:a14="http://schemas.microsoft.com/office/drawing/2010/main" val="0"/>
              </a:ext>
            </a:extLst>
          </a:blip>
          <a:stretch>
            <a:fillRect/>
          </a:stretch>
        </p:blipFill>
        <p:spPr>
          <a:xfrm>
            <a:off x="5183230" y="1825625"/>
            <a:ext cx="6170570" cy="3812360"/>
          </a:xfrm>
        </p:spPr>
        <p:style>
          <a:lnRef idx="1">
            <a:schemeClr val="accent6"/>
          </a:lnRef>
          <a:fillRef idx="2">
            <a:schemeClr val="accent6"/>
          </a:fillRef>
          <a:effectRef idx="1">
            <a:schemeClr val="accent6"/>
          </a:effectRef>
          <a:fontRef idx="minor">
            <a:schemeClr val="dk1"/>
          </a:fontRef>
        </p:style>
      </p:pic>
    </p:spTree>
    <p:extLst>
      <p:ext uri="{BB962C8B-B14F-4D97-AF65-F5344CB8AC3E}">
        <p14:creationId xmlns:p14="http://schemas.microsoft.com/office/powerpoint/2010/main" val="323609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569396" y="5456139"/>
            <a:ext cx="342900" cy="365125"/>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56734" y="4632225"/>
            <a:ext cx="1070420" cy="439738"/>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897242" y="3754338"/>
            <a:ext cx="2711450" cy="2266950"/>
          </a:xfrm>
          <a:prstGeom prst="line">
            <a:avLst/>
          </a:prstGeom>
          <a:ln w="1905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746304" y="4754464"/>
            <a:ext cx="0" cy="312737"/>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746304" y="3981350"/>
            <a:ext cx="0" cy="31273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746304" y="2154907"/>
            <a:ext cx="0" cy="31273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746304" y="1502446"/>
            <a:ext cx="0" cy="312737"/>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3"/>
          <p:cNvSpPr txBox="1">
            <a:spLocks noChangeArrowheads="1"/>
          </p:cNvSpPr>
          <p:nvPr/>
        </p:nvSpPr>
        <p:spPr bwMode="auto">
          <a:xfrm>
            <a:off x="2906738" y="908721"/>
            <a:ext cx="1365250" cy="320675"/>
          </a:xfrm>
          <a:prstGeom prst="rect">
            <a:avLst/>
          </a:prstGeom>
          <a:noFill/>
          <a:ln w="9525">
            <a:noFill/>
            <a:miter lim="800000"/>
            <a:headEnd/>
            <a:tailEnd/>
          </a:ln>
        </p:spPr>
        <p:txBody>
          <a:bodyPr lIns="103345" tIns="51673" rIns="103345" bIns="51673">
            <a:spAutoFit/>
          </a:bodyPr>
          <a:lstStyle/>
          <a:p>
            <a:pPr defTabSz="457200" fontAlgn="base">
              <a:spcBef>
                <a:spcPct val="0"/>
              </a:spcBef>
              <a:spcAft>
                <a:spcPct val="0"/>
              </a:spcAft>
            </a:pPr>
            <a:r>
              <a:rPr lang="en-GB" altLang="en-US" sz="1400" b="1">
                <a:solidFill>
                  <a:srgbClr val="000000"/>
                </a:solidFill>
                <a:latin typeface="Arial" pitchFamily="34" charset="0"/>
                <a:cs typeface="Arial" pitchFamily="34" charset="0"/>
              </a:rPr>
              <a:t>Phase I</a:t>
            </a:r>
            <a:endParaRPr lang="en-US" altLang="en-US" sz="1400" b="1">
              <a:solidFill>
                <a:srgbClr val="000000"/>
              </a:solidFill>
              <a:latin typeface="Arial" pitchFamily="34" charset="0"/>
              <a:cs typeface="Arial" pitchFamily="34" charset="0"/>
            </a:endParaRPr>
          </a:p>
        </p:txBody>
      </p:sp>
      <p:sp>
        <p:nvSpPr>
          <p:cNvPr id="16" name="TextBox 15"/>
          <p:cNvSpPr txBox="1"/>
          <p:nvPr/>
        </p:nvSpPr>
        <p:spPr>
          <a:xfrm>
            <a:off x="5506467" y="1165896"/>
            <a:ext cx="2563812" cy="534987"/>
          </a:xfrm>
          <a:prstGeom prst="rect">
            <a:avLst/>
          </a:prstGeom>
          <a:solidFill>
            <a:schemeClr val="accent5">
              <a:lumMod val="60000"/>
              <a:lumOff val="40000"/>
            </a:schemeClr>
          </a:solidFill>
          <a:ln>
            <a:solidFill>
              <a:schemeClr val="tx1"/>
            </a:solidFill>
          </a:ln>
        </p:spPr>
        <p:txBody>
          <a:bodyPr lIns="103345" tIns="51673" rIns="103345" bIns="51673" anchor="ctr">
            <a:spAutoFit/>
          </a:bodyPr>
          <a:lstStyle/>
          <a:p>
            <a:pPr algn="ctr" defTabSz="457200" fontAlgn="base">
              <a:spcBef>
                <a:spcPct val="0"/>
              </a:spcBef>
              <a:spcAft>
                <a:spcPct val="0"/>
              </a:spcAft>
              <a:defRPr/>
            </a:pPr>
            <a:r>
              <a:rPr lang="en-GB" sz="1400">
                <a:solidFill>
                  <a:srgbClr val="000000"/>
                </a:solidFill>
                <a:latin typeface="Arial" pitchFamily="34" charset="0"/>
                <a:cs typeface="Arial" pitchFamily="34" charset="0"/>
              </a:rPr>
              <a:t>Clinical diagnosis of active psoriatic arthritis</a:t>
            </a:r>
          </a:p>
        </p:txBody>
      </p:sp>
      <p:sp>
        <p:nvSpPr>
          <p:cNvPr id="17" name="Oval 16"/>
          <p:cNvSpPr/>
          <p:nvPr/>
        </p:nvSpPr>
        <p:spPr>
          <a:xfrm>
            <a:off x="5173092" y="1712700"/>
            <a:ext cx="3155950" cy="752652"/>
          </a:xfrm>
          <a:prstGeom prst="ellipse">
            <a:avLst/>
          </a:prstGeom>
          <a:solidFill>
            <a:schemeClr val="accent5">
              <a:lumMod val="60000"/>
              <a:lumOff val="40000"/>
            </a:schemeClr>
          </a:solidFill>
          <a:ln>
            <a:solidFill>
              <a:schemeClr val="tx1"/>
            </a:solidFill>
          </a:ln>
        </p:spPr>
        <p:txBody>
          <a:bodyPr lIns="103345" tIns="51673" rIns="103345" bIns="51673" anchor="ctr">
            <a:spAutoFit/>
          </a:bodyPr>
          <a:lstStyle/>
          <a:p>
            <a:pPr algn="ctr" defTabSz="457200" fontAlgn="base">
              <a:spcBef>
                <a:spcPct val="0"/>
              </a:spcBef>
              <a:spcAft>
                <a:spcPct val="0"/>
              </a:spcAft>
              <a:defRPr/>
            </a:pPr>
            <a:r>
              <a:rPr lang="en-GB" sz="1400">
                <a:solidFill>
                  <a:srgbClr val="000000"/>
                </a:solidFill>
                <a:latin typeface="Arial" pitchFamily="34" charset="0"/>
                <a:cs typeface="Arial" pitchFamily="34" charset="0"/>
              </a:rPr>
              <a:t>Start NSAIDS ± local glucocorticoid injections</a:t>
            </a:r>
            <a:endParaRPr lang="en-US" sz="1400">
              <a:solidFill>
                <a:srgbClr val="000000"/>
              </a:solidFill>
              <a:latin typeface="Arial" pitchFamily="34" charset="0"/>
              <a:cs typeface="Arial" pitchFamily="34" charset="0"/>
            </a:endParaRPr>
          </a:p>
        </p:txBody>
      </p:sp>
      <p:sp>
        <p:nvSpPr>
          <p:cNvPr id="19" name="Oval 18"/>
          <p:cNvSpPr/>
          <p:nvPr/>
        </p:nvSpPr>
        <p:spPr>
          <a:xfrm>
            <a:off x="8596811" y="1840582"/>
            <a:ext cx="1944687" cy="539750"/>
          </a:xfrm>
          <a:prstGeom prst="ellipse">
            <a:avLst/>
          </a:prstGeom>
          <a:solidFill>
            <a:schemeClr val="accent5">
              <a:lumMod val="60000"/>
              <a:lumOff val="40000"/>
            </a:schemeClr>
          </a:solidFill>
          <a:ln>
            <a:solidFill>
              <a:schemeClr val="tx1"/>
            </a:solidFill>
          </a:ln>
        </p:spPr>
        <p:txBody>
          <a:bodyPr wrap="none" lIns="103345" tIns="51673" rIns="103345" bIns="51673" anchor="ctr"/>
          <a:lstStyle/>
          <a:p>
            <a:pPr algn="ctr" defTabSz="457200" fontAlgn="base">
              <a:spcBef>
                <a:spcPct val="0"/>
              </a:spcBef>
              <a:spcAft>
                <a:spcPct val="0"/>
              </a:spcAft>
              <a:defRPr/>
            </a:pPr>
            <a:r>
              <a:rPr lang="en-GB" sz="1400">
                <a:solidFill>
                  <a:srgbClr val="000000"/>
                </a:solidFill>
                <a:latin typeface="Arial" pitchFamily="34" charset="0"/>
                <a:cs typeface="Arial" pitchFamily="34" charset="0"/>
              </a:rPr>
              <a:t>Consider consulting </a:t>
            </a:r>
            <a:br>
              <a:rPr lang="en-GB" sz="1400">
                <a:solidFill>
                  <a:srgbClr val="000000"/>
                </a:solidFill>
                <a:latin typeface="Arial" pitchFamily="34" charset="0"/>
                <a:cs typeface="Arial" pitchFamily="34" charset="0"/>
              </a:rPr>
            </a:br>
            <a:r>
              <a:rPr lang="en-GB" sz="1400">
                <a:solidFill>
                  <a:srgbClr val="000000"/>
                </a:solidFill>
                <a:latin typeface="Arial" pitchFamily="34" charset="0"/>
                <a:cs typeface="Arial" pitchFamily="34" charset="0"/>
              </a:rPr>
              <a:t>a dermatologist</a:t>
            </a:r>
            <a:endParaRPr lang="en-US" sz="1400">
              <a:solidFill>
                <a:srgbClr val="000000"/>
              </a:solidFill>
              <a:latin typeface="Arial" pitchFamily="34" charset="0"/>
              <a:cs typeface="Arial" pitchFamily="34" charset="0"/>
            </a:endParaRPr>
          </a:p>
        </p:txBody>
      </p:sp>
      <p:sp>
        <p:nvSpPr>
          <p:cNvPr id="20" name="Oval 19"/>
          <p:cNvSpPr/>
          <p:nvPr/>
        </p:nvSpPr>
        <p:spPr>
          <a:xfrm>
            <a:off x="2841627" y="1840582"/>
            <a:ext cx="1944687" cy="539750"/>
          </a:xfrm>
          <a:prstGeom prst="ellipse">
            <a:avLst/>
          </a:prstGeom>
          <a:solidFill>
            <a:schemeClr val="accent6">
              <a:lumMod val="40000"/>
              <a:lumOff val="60000"/>
            </a:schemeClr>
          </a:solidFill>
          <a:ln>
            <a:solidFill>
              <a:schemeClr val="tx1"/>
            </a:solidFill>
          </a:ln>
        </p:spPr>
        <p:txBody>
          <a:bodyPr wrap="none" lIns="103345" tIns="51673" rIns="103345" bIns="51673" anchor="ctr"/>
          <a:lstStyle/>
          <a:p>
            <a:pPr algn="ctr" defTabSz="457200" fontAlgn="base">
              <a:spcBef>
                <a:spcPct val="0"/>
              </a:spcBef>
              <a:spcAft>
                <a:spcPct val="0"/>
              </a:spcAft>
              <a:defRPr/>
            </a:pPr>
            <a:r>
              <a:rPr lang="en-GB" sz="1400">
                <a:solidFill>
                  <a:srgbClr val="000000"/>
                </a:solidFill>
                <a:latin typeface="Arial" pitchFamily="34" charset="0"/>
                <a:cs typeface="Arial" pitchFamily="34" charset="0"/>
              </a:rPr>
              <a:t>Go directly to phase II</a:t>
            </a:r>
            <a:endParaRPr lang="en-US" sz="1400">
              <a:solidFill>
                <a:srgbClr val="000000"/>
              </a:solidFill>
              <a:latin typeface="Arial" pitchFamily="34" charset="0"/>
              <a:cs typeface="Arial" pitchFamily="34" charset="0"/>
            </a:endParaRPr>
          </a:p>
        </p:txBody>
      </p:sp>
      <p:sp>
        <p:nvSpPr>
          <p:cNvPr id="22" name="TextBox 8"/>
          <p:cNvSpPr txBox="1">
            <a:spLocks noChangeArrowheads="1"/>
          </p:cNvSpPr>
          <p:nvPr/>
        </p:nvSpPr>
        <p:spPr bwMode="auto">
          <a:xfrm>
            <a:off x="5927154" y="2454946"/>
            <a:ext cx="1638300" cy="534987"/>
          </a:xfrm>
          <a:prstGeom prst="rect">
            <a:avLst/>
          </a:prstGeom>
          <a:solidFill>
            <a:schemeClr val="accent5">
              <a:lumMod val="40000"/>
              <a:lumOff val="60000"/>
            </a:schemeClr>
          </a:solidFill>
          <a:ln w="9525">
            <a:solidFill>
              <a:schemeClr val="tx1"/>
            </a:solidFill>
            <a:miter lim="800000"/>
            <a:headEnd/>
            <a:tailEnd/>
          </a:ln>
        </p:spPr>
        <p:txBody>
          <a:bodyPr lIns="103345" tIns="51673" rIns="103345" bIns="51673" anchor="ctr">
            <a:spAutoFit/>
          </a:bodyPr>
          <a:lstStyle/>
          <a:p>
            <a:pPr algn="ctr" defTabSz="457200" fontAlgn="base">
              <a:spcBef>
                <a:spcPct val="0"/>
              </a:spcBef>
              <a:spcAft>
                <a:spcPct val="0"/>
              </a:spcAft>
              <a:defRPr/>
            </a:pPr>
            <a:r>
              <a:rPr lang="en-GB" sz="1400">
                <a:solidFill>
                  <a:srgbClr val="000000"/>
                </a:solidFill>
                <a:latin typeface="Arial" charset="0"/>
                <a:cs typeface="Arial" charset="0"/>
              </a:rPr>
              <a:t>Achieve target within 3–6 months </a:t>
            </a:r>
          </a:p>
        </p:txBody>
      </p:sp>
      <p:sp>
        <p:nvSpPr>
          <p:cNvPr id="23" name="TextBox 9"/>
          <p:cNvSpPr txBox="1">
            <a:spLocks noChangeArrowheads="1"/>
          </p:cNvSpPr>
          <p:nvPr/>
        </p:nvSpPr>
        <p:spPr bwMode="auto">
          <a:xfrm>
            <a:off x="8073455" y="2561746"/>
            <a:ext cx="576263" cy="319799"/>
          </a:xfrm>
          <a:prstGeom prst="rect">
            <a:avLst/>
          </a:prstGeom>
          <a:solidFill>
            <a:schemeClr val="accent5">
              <a:lumMod val="40000"/>
              <a:lumOff val="60000"/>
            </a:schemeClr>
          </a:solidFill>
          <a:ln w="9525">
            <a:solidFill>
              <a:schemeClr val="tx1"/>
            </a:solidFill>
            <a:miter lim="800000"/>
            <a:headEnd/>
            <a:tailEnd/>
          </a:ln>
        </p:spPr>
        <p:txBody>
          <a:bodyPr lIns="103345" tIns="51673" rIns="103345" bIns="51673" anchor="ctr">
            <a:spAutoFit/>
          </a:bodyPr>
          <a:lstStyle/>
          <a:p>
            <a:pPr algn="ctr" defTabSz="457200" fontAlgn="base">
              <a:spcBef>
                <a:spcPct val="0"/>
              </a:spcBef>
              <a:spcAft>
                <a:spcPct val="0"/>
              </a:spcAft>
              <a:defRPr/>
            </a:pPr>
            <a:r>
              <a:rPr lang="en-GB" sz="1400">
                <a:solidFill>
                  <a:srgbClr val="000000"/>
                </a:solidFill>
                <a:latin typeface="Arial" charset="0"/>
                <a:cs typeface="Arial" charset="0"/>
              </a:rPr>
              <a:t>Yes</a:t>
            </a:r>
          </a:p>
        </p:txBody>
      </p:sp>
      <p:sp>
        <p:nvSpPr>
          <p:cNvPr id="24" name="TextBox 10"/>
          <p:cNvSpPr txBox="1">
            <a:spLocks noChangeArrowheads="1"/>
          </p:cNvSpPr>
          <p:nvPr/>
        </p:nvSpPr>
        <p:spPr bwMode="auto">
          <a:xfrm>
            <a:off x="9168582" y="2561746"/>
            <a:ext cx="1008063" cy="319799"/>
          </a:xfrm>
          <a:prstGeom prst="rect">
            <a:avLst/>
          </a:prstGeom>
          <a:solidFill>
            <a:schemeClr val="accent5">
              <a:lumMod val="40000"/>
              <a:lumOff val="60000"/>
            </a:schemeClr>
          </a:solidFill>
          <a:ln w="9525">
            <a:solidFill>
              <a:schemeClr val="tx1"/>
            </a:solidFill>
            <a:miter lim="800000"/>
            <a:headEnd/>
            <a:tailEnd/>
          </a:ln>
        </p:spPr>
        <p:txBody>
          <a:bodyPr lIns="103345" tIns="51673" rIns="103345" bIns="51673" anchor="ctr">
            <a:spAutoFit/>
          </a:bodyPr>
          <a:lstStyle/>
          <a:p>
            <a:pPr algn="ctr" defTabSz="457200" fontAlgn="base">
              <a:spcBef>
                <a:spcPct val="0"/>
              </a:spcBef>
              <a:spcAft>
                <a:spcPct val="0"/>
              </a:spcAft>
              <a:defRPr/>
            </a:pPr>
            <a:r>
              <a:rPr lang="en-GB" sz="1400">
                <a:solidFill>
                  <a:srgbClr val="000000"/>
                </a:solidFill>
                <a:latin typeface="Arial" charset="0"/>
                <a:cs typeface="Arial" charset="0"/>
              </a:rPr>
              <a:t>Continue</a:t>
            </a:r>
          </a:p>
        </p:txBody>
      </p:sp>
      <p:sp>
        <p:nvSpPr>
          <p:cNvPr id="25" name="TextBox 24"/>
          <p:cNvSpPr txBox="1"/>
          <p:nvPr/>
        </p:nvSpPr>
        <p:spPr>
          <a:xfrm>
            <a:off x="4857751" y="2561746"/>
            <a:ext cx="576262" cy="319799"/>
          </a:xfrm>
          <a:prstGeom prst="rect">
            <a:avLst/>
          </a:prstGeom>
          <a:solidFill>
            <a:schemeClr val="accent6">
              <a:lumMod val="40000"/>
              <a:lumOff val="60000"/>
            </a:schemeClr>
          </a:solidFill>
          <a:ln>
            <a:solidFill>
              <a:schemeClr val="tx1"/>
            </a:solidFill>
          </a:ln>
        </p:spPr>
        <p:txBody>
          <a:bodyPr lIns="103345" tIns="51673" rIns="103345" bIns="51673" anchor="ctr">
            <a:spAutoFit/>
          </a:bodyPr>
          <a:lstStyle/>
          <a:p>
            <a:pPr algn="ctr" defTabSz="457200" fontAlgn="base">
              <a:spcBef>
                <a:spcPct val="0"/>
              </a:spcBef>
              <a:spcAft>
                <a:spcPct val="0"/>
              </a:spcAft>
              <a:defRPr/>
            </a:pPr>
            <a:r>
              <a:rPr lang="en-GB" sz="1400">
                <a:solidFill>
                  <a:srgbClr val="000000"/>
                </a:solidFill>
                <a:latin typeface="Arial" pitchFamily="34" charset="0"/>
                <a:cs typeface="Arial" pitchFamily="34" charset="0"/>
              </a:rPr>
              <a:t>No</a:t>
            </a:r>
          </a:p>
        </p:txBody>
      </p:sp>
      <p:sp>
        <p:nvSpPr>
          <p:cNvPr id="26" name="TextBox 25"/>
          <p:cNvSpPr txBox="1"/>
          <p:nvPr/>
        </p:nvSpPr>
        <p:spPr>
          <a:xfrm>
            <a:off x="2959102" y="2454946"/>
            <a:ext cx="1539875" cy="534987"/>
          </a:xfrm>
          <a:prstGeom prst="rect">
            <a:avLst/>
          </a:prstGeom>
          <a:solidFill>
            <a:schemeClr val="accent6">
              <a:lumMod val="40000"/>
              <a:lumOff val="60000"/>
            </a:schemeClr>
          </a:solidFill>
          <a:ln>
            <a:solidFill>
              <a:schemeClr val="tx1"/>
            </a:solidFill>
          </a:ln>
        </p:spPr>
        <p:txBody>
          <a:bodyPr lIns="103345" tIns="51673" rIns="103345" bIns="51673" anchor="ctr">
            <a:spAutoFit/>
          </a:bodyPr>
          <a:lstStyle/>
          <a:p>
            <a:pPr algn="ctr" defTabSz="457200" fontAlgn="base">
              <a:spcBef>
                <a:spcPct val="0"/>
              </a:spcBef>
              <a:spcAft>
                <a:spcPct val="0"/>
              </a:spcAft>
              <a:defRPr/>
            </a:pPr>
            <a:r>
              <a:rPr lang="en-GB" sz="1400">
                <a:solidFill>
                  <a:srgbClr val="000000"/>
                </a:solidFill>
                <a:latin typeface="Arial" pitchFamily="34" charset="0"/>
                <a:cs typeface="Arial" pitchFamily="34" charset="0"/>
              </a:rPr>
              <a:t>Failure phase I: go to phase II </a:t>
            </a:r>
          </a:p>
        </p:txBody>
      </p:sp>
      <p:sp>
        <p:nvSpPr>
          <p:cNvPr id="27" name="TextBox 13"/>
          <p:cNvSpPr txBox="1">
            <a:spLocks noChangeArrowheads="1"/>
          </p:cNvSpPr>
          <p:nvPr/>
        </p:nvSpPr>
        <p:spPr bwMode="auto">
          <a:xfrm>
            <a:off x="2990033" y="1159545"/>
            <a:ext cx="2610669" cy="577850"/>
          </a:xfrm>
          <a:prstGeom prst="rect">
            <a:avLst/>
          </a:prstGeom>
          <a:noFill/>
          <a:ln w="9525">
            <a:noFill/>
            <a:miter lim="800000"/>
            <a:headEnd/>
            <a:tailEnd/>
          </a:ln>
        </p:spPr>
        <p:txBody>
          <a:bodyPr wrap="square" lIns="103345" tIns="51673" rIns="103345" bIns="51673">
            <a:spAutoFit/>
          </a:bodyPr>
          <a:lstStyle/>
          <a:p>
            <a:pPr algn="ctr" defTabSz="457200" fontAlgn="base">
              <a:lnSpc>
                <a:spcPct val="110000"/>
              </a:lnSpc>
              <a:spcBef>
                <a:spcPct val="0"/>
              </a:spcBef>
              <a:spcAft>
                <a:spcPct val="0"/>
              </a:spcAft>
            </a:pPr>
            <a:r>
              <a:rPr lang="en-GB" altLang="en-US" sz="1400">
                <a:solidFill>
                  <a:srgbClr val="000000"/>
                </a:solidFill>
                <a:latin typeface="Arial" pitchFamily="34" charset="0"/>
                <a:cs typeface="Arial" pitchFamily="34" charset="0"/>
              </a:rPr>
              <a:t>Adverse prognostic factors</a:t>
            </a:r>
          </a:p>
          <a:p>
            <a:pPr algn="ctr" defTabSz="457200" fontAlgn="base">
              <a:lnSpc>
                <a:spcPct val="110000"/>
              </a:lnSpc>
              <a:spcBef>
                <a:spcPct val="0"/>
              </a:spcBef>
              <a:spcAft>
                <a:spcPct val="0"/>
              </a:spcAft>
            </a:pPr>
            <a:r>
              <a:rPr lang="en-GB" altLang="en-US" sz="1400">
                <a:solidFill>
                  <a:srgbClr val="000000"/>
                </a:solidFill>
                <a:latin typeface="Arial" pitchFamily="34" charset="0"/>
                <a:cs typeface="Arial" pitchFamily="34" charset="0"/>
              </a:rPr>
              <a:t>      (± major skin involvement)</a:t>
            </a:r>
            <a:endParaRPr lang="en-US" altLang="en-US" sz="1400">
              <a:solidFill>
                <a:srgbClr val="000000"/>
              </a:solidFill>
              <a:latin typeface="Arial" pitchFamily="34" charset="0"/>
              <a:cs typeface="Arial" pitchFamily="34" charset="0"/>
            </a:endParaRPr>
          </a:p>
        </p:txBody>
      </p:sp>
      <p:cxnSp>
        <p:nvCxnSpPr>
          <p:cNvPr id="28" name="Straight Connector 27"/>
          <p:cNvCxnSpPr>
            <a:endCxn id="16" idx="3"/>
          </p:cNvCxnSpPr>
          <p:nvPr/>
        </p:nvCxnSpPr>
        <p:spPr>
          <a:xfrm flipH="1">
            <a:off x="8070279" y="1432595"/>
            <a:ext cx="2490788"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9795322" y="1446882"/>
            <a:ext cx="741363" cy="39370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6" idx="1"/>
          </p:cNvCxnSpPr>
          <p:nvPr/>
        </p:nvCxnSpPr>
        <p:spPr>
          <a:xfrm flipH="1" flipV="1">
            <a:off x="2990033" y="1432595"/>
            <a:ext cx="2516434" cy="794"/>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20" idx="0"/>
          </p:cNvCxnSpPr>
          <p:nvPr/>
        </p:nvCxnSpPr>
        <p:spPr>
          <a:xfrm>
            <a:off x="2986089" y="1435770"/>
            <a:ext cx="828675" cy="404812"/>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18"/>
          <p:cNvSpPr txBox="1">
            <a:spLocks noChangeArrowheads="1"/>
          </p:cNvSpPr>
          <p:nvPr/>
        </p:nvSpPr>
        <p:spPr bwMode="auto">
          <a:xfrm>
            <a:off x="8194428" y="1159546"/>
            <a:ext cx="2054225" cy="578331"/>
          </a:xfrm>
          <a:prstGeom prst="rect">
            <a:avLst/>
          </a:prstGeom>
          <a:noFill/>
          <a:ln w="9525">
            <a:noFill/>
            <a:miter lim="800000"/>
            <a:headEnd/>
            <a:tailEnd/>
          </a:ln>
        </p:spPr>
        <p:txBody>
          <a:bodyPr lIns="103345" tIns="51673" rIns="103345" bIns="51673">
            <a:spAutoFit/>
          </a:bodyPr>
          <a:lstStyle/>
          <a:p>
            <a:pPr algn="ctr" defTabSz="457200" fontAlgn="base">
              <a:lnSpc>
                <a:spcPct val="110000"/>
              </a:lnSpc>
              <a:spcBef>
                <a:spcPct val="0"/>
              </a:spcBef>
              <a:spcAft>
                <a:spcPct val="0"/>
              </a:spcAft>
            </a:pPr>
            <a:r>
              <a:rPr lang="en-GB" altLang="en-US" sz="1400">
                <a:solidFill>
                  <a:srgbClr val="000000"/>
                </a:solidFill>
                <a:latin typeface="Arial" pitchFamily="34" charset="0"/>
                <a:cs typeface="Arial" pitchFamily="34" charset="0"/>
              </a:rPr>
              <a:t>Major skin involvement</a:t>
            </a:r>
            <a:br>
              <a:rPr lang="en-GB" altLang="en-US" sz="1400">
                <a:solidFill>
                  <a:srgbClr val="000000"/>
                </a:solidFill>
                <a:latin typeface="Arial" pitchFamily="34" charset="0"/>
                <a:cs typeface="Arial" pitchFamily="34" charset="0"/>
              </a:rPr>
            </a:br>
            <a:r>
              <a:rPr lang="en-GB" altLang="en-US" sz="1400">
                <a:solidFill>
                  <a:srgbClr val="000000"/>
                </a:solidFill>
                <a:latin typeface="Arial" pitchFamily="34" charset="0"/>
                <a:cs typeface="Arial" pitchFamily="34" charset="0"/>
              </a:rPr>
              <a:t>(also in phase II–IV)</a:t>
            </a:r>
            <a:endParaRPr lang="en-US" altLang="en-US" sz="1400">
              <a:solidFill>
                <a:srgbClr val="000000"/>
              </a:solidFill>
              <a:latin typeface="Arial" pitchFamily="34" charset="0"/>
              <a:cs typeface="Arial" pitchFamily="34" charset="0"/>
            </a:endParaRPr>
          </a:p>
        </p:txBody>
      </p:sp>
      <p:cxnSp>
        <p:nvCxnSpPr>
          <p:cNvPr id="33" name="Straight Arrow Connector 32"/>
          <p:cNvCxnSpPr/>
          <p:nvPr/>
        </p:nvCxnSpPr>
        <p:spPr>
          <a:xfrm flipV="1">
            <a:off x="7568629" y="2721645"/>
            <a:ext cx="515938"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8685981" y="2721646"/>
            <a:ext cx="482600" cy="1587"/>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2" idx="1"/>
          </p:cNvCxnSpPr>
          <p:nvPr/>
        </p:nvCxnSpPr>
        <p:spPr>
          <a:xfrm flipH="1" flipV="1">
            <a:off x="5427664" y="2721645"/>
            <a:ext cx="499491" cy="79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6" idx="3"/>
          </p:cNvCxnSpPr>
          <p:nvPr/>
        </p:nvCxnSpPr>
        <p:spPr>
          <a:xfrm flipH="1">
            <a:off x="4498977" y="2721645"/>
            <a:ext cx="358775"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409629" y="3373339"/>
            <a:ext cx="2660650" cy="750887"/>
          </a:xfrm>
          <a:prstGeom prst="rect">
            <a:avLst/>
          </a:prstGeom>
          <a:solidFill>
            <a:schemeClr val="accent5">
              <a:lumMod val="60000"/>
              <a:lumOff val="40000"/>
            </a:schemeClr>
          </a:solidFill>
          <a:ln>
            <a:solidFill>
              <a:schemeClr val="tx1"/>
            </a:solidFill>
          </a:ln>
        </p:spPr>
        <p:txBody>
          <a:bodyPr lIns="103345" tIns="51673" rIns="103345" bIns="51673" anchor="ctr">
            <a:spAutoFit/>
          </a:bodyPr>
          <a:lstStyle/>
          <a:p>
            <a:pPr algn="ctr" defTabSz="457200" fontAlgn="base">
              <a:spcBef>
                <a:spcPct val="0"/>
              </a:spcBef>
              <a:spcAft>
                <a:spcPct val="0"/>
              </a:spcAft>
              <a:defRPr/>
            </a:pPr>
            <a:r>
              <a:rPr lang="en-GB" sz="1400">
                <a:solidFill>
                  <a:srgbClr val="000000"/>
                </a:solidFill>
                <a:latin typeface="Arial" pitchFamily="34" charset="0"/>
                <a:cs typeface="Arial" pitchFamily="34" charset="0"/>
              </a:rPr>
              <a:t>Lack of efficacy and/or toxicity in phase I</a:t>
            </a:r>
            <a:br>
              <a:rPr lang="en-GB" sz="1400">
                <a:solidFill>
                  <a:srgbClr val="000000"/>
                </a:solidFill>
                <a:latin typeface="Arial" pitchFamily="34" charset="0"/>
                <a:cs typeface="Arial" pitchFamily="34" charset="0"/>
              </a:rPr>
            </a:br>
            <a:r>
              <a:rPr lang="en-GB" sz="1400">
                <a:solidFill>
                  <a:srgbClr val="000000"/>
                </a:solidFill>
                <a:latin typeface="Arial" pitchFamily="34" charset="0"/>
                <a:cs typeface="Arial" pitchFamily="34" charset="0"/>
              </a:rPr>
              <a:t>(or adverse prognostic factors)</a:t>
            </a:r>
          </a:p>
        </p:txBody>
      </p:sp>
      <p:sp>
        <p:nvSpPr>
          <p:cNvPr id="38" name="Oval 37"/>
          <p:cNvSpPr/>
          <p:nvPr/>
        </p:nvSpPr>
        <p:spPr>
          <a:xfrm>
            <a:off x="5173092" y="4302025"/>
            <a:ext cx="3155950" cy="642938"/>
          </a:xfrm>
          <a:prstGeom prst="ellipse">
            <a:avLst/>
          </a:prstGeom>
          <a:solidFill>
            <a:schemeClr val="accent5">
              <a:lumMod val="60000"/>
              <a:lumOff val="40000"/>
            </a:schemeClr>
          </a:solidFill>
          <a:ln>
            <a:solidFill>
              <a:schemeClr val="tx1"/>
            </a:solidFill>
          </a:ln>
        </p:spPr>
        <p:txBody>
          <a:bodyPr wrap="none" lIns="103345" tIns="51673" rIns="103345" bIns="51673" anchor="ctr"/>
          <a:lstStyle/>
          <a:p>
            <a:pPr algn="ctr" defTabSz="457200" fontAlgn="base">
              <a:spcBef>
                <a:spcPct val="0"/>
              </a:spcBef>
              <a:spcAft>
                <a:spcPct val="0"/>
              </a:spcAft>
              <a:defRPr/>
            </a:pPr>
            <a:r>
              <a:rPr lang="en-GB" sz="1400">
                <a:solidFill>
                  <a:srgbClr val="000000"/>
                </a:solidFill>
                <a:latin typeface="Arial" pitchFamily="34" charset="0"/>
                <a:cs typeface="Arial" pitchFamily="34" charset="0"/>
              </a:rPr>
              <a:t>Start methotrexate </a:t>
            </a:r>
            <a:br>
              <a:rPr lang="en-GB" sz="1400">
                <a:solidFill>
                  <a:srgbClr val="000000"/>
                </a:solidFill>
                <a:latin typeface="Arial" pitchFamily="34" charset="0"/>
                <a:cs typeface="Arial" pitchFamily="34" charset="0"/>
              </a:rPr>
            </a:br>
            <a:r>
              <a:rPr lang="en-GB" sz="1400">
                <a:solidFill>
                  <a:srgbClr val="000000"/>
                </a:solidFill>
                <a:latin typeface="Arial" pitchFamily="34" charset="0"/>
                <a:cs typeface="Arial" pitchFamily="34" charset="0"/>
              </a:rPr>
              <a:t>(consider appropriate dosage)</a:t>
            </a:r>
            <a:endParaRPr lang="en-US" sz="1400">
              <a:solidFill>
                <a:srgbClr val="000000"/>
              </a:solidFill>
              <a:latin typeface="Arial" pitchFamily="34" charset="0"/>
              <a:cs typeface="Arial" pitchFamily="34" charset="0"/>
            </a:endParaRPr>
          </a:p>
        </p:txBody>
      </p:sp>
      <p:sp>
        <p:nvSpPr>
          <p:cNvPr id="39" name="Oval 38"/>
          <p:cNvSpPr/>
          <p:nvPr/>
        </p:nvSpPr>
        <p:spPr>
          <a:xfrm>
            <a:off x="8596811" y="4262339"/>
            <a:ext cx="1944687" cy="611187"/>
          </a:xfrm>
          <a:prstGeom prst="ellipse">
            <a:avLst/>
          </a:prstGeom>
          <a:solidFill>
            <a:schemeClr val="accent5">
              <a:lumMod val="60000"/>
              <a:lumOff val="40000"/>
            </a:schemeClr>
          </a:solidFill>
          <a:ln>
            <a:solidFill>
              <a:schemeClr val="tx1"/>
            </a:solidFill>
          </a:ln>
        </p:spPr>
        <p:txBody>
          <a:bodyPr wrap="none" lIns="103345" tIns="51673" rIns="103345" bIns="51673" anchor="ctr"/>
          <a:lstStyle/>
          <a:p>
            <a:pPr algn="ctr" defTabSz="457200" fontAlgn="base">
              <a:spcBef>
                <a:spcPct val="0"/>
              </a:spcBef>
              <a:spcAft>
                <a:spcPct val="0"/>
              </a:spcAft>
              <a:defRPr/>
            </a:pPr>
            <a:r>
              <a:rPr lang="en-GB" sz="1400">
                <a:solidFill>
                  <a:srgbClr val="000000"/>
                </a:solidFill>
                <a:latin typeface="Arial" pitchFamily="34" charset="0"/>
                <a:cs typeface="Arial" pitchFamily="34" charset="0"/>
              </a:rPr>
              <a:t>Go directly to phase III</a:t>
            </a:r>
            <a:endParaRPr lang="en-US" sz="1400">
              <a:solidFill>
                <a:srgbClr val="000000"/>
              </a:solidFill>
              <a:latin typeface="Arial" pitchFamily="34" charset="0"/>
              <a:cs typeface="Arial" pitchFamily="34" charset="0"/>
            </a:endParaRPr>
          </a:p>
        </p:txBody>
      </p:sp>
      <p:sp>
        <p:nvSpPr>
          <p:cNvPr id="40" name="Oval 39"/>
          <p:cNvSpPr/>
          <p:nvPr/>
        </p:nvSpPr>
        <p:spPr>
          <a:xfrm>
            <a:off x="2832672" y="4214714"/>
            <a:ext cx="2157413" cy="706437"/>
          </a:xfrm>
          <a:prstGeom prst="ellipse">
            <a:avLst/>
          </a:prstGeom>
          <a:solidFill>
            <a:schemeClr val="accent5">
              <a:lumMod val="60000"/>
              <a:lumOff val="40000"/>
            </a:schemeClr>
          </a:solidFill>
          <a:ln>
            <a:solidFill>
              <a:schemeClr val="tx1"/>
            </a:solidFill>
          </a:ln>
        </p:spPr>
        <p:txBody>
          <a:bodyPr wrap="none" lIns="103345" tIns="51673" rIns="103345" bIns="51673" anchor="ctr"/>
          <a:lstStyle/>
          <a:p>
            <a:pPr algn="ctr" defTabSz="457200" fontAlgn="base">
              <a:spcBef>
                <a:spcPct val="0"/>
              </a:spcBef>
              <a:spcAft>
                <a:spcPct val="0"/>
              </a:spcAft>
              <a:defRPr/>
            </a:pPr>
            <a:r>
              <a:rPr lang="en-GB" sz="1400">
                <a:solidFill>
                  <a:srgbClr val="000000"/>
                </a:solidFill>
                <a:latin typeface="Arial" pitchFamily="34" charset="0"/>
                <a:cs typeface="Arial" pitchFamily="34" charset="0"/>
              </a:rPr>
              <a:t>Start </a:t>
            </a:r>
            <a:r>
              <a:rPr lang="en-GB" sz="1400" err="1">
                <a:solidFill>
                  <a:srgbClr val="000000"/>
                </a:solidFill>
                <a:latin typeface="Arial" pitchFamily="34" charset="0"/>
                <a:cs typeface="Arial" pitchFamily="34" charset="0"/>
              </a:rPr>
              <a:t>leflunomide</a:t>
            </a:r>
            <a:r>
              <a:rPr lang="en-GB" sz="1400">
                <a:solidFill>
                  <a:srgbClr val="000000"/>
                </a:solidFill>
                <a:latin typeface="Arial" pitchFamily="34" charset="0"/>
                <a:cs typeface="Arial" pitchFamily="34" charset="0"/>
              </a:rPr>
              <a:t> </a:t>
            </a:r>
            <a:br>
              <a:rPr lang="en-GB" sz="1400">
                <a:solidFill>
                  <a:srgbClr val="000000"/>
                </a:solidFill>
                <a:latin typeface="Arial" pitchFamily="34" charset="0"/>
                <a:cs typeface="Arial" pitchFamily="34" charset="0"/>
              </a:rPr>
            </a:br>
            <a:r>
              <a:rPr lang="en-GB" sz="1400">
                <a:solidFill>
                  <a:srgbClr val="000000"/>
                </a:solidFill>
                <a:latin typeface="Arial" pitchFamily="34" charset="0"/>
                <a:cs typeface="Arial" pitchFamily="34" charset="0"/>
              </a:rPr>
              <a:t>or sulfasalazine </a:t>
            </a:r>
            <a:br>
              <a:rPr lang="en-GB" sz="1400">
                <a:solidFill>
                  <a:srgbClr val="000000"/>
                </a:solidFill>
                <a:latin typeface="Arial" pitchFamily="34" charset="0"/>
                <a:cs typeface="Arial" pitchFamily="34" charset="0"/>
              </a:rPr>
            </a:br>
            <a:r>
              <a:rPr lang="en-GB" sz="1400">
                <a:solidFill>
                  <a:srgbClr val="000000"/>
                </a:solidFill>
                <a:latin typeface="Arial" pitchFamily="34" charset="0"/>
                <a:cs typeface="Arial" pitchFamily="34" charset="0"/>
              </a:rPr>
              <a:t>(or cyclosporine A)</a:t>
            </a:r>
            <a:endParaRPr lang="en-US" sz="1400">
              <a:solidFill>
                <a:srgbClr val="000000"/>
              </a:solidFill>
              <a:latin typeface="Arial" pitchFamily="34" charset="0"/>
              <a:cs typeface="Arial" pitchFamily="34" charset="0"/>
            </a:endParaRPr>
          </a:p>
        </p:txBody>
      </p:sp>
      <p:sp>
        <p:nvSpPr>
          <p:cNvPr id="41" name="TextBox 30"/>
          <p:cNvSpPr txBox="1">
            <a:spLocks noChangeArrowheads="1"/>
          </p:cNvSpPr>
          <p:nvPr/>
        </p:nvSpPr>
        <p:spPr bwMode="auto">
          <a:xfrm>
            <a:off x="5927154" y="5071964"/>
            <a:ext cx="1638300" cy="534987"/>
          </a:xfrm>
          <a:prstGeom prst="rect">
            <a:avLst/>
          </a:prstGeom>
          <a:solidFill>
            <a:schemeClr val="accent5">
              <a:lumMod val="40000"/>
              <a:lumOff val="60000"/>
            </a:schemeClr>
          </a:solidFill>
          <a:ln w="9525">
            <a:solidFill>
              <a:schemeClr val="tx1"/>
            </a:solidFill>
            <a:miter lim="800000"/>
            <a:headEnd/>
            <a:tailEnd/>
          </a:ln>
        </p:spPr>
        <p:txBody>
          <a:bodyPr lIns="103345" tIns="51673" rIns="103345" bIns="51673" anchor="ctr">
            <a:spAutoFit/>
          </a:bodyPr>
          <a:lstStyle/>
          <a:p>
            <a:pPr algn="ctr" defTabSz="457200" fontAlgn="base">
              <a:spcBef>
                <a:spcPct val="0"/>
              </a:spcBef>
              <a:spcAft>
                <a:spcPct val="0"/>
              </a:spcAft>
              <a:defRPr/>
            </a:pPr>
            <a:r>
              <a:rPr lang="en-GB" sz="1400">
                <a:solidFill>
                  <a:srgbClr val="000000"/>
                </a:solidFill>
                <a:latin typeface="Arial" charset="0"/>
                <a:cs typeface="Arial" charset="0"/>
              </a:rPr>
              <a:t>Achieve target within 3–6 months </a:t>
            </a:r>
          </a:p>
        </p:txBody>
      </p:sp>
      <p:sp>
        <p:nvSpPr>
          <p:cNvPr id="42" name="TextBox 31"/>
          <p:cNvSpPr txBox="1">
            <a:spLocks noChangeArrowheads="1"/>
          </p:cNvSpPr>
          <p:nvPr/>
        </p:nvSpPr>
        <p:spPr bwMode="auto">
          <a:xfrm>
            <a:off x="8125842" y="5178764"/>
            <a:ext cx="576262" cy="319799"/>
          </a:xfrm>
          <a:prstGeom prst="rect">
            <a:avLst/>
          </a:prstGeom>
          <a:solidFill>
            <a:schemeClr val="accent5">
              <a:lumMod val="40000"/>
              <a:lumOff val="60000"/>
            </a:schemeClr>
          </a:solidFill>
          <a:ln w="19050">
            <a:solidFill>
              <a:schemeClr val="tx1"/>
            </a:solidFill>
            <a:miter lim="800000"/>
            <a:headEnd/>
            <a:tailEnd/>
          </a:ln>
        </p:spPr>
        <p:txBody>
          <a:bodyPr lIns="103345" tIns="51673" rIns="103345" bIns="51673" anchor="ctr">
            <a:spAutoFit/>
          </a:bodyPr>
          <a:lstStyle/>
          <a:p>
            <a:pPr algn="ctr" defTabSz="457200" fontAlgn="base">
              <a:spcBef>
                <a:spcPct val="0"/>
              </a:spcBef>
              <a:spcAft>
                <a:spcPct val="0"/>
              </a:spcAft>
              <a:defRPr/>
            </a:pPr>
            <a:r>
              <a:rPr lang="en-GB" sz="1400">
                <a:solidFill>
                  <a:srgbClr val="000000"/>
                </a:solidFill>
                <a:latin typeface="Arial" charset="0"/>
                <a:cs typeface="Arial" charset="0"/>
              </a:rPr>
              <a:t>Yes</a:t>
            </a:r>
          </a:p>
        </p:txBody>
      </p:sp>
      <p:sp>
        <p:nvSpPr>
          <p:cNvPr id="43" name="TextBox 32"/>
          <p:cNvSpPr txBox="1">
            <a:spLocks noChangeArrowheads="1"/>
          </p:cNvSpPr>
          <p:nvPr/>
        </p:nvSpPr>
        <p:spPr bwMode="auto">
          <a:xfrm>
            <a:off x="8988948" y="5178764"/>
            <a:ext cx="1008063" cy="319799"/>
          </a:xfrm>
          <a:prstGeom prst="rect">
            <a:avLst/>
          </a:prstGeom>
          <a:solidFill>
            <a:schemeClr val="accent5">
              <a:lumMod val="40000"/>
              <a:lumOff val="60000"/>
            </a:schemeClr>
          </a:solidFill>
          <a:ln w="19050">
            <a:solidFill>
              <a:schemeClr val="tx1"/>
            </a:solidFill>
            <a:miter lim="800000"/>
            <a:headEnd/>
            <a:tailEnd/>
          </a:ln>
        </p:spPr>
        <p:txBody>
          <a:bodyPr lIns="103345" tIns="51673" rIns="103345" bIns="51673" anchor="ctr">
            <a:spAutoFit/>
          </a:bodyPr>
          <a:lstStyle/>
          <a:p>
            <a:pPr algn="ctr" defTabSz="457200" fontAlgn="base">
              <a:spcBef>
                <a:spcPct val="0"/>
              </a:spcBef>
              <a:spcAft>
                <a:spcPct val="0"/>
              </a:spcAft>
              <a:defRPr/>
            </a:pPr>
            <a:r>
              <a:rPr lang="en-GB" sz="1400">
                <a:solidFill>
                  <a:srgbClr val="000000"/>
                </a:solidFill>
                <a:latin typeface="Arial" charset="0"/>
                <a:cs typeface="Arial" charset="0"/>
              </a:rPr>
              <a:t>Continue</a:t>
            </a:r>
          </a:p>
        </p:txBody>
      </p:sp>
      <p:sp>
        <p:nvSpPr>
          <p:cNvPr id="44" name="TextBox 33"/>
          <p:cNvSpPr txBox="1">
            <a:spLocks noChangeArrowheads="1"/>
          </p:cNvSpPr>
          <p:nvPr/>
        </p:nvSpPr>
        <p:spPr bwMode="auto">
          <a:xfrm>
            <a:off x="4955159" y="5178325"/>
            <a:ext cx="576262" cy="319088"/>
          </a:xfrm>
          <a:prstGeom prst="rect">
            <a:avLst/>
          </a:prstGeom>
          <a:solidFill>
            <a:schemeClr val="accent6">
              <a:lumMod val="60000"/>
              <a:lumOff val="40000"/>
            </a:schemeClr>
          </a:solidFill>
          <a:ln w="9525">
            <a:solidFill>
              <a:schemeClr val="tx1"/>
            </a:solidFill>
            <a:miter lim="800000"/>
            <a:headEnd/>
            <a:tailEnd/>
          </a:ln>
        </p:spPr>
        <p:txBody>
          <a:bodyPr lIns="103345" tIns="51673" rIns="103345" bIns="51673" anchor="ctr">
            <a:spAutoFit/>
          </a:bodyPr>
          <a:lstStyle/>
          <a:p>
            <a:pPr algn="ctr" defTabSz="457200" fontAlgn="base">
              <a:spcBef>
                <a:spcPct val="0"/>
              </a:spcBef>
              <a:spcAft>
                <a:spcPct val="0"/>
              </a:spcAft>
              <a:defRPr/>
            </a:pPr>
            <a:r>
              <a:rPr lang="en-GB" sz="1400">
                <a:solidFill>
                  <a:srgbClr val="000000"/>
                </a:solidFill>
                <a:latin typeface="Arial" charset="0"/>
                <a:cs typeface="Arial" charset="0"/>
              </a:rPr>
              <a:t>No</a:t>
            </a:r>
          </a:p>
        </p:txBody>
      </p:sp>
      <p:sp>
        <p:nvSpPr>
          <p:cNvPr id="45" name="TextBox 34"/>
          <p:cNvSpPr txBox="1">
            <a:spLocks noChangeArrowheads="1"/>
          </p:cNvSpPr>
          <p:nvPr/>
        </p:nvSpPr>
        <p:spPr bwMode="auto">
          <a:xfrm>
            <a:off x="3056510" y="5071964"/>
            <a:ext cx="1539875" cy="534987"/>
          </a:xfrm>
          <a:prstGeom prst="rect">
            <a:avLst/>
          </a:prstGeom>
          <a:solidFill>
            <a:schemeClr val="accent6">
              <a:lumMod val="60000"/>
              <a:lumOff val="40000"/>
            </a:schemeClr>
          </a:solidFill>
          <a:ln w="9525">
            <a:solidFill>
              <a:schemeClr val="tx1"/>
            </a:solidFill>
            <a:miter lim="800000"/>
            <a:headEnd/>
            <a:tailEnd/>
          </a:ln>
        </p:spPr>
        <p:txBody>
          <a:bodyPr lIns="103345" tIns="51673" rIns="103345" bIns="51673" anchor="ctr">
            <a:spAutoFit/>
          </a:bodyPr>
          <a:lstStyle/>
          <a:p>
            <a:pPr algn="ctr" defTabSz="457200" fontAlgn="base">
              <a:spcBef>
                <a:spcPct val="0"/>
              </a:spcBef>
              <a:spcAft>
                <a:spcPct val="0"/>
              </a:spcAft>
              <a:defRPr/>
            </a:pPr>
            <a:r>
              <a:rPr lang="en-GB" sz="1400">
                <a:solidFill>
                  <a:srgbClr val="000000"/>
                </a:solidFill>
                <a:latin typeface="Arial" charset="0"/>
                <a:cs typeface="Arial" charset="0"/>
              </a:rPr>
              <a:t>Failure phase II: go to phase III </a:t>
            </a:r>
          </a:p>
        </p:txBody>
      </p:sp>
      <p:sp>
        <p:nvSpPr>
          <p:cNvPr id="46" name="TextBox 35"/>
          <p:cNvSpPr txBox="1">
            <a:spLocks noChangeArrowheads="1"/>
          </p:cNvSpPr>
          <p:nvPr/>
        </p:nvSpPr>
        <p:spPr bwMode="auto">
          <a:xfrm>
            <a:off x="2828290" y="3524151"/>
            <a:ext cx="2739842" cy="203133"/>
          </a:xfrm>
          <a:prstGeom prst="rect">
            <a:avLst/>
          </a:prstGeom>
          <a:noFill/>
          <a:ln w="9525">
            <a:noFill/>
            <a:miter lim="800000"/>
            <a:headEnd/>
            <a:tailEnd/>
          </a:ln>
        </p:spPr>
        <p:txBody>
          <a:bodyPr wrap="square" lIns="0" tIns="0" rIns="0" bIns="0">
            <a:spAutoFit/>
          </a:bodyPr>
          <a:lstStyle/>
          <a:p>
            <a:pPr algn="ctr" defTabSz="457200" fontAlgn="base">
              <a:lnSpc>
                <a:spcPct val="110000"/>
              </a:lnSpc>
              <a:spcBef>
                <a:spcPct val="0"/>
              </a:spcBef>
              <a:spcAft>
                <a:spcPct val="0"/>
              </a:spcAft>
            </a:pPr>
            <a:r>
              <a:rPr lang="en-GB" altLang="en-US" sz="1200">
                <a:solidFill>
                  <a:srgbClr val="000000"/>
                </a:solidFill>
                <a:latin typeface="Arial" pitchFamily="34" charset="0"/>
                <a:cs typeface="Arial" pitchFamily="34" charset="0"/>
              </a:rPr>
              <a:t>Contraindication for methotrexate     </a:t>
            </a:r>
            <a:endParaRPr lang="en-US" altLang="en-US" sz="1200">
              <a:solidFill>
                <a:srgbClr val="000000"/>
              </a:solidFill>
              <a:latin typeface="Arial" pitchFamily="34" charset="0"/>
              <a:cs typeface="Arial" pitchFamily="34" charset="0"/>
            </a:endParaRPr>
          </a:p>
        </p:txBody>
      </p:sp>
      <p:cxnSp>
        <p:nvCxnSpPr>
          <p:cNvPr id="47" name="Straight Connector 46"/>
          <p:cNvCxnSpPr>
            <a:endCxn id="37" idx="3"/>
          </p:cNvCxnSpPr>
          <p:nvPr/>
        </p:nvCxnSpPr>
        <p:spPr>
          <a:xfrm flipH="1">
            <a:off x="8070280" y="3747988"/>
            <a:ext cx="2562225" cy="0"/>
          </a:xfrm>
          <a:prstGeom prst="line">
            <a:avLst/>
          </a:prstGeom>
          <a:ln w="1905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37" idx="1"/>
          </p:cNvCxnSpPr>
          <p:nvPr/>
        </p:nvCxnSpPr>
        <p:spPr>
          <a:xfrm flipH="1">
            <a:off x="3093023" y="3748782"/>
            <a:ext cx="2316607" cy="15082"/>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083497" y="3752751"/>
            <a:ext cx="855663" cy="461963"/>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TextBox 40"/>
          <p:cNvSpPr txBox="1">
            <a:spLocks noChangeArrowheads="1"/>
          </p:cNvSpPr>
          <p:nvPr/>
        </p:nvSpPr>
        <p:spPr bwMode="auto">
          <a:xfrm>
            <a:off x="8064948" y="3454301"/>
            <a:ext cx="2471737" cy="578331"/>
          </a:xfrm>
          <a:prstGeom prst="rect">
            <a:avLst/>
          </a:prstGeom>
          <a:noFill/>
          <a:ln w="9525">
            <a:noFill/>
            <a:miter lim="800000"/>
            <a:headEnd/>
            <a:tailEnd/>
          </a:ln>
        </p:spPr>
        <p:txBody>
          <a:bodyPr lIns="103345" tIns="51673" rIns="103345" bIns="51673">
            <a:spAutoFit/>
          </a:bodyPr>
          <a:lstStyle/>
          <a:p>
            <a:pPr algn="ctr" defTabSz="457200" fontAlgn="base">
              <a:lnSpc>
                <a:spcPct val="110000"/>
              </a:lnSpc>
              <a:spcBef>
                <a:spcPct val="0"/>
              </a:spcBef>
              <a:spcAft>
                <a:spcPct val="0"/>
              </a:spcAft>
            </a:pPr>
            <a:r>
              <a:rPr lang="en-GB" altLang="en-US" sz="1400">
                <a:solidFill>
                  <a:srgbClr val="000000"/>
                </a:solidFill>
                <a:latin typeface="Arial" pitchFamily="34" charset="0"/>
                <a:cs typeface="Arial" pitchFamily="34" charset="0"/>
              </a:rPr>
              <a:t>Predominantly axial disease or severe </a:t>
            </a:r>
            <a:r>
              <a:rPr lang="en-GB" altLang="en-US" sz="1400" err="1">
                <a:solidFill>
                  <a:srgbClr val="000000"/>
                </a:solidFill>
                <a:latin typeface="Arial" pitchFamily="34" charset="0"/>
                <a:cs typeface="Arial" pitchFamily="34" charset="0"/>
              </a:rPr>
              <a:t>enthesitis</a:t>
            </a:r>
            <a:endParaRPr lang="en-US" altLang="en-US" sz="1400">
              <a:solidFill>
                <a:srgbClr val="000000"/>
              </a:solidFill>
              <a:latin typeface="Arial" pitchFamily="34" charset="0"/>
              <a:cs typeface="Arial" pitchFamily="34" charset="0"/>
            </a:endParaRPr>
          </a:p>
        </p:txBody>
      </p:sp>
      <p:cxnSp>
        <p:nvCxnSpPr>
          <p:cNvPr id="51" name="Straight Arrow Connector 50"/>
          <p:cNvCxnSpPr/>
          <p:nvPr/>
        </p:nvCxnSpPr>
        <p:spPr>
          <a:xfrm flipV="1">
            <a:off x="7568629" y="5338663"/>
            <a:ext cx="515938"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8808493" y="5338663"/>
            <a:ext cx="371475"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1" idx="1"/>
          </p:cNvCxnSpPr>
          <p:nvPr/>
        </p:nvCxnSpPr>
        <p:spPr>
          <a:xfrm flipH="1" flipV="1">
            <a:off x="5496126" y="5338663"/>
            <a:ext cx="431029" cy="79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4" idx="1"/>
          </p:cNvCxnSpPr>
          <p:nvPr/>
        </p:nvCxnSpPr>
        <p:spPr>
          <a:xfrm flipH="1">
            <a:off x="4586859" y="5338663"/>
            <a:ext cx="3683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759327" y="2178721"/>
            <a:ext cx="841375" cy="365125"/>
          </a:xfrm>
          <a:prstGeom prst="line">
            <a:avLst/>
          </a:prstGeom>
          <a:ln w="1905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600702" y="2553370"/>
            <a:ext cx="495299" cy="819968"/>
          </a:xfrm>
          <a:prstGeom prst="line">
            <a:avLst/>
          </a:prstGeom>
          <a:ln w="1905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497389" y="2920082"/>
            <a:ext cx="912241" cy="453256"/>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828291" y="3212976"/>
            <a:ext cx="7740195"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Title 97"/>
          <p:cNvSpPr>
            <a:spLocks noGrp="1"/>
          </p:cNvSpPr>
          <p:nvPr>
            <p:ph type="title"/>
          </p:nvPr>
        </p:nvSpPr>
        <p:spPr>
          <a:xfrm>
            <a:off x="3863752" y="248892"/>
            <a:ext cx="5548948" cy="528860"/>
          </a:xfrm>
        </p:spPr>
        <p:txBody>
          <a:bodyPr anchor="t"/>
          <a:lstStyle/>
          <a:p>
            <a:pPr algn="l" eaLnBrk="1" hangingPunct="1"/>
            <a:r>
              <a:rPr lang="en-US" altLang="en-US" sz="2400">
                <a:solidFill>
                  <a:srgbClr val="953735"/>
                </a:solidFill>
                <a:latin typeface="Arial Rounded MT Bold"/>
                <a:cs typeface="Arial Rounded MT Bold"/>
              </a:rPr>
              <a:t>EULAR Treatment Algorithm for </a:t>
            </a:r>
            <a:r>
              <a:rPr lang="en-US" altLang="en-US" sz="2400" err="1">
                <a:solidFill>
                  <a:srgbClr val="953735"/>
                </a:solidFill>
                <a:latin typeface="Arial Rounded MT Bold"/>
                <a:cs typeface="Arial Rounded MT Bold"/>
              </a:rPr>
              <a:t>PsA</a:t>
            </a:r>
            <a:endParaRPr lang="en-GB" altLang="en-US" sz="2400" dirty="0">
              <a:solidFill>
                <a:srgbClr val="953735"/>
              </a:solidFill>
              <a:latin typeface="Arial Rounded MT Bold"/>
              <a:cs typeface="Arial Rounded MT Bold"/>
            </a:endParaRPr>
          </a:p>
        </p:txBody>
      </p:sp>
      <p:sp>
        <p:nvSpPr>
          <p:cNvPr id="60" name="TextBox 193"/>
          <p:cNvSpPr txBox="1">
            <a:spLocks noChangeArrowheads="1"/>
          </p:cNvSpPr>
          <p:nvPr/>
        </p:nvSpPr>
        <p:spPr bwMode="auto">
          <a:xfrm>
            <a:off x="2906738" y="3287613"/>
            <a:ext cx="1365250" cy="320675"/>
          </a:xfrm>
          <a:prstGeom prst="rect">
            <a:avLst/>
          </a:prstGeom>
          <a:noFill/>
          <a:ln w="9525">
            <a:noFill/>
            <a:miter lim="800000"/>
            <a:headEnd/>
            <a:tailEnd/>
          </a:ln>
        </p:spPr>
        <p:txBody>
          <a:bodyPr lIns="103345" tIns="51673" rIns="103345" bIns="51673">
            <a:spAutoFit/>
          </a:bodyPr>
          <a:lstStyle/>
          <a:p>
            <a:pPr defTabSz="457200" fontAlgn="base">
              <a:spcBef>
                <a:spcPct val="0"/>
              </a:spcBef>
              <a:spcAft>
                <a:spcPct val="0"/>
              </a:spcAft>
            </a:pPr>
            <a:r>
              <a:rPr lang="en-GB" altLang="en-US" sz="1400" b="1">
                <a:solidFill>
                  <a:srgbClr val="000000"/>
                </a:solidFill>
                <a:latin typeface="Arial" pitchFamily="34" charset="0"/>
                <a:cs typeface="Arial" pitchFamily="34" charset="0"/>
              </a:rPr>
              <a:t>Phase II</a:t>
            </a:r>
            <a:endParaRPr lang="en-US" altLang="en-US" sz="1400" b="1">
              <a:solidFill>
                <a:srgbClr val="000000"/>
              </a:solidFill>
              <a:latin typeface="Arial" pitchFamily="34" charset="0"/>
              <a:cs typeface="Arial" pitchFamily="34" charset="0"/>
            </a:endParaRPr>
          </a:p>
        </p:txBody>
      </p:sp>
      <p:sp>
        <p:nvSpPr>
          <p:cNvPr id="62" name="Text Box 4"/>
          <p:cNvSpPr txBox="1">
            <a:spLocks noChangeArrowheads="1"/>
          </p:cNvSpPr>
          <p:nvPr/>
        </p:nvSpPr>
        <p:spPr bwMode="auto">
          <a:xfrm>
            <a:off x="2780096" y="6567156"/>
            <a:ext cx="3315905" cy="246221"/>
          </a:xfrm>
          <a:prstGeom prst="rect">
            <a:avLst/>
          </a:prstGeom>
          <a:noFill/>
          <a:ln w="9525">
            <a:noFill/>
            <a:miter lim="800000"/>
            <a:headEnd/>
            <a:tailEnd/>
          </a:ln>
        </p:spPr>
        <p:txBody>
          <a:bodyPr wrap="square" anchor="b">
            <a:spAutoFit/>
          </a:bodyPr>
          <a:lstStyle/>
          <a:p>
            <a:pPr defTabSz="457200" fontAlgn="base">
              <a:spcBef>
                <a:spcPct val="0"/>
              </a:spcBef>
              <a:spcAft>
                <a:spcPct val="0"/>
              </a:spcAft>
            </a:pPr>
            <a:r>
              <a:rPr lang="it-IT" altLang="en-US" sz="1000">
                <a:solidFill>
                  <a:srgbClr val="000000"/>
                </a:solidFill>
                <a:latin typeface="Arial" pitchFamily="34" charset="0"/>
                <a:cs typeface="Arial" pitchFamily="34" charset="0"/>
              </a:rPr>
              <a:t>Gossec</a:t>
            </a:r>
            <a:r>
              <a:rPr lang="it-IT" altLang="en-US" sz="1000" dirty="0">
                <a:solidFill>
                  <a:srgbClr val="000000"/>
                </a:solidFill>
                <a:latin typeface="Arial" pitchFamily="34" charset="0"/>
                <a:cs typeface="Arial" pitchFamily="34" charset="0"/>
              </a:rPr>
              <a:t> L et al., </a:t>
            </a:r>
            <a:r>
              <a:rPr lang="it-IT" altLang="en-US" sz="1000" dirty="0" err="1">
                <a:solidFill>
                  <a:srgbClr val="000000"/>
                </a:solidFill>
                <a:latin typeface="Arial" pitchFamily="34" charset="0"/>
                <a:cs typeface="Arial" pitchFamily="34" charset="0"/>
              </a:rPr>
              <a:t>Ann</a:t>
            </a:r>
            <a:r>
              <a:rPr lang="it-IT" altLang="en-US" sz="1000" dirty="0">
                <a:solidFill>
                  <a:srgbClr val="000000"/>
                </a:solidFill>
                <a:latin typeface="Arial" pitchFamily="34" charset="0"/>
                <a:cs typeface="Arial" pitchFamily="34" charset="0"/>
              </a:rPr>
              <a:t> </a:t>
            </a:r>
            <a:r>
              <a:rPr lang="it-IT" altLang="en-US" sz="1000" dirty="0" err="1">
                <a:solidFill>
                  <a:srgbClr val="000000"/>
                </a:solidFill>
                <a:latin typeface="Arial" pitchFamily="34" charset="0"/>
                <a:cs typeface="Arial" pitchFamily="34" charset="0"/>
              </a:rPr>
              <a:t>Rheum</a:t>
            </a:r>
            <a:r>
              <a:rPr lang="it-IT" altLang="en-US" sz="1000" dirty="0">
                <a:solidFill>
                  <a:srgbClr val="000000"/>
                </a:solidFill>
                <a:latin typeface="Arial" pitchFamily="34" charset="0"/>
                <a:cs typeface="Arial" pitchFamily="34" charset="0"/>
              </a:rPr>
              <a:t> </a:t>
            </a:r>
            <a:r>
              <a:rPr lang="it-IT" altLang="en-US" sz="1000" dirty="0" err="1">
                <a:solidFill>
                  <a:srgbClr val="000000"/>
                </a:solidFill>
                <a:latin typeface="Arial" pitchFamily="34" charset="0"/>
                <a:cs typeface="Arial" pitchFamily="34" charset="0"/>
              </a:rPr>
              <a:t>Dis</a:t>
            </a:r>
            <a:r>
              <a:rPr lang="it-IT" altLang="en-US" sz="1000" dirty="0">
                <a:solidFill>
                  <a:srgbClr val="000000"/>
                </a:solidFill>
                <a:latin typeface="Arial" pitchFamily="34" charset="0"/>
                <a:cs typeface="Arial" pitchFamily="34" charset="0"/>
              </a:rPr>
              <a:t>. 2012 Jan;71(1):4-12</a:t>
            </a:r>
          </a:p>
        </p:txBody>
      </p:sp>
      <p:sp>
        <p:nvSpPr>
          <p:cNvPr id="67" name="Rounded Rectangle 66">
            <a:hlinkClick r:id="" action="ppaction://noaction"/>
          </p:cNvPr>
          <p:cNvSpPr/>
          <p:nvPr/>
        </p:nvSpPr>
        <p:spPr>
          <a:xfrm>
            <a:off x="1645245" y="2924944"/>
            <a:ext cx="948253" cy="402216"/>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700" dirty="0">
                <a:solidFill>
                  <a:prstClr val="white"/>
                </a:solidFill>
                <a:latin typeface="Arial"/>
                <a:cs typeface="Arial"/>
              </a:rPr>
              <a:t>Recommendation</a:t>
            </a:r>
          </a:p>
        </p:txBody>
      </p:sp>
      <p:sp>
        <p:nvSpPr>
          <p:cNvPr id="68" name="Rounded Rectangle 67">
            <a:hlinkClick r:id="" action="ppaction://noaction"/>
          </p:cNvPr>
          <p:cNvSpPr/>
          <p:nvPr/>
        </p:nvSpPr>
        <p:spPr>
          <a:xfrm>
            <a:off x="1645245" y="3511552"/>
            <a:ext cx="948253" cy="402216"/>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Algorithm</a:t>
            </a:r>
          </a:p>
        </p:txBody>
      </p:sp>
      <p:sp>
        <p:nvSpPr>
          <p:cNvPr id="65" name="TextBox 64"/>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srgbClr val="782244"/>
                </a:solidFill>
                <a:latin typeface="Arial Rounded MT Bold" charset="0"/>
                <a:ea typeface="Arial Rounded MT Bold" charset="0"/>
                <a:cs typeface="Arial Rounded MT Bold" charset="0"/>
              </a:rPr>
              <a:t> </a:t>
            </a:r>
          </a:p>
        </p:txBody>
      </p:sp>
      <p:pic>
        <p:nvPicPr>
          <p:cNvPr id="66" name="Picture 6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60634" y="5592419"/>
            <a:ext cx="464452" cy="808661"/>
          </a:xfrm>
          <a:prstGeom prst="rect">
            <a:avLst/>
          </a:prstGeom>
        </p:spPr>
      </p:pic>
    </p:spTree>
    <p:extLst>
      <p:ext uri="{BB962C8B-B14F-4D97-AF65-F5344CB8AC3E}">
        <p14:creationId xmlns:p14="http://schemas.microsoft.com/office/powerpoint/2010/main" val="6215754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flipH="1">
            <a:off x="7834687" y="1094855"/>
            <a:ext cx="430212" cy="708025"/>
          </a:xfrm>
          <a:prstGeom prst="line">
            <a:avLst/>
          </a:prstGeom>
          <a:ln w="1905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36" idx="0"/>
          </p:cNvCxnSpPr>
          <p:nvPr/>
        </p:nvCxnSpPr>
        <p:spPr bwMode="auto">
          <a:xfrm>
            <a:off x="7574337" y="2702993"/>
            <a:ext cx="799306" cy="434619"/>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flipH="1">
            <a:off x="4976444" y="1904479"/>
            <a:ext cx="1101725" cy="209550"/>
          </a:xfrm>
          <a:prstGeom prst="line">
            <a:avLst/>
          </a:prstGeom>
          <a:ln w="19050">
            <a:solidFill>
              <a:schemeClr val="tx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40" idx="1"/>
          </p:cNvCxnSpPr>
          <p:nvPr/>
        </p:nvCxnSpPr>
        <p:spPr bwMode="auto">
          <a:xfrm>
            <a:off x="4636719" y="3458642"/>
            <a:ext cx="952947" cy="471488"/>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bwMode="auto">
          <a:xfrm flipH="1">
            <a:off x="6743876" y="3863454"/>
            <a:ext cx="1588" cy="41910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bwMode="auto">
          <a:xfrm flipH="1">
            <a:off x="6744072" y="4944542"/>
            <a:ext cx="1588" cy="41910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bwMode="auto">
          <a:xfrm>
            <a:off x="7208915" y="5631929"/>
            <a:ext cx="661988"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bwMode="auto">
          <a:xfrm>
            <a:off x="7953454" y="5631929"/>
            <a:ext cx="661987"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bwMode="auto">
          <a:xfrm flipH="1">
            <a:off x="4636719" y="3298304"/>
            <a:ext cx="554037"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bwMode="auto">
          <a:xfrm>
            <a:off x="7434638" y="3298304"/>
            <a:ext cx="661987"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bwMode="auto">
          <a:xfrm>
            <a:off x="8437938" y="3298304"/>
            <a:ext cx="661987"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53"/>
          <p:cNvSpPr txBox="1">
            <a:spLocks noChangeArrowheads="1"/>
          </p:cNvSpPr>
          <p:nvPr/>
        </p:nvSpPr>
        <p:spPr bwMode="auto">
          <a:xfrm>
            <a:off x="5472488" y="1083743"/>
            <a:ext cx="2454275" cy="503237"/>
          </a:xfrm>
          <a:prstGeom prst="rect">
            <a:avLst/>
          </a:prstGeom>
          <a:solidFill>
            <a:schemeClr val="accent6">
              <a:lumMod val="40000"/>
              <a:lumOff val="60000"/>
            </a:schemeClr>
          </a:solidFill>
          <a:ln w="9525">
            <a:solidFill>
              <a:schemeClr val="tx1"/>
            </a:solidFill>
            <a:miter lim="800000"/>
            <a:headEnd/>
            <a:tailEnd/>
          </a:ln>
        </p:spPr>
        <p:txBody>
          <a:bodyPr lIns="103345" tIns="51673" rIns="103345" bIns="51673" anchor="ctr">
            <a:spAutoFit/>
          </a:bodyPr>
          <a:lstStyle/>
          <a:p>
            <a:pPr algn="ctr" defTabSz="457200" fontAlgn="base">
              <a:spcBef>
                <a:spcPct val="0"/>
              </a:spcBef>
              <a:spcAft>
                <a:spcPct val="0"/>
              </a:spcAft>
              <a:defRPr/>
            </a:pPr>
            <a:r>
              <a:rPr lang="en-GB" sz="1300">
                <a:solidFill>
                  <a:srgbClr val="000000"/>
                </a:solidFill>
                <a:latin typeface="Arial" charset="0"/>
                <a:cs typeface="Arial" charset="0"/>
              </a:rPr>
              <a:t>Lack of efficacy and/or toxicity in phase II</a:t>
            </a:r>
          </a:p>
        </p:txBody>
      </p:sp>
      <p:sp>
        <p:nvSpPr>
          <p:cNvPr id="22" name="TextBox 54"/>
          <p:cNvSpPr txBox="1">
            <a:spLocks noChangeArrowheads="1"/>
          </p:cNvSpPr>
          <p:nvPr/>
        </p:nvSpPr>
        <p:spPr bwMode="auto">
          <a:xfrm>
            <a:off x="5609013" y="1642543"/>
            <a:ext cx="2192337" cy="503237"/>
          </a:xfrm>
          <a:prstGeom prst="rect">
            <a:avLst/>
          </a:prstGeom>
          <a:solidFill>
            <a:schemeClr val="accent6">
              <a:lumMod val="40000"/>
              <a:lumOff val="60000"/>
            </a:schemeClr>
          </a:solidFill>
          <a:ln w="9525">
            <a:solidFill>
              <a:schemeClr val="tx1"/>
            </a:solidFill>
            <a:miter lim="800000"/>
            <a:headEnd/>
            <a:tailEnd/>
          </a:ln>
        </p:spPr>
        <p:txBody>
          <a:bodyPr lIns="103345" tIns="51673" rIns="103345" bIns="51673" anchor="ctr">
            <a:spAutoFit/>
          </a:bodyPr>
          <a:lstStyle/>
          <a:p>
            <a:pPr algn="ctr" defTabSz="457200" fontAlgn="base">
              <a:spcBef>
                <a:spcPct val="0"/>
              </a:spcBef>
              <a:spcAft>
                <a:spcPct val="0"/>
              </a:spcAft>
              <a:defRPr/>
            </a:pPr>
            <a:r>
              <a:rPr lang="en-GB" sz="1300">
                <a:solidFill>
                  <a:srgbClr val="000000"/>
                </a:solidFill>
                <a:latin typeface="Arial" charset="0"/>
                <a:cs typeface="Arial" charset="0"/>
              </a:rPr>
              <a:t>Predominant axial disease or </a:t>
            </a:r>
            <a:r>
              <a:rPr lang="en-GB" sz="1300" err="1">
                <a:solidFill>
                  <a:srgbClr val="000000"/>
                </a:solidFill>
                <a:latin typeface="Arial" charset="0"/>
                <a:cs typeface="Arial" charset="0"/>
              </a:rPr>
              <a:t>enthesis</a:t>
            </a:r>
            <a:endParaRPr lang="en-GB" sz="1300">
              <a:solidFill>
                <a:srgbClr val="000000"/>
              </a:solidFill>
              <a:latin typeface="Arial" charset="0"/>
              <a:cs typeface="Arial" charset="0"/>
            </a:endParaRPr>
          </a:p>
        </p:txBody>
      </p:sp>
      <p:cxnSp>
        <p:nvCxnSpPr>
          <p:cNvPr id="23" name="Straight Connector 22"/>
          <p:cNvCxnSpPr>
            <a:endCxn id="20" idx="1"/>
          </p:cNvCxnSpPr>
          <p:nvPr/>
        </p:nvCxnSpPr>
        <p:spPr bwMode="auto">
          <a:xfrm>
            <a:off x="4751763" y="1094854"/>
            <a:ext cx="720725" cy="24130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auto">
          <a:xfrm flipH="1" flipV="1">
            <a:off x="3227019" y="1417118"/>
            <a:ext cx="2245468" cy="3174"/>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48" idx="0"/>
          </p:cNvCxnSpPr>
          <p:nvPr/>
        </p:nvCxnSpPr>
        <p:spPr bwMode="auto">
          <a:xfrm>
            <a:off x="3227019" y="1420292"/>
            <a:ext cx="918369" cy="44450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flipH="1">
            <a:off x="7926762" y="1417118"/>
            <a:ext cx="2394398" cy="3175"/>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flipH="1">
            <a:off x="9530585" y="1417118"/>
            <a:ext cx="790575" cy="371475"/>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61"/>
          <p:cNvSpPr txBox="1">
            <a:spLocks noChangeArrowheads="1"/>
          </p:cNvSpPr>
          <p:nvPr/>
        </p:nvSpPr>
        <p:spPr bwMode="auto">
          <a:xfrm>
            <a:off x="6115424" y="2187054"/>
            <a:ext cx="1638300" cy="534988"/>
          </a:xfrm>
          <a:prstGeom prst="rect">
            <a:avLst/>
          </a:prstGeom>
          <a:solidFill>
            <a:schemeClr val="accent5">
              <a:lumMod val="60000"/>
              <a:lumOff val="40000"/>
            </a:schemeClr>
          </a:solidFill>
          <a:ln w="9525">
            <a:solidFill>
              <a:schemeClr val="tx1"/>
            </a:solidFill>
            <a:miter lim="800000"/>
            <a:headEnd/>
            <a:tailEnd/>
          </a:ln>
        </p:spPr>
        <p:txBody>
          <a:bodyPr lIns="103345" tIns="51673" rIns="103345" bIns="51673" anchor="ctr">
            <a:spAutoFit/>
          </a:bodyPr>
          <a:lstStyle/>
          <a:p>
            <a:pPr algn="ctr" defTabSz="457200" fontAlgn="base">
              <a:spcBef>
                <a:spcPct val="0"/>
              </a:spcBef>
              <a:spcAft>
                <a:spcPct val="0"/>
              </a:spcAft>
              <a:defRPr/>
            </a:pPr>
            <a:r>
              <a:rPr lang="en-GB" sz="1400">
                <a:solidFill>
                  <a:srgbClr val="000000"/>
                </a:solidFill>
                <a:latin typeface="Arial" charset="0"/>
                <a:cs typeface="Arial" charset="0"/>
              </a:rPr>
              <a:t>Achieve target within 3–6 months </a:t>
            </a:r>
          </a:p>
        </p:txBody>
      </p:sp>
      <p:sp>
        <p:nvSpPr>
          <p:cNvPr id="29" name="TextBox 62"/>
          <p:cNvSpPr txBox="1">
            <a:spLocks noChangeArrowheads="1"/>
          </p:cNvSpPr>
          <p:nvPr/>
        </p:nvSpPr>
        <p:spPr bwMode="auto">
          <a:xfrm>
            <a:off x="5377114" y="2301000"/>
            <a:ext cx="576262" cy="319799"/>
          </a:xfrm>
          <a:prstGeom prst="rect">
            <a:avLst/>
          </a:prstGeom>
          <a:solidFill>
            <a:schemeClr val="accent6">
              <a:lumMod val="40000"/>
              <a:lumOff val="60000"/>
            </a:schemeClr>
          </a:solidFill>
          <a:ln w="9525">
            <a:solidFill>
              <a:schemeClr val="tx1"/>
            </a:solidFill>
            <a:miter lim="800000"/>
            <a:headEnd/>
            <a:tailEnd/>
          </a:ln>
        </p:spPr>
        <p:txBody>
          <a:bodyPr lIns="103345" tIns="51673" rIns="103345" bIns="51673" anchor="ctr">
            <a:spAutoFit/>
          </a:bodyPr>
          <a:lstStyle/>
          <a:p>
            <a:pPr algn="ctr" defTabSz="457200" fontAlgn="base">
              <a:spcBef>
                <a:spcPct val="0"/>
              </a:spcBef>
              <a:spcAft>
                <a:spcPct val="0"/>
              </a:spcAft>
              <a:defRPr/>
            </a:pPr>
            <a:r>
              <a:rPr lang="en-GB" sz="1400">
                <a:solidFill>
                  <a:srgbClr val="000000"/>
                </a:solidFill>
                <a:latin typeface="Arial" charset="0"/>
                <a:cs typeface="Arial" charset="0"/>
              </a:rPr>
              <a:t>No</a:t>
            </a:r>
          </a:p>
        </p:txBody>
      </p:sp>
      <p:cxnSp>
        <p:nvCxnSpPr>
          <p:cNvPr id="30" name="Straight Arrow Connector 29"/>
          <p:cNvCxnSpPr/>
          <p:nvPr/>
        </p:nvCxnSpPr>
        <p:spPr bwMode="auto">
          <a:xfrm flipH="1">
            <a:off x="5100268" y="2460104"/>
            <a:ext cx="29845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8" idx="1"/>
            <a:endCxn id="29" idx="3"/>
          </p:cNvCxnSpPr>
          <p:nvPr/>
        </p:nvCxnSpPr>
        <p:spPr bwMode="auto">
          <a:xfrm flipH="1">
            <a:off x="5953376" y="2454549"/>
            <a:ext cx="162048" cy="6351"/>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bwMode="auto">
          <a:xfrm flipH="1">
            <a:off x="7791824" y="2460104"/>
            <a:ext cx="452438" cy="158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66"/>
          <p:cNvSpPr txBox="1">
            <a:spLocks noChangeArrowheads="1"/>
          </p:cNvSpPr>
          <p:nvPr/>
        </p:nvSpPr>
        <p:spPr bwMode="auto">
          <a:xfrm>
            <a:off x="5834437" y="3030018"/>
            <a:ext cx="1638300" cy="534987"/>
          </a:xfrm>
          <a:prstGeom prst="rect">
            <a:avLst/>
          </a:prstGeom>
          <a:solidFill>
            <a:schemeClr val="accent5">
              <a:lumMod val="60000"/>
              <a:lumOff val="40000"/>
            </a:schemeClr>
          </a:solidFill>
          <a:ln w="9525">
            <a:solidFill>
              <a:schemeClr val="tx1"/>
            </a:solidFill>
            <a:miter lim="800000"/>
            <a:headEnd/>
            <a:tailEnd/>
          </a:ln>
        </p:spPr>
        <p:txBody>
          <a:bodyPr lIns="103345" tIns="51673" rIns="103345" bIns="51673" anchor="ctr">
            <a:spAutoFit/>
          </a:bodyPr>
          <a:lstStyle/>
          <a:p>
            <a:pPr algn="ctr" defTabSz="457200" fontAlgn="base">
              <a:spcBef>
                <a:spcPct val="0"/>
              </a:spcBef>
              <a:spcAft>
                <a:spcPct val="0"/>
              </a:spcAft>
              <a:defRPr/>
            </a:pPr>
            <a:r>
              <a:rPr lang="en-GB" sz="1400">
                <a:solidFill>
                  <a:srgbClr val="000000"/>
                </a:solidFill>
                <a:latin typeface="Arial" charset="0"/>
                <a:cs typeface="Arial" charset="0"/>
              </a:rPr>
              <a:t>Achieve target within 3–6 months </a:t>
            </a:r>
          </a:p>
        </p:txBody>
      </p:sp>
      <p:sp>
        <p:nvSpPr>
          <p:cNvPr id="34" name="TextBox 33"/>
          <p:cNvSpPr txBox="1"/>
          <p:nvPr/>
        </p:nvSpPr>
        <p:spPr bwMode="auto">
          <a:xfrm>
            <a:off x="4945264" y="3137612"/>
            <a:ext cx="576262" cy="319799"/>
          </a:xfrm>
          <a:prstGeom prst="rect">
            <a:avLst/>
          </a:prstGeom>
          <a:solidFill>
            <a:schemeClr val="accent3"/>
          </a:solidFill>
          <a:ln>
            <a:solidFill>
              <a:schemeClr val="tx1"/>
            </a:solidFill>
          </a:ln>
        </p:spPr>
        <p:txBody>
          <a:bodyPr lIns="103345" tIns="51673" rIns="103345" bIns="51673" anchor="ctr">
            <a:spAutoFit/>
          </a:bodyPr>
          <a:lstStyle/>
          <a:p>
            <a:pPr algn="ctr" defTabSz="457200" fontAlgn="base">
              <a:spcBef>
                <a:spcPct val="0"/>
              </a:spcBef>
              <a:spcAft>
                <a:spcPct val="0"/>
              </a:spcAft>
              <a:defRPr/>
            </a:pPr>
            <a:r>
              <a:rPr lang="en-GB" sz="1400">
                <a:solidFill>
                  <a:srgbClr val="FFFFFF"/>
                </a:solidFill>
                <a:latin typeface="Arial" pitchFamily="34" charset="0"/>
                <a:cs typeface="Arial" pitchFamily="34" charset="0"/>
              </a:rPr>
              <a:t>No</a:t>
            </a:r>
          </a:p>
        </p:txBody>
      </p:sp>
      <p:cxnSp>
        <p:nvCxnSpPr>
          <p:cNvPr id="35" name="Straight Arrow Connector 34"/>
          <p:cNvCxnSpPr>
            <a:stCxn id="33" idx="1"/>
          </p:cNvCxnSpPr>
          <p:nvPr/>
        </p:nvCxnSpPr>
        <p:spPr bwMode="auto">
          <a:xfrm flipH="1">
            <a:off x="5521329" y="3297512"/>
            <a:ext cx="313108" cy="793"/>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70"/>
          <p:cNvSpPr txBox="1">
            <a:spLocks noChangeArrowheads="1"/>
          </p:cNvSpPr>
          <p:nvPr/>
        </p:nvSpPr>
        <p:spPr bwMode="auto">
          <a:xfrm>
            <a:off x="8085512" y="3137612"/>
            <a:ext cx="576262" cy="319799"/>
          </a:xfrm>
          <a:prstGeom prst="rect">
            <a:avLst/>
          </a:prstGeom>
          <a:solidFill>
            <a:schemeClr val="accent5">
              <a:lumMod val="60000"/>
              <a:lumOff val="40000"/>
            </a:schemeClr>
          </a:solidFill>
          <a:ln w="9525">
            <a:solidFill>
              <a:schemeClr val="tx1"/>
            </a:solidFill>
            <a:miter lim="800000"/>
            <a:headEnd/>
            <a:tailEnd/>
          </a:ln>
        </p:spPr>
        <p:txBody>
          <a:bodyPr lIns="103345" tIns="51673" rIns="103345" bIns="51673" anchor="ctr">
            <a:spAutoFit/>
          </a:bodyPr>
          <a:lstStyle/>
          <a:p>
            <a:pPr algn="ctr" defTabSz="457200" fontAlgn="base">
              <a:spcBef>
                <a:spcPct val="0"/>
              </a:spcBef>
              <a:spcAft>
                <a:spcPct val="0"/>
              </a:spcAft>
              <a:defRPr/>
            </a:pPr>
            <a:r>
              <a:rPr lang="en-GB" sz="1400">
                <a:solidFill>
                  <a:srgbClr val="000000"/>
                </a:solidFill>
                <a:latin typeface="Arial" charset="0"/>
                <a:cs typeface="Arial" charset="0"/>
              </a:rPr>
              <a:t>Yes</a:t>
            </a:r>
          </a:p>
        </p:txBody>
      </p:sp>
      <p:sp>
        <p:nvSpPr>
          <p:cNvPr id="37" name="TextBox 71"/>
          <p:cNvSpPr txBox="1">
            <a:spLocks noChangeArrowheads="1"/>
          </p:cNvSpPr>
          <p:nvPr/>
        </p:nvSpPr>
        <p:spPr bwMode="auto">
          <a:xfrm>
            <a:off x="9093575" y="3137612"/>
            <a:ext cx="1008063" cy="319799"/>
          </a:xfrm>
          <a:prstGeom prst="rect">
            <a:avLst/>
          </a:prstGeom>
          <a:solidFill>
            <a:schemeClr val="accent5">
              <a:lumMod val="60000"/>
              <a:lumOff val="40000"/>
            </a:schemeClr>
          </a:solidFill>
          <a:ln w="9525">
            <a:solidFill>
              <a:schemeClr val="tx1"/>
            </a:solidFill>
            <a:miter lim="800000"/>
            <a:headEnd/>
            <a:tailEnd/>
          </a:ln>
        </p:spPr>
        <p:txBody>
          <a:bodyPr lIns="103345" tIns="51673" rIns="103345" bIns="51673" anchor="ctr">
            <a:spAutoFit/>
          </a:bodyPr>
          <a:lstStyle/>
          <a:p>
            <a:pPr algn="ctr" defTabSz="457200" fontAlgn="base">
              <a:spcBef>
                <a:spcPct val="0"/>
              </a:spcBef>
              <a:spcAft>
                <a:spcPct val="0"/>
              </a:spcAft>
              <a:defRPr/>
            </a:pPr>
            <a:r>
              <a:rPr lang="en-GB" sz="1400">
                <a:solidFill>
                  <a:srgbClr val="000000"/>
                </a:solidFill>
                <a:latin typeface="Arial" charset="0"/>
                <a:cs typeface="Arial" charset="0"/>
              </a:rPr>
              <a:t>Continue</a:t>
            </a:r>
          </a:p>
        </p:txBody>
      </p:sp>
      <p:sp>
        <p:nvSpPr>
          <p:cNvPr id="38" name="TextBox 37"/>
          <p:cNvSpPr txBox="1"/>
          <p:nvPr/>
        </p:nvSpPr>
        <p:spPr bwMode="auto">
          <a:xfrm>
            <a:off x="3093669" y="3030018"/>
            <a:ext cx="1539875" cy="534987"/>
          </a:xfrm>
          <a:prstGeom prst="rect">
            <a:avLst/>
          </a:prstGeom>
          <a:solidFill>
            <a:schemeClr val="accent3"/>
          </a:solidFill>
          <a:ln>
            <a:solidFill>
              <a:schemeClr val="tx1"/>
            </a:solidFill>
          </a:ln>
        </p:spPr>
        <p:txBody>
          <a:bodyPr lIns="103345" tIns="51673" rIns="103345" bIns="51673" anchor="ctr">
            <a:spAutoFit/>
          </a:bodyPr>
          <a:lstStyle/>
          <a:p>
            <a:pPr algn="ctr" defTabSz="457200" fontAlgn="base">
              <a:spcBef>
                <a:spcPct val="0"/>
              </a:spcBef>
              <a:spcAft>
                <a:spcPct val="0"/>
              </a:spcAft>
              <a:defRPr/>
            </a:pPr>
            <a:r>
              <a:rPr lang="en-GB" sz="1400">
                <a:solidFill>
                  <a:srgbClr val="FFFFFF"/>
                </a:solidFill>
                <a:latin typeface="Arial" pitchFamily="34" charset="0"/>
                <a:cs typeface="Arial" pitchFamily="34" charset="0"/>
              </a:rPr>
              <a:t>Failure phase III: go to phase IV </a:t>
            </a:r>
          </a:p>
        </p:txBody>
      </p:sp>
      <p:cxnSp>
        <p:nvCxnSpPr>
          <p:cNvPr id="39" name="Straight Connector 38"/>
          <p:cNvCxnSpPr>
            <a:stCxn id="48" idx="5"/>
          </p:cNvCxnSpPr>
          <p:nvPr/>
        </p:nvCxnSpPr>
        <p:spPr bwMode="auto">
          <a:xfrm>
            <a:off x="4832937" y="2783493"/>
            <a:ext cx="1001500" cy="246524"/>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bwMode="auto">
          <a:xfrm>
            <a:off x="5589666" y="3661843"/>
            <a:ext cx="2377231" cy="536575"/>
          </a:xfrm>
          <a:prstGeom prst="rect">
            <a:avLst/>
          </a:prstGeom>
          <a:solidFill>
            <a:schemeClr val="accent3"/>
          </a:solidFill>
          <a:ln>
            <a:solidFill>
              <a:schemeClr val="tx1"/>
            </a:solidFill>
          </a:ln>
        </p:spPr>
        <p:txBody>
          <a:bodyPr wrap="square" lIns="103345" tIns="51673" rIns="103345" bIns="51673" anchor="ctr">
            <a:spAutoFit/>
          </a:bodyPr>
          <a:lstStyle/>
          <a:p>
            <a:pPr algn="ctr" defTabSz="457200" fontAlgn="base">
              <a:spcBef>
                <a:spcPct val="0"/>
              </a:spcBef>
              <a:spcAft>
                <a:spcPct val="0"/>
              </a:spcAft>
              <a:defRPr/>
            </a:pPr>
            <a:r>
              <a:rPr lang="en-GB" sz="1400">
                <a:solidFill>
                  <a:srgbClr val="FFFFFF"/>
                </a:solidFill>
                <a:latin typeface="Arial" pitchFamily="34" charset="0"/>
                <a:cs typeface="Arial" pitchFamily="34" charset="0"/>
              </a:rPr>
              <a:t>Lack of efficacy and/or toxicity in phase III</a:t>
            </a:r>
          </a:p>
        </p:txBody>
      </p:sp>
      <p:sp>
        <p:nvSpPr>
          <p:cNvPr id="41" name="Oval 40"/>
          <p:cNvSpPr/>
          <p:nvPr/>
        </p:nvSpPr>
        <p:spPr bwMode="auto">
          <a:xfrm>
            <a:off x="5642053" y="4268267"/>
            <a:ext cx="2311400" cy="976312"/>
          </a:xfrm>
          <a:prstGeom prst="ellipse">
            <a:avLst/>
          </a:prstGeom>
          <a:solidFill>
            <a:schemeClr val="accent3"/>
          </a:solidFill>
          <a:ln>
            <a:solidFill>
              <a:schemeClr val="tx1"/>
            </a:solidFill>
          </a:ln>
        </p:spPr>
        <p:txBody>
          <a:bodyPr wrap="none" lIns="103345" tIns="51673" rIns="103345" bIns="51673" anchor="ctr"/>
          <a:lstStyle/>
          <a:p>
            <a:pPr algn="ctr" defTabSz="457200" fontAlgn="base">
              <a:spcBef>
                <a:spcPct val="0"/>
              </a:spcBef>
              <a:spcAft>
                <a:spcPct val="0"/>
              </a:spcAft>
              <a:defRPr/>
            </a:pPr>
            <a:r>
              <a:rPr lang="en-GB" sz="1200">
                <a:solidFill>
                  <a:srgbClr val="FFFFFF"/>
                </a:solidFill>
                <a:latin typeface="Arial" pitchFamily="34" charset="0"/>
                <a:cs typeface="Arial" pitchFamily="34" charset="0"/>
              </a:rPr>
              <a:t>Change the </a:t>
            </a:r>
            <a:br>
              <a:rPr lang="en-GB" sz="1200">
                <a:solidFill>
                  <a:srgbClr val="FFFFFF"/>
                </a:solidFill>
                <a:latin typeface="Arial" pitchFamily="34" charset="0"/>
                <a:cs typeface="Arial" pitchFamily="34" charset="0"/>
              </a:rPr>
            </a:br>
            <a:r>
              <a:rPr lang="en-GB" sz="1200">
                <a:solidFill>
                  <a:srgbClr val="FFFFFF"/>
                </a:solidFill>
                <a:latin typeface="Arial" pitchFamily="34" charset="0"/>
                <a:cs typeface="Arial" pitchFamily="34" charset="0"/>
              </a:rPr>
              <a:t>biologic treatment. </a:t>
            </a:r>
            <a:br>
              <a:rPr lang="en-GB" sz="1200">
                <a:solidFill>
                  <a:srgbClr val="FFFFFF"/>
                </a:solidFill>
                <a:latin typeface="Arial" pitchFamily="34" charset="0"/>
                <a:cs typeface="Arial" pitchFamily="34" charset="0"/>
              </a:rPr>
            </a:br>
            <a:r>
              <a:rPr lang="en-GB" sz="1200">
                <a:solidFill>
                  <a:srgbClr val="FFFFFF"/>
                </a:solidFill>
                <a:latin typeface="Arial" pitchFamily="34" charset="0"/>
                <a:cs typeface="Arial" pitchFamily="34" charset="0"/>
              </a:rPr>
              <a:t>Switch to a second </a:t>
            </a:r>
            <a:br>
              <a:rPr lang="en-GB" sz="1200">
                <a:solidFill>
                  <a:srgbClr val="FFFFFF"/>
                </a:solidFill>
                <a:latin typeface="Arial" pitchFamily="34" charset="0"/>
                <a:cs typeface="Arial" pitchFamily="34" charset="0"/>
              </a:rPr>
            </a:br>
            <a:r>
              <a:rPr lang="en-GB" sz="1200">
                <a:solidFill>
                  <a:srgbClr val="FFFFFF"/>
                </a:solidFill>
                <a:latin typeface="Arial" pitchFamily="34" charset="0"/>
                <a:cs typeface="Arial" pitchFamily="34" charset="0"/>
              </a:rPr>
              <a:t>TNF-blocking drug </a:t>
            </a:r>
            <a:br>
              <a:rPr lang="en-GB" sz="1200">
                <a:solidFill>
                  <a:srgbClr val="FFFFFF"/>
                </a:solidFill>
                <a:latin typeface="Arial" pitchFamily="34" charset="0"/>
                <a:cs typeface="Arial" pitchFamily="34" charset="0"/>
              </a:rPr>
            </a:br>
            <a:r>
              <a:rPr lang="en-GB" sz="1200">
                <a:solidFill>
                  <a:srgbClr val="FFFFFF"/>
                </a:solidFill>
                <a:latin typeface="Arial" pitchFamily="34" charset="0"/>
                <a:cs typeface="Arial" pitchFamily="34" charset="0"/>
              </a:rPr>
              <a:t>(± DMARD)</a:t>
            </a:r>
            <a:endParaRPr lang="en-US" sz="1200">
              <a:solidFill>
                <a:srgbClr val="FFFFFF"/>
              </a:solidFill>
              <a:latin typeface="Arial" pitchFamily="34" charset="0"/>
              <a:cs typeface="Arial" pitchFamily="34" charset="0"/>
            </a:endParaRPr>
          </a:p>
        </p:txBody>
      </p:sp>
      <p:sp>
        <p:nvSpPr>
          <p:cNvPr id="42" name="TextBox 80"/>
          <p:cNvSpPr txBox="1">
            <a:spLocks noChangeArrowheads="1"/>
          </p:cNvSpPr>
          <p:nvPr/>
        </p:nvSpPr>
        <p:spPr bwMode="auto">
          <a:xfrm>
            <a:off x="6008765" y="5362054"/>
            <a:ext cx="1638300" cy="534988"/>
          </a:xfrm>
          <a:prstGeom prst="rect">
            <a:avLst/>
          </a:prstGeom>
          <a:solidFill>
            <a:schemeClr val="accent5">
              <a:lumMod val="60000"/>
              <a:lumOff val="40000"/>
            </a:schemeClr>
          </a:solidFill>
          <a:ln w="9525">
            <a:solidFill>
              <a:schemeClr val="tx1"/>
            </a:solidFill>
            <a:miter lim="800000"/>
            <a:headEnd/>
            <a:tailEnd/>
          </a:ln>
        </p:spPr>
        <p:txBody>
          <a:bodyPr lIns="103345" tIns="51673" rIns="103345" bIns="51673" anchor="ctr">
            <a:spAutoFit/>
          </a:bodyPr>
          <a:lstStyle/>
          <a:p>
            <a:pPr algn="ctr" defTabSz="457200" fontAlgn="base">
              <a:spcBef>
                <a:spcPct val="0"/>
              </a:spcBef>
              <a:spcAft>
                <a:spcPct val="0"/>
              </a:spcAft>
              <a:defRPr/>
            </a:pPr>
            <a:r>
              <a:rPr lang="en-GB" sz="1400">
                <a:solidFill>
                  <a:srgbClr val="000000"/>
                </a:solidFill>
                <a:latin typeface="Arial" charset="0"/>
                <a:cs typeface="Arial" charset="0"/>
              </a:rPr>
              <a:t>Achieve target within 3–6 months </a:t>
            </a:r>
          </a:p>
        </p:txBody>
      </p:sp>
      <p:sp>
        <p:nvSpPr>
          <p:cNvPr id="43" name="TextBox 42"/>
          <p:cNvSpPr txBox="1"/>
          <p:nvPr/>
        </p:nvSpPr>
        <p:spPr bwMode="auto">
          <a:xfrm>
            <a:off x="4856241" y="5472825"/>
            <a:ext cx="576263" cy="319799"/>
          </a:xfrm>
          <a:prstGeom prst="rect">
            <a:avLst/>
          </a:prstGeom>
          <a:solidFill>
            <a:schemeClr val="accent3"/>
          </a:solidFill>
          <a:ln>
            <a:solidFill>
              <a:schemeClr val="tx1"/>
            </a:solidFill>
          </a:ln>
        </p:spPr>
        <p:txBody>
          <a:bodyPr lIns="103345" tIns="51673" rIns="103345" bIns="51673" anchor="ctr">
            <a:spAutoFit/>
          </a:bodyPr>
          <a:lstStyle/>
          <a:p>
            <a:pPr algn="ctr" defTabSz="457200" fontAlgn="base">
              <a:spcBef>
                <a:spcPct val="0"/>
              </a:spcBef>
              <a:spcAft>
                <a:spcPct val="0"/>
              </a:spcAft>
              <a:defRPr/>
            </a:pPr>
            <a:r>
              <a:rPr lang="en-GB" sz="1400">
                <a:solidFill>
                  <a:srgbClr val="FFFFFF"/>
                </a:solidFill>
                <a:latin typeface="Arial" pitchFamily="34" charset="0"/>
                <a:cs typeface="Arial" pitchFamily="34" charset="0"/>
              </a:rPr>
              <a:t>No</a:t>
            </a:r>
          </a:p>
        </p:txBody>
      </p:sp>
      <p:cxnSp>
        <p:nvCxnSpPr>
          <p:cNvPr id="44" name="Straight Arrow Connector 43"/>
          <p:cNvCxnSpPr>
            <a:endCxn id="43" idx="3"/>
          </p:cNvCxnSpPr>
          <p:nvPr/>
        </p:nvCxnSpPr>
        <p:spPr bwMode="auto">
          <a:xfrm flipH="1">
            <a:off x="5432503" y="5631930"/>
            <a:ext cx="569912" cy="79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TextBox 83"/>
          <p:cNvSpPr txBox="1">
            <a:spLocks noChangeArrowheads="1"/>
          </p:cNvSpPr>
          <p:nvPr/>
        </p:nvSpPr>
        <p:spPr bwMode="auto">
          <a:xfrm>
            <a:off x="7874078" y="5472825"/>
            <a:ext cx="576262" cy="319799"/>
          </a:xfrm>
          <a:prstGeom prst="rect">
            <a:avLst/>
          </a:prstGeom>
          <a:solidFill>
            <a:schemeClr val="accent5">
              <a:lumMod val="60000"/>
              <a:lumOff val="40000"/>
            </a:schemeClr>
          </a:solidFill>
          <a:ln w="9525">
            <a:solidFill>
              <a:schemeClr val="tx1"/>
            </a:solidFill>
            <a:miter lim="800000"/>
            <a:headEnd/>
            <a:tailEnd/>
          </a:ln>
        </p:spPr>
        <p:txBody>
          <a:bodyPr lIns="103345" tIns="51673" rIns="103345" bIns="51673" anchor="ctr">
            <a:spAutoFit/>
          </a:bodyPr>
          <a:lstStyle/>
          <a:p>
            <a:pPr algn="ctr" defTabSz="457200" fontAlgn="base">
              <a:spcBef>
                <a:spcPct val="0"/>
              </a:spcBef>
              <a:spcAft>
                <a:spcPct val="0"/>
              </a:spcAft>
              <a:defRPr/>
            </a:pPr>
            <a:r>
              <a:rPr lang="en-GB" sz="1400">
                <a:solidFill>
                  <a:srgbClr val="000000"/>
                </a:solidFill>
                <a:latin typeface="Arial" charset="0"/>
                <a:cs typeface="Arial" charset="0"/>
              </a:rPr>
              <a:t>Yes</a:t>
            </a:r>
          </a:p>
        </p:txBody>
      </p:sp>
      <p:sp>
        <p:nvSpPr>
          <p:cNvPr id="46" name="TextBox 84"/>
          <p:cNvSpPr txBox="1">
            <a:spLocks noChangeArrowheads="1"/>
          </p:cNvSpPr>
          <p:nvPr/>
        </p:nvSpPr>
        <p:spPr bwMode="auto">
          <a:xfrm>
            <a:off x="8620203" y="5472825"/>
            <a:ext cx="1009650" cy="319799"/>
          </a:xfrm>
          <a:prstGeom prst="rect">
            <a:avLst/>
          </a:prstGeom>
          <a:solidFill>
            <a:schemeClr val="accent5">
              <a:lumMod val="60000"/>
              <a:lumOff val="40000"/>
            </a:schemeClr>
          </a:solidFill>
          <a:ln w="9525">
            <a:solidFill>
              <a:schemeClr val="tx1"/>
            </a:solidFill>
            <a:miter lim="800000"/>
            <a:headEnd/>
            <a:tailEnd/>
          </a:ln>
        </p:spPr>
        <p:txBody>
          <a:bodyPr lIns="103345" tIns="51673" rIns="103345" bIns="51673" anchor="ctr">
            <a:spAutoFit/>
          </a:bodyPr>
          <a:lstStyle/>
          <a:p>
            <a:pPr algn="ctr" defTabSz="457200" fontAlgn="base">
              <a:spcBef>
                <a:spcPct val="0"/>
              </a:spcBef>
              <a:spcAft>
                <a:spcPct val="0"/>
              </a:spcAft>
              <a:defRPr/>
            </a:pPr>
            <a:r>
              <a:rPr lang="en-GB" sz="1400">
                <a:solidFill>
                  <a:srgbClr val="000000"/>
                </a:solidFill>
                <a:latin typeface="Arial" charset="0"/>
                <a:cs typeface="Arial" charset="0"/>
              </a:rPr>
              <a:t>Continue</a:t>
            </a:r>
          </a:p>
        </p:txBody>
      </p:sp>
      <p:cxnSp>
        <p:nvCxnSpPr>
          <p:cNvPr id="47" name="Straight Connector 46"/>
          <p:cNvCxnSpPr>
            <a:stCxn id="43" idx="0"/>
          </p:cNvCxnSpPr>
          <p:nvPr/>
        </p:nvCxnSpPr>
        <p:spPr bwMode="auto">
          <a:xfrm flipV="1">
            <a:off x="5144373" y="4988992"/>
            <a:ext cx="656431" cy="483832"/>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Oval 91"/>
          <p:cNvSpPr>
            <a:spLocks noChangeArrowheads="1"/>
          </p:cNvSpPr>
          <p:nvPr/>
        </p:nvSpPr>
        <p:spPr bwMode="auto">
          <a:xfrm>
            <a:off x="3173044" y="1864793"/>
            <a:ext cx="1944687" cy="1076325"/>
          </a:xfrm>
          <a:prstGeom prst="ellipse">
            <a:avLst/>
          </a:prstGeom>
          <a:solidFill>
            <a:schemeClr val="accent6">
              <a:lumMod val="40000"/>
              <a:lumOff val="60000"/>
            </a:schemeClr>
          </a:solidFill>
          <a:ln w="9525">
            <a:solidFill>
              <a:schemeClr val="tx1"/>
            </a:solidFill>
            <a:round/>
            <a:headEnd/>
            <a:tailEnd/>
          </a:ln>
        </p:spPr>
        <p:txBody>
          <a:bodyPr wrap="none" lIns="103345" tIns="51673" rIns="103345" bIns="51673" anchor="ctr"/>
          <a:lstStyle/>
          <a:p>
            <a:pPr algn="ctr" defTabSz="457200" fontAlgn="base">
              <a:spcBef>
                <a:spcPct val="0"/>
              </a:spcBef>
              <a:spcAft>
                <a:spcPct val="0"/>
              </a:spcAft>
              <a:defRPr/>
            </a:pPr>
            <a:r>
              <a:rPr lang="en-GB" sz="1400">
                <a:solidFill>
                  <a:srgbClr val="000000"/>
                </a:solidFill>
                <a:latin typeface="Arial" charset="0"/>
                <a:cs typeface="Arial" charset="0"/>
              </a:rPr>
              <a:t>Start a </a:t>
            </a:r>
            <a:br>
              <a:rPr lang="en-GB" sz="1400">
                <a:solidFill>
                  <a:srgbClr val="000000"/>
                </a:solidFill>
                <a:latin typeface="Arial" charset="0"/>
                <a:cs typeface="Arial" charset="0"/>
              </a:rPr>
            </a:br>
            <a:r>
              <a:rPr lang="en-GB" sz="1400">
                <a:solidFill>
                  <a:srgbClr val="000000"/>
                </a:solidFill>
                <a:latin typeface="Arial" charset="0"/>
                <a:cs typeface="Arial" charset="0"/>
              </a:rPr>
              <a:t>TNF-inhibitor </a:t>
            </a:r>
            <a:br>
              <a:rPr lang="en-GB" sz="1400">
                <a:solidFill>
                  <a:srgbClr val="000000"/>
                </a:solidFill>
                <a:latin typeface="Arial" charset="0"/>
                <a:cs typeface="Arial" charset="0"/>
              </a:rPr>
            </a:br>
            <a:r>
              <a:rPr lang="en-GB" sz="1400">
                <a:solidFill>
                  <a:srgbClr val="000000"/>
                </a:solidFill>
                <a:latin typeface="Arial" charset="0"/>
                <a:cs typeface="Arial" charset="0"/>
              </a:rPr>
              <a:t>(± DMARD)</a:t>
            </a:r>
            <a:endParaRPr lang="en-US" sz="1400">
              <a:solidFill>
                <a:srgbClr val="000000"/>
              </a:solidFill>
              <a:latin typeface="Arial" charset="0"/>
              <a:cs typeface="Arial" charset="0"/>
            </a:endParaRPr>
          </a:p>
        </p:txBody>
      </p:sp>
      <p:sp>
        <p:nvSpPr>
          <p:cNvPr id="49" name="Oval 48"/>
          <p:cNvSpPr/>
          <p:nvPr/>
        </p:nvSpPr>
        <p:spPr bwMode="auto">
          <a:xfrm>
            <a:off x="7966896" y="1631429"/>
            <a:ext cx="2444750" cy="1500188"/>
          </a:xfrm>
          <a:prstGeom prst="ellipse">
            <a:avLst/>
          </a:prstGeom>
          <a:solidFill>
            <a:schemeClr val="accent6">
              <a:lumMod val="40000"/>
              <a:lumOff val="60000"/>
            </a:schemeClr>
          </a:solidFill>
          <a:ln>
            <a:solidFill>
              <a:schemeClr val="tx1"/>
            </a:solidFill>
          </a:ln>
        </p:spPr>
        <p:txBody>
          <a:bodyPr wrap="none" lIns="103345" tIns="51673" rIns="103345" bIns="51673" anchor="ctr"/>
          <a:lstStyle/>
          <a:p>
            <a:pPr defTabSz="457200" fontAlgn="base">
              <a:spcBef>
                <a:spcPct val="0"/>
              </a:spcBef>
              <a:spcAft>
                <a:spcPct val="0"/>
              </a:spcAft>
              <a:defRPr/>
            </a:pPr>
            <a:r>
              <a:rPr lang="en-GB" sz="1200">
                <a:solidFill>
                  <a:srgbClr val="000000"/>
                </a:solidFill>
                <a:latin typeface="Arial" pitchFamily="34" charset="0"/>
                <a:cs typeface="Arial" pitchFamily="34" charset="0"/>
              </a:rPr>
              <a:t>Start  a second synthetic </a:t>
            </a:r>
            <a:br>
              <a:rPr lang="en-GB" sz="1200">
                <a:solidFill>
                  <a:srgbClr val="000000"/>
                </a:solidFill>
                <a:latin typeface="Arial" pitchFamily="34" charset="0"/>
                <a:cs typeface="Arial" pitchFamily="34" charset="0"/>
              </a:rPr>
            </a:br>
            <a:r>
              <a:rPr lang="en-GB" sz="1200">
                <a:solidFill>
                  <a:srgbClr val="000000"/>
                </a:solidFill>
                <a:latin typeface="Arial" pitchFamily="34" charset="0"/>
                <a:cs typeface="Arial" pitchFamily="34" charset="0"/>
              </a:rPr>
              <a:t>DMARD</a:t>
            </a:r>
          </a:p>
          <a:p>
            <a:pPr marL="177800" defTabSz="457200" fontAlgn="base">
              <a:spcBef>
                <a:spcPct val="0"/>
              </a:spcBef>
              <a:spcAft>
                <a:spcPct val="0"/>
              </a:spcAft>
              <a:defRPr/>
            </a:pPr>
            <a:r>
              <a:rPr lang="en-GB" sz="1200" err="1">
                <a:solidFill>
                  <a:srgbClr val="000000"/>
                </a:solidFill>
                <a:latin typeface="Arial" pitchFamily="34" charset="0"/>
                <a:cs typeface="Arial" pitchFamily="34" charset="0"/>
              </a:rPr>
              <a:t>Leflunomide</a:t>
            </a:r>
            <a:r>
              <a:rPr lang="en-GB" sz="1200">
                <a:solidFill>
                  <a:srgbClr val="000000"/>
                </a:solidFill>
                <a:latin typeface="Arial" pitchFamily="34" charset="0"/>
                <a:cs typeface="Arial" pitchFamily="34" charset="0"/>
              </a:rPr>
              <a:t>,</a:t>
            </a:r>
          </a:p>
          <a:p>
            <a:pPr marL="177800" defTabSz="457200" fontAlgn="base">
              <a:spcBef>
                <a:spcPct val="0"/>
              </a:spcBef>
              <a:spcAft>
                <a:spcPct val="0"/>
              </a:spcAft>
              <a:defRPr/>
            </a:pPr>
            <a:r>
              <a:rPr lang="en-GB" sz="1200">
                <a:solidFill>
                  <a:srgbClr val="000000"/>
                </a:solidFill>
                <a:latin typeface="Arial" pitchFamily="34" charset="0"/>
                <a:cs typeface="Arial" pitchFamily="34" charset="0"/>
              </a:rPr>
              <a:t>Sulfasalazine,</a:t>
            </a:r>
            <a:br>
              <a:rPr lang="en-GB" sz="1200">
                <a:solidFill>
                  <a:srgbClr val="000000"/>
                </a:solidFill>
                <a:latin typeface="Arial" pitchFamily="34" charset="0"/>
                <a:cs typeface="Arial" pitchFamily="34" charset="0"/>
              </a:rPr>
            </a:br>
            <a:r>
              <a:rPr lang="en-GB" sz="1200">
                <a:solidFill>
                  <a:srgbClr val="000000"/>
                </a:solidFill>
                <a:latin typeface="Arial" pitchFamily="34" charset="0"/>
                <a:cs typeface="Arial" pitchFamily="34" charset="0"/>
              </a:rPr>
              <a:t>MTX, or Cyclosporine A</a:t>
            </a:r>
          </a:p>
          <a:p>
            <a:pPr algn="ctr" defTabSz="457200" fontAlgn="base">
              <a:spcBef>
                <a:spcPct val="0"/>
              </a:spcBef>
              <a:spcAft>
                <a:spcPct val="0"/>
              </a:spcAft>
              <a:defRPr/>
            </a:pPr>
            <a:r>
              <a:rPr lang="en-GB" sz="1100">
                <a:solidFill>
                  <a:srgbClr val="000000"/>
                </a:solidFill>
                <a:latin typeface="Arial" pitchFamily="34" charset="0"/>
                <a:cs typeface="Arial" pitchFamily="34" charset="0"/>
              </a:rPr>
              <a:t>     (or combination therapy)  </a:t>
            </a:r>
            <a:endParaRPr lang="en-US" sz="1100">
              <a:solidFill>
                <a:srgbClr val="000000"/>
              </a:solidFill>
              <a:latin typeface="Arial" pitchFamily="34" charset="0"/>
              <a:cs typeface="Arial" pitchFamily="34" charset="0"/>
            </a:endParaRPr>
          </a:p>
        </p:txBody>
      </p:sp>
      <p:cxnSp>
        <p:nvCxnSpPr>
          <p:cNvPr id="50" name="Straight Connector 49"/>
          <p:cNvCxnSpPr/>
          <p:nvPr/>
        </p:nvCxnSpPr>
        <p:spPr bwMode="auto">
          <a:xfrm>
            <a:off x="3001593" y="3609455"/>
            <a:ext cx="7319566"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TextBox 3"/>
          <p:cNvSpPr txBox="1">
            <a:spLocks noChangeArrowheads="1"/>
          </p:cNvSpPr>
          <p:nvPr/>
        </p:nvSpPr>
        <p:spPr bwMode="auto">
          <a:xfrm>
            <a:off x="3001593" y="908721"/>
            <a:ext cx="1365250" cy="320675"/>
          </a:xfrm>
          <a:prstGeom prst="rect">
            <a:avLst/>
          </a:prstGeom>
          <a:noFill/>
          <a:ln w="9525">
            <a:noFill/>
            <a:miter lim="800000"/>
            <a:headEnd/>
            <a:tailEnd/>
          </a:ln>
        </p:spPr>
        <p:txBody>
          <a:bodyPr lIns="103345" tIns="51673" rIns="103345" bIns="51673">
            <a:spAutoFit/>
          </a:bodyPr>
          <a:lstStyle/>
          <a:p>
            <a:pPr defTabSz="457200" fontAlgn="base">
              <a:spcBef>
                <a:spcPct val="0"/>
              </a:spcBef>
              <a:spcAft>
                <a:spcPct val="0"/>
              </a:spcAft>
            </a:pPr>
            <a:r>
              <a:rPr lang="en-GB" altLang="en-US" sz="1400" b="1">
                <a:solidFill>
                  <a:srgbClr val="000000"/>
                </a:solidFill>
                <a:latin typeface="Arial" pitchFamily="34" charset="0"/>
                <a:cs typeface="Arial" pitchFamily="34" charset="0"/>
              </a:rPr>
              <a:t>Phase III</a:t>
            </a:r>
            <a:endParaRPr lang="en-US" altLang="en-US" sz="1400" b="1">
              <a:solidFill>
                <a:srgbClr val="000000"/>
              </a:solidFill>
              <a:latin typeface="Arial" pitchFamily="34" charset="0"/>
              <a:cs typeface="Arial" pitchFamily="34" charset="0"/>
            </a:endParaRPr>
          </a:p>
        </p:txBody>
      </p:sp>
      <p:sp>
        <p:nvSpPr>
          <p:cNvPr id="53" name="TextBox 193"/>
          <p:cNvSpPr txBox="1">
            <a:spLocks noChangeArrowheads="1"/>
          </p:cNvSpPr>
          <p:nvPr/>
        </p:nvSpPr>
        <p:spPr bwMode="auto">
          <a:xfrm>
            <a:off x="2999656" y="3756398"/>
            <a:ext cx="1365250" cy="320675"/>
          </a:xfrm>
          <a:prstGeom prst="rect">
            <a:avLst/>
          </a:prstGeom>
          <a:noFill/>
          <a:ln w="9525">
            <a:noFill/>
            <a:miter lim="800000"/>
            <a:headEnd/>
            <a:tailEnd/>
          </a:ln>
        </p:spPr>
        <p:txBody>
          <a:bodyPr lIns="103345" tIns="51673" rIns="103345" bIns="51673">
            <a:spAutoFit/>
          </a:bodyPr>
          <a:lstStyle/>
          <a:p>
            <a:pPr defTabSz="457200" fontAlgn="base">
              <a:spcBef>
                <a:spcPct val="0"/>
              </a:spcBef>
              <a:spcAft>
                <a:spcPct val="0"/>
              </a:spcAft>
            </a:pPr>
            <a:r>
              <a:rPr lang="en-GB" altLang="en-US" sz="1400" b="1">
                <a:solidFill>
                  <a:srgbClr val="000000"/>
                </a:solidFill>
                <a:latin typeface="Arial" pitchFamily="34" charset="0"/>
                <a:cs typeface="Arial" pitchFamily="34" charset="0"/>
              </a:rPr>
              <a:t>Phase IV</a:t>
            </a:r>
            <a:endParaRPr lang="en-US" altLang="en-US" sz="1400" b="1">
              <a:solidFill>
                <a:srgbClr val="000000"/>
              </a:solidFill>
              <a:latin typeface="Arial" pitchFamily="34" charset="0"/>
              <a:cs typeface="Arial" pitchFamily="34" charset="0"/>
            </a:endParaRPr>
          </a:p>
        </p:txBody>
      </p:sp>
      <p:sp>
        <p:nvSpPr>
          <p:cNvPr id="55" name="Rectangle 83"/>
          <p:cNvSpPr>
            <a:spLocks noChangeArrowheads="1"/>
          </p:cNvSpPr>
          <p:nvPr/>
        </p:nvSpPr>
        <p:spPr bwMode="auto">
          <a:xfrm>
            <a:off x="3618287" y="1209155"/>
            <a:ext cx="1492250" cy="430213"/>
          </a:xfrm>
          <a:prstGeom prst="rect">
            <a:avLst/>
          </a:prstGeom>
          <a:noFill/>
          <a:ln w="9525">
            <a:noFill/>
            <a:miter lim="800000"/>
            <a:headEnd/>
            <a:tailEnd/>
          </a:ln>
        </p:spPr>
        <p:txBody>
          <a:bodyPr wrap="none">
            <a:spAutoFit/>
          </a:bodyPr>
          <a:lstStyle/>
          <a:p>
            <a:pPr algn="ctr" defTabSz="457200" fontAlgn="base">
              <a:spcBef>
                <a:spcPct val="0"/>
              </a:spcBef>
              <a:spcAft>
                <a:spcPct val="0"/>
              </a:spcAft>
            </a:pPr>
            <a:r>
              <a:rPr lang="en-GB" altLang="en-US" sz="1100">
                <a:solidFill>
                  <a:srgbClr val="000000"/>
                </a:solidFill>
                <a:latin typeface="Arial" pitchFamily="34" charset="0"/>
                <a:cs typeface="Arial" pitchFamily="34" charset="0"/>
              </a:rPr>
              <a:t>Arthritis with adverse</a:t>
            </a:r>
            <a:br>
              <a:rPr lang="en-GB" altLang="en-US" sz="1100">
                <a:solidFill>
                  <a:srgbClr val="000000"/>
                </a:solidFill>
                <a:latin typeface="Arial" pitchFamily="34" charset="0"/>
                <a:cs typeface="Arial" pitchFamily="34" charset="0"/>
              </a:rPr>
            </a:br>
            <a:r>
              <a:rPr lang="en-GB" altLang="en-US" sz="1100">
                <a:solidFill>
                  <a:srgbClr val="000000"/>
                </a:solidFill>
                <a:latin typeface="Arial" pitchFamily="34" charset="0"/>
                <a:cs typeface="Arial" pitchFamily="34" charset="0"/>
              </a:rPr>
              <a:t>prognostic factors</a:t>
            </a:r>
          </a:p>
        </p:txBody>
      </p:sp>
      <p:sp>
        <p:nvSpPr>
          <p:cNvPr id="56" name="Rectangle 84"/>
          <p:cNvSpPr>
            <a:spLocks noChangeArrowheads="1"/>
          </p:cNvSpPr>
          <p:nvPr/>
        </p:nvSpPr>
        <p:spPr bwMode="auto">
          <a:xfrm>
            <a:off x="8152708" y="1209155"/>
            <a:ext cx="1689100" cy="430213"/>
          </a:xfrm>
          <a:prstGeom prst="rect">
            <a:avLst/>
          </a:prstGeom>
          <a:noFill/>
          <a:ln w="9525">
            <a:noFill/>
            <a:miter lim="800000"/>
            <a:headEnd/>
            <a:tailEnd/>
          </a:ln>
        </p:spPr>
        <p:txBody>
          <a:bodyPr wrap="none">
            <a:spAutoFit/>
          </a:bodyPr>
          <a:lstStyle/>
          <a:p>
            <a:pPr algn="ctr" defTabSz="457200" fontAlgn="base">
              <a:spcBef>
                <a:spcPct val="0"/>
              </a:spcBef>
              <a:spcAft>
                <a:spcPct val="0"/>
              </a:spcAft>
            </a:pPr>
            <a:r>
              <a:rPr lang="en-GB" altLang="en-US" sz="1100">
                <a:solidFill>
                  <a:srgbClr val="000000"/>
                </a:solidFill>
                <a:latin typeface="Arial" pitchFamily="34" charset="0"/>
                <a:cs typeface="Arial" pitchFamily="34" charset="0"/>
              </a:rPr>
              <a:t>Arthritis without adverse</a:t>
            </a:r>
            <a:br>
              <a:rPr lang="en-GB" altLang="en-US" sz="1100">
                <a:solidFill>
                  <a:srgbClr val="000000"/>
                </a:solidFill>
                <a:latin typeface="Arial" pitchFamily="34" charset="0"/>
                <a:cs typeface="Arial" pitchFamily="34" charset="0"/>
              </a:rPr>
            </a:br>
            <a:r>
              <a:rPr lang="en-GB" altLang="en-US" sz="1100">
                <a:solidFill>
                  <a:srgbClr val="000000"/>
                </a:solidFill>
                <a:latin typeface="Arial" pitchFamily="34" charset="0"/>
                <a:cs typeface="Arial" pitchFamily="34" charset="0"/>
              </a:rPr>
              <a:t>prognostic factors</a:t>
            </a:r>
          </a:p>
        </p:txBody>
      </p:sp>
      <p:sp>
        <p:nvSpPr>
          <p:cNvPr id="57" name="Text Box 4"/>
          <p:cNvSpPr txBox="1">
            <a:spLocks noChangeArrowheads="1"/>
          </p:cNvSpPr>
          <p:nvPr/>
        </p:nvSpPr>
        <p:spPr bwMode="auto">
          <a:xfrm>
            <a:off x="2780096" y="6525345"/>
            <a:ext cx="3315905" cy="246221"/>
          </a:xfrm>
          <a:prstGeom prst="rect">
            <a:avLst/>
          </a:prstGeom>
          <a:noFill/>
          <a:ln w="9525">
            <a:noFill/>
            <a:miter lim="800000"/>
            <a:headEnd/>
            <a:tailEnd/>
          </a:ln>
        </p:spPr>
        <p:txBody>
          <a:bodyPr wrap="square" anchor="b">
            <a:spAutoFit/>
          </a:bodyPr>
          <a:lstStyle/>
          <a:p>
            <a:pPr defTabSz="457200" fontAlgn="base">
              <a:spcBef>
                <a:spcPct val="0"/>
              </a:spcBef>
              <a:spcAft>
                <a:spcPct val="0"/>
              </a:spcAft>
            </a:pPr>
            <a:r>
              <a:rPr lang="it-IT" altLang="en-US" sz="1000">
                <a:solidFill>
                  <a:srgbClr val="000000"/>
                </a:solidFill>
                <a:latin typeface="Arial" pitchFamily="34" charset="0"/>
                <a:cs typeface="Arial" pitchFamily="34" charset="0"/>
              </a:rPr>
              <a:t>Gossec L et al., Ann Rheum Dis. 2012 Jan;71(1):4-12</a:t>
            </a:r>
          </a:p>
        </p:txBody>
      </p:sp>
      <p:sp>
        <p:nvSpPr>
          <p:cNvPr id="62" name="Title 97"/>
          <p:cNvSpPr>
            <a:spLocks noGrp="1"/>
          </p:cNvSpPr>
          <p:nvPr>
            <p:ph type="title"/>
          </p:nvPr>
        </p:nvSpPr>
        <p:spPr>
          <a:xfrm>
            <a:off x="3863752" y="248892"/>
            <a:ext cx="5548948" cy="528860"/>
          </a:xfrm>
        </p:spPr>
        <p:txBody>
          <a:bodyPr anchor="t"/>
          <a:lstStyle/>
          <a:p>
            <a:pPr algn="l" eaLnBrk="1" hangingPunct="1"/>
            <a:r>
              <a:rPr lang="en-US" altLang="en-US" sz="2400">
                <a:solidFill>
                  <a:srgbClr val="953735"/>
                </a:solidFill>
                <a:latin typeface="Arial Rounded MT Bold"/>
                <a:cs typeface="Arial Rounded MT Bold"/>
              </a:rPr>
              <a:t>EULAR Treatment Algorithm for </a:t>
            </a:r>
            <a:r>
              <a:rPr lang="en-US" altLang="en-US" sz="2400" err="1">
                <a:solidFill>
                  <a:srgbClr val="953735"/>
                </a:solidFill>
                <a:latin typeface="Arial Rounded MT Bold"/>
                <a:cs typeface="Arial Rounded MT Bold"/>
              </a:rPr>
              <a:t>PsA</a:t>
            </a:r>
            <a:endParaRPr lang="en-GB" altLang="en-US" sz="2400" dirty="0">
              <a:solidFill>
                <a:srgbClr val="953735"/>
              </a:solidFill>
              <a:latin typeface="Arial Rounded MT Bold"/>
              <a:cs typeface="Arial Rounded MT Bold"/>
            </a:endParaRPr>
          </a:p>
        </p:txBody>
      </p:sp>
      <p:sp>
        <p:nvSpPr>
          <p:cNvPr id="63" name="Rounded Rectangle 62">
            <a:hlinkClick r:id="" action="ppaction://noaction"/>
          </p:cNvPr>
          <p:cNvSpPr/>
          <p:nvPr/>
        </p:nvSpPr>
        <p:spPr>
          <a:xfrm>
            <a:off x="1645245" y="2924944"/>
            <a:ext cx="948253" cy="402216"/>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700" dirty="0">
                <a:solidFill>
                  <a:prstClr val="white"/>
                </a:solidFill>
                <a:latin typeface="Arial"/>
                <a:cs typeface="Arial"/>
              </a:rPr>
              <a:t>Recommendation</a:t>
            </a:r>
          </a:p>
        </p:txBody>
      </p:sp>
      <p:sp>
        <p:nvSpPr>
          <p:cNvPr id="64" name="Rounded Rectangle 63">
            <a:hlinkClick r:id="" action="ppaction://noaction"/>
          </p:cNvPr>
          <p:cNvSpPr/>
          <p:nvPr/>
        </p:nvSpPr>
        <p:spPr>
          <a:xfrm>
            <a:off x="1645245" y="3511552"/>
            <a:ext cx="948253" cy="402216"/>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Algorithm</a:t>
            </a:r>
          </a:p>
        </p:txBody>
      </p:sp>
      <p:sp>
        <p:nvSpPr>
          <p:cNvPr id="60" name="TextBox 59"/>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srgbClr val="782244"/>
                </a:solidFill>
                <a:latin typeface="Arial Rounded MT Bold" charset="0"/>
                <a:ea typeface="Arial Rounded MT Bold" charset="0"/>
                <a:cs typeface="Arial Rounded MT Bold" charset="0"/>
              </a:rPr>
              <a:t> </a:t>
            </a:r>
          </a:p>
        </p:txBody>
      </p:sp>
      <p:pic>
        <p:nvPicPr>
          <p:cNvPr id="61" name="Picture 6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60634" y="5592419"/>
            <a:ext cx="464452" cy="808661"/>
          </a:xfrm>
          <a:prstGeom prst="rect">
            <a:avLst/>
          </a:prstGeom>
        </p:spPr>
      </p:pic>
    </p:spTree>
    <p:extLst>
      <p:ext uri="{BB962C8B-B14F-4D97-AF65-F5344CB8AC3E}">
        <p14:creationId xmlns:p14="http://schemas.microsoft.com/office/powerpoint/2010/main" val="14589358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14"/>
          <p:cNvSpPr>
            <a:spLocks noChangeArrowheads="1"/>
          </p:cNvSpPr>
          <p:nvPr/>
        </p:nvSpPr>
        <p:spPr bwMode="auto">
          <a:xfrm>
            <a:off x="9264352" y="2181250"/>
            <a:ext cx="1152128" cy="450850"/>
          </a:xfrm>
          <a:prstGeom prst="ellipse">
            <a:avLst/>
          </a:prstGeom>
          <a:solidFill>
            <a:srgbClr val="DBBBD8"/>
          </a:solidFill>
          <a:ln w="12700">
            <a:noFill/>
            <a:round/>
            <a:headEnd/>
            <a:tailEnd/>
          </a:ln>
        </p:spPr>
        <p:txBody>
          <a:bodyPr wrap="none" anchor="ctr"/>
          <a:lstStyle/>
          <a:p>
            <a:pPr algn="ctr" defTabSz="457200" fontAlgn="base">
              <a:spcBef>
                <a:spcPct val="0"/>
              </a:spcBef>
              <a:spcAft>
                <a:spcPct val="0"/>
              </a:spcAft>
            </a:pPr>
            <a:endParaRPr lang="en-US" altLang="en-US" sz="1600">
              <a:solidFill>
                <a:srgbClr val="000000"/>
              </a:solidFill>
              <a:latin typeface="Arial" pitchFamily="34" charset="0"/>
              <a:cs typeface="Arial" pitchFamily="34" charset="0"/>
            </a:endParaRPr>
          </a:p>
        </p:txBody>
      </p:sp>
      <p:sp>
        <p:nvSpPr>
          <p:cNvPr id="31" name="Oval 14"/>
          <p:cNvSpPr>
            <a:spLocks noChangeArrowheads="1"/>
          </p:cNvSpPr>
          <p:nvPr/>
        </p:nvSpPr>
        <p:spPr bwMode="auto">
          <a:xfrm>
            <a:off x="6422132" y="2190775"/>
            <a:ext cx="1371600" cy="450850"/>
          </a:xfrm>
          <a:prstGeom prst="ellipse">
            <a:avLst/>
          </a:prstGeom>
          <a:solidFill>
            <a:srgbClr val="FFC000"/>
          </a:solidFill>
          <a:ln w="12700">
            <a:noFill/>
            <a:round/>
            <a:headEnd/>
            <a:tailEnd/>
          </a:ln>
        </p:spPr>
        <p:txBody>
          <a:bodyPr wrap="none" anchor="ctr"/>
          <a:lstStyle/>
          <a:p>
            <a:pPr defTabSz="457200" fontAlgn="base">
              <a:spcBef>
                <a:spcPct val="0"/>
              </a:spcBef>
              <a:spcAft>
                <a:spcPct val="0"/>
              </a:spcAft>
            </a:pPr>
            <a:endParaRPr lang="en-US" altLang="en-US" sz="1600">
              <a:solidFill>
                <a:srgbClr val="000000"/>
              </a:solidFill>
              <a:latin typeface="Arial" pitchFamily="34" charset="0"/>
              <a:cs typeface="Arial" pitchFamily="34" charset="0"/>
            </a:endParaRPr>
          </a:p>
        </p:txBody>
      </p:sp>
      <p:sp>
        <p:nvSpPr>
          <p:cNvPr id="32" name="Oval 14"/>
          <p:cNvSpPr>
            <a:spLocks noChangeArrowheads="1"/>
          </p:cNvSpPr>
          <p:nvPr/>
        </p:nvSpPr>
        <p:spPr bwMode="auto">
          <a:xfrm>
            <a:off x="7956675" y="2181250"/>
            <a:ext cx="1163662" cy="452438"/>
          </a:xfrm>
          <a:prstGeom prst="ellipse">
            <a:avLst/>
          </a:prstGeom>
          <a:solidFill>
            <a:schemeClr val="accent5"/>
          </a:solidFill>
          <a:ln w="12700">
            <a:noFill/>
            <a:round/>
            <a:headEnd/>
            <a:tailEnd/>
          </a:ln>
        </p:spPr>
        <p:txBody>
          <a:bodyPr wrap="none" anchor="ctr"/>
          <a:lstStyle/>
          <a:p>
            <a:pPr defTabSz="457200" fontAlgn="base">
              <a:spcBef>
                <a:spcPct val="0"/>
              </a:spcBef>
              <a:spcAft>
                <a:spcPct val="0"/>
              </a:spcAft>
              <a:defRPr/>
            </a:pPr>
            <a:endParaRPr lang="en-US" sz="1600">
              <a:solidFill>
                <a:srgbClr val="000000"/>
              </a:solidFill>
              <a:latin typeface="Arial" charset="0"/>
              <a:cs typeface="Arial" charset="0"/>
            </a:endParaRPr>
          </a:p>
        </p:txBody>
      </p:sp>
      <p:sp>
        <p:nvSpPr>
          <p:cNvPr id="33" name="Text Box 19"/>
          <p:cNvSpPr txBox="1">
            <a:spLocks noChangeArrowheads="1"/>
          </p:cNvSpPr>
          <p:nvPr/>
        </p:nvSpPr>
        <p:spPr bwMode="auto">
          <a:xfrm>
            <a:off x="9248536" y="2227288"/>
            <a:ext cx="1155700" cy="336550"/>
          </a:xfrm>
          <a:prstGeom prst="rect">
            <a:avLst/>
          </a:prstGeom>
          <a:noFill/>
          <a:ln w="9525">
            <a:noFill/>
            <a:miter lim="800000"/>
            <a:headEnd/>
            <a:tailEnd/>
          </a:ln>
        </p:spPr>
        <p:txBody>
          <a:bodyPr wrap="none">
            <a:spAutoFit/>
          </a:bodyPr>
          <a:lstStyle/>
          <a:p>
            <a:pPr defTabSz="457200" eaLnBrk="0" fontAlgn="base" hangingPunct="0">
              <a:spcBef>
                <a:spcPct val="0"/>
              </a:spcBef>
              <a:spcAft>
                <a:spcPct val="0"/>
              </a:spcAft>
            </a:pPr>
            <a:r>
              <a:rPr lang="en-US" altLang="en-US" sz="1600" b="1" err="1">
                <a:solidFill>
                  <a:srgbClr val="000000"/>
                </a:solidFill>
                <a:latin typeface="Arial" pitchFamily="34" charset="0"/>
                <a:cs typeface="Arial" pitchFamily="34" charset="0"/>
              </a:rPr>
              <a:t>Enthesitis</a:t>
            </a:r>
            <a:endParaRPr lang="en-US" altLang="en-US" sz="1600" b="1">
              <a:solidFill>
                <a:srgbClr val="000000"/>
              </a:solidFill>
              <a:latin typeface="Arial" pitchFamily="34" charset="0"/>
              <a:cs typeface="Arial" pitchFamily="34" charset="0"/>
            </a:endParaRPr>
          </a:p>
        </p:txBody>
      </p:sp>
      <p:sp>
        <p:nvSpPr>
          <p:cNvPr id="34" name="Text Box 15"/>
          <p:cNvSpPr txBox="1">
            <a:spLocks noChangeArrowheads="1"/>
          </p:cNvSpPr>
          <p:nvPr/>
        </p:nvSpPr>
        <p:spPr bwMode="auto">
          <a:xfrm>
            <a:off x="8001430" y="2240913"/>
            <a:ext cx="1089025" cy="336550"/>
          </a:xfrm>
          <a:prstGeom prst="rect">
            <a:avLst/>
          </a:prstGeom>
          <a:noFill/>
          <a:ln w="9525">
            <a:noFill/>
            <a:miter lim="800000"/>
            <a:headEnd/>
            <a:tailEnd/>
          </a:ln>
        </p:spPr>
        <p:txBody>
          <a:bodyPr wrap="none">
            <a:spAutoFit/>
          </a:bodyPr>
          <a:lstStyle/>
          <a:p>
            <a:pPr defTabSz="457200" eaLnBrk="0" fontAlgn="base" hangingPunct="0">
              <a:spcBef>
                <a:spcPct val="0"/>
              </a:spcBef>
              <a:spcAft>
                <a:spcPct val="0"/>
              </a:spcAft>
            </a:pPr>
            <a:r>
              <a:rPr lang="en-US" altLang="en-US" sz="1600" b="1" err="1">
                <a:solidFill>
                  <a:srgbClr val="000000"/>
                </a:solidFill>
                <a:latin typeface="Arial" pitchFamily="34" charset="0"/>
                <a:cs typeface="Arial" pitchFamily="34" charset="0"/>
              </a:rPr>
              <a:t>Dactylitis</a:t>
            </a:r>
            <a:endParaRPr lang="en-US" altLang="en-US" sz="1600" b="1">
              <a:solidFill>
                <a:srgbClr val="000000"/>
              </a:solidFill>
              <a:latin typeface="Arial" pitchFamily="34" charset="0"/>
              <a:cs typeface="Arial" pitchFamily="34" charset="0"/>
            </a:endParaRPr>
          </a:p>
        </p:txBody>
      </p:sp>
      <p:sp>
        <p:nvSpPr>
          <p:cNvPr id="35" name="Text Box 7"/>
          <p:cNvSpPr txBox="1">
            <a:spLocks noChangeArrowheads="1"/>
          </p:cNvSpPr>
          <p:nvPr/>
        </p:nvSpPr>
        <p:spPr bwMode="auto">
          <a:xfrm>
            <a:off x="6384032" y="2246338"/>
            <a:ext cx="1473200" cy="336550"/>
          </a:xfrm>
          <a:prstGeom prst="rect">
            <a:avLst/>
          </a:prstGeom>
          <a:noFill/>
          <a:ln w="9525">
            <a:noFill/>
            <a:miter lim="800000"/>
            <a:headEnd/>
            <a:tailEnd/>
          </a:ln>
        </p:spPr>
        <p:txBody>
          <a:bodyPr>
            <a:spAutoFit/>
          </a:bodyPr>
          <a:lstStyle/>
          <a:p>
            <a:pPr algn="ctr" defTabSz="457200" eaLnBrk="0" fontAlgn="base" hangingPunct="0">
              <a:spcBef>
                <a:spcPct val="0"/>
              </a:spcBef>
              <a:spcAft>
                <a:spcPct val="0"/>
              </a:spcAft>
            </a:pPr>
            <a:r>
              <a:rPr lang="en-US" altLang="en-US" sz="1600" b="1">
                <a:solidFill>
                  <a:srgbClr val="000000"/>
                </a:solidFill>
                <a:latin typeface="Arial" pitchFamily="34" charset="0"/>
                <a:cs typeface="Arial" pitchFamily="34" charset="0"/>
              </a:rPr>
              <a:t>Axial disease</a:t>
            </a:r>
          </a:p>
        </p:txBody>
      </p:sp>
      <p:sp>
        <p:nvSpPr>
          <p:cNvPr id="36" name="Rectangle 29"/>
          <p:cNvSpPr>
            <a:spLocks noGrp="1" noChangeArrowheads="1"/>
          </p:cNvSpPr>
          <p:nvPr>
            <p:ph type="title"/>
          </p:nvPr>
        </p:nvSpPr>
        <p:spPr>
          <a:xfrm>
            <a:off x="2955802" y="188641"/>
            <a:ext cx="7532686" cy="731837"/>
          </a:xfrm>
        </p:spPr>
        <p:txBody>
          <a:bodyPr anchor="t">
            <a:normAutofit fontScale="90000"/>
          </a:bodyPr>
          <a:lstStyle/>
          <a:p>
            <a:pPr eaLnBrk="1" hangingPunct="1"/>
            <a:r>
              <a:rPr lang="en-GB" altLang="en-US" sz="2400">
                <a:solidFill>
                  <a:schemeClr val="accent2">
                    <a:lumMod val="75000"/>
                  </a:schemeClr>
                </a:solidFill>
                <a:latin typeface="Arial Rounded MT Bold"/>
                <a:cs typeface="Arial Rounded MT Bold"/>
              </a:rPr>
              <a:t>GRAPPA Treatment Recommendations for </a:t>
            </a:r>
            <a:r>
              <a:rPr lang="en-GB" altLang="en-US" sz="2400" err="1">
                <a:solidFill>
                  <a:schemeClr val="accent2">
                    <a:lumMod val="75000"/>
                  </a:schemeClr>
                </a:solidFill>
                <a:latin typeface="Arial Rounded MT Bold"/>
                <a:cs typeface="Arial Rounded MT Bold"/>
              </a:rPr>
              <a:t>PsA</a:t>
            </a:r>
            <a:r>
              <a:rPr lang="en-GB" altLang="en-US" sz="2400">
                <a:solidFill>
                  <a:schemeClr val="accent2">
                    <a:lumMod val="75000"/>
                  </a:schemeClr>
                </a:solidFill>
                <a:latin typeface="Arial Rounded MT Bold"/>
                <a:cs typeface="Arial Rounded MT Bold"/>
              </a:rPr>
              <a:t> (2009)</a:t>
            </a:r>
          </a:p>
        </p:txBody>
      </p:sp>
      <p:sp>
        <p:nvSpPr>
          <p:cNvPr id="37" name="Text Box 3"/>
          <p:cNvSpPr txBox="1">
            <a:spLocks noChangeArrowheads="1"/>
          </p:cNvSpPr>
          <p:nvPr/>
        </p:nvSpPr>
        <p:spPr bwMode="auto">
          <a:xfrm>
            <a:off x="4802212" y="5242173"/>
            <a:ext cx="4102100" cy="317500"/>
          </a:xfrm>
          <a:prstGeom prst="rect">
            <a:avLst/>
          </a:prstGeom>
          <a:noFill/>
          <a:ln w="12700">
            <a:solidFill>
              <a:schemeClr val="tx1"/>
            </a:solidFill>
            <a:miter lim="800000"/>
            <a:headEnd/>
            <a:tailEnd/>
          </a:ln>
        </p:spPr>
        <p:txBody>
          <a:bodyPr>
            <a:spAutoFit/>
          </a:bodyPr>
          <a:lstStyle/>
          <a:p>
            <a:pPr algn="ctr" defTabSz="457200" eaLnBrk="0" fontAlgn="base" hangingPunct="0">
              <a:spcBef>
                <a:spcPct val="0"/>
              </a:spcBef>
              <a:spcAft>
                <a:spcPct val="0"/>
              </a:spcAft>
            </a:pPr>
            <a:r>
              <a:rPr lang="en-US" altLang="en-US" sz="1400" b="1">
                <a:solidFill>
                  <a:srgbClr val="000000"/>
                </a:solidFill>
                <a:latin typeface="Arial" pitchFamily="34" charset="0"/>
                <a:cs typeface="Arial" pitchFamily="34" charset="0"/>
              </a:rPr>
              <a:t>Reassess response to therapy and toxicity </a:t>
            </a:r>
          </a:p>
        </p:txBody>
      </p:sp>
      <p:sp>
        <p:nvSpPr>
          <p:cNvPr id="38" name="Text Box 6"/>
          <p:cNvSpPr txBox="1">
            <a:spLocks noChangeArrowheads="1"/>
          </p:cNvSpPr>
          <p:nvPr/>
        </p:nvSpPr>
        <p:spPr bwMode="auto">
          <a:xfrm>
            <a:off x="6444656" y="3036914"/>
            <a:ext cx="1379537" cy="1647117"/>
          </a:xfrm>
          <a:prstGeom prst="rect">
            <a:avLst/>
          </a:prstGeom>
          <a:noFill/>
          <a:ln w="9525">
            <a:solidFill>
              <a:schemeClr val="tx1"/>
            </a:solidFill>
            <a:miter lim="800000"/>
            <a:headEnd/>
            <a:tailEnd/>
          </a:ln>
        </p:spPr>
        <p:txBody>
          <a:bodyPr wrap="square">
            <a:spAutoFit/>
          </a:bodyPr>
          <a:lstStyle/>
          <a:p>
            <a:pPr defTabSz="457200" eaLnBrk="0" fontAlgn="base" hangingPunct="0">
              <a:lnSpc>
                <a:spcPct val="90000"/>
              </a:lnSpc>
              <a:spcBef>
                <a:spcPct val="0"/>
              </a:spcBef>
              <a:spcAft>
                <a:spcPct val="0"/>
              </a:spcAft>
            </a:pPr>
            <a:r>
              <a:rPr lang="en-US" altLang="en-US" sz="1400" b="1">
                <a:solidFill>
                  <a:srgbClr val="000000"/>
                </a:solidFill>
                <a:latin typeface="Arial" pitchFamily="34" charset="0"/>
                <a:cs typeface="Arial" pitchFamily="34" charset="0"/>
              </a:rPr>
              <a:t>Initiate therapy:</a:t>
            </a:r>
          </a:p>
          <a:p>
            <a:pPr defTabSz="457200" eaLnBrk="0" fontAlgn="base" hangingPunct="0">
              <a:lnSpc>
                <a:spcPct val="90000"/>
              </a:lnSpc>
              <a:spcBef>
                <a:spcPct val="0"/>
              </a:spcBef>
              <a:spcAft>
                <a:spcPct val="0"/>
              </a:spcAft>
            </a:pPr>
            <a:r>
              <a:rPr lang="en-US" altLang="en-US" sz="1400">
                <a:solidFill>
                  <a:srgbClr val="000000"/>
                </a:solidFill>
                <a:latin typeface="Arial" pitchFamily="34" charset="0"/>
                <a:cs typeface="Arial" pitchFamily="34" charset="0"/>
              </a:rPr>
              <a:t>NSAID</a:t>
            </a:r>
          </a:p>
          <a:p>
            <a:pPr defTabSz="457200" eaLnBrk="0" fontAlgn="base" hangingPunct="0">
              <a:lnSpc>
                <a:spcPct val="90000"/>
              </a:lnSpc>
              <a:spcBef>
                <a:spcPct val="0"/>
              </a:spcBef>
              <a:spcAft>
                <a:spcPct val="0"/>
              </a:spcAft>
            </a:pPr>
            <a:r>
              <a:rPr lang="en-US" altLang="en-US" sz="1400">
                <a:solidFill>
                  <a:srgbClr val="000000"/>
                </a:solidFill>
                <a:latin typeface="Arial" pitchFamily="34" charset="0"/>
                <a:cs typeface="Arial" pitchFamily="34" charset="0"/>
              </a:rPr>
              <a:t>Physiotherapy</a:t>
            </a:r>
          </a:p>
          <a:p>
            <a:pPr defTabSz="457200" eaLnBrk="0" fontAlgn="base" hangingPunct="0">
              <a:lnSpc>
                <a:spcPct val="90000"/>
              </a:lnSpc>
              <a:spcBef>
                <a:spcPct val="0"/>
              </a:spcBef>
              <a:spcAft>
                <a:spcPct val="0"/>
              </a:spcAft>
            </a:pPr>
            <a:r>
              <a:rPr lang="en-US" altLang="en-US" sz="1400">
                <a:solidFill>
                  <a:srgbClr val="071D49"/>
                </a:solidFill>
                <a:latin typeface="Arial" pitchFamily="34" charset="0"/>
                <a:cs typeface="Arial" pitchFamily="34" charset="0"/>
              </a:rPr>
              <a:t>Biologics </a:t>
            </a:r>
            <a:br>
              <a:rPr lang="en-US" altLang="en-US" sz="1400">
                <a:solidFill>
                  <a:srgbClr val="071D49"/>
                </a:solidFill>
                <a:latin typeface="Arial" pitchFamily="34" charset="0"/>
                <a:cs typeface="Arial" pitchFamily="34" charset="0"/>
              </a:rPr>
            </a:br>
            <a:r>
              <a:rPr lang="en-US" altLang="en-US" sz="1400">
                <a:solidFill>
                  <a:srgbClr val="071D49"/>
                </a:solidFill>
                <a:latin typeface="Arial" pitchFamily="34" charset="0"/>
                <a:cs typeface="Arial" pitchFamily="34" charset="0"/>
              </a:rPr>
              <a:t>(anti-TNFs)</a:t>
            </a:r>
          </a:p>
          <a:p>
            <a:pPr defTabSz="457200" eaLnBrk="0" fontAlgn="base" hangingPunct="0">
              <a:lnSpc>
                <a:spcPct val="90000"/>
              </a:lnSpc>
              <a:spcBef>
                <a:spcPct val="0"/>
              </a:spcBef>
              <a:spcAft>
                <a:spcPct val="0"/>
              </a:spcAft>
            </a:pPr>
            <a:endParaRPr lang="en-US" altLang="en-US" sz="1400">
              <a:solidFill>
                <a:srgbClr val="000000"/>
              </a:solidFill>
              <a:latin typeface="Arial" pitchFamily="34" charset="0"/>
              <a:cs typeface="Arial" pitchFamily="34" charset="0"/>
            </a:endParaRPr>
          </a:p>
          <a:p>
            <a:pPr defTabSz="457200" eaLnBrk="0" fontAlgn="base" hangingPunct="0">
              <a:lnSpc>
                <a:spcPct val="90000"/>
              </a:lnSpc>
              <a:spcBef>
                <a:spcPct val="0"/>
              </a:spcBef>
              <a:spcAft>
                <a:spcPct val="0"/>
              </a:spcAft>
            </a:pPr>
            <a:endParaRPr lang="en-US" altLang="en-US" sz="1400">
              <a:solidFill>
                <a:srgbClr val="000000"/>
              </a:solidFill>
              <a:latin typeface="Arial" pitchFamily="34" charset="0"/>
              <a:cs typeface="Arial" pitchFamily="34" charset="0"/>
            </a:endParaRPr>
          </a:p>
        </p:txBody>
      </p:sp>
      <p:sp>
        <p:nvSpPr>
          <p:cNvPr id="39" name="Text Box 9"/>
          <p:cNvSpPr txBox="1">
            <a:spLocks noChangeArrowheads="1"/>
          </p:cNvSpPr>
          <p:nvPr/>
        </p:nvSpPr>
        <p:spPr bwMode="auto">
          <a:xfrm>
            <a:off x="2999656" y="2209826"/>
            <a:ext cx="1598266" cy="539635"/>
          </a:xfrm>
          <a:prstGeom prst="rect">
            <a:avLst/>
          </a:prstGeom>
          <a:solidFill>
            <a:schemeClr val="accent1">
              <a:lumMod val="60000"/>
              <a:lumOff val="40000"/>
            </a:schemeClr>
          </a:solidFill>
          <a:ln w="12700">
            <a:noFill/>
            <a:miter lim="800000"/>
            <a:headEnd/>
            <a:tailEnd/>
          </a:ln>
        </p:spPr>
        <p:txBody>
          <a:bodyPr wrap="square">
            <a:spAutoFit/>
          </a:bodyPr>
          <a:lstStyle/>
          <a:p>
            <a:pPr algn="ctr" defTabSz="457200" eaLnBrk="0" fontAlgn="base" hangingPunct="0">
              <a:lnSpc>
                <a:spcPct val="90000"/>
              </a:lnSpc>
              <a:spcBef>
                <a:spcPct val="0"/>
              </a:spcBef>
              <a:spcAft>
                <a:spcPct val="0"/>
              </a:spcAft>
              <a:defRPr/>
            </a:pPr>
            <a:r>
              <a:rPr lang="en-US" sz="1600" b="1">
                <a:solidFill>
                  <a:srgbClr val="000000"/>
                </a:solidFill>
                <a:latin typeface="Arial" charset="0"/>
                <a:cs typeface="Arial" charset="0"/>
              </a:rPr>
              <a:t>Peripheral arthritis</a:t>
            </a:r>
          </a:p>
        </p:txBody>
      </p:sp>
      <p:sp>
        <p:nvSpPr>
          <p:cNvPr id="40" name="Text Box 10"/>
          <p:cNvSpPr txBox="1">
            <a:spLocks noChangeArrowheads="1"/>
          </p:cNvSpPr>
          <p:nvPr/>
        </p:nvSpPr>
        <p:spPr bwMode="auto">
          <a:xfrm>
            <a:off x="2999656" y="3017864"/>
            <a:ext cx="1598266" cy="1647117"/>
          </a:xfrm>
          <a:prstGeom prst="rect">
            <a:avLst/>
          </a:prstGeom>
          <a:noFill/>
          <a:ln w="9525">
            <a:solidFill>
              <a:schemeClr val="tx1"/>
            </a:solidFill>
            <a:miter lim="800000"/>
            <a:headEnd/>
            <a:tailEnd/>
          </a:ln>
        </p:spPr>
        <p:txBody>
          <a:bodyPr wrap="square">
            <a:spAutoFit/>
          </a:bodyPr>
          <a:lstStyle/>
          <a:p>
            <a:pPr defTabSz="457200" eaLnBrk="0" fontAlgn="base" hangingPunct="0">
              <a:lnSpc>
                <a:spcPct val="90000"/>
              </a:lnSpc>
              <a:spcBef>
                <a:spcPct val="0"/>
              </a:spcBef>
              <a:spcAft>
                <a:spcPct val="0"/>
              </a:spcAft>
            </a:pPr>
            <a:r>
              <a:rPr lang="en-US" altLang="en-US" sz="1400" b="1">
                <a:solidFill>
                  <a:srgbClr val="000000"/>
                </a:solidFill>
                <a:latin typeface="Arial" pitchFamily="34" charset="0"/>
                <a:cs typeface="Arial" pitchFamily="34" charset="0"/>
              </a:rPr>
              <a:t>Initiate therapy:</a:t>
            </a:r>
          </a:p>
          <a:p>
            <a:pPr defTabSz="457200" eaLnBrk="0" fontAlgn="base" hangingPunct="0">
              <a:lnSpc>
                <a:spcPct val="90000"/>
              </a:lnSpc>
              <a:spcBef>
                <a:spcPct val="0"/>
              </a:spcBef>
              <a:spcAft>
                <a:spcPct val="0"/>
              </a:spcAft>
            </a:pPr>
            <a:r>
              <a:rPr lang="en-US" altLang="en-US" sz="1400">
                <a:solidFill>
                  <a:srgbClr val="000000"/>
                </a:solidFill>
                <a:latin typeface="Arial" pitchFamily="34" charset="0"/>
                <a:cs typeface="Arial" pitchFamily="34" charset="0"/>
              </a:rPr>
              <a:t>NSAIDs</a:t>
            </a:r>
          </a:p>
          <a:p>
            <a:pPr defTabSz="457200" eaLnBrk="0" fontAlgn="base" hangingPunct="0">
              <a:lnSpc>
                <a:spcPct val="90000"/>
              </a:lnSpc>
              <a:spcBef>
                <a:spcPct val="0"/>
              </a:spcBef>
              <a:spcAft>
                <a:spcPct val="0"/>
              </a:spcAft>
            </a:pPr>
            <a:r>
              <a:rPr lang="en-US" altLang="en-US" sz="1400">
                <a:solidFill>
                  <a:srgbClr val="000000"/>
                </a:solidFill>
                <a:latin typeface="Arial" pitchFamily="34" charset="0"/>
                <a:cs typeface="Arial" pitchFamily="34" charset="0"/>
              </a:rPr>
              <a:t>IA steroids</a:t>
            </a:r>
          </a:p>
          <a:p>
            <a:pPr defTabSz="457200" eaLnBrk="0" fontAlgn="base" hangingPunct="0">
              <a:lnSpc>
                <a:spcPct val="90000"/>
              </a:lnSpc>
              <a:spcBef>
                <a:spcPct val="0"/>
              </a:spcBef>
              <a:spcAft>
                <a:spcPct val="0"/>
              </a:spcAft>
            </a:pPr>
            <a:r>
              <a:rPr lang="en-US" altLang="en-US" sz="1400">
                <a:solidFill>
                  <a:srgbClr val="000000"/>
                </a:solidFill>
                <a:latin typeface="Arial" pitchFamily="34" charset="0"/>
                <a:cs typeface="Arial" pitchFamily="34" charset="0"/>
              </a:rPr>
              <a:t>DMARDs ((MTX, </a:t>
            </a:r>
            <a:r>
              <a:rPr lang="en-US" altLang="en-US" sz="1400" err="1">
                <a:solidFill>
                  <a:srgbClr val="000000"/>
                </a:solidFill>
                <a:latin typeface="Arial" pitchFamily="34" charset="0"/>
                <a:cs typeface="Arial" pitchFamily="34" charset="0"/>
              </a:rPr>
              <a:t>CsA</a:t>
            </a:r>
            <a:r>
              <a:rPr lang="en-US" altLang="en-US" sz="1400">
                <a:solidFill>
                  <a:srgbClr val="000000"/>
                </a:solidFill>
                <a:latin typeface="Arial" pitchFamily="34" charset="0"/>
                <a:cs typeface="Arial" pitchFamily="34" charset="0"/>
              </a:rPr>
              <a:t>, SSZ, LEF)</a:t>
            </a:r>
          </a:p>
          <a:p>
            <a:pPr defTabSz="457200" eaLnBrk="0" fontAlgn="base" hangingPunct="0">
              <a:lnSpc>
                <a:spcPct val="90000"/>
              </a:lnSpc>
              <a:spcBef>
                <a:spcPct val="0"/>
              </a:spcBef>
              <a:spcAft>
                <a:spcPct val="0"/>
              </a:spcAft>
            </a:pPr>
            <a:r>
              <a:rPr lang="en-US" altLang="en-US" sz="1400">
                <a:solidFill>
                  <a:srgbClr val="071D49"/>
                </a:solidFill>
                <a:latin typeface="Arial" pitchFamily="34" charset="0"/>
                <a:cs typeface="Arial" pitchFamily="34" charset="0"/>
              </a:rPr>
              <a:t>Biologics </a:t>
            </a:r>
            <a:br>
              <a:rPr lang="en-US" altLang="en-US" sz="1400">
                <a:solidFill>
                  <a:srgbClr val="071D49"/>
                </a:solidFill>
                <a:latin typeface="Arial" pitchFamily="34" charset="0"/>
                <a:cs typeface="Arial" pitchFamily="34" charset="0"/>
              </a:rPr>
            </a:br>
            <a:r>
              <a:rPr lang="en-US" altLang="en-US" sz="1400">
                <a:solidFill>
                  <a:srgbClr val="071D49"/>
                </a:solidFill>
                <a:latin typeface="Arial" pitchFamily="34" charset="0"/>
                <a:cs typeface="Arial" pitchFamily="34" charset="0"/>
              </a:rPr>
              <a:t>(anti-TNFs)</a:t>
            </a:r>
            <a:br>
              <a:rPr lang="en-US" altLang="en-US" sz="1400">
                <a:solidFill>
                  <a:srgbClr val="071D49"/>
                </a:solidFill>
                <a:latin typeface="Arial" pitchFamily="34" charset="0"/>
                <a:cs typeface="Arial" pitchFamily="34" charset="0"/>
              </a:rPr>
            </a:br>
            <a:endParaRPr lang="en-US" altLang="en-US" sz="1400">
              <a:solidFill>
                <a:srgbClr val="071D49"/>
              </a:solidFill>
              <a:latin typeface="Arial" pitchFamily="34" charset="0"/>
              <a:cs typeface="Arial" pitchFamily="34" charset="0"/>
            </a:endParaRPr>
          </a:p>
        </p:txBody>
      </p:sp>
      <p:sp>
        <p:nvSpPr>
          <p:cNvPr id="41" name="Text Box 11"/>
          <p:cNvSpPr txBox="1">
            <a:spLocks noChangeArrowheads="1"/>
          </p:cNvSpPr>
          <p:nvPr/>
        </p:nvSpPr>
        <p:spPr bwMode="auto">
          <a:xfrm>
            <a:off x="4750296" y="2209826"/>
            <a:ext cx="1561728" cy="539635"/>
          </a:xfrm>
          <a:prstGeom prst="rect">
            <a:avLst/>
          </a:prstGeom>
          <a:solidFill>
            <a:schemeClr val="accent3"/>
          </a:solidFill>
          <a:ln w="12700">
            <a:noFill/>
            <a:miter lim="800000"/>
            <a:headEnd/>
            <a:tailEnd/>
          </a:ln>
        </p:spPr>
        <p:txBody>
          <a:bodyPr wrap="square">
            <a:spAutoFit/>
          </a:bodyPr>
          <a:lstStyle/>
          <a:p>
            <a:pPr algn="ctr" defTabSz="457200" eaLnBrk="0" fontAlgn="base" hangingPunct="0">
              <a:lnSpc>
                <a:spcPct val="90000"/>
              </a:lnSpc>
              <a:spcBef>
                <a:spcPct val="0"/>
              </a:spcBef>
              <a:spcAft>
                <a:spcPct val="0"/>
              </a:spcAft>
              <a:defRPr/>
            </a:pPr>
            <a:r>
              <a:rPr lang="en-US" sz="1600" b="1">
                <a:solidFill>
                  <a:srgbClr val="000000"/>
                </a:solidFill>
                <a:latin typeface="Arial" charset="0"/>
                <a:cs typeface="Arial" charset="0"/>
              </a:rPr>
              <a:t>Skin and </a:t>
            </a:r>
          </a:p>
          <a:p>
            <a:pPr algn="ctr" defTabSz="457200" eaLnBrk="0" fontAlgn="base" hangingPunct="0">
              <a:lnSpc>
                <a:spcPct val="90000"/>
              </a:lnSpc>
              <a:spcBef>
                <a:spcPct val="0"/>
              </a:spcBef>
              <a:spcAft>
                <a:spcPct val="0"/>
              </a:spcAft>
              <a:defRPr/>
            </a:pPr>
            <a:r>
              <a:rPr lang="en-US" sz="1600" b="1">
                <a:solidFill>
                  <a:srgbClr val="000000"/>
                </a:solidFill>
                <a:latin typeface="Arial" charset="0"/>
                <a:cs typeface="Arial" charset="0"/>
              </a:rPr>
              <a:t>nail disease</a:t>
            </a:r>
          </a:p>
        </p:txBody>
      </p:sp>
      <p:sp>
        <p:nvSpPr>
          <p:cNvPr id="42" name="Text Box 12"/>
          <p:cNvSpPr txBox="1">
            <a:spLocks noChangeArrowheads="1"/>
          </p:cNvSpPr>
          <p:nvPr/>
        </p:nvSpPr>
        <p:spPr bwMode="auto">
          <a:xfrm>
            <a:off x="4750296" y="3022626"/>
            <a:ext cx="1561728" cy="1647117"/>
          </a:xfrm>
          <a:prstGeom prst="rect">
            <a:avLst/>
          </a:prstGeom>
          <a:noFill/>
          <a:ln w="9525">
            <a:solidFill>
              <a:schemeClr val="tx1"/>
            </a:solidFill>
            <a:miter lim="800000"/>
            <a:headEnd/>
            <a:tailEnd/>
          </a:ln>
        </p:spPr>
        <p:txBody>
          <a:bodyPr wrap="square">
            <a:spAutoFit/>
          </a:bodyPr>
          <a:lstStyle/>
          <a:p>
            <a:pPr defTabSz="457200" eaLnBrk="0" fontAlgn="base" hangingPunct="0">
              <a:lnSpc>
                <a:spcPct val="90000"/>
              </a:lnSpc>
              <a:spcBef>
                <a:spcPct val="0"/>
              </a:spcBef>
              <a:spcAft>
                <a:spcPct val="0"/>
              </a:spcAft>
            </a:pPr>
            <a:r>
              <a:rPr lang="en-US" altLang="en-US" sz="1400" b="1">
                <a:solidFill>
                  <a:srgbClr val="000000"/>
                </a:solidFill>
                <a:latin typeface="Arial" pitchFamily="34" charset="0"/>
                <a:cs typeface="Arial" pitchFamily="34" charset="0"/>
              </a:rPr>
              <a:t>Initiate therapy:</a:t>
            </a:r>
          </a:p>
          <a:p>
            <a:pPr defTabSz="457200" eaLnBrk="0" fontAlgn="base" hangingPunct="0">
              <a:lnSpc>
                <a:spcPct val="90000"/>
              </a:lnSpc>
              <a:spcBef>
                <a:spcPct val="0"/>
              </a:spcBef>
              <a:spcAft>
                <a:spcPct val="0"/>
              </a:spcAft>
            </a:pPr>
            <a:r>
              <a:rPr lang="en-US" altLang="en-US" sz="1400" err="1">
                <a:solidFill>
                  <a:srgbClr val="000000"/>
                </a:solidFill>
                <a:latin typeface="Arial" pitchFamily="34" charset="0"/>
                <a:cs typeface="Arial" pitchFamily="34" charset="0"/>
              </a:rPr>
              <a:t>Topicals</a:t>
            </a:r>
            <a:endParaRPr lang="en-US" altLang="en-US" sz="1400">
              <a:solidFill>
                <a:srgbClr val="000000"/>
              </a:solidFill>
              <a:latin typeface="Arial" pitchFamily="34" charset="0"/>
              <a:cs typeface="Arial" pitchFamily="34" charset="0"/>
            </a:endParaRPr>
          </a:p>
          <a:p>
            <a:pPr defTabSz="457200" eaLnBrk="0" fontAlgn="base" hangingPunct="0">
              <a:lnSpc>
                <a:spcPct val="90000"/>
              </a:lnSpc>
              <a:spcBef>
                <a:spcPct val="0"/>
              </a:spcBef>
              <a:spcAft>
                <a:spcPct val="0"/>
              </a:spcAft>
            </a:pPr>
            <a:r>
              <a:rPr lang="en-US" altLang="en-US" sz="1400">
                <a:solidFill>
                  <a:srgbClr val="000000"/>
                </a:solidFill>
                <a:latin typeface="Arial" pitchFamily="34" charset="0"/>
                <a:cs typeface="Arial" pitchFamily="34" charset="0"/>
              </a:rPr>
              <a:t>PUVA/UVB</a:t>
            </a:r>
          </a:p>
          <a:p>
            <a:pPr defTabSz="457200" eaLnBrk="0" fontAlgn="base" hangingPunct="0">
              <a:lnSpc>
                <a:spcPct val="90000"/>
              </a:lnSpc>
              <a:spcBef>
                <a:spcPct val="0"/>
              </a:spcBef>
              <a:spcAft>
                <a:spcPct val="0"/>
              </a:spcAft>
            </a:pPr>
            <a:r>
              <a:rPr lang="en-US" altLang="en-US" sz="1400" err="1">
                <a:solidFill>
                  <a:srgbClr val="000000"/>
                </a:solidFill>
                <a:latin typeface="Arial" pitchFamily="34" charset="0"/>
                <a:cs typeface="Arial" pitchFamily="34" charset="0"/>
              </a:rPr>
              <a:t>Systemics</a:t>
            </a:r>
            <a:r>
              <a:rPr lang="en-US" altLang="en-US" sz="1400">
                <a:solidFill>
                  <a:srgbClr val="000000"/>
                </a:solidFill>
                <a:latin typeface="Arial" pitchFamily="34" charset="0"/>
                <a:cs typeface="Arial" pitchFamily="34" charset="0"/>
              </a:rPr>
              <a:t> (MTX, </a:t>
            </a:r>
            <a:r>
              <a:rPr lang="en-US" altLang="en-US" sz="1400" err="1">
                <a:solidFill>
                  <a:srgbClr val="000000"/>
                </a:solidFill>
                <a:latin typeface="Arial" pitchFamily="34" charset="0"/>
                <a:cs typeface="Arial" pitchFamily="34" charset="0"/>
              </a:rPr>
              <a:t>CsA</a:t>
            </a:r>
            <a:r>
              <a:rPr lang="en-US" altLang="en-US" sz="1400">
                <a:solidFill>
                  <a:srgbClr val="000000"/>
                </a:solidFill>
                <a:latin typeface="Arial" pitchFamily="34" charset="0"/>
                <a:cs typeface="Arial" pitchFamily="34" charset="0"/>
              </a:rPr>
              <a:t>, etc.)</a:t>
            </a:r>
          </a:p>
          <a:p>
            <a:pPr defTabSz="457200" eaLnBrk="0" fontAlgn="base" hangingPunct="0">
              <a:lnSpc>
                <a:spcPct val="90000"/>
              </a:lnSpc>
              <a:spcBef>
                <a:spcPct val="0"/>
              </a:spcBef>
              <a:spcAft>
                <a:spcPct val="0"/>
              </a:spcAft>
            </a:pPr>
            <a:r>
              <a:rPr lang="en-US" altLang="en-US" sz="1400">
                <a:solidFill>
                  <a:srgbClr val="071D49"/>
                </a:solidFill>
                <a:latin typeface="Arial" pitchFamily="34" charset="0"/>
                <a:cs typeface="Arial" pitchFamily="34" charset="0"/>
              </a:rPr>
              <a:t>Biologics </a:t>
            </a:r>
            <a:br>
              <a:rPr lang="en-US" altLang="en-US" sz="1400">
                <a:solidFill>
                  <a:srgbClr val="071D49"/>
                </a:solidFill>
                <a:latin typeface="Arial" pitchFamily="34" charset="0"/>
                <a:cs typeface="Arial" pitchFamily="34" charset="0"/>
              </a:rPr>
            </a:br>
            <a:r>
              <a:rPr lang="en-US" altLang="en-US" sz="1400">
                <a:solidFill>
                  <a:srgbClr val="071D49"/>
                </a:solidFill>
                <a:latin typeface="Arial" pitchFamily="34" charset="0"/>
                <a:cs typeface="Arial" pitchFamily="34" charset="0"/>
              </a:rPr>
              <a:t>(anti-TNFs)</a:t>
            </a:r>
            <a:br>
              <a:rPr lang="en-US" altLang="en-US" sz="1400">
                <a:solidFill>
                  <a:srgbClr val="071D49"/>
                </a:solidFill>
                <a:latin typeface="Arial" pitchFamily="34" charset="0"/>
                <a:cs typeface="Arial" pitchFamily="34" charset="0"/>
              </a:rPr>
            </a:br>
            <a:endParaRPr lang="en-US" altLang="en-US" sz="1400">
              <a:solidFill>
                <a:srgbClr val="071D49"/>
              </a:solidFill>
              <a:latin typeface="Arial" pitchFamily="34" charset="0"/>
              <a:cs typeface="Arial" pitchFamily="34" charset="0"/>
            </a:endParaRPr>
          </a:p>
        </p:txBody>
      </p:sp>
      <p:sp>
        <p:nvSpPr>
          <p:cNvPr id="43" name="Text Box 16"/>
          <p:cNvSpPr txBox="1">
            <a:spLocks noChangeArrowheads="1"/>
          </p:cNvSpPr>
          <p:nvPr/>
        </p:nvSpPr>
        <p:spPr bwMode="auto">
          <a:xfrm>
            <a:off x="7956676" y="3036914"/>
            <a:ext cx="1163661" cy="1647117"/>
          </a:xfrm>
          <a:prstGeom prst="rect">
            <a:avLst/>
          </a:prstGeom>
          <a:noFill/>
          <a:ln w="9525">
            <a:solidFill>
              <a:schemeClr val="tx1"/>
            </a:solidFill>
            <a:miter lim="800000"/>
            <a:headEnd/>
            <a:tailEnd/>
          </a:ln>
        </p:spPr>
        <p:txBody>
          <a:bodyPr wrap="square">
            <a:spAutoFit/>
          </a:bodyPr>
          <a:lstStyle/>
          <a:p>
            <a:pPr defTabSz="457200" eaLnBrk="0" fontAlgn="base" hangingPunct="0">
              <a:lnSpc>
                <a:spcPct val="90000"/>
              </a:lnSpc>
              <a:spcBef>
                <a:spcPct val="0"/>
              </a:spcBef>
              <a:spcAft>
                <a:spcPct val="0"/>
              </a:spcAft>
            </a:pPr>
            <a:r>
              <a:rPr lang="en-US" altLang="en-US" sz="1400" b="1">
                <a:solidFill>
                  <a:srgbClr val="000000"/>
                </a:solidFill>
                <a:latin typeface="Arial" pitchFamily="34" charset="0"/>
                <a:cs typeface="Arial" pitchFamily="34" charset="0"/>
              </a:rPr>
              <a:t>Initiate therapy:</a:t>
            </a:r>
          </a:p>
          <a:p>
            <a:pPr defTabSz="457200" eaLnBrk="0" fontAlgn="base" hangingPunct="0">
              <a:lnSpc>
                <a:spcPct val="90000"/>
              </a:lnSpc>
              <a:spcBef>
                <a:spcPct val="0"/>
              </a:spcBef>
              <a:spcAft>
                <a:spcPct val="0"/>
              </a:spcAft>
            </a:pPr>
            <a:r>
              <a:rPr lang="en-US" altLang="en-US" sz="1400">
                <a:solidFill>
                  <a:srgbClr val="000000"/>
                </a:solidFill>
                <a:latin typeface="Arial" pitchFamily="34" charset="0"/>
                <a:cs typeface="Arial" pitchFamily="34" charset="0"/>
              </a:rPr>
              <a:t>NSAID</a:t>
            </a:r>
          </a:p>
          <a:p>
            <a:pPr defTabSz="457200" eaLnBrk="0" fontAlgn="base" hangingPunct="0">
              <a:lnSpc>
                <a:spcPct val="90000"/>
              </a:lnSpc>
              <a:spcBef>
                <a:spcPct val="0"/>
              </a:spcBef>
              <a:spcAft>
                <a:spcPct val="0"/>
              </a:spcAft>
            </a:pPr>
            <a:r>
              <a:rPr lang="en-US" altLang="en-US" sz="1400">
                <a:solidFill>
                  <a:srgbClr val="000000"/>
                </a:solidFill>
                <a:latin typeface="Arial" pitchFamily="34" charset="0"/>
                <a:cs typeface="Arial" pitchFamily="34" charset="0"/>
              </a:rPr>
              <a:t>Injection</a:t>
            </a:r>
          </a:p>
          <a:p>
            <a:pPr defTabSz="457200" eaLnBrk="0" fontAlgn="base" hangingPunct="0">
              <a:lnSpc>
                <a:spcPct val="90000"/>
              </a:lnSpc>
              <a:spcBef>
                <a:spcPct val="0"/>
              </a:spcBef>
              <a:spcAft>
                <a:spcPct val="0"/>
              </a:spcAft>
            </a:pPr>
            <a:r>
              <a:rPr lang="en-US" altLang="en-US" sz="1400">
                <a:solidFill>
                  <a:srgbClr val="071D49"/>
                </a:solidFill>
                <a:latin typeface="Arial" pitchFamily="34" charset="0"/>
                <a:cs typeface="Arial" pitchFamily="34" charset="0"/>
              </a:rPr>
              <a:t>Biologics </a:t>
            </a:r>
            <a:br>
              <a:rPr lang="en-US" altLang="en-US" sz="1400">
                <a:solidFill>
                  <a:srgbClr val="071D49"/>
                </a:solidFill>
                <a:latin typeface="Arial" pitchFamily="34" charset="0"/>
                <a:cs typeface="Arial" pitchFamily="34" charset="0"/>
              </a:rPr>
            </a:br>
            <a:r>
              <a:rPr lang="en-US" altLang="en-US" sz="1400">
                <a:solidFill>
                  <a:srgbClr val="071D49"/>
                </a:solidFill>
                <a:latin typeface="Arial" pitchFamily="34" charset="0"/>
                <a:cs typeface="Arial" pitchFamily="34" charset="0"/>
              </a:rPr>
              <a:t>(anti-TNFs)</a:t>
            </a:r>
          </a:p>
          <a:p>
            <a:pPr defTabSz="457200" eaLnBrk="0" fontAlgn="base" hangingPunct="0">
              <a:lnSpc>
                <a:spcPct val="90000"/>
              </a:lnSpc>
              <a:spcBef>
                <a:spcPct val="0"/>
              </a:spcBef>
              <a:spcAft>
                <a:spcPct val="0"/>
              </a:spcAft>
            </a:pPr>
            <a:endParaRPr lang="en-US" altLang="en-US" sz="1400">
              <a:solidFill>
                <a:srgbClr val="000000"/>
              </a:solidFill>
              <a:latin typeface="Arial" pitchFamily="34" charset="0"/>
              <a:cs typeface="Arial" pitchFamily="34" charset="0"/>
            </a:endParaRPr>
          </a:p>
          <a:p>
            <a:pPr defTabSz="457200" eaLnBrk="0" fontAlgn="base" hangingPunct="0">
              <a:lnSpc>
                <a:spcPct val="90000"/>
              </a:lnSpc>
              <a:spcBef>
                <a:spcPct val="0"/>
              </a:spcBef>
              <a:spcAft>
                <a:spcPct val="0"/>
              </a:spcAft>
            </a:pPr>
            <a:endParaRPr lang="en-US" altLang="en-US" sz="1400">
              <a:solidFill>
                <a:srgbClr val="000000"/>
              </a:solidFill>
              <a:latin typeface="Arial" pitchFamily="34" charset="0"/>
              <a:cs typeface="Arial" pitchFamily="34" charset="0"/>
            </a:endParaRPr>
          </a:p>
        </p:txBody>
      </p:sp>
      <p:sp>
        <p:nvSpPr>
          <p:cNvPr id="44" name="Text Box 20"/>
          <p:cNvSpPr txBox="1">
            <a:spLocks noChangeArrowheads="1"/>
          </p:cNvSpPr>
          <p:nvPr/>
        </p:nvSpPr>
        <p:spPr bwMode="auto">
          <a:xfrm>
            <a:off x="9264352" y="3041676"/>
            <a:ext cx="1152128" cy="1647117"/>
          </a:xfrm>
          <a:prstGeom prst="rect">
            <a:avLst/>
          </a:prstGeom>
          <a:noFill/>
          <a:ln w="9525">
            <a:solidFill>
              <a:schemeClr val="tx1"/>
            </a:solidFill>
            <a:miter lim="800000"/>
            <a:headEnd/>
            <a:tailEnd/>
          </a:ln>
        </p:spPr>
        <p:txBody>
          <a:bodyPr wrap="square">
            <a:spAutoFit/>
          </a:bodyPr>
          <a:lstStyle/>
          <a:p>
            <a:pPr defTabSz="457200" eaLnBrk="0" fontAlgn="base" hangingPunct="0">
              <a:lnSpc>
                <a:spcPct val="90000"/>
              </a:lnSpc>
              <a:spcBef>
                <a:spcPct val="0"/>
              </a:spcBef>
              <a:spcAft>
                <a:spcPct val="0"/>
              </a:spcAft>
            </a:pPr>
            <a:r>
              <a:rPr lang="en-US" altLang="en-US" sz="1400" b="1">
                <a:solidFill>
                  <a:srgbClr val="000000"/>
                </a:solidFill>
                <a:latin typeface="Arial" pitchFamily="34" charset="0"/>
                <a:cs typeface="Arial" pitchFamily="34" charset="0"/>
              </a:rPr>
              <a:t>Initiate therapy:</a:t>
            </a:r>
          </a:p>
          <a:p>
            <a:pPr defTabSz="457200" eaLnBrk="0" fontAlgn="base" hangingPunct="0">
              <a:lnSpc>
                <a:spcPct val="90000"/>
              </a:lnSpc>
              <a:spcBef>
                <a:spcPct val="0"/>
              </a:spcBef>
              <a:spcAft>
                <a:spcPct val="0"/>
              </a:spcAft>
            </a:pPr>
            <a:r>
              <a:rPr lang="en-US" altLang="en-US" sz="1400">
                <a:solidFill>
                  <a:srgbClr val="000000"/>
                </a:solidFill>
                <a:latin typeface="Arial" pitchFamily="34" charset="0"/>
                <a:cs typeface="Arial" pitchFamily="34" charset="0"/>
              </a:rPr>
              <a:t>NSAID</a:t>
            </a:r>
          </a:p>
          <a:p>
            <a:pPr defTabSz="457200" eaLnBrk="0" fontAlgn="base" hangingPunct="0">
              <a:lnSpc>
                <a:spcPct val="90000"/>
              </a:lnSpc>
              <a:spcBef>
                <a:spcPct val="0"/>
              </a:spcBef>
              <a:spcAft>
                <a:spcPct val="0"/>
              </a:spcAft>
            </a:pPr>
            <a:r>
              <a:rPr lang="en-US" altLang="en-US" sz="1400">
                <a:solidFill>
                  <a:srgbClr val="000000"/>
                </a:solidFill>
                <a:latin typeface="Arial" pitchFamily="34" charset="0"/>
                <a:cs typeface="Arial" pitchFamily="34" charset="0"/>
              </a:rPr>
              <a:t>Injection</a:t>
            </a:r>
          </a:p>
          <a:p>
            <a:pPr defTabSz="457200" eaLnBrk="0" fontAlgn="base" hangingPunct="0">
              <a:lnSpc>
                <a:spcPct val="90000"/>
              </a:lnSpc>
              <a:spcBef>
                <a:spcPct val="0"/>
              </a:spcBef>
              <a:spcAft>
                <a:spcPct val="0"/>
              </a:spcAft>
            </a:pPr>
            <a:r>
              <a:rPr lang="en-US" altLang="en-US" sz="1400">
                <a:solidFill>
                  <a:srgbClr val="071D49"/>
                </a:solidFill>
                <a:latin typeface="Arial" pitchFamily="34" charset="0"/>
                <a:cs typeface="Arial" pitchFamily="34" charset="0"/>
              </a:rPr>
              <a:t>Biologics </a:t>
            </a:r>
            <a:br>
              <a:rPr lang="en-US" altLang="en-US" sz="1400">
                <a:solidFill>
                  <a:srgbClr val="071D49"/>
                </a:solidFill>
                <a:latin typeface="Arial" pitchFamily="34" charset="0"/>
                <a:cs typeface="Arial" pitchFamily="34" charset="0"/>
              </a:rPr>
            </a:br>
            <a:r>
              <a:rPr lang="en-US" altLang="en-US" sz="1400">
                <a:solidFill>
                  <a:srgbClr val="071D49"/>
                </a:solidFill>
                <a:latin typeface="Arial" pitchFamily="34" charset="0"/>
                <a:cs typeface="Arial" pitchFamily="34" charset="0"/>
              </a:rPr>
              <a:t>(anti-TNFs)</a:t>
            </a:r>
          </a:p>
          <a:p>
            <a:pPr defTabSz="457200" eaLnBrk="0" fontAlgn="base" hangingPunct="0">
              <a:lnSpc>
                <a:spcPct val="90000"/>
              </a:lnSpc>
              <a:spcBef>
                <a:spcPct val="0"/>
              </a:spcBef>
              <a:spcAft>
                <a:spcPct val="0"/>
              </a:spcAft>
            </a:pPr>
            <a:endParaRPr lang="en-US" altLang="en-US" sz="1400">
              <a:solidFill>
                <a:srgbClr val="000000"/>
              </a:solidFill>
              <a:latin typeface="Arial" pitchFamily="34" charset="0"/>
              <a:cs typeface="Arial" pitchFamily="34" charset="0"/>
            </a:endParaRPr>
          </a:p>
          <a:p>
            <a:pPr defTabSz="457200" eaLnBrk="0" fontAlgn="base" hangingPunct="0">
              <a:lnSpc>
                <a:spcPct val="90000"/>
              </a:lnSpc>
              <a:spcBef>
                <a:spcPct val="0"/>
              </a:spcBef>
              <a:spcAft>
                <a:spcPct val="0"/>
              </a:spcAft>
            </a:pPr>
            <a:endParaRPr lang="en-US" altLang="en-US" sz="1400">
              <a:solidFill>
                <a:srgbClr val="000000"/>
              </a:solidFill>
              <a:latin typeface="Arial" pitchFamily="34" charset="0"/>
              <a:cs typeface="Arial" pitchFamily="34" charset="0"/>
            </a:endParaRPr>
          </a:p>
        </p:txBody>
      </p:sp>
      <p:sp>
        <p:nvSpPr>
          <p:cNvPr id="45" name="Line 22"/>
          <p:cNvSpPr>
            <a:spLocks noChangeShapeType="1"/>
          </p:cNvSpPr>
          <p:nvPr/>
        </p:nvSpPr>
        <p:spPr bwMode="auto">
          <a:xfrm flipV="1">
            <a:off x="3827165" y="1928839"/>
            <a:ext cx="0" cy="280987"/>
          </a:xfrm>
          <a:prstGeom prst="line">
            <a:avLst/>
          </a:prstGeom>
          <a:noFill/>
          <a:ln w="28575">
            <a:solidFill>
              <a:schemeClr val="tx1"/>
            </a:solidFill>
            <a:round/>
            <a:headEnd/>
            <a:tailEnd/>
          </a:ln>
        </p:spPr>
        <p:txBody>
          <a:bodyPr wrap="none" anchor="ctr"/>
          <a:lstStyle/>
          <a:p>
            <a:pPr defTabSz="457200" fontAlgn="base">
              <a:spcBef>
                <a:spcPct val="0"/>
              </a:spcBef>
              <a:spcAft>
                <a:spcPct val="0"/>
              </a:spcAft>
            </a:pPr>
            <a:endParaRPr lang="en-US">
              <a:solidFill>
                <a:srgbClr val="000000"/>
              </a:solidFill>
              <a:latin typeface="Arial" pitchFamily="34" charset="0"/>
              <a:cs typeface="Arial" pitchFamily="34" charset="0"/>
            </a:endParaRPr>
          </a:p>
        </p:txBody>
      </p:sp>
      <p:sp>
        <p:nvSpPr>
          <p:cNvPr id="46" name="Line 23"/>
          <p:cNvSpPr>
            <a:spLocks noChangeShapeType="1"/>
          </p:cNvSpPr>
          <p:nvPr/>
        </p:nvSpPr>
        <p:spPr bwMode="auto">
          <a:xfrm flipV="1">
            <a:off x="5503540" y="1928838"/>
            <a:ext cx="0" cy="266700"/>
          </a:xfrm>
          <a:prstGeom prst="line">
            <a:avLst/>
          </a:prstGeom>
          <a:noFill/>
          <a:ln w="28575">
            <a:solidFill>
              <a:schemeClr val="tx1"/>
            </a:solidFill>
            <a:round/>
            <a:headEnd/>
            <a:tailEnd/>
          </a:ln>
        </p:spPr>
        <p:txBody>
          <a:bodyPr wrap="none" anchor="ctr"/>
          <a:lstStyle/>
          <a:p>
            <a:pPr defTabSz="457200" fontAlgn="base">
              <a:spcBef>
                <a:spcPct val="0"/>
              </a:spcBef>
              <a:spcAft>
                <a:spcPct val="0"/>
              </a:spcAft>
            </a:pPr>
            <a:endParaRPr lang="en-US">
              <a:solidFill>
                <a:srgbClr val="000000"/>
              </a:solidFill>
              <a:latin typeface="Arial" pitchFamily="34" charset="0"/>
              <a:cs typeface="Arial" pitchFamily="34" charset="0"/>
            </a:endParaRPr>
          </a:p>
        </p:txBody>
      </p:sp>
      <p:sp>
        <p:nvSpPr>
          <p:cNvPr id="47" name="Line 24"/>
          <p:cNvSpPr>
            <a:spLocks noChangeShapeType="1"/>
          </p:cNvSpPr>
          <p:nvPr/>
        </p:nvSpPr>
        <p:spPr bwMode="auto">
          <a:xfrm flipV="1">
            <a:off x="7109520" y="1928838"/>
            <a:ext cx="0" cy="266700"/>
          </a:xfrm>
          <a:prstGeom prst="line">
            <a:avLst/>
          </a:prstGeom>
          <a:noFill/>
          <a:ln w="28575">
            <a:solidFill>
              <a:schemeClr val="tx1"/>
            </a:solidFill>
            <a:round/>
            <a:headEnd/>
            <a:tailEnd/>
          </a:ln>
        </p:spPr>
        <p:txBody>
          <a:bodyPr wrap="none" anchor="ctr"/>
          <a:lstStyle/>
          <a:p>
            <a:pPr defTabSz="457200" fontAlgn="base">
              <a:spcBef>
                <a:spcPct val="0"/>
              </a:spcBef>
              <a:spcAft>
                <a:spcPct val="0"/>
              </a:spcAft>
            </a:pPr>
            <a:endParaRPr lang="en-US">
              <a:solidFill>
                <a:srgbClr val="000000"/>
              </a:solidFill>
              <a:latin typeface="Arial" pitchFamily="34" charset="0"/>
              <a:cs typeface="Arial" pitchFamily="34" charset="0"/>
            </a:endParaRPr>
          </a:p>
        </p:txBody>
      </p:sp>
      <p:sp>
        <p:nvSpPr>
          <p:cNvPr id="48" name="Line 25"/>
          <p:cNvSpPr>
            <a:spLocks noChangeShapeType="1"/>
          </p:cNvSpPr>
          <p:nvPr/>
        </p:nvSpPr>
        <p:spPr bwMode="auto">
          <a:xfrm flipV="1">
            <a:off x="8457034" y="1928838"/>
            <a:ext cx="0" cy="266700"/>
          </a:xfrm>
          <a:prstGeom prst="line">
            <a:avLst/>
          </a:prstGeom>
          <a:noFill/>
          <a:ln w="28575">
            <a:solidFill>
              <a:schemeClr val="tx1"/>
            </a:solidFill>
            <a:round/>
            <a:headEnd/>
            <a:tailEnd/>
          </a:ln>
        </p:spPr>
        <p:txBody>
          <a:bodyPr wrap="none" anchor="ctr"/>
          <a:lstStyle/>
          <a:p>
            <a:pPr defTabSz="457200" fontAlgn="base">
              <a:spcBef>
                <a:spcPct val="0"/>
              </a:spcBef>
              <a:spcAft>
                <a:spcPct val="0"/>
              </a:spcAft>
            </a:pPr>
            <a:endParaRPr lang="en-US">
              <a:solidFill>
                <a:srgbClr val="000000"/>
              </a:solidFill>
              <a:latin typeface="Arial" pitchFamily="34" charset="0"/>
              <a:cs typeface="Arial" pitchFamily="34" charset="0"/>
            </a:endParaRPr>
          </a:p>
        </p:txBody>
      </p:sp>
      <p:sp>
        <p:nvSpPr>
          <p:cNvPr id="49" name="Line 26"/>
          <p:cNvSpPr>
            <a:spLocks noChangeShapeType="1"/>
          </p:cNvSpPr>
          <p:nvPr/>
        </p:nvSpPr>
        <p:spPr bwMode="auto">
          <a:xfrm flipV="1">
            <a:off x="9768408" y="1919313"/>
            <a:ext cx="0" cy="266700"/>
          </a:xfrm>
          <a:prstGeom prst="line">
            <a:avLst/>
          </a:prstGeom>
          <a:noFill/>
          <a:ln w="28575">
            <a:solidFill>
              <a:schemeClr val="tx1"/>
            </a:solidFill>
            <a:round/>
            <a:headEnd/>
            <a:tailEnd/>
          </a:ln>
        </p:spPr>
        <p:txBody>
          <a:bodyPr wrap="none" anchor="ctr"/>
          <a:lstStyle/>
          <a:p>
            <a:pPr algn="ctr" defTabSz="457200" fontAlgn="base">
              <a:spcBef>
                <a:spcPct val="0"/>
              </a:spcBef>
              <a:spcAft>
                <a:spcPct val="0"/>
              </a:spcAft>
            </a:pPr>
            <a:endParaRPr lang="en-US">
              <a:solidFill>
                <a:srgbClr val="000000"/>
              </a:solidFill>
              <a:latin typeface="Arial" pitchFamily="34" charset="0"/>
              <a:cs typeface="Arial" pitchFamily="34" charset="0"/>
            </a:endParaRPr>
          </a:p>
        </p:txBody>
      </p:sp>
      <p:sp>
        <p:nvSpPr>
          <p:cNvPr id="50" name="AutoShape 27"/>
          <p:cNvSpPr>
            <a:spLocks noChangeArrowheads="1"/>
          </p:cNvSpPr>
          <p:nvPr/>
        </p:nvSpPr>
        <p:spPr bwMode="auto">
          <a:xfrm>
            <a:off x="3787552" y="2740051"/>
            <a:ext cx="76200" cy="252413"/>
          </a:xfrm>
          <a:prstGeom prst="downArrow">
            <a:avLst>
              <a:gd name="adj1" fmla="val 50000"/>
              <a:gd name="adj2" fmla="val 82813"/>
            </a:avLst>
          </a:prstGeom>
          <a:solidFill>
            <a:schemeClr val="tx2"/>
          </a:solidFill>
          <a:ln w="9525">
            <a:noFill/>
            <a:miter lim="800000"/>
            <a:headEnd/>
            <a:tailEnd/>
          </a:ln>
        </p:spPr>
        <p:txBody>
          <a:bodyPr wrap="none" anchor="ctr"/>
          <a:lstStyle/>
          <a:p>
            <a:pPr defTabSz="457200" fontAlgn="base">
              <a:spcBef>
                <a:spcPct val="0"/>
              </a:spcBef>
              <a:spcAft>
                <a:spcPct val="0"/>
              </a:spcAft>
            </a:pPr>
            <a:endParaRPr lang="en-US" altLang="en-US" sz="1600">
              <a:solidFill>
                <a:srgbClr val="000000"/>
              </a:solidFill>
              <a:latin typeface="Arial" pitchFamily="34" charset="0"/>
              <a:cs typeface="Arial" pitchFamily="34" charset="0"/>
            </a:endParaRPr>
          </a:p>
        </p:txBody>
      </p:sp>
      <p:sp>
        <p:nvSpPr>
          <p:cNvPr id="51" name="AutoShape 28"/>
          <p:cNvSpPr>
            <a:spLocks noChangeArrowheads="1"/>
          </p:cNvSpPr>
          <p:nvPr/>
        </p:nvSpPr>
        <p:spPr bwMode="auto">
          <a:xfrm>
            <a:off x="5459091" y="2740051"/>
            <a:ext cx="90487" cy="252413"/>
          </a:xfrm>
          <a:prstGeom prst="downArrow">
            <a:avLst>
              <a:gd name="adj1" fmla="val 50000"/>
              <a:gd name="adj2" fmla="val 69737"/>
            </a:avLst>
          </a:prstGeom>
          <a:solidFill>
            <a:schemeClr val="tx2"/>
          </a:solidFill>
          <a:ln w="9525">
            <a:noFill/>
            <a:miter lim="800000"/>
            <a:headEnd/>
            <a:tailEnd/>
          </a:ln>
        </p:spPr>
        <p:txBody>
          <a:bodyPr wrap="none" anchor="ctr"/>
          <a:lstStyle/>
          <a:p>
            <a:pPr defTabSz="457200" fontAlgn="base">
              <a:spcBef>
                <a:spcPct val="0"/>
              </a:spcBef>
              <a:spcAft>
                <a:spcPct val="0"/>
              </a:spcAft>
            </a:pPr>
            <a:endParaRPr lang="en-US" altLang="en-US" sz="1600">
              <a:solidFill>
                <a:srgbClr val="000000"/>
              </a:solidFill>
              <a:latin typeface="Arial" pitchFamily="34" charset="0"/>
              <a:cs typeface="Arial" pitchFamily="34" charset="0"/>
            </a:endParaRPr>
          </a:p>
        </p:txBody>
      </p:sp>
      <p:sp>
        <p:nvSpPr>
          <p:cNvPr id="52" name="AutoShape 29"/>
          <p:cNvSpPr>
            <a:spLocks noChangeArrowheads="1"/>
          </p:cNvSpPr>
          <p:nvPr/>
        </p:nvSpPr>
        <p:spPr bwMode="auto">
          <a:xfrm>
            <a:off x="7065071" y="2684488"/>
            <a:ext cx="90487" cy="398462"/>
          </a:xfrm>
          <a:prstGeom prst="downArrow">
            <a:avLst>
              <a:gd name="adj1" fmla="val 50000"/>
              <a:gd name="adj2" fmla="val 110088"/>
            </a:avLst>
          </a:prstGeom>
          <a:solidFill>
            <a:schemeClr val="tx2"/>
          </a:solidFill>
          <a:ln w="9525">
            <a:noFill/>
            <a:miter lim="800000"/>
            <a:headEnd/>
            <a:tailEnd/>
          </a:ln>
        </p:spPr>
        <p:txBody>
          <a:bodyPr wrap="none" anchor="ctr"/>
          <a:lstStyle/>
          <a:p>
            <a:pPr defTabSz="457200" fontAlgn="base">
              <a:spcBef>
                <a:spcPct val="0"/>
              </a:spcBef>
              <a:spcAft>
                <a:spcPct val="0"/>
              </a:spcAft>
            </a:pPr>
            <a:endParaRPr lang="en-US" altLang="en-US" sz="1600">
              <a:solidFill>
                <a:srgbClr val="000000"/>
              </a:solidFill>
              <a:latin typeface="Arial" pitchFamily="34" charset="0"/>
              <a:cs typeface="Arial" pitchFamily="34" charset="0"/>
            </a:endParaRPr>
          </a:p>
        </p:txBody>
      </p:sp>
      <p:sp>
        <p:nvSpPr>
          <p:cNvPr id="53" name="AutoShape 30"/>
          <p:cNvSpPr>
            <a:spLocks noChangeArrowheads="1"/>
          </p:cNvSpPr>
          <p:nvPr/>
        </p:nvSpPr>
        <p:spPr bwMode="auto">
          <a:xfrm>
            <a:off x="8412584" y="2684488"/>
            <a:ext cx="90488" cy="398462"/>
          </a:xfrm>
          <a:prstGeom prst="downArrow">
            <a:avLst>
              <a:gd name="adj1" fmla="val 50000"/>
              <a:gd name="adj2" fmla="val 110087"/>
            </a:avLst>
          </a:prstGeom>
          <a:solidFill>
            <a:schemeClr val="tx2"/>
          </a:solidFill>
          <a:ln w="9525">
            <a:noFill/>
            <a:miter lim="800000"/>
            <a:headEnd/>
            <a:tailEnd/>
          </a:ln>
        </p:spPr>
        <p:txBody>
          <a:bodyPr wrap="none" anchor="ctr"/>
          <a:lstStyle/>
          <a:p>
            <a:pPr defTabSz="457200" fontAlgn="base">
              <a:spcBef>
                <a:spcPct val="0"/>
              </a:spcBef>
              <a:spcAft>
                <a:spcPct val="0"/>
              </a:spcAft>
            </a:pPr>
            <a:endParaRPr lang="en-US" altLang="en-US" sz="1600">
              <a:solidFill>
                <a:srgbClr val="000000"/>
              </a:solidFill>
              <a:latin typeface="Arial" pitchFamily="34" charset="0"/>
              <a:cs typeface="Arial" pitchFamily="34" charset="0"/>
            </a:endParaRPr>
          </a:p>
        </p:txBody>
      </p:sp>
      <p:sp>
        <p:nvSpPr>
          <p:cNvPr id="54" name="AutoShape 31"/>
          <p:cNvSpPr>
            <a:spLocks noChangeArrowheads="1"/>
          </p:cNvSpPr>
          <p:nvPr/>
        </p:nvSpPr>
        <p:spPr bwMode="auto">
          <a:xfrm>
            <a:off x="9749928" y="2655913"/>
            <a:ext cx="90488" cy="398462"/>
          </a:xfrm>
          <a:prstGeom prst="downArrow">
            <a:avLst>
              <a:gd name="adj1" fmla="val 50000"/>
              <a:gd name="adj2" fmla="val 110087"/>
            </a:avLst>
          </a:prstGeom>
          <a:solidFill>
            <a:schemeClr val="tx2"/>
          </a:solidFill>
          <a:ln w="9525">
            <a:noFill/>
            <a:miter lim="800000"/>
            <a:headEnd/>
            <a:tailEnd/>
          </a:ln>
        </p:spPr>
        <p:txBody>
          <a:bodyPr wrap="none" anchor="ctr"/>
          <a:lstStyle/>
          <a:p>
            <a:pPr algn="ctr" defTabSz="457200" fontAlgn="base">
              <a:spcBef>
                <a:spcPct val="0"/>
              </a:spcBef>
              <a:spcAft>
                <a:spcPct val="0"/>
              </a:spcAft>
            </a:pPr>
            <a:endParaRPr lang="en-US" altLang="en-US" sz="1600">
              <a:solidFill>
                <a:srgbClr val="000000"/>
              </a:solidFill>
              <a:latin typeface="Arial" pitchFamily="34" charset="0"/>
              <a:cs typeface="Arial" pitchFamily="34" charset="0"/>
            </a:endParaRPr>
          </a:p>
        </p:txBody>
      </p:sp>
      <p:sp>
        <p:nvSpPr>
          <p:cNvPr id="55" name="Rectangle 2"/>
          <p:cNvSpPr txBox="1">
            <a:spLocks noChangeArrowheads="1"/>
          </p:cNvSpPr>
          <p:nvPr/>
        </p:nvSpPr>
        <p:spPr bwMode="auto">
          <a:xfrm>
            <a:off x="3787552" y="1628800"/>
            <a:ext cx="5980856" cy="300038"/>
          </a:xfrm>
          <a:prstGeom prst="rect">
            <a:avLst/>
          </a:prstGeom>
          <a:noFill/>
          <a:ln w="9525">
            <a:noFill/>
            <a:miter lim="800000"/>
            <a:headEnd/>
            <a:tailEnd/>
          </a:ln>
        </p:spPr>
        <p:txBody>
          <a:bodyPr anchor="ctr"/>
          <a:lstStyle/>
          <a:p>
            <a:pPr algn="ctr" defTabSz="457200" fontAlgn="base">
              <a:spcBef>
                <a:spcPct val="0"/>
              </a:spcBef>
              <a:spcAft>
                <a:spcPct val="0"/>
              </a:spcAft>
            </a:pPr>
            <a:r>
              <a:rPr lang="en-US" altLang="en-US" sz="1600" b="1">
                <a:solidFill>
                  <a:srgbClr val="000000"/>
                </a:solidFill>
                <a:latin typeface="Arial" pitchFamily="34" charset="0"/>
                <a:cs typeface="Arial" pitchFamily="34" charset="0"/>
              </a:rPr>
              <a:t>Establish diagnosis of </a:t>
            </a:r>
            <a:r>
              <a:rPr lang="en-US" altLang="en-US" sz="1600" b="1" err="1">
                <a:solidFill>
                  <a:srgbClr val="000000"/>
                </a:solidFill>
                <a:latin typeface="Arial" pitchFamily="34" charset="0"/>
                <a:cs typeface="Arial" pitchFamily="34" charset="0"/>
              </a:rPr>
              <a:t>PsA</a:t>
            </a:r>
            <a:endParaRPr lang="en-US" altLang="en-US" sz="1600" b="1">
              <a:solidFill>
                <a:srgbClr val="000000"/>
              </a:solidFill>
              <a:latin typeface="Arial" pitchFamily="34" charset="0"/>
              <a:cs typeface="Arial" pitchFamily="34" charset="0"/>
            </a:endParaRPr>
          </a:p>
        </p:txBody>
      </p:sp>
      <p:sp>
        <p:nvSpPr>
          <p:cNvPr id="56" name="Line 31"/>
          <p:cNvSpPr>
            <a:spLocks noChangeShapeType="1"/>
          </p:cNvSpPr>
          <p:nvPr/>
        </p:nvSpPr>
        <p:spPr bwMode="auto">
          <a:xfrm>
            <a:off x="3827166" y="1919314"/>
            <a:ext cx="5941243" cy="9525"/>
          </a:xfrm>
          <a:prstGeom prst="line">
            <a:avLst/>
          </a:prstGeom>
          <a:noFill/>
          <a:ln w="28575">
            <a:solidFill>
              <a:schemeClr val="tx1"/>
            </a:solidFill>
            <a:round/>
            <a:headEnd/>
            <a:tailEnd/>
          </a:ln>
        </p:spPr>
        <p:txBody>
          <a:bodyPr/>
          <a:lstStyle/>
          <a:p>
            <a:pPr defTabSz="457200" fontAlgn="base">
              <a:spcBef>
                <a:spcPct val="0"/>
              </a:spcBef>
              <a:spcAft>
                <a:spcPct val="0"/>
              </a:spcAft>
            </a:pPr>
            <a:endParaRPr lang="en-US">
              <a:solidFill>
                <a:srgbClr val="000000"/>
              </a:solidFill>
              <a:latin typeface="Arial" pitchFamily="34" charset="0"/>
              <a:cs typeface="Arial" pitchFamily="34" charset="0"/>
            </a:endParaRPr>
          </a:p>
        </p:txBody>
      </p:sp>
      <p:sp>
        <p:nvSpPr>
          <p:cNvPr id="57" name="Line 34"/>
          <p:cNvSpPr>
            <a:spLocks noChangeShapeType="1"/>
          </p:cNvSpPr>
          <p:nvPr/>
        </p:nvSpPr>
        <p:spPr bwMode="auto">
          <a:xfrm flipH="1" flipV="1">
            <a:off x="5519937" y="4656387"/>
            <a:ext cx="7937" cy="598487"/>
          </a:xfrm>
          <a:prstGeom prst="line">
            <a:avLst/>
          </a:prstGeom>
          <a:noFill/>
          <a:ln w="28575">
            <a:solidFill>
              <a:schemeClr val="accent2"/>
            </a:solidFill>
            <a:round/>
            <a:headEnd/>
            <a:tailEnd type="triangle" w="med" len="med"/>
          </a:ln>
        </p:spPr>
        <p:txBody>
          <a:bodyPr wrap="none" anchor="ctr"/>
          <a:lstStyle/>
          <a:p>
            <a:pPr defTabSz="457200" fontAlgn="base">
              <a:spcBef>
                <a:spcPct val="0"/>
              </a:spcBef>
              <a:spcAft>
                <a:spcPct val="0"/>
              </a:spcAft>
            </a:pPr>
            <a:endParaRPr lang="en-US">
              <a:solidFill>
                <a:srgbClr val="000000"/>
              </a:solidFill>
              <a:latin typeface="Arial" pitchFamily="34" charset="0"/>
              <a:cs typeface="Arial" pitchFamily="34" charset="0"/>
            </a:endParaRPr>
          </a:p>
        </p:txBody>
      </p:sp>
      <p:sp>
        <p:nvSpPr>
          <p:cNvPr id="58" name="Line 31"/>
          <p:cNvSpPr>
            <a:spLocks noChangeShapeType="1"/>
          </p:cNvSpPr>
          <p:nvPr/>
        </p:nvSpPr>
        <p:spPr bwMode="auto">
          <a:xfrm flipV="1">
            <a:off x="3791744" y="4659561"/>
            <a:ext cx="0" cy="762000"/>
          </a:xfrm>
          <a:prstGeom prst="line">
            <a:avLst/>
          </a:prstGeom>
          <a:noFill/>
          <a:ln w="28575">
            <a:solidFill>
              <a:schemeClr val="accent2"/>
            </a:solidFill>
            <a:round/>
            <a:headEnd/>
            <a:tailEnd type="triangle" w="med" len="med"/>
          </a:ln>
        </p:spPr>
        <p:txBody>
          <a:bodyPr>
            <a:spAutoFit/>
          </a:bodyPr>
          <a:lstStyle/>
          <a:p>
            <a:pPr defTabSz="457200" fontAlgn="base">
              <a:spcBef>
                <a:spcPct val="0"/>
              </a:spcBef>
              <a:spcAft>
                <a:spcPct val="0"/>
              </a:spcAft>
            </a:pPr>
            <a:endParaRPr lang="en-US">
              <a:solidFill>
                <a:srgbClr val="000000"/>
              </a:solidFill>
              <a:latin typeface="Arial" pitchFamily="34" charset="0"/>
              <a:cs typeface="Arial" pitchFamily="34" charset="0"/>
            </a:endParaRPr>
          </a:p>
        </p:txBody>
      </p:sp>
      <p:sp>
        <p:nvSpPr>
          <p:cNvPr id="59" name="Line 32"/>
          <p:cNvSpPr>
            <a:spLocks noChangeShapeType="1"/>
          </p:cNvSpPr>
          <p:nvPr/>
        </p:nvSpPr>
        <p:spPr bwMode="auto">
          <a:xfrm flipV="1">
            <a:off x="9840416" y="4664323"/>
            <a:ext cx="0" cy="742950"/>
          </a:xfrm>
          <a:prstGeom prst="line">
            <a:avLst/>
          </a:prstGeom>
          <a:noFill/>
          <a:ln w="28575">
            <a:solidFill>
              <a:schemeClr val="accent2"/>
            </a:solidFill>
            <a:round/>
            <a:headEnd/>
            <a:tailEnd type="triangle" w="med" len="med"/>
          </a:ln>
        </p:spPr>
        <p:txBody>
          <a:bodyPr>
            <a:spAutoFit/>
          </a:bodyPr>
          <a:lstStyle/>
          <a:p>
            <a:pPr defTabSz="457200" fontAlgn="base">
              <a:spcBef>
                <a:spcPct val="0"/>
              </a:spcBef>
              <a:spcAft>
                <a:spcPct val="0"/>
              </a:spcAft>
            </a:pPr>
            <a:endParaRPr lang="en-US">
              <a:solidFill>
                <a:srgbClr val="000000"/>
              </a:solidFill>
              <a:latin typeface="Arial" pitchFamily="34" charset="0"/>
              <a:cs typeface="Arial" pitchFamily="34" charset="0"/>
            </a:endParaRPr>
          </a:p>
        </p:txBody>
      </p:sp>
      <p:sp>
        <p:nvSpPr>
          <p:cNvPr id="60" name="Line 33"/>
          <p:cNvSpPr>
            <a:spLocks noChangeShapeType="1"/>
          </p:cNvSpPr>
          <p:nvPr/>
        </p:nvSpPr>
        <p:spPr bwMode="auto">
          <a:xfrm>
            <a:off x="3791744" y="5421561"/>
            <a:ext cx="1015752" cy="0"/>
          </a:xfrm>
          <a:prstGeom prst="line">
            <a:avLst/>
          </a:prstGeom>
          <a:noFill/>
          <a:ln w="28575">
            <a:solidFill>
              <a:schemeClr val="accent2"/>
            </a:solidFill>
            <a:round/>
            <a:headEnd/>
            <a:tailEnd/>
          </a:ln>
        </p:spPr>
        <p:txBody>
          <a:bodyPr wrap="square">
            <a:spAutoFit/>
          </a:bodyPr>
          <a:lstStyle/>
          <a:p>
            <a:pPr defTabSz="457200" fontAlgn="base">
              <a:spcBef>
                <a:spcPct val="0"/>
              </a:spcBef>
              <a:spcAft>
                <a:spcPct val="0"/>
              </a:spcAft>
            </a:pPr>
            <a:endParaRPr lang="en-US">
              <a:solidFill>
                <a:srgbClr val="000000"/>
              </a:solidFill>
              <a:latin typeface="Arial" pitchFamily="34" charset="0"/>
              <a:cs typeface="Arial" pitchFamily="34" charset="0"/>
            </a:endParaRPr>
          </a:p>
        </p:txBody>
      </p:sp>
      <p:sp>
        <p:nvSpPr>
          <p:cNvPr id="61" name="Line 34"/>
          <p:cNvSpPr>
            <a:spLocks noChangeShapeType="1"/>
          </p:cNvSpPr>
          <p:nvPr/>
        </p:nvSpPr>
        <p:spPr bwMode="auto">
          <a:xfrm>
            <a:off x="8904312" y="5407273"/>
            <a:ext cx="936104" cy="0"/>
          </a:xfrm>
          <a:prstGeom prst="line">
            <a:avLst/>
          </a:prstGeom>
          <a:noFill/>
          <a:ln w="28575">
            <a:solidFill>
              <a:schemeClr val="accent2"/>
            </a:solidFill>
            <a:round/>
            <a:headEnd/>
            <a:tailEnd/>
          </a:ln>
        </p:spPr>
        <p:txBody>
          <a:bodyPr wrap="square">
            <a:spAutoFit/>
          </a:bodyPr>
          <a:lstStyle/>
          <a:p>
            <a:pPr defTabSz="457200" fontAlgn="base">
              <a:spcBef>
                <a:spcPct val="0"/>
              </a:spcBef>
              <a:spcAft>
                <a:spcPct val="0"/>
              </a:spcAft>
            </a:pPr>
            <a:endParaRPr lang="en-US">
              <a:solidFill>
                <a:srgbClr val="000000"/>
              </a:solidFill>
              <a:latin typeface="Arial" pitchFamily="34" charset="0"/>
              <a:cs typeface="Arial" pitchFamily="34" charset="0"/>
            </a:endParaRPr>
          </a:p>
        </p:txBody>
      </p:sp>
      <p:sp>
        <p:nvSpPr>
          <p:cNvPr id="62" name="Line 34"/>
          <p:cNvSpPr>
            <a:spLocks noChangeShapeType="1"/>
          </p:cNvSpPr>
          <p:nvPr/>
        </p:nvSpPr>
        <p:spPr bwMode="auto">
          <a:xfrm flipH="1" flipV="1">
            <a:off x="7168184" y="4660214"/>
            <a:ext cx="7937" cy="598488"/>
          </a:xfrm>
          <a:prstGeom prst="line">
            <a:avLst/>
          </a:prstGeom>
          <a:noFill/>
          <a:ln w="28575">
            <a:solidFill>
              <a:schemeClr val="accent2"/>
            </a:solidFill>
            <a:round/>
            <a:headEnd/>
            <a:tailEnd type="triangle" w="med" len="med"/>
          </a:ln>
        </p:spPr>
        <p:txBody>
          <a:bodyPr wrap="none" anchor="ctr"/>
          <a:lstStyle/>
          <a:p>
            <a:pPr defTabSz="457200" fontAlgn="base">
              <a:spcBef>
                <a:spcPct val="0"/>
              </a:spcBef>
              <a:spcAft>
                <a:spcPct val="0"/>
              </a:spcAft>
            </a:pPr>
            <a:endParaRPr lang="en-US">
              <a:solidFill>
                <a:srgbClr val="000000"/>
              </a:solidFill>
              <a:latin typeface="Arial" pitchFamily="34" charset="0"/>
              <a:cs typeface="Arial" pitchFamily="34" charset="0"/>
            </a:endParaRPr>
          </a:p>
        </p:txBody>
      </p:sp>
      <p:sp>
        <p:nvSpPr>
          <p:cNvPr id="63" name="Line 34"/>
          <p:cNvSpPr>
            <a:spLocks noChangeShapeType="1"/>
          </p:cNvSpPr>
          <p:nvPr/>
        </p:nvSpPr>
        <p:spPr bwMode="auto">
          <a:xfrm flipH="1" flipV="1">
            <a:off x="8536336" y="4660214"/>
            <a:ext cx="7937" cy="598488"/>
          </a:xfrm>
          <a:prstGeom prst="line">
            <a:avLst/>
          </a:prstGeom>
          <a:noFill/>
          <a:ln w="28575">
            <a:solidFill>
              <a:schemeClr val="accent2"/>
            </a:solidFill>
            <a:round/>
            <a:headEnd/>
            <a:tailEnd type="triangle" w="med" len="med"/>
          </a:ln>
        </p:spPr>
        <p:txBody>
          <a:bodyPr wrap="none" anchor="ctr"/>
          <a:lstStyle/>
          <a:p>
            <a:pPr defTabSz="457200" fontAlgn="base">
              <a:spcBef>
                <a:spcPct val="0"/>
              </a:spcBef>
              <a:spcAft>
                <a:spcPct val="0"/>
              </a:spcAft>
            </a:pPr>
            <a:endParaRPr lang="en-US">
              <a:solidFill>
                <a:srgbClr val="000000"/>
              </a:solidFill>
              <a:latin typeface="Arial" pitchFamily="34" charset="0"/>
              <a:cs typeface="Arial" pitchFamily="34" charset="0"/>
            </a:endParaRPr>
          </a:p>
        </p:txBody>
      </p:sp>
      <p:sp>
        <p:nvSpPr>
          <p:cNvPr id="64" name="Text Box 4"/>
          <p:cNvSpPr txBox="1">
            <a:spLocks noChangeArrowheads="1"/>
          </p:cNvSpPr>
          <p:nvPr/>
        </p:nvSpPr>
        <p:spPr bwMode="auto">
          <a:xfrm>
            <a:off x="2789040" y="6567156"/>
            <a:ext cx="3234953" cy="246221"/>
          </a:xfrm>
          <a:prstGeom prst="rect">
            <a:avLst/>
          </a:prstGeom>
          <a:noFill/>
          <a:ln w="9525">
            <a:noFill/>
            <a:miter lim="800000"/>
            <a:headEnd/>
            <a:tailEnd/>
          </a:ln>
        </p:spPr>
        <p:txBody>
          <a:bodyPr wrap="square" anchor="b">
            <a:spAutoFit/>
          </a:bodyPr>
          <a:lstStyle/>
          <a:p>
            <a:pPr defTabSz="457200" fontAlgn="base">
              <a:spcBef>
                <a:spcPct val="50000"/>
              </a:spcBef>
              <a:spcAft>
                <a:spcPct val="0"/>
              </a:spcAft>
            </a:pPr>
            <a:r>
              <a:rPr lang="en-US" altLang="en-US" sz="1000">
                <a:solidFill>
                  <a:srgbClr val="000000"/>
                </a:solidFill>
                <a:latin typeface="Arial" pitchFamily="34" charset="0"/>
                <a:cs typeface="Arial" pitchFamily="34" charset="0"/>
              </a:rPr>
              <a:t>Ritchlin</a:t>
            </a:r>
            <a:r>
              <a:rPr lang="en-US" altLang="en-US" sz="1000" dirty="0">
                <a:solidFill>
                  <a:srgbClr val="000000"/>
                </a:solidFill>
                <a:latin typeface="Arial" pitchFamily="34" charset="0"/>
                <a:cs typeface="Arial" pitchFamily="34" charset="0"/>
              </a:rPr>
              <a:t> C, et al. ARD 2009; 68:1387-1394</a:t>
            </a:r>
          </a:p>
        </p:txBody>
      </p:sp>
      <p:sp>
        <p:nvSpPr>
          <p:cNvPr id="65" name="Rounded Rectangle 64">
            <a:hlinkClick r:id="" action="ppaction://noaction"/>
          </p:cNvPr>
          <p:cNvSpPr/>
          <p:nvPr/>
        </p:nvSpPr>
        <p:spPr>
          <a:xfrm>
            <a:off x="1645245" y="2924944"/>
            <a:ext cx="948253" cy="402216"/>
          </a:xfrm>
          <a:prstGeom prst="roundRect">
            <a:avLst/>
          </a:prstGeom>
          <a:solidFill>
            <a:srgbClr val="AF3264">
              <a:alpha val="25000"/>
            </a:srgb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700" dirty="0">
                <a:solidFill>
                  <a:prstClr val="white"/>
                </a:solidFill>
                <a:latin typeface="Arial"/>
                <a:cs typeface="Arial"/>
              </a:rPr>
              <a:t>Recommendation</a:t>
            </a:r>
          </a:p>
        </p:txBody>
      </p:sp>
      <p:sp>
        <p:nvSpPr>
          <p:cNvPr id="66" name="Rounded Rectangle 65">
            <a:hlinkClick r:id="" action="ppaction://noaction"/>
          </p:cNvPr>
          <p:cNvSpPr/>
          <p:nvPr/>
        </p:nvSpPr>
        <p:spPr>
          <a:xfrm>
            <a:off x="1645245" y="3511552"/>
            <a:ext cx="948253" cy="402216"/>
          </a:xfrm>
          <a:prstGeom prst="roundRect">
            <a:avLst/>
          </a:prstGeom>
          <a:solidFill>
            <a:srgbClr val="782244"/>
          </a:solidFill>
          <a:ln>
            <a:noFill/>
          </a:ln>
          <a:effectLst>
            <a:glow rad="101600">
              <a:srgbClr val="AF3464">
                <a:alpha val="60000"/>
              </a:srgbClr>
            </a:glow>
          </a:effectLst>
        </p:spPr>
        <p:style>
          <a:lnRef idx="3">
            <a:schemeClr val="lt1"/>
          </a:lnRef>
          <a:fillRef idx="1">
            <a:schemeClr val="accent2"/>
          </a:fillRef>
          <a:effectRef idx="1">
            <a:schemeClr val="accent2"/>
          </a:effectRef>
          <a:fontRef idx="minor">
            <a:schemeClr val="lt1"/>
          </a:fontRef>
        </p:style>
        <p:txBody>
          <a:bodyPr rtlCol="0" anchor="ctr"/>
          <a:lstStyle/>
          <a:p>
            <a:pPr algn="ctr" defTabSz="457200"/>
            <a:r>
              <a:rPr lang="en-US" sz="1100" dirty="0">
                <a:solidFill>
                  <a:prstClr val="white"/>
                </a:solidFill>
                <a:latin typeface="Arial"/>
                <a:cs typeface="Arial"/>
              </a:rPr>
              <a:t>Algorithm</a:t>
            </a:r>
          </a:p>
        </p:txBody>
      </p:sp>
      <p:sp>
        <p:nvSpPr>
          <p:cNvPr id="70" name="TextBox 69"/>
          <p:cNvSpPr txBox="1"/>
          <p:nvPr/>
        </p:nvSpPr>
        <p:spPr>
          <a:xfrm>
            <a:off x="1465649" y="5460353"/>
            <a:ext cx="517908" cy="1077218"/>
          </a:xfrm>
          <a:prstGeom prst="rect">
            <a:avLst/>
          </a:prstGeom>
          <a:noFill/>
          <a:ln>
            <a:noFill/>
          </a:ln>
          <a:effectLst>
            <a:outerShdw blurRad="44450" dist="27940" dir="5400000" algn="ctr">
              <a:srgbClr val="000000">
                <a:alpha val="32000"/>
              </a:srgbClr>
            </a:outerShdw>
          </a:effectLst>
        </p:spPr>
        <p:txBody>
          <a:bodyPr wrap="square" rtlCol="0">
            <a:spAutoFit/>
          </a:bodyPr>
          <a:lstStyle/>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prstClr val="black">
                    <a:lumMod val="50000"/>
                    <a:lumOff val="50000"/>
                  </a:prstClr>
                </a:solidFill>
                <a:latin typeface="Arial Rounded MT Bold" charset="0"/>
                <a:ea typeface="Arial Rounded MT Bold" charset="0"/>
                <a:cs typeface="Arial Rounded MT Bold" charset="0"/>
              </a:rPr>
              <a:t> </a:t>
            </a:r>
          </a:p>
          <a:p>
            <a:pPr marL="1143000" indent="-1143000">
              <a:buFont typeface="STHeitiSC-Light" charset="-122"/>
              <a:buChar char="●"/>
            </a:pPr>
            <a:r>
              <a:rPr lang="en-US" sz="1600" dirty="0">
                <a:solidFill>
                  <a:srgbClr val="782244"/>
                </a:solidFill>
                <a:latin typeface="Arial Rounded MT Bold" charset="0"/>
                <a:ea typeface="Arial Rounded MT Bold" charset="0"/>
                <a:cs typeface="Arial Rounded MT Bold" charset="0"/>
              </a:rPr>
              <a:t> </a:t>
            </a:r>
          </a:p>
        </p:txBody>
      </p:sp>
      <p:pic>
        <p:nvPicPr>
          <p:cNvPr id="71" name="Picture 7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60634" y="5592419"/>
            <a:ext cx="464452" cy="808661"/>
          </a:xfrm>
          <a:prstGeom prst="rect">
            <a:avLst/>
          </a:prstGeom>
        </p:spPr>
      </p:pic>
    </p:spTree>
    <p:extLst>
      <p:ext uri="{BB962C8B-B14F-4D97-AF65-F5344CB8AC3E}">
        <p14:creationId xmlns:p14="http://schemas.microsoft.com/office/powerpoint/2010/main" val="367020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2662</Words>
  <Application>Microsoft Office PowerPoint</Application>
  <PresentationFormat>Widescreen</PresentationFormat>
  <Paragraphs>1076</Paragraphs>
  <Slides>92</Slides>
  <Notes>1</Notes>
  <HiddenSlides>1</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92</vt:i4>
      </vt:variant>
    </vt:vector>
  </HeadingPairs>
  <TitlesOfParts>
    <vt:vector size="111" baseType="lpstr">
      <vt:lpstr>ＭＳ Ｐゴシック</vt:lpstr>
      <vt:lpstr>Abadi MT Condensed Extra Bold</vt:lpstr>
      <vt:lpstr>Apple Chancery</vt:lpstr>
      <vt:lpstr>AppleColorEmoji</vt:lpstr>
      <vt:lpstr>Arial</vt:lpstr>
      <vt:lpstr>Arial</vt:lpstr>
      <vt:lpstr>Arial Rounded MT Bold</vt:lpstr>
      <vt:lpstr>Bookman Old Style</vt:lpstr>
      <vt:lpstr>Brush Script MT</vt:lpstr>
      <vt:lpstr>Calibri</vt:lpstr>
      <vt:lpstr>Calibri Light</vt:lpstr>
      <vt:lpstr>Helvetica Neue</vt:lpstr>
      <vt:lpstr>STHeitiSC-Light</vt:lpstr>
      <vt:lpstr>Symbol</vt:lpstr>
      <vt:lpstr>Wingdings</vt:lpstr>
      <vt:lpstr>Office Theme</vt:lpstr>
      <vt:lpstr>1_Office Theme</vt:lpstr>
      <vt:lpstr>2_Office Theme</vt:lpstr>
      <vt:lpstr>3_Office Theme</vt:lpstr>
      <vt:lpstr>PowerPoint Presentation</vt:lpstr>
      <vt:lpstr>PowerPoint Presentation</vt:lpstr>
      <vt:lpstr>PowerPoint Presentation</vt:lpstr>
      <vt:lpstr>Closer look at SpA</vt:lpstr>
      <vt:lpstr>PowerPoint Presentation</vt:lpstr>
      <vt:lpstr>PowerPoint Presentation</vt:lpstr>
      <vt:lpstr>PowerPoint Presentation</vt:lpstr>
      <vt:lpstr>PowerPoint Presentation</vt:lpstr>
      <vt:lpstr>SpA IS MISSED</vt:lpstr>
      <vt:lpstr>Ankylosing spondylitis</vt:lpstr>
      <vt:lpstr>PowerPoint Presentation</vt:lpstr>
      <vt:lpstr>PowerPoint Presentation</vt:lpstr>
      <vt:lpstr>PowerPoint Presentation</vt:lpstr>
      <vt:lpstr>PowerPoint Presentation</vt:lpstr>
      <vt:lpstr>PowerPoint Presentation</vt:lpstr>
      <vt:lpstr>PowerPoint Presentation</vt:lpstr>
      <vt:lpstr>NEW YORK CRITERIA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Updated ASAS Concept of Spondyloarthritis (SpA)  Groups Diseases into 2 Broad Overlapping Categories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vt:lpstr>
      <vt:lpstr>PowerPoint Presentation</vt:lpstr>
      <vt:lpstr>PowerPoint Presentation</vt:lpstr>
      <vt:lpstr>PowerPoint Presentation</vt:lpstr>
      <vt:lpstr>PowerPoint Presentation</vt:lpstr>
      <vt:lpstr>PowerPoint Presentation</vt:lpstr>
      <vt:lpstr>PowerPoint Presentation</vt:lpstr>
      <vt:lpstr>Spondylitis</vt:lpstr>
      <vt:lpstr>PowerPoint Presentation</vt:lpstr>
      <vt:lpstr>PowerPoint Presentation</vt:lpstr>
      <vt:lpstr>MRI</vt:lpstr>
      <vt:lpstr>MRI</vt:lpstr>
      <vt:lpstr>MRI</vt:lpstr>
      <vt:lpstr>PowerPoint Presentation</vt:lpstr>
      <vt:lpstr>PowerPoint Presentation</vt:lpstr>
      <vt:lpstr>Updated ASAS Concept of Spondyloarthritis (SpA)  Groups Diseases into 2  Categories</vt:lpstr>
      <vt:lpstr>PowerPoint Presentation</vt:lpstr>
      <vt:lpstr>PowerPoint Presentation</vt:lpstr>
      <vt:lpstr>PsA</vt:lpstr>
      <vt:lpstr>PsA</vt:lpstr>
      <vt:lpstr>Patterns in PsA</vt:lpstr>
      <vt:lpstr>Patterns in PsA</vt:lpstr>
      <vt:lpstr>Asymmetric Psoriatic Arthritis</vt:lpstr>
      <vt:lpstr>Symmetric Psoriatic Arthritis</vt:lpstr>
      <vt:lpstr>Distal Interphalangeal Predominant (DIP)</vt:lpstr>
      <vt:lpstr>Arthritis Mutilans</vt:lpstr>
      <vt:lpstr>Pathogenesis of PsA</vt:lpstr>
      <vt:lpstr>TNFα Levels in Psoriatic skin blister fluids</vt:lpstr>
      <vt:lpstr>Morbidity Associated With PsA</vt:lpstr>
      <vt:lpstr>PowerPoint Presentation</vt:lpstr>
      <vt:lpstr>PowerPoint Presentation</vt:lpstr>
      <vt:lpstr>Clinical Features of PsA</vt:lpstr>
      <vt:lpstr>Plaque psoriasis</vt:lpstr>
      <vt:lpstr>PowerPoint Presentation</vt:lpstr>
      <vt:lpstr>PIP and DIP synovitis</vt:lpstr>
      <vt:lpstr>Morning stiffness</vt:lpstr>
      <vt:lpstr>PowerPoint Presentation</vt:lpstr>
      <vt:lpstr>PowerPoint Presentation</vt:lpstr>
      <vt:lpstr>PowerPoint Presentation</vt:lpstr>
      <vt:lpstr>PowerPoint Presentation</vt:lpstr>
      <vt:lpstr>PowerPoint Presentation</vt:lpstr>
      <vt:lpstr>PsA Radiologic Features</vt:lpstr>
      <vt:lpstr>PowerPoint Presentation</vt:lpstr>
      <vt:lpstr>PowerPoint Presentation</vt:lpstr>
      <vt:lpstr>PowerPoint Presentation</vt:lpstr>
      <vt:lpstr>PowerPoint Presentation</vt:lpstr>
      <vt:lpstr>PowerPoint Presentation</vt:lpstr>
      <vt:lpstr>PowerPoint Presentation</vt:lpstr>
      <vt:lpstr>EULAR Treatment Algorithm for PsA</vt:lpstr>
      <vt:lpstr>EULAR Treatment Algorithm for PsA</vt:lpstr>
      <vt:lpstr>GRAPPA Treatment Recommendations for PsA (2009)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mohamed bedaiwi</dc:creator>
  <cp:lastModifiedBy>mohamed bedaiwi</cp:lastModifiedBy>
  <cp:revision>1</cp:revision>
  <dcterms:created xsi:type="dcterms:W3CDTF">2018-01-21T17:16:34Z</dcterms:created>
  <dcterms:modified xsi:type="dcterms:W3CDTF">2018-01-21T17:20:41Z</dcterms:modified>
</cp:coreProperties>
</file>