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8" r:id="rId14"/>
    <p:sldId id="280" r:id="rId15"/>
    <p:sldId id="278" r:id="rId16"/>
    <p:sldId id="279" r:id="rId17"/>
    <p:sldId id="281" r:id="rId18"/>
    <p:sldId id="285" r:id="rId19"/>
    <p:sldId id="286" r:id="rId20"/>
    <p:sldId id="289" r:id="rId21"/>
    <p:sldId id="290" r:id="rId22"/>
    <p:sldId id="300" r:id="rId23"/>
    <p:sldId id="301" r:id="rId24"/>
    <p:sldId id="302" r:id="rId25"/>
    <p:sldId id="303" r:id="rId26"/>
    <p:sldId id="304" r:id="rId27"/>
    <p:sldId id="305" r:id="rId28"/>
    <p:sldId id="28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94681"/>
  </p:normalViewPr>
  <p:slideViewPr>
    <p:cSldViewPr snapToGrid="0">
      <p:cViewPr varScale="1">
        <p:scale>
          <a:sx n="69" d="100"/>
          <a:sy n="69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5EA7A-A569-46D2-9D5F-C87EDBEA7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ACCDA-5BDD-4F51-ACBC-484240846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C2B6F-3ABD-4F82-83AD-046C072AF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467D-F3A8-4EAA-849F-6F0B97CB61EF}" type="datetimeFigureOut">
              <a:rPr lang="en-CA" smtClean="0"/>
              <a:t>2019-12-30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85FAE-35FD-4284-BFBE-7EAEDEF24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00C1D-EEEB-4710-AE3C-2CF123EEB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4CE-6BED-4046-864A-3A1FD7E2A2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350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BEED6-C4CC-4D23-A1C1-80AB192D0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2C3FB3-DBB9-48FA-8657-BE4764B5A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957AC-9EA3-4119-A439-5712887CC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467D-F3A8-4EAA-849F-6F0B97CB61EF}" type="datetimeFigureOut">
              <a:rPr lang="en-CA" smtClean="0"/>
              <a:t>2019-12-30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AF3F8-2D7C-4208-8F30-BADC8C471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E4D14-2B9A-4E1C-B59B-491EDB6D2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4CE-6BED-4046-864A-3A1FD7E2A2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57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6B70F3-1D07-4761-8C22-4AB772357D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69835D-754D-43EE-95CC-A76C3A396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7AD75-1F4C-4DCF-B5D4-A8A46E9C6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467D-F3A8-4EAA-849F-6F0B97CB61EF}" type="datetimeFigureOut">
              <a:rPr lang="en-CA" smtClean="0"/>
              <a:t>2019-12-30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4F880-B148-4583-999E-4C649BD21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8E36C-5543-4642-B8C8-A7FB3A97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4CE-6BED-4046-864A-3A1FD7E2A2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101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3F6895C-9833-493C-8DD6-9C3289A19528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619135-83B1-430F-BA0D-8C95157BEC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FF6A5-D500-4538-9C43-2FEA8C0E5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548064-EFA8-4079-91ED-BEFBB9D3D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6801576-CB6E-4101-9477-B6F46C58B73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697285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E781-3294-44FF-BF88-2E03CCD7F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D60AF-2D8F-4BEF-AC0B-BE8F15B1B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ABFB1-0C31-4F1F-BA68-8FAF0BACD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467D-F3A8-4EAA-849F-6F0B97CB61EF}" type="datetimeFigureOut">
              <a:rPr lang="en-CA" smtClean="0"/>
              <a:t>2019-12-30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E4193-F14C-4B44-8745-C4CDD224D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3EA8D-84EC-44B4-B6A2-ED502C62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4CE-6BED-4046-864A-3A1FD7E2A2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532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2D6CF-7A49-40D1-886D-5CE80B2DB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2998F-FED2-4171-A6AE-16E7DEA52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A3633-736E-45B6-A08B-C7BB352C2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467D-F3A8-4EAA-849F-6F0B97CB61EF}" type="datetimeFigureOut">
              <a:rPr lang="en-CA" smtClean="0"/>
              <a:t>2019-12-30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F60F-71FA-4BD1-9637-5276DD9D1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7E6FE-D35C-4B64-8EA7-E92D9187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4CE-6BED-4046-864A-3A1FD7E2A2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746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C1C1F-8DB9-4106-8D95-C73CE26D8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6DC0D-53BE-443A-87E2-0AFD8CCA7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BF8F84-9963-4D73-A24C-E32C7F23FD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9DD85-DC4A-41A1-B30A-3CA0B71DD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467D-F3A8-4EAA-849F-6F0B97CB61EF}" type="datetimeFigureOut">
              <a:rPr lang="en-CA" smtClean="0"/>
              <a:t>2019-12-30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2DEA76-DAC5-4312-9695-46D5541A6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3A13D0-E38E-49B8-8310-FAA69DF18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4CE-6BED-4046-864A-3A1FD7E2A2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076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C14A1-7AC4-4017-8E5D-9BD6BEFFE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E5885-832C-4D75-97CF-9444275B9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37321-CD99-4B91-BD83-26E10EC07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9FC22E-7004-4FA3-9764-C17B1B05BD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111A4-1CBA-427D-A0F2-FFBCFBF8C1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BC8408-B982-4741-906A-7F3F99372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467D-F3A8-4EAA-849F-6F0B97CB61EF}" type="datetimeFigureOut">
              <a:rPr lang="en-CA" smtClean="0"/>
              <a:t>2019-12-30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871978-8130-4A5F-B9AB-F093F77F6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986A1B-9F6F-44AC-A814-AD01B8866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4CE-6BED-4046-864A-3A1FD7E2A2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69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E02AF-B227-4A99-B125-749E4DE62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9B9193-A180-4B36-B337-466C9E536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467D-F3A8-4EAA-849F-6F0B97CB61EF}" type="datetimeFigureOut">
              <a:rPr lang="en-CA" smtClean="0"/>
              <a:t>2019-12-30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2B2004-CABA-4A79-8AE8-2F0E695CE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1CB1CB-CED8-48B4-A013-F476D7F3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4CE-6BED-4046-864A-3A1FD7E2A2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496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8AFE59-0540-4C89-864F-B7F35152B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467D-F3A8-4EAA-849F-6F0B97CB61EF}" type="datetimeFigureOut">
              <a:rPr lang="en-CA" smtClean="0"/>
              <a:t>2019-12-30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225AE-FCF6-4047-A90B-7F12779B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244E1-DF5C-48DF-B66A-A16852A6A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4CE-6BED-4046-864A-3A1FD7E2A2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67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ECD8D-EC01-4EC0-AAEC-082CC51C9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B99DA-FB87-426D-8D0F-684B19B00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8B7D83-3FD8-491F-9493-720D44EAC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304BD-47C9-4BA7-B2FA-42528A36E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467D-F3A8-4EAA-849F-6F0B97CB61EF}" type="datetimeFigureOut">
              <a:rPr lang="en-CA" smtClean="0"/>
              <a:t>2019-12-30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D034C-CBAB-4DD6-B9C3-8946E3564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394FE-193E-4359-A5DB-A257D007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4CE-6BED-4046-864A-3A1FD7E2A2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094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8794-C354-42FE-AF18-47B54AA59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9C43BB-F887-468A-9127-E9207377AF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EE72E-2254-42F9-ABD5-CDD36FB0A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A2030-D1FA-414D-BDD6-725D1684F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8467D-F3A8-4EAA-849F-6F0B97CB61EF}" type="datetimeFigureOut">
              <a:rPr lang="en-CA" smtClean="0"/>
              <a:t>2019-12-30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D26502-CB9E-45CC-8DE2-4FF112781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02E32-BCA6-43C4-A4E3-3908D51B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E4CE-6BED-4046-864A-3A1FD7E2A2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872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16000"/>
            <a:lum/>
          </a:blip>
          <a:srcRect/>
          <a:stretch>
            <a:fillRect l="60000" t="5000" r="5000" b="7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BC2299-6017-4861-BD5D-CB970134B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EABD-A1BD-46FD-BD1F-A4013F12F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90353-04C2-4D2C-96B9-04BCD86F69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8467D-F3A8-4EAA-849F-6F0B97CB61EF}" type="datetimeFigureOut">
              <a:rPr lang="en-CA" smtClean="0"/>
              <a:t>2019-12-30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CBEB5-3997-46FA-9BF7-58DF22548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7FE27-C86D-4E66-B2A4-A8A2C1A7F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FE4CE-6BED-4046-864A-3A1FD7E2A2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520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radiopaedia.org/articles/couinaud-classification-of-hepatic-segment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03F40-356E-4044-910F-C63E01385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870" y="426077"/>
            <a:ext cx="9144000" cy="2387600"/>
          </a:xfrm>
        </p:spPr>
        <p:txBody>
          <a:bodyPr/>
          <a:lstStyle/>
          <a:p>
            <a:r>
              <a:rPr lang="en-CA" dirty="0"/>
              <a:t>Abdominal Trauma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4811A2-C85F-4E45-A917-64546A6EC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54376"/>
            <a:ext cx="9144000" cy="1655762"/>
          </a:xfrm>
        </p:spPr>
        <p:txBody>
          <a:bodyPr>
            <a:normAutofit/>
          </a:bodyPr>
          <a:lstStyle/>
          <a:p>
            <a:r>
              <a:rPr lang="en-CA" sz="1800" dirty="0"/>
              <a:t>Thamer Nouh MD, FRCSC, FACS</a:t>
            </a:r>
          </a:p>
          <a:p>
            <a:r>
              <a:rPr lang="en-CA" sz="1800" dirty="0"/>
              <a:t>Associate professor &amp; Consultant </a:t>
            </a:r>
          </a:p>
          <a:p>
            <a:r>
              <a:rPr lang="en-CA" sz="1800" dirty="0"/>
              <a:t>Trauma Surgery &amp; Critical Care Medicine</a:t>
            </a:r>
          </a:p>
          <a:p>
            <a:r>
              <a:rPr lang="en-CA" sz="1800" dirty="0"/>
              <a:t>King Saud University</a:t>
            </a:r>
          </a:p>
        </p:txBody>
      </p:sp>
    </p:spTree>
    <p:extLst>
      <p:ext uri="{BB962C8B-B14F-4D97-AF65-F5344CB8AC3E}">
        <p14:creationId xmlns:p14="http://schemas.microsoft.com/office/powerpoint/2010/main" val="2737100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61086-612C-4FD6-A717-774B267C5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Solid Organ Injuries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FDD17-5992-404D-BB7F-775268CA9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169"/>
            <a:ext cx="10515600" cy="49876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Difficult to diagnose on physical exam</a:t>
            </a:r>
          </a:p>
          <a:p>
            <a:endParaRPr lang="en-US" dirty="0"/>
          </a:p>
          <a:p>
            <a:r>
              <a:rPr lang="en-US" dirty="0"/>
              <a:t>May lead to significant blood loss</a:t>
            </a:r>
          </a:p>
          <a:p>
            <a:endParaRPr lang="en-US" dirty="0"/>
          </a:p>
          <a:p>
            <a:r>
              <a:rPr lang="en-US" dirty="0"/>
              <a:t>Grading of solid organs dependent on degree of </a:t>
            </a:r>
            <a:r>
              <a:rPr lang="en-CA" dirty="0"/>
              <a:t>hematoma, laceration, or avulsion.</a:t>
            </a:r>
          </a:p>
          <a:p>
            <a:endParaRPr lang="en-CA" dirty="0"/>
          </a:p>
          <a:p>
            <a:r>
              <a:rPr lang="en-US" dirty="0"/>
              <a:t>Injuries may present late, leading to further difficulty in </a:t>
            </a:r>
            <a:r>
              <a:rPr lang="en-CA" dirty="0"/>
              <a:t>assessment and management.</a:t>
            </a:r>
          </a:p>
          <a:p>
            <a:endParaRPr lang="en-CA" dirty="0"/>
          </a:p>
          <a:p>
            <a:r>
              <a:rPr lang="en-US" dirty="0"/>
              <a:t>The most common solid organs injured spleen and liver.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7710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078CA-92D8-4E34-BE37-42E37C759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Splenic Injuries</a:t>
            </a:r>
          </a:p>
        </p:txBody>
      </p:sp>
      <p:pic>
        <p:nvPicPr>
          <p:cNvPr id="5" name="Content Placeholder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049EFFF-355A-4C56-805B-475506A585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392" y="1453666"/>
            <a:ext cx="5976550" cy="5039209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AA2A8F3-E395-409D-9630-D6AFBA8B4B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453666"/>
            <a:ext cx="4353733" cy="518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410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489CB-F0C0-4991-9A2E-B10C5C4AA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Key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C5A3C-B164-4395-92ED-C225F70DC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Hemodynamically unstable patients require immediate </a:t>
            </a:r>
            <a:r>
              <a:rPr lang="en-CA" dirty="0"/>
              <a:t>laparotomy.</a:t>
            </a:r>
          </a:p>
          <a:p>
            <a:pPr marL="0" indent="0">
              <a:buNone/>
            </a:pPr>
            <a:r>
              <a:rPr lang="en-CA" dirty="0"/>
              <a:t>	- Splenectomy</a:t>
            </a:r>
          </a:p>
          <a:p>
            <a:pPr marL="0" indent="0">
              <a:buNone/>
            </a:pPr>
            <a:endParaRPr lang="en-CA" dirty="0"/>
          </a:p>
          <a:p>
            <a:r>
              <a:rPr lang="en-US" dirty="0"/>
              <a:t>Non-operative management is an option in the </a:t>
            </a:r>
            <a:r>
              <a:rPr lang="en-CA" dirty="0"/>
              <a:t>hemodynamically stable patient </a:t>
            </a:r>
            <a:r>
              <a:rPr lang="en-CA" b="1" dirty="0"/>
              <a:t>ONLY</a:t>
            </a:r>
            <a:r>
              <a:rPr lang="en-CA" dirty="0"/>
              <a:t>.</a:t>
            </a:r>
          </a:p>
          <a:p>
            <a:pPr marL="0" indent="0">
              <a:buNone/>
            </a:pPr>
            <a:endParaRPr lang="en-CA" dirty="0"/>
          </a:p>
          <a:p>
            <a:r>
              <a:rPr lang="en-US" dirty="0"/>
              <a:t> No patient should die as a consequence of non-operative </a:t>
            </a:r>
            <a:r>
              <a:rPr lang="en-CA" dirty="0"/>
              <a:t>management.</a:t>
            </a:r>
          </a:p>
        </p:txBody>
      </p:sp>
    </p:spTree>
    <p:extLst>
      <p:ext uri="{BB962C8B-B14F-4D97-AF65-F5344CB8AC3E}">
        <p14:creationId xmlns:p14="http://schemas.microsoft.com/office/powerpoint/2010/main" val="1350667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22A-FBAC-4D7E-A832-320758C67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Non Operative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8F3E8-1A30-476D-A9E1-19E00A68A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989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CA" dirty="0"/>
              <a:t>Intensive monitoring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Serial clinical exam, Hgb level.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High grade injury patients may require angiography +/- angioembolization to improve success rates.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Patients are told to avoid contact sports for a period of time ( up to 7 weeks).</a:t>
            </a:r>
          </a:p>
          <a:p>
            <a:endParaRPr lang="en-CA" dirty="0"/>
          </a:p>
          <a:p>
            <a:r>
              <a:rPr lang="en-CA" dirty="0"/>
              <a:t>If the patient becomes hemodynamically unstable, or requires multiple transfusions, then this is considered failure.</a:t>
            </a:r>
          </a:p>
          <a:p>
            <a:endParaRPr lang="en-CA" dirty="0"/>
          </a:p>
          <a:p>
            <a:r>
              <a:rPr lang="en-CA" dirty="0"/>
              <a:t>Failure of NOM                                 laparotomy and splenectomy.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341EC11-EECF-42E1-ACEE-D345D584DC0A}"/>
              </a:ext>
            </a:extLst>
          </p:cNvPr>
          <p:cNvSpPr/>
          <p:nvPr/>
        </p:nvSpPr>
        <p:spPr>
          <a:xfrm>
            <a:off x="2909455" y="5306291"/>
            <a:ext cx="1482436" cy="19396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6234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2EFD7-923F-4CBC-A213-2E3F07E9F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Complications of NOM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1EF34-9ACA-4CE7-8B14-B293F9A2D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Failure!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Splenic ischemia, infection, abscess.</a:t>
            </a:r>
          </a:p>
          <a:p>
            <a:endParaRPr lang="en-CA" dirty="0"/>
          </a:p>
          <a:p>
            <a:r>
              <a:rPr lang="en-CA" dirty="0"/>
              <a:t>Chronic pain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9013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5FA86-3E37-45BF-994F-84BC4C57C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Liver injuries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2B595-31D1-4FB7-BB1F-4A46C7F46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5079711"/>
          </a:xfrm>
        </p:spPr>
        <p:txBody>
          <a:bodyPr>
            <a:normAutofit fontScale="55000" lnSpcReduction="20000"/>
          </a:bodyPr>
          <a:lstStyle/>
          <a:p>
            <a:r>
              <a:rPr lang="en-CA" b="1" dirty="0"/>
              <a:t>Classification</a:t>
            </a:r>
          </a:p>
          <a:p>
            <a:r>
              <a:rPr lang="en-CA" b="1" dirty="0"/>
              <a:t>grade I</a:t>
            </a:r>
            <a:endParaRPr lang="en-CA" dirty="0"/>
          </a:p>
          <a:p>
            <a:pPr lvl="1"/>
            <a:r>
              <a:rPr lang="en-CA" dirty="0"/>
              <a:t>haematoma: subcapsular, &lt;10% surface area</a:t>
            </a:r>
          </a:p>
          <a:p>
            <a:pPr lvl="1"/>
            <a:r>
              <a:rPr lang="en-CA" dirty="0"/>
              <a:t>laceration: capsular tear, &lt;1 cm  parenchymal depth</a:t>
            </a:r>
          </a:p>
          <a:p>
            <a:r>
              <a:rPr lang="en-CA" b="1" dirty="0"/>
              <a:t>grade II</a:t>
            </a:r>
            <a:endParaRPr lang="en-CA" dirty="0"/>
          </a:p>
          <a:p>
            <a:pPr lvl="1"/>
            <a:r>
              <a:rPr lang="en-CA" dirty="0"/>
              <a:t>haematoma: subcapsular, 10-50% surface area</a:t>
            </a:r>
          </a:p>
          <a:p>
            <a:pPr lvl="1"/>
            <a:r>
              <a:rPr lang="en-CA" dirty="0"/>
              <a:t>haematoma: intraparenchymal &lt;10 cm diameter</a:t>
            </a:r>
          </a:p>
          <a:p>
            <a:pPr lvl="1"/>
            <a:r>
              <a:rPr lang="en-CA" dirty="0"/>
              <a:t>laceration: capsular tear 1-3 cm parenchymal depth, &lt;10 cm length</a:t>
            </a:r>
          </a:p>
          <a:p>
            <a:r>
              <a:rPr lang="en-CA" b="1" dirty="0"/>
              <a:t>grade III</a:t>
            </a:r>
            <a:endParaRPr lang="en-CA" dirty="0"/>
          </a:p>
          <a:p>
            <a:pPr lvl="1"/>
            <a:r>
              <a:rPr lang="en-CA" dirty="0"/>
              <a:t>haematoma: subcapsular, &gt;50% surface area of ruptured subcapsular or parenchymal haematoma</a:t>
            </a:r>
          </a:p>
          <a:p>
            <a:pPr lvl="1"/>
            <a:r>
              <a:rPr lang="en-CA" dirty="0"/>
              <a:t>haematoma: intraparenchymal &gt;10 cm or expanding</a:t>
            </a:r>
          </a:p>
          <a:p>
            <a:pPr lvl="1"/>
            <a:r>
              <a:rPr lang="en-CA" dirty="0"/>
              <a:t>laceration: capsular tear &gt;3 cm parenchymal depth</a:t>
            </a:r>
          </a:p>
          <a:p>
            <a:r>
              <a:rPr lang="en-CA" b="1" dirty="0"/>
              <a:t>grade IV</a:t>
            </a:r>
            <a:endParaRPr lang="en-CA" dirty="0"/>
          </a:p>
          <a:p>
            <a:pPr lvl="1"/>
            <a:r>
              <a:rPr lang="en-CA" dirty="0"/>
              <a:t>laceration: parenchymal disruption involving 25-75% hepatic lobe or involves 1-3 </a:t>
            </a:r>
            <a:r>
              <a:rPr lang="en-CA" dirty="0" err="1">
                <a:hlinkClick r:id="rId2"/>
              </a:rPr>
              <a:t>Couinaud</a:t>
            </a:r>
            <a:r>
              <a:rPr lang="en-CA" dirty="0">
                <a:hlinkClick r:id="rId2"/>
              </a:rPr>
              <a:t> segments</a:t>
            </a:r>
            <a:r>
              <a:rPr lang="en-CA" dirty="0"/>
              <a:t> </a:t>
            </a:r>
          </a:p>
          <a:p>
            <a:r>
              <a:rPr lang="en-CA" b="1" dirty="0"/>
              <a:t>grade V</a:t>
            </a:r>
            <a:endParaRPr lang="en-CA" dirty="0"/>
          </a:p>
          <a:p>
            <a:pPr lvl="1"/>
            <a:r>
              <a:rPr lang="en-CA" dirty="0"/>
              <a:t>laceration: parenchymal disruption involving &gt;75% of hepatic lobe or involves &gt;3 </a:t>
            </a:r>
            <a:r>
              <a:rPr lang="en-CA" dirty="0" err="1">
                <a:hlinkClick r:id="rId2"/>
              </a:rPr>
              <a:t>Couinaud</a:t>
            </a:r>
            <a:r>
              <a:rPr lang="en-CA" dirty="0">
                <a:hlinkClick r:id="rId2"/>
              </a:rPr>
              <a:t> segments</a:t>
            </a:r>
            <a:r>
              <a:rPr lang="en-CA" dirty="0"/>
              <a:t> (within one lobe)</a:t>
            </a:r>
          </a:p>
          <a:p>
            <a:pPr lvl="1"/>
            <a:r>
              <a:rPr lang="en-CA" dirty="0"/>
              <a:t>vascular: </a:t>
            </a:r>
            <a:r>
              <a:rPr lang="en-CA" dirty="0" err="1"/>
              <a:t>juxtahepatic</a:t>
            </a:r>
            <a:r>
              <a:rPr lang="en-CA" dirty="0"/>
              <a:t> venous injuries (</a:t>
            </a:r>
            <a:r>
              <a:rPr lang="en-CA" dirty="0" err="1"/>
              <a:t>retrohepatic</a:t>
            </a:r>
            <a:r>
              <a:rPr lang="en-CA" dirty="0"/>
              <a:t> vena cava / central major hepatic veins)</a:t>
            </a:r>
          </a:p>
          <a:p>
            <a:r>
              <a:rPr lang="en-CA" b="1" dirty="0"/>
              <a:t>grade VI</a:t>
            </a:r>
            <a:endParaRPr lang="en-CA" dirty="0"/>
          </a:p>
          <a:p>
            <a:pPr lvl="1"/>
            <a:r>
              <a:rPr lang="en-CA" dirty="0"/>
              <a:t>vascular: hepatic avulsion</a:t>
            </a:r>
          </a:p>
          <a:p>
            <a:r>
              <a:rPr lang="en-CA" dirty="0" err="1"/>
              <a:t>N.b.</a:t>
            </a:r>
            <a:r>
              <a:rPr lang="en-CA" dirty="0"/>
              <a:t> advance one grade for multiple injuries up to grade III.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5633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95F07-AD91-4CCB-B142-8C405B22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Liver Injuries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305D9-61C5-4F58-A9F5-AC5E96E8C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Similarly, regardless of grade, a trial of non-operative management is appropriate for stable patients.</a:t>
            </a:r>
          </a:p>
          <a:p>
            <a:endParaRPr lang="en-CA" dirty="0"/>
          </a:p>
          <a:p>
            <a:r>
              <a:rPr lang="en-CA" dirty="0"/>
              <a:t>Unstable patients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/>
              <a:t>laparotomy</a:t>
            </a:r>
          </a:p>
          <a:p>
            <a:pPr marL="0" indent="0">
              <a:buNone/>
            </a:pPr>
            <a:r>
              <a:rPr lang="en-CA" dirty="0"/>
              <a:t>	- packing.</a:t>
            </a:r>
          </a:p>
          <a:p>
            <a:pPr marL="0" indent="0">
              <a:buNone/>
            </a:pPr>
            <a:r>
              <a:rPr lang="en-CA" dirty="0"/>
              <a:t>	- packing + </a:t>
            </a:r>
            <a:r>
              <a:rPr lang="en-CA" dirty="0" err="1"/>
              <a:t>angio</a:t>
            </a:r>
            <a:r>
              <a:rPr lang="en-CA" dirty="0"/>
              <a:t>.</a:t>
            </a:r>
          </a:p>
          <a:p>
            <a:pPr marL="0" indent="0">
              <a:buNone/>
            </a:pPr>
            <a:r>
              <a:rPr lang="en-CA" dirty="0"/>
              <a:t>	- deep liver sutures.</a:t>
            </a:r>
          </a:p>
          <a:p>
            <a:pPr marL="0" indent="0">
              <a:buNone/>
            </a:pPr>
            <a:r>
              <a:rPr lang="en-CA" dirty="0"/>
              <a:t>	- balloon tamponade.</a:t>
            </a:r>
          </a:p>
          <a:p>
            <a:pPr marL="0" indent="0">
              <a:buNone/>
            </a:pPr>
            <a:r>
              <a:rPr lang="en-CA" dirty="0"/>
              <a:t>	- hemostatic agents.</a:t>
            </a:r>
          </a:p>
          <a:p>
            <a:pPr marL="0" indent="0">
              <a:buNone/>
            </a:pPr>
            <a:r>
              <a:rPr lang="en-CA" dirty="0"/>
              <a:t>	- hepatic artery ligation.</a:t>
            </a:r>
          </a:p>
        </p:txBody>
      </p:sp>
    </p:spTree>
    <p:extLst>
      <p:ext uri="{BB962C8B-B14F-4D97-AF65-F5344CB8AC3E}">
        <p14:creationId xmlns:p14="http://schemas.microsoft.com/office/powerpoint/2010/main" val="812332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27DA5-3386-44ED-9484-4E5B87E16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Liver Injuries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AA491-50B3-45D2-9367-15480393A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Laparotomy for continued blood loss with hypotension, tachycardia, decrease urine output, and decreasing HCT.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CA" dirty="0"/>
              <a:t> Operative rate:</a:t>
            </a:r>
          </a:p>
          <a:p>
            <a:pPr marL="0" indent="0">
              <a:buNone/>
            </a:pPr>
            <a:r>
              <a:rPr lang="en-CA" dirty="0"/>
              <a:t>	- 3-11% with multiple injuries</a:t>
            </a:r>
          </a:p>
          <a:p>
            <a:pPr marL="0" indent="0">
              <a:buNone/>
            </a:pPr>
            <a:r>
              <a:rPr lang="en-CA" dirty="0"/>
              <a:t>	- 0-3% when isolated</a:t>
            </a:r>
          </a:p>
        </p:txBody>
      </p:sp>
    </p:spTree>
    <p:extLst>
      <p:ext uri="{BB962C8B-B14F-4D97-AF65-F5344CB8AC3E}">
        <p14:creationId xmlns:p14="http://schemas.microsoft.com/office/powerpoint/2010/main" val="1210623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A8A88-92BB-4FD8-9E46-2C7B47684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Biliary Tree Injury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0954D-6494-4017-99D3-66E9D0B86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4% incidence of </a:t>
            </a:r>
            <a:r>
              <a:rPr lang="en-US" dirty="0"/>
              <a:t>continued bile leak. Increased 10 fold in Grade IV </a:t>
            </a:r>
          </a:p>
          <a:p>
            <a:pPr marL="0" indent="0">
              <a:buNone/>
            </a:pPr>
            <a:r>
              <a:rPr lang="en-US" dirty="0"/>
              <a:t>and V </a:t>
            </a:r>
            <a:r>
              <a:rPr lang="en-CA" dirty="0"/>
              <a:t>injuries.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US" dirty="0"/>
              <a:t>• ERCP with decompression and stenting may be both </a:t>
            </a:r>
            <a:r>
              <a:rPr lang="en-CA" dirty="0"/>
              <a:t>diagnostic and therapeutic.</a:t>
            </a:r>
          </a:p>
          <a:p>
            <a:pPr marL="0" indent="0">
              <a:buNone/>
            </a:pPr>
            <a:endParaRPr lang="en-CA" dirty="0"/>
          </a:p>
          <a:p>
            <a:r>
              <a:rPr lang="en-US" dirty="0"/>
              <a:t>May require operative washout for delayed bile leak and </a:t>
            </a:r>
            <a:r>
              <a:rPr lang="en-CA" dirty="0"/>
              <a:t>peritonitis.</a:t>
            </a:r>
          </a:p>
        </p:txBody>
      </p:sp>
    </p:spTree>
    <p:extLst>
      <p:ext uri="{BB962C8B-B14F-4D97-AF65-F5344CB8AC3E}">
        <p14:creationId xmlns:p14="http://schemas.microsoft.com/office/powerpoint/2010/main" val="3368686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0D6CF-DE9D-45A0-81A7-2E115A6F5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61739-9101-4264-8236-03AAD419C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Failure!</a:t>
            </a:r>
          </a:p>
          <a:p>
            <a:endParaRPr lang="en-CA" dirty="0"/>
          </a:p>
          <a:p>
            <a:r>
              <a:rPr lang="en-CA" dirty="0"/>
              <a:t>Liver ischemia, infection, abscess</a:t>
            </a:r>
          </a:p>
          <a:p>
            <a:endParaRPr lang="en-CA" dirty="0"/>
          </a:p>
          <a:p>
            <a:r>
              <a:rPr lang="en-CA" dirty="0"/>
              <a:t>Biliary leak, </a:t>
            </a:r>
            <a:r>
              <a:rPr lang="en-CA" dirty="0" err="1"/>
              <a:t>biloma</a:t>
            </a:r>
            <a:r>
              <a:rPr lang="en-CA" dirty="0"/>
              <a:t>, peritonitis.</a:t>
            </a:r>
          </a:p>
        </p:txBody>
      </p:sp>
    </p:spTree>
    <p:extLst>
      <p:ext uri="{BB962C8B-B14F-4D97-AF65-F5344CB8AC3E}">
        <p14:creationId xmlns:p14="http://schemas.microsoft.com/office/powerpoint/2010/main" val="86736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70D64-6A94-4876-A246-5BBC9AB1F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39F4F-2B15-4B38-A70F-DF3D2538D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Solid organ injury is a leading cause of significant morbidity and mortality following injury.</a:t>
            </a:r>
          </a:p>
          <a:p>
            <a:endParaRPr lang="en-US" dirty="0"/>
          </a:p>
          <a:p>
            <a:r>
              <a:rPr lang="en-US" dirty="0"/>
              <a:t>Identification of serious solid organ injury may be </a:t>
            </a:r>
            <a:r>
              <a:rPr lang="en-CA" dirty="0"/>
              <a:t>challenging.</a:t>
            </a:r>
          </a:p>
          <a:p>
            <a:pPr marL="0" indent="0">
              <a:buNone/>
            </a:pPr>
            <a:endParaRPr lang="en-CA" dirty="0"/>
          </a:p>
          <a:p>
            <a:r>
              <a:rPr lang="en-US" dirty="0"/>
              <a:t>Many injuries, however, manifest during the initial assessment and treatment period. Thus, early </a:t>
            </a:r>
            <a:r>
              <a:rPr lang="en-CA" dirty="0"/>
              <a:t>identification is essential.</a:t>
            </a:r>
          </a:p>
        </p:txBody>
      </p:sp>
    </p:spTree>
    <p:extLst>
      <p:ext uri="{BB962C8B-B14F-4D97-AF65-F5344CB8AC3E}">
        <p14:creationId xmlns:p14="http://schemas.microsoft.com/office/powerpoint/2010/main" val="2940084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25CFC42-A506-4D33-AC68-D4605996D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5746" y="387927"/>
            <a:ext cx="9531927" cy="1600200"/>
          </a:xfrm>
        </p:spPr>
        <p:txBody>
          <a:bodyPr>
            <a:normAutofit/>
          </a:bodyPr>
          <a:lstStyle/>
          <a:p>
            <a:pPr algn="l"/>
            <a:r>
              <a:rPr lang="en-US" altLang="en-US" dirty="0"/>
              <a:t>Bowel Injury</a:t>
            </a:r>
            <a:endParaRPr lang="en-US" altLang="en-US" sz="5400" dirty="0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579F3755-6C14-41B6-B23D-7DF399D43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7255" y="2349500"/>
            <a:ext cx="9754033" cy="3887788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altLang="en-US" sz="3600" dirty="0"/>
              <a:t>Blunt </a:t>
            </a:r>
          </a:p>
          <a:p>
            <a:pPr marL="0" indent="0">
              <a:buNone/>
            </a:pPr>
            <a:endParaRPr lang="en-US" altLang="en-US" sz="3600" dirty="0"/>
          </a:p>
          <a:p>
            <a:pPr marL="609600" indent="-609600">
              <a:buNone/>
            </a:pPr>
            <a:r>
              <a:rPr lang="en-US" altLang="en-US" sz="3600" dirty="0"/>
              <a:t>2. Penetrating: Stab, Gunshot</a:t>
            </a:r>
          </a:p>
          <a:p>
            <a:pPr marL="609600" indent="-609600">
              <a:buNone/>
            </a:pPr>
            <a:endParaRPr lang="en-US" altLang="en-US" sz="3600" dirty="0"/>
          </a:p>
          <a:p>
            <a:pPr marL="609600" indent="-609600">
              <a:buNone/>
            </a:pPr>
            <a:r>
              <a:rPr lang="en-US" altLang="en-US" sz="3600" dirty="0"/>
              <a:t>3. Operative</a:t>
            </a:r>
          </a:p>
          <a:p>
            <a:pPr marL="609600" indent="-609600"/>
            <a:endParaRPr lang="en-US" altLang="en-US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BF53B932-BC56-4334-8EA2-7C4283EDE0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5745" y="574963"/>
            <a:ext cx="7772400" cy="1125538"/>
          </a:xfrm>
        </p:spPr>
        <p:txBody>
          <a:bodyPr>
            <a:normAutofit/>
          </a:bodyPr>
          <a:lstStyle/>
          <a:p>
            <a:pPr algn="l"/>
            <a:r>
              <a:rPr lang="en-US" altLang="en-US" sz="5400" dirty="0"/>
              <a:t>Mechanism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4CDE9E9-AB7F-4B18-9999-4160990F5C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0639" y="2082657"/>
            <a:ext cx="9996633" cy="4269652"/>
          </a:xfrm>
        </p:spPr>
        <p:txBody>
          <a:bodyPr>
            <a:normAutofit/>
          </a:bodyPr>
          <a:lstStyle/>
          <a:p>
            <a:pPr>
              <a:buClr>
                <a:srgbClr val="16D651"/>
              </a:buClr>
            </a:pPr>
            <a:r>
              <a:rPr lang="en-US" altLang="en-US" sz="3600" dirty="0"/>
              <a:t>Crushing: Compression </a:t>
            </a:r>
          </a:p>
          <a:p>
            <a:pPr marL="0" indent="0">
              <a:buClr>
                <a:srgbClr val="16D651"/>
              </a:buClr>
              <a:buNone/>
            </a:pPr>
            <a:endParaRPr lang="en-US" altLang="en-US" sz="3600" dirty="0"/>
          </a:p>
          <a:p>
            <a:pPr>
              <a:buClr>
                <a:srgbClr val="16D651"/>
              </a:buClr>
            </a:pPr>
            <a:r>
              <a:rPr lang="en-US" altLang="en-US" sz="3600" dirty="0"/>
              <a:t>Shearing: Sudden Deceleration </a:t>
            </a:r>
          </a:p>
          <a:p>
            <a:pPr marL="0" indent="0">
              <a:buClr>
                <a:srgbClr val="16D651"/>
              </a:buClr>
              <a:buNone/>
            </a:pPr>
            <a:endParaRPr lang="en-US" altLang="en-US" sz="3600" dirty="0"/>
          </a:p>
          <a:p>
            <a:pPr>
              <a:buClr>
                <a:srgbClr val="16D651"/>
              </a:buClr>
            </a:pPr>
            <a:r>
              <a:rPr lang="en-US" altLang="en-US" sz="3600" dirty="0"/>
              <a:t>Bursting: </a:t>
            </a:r>
            <a:r>
              <a:rPr lang="en-US" altLang="en-US" sz="3600" dirty="0">
                <a:sym typeface="Symbol" panose="05050102010706020507" pitchFamily="18" charset="2"/>
              </a:rPr>
              <a:t></a:t>
            </a:r>
            <a:r>
              <a:rPr lang="en-US" altLang="en-US" sz="3600" dirty="0"/>
              <a:t> Abdominal Pressure</a:t>
            </a:r>
          </a:p>
          <a:p>
            <a:pPr marL="609600" indent="-609600">
              <a:buNone/>
            </a:pPr>
            <a:endParaRPr lang="en-US" altLang="en-US" sz="36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3" name="Picture 5" descr="Slide10">
            <a:extLst>
              <a:ext uri="{FF2B5EF4-FFF2-40B4-BE49-F238E27FC236}">
                <a16:creationId xmlns:a16="http://schemas.microsoft.com/office/drawing/2014/main" id="{EB4A57DE-59E0-4887-8AFE-856F3A375A48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8213" y="561975"/>
            <a:ext cx="7848600" cy="5530850"/>
          </a:xfrm>
          <a:noFill/>
          <a:ln w="508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72DB1003-8C21-40F5-B189-6B61B3F08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1055" y="609600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5400" dirty="0"/>
              <a:t>Causes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713B3E82-A893-4837-9E99-5EA5AA19EA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4158" y="1752599"/>
            <a:ext cx="10607241" cy="4869873"/>
          </a:xfrm>
        </p:spPr>
        <p:txBody>
          <a:bodyPr>
            <a:normAutofit lnSpcReduction="10000"/>
          </a:bodyPr>
          <a:lstStyle/>
          <a:p>
            <a:pPr>
              <a:buClr>
                <a:srgbClr val="16D651"/>
              </a:buClr>
            </a:pPr>
            <a:r>
              <a:rPr lang="en-US" altLang="en-US" sz="4400" dirty="0"/>
              <a:t>Motor – Vehicle: 75%</a:t>
            </a:r>
          </a:p>
          <a:p>
            <a:pPr marL="0" indent="0">
              <a:buClr>
                <a:srgbClr val="16D651"/>
              </a:buClr>
              <a:buNone/>
            </a:pPr>
            <a:endParaRPr lang="en-US" altLang="en-US" sz="4400" dirty="0"/>
          </a:p>
          <a:p>
            <a:pPr>
              <a:buClr>
                <a:srgbClr val="16D651"/>
              </a:buClr>
            </a:pPr>
            <a:r>
              <a:rPr lang="en-US" altLang="en-US" sz="4400" dirty="0"/>
              <a:t>Fall from Heights</a:t>
            </a:r>
          </a:p>
          <a:p>
            <a:pPr marL="0" indent="0">
              <a:buClr>
                <a:srgbClr val="16D651"/>
              </a:buClr>
              <a:buNone/>
            </a:pPr>
            <a:endParaRPr lang="en-US" altLang="en-US" sz="4400" dirty="0"/>
          </a:p>
          <a:p>
            <a:pPr>
              <a:buClr>
                <a:srgbClr val="16D651"/>
              </a:buClr>
            </a:pPr>
            <a:r>
              <a:rPr lang="en-US" altLang="en-US" sz="4400" dirty="0"/>
              <a:t>Seat Belt </a:t>
            </a:r>
          </a:p>
          <a:p>
            <a:pPr>
              <a:buClr>
                <a:srgbClr val="16D651"/>
              </a:buClr>
            </a:pPr>
            <a:endParaRPr lang="en-US" altLang="en-US" sz="4400" dirty="0"/>
          </a:p>
          <a:p>
            <a:pPr>
              <a:buClr>
                <a:srgbClr val="16D651"/>
              </a:buClr>
            </a:pPr>
            <a:r>
              <a:rPr lang="en-US" altLang="en-US" sz="4400" dirty="0"/>
              <a:t>Penetrating</a:t>
            </a:r>
          </a:p>
          <a:p>
            <a:endParaRPr lang="en-US" altLang="en-US" sz="4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2BF316EC-5F3B-411E-BC3F-0A6805CB0D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2133600"/>
            <a:ext cx="8077200" cy="2743200"/>
          </a:xfrm>
          <a:solidFill>
            <a:schemeClr val="tx1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5400" b="1">
                <a:solidFill>
                  <a:srgbClr val="FFCC00"/>
                </a:solidFill>
              </a:rPr>
              <a:t>Unrecognized</a:t>
            </a:r>
            <a:r>
              <a:rPr lang="en-US" altLang="en-US" sz="5400" b="1">
                <a:solidFill>
                  <a:schemeClr val="bg1"/>
                </a:solidFill>
              </a:rPr>
              <a:t> : frequent cause of preventable death</a:t>
            </a:r>
            <a:r>
              <a:rPr lang="en-US" altLang="en-US" sz="5400">
                <a:solidFill>
                  <a:schemeClr val="bg1"/>
                </a:solidFill>
              </a:rPr>
              <a:t> </a:t>
            </a:r>
            <a:br>
              <a:rPr lang="en-US" altLang="en-US" sz="5400">
                <a:solidFill>
                  <a:schemeClr val="bg1"/>
                </a:solidFill>
              </a:rPr>
            </a:br>
            <a:endParaRPr lang="en-US" altLang="en-US" sz="5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EDAFC6A6-0C7D-4BD5-B331-093B46D15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2445326"/>
            <a:ext cx="7904018" cy="90747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dirty="0"/>
              <a:t>Symptoms and Signs: </a:t>
            </a:r>
            <a:br>
              <a:rPr lang="en-US" altLang="en-US" dirty="0"/>
            </a:br>
            <a:r>
              <a:rPr lang="en-US" altLang="en-US" dirty="0"/>
              <a:t>                  </a:t>
            </a:r>
            <a:br>
              <a:rPr lang="en-US" altLang="en-US" dirty="0"/>
            </a:br>
            <a:r>
              <a:rPr lang="en-US" altLang="en-US" dirty="0"/>
              <a:t>                  </a:t>
            </a:r>
            <a:r>
              <a:rPr lang="en-US" altLang="en-US" sz="6000" dirty="0"/>
              <a:t>Unreliable</a:t>
            </a:r>
            <a:br>
              <a:rPr lang="en-US" altLang="en-US" sz="6000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Often Masked: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D134AA93-C476-4AEF-A220-F4F8594C35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75722" y="4428981"/>
            <a:ext cx="6477000" cy="20574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sz="4000" dirty="0"/>
              <a:t>1. Head Injury </a:t>
            </a:r>
          </a:p>
          <a:p>
            <a:pPr marL="609600" indent="-609600">
              <a:buNone/>
            </a:pPr>
            <a:r>
              <a:rPr lang="en-US" altLang="en-US" sz="4000" dirty="0"/>
              <a:t>2. Major Fractures</a:t>
            </a:r>
          </a:p>
          <a:p>
            <a:pPr marL="609600" indent="-609600">
              <a:buNone/>
            </a:pPr>
            <a:r>
              <a:rPr lang="en-US" altLang="en-US" sz="4000" dirty="0"/>
              <a:t>3. Alcohol </a:t>
            </a:r>
          </a:p>
          <a:p>
            <a:pPr marL="609600" indent="-609600"/>
            <a:endParaRPr lang="en-US" alt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1639FBE8-F753-4888-AC6E-B5B112ECD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5400" b="1" dirty="0"/>
              <a:t>Signs</a:t>
            </a:r>
            <a:r>
              <a:rPr lang="en-US" altLang="en-US" sz="5400" u="sng" dirty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5062BFFE-4B87-41A4-B60F-7717D1AD43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1258" y="1488067"/>
            <a:ext cx="8541905" cy="5217533"/>
          </a:xfrm>
        </p:spPr>
        <p:txBody>
          <a:bodyPr/>
          <a:lstStyle/>
          <a:p>
            <a:pPr marL="609600" indent="-609600">
              <a:buClr>
                <a:srgbClr val="16D651"/>
              </a:buClr>
              <a:buFontTx/>
              <a:buAutoNum type="arabicPeriod"/>
            </a:pPr>
            <a:r>
              <a:rPr lang="en-US" altLang="en-US" sz="2400" dirty="0" err="1"/>
              <a:t>Echymosis</a:t>
            </a:r>
            <a:r>
              <a:rPr lang="en-US" altLang="en-US" sz="2400" dirty="0"/>
              <a:t> &amp; Abrasions</a:t>
            </a:r>
            <a:r>
              <a:rPr lang="en-US" altLang="en-US" dirty="0"/>
              <a:t> </a:t>
            </a:r>
            <a:endParaRPr lang="en-US" altLang="en-US" sz="2400" dirty="0"/>
          </a:p>
          <a:p>
            <a:pPr marL="609600" indent="-609600">
              <a:buClr>
                <a:srgbClr val="16D651"/>
              </a:buClr>
              <a:buFontTx/>
              <a:buAutoNum type="arabicPeriod"/>
            </a:pPr>
            <a:r>
              <a:rPr lang="en-US" altLang="en-US" sz="2400" dirty="0"/>
              <a:t>Tender ribs</a:t>
            </a:r>
          </a:p>
          <a:p>
            <a:pPr marL="609600" indent="-609600">
              <a:buClr>
                <a:srgbClr val="16D651"/>
              </a:buClr>
              <a:buFontTx/>
              <a:buAutoNum type="arabicPeriod"/>
            </a:pPr>
            <a:r>
              <a:rPr lang="en-US" altLang="en-US" sz="2400" dirty="0"/>
              <a:t>Peritonitis</a:t>
            </a:r>
          </a:p>
          <a:p>
            <a:pPr marL="990600" lvl="1" indent="-533400">
              <a:buFontTx/>
              <a:buAutoNum type="alphaLcPeriod"/>
            </a:pPr>
            <a:r>
              <a:rPr lang="en-US" altLang="en-US" dirty="0"/>
              <a:t>Tenderness and Guarding : 75%</a:t>
            </a:r>
          </a:p>
          <a:p>
            <a:pPr marL="990600" lvl="1" indent="-533400">
              <a:buFontTx/>
              <a:buAutoNum type="alphaLcPeriod"/>
            </a:pPr>
            <a:r>
              <a:rPr lang="en-US" altLang="en-US" dirty="0"/>
              <a:t>Rebound and Rigidity: 28%</a:t>
            </a:r>
            <a:r>
              <a:rPr lang="en-US" altLang="en-US" sz="2400" dirty="0"/>
              <a:t> </a:t>
            </a:r>
          </a:p>
          <a:p>
            <a:pPr marL="609600" indent="-609600">
              <a:buClr>
                <a:srgbClr val="16D651"/>
              </a:buClr>
              <a:buFontTx/>
              <a:buAutoNum type="arabicPeriod"/>
            </a:pPr>
            <a:r>
              <a:rPr lang="en-US" altLang="en-US" sz="2400" dirty="0"/>
              <a:t>DRE </a:t>
            </a:r>
          </a:p>
          <a:p>
            <a:pPr marL="609600" indent="-609600">
              <a:buClr>
                <a:srgbClr val="16D651"/>
              </a:buClr>
              <a:buFontTx/>
              <a:buAutoNum type="arabicPeriod"/>
            </a:pPr>
            <a:r>
              <a:rPr lang="en-US" altLang="en-US" sz="2400" dirty="0"/>
              <a:t>Blood from NG, DRE.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D5AC7-95AC-4F07-98C1-ECA0EEE05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D087C-FDEF-4755-8E78-A2D33F7CC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Needs operative management</a:t>
            </a:r>
          </a:p>
          <a:p>
            <a:endParaRPr lang="en-CA" dirty="0"/>
          </a:p>
          <a:p>
            <a:r>
              <a:rPr lang="en-CA" dirty="0"/>
              <a:t>If &lt;50% and non destructive, primary repair.</a:t>
            </a:r>
          </a:p>
          <a:p>
            <a:endParaRPr lang="en-CA" dirty="0"/>
          </a:p>
          <a:p>
            <a:r>
              <a:rPr lang="en-CA" dirty="0"/>
              <a:t>If &gt;50% or destructive, resection and anastomosis.</a:t>
            </a:r>
          </a:p>
        </p:txBody>
      </p:sp>
    </p:spTree>
    <p:extLst>
      <p:ext uri="{BB962C8B-B14F-4D97-AF65-F5344CB8AC3E}">
        <p14:creationId xmlns:p14="http://schemas.microsoft.com/office/powerpoint/2010/main" val="6549041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25C30-6D0B-4EA1-AC3E-93AA7D603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/>
          <a:lstStyle/>
          <a:p>
            <a:pPr algn="ctr"/>
            <a:r>
              <a:rPr lang="en-CA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4D2AA-DE49-4139-AE07-F76C9CCAD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1873" y="5102225"/>
            <a:ext cx="10515600" cy="4351338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8856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33038-A92F-4BDC-A0C6-1F1E60AAD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Initial Assessment and Resuscitation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D85A8-FCCA-47E4-BBBE-298DC693F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Survey: Identification and treatment of life </a:t>
            </a:r>
            <a:r>
              <a:rPr lang="en-CA" dirty="0"/>
              <a:t>threatening injuries.</a:t>
            </a:r>
          </a:p>
          <a:p>
            <a:pPr marL="0" indent="0">
              <a:buNone/>
            </a:pPr>
            <a:endParaRPr lang="en-CA" dirty="0"/>
          </a:p>
          <a:p>
            <a:r>
              <a:rPr lang="en-US" b="1" dirty="0"/>
              <a:t>A</a:t>
            </a:r>
            <a:r>
              <a:rPr lang="en-US" dirty="0"/>
              <a:t>irway with cervical spine precautions</a:t>
            </a:r>
          </a:p>
          <a:p>
            <a:r>
              <a:rPr lang="en-CA" b="1" dirty="0"/>
              <a:t>B</a:t>
            </a:r>
            <a:r>
              <a:rPr lang="en-CA" dirty="0"/>
              <a:t>reathing</a:t>
            </a:r>
          </a:p>
          <a:p>
            <a:r>
              <a:rPr lang="en-CA" b="1" dirty="0"/>
              <a:t>C</a:t>
            </a:r>
            <a:r>
              <a:rPr lang="en-CA" dirty="0"/>
              <a:t>irculation</a:t>
            </a:r>
          </a:p>
          <a:p>
            <a:r>
              <a:rPr lang="en-CA" b="1" dirty="0"/>
              <a:t>D</a:t>
            </a:r>
            <a:r>
              <a:rPr lang="en-CA" dirty="0"/>
              <a:t>isability</a:t>
            </a:r>
          </a:p>
          <a:p>
            <a:r>
              <a:rPr lang="en-CA" b="1" dirty="0"/>
              <a:t>E</a:t>
            </a:r>
            <a:r>
              <a:rPr lang="en-CA" dirty="0"/>
              <a:t>xposure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7186FC-F83B-46EC-BE46-F6222DBE8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81" y="4463512"/>
            <a:ext cx="4680066" cy="108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04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1B8B2-D317-4C4F-A470-297E5171A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Abdominal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5CE14-3C4A-47AD-8FAB-83E85C904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Vital signs and physical exam</a:t>
            </a:r>
          </a:p>
          <a:p>
            <a:endParaRPr lang="en-CA" dirty="0"/>
          </a:p>
          <a:p>
            <a:r>
              <a:rPr lang="en-CA" dirty="0"/>
              <a:t>Investigational Studies</a:t>
            </a:r>
          </a:p>
          <a:p>
            <a:pPr marL="0" indent="0">
              <a:buNone/>
            </a:pPr>
            <a:r>
              <a:rPr lang="en-CA" dirty="0"/>
              <a:t>	- FAST</a:t>
            </a:r>
          </a:p>
          <a:p>
            <a:pPr marL="0" indent="0">
              <a:buNone/>
            </a:pPr>
            <a:r>
              <a:rPr lang="en-CA" dirty="0"/>
              <a:t>	- DPA/DPL</a:t>
            </a:r>
          </a:p>
          <a:p>
            <a:pPr marL="0" indent="0">
              <a:buNone/>
            </a:pPr>
            <a:r>
              <a:rPr lang="en-CA" dirty="0"/>
              <a:t>	- CT Abdomen/Pelvis</a:t>
            </a:r>
          </a:p>
        </p:txBody>
      </p:sp>
    </p:spTree>
    <p:extLst>
      <p:ext uri="{BB962C8B-B14F-4D97-AF65-F5344CB8AC3E}">
        <p14:creationId xmlns:p14="http://schemas.microsoft.com/office/powerpoint/2010/main" val="225739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49">
            <a:extLst>
              <a:ext uri="{FF2B5EF4-FFF2-40B4-BE49-F238E27FC236}">
                <a16:creationId xmlns:a16="http://schemas.microsoft.com/office/drawing/2014/main" id="{EF9B8DF2-C3F5-49A2-94D2-F7B65A0F1F1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4" y="581159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330B6AC-E6AB-45E4-A303-C8DE90EB2AA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3318" y="760562"/>
            <a:ext cx="5298683" cy="6097438"/>
          </a:xfrm>
          <a:custGeom>
            <a:avLst/>
            <a:gdLst>
              <a:gd name="connsiteX0" fmla="*/ 3120528 w 5298683"/>
              <a:gd name="connsiteY0" fmla="*/ 0 h 6097438"/>
              <a:gd name="connsiteX1" fmla="*/ 5105473 w 5298683"/>
              <a:gd name="connsiteY1" fmla="*/ 712577 h 6097438"/>
              <a:gd name="connsiteX2" fmla="*/ 5298683 w 5298683"/>
              <a:gd name="connsiteY2" fmla="*/ 888178 h 6097438"/>
              <a:gd name="connsiteX3" fmla="*/ 5298683 w 5298683"/>
              <a:gd name="connsiteY3" fmla="*/ 5352876 h 6097438"/>
              <a:gd name="connsiteX4" fmla="*/ 5105473 w 5298683"/>
              <a:gd name="connsiteY4" fmla="*/ 5528477 h 6097438"/>
              <a:gd name="connsiteX5" fmla="*/ 4335177 w 5298683"/>
              <a:gd name="connsiteY5" fmla="*/ 5995828 h 6097438"/>
              <a:gd name="connsiteX6" fmla="*/ 4057556 w 5298683"/>
              <a:gd name="connsiteY6" fmla="*/ 6097438 h 6097438"/>
              <a:gd name="connsiteX7" fmla="*/ 2183499 w 5298683"/>
              <a:gd name="connsiteY7" fmla="*/ 6097438 h 6097438"/>
              <a:gd name="connsiteX8" fmla="*/ 1905878 w 5298683"/>
              <a:gd name="connsiteY8" fmla="*/ 5995828 h 6097438"/>
              <a:gd name="connsiteX9" fmla="*/ 0 w 5298683"/>
              <a:gd name="connsiteY9" fmla="*/ 3120527 h 6097438"/>
              <a:gd name="connsiteX10" fmla="*/ 3120528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88D9A500-6CCD-43F1-9E2A-B02760C9C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7251" y="1762125"/>
            <a:ext cx="3560561" cy="43353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89F3C5-9A06-4D34-8199-BA8454E4C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542" y="581159"/>
            <a:ext cx="5277333" cy="1325563"/>
          </a:xfrm>
        </p:spPr>
        <p:txBody>
          <a:bodyPr>
            <a:normAutofit/>
          </a:bodyPr>
          <a:lstStyle/>
          <a:p>
            <a:r>
              <a:rPr lang="en-US" sz="2800" dirty="0"/>
              <a:t>Focused Assessment with Sonography in</a:t>
            </a:r>
            <a:br>
              <a:rPr lang="en-US" sz="2800" dirty="0"/>
            </a:br>
            <a:r>
              <a:rPr lang="en-CA" sz="2800" dirty="0"/>
              <a:t>Trauma (FAST)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398016B-396A-43A5-A877-35CBFE229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2" y="2045776"/>
            <a:ext cx="5796735" cy="4556502"/>
          </a:xfrm>
        </p:spPr>
        <p:txBody>
          <a:bodyPr anchor="t">
            <a:noAutofit/>
          </a:bodyPr>
          <a:lstStyle/>
          <a:p>
            <a:r>
              <a:rPr lang="en-CA" sz="2400" dirty="0"/>
              <a:t> First used in 1996</a:t>
            </a:r>
          </a:p>
          <a:p>
            <a:r>
              <a:rPr lang="en-CA" sz="2400" dirty="0"/>
              <a:t>Rapid</a:t>
            </a:r>
          </a:p>
          <a:p>
            <a:r>
              <a:rPr lang="en-CA" sz="2400" dirty="0"/>
              <a:t> Sensitivity 86-99%</a:t>
            </a:r>
          </a:p>
          <a:p>
            <a:r>
              <a:rPr lang="en-US" sz="2400" dirty="0"/>
              <a:t> May be able to detect as little as </a:t>
            </a:r>
            <a:r>
              <a:rPr lang="en-CA" sz="2400" dirty="0"/>
              <a:t>100 ml of blood</a:t>
            </a:r>
          </a:p>
          <a:p>
            <a:r>
              <a:rPr lang="en-CA" sz="2400" dirty="0"/>
              <a:t>Cost effective</a:t>
            </a:r>
          </a:p>
          <a:p>
            <a:r>
              <a:rPr lang="en-CA" sz="2400" dirty="0"/>
              <a:t>Views: </a:t>
            </a:r>
            <a:r>
              <a:rPr lang="en-CA" sz="2400" dirty="0" err="1"/>
              <a:t>Pericardiac</a:t>
            </a:r>
            <a:r>
              <a:rPr lang="en-CA" sz="2400" dirty="0"/>
              <a:t>, perihepatic, </a:t>
            </a:r>
            <a:r>
              <a:rPr lang="en-CA" sz="2400" dirty="0" err="1"/>
              <a:t>perisplenic</a:t>
            </a:r>
            <a:r>
              <a:rPr lang="en-CA" sz="2400" dirty="0"/>
              <a:t>, and </a:t>
            </a:r>
            <a:r>
              <a:rPr lang="en-CA" sz="2400" dirty="0" err="1"/>
              <a:t>peripelvic</a:t>
            </a:r>
            <a:r>
              <a:rPr lang="en-CA" sz="2400" dirty="0"/>
              <a:t> spaces.</a:t>
            </a:r>
          </a:p>
          <a:p>
            <a:r>
              <a:rPr lang="en-CA" sz="2400" dirty="0"/>
              <a:t>User dependent with inherent limitations of ultrasound.</a:t>
            </a:r>
          </a:p>
          <a:p>
            <a:r>
              <a:rPr lang="en-CA" sz="2400" dirty="0"/>
              <a:t>Useful in unstable patient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8880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36B49-F610-4161-BC8A-B6060B797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CT Scan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AABDE-2F89-4097-805C-791649327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668"/>
            <a:ext cx="10515600" cy="4621295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Gold standard.</a:t>
            </a:r>
          </a:p>
          <a:p>
            <a:endParaRPr lang="en-CA" dirty="0"/>
          </a:p>
          <a:p>
            <a:r>
              <a:rPr lang="en-CA" dirty="0"/>
              <a:t>Hemodynamically normal patients!</a:t>
            </a:r>
          </a:p>
          <a:p>
            <a:endParaRPr lang="en-CA" dirty="0"/>
          </a:p>
          <a:p>
            <a:r>
              <a:rPr lang="en-CA" dirty="0"/>
              <a:t>Provides excellent imagining of solid organs (liver and spleen).</a:t>
            </a:r>
          </a:p>
          <a:p>
            <a:endParaRPr lang="en-CA" dirty="0"/>
          </a:p>
          <a:p>
            <a:r>
              <a:rPr lang="en-CA" dirty="0"/>
              <a:t>Determines the source and amount of bleeding (</a:t>
            </a:r>
            <a:r>
              <a:rPr lang="en-CA" dirty="0" err="1"/>
              <a:t>angio</a:t>
            </a:r>
            <a:r>
              <a:rPr lang="en-CA" dirty="0"/>
              <a:t> phase).</a:t>
            </a:r>
          </a:p>
          <a:p>
            <a:endParaRPr lang="en-CA" dirty="0"/>
          </a:p>
          <a:p>
            <a:r>
              <a:rPr lang="en-CA" dirty="0"/>
              <a:t>Reveals associated injuries: pancreas, genitourinary.</a:t>
            </a:r>
          </a:p>
          <a:p>
            <a:endParaRPr lang="en-CA" dirty="0"/>
          </a:p>
          <a:p>
            <a:r>
              <a:rPr lang="en-US" dirty="0"/>
              <a:t>Poor for hollow viscous injury.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6430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85F3C-6B54-48A0-800B-0E0A853B7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CT scan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8E15527-B532-425D-AB79-6380DAB325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3843" y="1441076"/>
            <a:ext cx="6944313" cy="505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35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67472-785C-4FAB-942D-519717296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CT scan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7EF5BCF-1D48-4005-9F4E-9DA73265D8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5021" y="1690688"/>
            <a:ext cx="6761957" cy="491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28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BB9A5-A0DA-4FAB-A989-CA3D33218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CT scan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41B79C4-2B10-4440-B799-F51985DC0E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0691" y="1320331"/>
            <a:ext cx="7110290" cy="517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025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600</Words>
  <Application>Microsoft Office PowerPoint</Application>
  <PresentationFormat>Widescreen</PresentationFormat>
  <Paragraphs>176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Symbol</vt:lpstr>
      <vt:lpstr>Wingdings</vt:lpstr>
      <vt:lpstr>Office Theme</vt:lpstr>
      <vt:lpstr>Abdominal Trauma</vt:lpstr>
      <vt:lpstr>Introduction</vt:lpstr>
      <vt:lpstr>Initial Assessment and Resuscitation</vt:lpstr>
      <vt:lpstr>Abdominal assessment</vt:lpstr>
      <vt:lpstr>Focused Assessment with Sonography in Trauma (FAST)</vt:lpstr>
      <vt:lpstr>CT Scan</vt:lpstr>
      <vt:lpstr>CT scan</vt:lpstr>
      <vt:lpstr>CT scan</vt:lpstr>
      <vt:lpstr>CT scan</vt:lpstr>
      <vt:lpstr>Solid Organ Injuries</vt:lpstr>
      <vt:lpstr>Splenic Injuries</vt:lpstr>
      <vt:lpstr>Key Principles</vt:lpstr>
      <vt:lpstr>Non Operative management</vt:lpstr>
      <vt:lpstr>Complications of NOM </vt:lpstr>
      <vt:lpstr>Liver injuries</vt:lpstr>
      <vt:lpstr>Liver Injuries</vt:lpstr>
      <vt:lpstr>Liver Injuries</vt:lpstr>
      <vt:lpstr>Biliary Tree Injury</vt:lpstr>
      <vt:lpstr>Other Complications</vt:lpstr>
      <vt:lpstr>Bowel Injury</vt:lpstr>
      <vt:lpstr>Mechanism</vt:lpstr>
      <vt:lpstr>PowerPoint Presentation</vt:lpstr>
      <vt:lpstr>Causes</vt:lpstr>
      <vt:lpstr>Unrecognized : frequent cause of preventable death  </vt:lpstr>
      <vt:lpstr>Symptoms and Signs:                                       Unreliable  Often Masked:</vt:lpstr>
      <vt:lpstr>Signs </vt:lpstr>
      <vt:lpstr>Management</vt:lpstr>
      <vt:lpstr>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 Organ Injuries</dc:title>
  <dc:creator>Ahmed Alburakan</dc:creator>
  <cp:lastModifiedBy>Windows User</cp:lastModifiedBy>
  <cp:revision>20</cp:revision>
  <dcterms:created xsi:type="dcterms:W3CDTF">2018-03-19T08:30:30Z</dcterms:created>
  <dcterms:modified xsi:type="dcterms:W3CDTF">2019-12-30T06:02:01Z</dcterms:modified>
</cp:coreProperties>
</file>