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ZG7Gnnm8IdXAv8PSXZtGfwMW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6a167fa8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6a167fa8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6a167fa80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76a167fa80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6a167fa80_5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6a167fa80_5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6a167fa80_5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76a167fa80_5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6a167fa80_5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76a167fa80_5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6a167fa80_5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76a167fa80_5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6a167fa80_5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76a167fa80_5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6a167fa80_5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76a167fa80_5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6a167fa80_5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76a167fa80_5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6a167fa80_5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76a167fa80_5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6a167fa80_5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76a167fa80_5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6a167fa80_5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76a167fa80_5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6a167fa80_5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76a167fa80_5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6a167fa80_5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76a167fa80_5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6a167fa80_5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76a167fa80_5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6a167fa80_5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76a167fa80_5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6a167fa80_5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76a167fa80_5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6a167fa80_5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76a167fa80_5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6a167fa80_5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76a167fa80_5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6a167fa80_5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76a167fa80_5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6a167fa80_5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76a167fa80_5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6a167fa80_5_5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  <p:sp>
        <p:nvSpPr>
          <p:cNvPr id="439" name="Google Shape;439;g76a167fa80_5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g76a167fa80_5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6a167fa80_5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76a167fa80_5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6a167fa80_5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76a167fa80_5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6a167fa80_5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76a167fa80_5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6a167fa80_5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76a167fa80_5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6a167fa80_5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76a167fa80_5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6a167fa80_5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76a167fa80_5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6a167fa80_5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76a167fa80_5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6a167fa80_5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76a167fa80_5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76a167fa80_5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76a167fa80_5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Mechanisms of Injury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Ahmed Alburakan, MD, MSc ,FRCSC , FRCPC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Assistant professor &amp; consultant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King Saud University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Frontal or head-on impacts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Front end of the car distorts.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Passengers decelerate at same rate as vehicle.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Abrupt deceleration injuries are produced by a sudden stop of a body’s forward motion.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Frontal or head-on impacts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Unrestrained occupants usually follow one of two trajectories: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Down-and-under pathway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Up-and-over pathway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6" descr="41511_CH29_FIG08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088" y="3429000"/>
            <a:ext cx="2327337" cy="2951933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5" name="Google Shape;155;p16" descr="41511_CH29_FIG08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7128" y="3429000"/>
            <a:ext cx="3163333" cy="2951932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838200" y="1600201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Lateral or side impacts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Impart energy to the near-side occupant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Seat belts offer little protection.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body is pushed in one direction, while the head moves toward the impacting object. </a:t>
            </a:r>
            <a:endParaRPr/>
          </a:p>
        </p:txBody>
      </p:sp>
      <p:pic>
        <p:nvPicPr>
          <p:cNvPr id="162" name="Google Shape;162;p17" descr="41511_CH29_FIG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600201"/>
            <a:ext cx="4038600" cy="2690813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3" name="Google Shape;163;p17"/>
          <p:cNvSpPr/>
          <p:nvPr/>
        </p:nvSpPr>
        <p:spPr>
          <a:xfrm>
            <a:off x="8316914" y="4343400"/>
            <a:ext cx="227488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Alexander Gordeyev/ShutterStock, Inc.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905668" y="1866900"/>
            <a:ext cx="3886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Rear impacts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the most survivors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Whiplash injury is common.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Energy is imparted to the front vehicle.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8" descr="41511_CH29_FIG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620838"/>
            <a:ext cx="4267200" cy="2722562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1" name="Google Shape;171;p18"/>
          <p:cNvSpPr/>
          <p:nvPr/>
        </p:nvSpPr>
        <p:spPr>
          <a:xfrm>
            <a:off x="9161464" y="4343400"/>
            <a:ext cx="14303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Dennis Wetherhold, Jr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Rotational or quarter-panel impacts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Occurs when a lateral crash is off center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vehicle’s forward motion stops, but the side continues in rotational motion.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Impact Patterns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666008" y="2112818"/>
            <a:ext cx="3886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Rollovers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Patients may be ejected.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Patients may be struck hard against the interior of the vehicle.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0" descr="41511_CH29_FIG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447800"/>
            <a:ext cx="3048000" cy="4572000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5" name="Google Shape;185;p20"/>
          <p:cNvSpPr/>
          <p:nvPr/>
        </p:nvSpPr>
        <p:spPr>
          <a:xfrm>
            <a:off x="8583614" y="6096000"/>
            <a:ext cx="147478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iStockphoto/Thinkstock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Restrained Versus Unrestrained Occupants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838200" y="23125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Seat belts stop the motion of an occupant traveling at the same speed as the vehicle.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Associated injuries include cervical fractures and neck sprains.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Restrained Versus Unrestrained Occupants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838200" y="1943100"/>
            <a:ext cx="3886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 bags have reportedly reduced deaths in direct frontal crashes by about 30%.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also result in secondary injuries: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Direct contact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Chemicals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2" descr="41511_CH29_FIG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9" y="2058194"/>
            <a:ext cx="4853049" cy="3677588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9" name="Google Shape;199;p22"/>
          <p:cNvSpPr/>
          <p:nvPr/>
        </p:nvSpPr>
        <p:spPr>
          <a:xfrm>
            <a:off x="9321800" y="4419600"/>
            <a:ext cx="111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Courtesy of AAOS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Pedestrian Injuries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Three predominant MOIs: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First impact: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- Car strikes body with its bumpers.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Second impact: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- Adult is thrown on hood and/or grille of vehicle.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impact: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- Body strikes the ground or some other object.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Pedestrian Injuries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838200" y="1646238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Waddell triad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Pattern of injuries in children and people of short stature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Bumper hits pelvis and femur.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Chest and abdomen hit grille.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Head strikes vehicle and ground.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4" descr="41511_CH29_FIG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646238"/>
            <a:ext cx="4038600" cy="3382962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24447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Trauma is the primary cause of death and disability between ages 1 to 44 years.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Analyzing a trauma scene is a vital skill.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Determining the events that lead to trauma, often predict the injuries encountered.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Falls from Heights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914400" y="1904010"/>
            <a:ext cx="5181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Severity of injuries impacted by: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Height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Position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Surface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Physical condition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5" descr="41511_CH29_FIG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988" y="1447800"/>
            <a:ext cx="2513012" cy="4953000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Penetrating Trauma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677883" y="1690688"/>
            <a:ext cx="4808517" cy="5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Involves disruption of skin and tissues in a focused area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Low velocity: Caused by sharp edges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Medium and high velocity: Object might flatten out, tumble, or ricochet.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 descr="41511_CH29_FIG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660526"/>
            <a:ext cx="4191000" cy="2454275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Stab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Severity depends on: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Anatomic area involved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Depth of penetration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Blade length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Angle of penetration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Severity depends on: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Type of firearm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Velocity of projectile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Physical design/size of projectile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Distance of victim from muzzle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Type of tissue struck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Handgun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Revolver holds 6 to 10 rounds of ammunition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Pistol holds up to 17 rounds of ammunition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Accuracy is limited.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2"/>
          </p:nvPr>
        </p:nvSpPr>
        <p:spPr>
          <a:xfrm>
            <a:off x="6409706" y="19050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Shotguns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Fire round pellets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Rifles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Fire single projectile at a very high velocity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Impart a spin for accuracy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434105" y="2157475"/>
            <a:ext cx="51270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Projectile creates a permanent cavity.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May be straight line or irregular pathway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Pathway expansion: Tissue displacement that results from low-displacement sonic pressure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Missile fragmentation: Projectile sends off fragments that create paths through tissues.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2" descr="A picture containing sitting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71" r="1514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838200" y="14629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Exit wounds occur when projectile’s energy is not entirely dissipated.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Size depends on energy dissipated and degree of cavitation.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3" descr="41511_CH29_FIG19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836" y="2753189"/>
            <a:ext cx="2937165" cy="341901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4811714" y="6172200"/>
            <a:ext cx="128428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Chuck Stewart, MD</a:t>
            </a:r>
            <a:endParaRPr/>
          </a:p>
        </p:txBody>
      </p:sp>
      <p:pic>
        <p:nvPicPr>
          <p:cNvPr id="261" name="Google Shape;261;p33" descr="41511_CH29_FIG19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289" y="2762916"/>
            <a:ext cx="2937165" cy="340928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/>
          <p:nvPr/>
        </p:nvSpPr>
        <p:spPr>
          <a:xfrm>
            <a:off x="6172200" y="6172200"/>
            <a:ext cx="2705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D.Willoughby/Custom Medical Stock Photography</a:t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1965033" y="5549244"/>
            <a:ext cx="1052513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Entrance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wound</a:t>
            </a:r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9315742" y="5553448"/>
            <a:ext cx="8382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Exit </a:t>
            </a:r>
            <a:b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wound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Wounding potential depends on: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Powder charge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Size and number of pellets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Dispersion of the pellets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Range at which the weapon was fired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Barrel length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Type of choke at the end of the barrel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Gunshot Wounds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1188523" y="1868384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Try to obtain the following: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Weapon used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Range fired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Bullet used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2"/>
          </p:nvPr>
        </p:nvSpPr>
        <p:spPr>
          <a:xfrm>
            <a:off x="6979722" y="1868384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Look for: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Powder residue around the wound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Entrance and exit wounds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6a167fa80_5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Trauma Care</a:t>
            </a:r>
            <a:endParaRPr/>
          </a:p>
        </p:txBody>
      </p:sp>
      <p:sp>
        <p:nvSpPr>
          <p:cNvPr id="283" name="Google Shape;283;g76a167fa80_5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Trauma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780309"/>
            <a:ext cx="3886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Injury occurs when an external source of energy affects the body beyond its ability to sustain and dissipate energy.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 descr="41511_CH29_FIG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676400"/>
            <a:ext cx="4267200" cy="2794000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9" name="Google Shape;99;p3"/>
          <p:cNvSpPr/>
          <p:nvPr/>
        </p:nvSpPr>
        <p:spPr>
          <a:xfrm>
            <a:off x="9459914" y="4572000"/>
            <a:ext cx="104298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Shout Pictures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a167fa80_5_11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Goals/ Principles of Trauma Care</a:t>
            </a:r>
            <a:endParaRPr/>
          </a:p>
        </p:txBody>
      </p:sp>
      <p:sp>
        <p:nvSpPr>
          <p:cNvPr id="289" name="Google Shape;289;g76a167fa80_5_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75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Rapid, accurate, and physiologic assessment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75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Resuscitate, stabilize, and monitor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by priority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75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for transfer to definitive care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75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 for optimal, safe patient care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6a167fa80_5_10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endParaRPr/>
          </a:p>
        </p:txBody>
      </p:sp>
      <p:sp>
        <p:nvSpPr>
          <p:cNvPr id="295" name="Google Shape;295;g76a167fa80_5_102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greatest threat to life first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Definitive diagnosis less important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Physiologic approach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is of the essence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 further harm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 required to succeed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6a167fa80_5_19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/>
          </a:p>
        </p:txBody>
      </p:sp>
      <p:sp>
        <p:nvSpPr>
          <p:cNvPr id="301" name="Google Shape;301;g76a167fa80_5_193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Airway with c-spine protection</a:t>
            </a:r>
            <a:endParaRPr/>
          </a:p>
          <a:p>
            <a:pPr marL="609600" lvl="0" indent="-6096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Breathing/ ventilation/ oxygenation</a:t>
            </a:r>
            <a:endParaRPr/>
          </a:p>
          <a:p>
            <a:pPr marL="609600" lvl="0" indent="-6096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Circulation: Stop the bleeding!</a:t>
            </a:r>
            <a:endParaRPr/>
          </a:p>
          <a:p>
            <a:pPr marL="609600" lvl="0" indent="-6096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Disability (neuro status)</a:t>
            </a:r>
            <a:endParaRPr/>
          </a:p>
          <a:p>
            <a:pPr marL="609600" lvl="0" indent="-6096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Expose/ Environment/ body temp</a:t>
            </a:r>
            <a:endParaRPr/>
          </a:p>
        </p:txBody>
      </p:sp>
      <p:pic>
        <p:nvPicPr>
          <p:cNvPr id="302" name="Google Shape;302;g76a167fa80_5_193" descr="A-b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0020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76a167fa80_5_193" descr="B-bl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00" y="22860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76a167fa80_5_193" descr="C-b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400" y="29718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76a167fa80_5_193" descr="D-bl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0" y="3657600"/>
            <a:ext cx="838199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76a167fa80_5_193" descr="E-bl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400" y="4343400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6a167fa80_5_284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Sequence and Teamwork</a:t>
            </a:r>
            <a:endParaRPr/>
          </a:p>
        </p:txBody>
      </p:sp>
      <p:sp>
        <p:nvSpPr>
          <p:cNvPr id="312" name="Google Shape;312;g76a167fa80_5_284"/>
          <p:cNvSpPr txBox="1">
            <a:spLocks noGrp="1"/>
          </p:cNvSpPr>
          <p:nvPr>
            <p:ph type="body" idx="1"/>
          </p:nvPr>
        </p:nvSpPr>
        <p:spPr>
          <a:xfrm>
            <a:off x="203200" y="1905000"/>
            <a:ext cx="629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Simultaneous primary survey and resuscitation of vital functions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Simultaneous secondary survey and reevaluation of vital functions</a:t>
            </a:r>
            <a:endParaRPr/>
          </a:p>
        </p:txBody>
      </p:sp>
      <p:pic>
        <p:nvPicPr>
          <p:cNvPr id="313" name="Google Shape;313;g76a167fa80_5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981200"/>
            <a:ext cx="28352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6a167fa80_5_37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In-hospital Preparation</a:t>
            </a:r>
            <a:endParaRPr/>
          </a:p>
        </p:txBody>
      </p:sp>
      <p:sp>
        <p:nvSpPr>
          <p:cNvPr id="319" name="Google Shape;319;g76a167fa80_5_371"/>
          <p:cNvSpPr txBox="1">
            <a:spLocks noGrp="1"/>
          </p:cNvSpPr>
          <p:nvPr>
            <p:ph type="body" idx="1"/>
          </p:nvPr>
        </p:nvSpPr>
        <p:spPr>
          <a:xfrm>
            <a:off x="203200" y="1600200"/>
            <a:ext cx="5791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Preplanning essential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approach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Trained personnel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 equipment</a:t>
            </a:r>
            <a:endParaRPr/>
          </a:p>
        </p:txBody>
      </p:sp>
      <p:sp>
        <p:nvSpPr>
          <p:cNvPr id="320" name="Google Shape;320;g76a167fa80_5_371"/>
          <p:cNvSpPr txBox="1"/>
          <p:nvPr/>
        </p:nvSpPr>
        <p:spPr>
          <a:xfrm>
            <a:off x="5994400" y="1600200"/>
            <a:ext cx="619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/ x-ray capabilities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precautions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 agreements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 Program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6a167fa80_5_377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Standard Precautions</a:t>
            </a:r>
            <a:endParaRPr/>
          </a:p>
        </p:txBody>
      </p:sp>
      <p:sp>
        <p:nvSpPr>
          <p:cNvPr id="326" name="Google Shape;326;g76a167fa80_5_377"/>
          <p:cNvSpPr txBox="1">
            <a:spLocks noGrp="1"/>
          </p:cNvSpPr>
          <p:nvPr>
            <p:ph type="body" idx="1"/>
          </p:nvPr>
        </p:nvSpPr>
        <p:spPr>
          <a:xfrm>
            <a:off x="406400" y="1600200"/>
            <a:ext cx="5994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Gown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Gloves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Mask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Shoe covers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Goggles/ face shield</a:t>
            </a:r>
            <a:endParaRPr/>
          </a:p>
        </p:txBody>
      </p:sp>
      <p:pic>
        <p:nvPicPr>
          <p:cNvPr id="327" name="Google Shape;327;g76a167fa80_5_377" descr="Protective Gear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600" y="1905000"/>
            <a:ext cx="54864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6a167fa80_5_38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Triage</a:t>
            </a:r>
            <a:endParaRPr/>
          </a:p>
        </p:txBody>
      </p:sp>
      <p:sp>
        <p:nvSpPr>
          <p:cNvPr id="333" name="Google Shape;333;g76a167fa80_5_383"/>
          <p:cNvSpPr txBox="1">
            <a:spLocks noGrp="1"/>
          </p:cNvSpPr>
          <p:nvPr>
            <p:ph type="body" idx="1"/>
          </p:nvPr>
        </p:nvSpPr>
        <p:spPr>
          <a:xfrm>
            <a:off x="1117600" y="1905000"/>
            <a:ext cx="10972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Sorting of patients according to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ABCDE’s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Available resources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Other factors, e.g., salvageability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6a167fa80_5_388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</a:t>
            </a:r>
            <a:endParaRPr/>
          </a:p>
        </p:txBody>
      </p:sp>
      <p:sp>
        <p:nvSpPr>
          <p:cNvPr id="339" name="Google Shape;339;g76a167fa80_5_388"/>
          <p:cNvSpPr txBox="1"/>
          <p:nvPr/>
        </p:nvSpPr>
        <p:spPr>
          <a:xfrm>
            <a:off x="5994400" y="1906587"/>
            <a:ext cx="5384700" cy="455700"/>
          </a:xfrm>
          <a:prstGeom prst="rect">
            <a:avLst/>
          </a:prstGeom>
          <a:noFill/>
          <a:ln w="28575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Priorities are the same for all!</a:t>
            </a:r>
            <a:endParaRPr/>
          </a:p>
        </p:txBody>
      </p:sp>
      <p:pic>
        <p:nvPicPr>
          <p:cNvPr id="340" name="Google Shape;340;g76a167fa80_5_388" descr="ch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600" y="2895600"/>
            <a:ext cx="3048000" cy="203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76a167fa80_5_388" descr="El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3810000"/>
            <a:ext cx="3200400" cy="213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76a167fa80_5_388" descr="African Moth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200" y="1600200"/>
            <a:ext cx="2895599" cy="192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6a167fa80_5_396"/>
          <p:cNvSpPr txBox="1">
            <a:spLocks noGrp="1"/>
          </p:cNvSpPr>
          <p:nvPr>
            <p:ph type="title"/>
          </p:nvPr>
        </p:nvSpPr>
        <p:spPr>
          <a:xfrm>
            <a:off x="101600" y="274637"/>
            <a:ext cx="12090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</a:t>
            </a:r>
            <a:endParaRPr/>
          </a:p>
        </p:txBody>
      </p:sp>
      <p:sp>
        <p:nvSpPr>
          <p:cNvPr id="348" name="Google Shape;348;g76a167fa80_5_396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Airway / C-spine protection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rgbClr val="B4282E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Breathing / Life-threatening chest injury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rgbClr val="B4282E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Circulation / Stop the bleeding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rgbClr val="B4282E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Disability / Intracranial mass lesion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rgbClr val="B4282E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Exposure / Environment/ Body temp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6a167fa80_5_482"/>
          <p:cNvSpPr txBox="1">
            <a:spLocks noGrp="1"/>
          </p:cNvSpPr>
          <p:nvPr>
            <p:ph type="title"/>
          </p:nvPr>
        </p:nvSpPr>
        <p:spPr>
          <a:xfrm>
            <a:off x="-1619000" y="34865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Airway</a:t>
            </a:r>
            <a:endParaRPr/>
          </a:p>
        </p:txBody>
      </p:sp>
      <p:sp>
        <p:nvSpPr>
          <p:cNvPr id="354" name="Google Shape;354;g76a167fa80_5_482"/>
          <p:cNvSpPr txBox="1">
            <a:spLocks noGrp="1"/>
          </p:cNvSpPr>
          <p:nvPr>
            <p:ph type="body" idx="1"/>
          </p:nvPr>
        </p:nvSpPr>
        <p:spPr>
          <a:xfrm>
            <a:off x="425200" y="18421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for airway patency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Snoring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Gurgling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Stridor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Rocking chest wall motions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Maxillofacial trauma/ laryngeal injury</a:t>
            </a:r>
            <a:endParaRPr/>
          </a:p>
        </p:txBody>
      </p:sp>
      <p:sp>
        <p:nvSpPr>
          <p:cNvPr id="355" name="Google Shape;355;g76a167fa80_5_482"/>
          <p:cNvSpPr txBox="1"/>
          <p:nvPr/>
        </p:nvSpPr>
        <p:spPr>
          <a:xfrm>
            <a:off x="8940800" y="3733800"/>
            <a:ext cx="2446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C-Spine Injury</a:t>
            </a:r>
            <a:endParaRPr/>
          </a:p>
        </p:txBody>
      </p:sp>
      <p:pic>
        <p:nvPicPr>
          <p:cNvPr id="356" name="Google Shape;356;g76a167fa80_5_482" descr="MCj043152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0" y="16002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Trauma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Different forms of energy produce different kinds of trauma.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Mechanical 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Chemical 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Electrical 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Barometric energy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6a167fa80_5_489"/>
          <p:cNvSpPr txBox="1">
            <a:spLocks noGrp="1"/>
          </p:cNvSpPr>
          <p:nvPr>
            <p:ph type="title"/>
          </p:nvPr>
        </p:nvSpPr>
        <p:spPr>
          <a:xfrm>
            <a:off x="-1009050" y="4146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Patent Airway</a:t>
            </a:r>
            <a:endParaRPr/>
          </a:p>
        </p:txBody>
      </p:sp>
      <p:sp>
        <p:nvSpPr>
          <p:cNvPr id="362" name="Google Shape;362;g76a167fa80_5_489"/>
          <p:cNvSpPr txBox="1">
            <a:spLocks noGrp="1"/>
          </p:cNvSpPr>
          <p:nvPr>
            <p:ph type="body" idx="1"/>
          </p:nvPr>
        </p:nvSpPr>
        <p:spPr>
          <a:xfrm>
            <a:off x="474675" y="182880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 lift/ Modified jaw thrust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Look, listen, feel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particulate matter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Definitive airway as necessary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Reassess frequently</a:t>
            </a:r>
            <a:endParaRPr/>
          </a:p>
        </p:txBody>
      </p:sp>
      <p:sp>
        <p:nvSpPr>
          <p:cNvPr id="363" name="Google Shape;363;g76a167fa80_5_489"/>
          <p:cNvSpPr txBox="1"/>
          <p:nvPr/>
        </p:nvSpPr>
        <p:spPr>
          <a:xfrm>
            <a:off x="9245600" y="3962400"/>
            <a:ext cx="2175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C-Spine Injury</a:t>
            </a:r>
            <a:endParaRPr/>
          </a:p>
        </p:txBody>
      </p:sp>
      <p:pic>
        <p:nvPicPr>
          <p:cNvPr id="364" name="Google Shape;364;g76a167fa80_5_489" descr="MCj043152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18288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6a167fa80_5_496"/>
          <p:cNvSpPr txBox="1">
            <a:spLocks noGrp="1"/>
          </p:cNvSpPr>
          <p:nvPr>
            <p:ph type="title"/>
          </p:nvPr>
        </p:nvSpPr>
        <p:spPr>
          <a:xfrm>
            <a:off x="-6958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Assess Breathing</a:t>
            </a:r>
            <a:endParaRPr/>
          </a:p>
        </p:txBody>
      </p:sp>
      <p:sp>
        <p:nvSpPr>
          <p:cNvPr id="370" name="Google Shape;370;g76a167fa80_5_496"/>
          <p:cNvSpPr txBox="1">
            <a:spLocks noGrp="1"/>
          </p:cNvSpPr>
          <p:nvPr>
            <p:ph type="body" idx="1"/>
          </p:nvPr>
        </p:nvSpPr>
        <p:spPr>
          <a:xfrm>
            <a:off x="243875" y="182880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Chest rise and symmetry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entry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Rate/ Effort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Color/ Sensorium</a:t>
            </a:r>
            <a:endParaRPr/>
          </a:p>
        </p:txBody>
      </p:sp>
      <p:sp>
        <p:nvSpPr>
          <p:cNvPr id="371" name="Google Shape;371;g76a167fa80_5_496"/>
          <p:cNvSpPr txBox="1"/>
          <p:nvPr/>
        </p:nvSpPr>
        <p:spPr>
          <a:xfrm>
            <a:off x="8890000" y="3962400"/>
            <a:ext cx="2260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/ open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pneumothorax</a:t>
            </a:r>
            <a:endParaRPr/>
          </a:p>
        </p:txBody>
      </p:sp>
      <p:pic>
        <p:nvPicPr>
          <p:cNvPr id="372" name="Google Shape;372;g76a167fa80_5_496" descr="MCj043152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0" y="18288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6a167fa80_5_503"/>
          <p:cNvSpPr txBox="1">
            <a:spLocks noGrp="1"/>
          </p:cNvSpPr>
          <p:nvPr>
            <p:ph type="title"/>
          </p:nvPr>
        </p:nvSpPr>
        <p:spPr>
          <a:xfrm>
            <a:off x="-799325" y="2745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Breathing</a:t>
            </a:r>
            <a:endParaRPr/>
          </a:p>
        </p:txBody>
      </p:sp>
      <p:sp>
        <p:nvSpPr>
          <p:cNvPr id="378" name="Google Shape;378;g76a167fa80_5_503"/>
          <p:cNvSpPr txBox="1">
            <a:spLocks noGrp="1"/>
          </p:cNvSpPr>
          <p:nvPr>
            <p:ph type="body" idx="1"/>
          </p:nvPr>
        </p:nvSpPr>
        <p:spPr>
          <a:xfrm>
            <a:off x="355650" y="1600200"/>
            <a:ext cx="11480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 supplemental oxygen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Ventilate as needed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pneumothorax: Needle decompression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pneumothorax: Occlusive dressing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Reassess frequently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6a167fa80_5_508"/>
          <p:cNvSpPr txBox="1">
            <a:spLocks noGrp="1"/>
          </p:cNvSpPr>
          <p:nvPr>
            <p:ph type="title"/>
          </p:nvPr>
        </p:nvSpPr>
        <p:spPr>
          <a:xfrm>
            <a:off x="-794725" y="23325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Circulation</a:t>
            </a:r>
            <a:endParaRPr/>
          </a:p>
        </p:txBody>
      </p:sp>
      <p:sp>
        <p:nvSpPr>
          <p:cNvPr id="384" name="Google Shape;384;g76a167fa80_5_508"/>
          <p:cNvSpPr txBox="1">
            <a:spLocks noGrp="1"/>
          </p:cNvSpPr>
          <p:nvPr>
            <p:ph type="body" idx="1"/>
          </p:nvPr>
        </p:nvSpPr>
        <p:spPr>
          <a:xfrm>
            <a:off x="276850" y="189157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hemorrhagic shock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tamponade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pneumothorax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Neurogenic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Septic (late)</a:t>
            </a:r>
            <a:endParaRPr/>
          </a:p>
        </p:txBody>
      </p:sp>
      <p:pic>
        <p:nvPicPr>
          <p:cNvPr id="385" name="Google Shape;385;g76a167fa80_5_508" descr="MPj043874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0" y="2895600"/>
            <a:ext cx="31242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6a167fa80_5_514"/>
          <p:cNvSpPr txBox="1">
            <a:spLocks noGrp="1"/>
          </p:cNvSpPr>
          <p:nvPr>
            <p:ph type="title"/>
          </p:nvPr>
        </p:nvSpPr>
        <p:spPr>
          <a:xfrm>
            <a:off x="-1025500" y="29917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Circulation</a:t>
            </a:r>
            <a:endParaRPr/>
          </a:p>
        </p:txBody>
      </p:sp>
      <p:sp>
        <p:nvSpPr>
          <p:cNvPr id="391" name="Google Shape;391;g76a167fa80_5_514"/>
          <p:cNvSpPr txBox="1">
            <a:spLocks noGrp="1"/>
          </p:cNvSpPr>
          <p:nvPr>
            <p:ph type="body" idx="1"/>
          </p:nvPr>
        </p:nvSpPr>
        <p:spPr>
          <a:xfrm>
            <a:off x="560500" y="190500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organ perfusion</a:t>
            </a:r>
            <a:endParaRPr/>
          </a:p>
          <a:p>
            <a:pPr marL="742950" lvl="1" indent="-28575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consciousness</a:t>
            </a:r>
            <a:endParaRPr/>
          </a:p>
          <a:p>
            <a:pPr marL="742950" lvl="1" indent="-28575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color</a:t>
            </a:r>
            <a:endParaRPr/>
          </a:p>
          <a:p>
            <a:pPr marL="742950" lvl="1" indent="-28575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Pulse rate and character</a:t>
            </a:r>
            <a:endParaRPr/>
          </a:p>
        </p:txBody>
      </p:sp>
      <p:pic>
        <p:nvPicPr>
          <p:cNvPr id="392" name="Google Shape;392;g76a167fa80_5_514" descr="MPj043873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1905000"/>
            <a:ext cx="26289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6a167fa80_5_520"/>
          <p:cNvSpPr txBox="1">
            <a:spLocks noGrp="1"/>
          </p:cNvSpPr>
          <p:nvPr>
            <p:ph type="title"/>
          </p:nvPr>
        </p:nvSpPr>
        <p:spPr>
          <a:xfrm>
            <a:off x="-992550" y="2745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Circulation</a:t>
            </a:r>
            <a:endParaRPr/>
          </a:p>
        </p:txBody>
      </p:sp>
      <p:sp>
        <p:nvSpPr>
          <p:cNvPr id="398" name="Google Shape;398;g76a167fa80_5_520"/>
          <p:cNvSpPr txBox="1">
            <a:spLocks noGrp="1"/>
          </p:cNvSpPr>
          <p:nvPr>
            <p:ph type="body" idx="1"/>
          </p:nvPr>
        </p:nvSpPr>
        <p:spPr>
          <a:xfrm>
            <a:off x="279875" y="1765050"/>
            <a:ext cx="6603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Organ Perfusion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Tachycardia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Vasoconstriction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↓ Cardiac output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Narrow pulse pressure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↓ MAP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↓ Blood flow</a:t>
            </a:r>
            <a:endParaRPr/>
          </a:p>
        </p:txBody>
      </p:sp>
      <p:sp>
        <p:nvSpPr>
          <p:cNvPr id="399" name="Google Shape;399;g76a167fa80_5_520"/>
          <p:cNvSpPr txBox="1"/>
          <p:nvPr/>
        </p:nvSpPr>
        <p:spPr>
          <a:xfrm>
            <a:off x="9237133" y="1676400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0" name="Google Shape;400;g76a167fa80_5_520"/>
          <p:cNvSpPr txBox="1"/>
          <p:nvPr/>
        </p:nvSpPr>
        <p:spPr>
          <a:xfrm>
            <a:off x="9347200" y="2819400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1" name="Google Shape;401;g76a167fa80_5_520"/>
          <p:cNvSpPr txBox="1"/>
          <p:nvPr/>
        </p:nvSpPr>
        <p:spPr>
          <a:xfrm>
            <a:off x="10160000" y="3200400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2" name="Google Shape;402;g76a167fa80_5_520"/>
          <p:cNvSpPr txBox="1"/>
          <p:nvPr/>
        </p:nvSpPr>
        <p:spPr>
          <a:xfrm>
            <a:off x="8026400" y="2514600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3" name="Google Shape;403;g76a167fa80_5_520"/>
          <p:cNvSpPr txBox="1"/>
          <p:nvPr/>
        </p:nvSpPr>
        <p:spPr>
          <a:xfrm>
            <a:off x="7823200" y="2895600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404" name="Google Shape;404;g76a167fa80_5_520" descr="atery-guy-isol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283" y="1600200"/>
            <a:ext cx="2878136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76a167fa80_5_520"/>
          <p:cNvSpPr txBox="1"/>
          <p:nvPr/>
        </p:nvSpPr>
        <p:spPr>
          <a:xfrm>
            <a:off x="8636000" y="2246312"/>
            <a:ext cx="414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6a167fa80_5_532"/>
          <p:cNvSpPr txBox="1">
            <a:spLocks noGrp="1"/>
          </p:cNvSpPr>
          <p:nvPr>
            <p:ph type="title"/>
          </p:nvPr>
        </p:nvSpPr>
        <p:spPr>
          <a:xfrm>
            <a:off x="-1009025" y="2745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Circulation</a:t>
            </a:r>
            <a:endParaRPr/>
          </a:p>
        </p:txBody>
      </p:sp>
      <p:sp>
        <p:nvSpPr>
          <p:cNvPr id="411" name="Google Shape;411;g76a167fa80_5_5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35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Bleeding?</a:t>
            </a:r>
            <a:endParaRPr/>
          </a:p>
        </p:txBody>
      </p:sp>
      <p:sp>
        <p:nvSpPr>
          <p:cNvPr id="412" name="Google Shape;412;g76a167fa80_5_532"/>
          <p:cNvSpPr txBox="1"/>
          <p:nvPr/>
        </p:nvSpPr>
        <p:spPr>
          <a:xfrm>
            <a:off x="3657600" y="4800600"/>
            <a:ext cx="1670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it!</a:t>
            </a:r>
            <a:endParaRPr/>
          </a:p>
        </p:txBody>
      </p:sp>
      <p:sp>
        <p:nvSpPr>
          <p:cNvPr id="413" name="Google Shape;413;g76a167fa80_5_532"/>
          <p:cNvSpPr txBox="1"/>
          <p:nvPr/>
        </p:nvSpPr>
        <p:spPr>
          <a:xfrm>
            <a:off x="6807200" y="3816350"/>
            <a:ext cx="48999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 pressure</a:t>
            </a:r>
            <a:endParaRPr/>
          </a:p>
          <a:p>
            <a:pPr marL="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</a:t>
            </a:r>
            <a:endParaRPr/>
          </a:p>
          <a:p>
            <a:pPr marL="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Avoid blind clamping</a:t>
            </a:r>
            <a:endParaRPr/>
          </a:p>
        </p:txBody>
      </p:sp>
      <p:pic>
        <p:nvPicPr>
          <p:cNvPr id="414" name="Google Shape;414;g76a167fa80_5_532" descr="MCj0434720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6800" y="15240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76a167fa80_5_532" descr="MCj0296048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600" y="2743200"/>
            <a:ext cx="2438399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6a167fa80_5_541"/>
          <p:cNvSpPr txBox="1">
            <a:spLocks noGrp="1"/>
          </p:cNvSpPr>
          <p:nvPr>
            <p:ph type="title"/>
          </p:nvPr>
        </p:nvSpPr>
        <p:spPr>
          <a:xfrm>
            <a:off x="-761775" y="33215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Circulation</a:t>
            </a:r>
            <a:endParaRPr/>
          </a:p>
        </p:txBody>
      </p:sp>
      <p:sp>
        <p:nvSpPr>
          <p:cNvPr id="421" name="Google Shape;421;g76a167fa80_5_541"/>
          <p:cNvSpPr txBox="1">
            <a:spLocks noGrp="1"/>
          </p:cNvSpPr>
          <p:nvPr>
            <p:ph type="body" idx="1"/>
          </p:nvPr>
        </p:nvSpPr>
        <p:spPr>
          <a:xfrm>
            <a:off x="0" y="185860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venous access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 circulating volume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Ringer’s lactate, 1-2 L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PRBCs if transient response or no response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Reassess frequently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6a167fa80_5_546"/>
          <p:cNvSpPr txBox="1">
            <a:spLocks noGrp="1"/>
          </p:cNvSpPr>
          <p:nvPr>
            <p:ph type="title"/>
          </p:nvPr>
        </p:nvSpPr>
        <p:spPr>
          <a:xfrm>
            <a:off x="-914400" y="3816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Circulation</a:t>
            </a:r>
            <a:endParaRPr/>
          </a:p>
        </p:txBody>
      </p:sp>
      <p:sp>
        <p:nvSpPr>
          <p:cNvPr id="427" name="Google Shape;427;g76a167fa80_5_546"/>
          <p:cNvSpPr txBox="1">
            <a:spLocks noGrp="1"/>
          </p:cNvSpPr>
          <p:nvPr>
            <p:ph type="body" idx="1"/>
          </p:nvPr>
        </p:nvSpPr>
        <p:spPr>
          <a:xfrm>
            <a:off x="194400" y="187507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pneumothorax: Needle decompression and tube thoracostomy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Massive hemothorax: Volume resuscitation and tube thoracostomy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tamponade: Pericardiocentesis and direct operative repair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6a167fa80_5_551"/>
          <p:cNvSpPr txBox="1">
            <a:spLocks noGrp="1"/>
          </p:cNvSpPr>
          <p:nvPr>
            <p:ph type="title"/>
          </p:nvPr>
        </p:nvSpPr>
        <p:spPr>
          <a:xfrm>
            <a:off x="-1206875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Disability</a:t>
            </a:r>
            <a:endParaRPr/>
          </a:p>
        </p:txBody>
      </p:sp>
      <p:sp>
        <p:nvSpPr>
          <p:cNvPr id="433" name="Google Shape;433;g76a167fa80_5_551"/>
          <p:cNvSpPr txBox="1">
            <a:spLocks noGrp="1"/>
          </p:cNvSpPr>
          <p:nvPr>
            <p:ph type="body" idx="1"/>
          </p:nvPr>
        </p:nvSpPr>
        <p:spPr>
          <a:xfrm>
            <a:off x="203200" y="19050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 neurologic evaluation		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76a167fa80_5_551"/>
          <p:cNvSpPr txBox="1"/>
          <p:nvPr/>
        </p:nvSpPr>
        <p:spPr>
          <a:xfrm>
            <a:off x="6769050" y="4572000"/>
            <a:ext cx="497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for neurologic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deterioration</a:t>
            </a:r>
            <a:endParaRPr/>
          </a:p>
        </p:txBody>
      </p:sp>
      <p:sp>
        <p:nvSpPr>
          <p:cNvPr id="435" name="Google Shape;435;g76a167fa80_5_551"/>
          <p:cNvSpPr txBox="1"/>
          <p:nvPr/>
        </p:nvSpPr>
        <p:spPr>
          <a:xfrm>
            <a:off x="779450" y="2742450"/>
            <a:ext cx="57912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Pupillary response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Neurosurgical consult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as indicated</a:t>
            </a:r>
            <a:endParaRPr/>
          </a:p>
        </p:txBody>
      </p:sp>
      <p:pic>
        <p:nvPicPr>
          <p:cNvPr id="436" name="Google Shape;436;g76a167fa80_5_551" descr="MCj043152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251460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Factors Affecting Types of Injury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1026226" y="1539875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Ability of body to disperse energy delivered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Force and energy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Size of object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Velocity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Acceleration or deceleration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Affected body area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2"/>
          </p:nvPr>
        </p:nvSpPr>
        <p:spPr>
          <a:xfrm>
            <a:off x="6754091" y="1615282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Duration and direction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larger the area, the more energy will be dissipated.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Position of victim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6a167fa80_5_559"/>
          <p:cNvSpPr txBox="1">
            <a:spLocks noGrp="1"/>
          </p:cNvSpPr>
          <p:nvPr>
            <p:ph type="title"/>
          </p:nvPr>
        </p:nvSpPr>
        <p:spPr>
          <a:xfrm>
            <a:off x="-1553075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Exposure</a:t>
            </a:r>
            <a:endParaRPr/>
          </a:p>
        </p:txBody>
      </p:sp>
      <p:sp>
        <p:nvSpPr>
          <p:cNvPr id="443" name="Google Shape;443;g76a167fa80_5_559"/>
          <p:cNvSpPr txBox="1">
            <a:spLocks noGrp="1"/>
          </p:cNvSpPr>
          <p:nvPr>
            <p:ph type="body" idx="1"/>
          </p:nvPr>
        </p:nvSpPr>
        <p:spPr>
          <a:xfrm>
            <a:off x="4064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Completely undress the patient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helmet if present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visible / palpable injuries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roll, protect spine</a:t>
            </a:r>
            <a:endParaRPr/>
          </a:p>
        </p:txBody>
      </p:sp>
      <p:sp>
        <p:nvSpPr>
          <p:cNvPr id="444" name="Google Shape;444;g76a167fa80_5_559"/>
          <p:cNvSpPr txBox="1"/>
          <p:nvPr/>
        </p:nvSpPr>
        <p:spPr>
          <a:xfrm>
            <a:off x="7454900" y="4800600"/>
            <a:ext cx="229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hypothermia</a:t>
            </a:r>
            <a:endParaRPr/>
          </a:p>
        </p:txBody>
      </p:sp>
      <p:pic>
        <p:nvPicPr>
          <p:cNvPr id="445" name="Google Shape;445;g76a167fa80_5_559" descr="MCj043152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3125" y="42213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76a167fa80_5_559" descr="frozen gir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9616" y="1981200"/>
            <a:ext cx="2084388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6a167fa80_5_568"/>
          <p:cNvSpPr txBox="1">
            <a:spLocks noGrp="1"/>
          </p:cNvSpPr>
          <p:nvPr>
            <p:ph type="title"/>
          </p:nvPr>
        </p:nvSpPr>
        <p:spPr>
          <a:xfrm>
            <a:off x="-1212475" y="38165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Resuscitation: Overview</a:t>
            </a:r>
            <a:endParaRPr/>
          </a:p>
        </p:txBody>
      </p:sp>
      <p:sp>
        <p:nvSpPr>
          <p:cNvPr id="452" name="Google Shape;452;g76a167fa80_5_568"/>
          <p:cNvSpPr txBox="1">
            <a:spLocks noGrp="1"/>
          </p:cNvSpPr>
          <p:nvPr>
            <p:ph type="body" idx="1"/>
          </p:nvPr>
        </p:nvSpPr>
        <p:spPr>
          <a:xfrm>
            <a:off x="407025" y="179255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 doubt, establish definitive airway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for all trauma patients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Chest tube may be definitive for 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chest injury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the bleeding!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large-caliber IVs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4282E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hypothermia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6a167fa80_5_654"/>
          <p:cNvSpPr txBox="1">
            <a:spLocks noGrp="1"/>
          </p:cNvSpPr>
          <p:nvPr>
            <p:ph type="title"/>
          </p:nvPr>
        </p:nvSpPr>
        <p:spPr>
          <a:xfrm>
            <a:off x="-914400" y="2745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Primary Survey: Adjuncts</a:t>
            </a:r>
            <a:endParaRPr/>
          </a:p>
        </p:txBody>
      </p:sp>
      <p:sp>
        <p:nvSpPr>
          <p:cNvPr id="458" name="Google Shape;458;g76a167fa80_5_65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0799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Vital signs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ABGs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Pulse oximetry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End-tidal CO</a:t>
            </a:r>
            <a:r>
              <a:rPr lang="en-US" sz="32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9" name="Google Shape;459;g76a167fa80_5_654"/>
          <p:cNvSpPr txBox="1"/>
          <p:nvPr/>
        </p:nvSpPr>
        <p:spPr>
          <a:xfrm>
            <a:off x="6299200" y="1600200"/>
            <a:ext cx="55881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 Tools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Chest / pelvis x-ray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C-spine x-rays when appropriate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DPL</a:t>
            </a:r>
            <a:endParaRPr/>
          </a:p>
        </p:txBody>
      </p:sp>
      <p:sp>
        <p:nvSpPr>
          <p:cNvPr id="460" name="Google Shape;460;g76a167fa80_5_654"/>
          <p:cNvSpPr txBox="1"/>
          <p:nvPr/>
        </p:nvSpPr>
        <p:spPr>
          <a:xfrm>
            <a:off x="3251200" y="5334000"/>
            <a:ext cx="5003700" cy="482700"/>
          </a:xfrm>
          <a:prstGeom prst="rect">
            <a:avLst/>
          </a:prstGeom>
          <a:noFill/>
          <a:ln w="25400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need for transfer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6a167fa80_5_661"/>
          <p:cNvSpPr txBox="1">
            <a:spLocks noGrp="1"/>
          </p:cNvSpPr>
          <p:nvPr>
            <p:ph type="title"/>
          </p:nvPr>
        </p:nvSpPr>
        <p:spPr>
          <a:xfrm>
            <a:off x="-997625" y="34860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Secondary Survey: Start After</a:t>
            </a:r>
            <a:endParaRPr/>
          </a:p>
        </p:txBody>
      </p:sp>
      <p:sp>
        <p:nvSpPr>
          <p:cNvPr id="466" name="Google Shape;466;g76a167fa80_5_661"/>
          <p:cNvSpPr txBox="1">
            <a:spLocks noGrp="1"/>
          </p:cNvSpPr>
          <p:nvPr>
            <p:ph type="body" idx="1"/>
          </p:nvPr>
        </p:nvSpPr>
        <p:spPr>
          <a:xfrm>
            <a:off x="159150" y="180910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survey completed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Resuscitation in process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ABCDEs reassessed</a:t>
            </a:r>
            <a:endParaRPr/>
          </a:p>
          <a:p>
            <a:pPr marL="342900" lvl="0" indent="-34290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Vital functions returning to normal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6a167fa80_5_666"/>
          <p:cNvSpPr txBox="1">
            <a:spLocks noGrp="1"/>
          </p:cNvSpPr>
          <p:nvPr>
            <p:ph type="title"/>
          </p:nvPr>
        </p:nvSpPr>
        <p:spPr>
          <a:xfrm>
            <a:off x="-914400" y="33215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Secondary Survey: Key Parts</a:t>
            </a:r>
            <a:endParaRPr/>
          </a:p>
        </p:txBody>
      </p:sp>
      <p:sp>
        <p:nvSpPr>
          <p:cNvPr id="472" name="Google Shape;472;g76a167fa80_5_666"/>
          <p:cNvSpPr txBox="1">
            <a:spLocks noGrp="1"/>
          </p:cNvSpPr>
          <p:nvPr>
            <p:ph type="body" idx="1"/>
          </p:nvPr>
        </p:nvSpPr>
        <p:spPr>
          <a:xfrm>
            <a:off x="260350" y="1792650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AMPLE History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physical exam: Head-to-toe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neurologic exam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diagnostic tests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rgbClr val="B4282E"/>
              </a:buClr>
              <a:buSzPts val="2900"/>
              <a:buFont typeface="Arial"/>
              <a:buChar char="•"/>
            </a:pPr>
            <a:r>
              <a:rPr lang="en-US" sz="2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Reevaluation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6a167fa80_5_671"/>
          <p:cNvSpPr txBox="1">
            <a:spLocks noGrp="1"/>
          </p:cNvSpPr>
          <p:nvPr>
            <p:ph type="title"/>
          </p:nvPr>
        </p:nvSpPr>
        <p:spPr>
          <a:xfrm>
            <a:off x="-9811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Secondary Survey: History</a:t>
            </a:r>
            <a:endParaRPr/>
          </a:p>
        </p:txBody>
      </p:sp>
      <p:sp>
        <p:nvSpPr>
          <p:cNvPr id="478" name="Google Shape;478;g76a167fa80_5_671"/>
          <p:cNvSpPr txBox="1">
            <a:spLocks noGrp="1"/>
          </p:cNvSpPr>
          <p:nvPr>
            <p:ph type="body" idx="1"/>
          </p:nvPr>
        </p:nvSpPr>
        <p:spPr>
          <a:xfrm>
            <a:off x="5888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Allergies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Medications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Past illnesses / Pregnancy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Last meal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Events / Environment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6a167fa80_5_676"/>
          <p:cNvSpPr txBox="1">
            <a:spLocks noGrp="1"/>
          </p:cNvSpPr>
          <p:nvPr>
            <p:ph type="title"/>
          </p:nvPr>
        </p:nvSpPr>
        <p:spPr>
          <a:xfrm>
            <a:off x="-9144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Secondary Survey</a:t>
            </a:r>
            <a:endParaRPr/>
          </a:p>
        </p:txBody>
      </p:sp>
      <p:sp>
        <p:nvSpPr>
          <p:cNvPr id="484" name="Google Shape;484;g76a167fa80_5_676"/>
          <p:cNvSpPr txBox="1"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Injury</a:t>
            </a:r>
            <a:endParaRPr/>
          </a:p>
        </p:txBody>
      </p:sp>
      <p:sp>
        <p:nvSpPr>
          <p:cNvPr id="485" name="Google Shape;485;g76a167fa80_5_676"/>
          <p:cNvSpPr/>
          <p:nvPr/>
        </p:nvSpPr>
        <p:spPr>
          <a:xfrm>
            <a:off x="1828800" y="2438400"/>
            <a:ext cx="3048000" cy="914400"/>
          </a:xfrm>
          <a:prstGeom prst="ellipse">
            <a:avLst/>
          </a:prstGeom>
          <a:noFill/>
          <a:ln w="25400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76a167fa80_5_676"/>
          <p:cNvSpPr/>
          <p:nvPr/>
        </p:nvSpPr>
        <p:spPr>
          <a:xfrm>
            <a:off x="4064000" y="4267200"/>
            <a:ext cx="3657600" cy="1066800"/>
          </a:xfrm>
          <a:prstGeom prst="ellipse">
            <a:avLst/>
          </a:prstGeom>
          <a:noFill/>
          <a:ln w="25400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76a167fa80_5_676"/>
          <p:cNvSpPr/>
          <p:nvPr/>
        </p:nvSpPr>
        <p:spPr>
          <a:xfrm>
            <a:off x="3962400" y="2971800"/>
            <a:ext cx="3657600" cy="1066800"/>
          </a:xfrm>
          <a:prstGeom prst="ellipse">
            <a:avLst/>
          </a:prstGeom>
          <a:noFill/>
          <a:ln w="25400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76a167fa80_5_676"/>
          <p:cNvSpPr/>
          <p:nvPr/>
        </p:nvSpPr>
        <p:spPr>
          <a:xfrm>
            <a:off x="6807200" y="2362200"/>
            <a:ext cx="3149700" cy="1066800"/>
          </a:xfrm>
          <a:prstGeom prst="ellipse">
            <a:avLst/>
          </a:prstGeom>
          <a:noFill/>
          <a:ln w="25400" cap="flat" cmpd="sng">
            <a:solidFill>
              <a:srgbClr val="B428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76a167fa80_5_676"/>
          <p:cNvSpPr txBox="1"/>
          <p:nvPr/>
        </p:nvSpPr>
        <p:spPr>
          <a:xfrm>
            <a:off x="2336800" y="2667000"/>
            <a:ext cx="1695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endParaRPr/>
          </a:p>
        </p:txBody>
      </p:sp>
      <p:sp>
        <p:nvSpPr>
          <p:cNvPr id="490" name="Google Shape;490;g76a167fa80_5_676"/>
          <p:cNvSpPr txBox="1"/>
          <p:nvPr/>
        </p:nvSpPr>
        <p:spPr>
          <a:xfrm>
            <a:off x="7315200" y="2590800"/>
            <a:ext cx="2053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Physiology</a:t>
            </a:r>
            <a:endParaRPr/>
          </a:p>
        </p:txBody>
      </p:sp>
      <p:sp>
        <p:nvSpPr>
          <p:cNvPr id="491" name="Google Shape;491;g76a167fa80_5_676"/>
          <p:cNvSpPr txBox="1"/>
          <p:nvPr/>
        </p:nvSpPr>
        <p:spPr>
          <a:xfrm>
            <a:off x="4895849" y="3175000"/>
            <a:ext cx="19176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 of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Injury</a:t>
            </a:r>
            <a:endParaRPr/>
          </a:p>
        </p:txBody>
      </p:sp>
      <p:sp>
        <p:nvSpPr>
          <p:cNvPr id="492" name="Google Shape;492;g76a167fa80_5_676"/>
          <p:cNvSpPr txBox="1"/>
          <p:nvPr/>
        </p:nvSpPr>
        <p:spPr>
          <a:xfrm>
            <a:off x="4684183" y="4470400"/>
            <a:ext cx="20892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Injury</a:t>
            </a:r>
            <a:endParaRPr/>
          </a:p>
        </p:txBody>
      </p:sp>
      <p:cxnSp>
        <p:nvCxnSpPr>
          <p:cNvPr id="493" name="Google Shape;493;g76a167fa80_5_676"/>
          <p:cNvCxnSpPr/>
          <p:nvPr/>
        </p:nvCxnSpPr>
        <p:spPr>
          <a:xfrm>
            <a:off x="3759200" y="3048000"/>
            <a:ext cx="7113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4" name="Google Shape;494;g76a167fa80_5_676"/>
          <p:cNvCxnSpPr/>
          <p:nvPr/>
        </p:nvCxnSpPr>
        <p:spPr>
          <a:xfrm flipH="1">
            <a:off x="6807300" y="3048000"/>
            <a:ext cx="5079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5" name="Google Shape;495;g76a167fa80_5_676"/>
          <p:cNvCxnSpPr/>
          <p:nvPr/>
        </p:nvCxnSpPr>
        <p:spPr>
          <a:xfrm>
            <a:off x="5791200" y="39624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6a167fa80_5_77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501" name="Google Shape;501;g76a167fa80_5_773"/>
          <p:cNvSpPr txBox="1"/>
          <p:nvPr/>
        </p:nvSpPr>
        <p:spPr>
          <a:xfrm>
            <a:off x="1784349" y="1752600"/>
            <a:ext cx="3141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Definitive care</a:t>
            </a:r>
            <a:endParaRPr/>
          </a:p>
        </p:txBody>
      </p:sp>
      <p:sp>
        <p:nvSpPr>
          <p:cNvPr id="502" name="Google Shape;502;g76a167fa80_5_773"/>
          <p:cNvSpPr txBox="1"/>
          <p:nvPr/>
        </p:nvSpPr>
        <p:spPr>
          <a:xfrm>
            <a:off x="1479549" y="3276600"/>
            <a:ext cx="25251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transfer</a:t>
            </a:r>
            <a:endParaRPr/>
          </a:p>
        </p:txBody>
      </p:sp>
      <p:sp>
        <p:nvSpPr>
          <p:cNvPr id="503" name="Google Shape;503;g76a167fa80_5_773"/>
          <p:cNvSpPr txBox="1"/>
          <p:nvPr/>
        </p:nvSpPr>
        <p:spPr>
          <a:xfrm>
            <a:off x="1987549" y="4953000"/>
            <a:ext cx="2569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Reevaluation</a:t>
            </a:r>
            <a:endParaRPr/>
          </a:p>
        </p:txBody>
      </p:sp>
      <p:sp>
        <p:nvSpPr>
          <p:cNvPr id="504" name="Google Shape;504;g76a167fa80_5_773"/>
          <p:cNvSpPr txBox="1"/>
          <p:nvPr/>
        </p:nvSpPr>
        <p:spPr>
          <a:xfrm>
            <a:off x="6642100" y="2057400"/>
            <a:ext cx="3270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Survey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Adjuncts</a:t>
            </a:r>
            <a:endParaRPr/>
          </a:p>
        </p:txBody>
      </p:sp>
      <p:sp>
        <p:nvSpPr>
          <p:cNvPr id="505" name="Google Shape;505;g76a167fa80_5_773"/>
          <p:cNvSpPr txBox="1"/>
          <p:nvPr/>
        </p:nvSpPr>
        <p:spPr>
          <a:xfrm>
            <a:off x="7778749" y="3684587"/>
            <a:ext cx="2694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Resuscitation</a:t>
            </a:r>
            <a:endParaRPr/>
          </a:p>
        </p:txBody>
      </p:sp>
      <p:sp>
        <p:nvSpPr>
          <p:cNvPr id="506" name="Google Shape;506;g76a167fa80_5_773"/>
          <p:cNvSpPr txBox="1"/>
          <p:nvPr/>
        </p:nvSpPr>
        <p:spPr>
          <a:xfrm>
            <a:off x="7270749" y="4953000"/>
            <a:ext cx="349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Survey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Adjuncts</a:t>
            </a:r>
            <a:endParaRPr/>
          </a:p>
        </p:txBody>
      </p:sp>
      <p:pic>
        <p:nvPicPr>
          <p:cNvPr id="507" name="Google Shape;507;g76a167fa80_5_773" descr="stopwatch-isol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300" y="1447800"/>
            <a:ext cx="3282950" cy="41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6a167fa80_5_870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B4282E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513" name="Google Shape;513;g76a167fa80_5_870"/>
          <p:cNvSpPr txBox="1">
            <a:spLocks noGrp="1"/>
          </p:cNvSpPr>
          <p:nvPr>
            <p:ph type="body" idx="1"/>
          </p:nvPr>
        </p:nvSpPr>
        <p:spPr>
          <a:xfrm>
            <a:off x="6502400" y="1371600"/>
            <a:ext cx="5689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One, safe way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 further harm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greatest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threat to life first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B4282E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endParaRPr/>
          </a:p>
        </p:txBody>
      </p:sp>
      <p:pic>
        <p:nvPicPr>
          <p:cNvPr id="514" name="Google Shape;514;g76a167fa80_5_870" descr="New-TEAM-Cover-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2133600"/>
            <a:ext cx="3962400" cy="264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6a167fa80_5_95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520" name="Google Shape;520;g76a167fa80_5_95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Factors Affecting Types of Injury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impact resistance of body parts has a bearing on types of tissue disruption.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Organs that have gas inside are easily compressed.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Liquid-containing organs are less compressible.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Blunt Trauma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Injuries in which tissues are not penetrated by external object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2" descr="41511_CH29_FIG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667001"/>
            <a:ext cx="5029200" cy="3351213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6" name="Google Shape;126;p12"/>
          <p:cNvSpPr/>
          <p:nvPr/>
        </p:nvSpPr>
        <p:spPr>
          <a:xfrm>
            <a:off x="6255327" y="8118960"/>
            <a:ext cx="253523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Jack Dagley Photography/ShutterStock, Inc.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Motor Vehicle Crashes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1034142" y="1905000"/>
            <a:ext cx="4214752" cy="583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Five phases of trauma: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Phase 1: Vehicle Deceleration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Phase 2: Occupant deceleration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 descr="41511_CH29_FIG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752600"/>
            <a:ext cx="4114800" cy="2865438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4" name="Google Shape;134;p13"/>
          <p:cNvSpPr/>
          <p:nvPr/>
        </p:nvSpPr>
        <p:spPr>
          <a:xfrm>
            <a:off x="6629400" y="4648200"/>
            <a:ext cx="3848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Courtesy of Captain David Jackson, Saginaw Township Fire Department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dk1">
                <a:alpha val="72941"/>
              </a:scheme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Motor Vehicle Crashes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838199" y="1905000"/>
            <a:ext cx="4458195" cy="548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Five phases of trauma (cont’d):</a:t>
            </a:r>
            <a:endParaRPr/>
          </a:p>
          <a:p>
            <a:pPr marL="685800" lvl="1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Phase 3: Deceleration of internal organs</a:t>
            </a:r>
            <a:endParaRPr/>
          </a:p>
          <a:p>
            <a:pPr marL="685800" lvl="1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Phase 4: Secondary collisions</a:t>
            </a:r>
            <a:endParaRPr/>
          </a:p>
          <a:p>
            <a:pPr marL="685800" lvl="1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Phase 5: Additional impacts received by the vehicle</a:t>
            </a:r>
            <a:endParaRPr/>
          </a:p>
        </p:txBody>
      </p:sp>
      <p:pic>
        <p:nvPicPr>
          <p:cNvPr id="141" name="Google Shape;141;p14" descr="41511_CH29_FIG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231" y="1905000"/>
            <a:ext cx="4114800" cy="3136900"/>
          </a:xfrm>
          <a:prstGeom prst="rect">
            <a:avLst/>
          </a:prstGeom>
          <a:noFill/>
          <a:ln w="19050" cap="flat" cmpd="sng">
            <a:solidFill>
              <a:srgbClr val="B3B3B3">
                <a:alpha val="3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Widescreen</PresentationFormat>
  <Paragraphs>392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Mechanisms of Injury</vt:lpstr>
      <vt:lpstr>Introduction</vt:lpstr>
      <vt:lpstr>Trauma</vt:lpstr>
      <vt:lpstr>Trauma</vt:lpstr>
      <vt:lpstr>Factors Affecting Types of Injury</vt:lpstr>
      <vt:lpstr>Factors Affecting Types of Injury</vt:lpstr>
      <vt:lpstr>Blunt Trauma</vt:lpstr>
      <vt:lpstr>Motor Vehicle Crashes</vt:lpstr>
      <vt:lpstr>Motor Vehicle Crashes</vt:lpstr>
      <vt:lpstr>Impact Patterns</vt:lpstr>
      <vt:lpstr>Impact Patterns</vt:lpstr>
      <vt:lpstr>Impact Patterns</vt:lpstr>
      <vt:lpstr>Impact Patterns</vt:lpstr>
      <vt:lpstr>Impact Patterns</vt:lpstr>
      <vt:lpstr>Impact Patterns</vt:lpstr>
      <vt:lpstr>Restrained Versus Unrestrained Occupants</vt:lpstr>
      <vt:lpstr>Restrained Versus Unrestrained Occupants</vt:lpstr>
      <vt:lpstr>Pedestrian Injuries</vt:lpstr>
      <vt:lpstr>Pedestrian Injuries</vt:lpstr>
      <vt:lpstr>Falls from Heights</vt:lpstr>
      <vt:lpstr>Penetrating Trauma</vt:lpstr>
      <vt:lpstr>Stab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Trauma Care</vt:lpstr>
      <vt:lpstr>Goals/ Principles of Trauma Care</vt:lpstr>
      <vt:lpstr>Principles</vt:lpstr>
      <vt:lpstr>Approach</vt:lpstr>
      <vt:lpstr>Sequence and Teamwork</vt:lpstr>
      <vt:lpstr>In-hospital Preparation</vt:lpstr>
      <vt:lpstr>Standard Precautions</vt:lpstr>
      <vt:lpstr>Triage</vt:lpstr>
      <vt:lpstr>Primary Survey</vt:lpstr>
      <vt:lpstr>Primary Survey</vt:lpstr>
      <vt:lpstr>Primary Survey: Airway</vt:lpstr>
      <vt:lpstr>Resuscitation: Patent Airway</vt:lpstr>
      <vt:lpstr>Resuscitation: Assess Breathing</vt:lpstr>
      <vt:lpstr>Resuscitation: Breathing</vt:lpstr>
      <vt:lpstr>Primary Survey: Circulation</vt:lpstr>
      <vt:lpstr>Primary Survey: Circulation</vt:lpstr>
      <vt:lpstr>Primary Survey: Circulation</vt:lpstr>
      <vt:lpstr>Resuscitation: Circulation</vt:lpstr>
      <vt:lpstr>Resuscitation: Circulation</vt:lpstr>
      <vt:lpstr>Resuscitation: Circulation</vt:lpstr>
      <vt:lpstr>Primary Survey: Disability</vt:lpstr>
      <vt:lpstr>Primary Survey: Exposure</vt:lpstr>
      <vt:lpstr>Resuscitation: Overview</vt:lpstr>
      <vt:lpstr>Primary Survey: Adjuncts</vt:lpstr>
      <vt:lpstr>Secondary Survey: Start After</vt:lpstr>
      <vt:lpstr>Secondary Survey: Key Parts</vt:lpstr>
      <vt:lpstr>Secondary Survey: History</vt:lpstr>
      <vt:lpstr>Secondary Survey</vt:lpstr>
      <vt:lpstr>Summary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Injury</dc:title>
  <dc:creator>Ahmed Alburakan</dc:creator>
  <cp:lastModifiedBy>Ahmed Alburakan</cp:lastModifiedBy>
  <cp:revision>1</cp:revision>
  <dcterms:created xsi:type="dcterms:W3CDTF">2019-01-06T08:43:08Z</dcterms:created>
  <dcterms:modified xsi:type="dcterms:W3CDTF">2020-01-26T04:49:51Z</dcterms:modified>
</cp:coreProperties>
</file>