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87" r:id="rId2"/>
    <p:sldId id="286" r:id="rId3"/>
    <p:sldId id="288" r:id="rId4"/>
    <p:sldId id="257" r:id="rId5"/>
    <p:sldId id="258" r:id="rId6"/>
    <p:sldId id="285" r:id="rId7"/>
    <p:sldId id="259" r:id="rId8"/>
    <p:sldId id="291" r:id="rId9"/>
    <p:sldId id="263" r:id="rId10"/>
    <p:sldId id="262" r:id="rId11"/>
    <p:sldId id="265" r:id="rId12"/>
    <p:sldId id="272" r:id="rId13"/>
    <p:sldId id="266" r:id="rId14"/>
    <p:sldId id="267" r:id="rId15"/>
    <p:sldId id="268" r:id="rId16"/>
    <p:sldId id="274" r:id="rId17"/>
    <p:sldId id="275" r:id="rId18"/>
    <p:sldId id="276" r:id="rId19"/>
    <p:sldId id="277" r:id="rId20"/>
    <p:sldId id="278" r:id="rId21"/>
    <p:sldId id="279" r:id="rId22"/>
    <p:sldId id="283" r:id="rId23"/>
    <p:sldId id="280" r:id="rId24"/>
    <p:sldId id="281" r:id="rId25"/>
    <p:sldId id="282" r:id="rId26"/>
    <p:sldId id="290" r:id="rId27"/>
    <p:sldId id="28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288F35-8AF4-4422-A9C3-0EF4F4FB69A5}" type="datetimeFigureOut">
              <a:rPr lang="ar-SA" smtClean="0"/>
              <a:t>24/07/1442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F179DD-D9D7-4EC7-A73E-162F87BD9D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58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179DD-D9D7-4EC7-A73E-162F87BD9DF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08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AE81F0-BF44-4C58-A4C9-6210A2F4FA0A}" type="slidenum">
              <a:rPr lang="en-US" altLang="ar-SA" smtClean="0"/>
              <a:pPr eaLnBrk="1" hangingPunct="1"/>
              <a:t>27</a:t>
            </a:fld>
            <a:endParaRPr lang="en-US" altLang="ar-SA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ar-SA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50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D84AC-96E9-47DB-BECE-D65C3651D55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B7A13-456C-4C41-A25D-45D71D34625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44F1-10DD-43BE-A912-A5A50C96B1B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FCF7-1A7F-441C-B65D-04A7069C235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0042-7EEF-45BD-84D5-0752B7B71A8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A447-0A3B-4FC8-9256-E1BDB9EEB69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327-C6A8-44D5-AFB8-B3AC5BBD2B8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896-8465-4684-8C0E-3D2458C4852C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2C97-933D-458C-96E1-65326D1AA1F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345-382C-4B51-B956-27DC92023883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BD5B-3B44-4479-894F-BAF2E82CB94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7FEB-2582-4276-9D97-DBA6893130E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451A-CC37-442B-AB82-D6ADA89914E3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2F8E-7B85-4F24-8249-1A3F124F40EA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B1E0-B000-4224-8CD7-38FEE54DCB24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FDD1-8B2F-41AB-85E8-1E378F17A52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39EA-D78B-4AC7-9164-BC2FA4B619A9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journal/22106006" TargetMode="External"/><Relationship Id="rId2" Type="http://schemas.openxmlformats.org/officeDocument/2006/relationships/hyperlink" Target="https://www.sciencedirect.com/science/article/pii/S2210600617301909#!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journal/22106006/7/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501" y="304800"/>
            <a:ext cx="9282112" cy="252730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b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Factors and Prevention</a:t>
            </a:r>
            <a:endParaRPr lang="ar-SA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501" y="3505200"/>
            <a:ext cx="9282111" cy="2946399"/>
          </a:xfrm>
        </p:spPr>
        <p:txBody>
          <a:bodyPr>
            <a:normAutofit/>
          </a:bodyPr>
          <a:lstStyle/>
          <a:p>
            <a:pPr marL="342900" lvl="0" indent="-342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altLang="en-US" sz="3600" b="1" kern="0" dirty="0" err="1">
                <a:solidFill>
                  <a:srgbClr val="000000"/>
                </a:solidFill>
                <a:latin typeface="Arial"/>
                <a:cs typeface="Arial"/>
              </a:rPr>
              <a:t>Dr</a:t>
            </a:r>
            <a:r>
              <a:rPr lang="en-US" altLang="en-US" sz="3600" b="1" kern="0" dirty="0">
                <a:solidFill>
                  <a:srgbClr val="000000"/>
                </a:solidFill>
                <a:latin typeface="Arial"/>
                <a:cs typeface="Arial"/>
              </a:rPr>
              <a:t> HUSSEIN SAAD</a:t>
            </a:r>
            <a:endParaRPr lang="en-US" altLang="en-US" sz="3600" b="1" i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ctr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endParaRPr lang="en-US" altLang="en-US" sz="2800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algn="ctr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alt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Assistant Professor and Consultant, MRCP (UK) </a:t>
            </a:r>
          </a:p>
          <a:p>
            <a:pPr marL="342900" lvl="0" indent="-342900" algn="ctr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alt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 Family and Community Medicine</a:t>
            </a:r>
          </a:p>
          <a:p>
            <a:pPr marL="342900" lvl="0" indent="-342900" algn="ctr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alt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College of Medicine</a:t>
            </a:r>
          </a:p>
          <a:p>
            <a:pPr marL="342900" lvl="0" indent="-342900" algn="ctr" defTabSz="914400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</a:pPr>
            <a:r>
              <a:rPr lang="en-US" altLang="en-US" sz="2800" b="1" kern="0" dirty="0">
                <a:solidFill>
                  <a:srgbClr val="990000"/>
                </a:solidFill>
                <a:latin typeface="Arial"/>
                <a:cs typeface="Arial"/>
              </a:rPr>
              <a:t> King Saud University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6BBB-757A-4454-81BC-3F07E90AABD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469" y="285226"/>
            <a:ext cx="9575144" cy="9060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or Delay Development of Diabetes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191" y="1115736"/>
            <a:ext cx="9831897" cy="545703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 INTERVENTIONS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patients with prediabetes to an intensive behavioral lifestyle intervention program.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Diabetes Prevention Program (DPP) to achieve PREVENTION OR DELAY OF TYPE 2 DIABETES and maintain 7 - 10% loss of initial body weight and increase moderate-intensity physical activity (such as brisk walking) to at least 150 min/week. (Evidence: A)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6B6E6-39D2-4614-9D6A-D67EAB182CF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0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361" y="624110"/>
            <a:ext cx="9340252" cy="82718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Nutrition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358" y="1719743"/>
            <a:ext cx="9491254" cy="47397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Encourage: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Whole grains, legumes, nuts, fruits and vegetables.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Minimize; refined and processed foods, like rice, white  bread, sugary drinks, ……</a:t>
            </a:r>
          </a:p>
          <a:p>
            <a:pPr algn="l" rtl="0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 of nonnutritive sweeteners may have the potential to reduce overall calorie and carbohydrate intake if substituted for caloric (sugar) sweeteners. </a:t>
            </a:r>
            <a:endParaRPr lang="ar-S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25B9-F662-4B59-9E95-6CD1C6C03F6D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9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973" y="624110"/>
            <a:ext cx="9197640" cy="8439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Nutrition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804" y="1551963"/>
            <a:ext cx="9373808" cy="5016617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referral to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dietitian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essential to assess the overall nutrition status of, and to work collaboratively with, the patient to create a personalized meal plan that considers the individual’s health status, skills, resources, food preferences, and health goals to coordinate and align with the overall treatment plan including physical activity and medication.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D43A-2C86-4DE0-8C9F-98843C53290A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4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4085" y="285226"/>
            <a:ext cx="9130528" cy="93117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472" y="1317072"/>
            <a:ext cx="9588616" cy="513406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min/week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intensity physical activity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such as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brisk walking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beneficial effects in those with prediabetes.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intensity physical activity has been shown to improve insulin sensitivity and reduce abdominal fat.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35D1-3315-4A69-8718-26E84DFCB773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8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2415" y="343949"/>
            <a:ext cx="9382197" cy="92278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Cessation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415" y="1409350"/>
            <a:ext cx="9382197" cy="450187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Tobacco Smoking may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risk of type 2 diabetes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therefore, evaluation for tobacco use and referral for tobacco cessation, if indicated, should be part of routine care for those at risk for diabetes.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8D72-A7BD-42A8-AE67-1F60F33050F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6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637" y="624110"/>
            <a:ext cx="9398975" cy="88590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Pharmacologic Interventions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912" y="1812022"/>
            <a:ext cx="9789952" cy="4639112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 for prevention of type 2 diabetes should be considered in those with prediabetes, especially for those who are obese.</a:t>
            </a:r>
          </a:p>
          <a:p>
            <a:pPr algn="l" rtl="0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Metformin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intensive lifestyle modification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led to an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diabetes risk.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14E8E-072E-4399-B321-C7831D886A48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5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DM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694" y="1652631"/>
            <a:ext cx="9538282" cy="4815281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10 years of observational follow-up of the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UKPDS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originally randomized to intensive glycemic control had significant long-term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 in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sulfonylurea or insulin as initial pharmacotherapy,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metformin as initial pharmacotherapy) and in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 mortality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respectively).</a:t>
            </a:r>
          </a:p>
          <a:p>
            <a:pPr algn="l" rtl="0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increase risk of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CVD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D491-FD8C-4D62-9B44-14813FA4527B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DM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4629" y="1471749"/>
            <a:ext cx="10081569" cy="497099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kidney disease</a:t>
            </a:r>
          </a:p>
          <a:p>
            <a:pPr marL="0" indent="0" algn="l" rtl="0">
              <a:buNone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glucose control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risk or slow the progression of chronic kidney disease.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blood pressure control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risk or slow the progression of chronic kidney disease.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by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Albumin/Creatinine Ratio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detect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Microalbuminuria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beside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Renal function tests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(Norm. &lt; 30 mg/L)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F8645-07BC-4814-A798-0FB7DC05C12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081" y="343949"/>
            <a:ext cx="9432531" cy="10234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DM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9900" y="1367406"/>
            <a:ext cx="10236200" cy="5274694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Diabetic Retinopathy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glycemic control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risk or slow the progression of diabetic retinopathy.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blood pressure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serum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 control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the risk or slow the progression of diabetic retinopathy. (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for Retinopathy: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 with type 1 diabetes should be referred to an ophthalmologist within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onset of diabetes. (B)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type 2 diabetes should be referred to an ophthalmologist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time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diabetes diagnosis. (B)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5F14-BAFA-42AD-8F71-0BEE84A780D5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DM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5695" y="1627464"/>
            <a:ext cx="9487949" cy="4283758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Neuropathy</a:t>
            </a:r>
          </a:p>
          <a:p>
            <a:pPr algn="l" rtl="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patients should be assessed for diabetic peripheral neuropathy starting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diagnosis of type 2 diabetes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diagnosis of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 diabetes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at least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thereafter. B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7946-6E2E-49DA-9556-34C35D091C36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9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ar-SA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794108"/>
              </p:ext>
            </p:extLst>
          </p:nvPr>
        </p:nvGraphicFramePr>
        <p:xfrm>
          <a:off x="2273301" y="1752600"/>
          <a:ext cx="9231312" cy="491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3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4900"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risk factors of diabetes​</a:t>
                      </a: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complications of diabetes ​</a:t>
                      </a: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 preventive measures within the framework of NCDs​</a:t>
                      </a: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Screening of Diabetes</a:t>
                      </a:r>
                    </a:p>
                    <a:p>
                      <a:pPr marL="342900" marR="0" lvl="0" indent="-34290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Prevention programs in KSA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560" marR="5456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8D08-88A9-4A11-A041-D4E853C88EE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7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695" y="624110"/>
            <a:ext cx="9289918" cy="802018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Complications of DM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694" y="1736521"/>
            <a:ext cx="9289918" cy="465589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Foot care &amp; Diabetic foot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a comprehensive foot evaluation at least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identify risk factors for ulcers and amputations.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examination should include inspection of the skin, assessment of foot deformities, neurological assessment (monofilament testing with pinprick, temperature, vibration), and vascular assessment including pulses in the legs and feet.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ar-SA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1E93D-A716-4E1F-89A0-3E25E0113CDE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855" y="377505"/>
            <a:ext cx="9717758" cy="106540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/ Health Services in Saudi Arabia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14" y="1442905"/>
            <a:ext cx="9717758" cy="486561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 Centers: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of Health (MOH) adopted implementing an objective method in all the fields of health services providing: prevention, treatment, and rehabilitation, through a network of integrated facilities. 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it established 20 specialized centers for treating diabetics, and eight new more centers are underway across the Saudi Arabia's regions. 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Further, the MOH is working on enhancing the health awareness of each diabetic or anyone vulnerable to develop the disease, and providing the best health and education services.</a:t>
            </a:r>
            <a:endParaRPr lang="ar-SA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80822-E31E-4F2B-ABA8-9BCFEA9235E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5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599"/>
            <a:ext cx="10041622" cy="632460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Referral of diabetic patients:</a:t>
            </a:r>
          </a:p>
          <a:p>
            <a:pPr algn="l" rtl="0"/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Eye  Clinic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 DM type 2  “first visit” and DM type 1 “after 5 years of diagnosis.               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Dietitian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for all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Diabetic Educator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all and especially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when start insulin or shift to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Penfill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                            injections.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Specialty Clinics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like nephrology when indicated</a:t>
            </a:r>
          </a:p>
          <a:p>
            <a:pPr marL="0" indent="0" algn="l" rtl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000" dirty="0">
                <a:latin typeface="Arial" pitchFamily="34" charset="0"/>
                <a:cs typeface="Arial" pitchFamily="34" charset="0"/>
              </a:rPr>
              <a:t>All diabetic patients especially on insulin will be offered a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Glucometer for home monitoring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l" rtl="0">
              <a:buNone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Multidisciplinary approach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DIABETIC PATIENTS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(Physician, clinical pharmacist, health educator and nutritionist)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8A1E-BE12-4E4F-A851-45564A2C54CB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9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300" y="177800"/>
            <a:ext cx="9702800" cy="640755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b="1" dirty="0">
                <a:solidFill>
                  <a:srgbClr val="C00000"/>
                </a:solidFill>
                <a:latin typeface="HNBd"/>
              </a:rPr>
              <a:t>The National Executive Plan Includes Seven Objectives: 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prevention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second type of diabetes, and diminishing incidence rates of the disease through addressing the risk factors causing the disease.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prevention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second type of diabetes through the early detection of the disease and its complications.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quality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health services delivered to the patients suffering from diabetes and its complications.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developing ways of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detecting and following up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assessing patients through Diabetics' Registration Program, extent of adherence to the work quality levels, annual follow-up registers, patients' interviews, and healthcare registers of patients. 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improving on the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tools and studies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the disease.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Sixth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enabling diabetics and their families to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controlling diabetes and its complications.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Seventh Objective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participation </a:t>
            </a:r>
            <a:r>
              <a:rPr lang="en-US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controlling diabetes.</a:t>
            </a:r>
            <a:endParaRPr lang="en-US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2BD-B327-4508-9C60-3CDC2AE020C3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86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53999"/>
            <a:ext cx="9264432" cy="6205523"/>
          </a:xfrm>
        </p:spPr>
        <p:txBody>
          <a:bodyPr/>
          <a:lstStyle/>
          <a:p>
            <a:pPr algn="l" rtl="0"/>
            <a:endParaRPr lang="en-US" b="1" dirty="0">
              <a:solidFill>
                <a:srgbClr val="404040"/>
              </a:solidFill>
              <a:latin typeface="HNBd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HNBd"/>
              </a:rPr>
              <a:t>World Diabetes Day:</a:t>
            </a:r>
            <a:br>
              <a:rPr lang="en-US" sz="2800" dirty="0">
                <a:solidFill>
                  <a:srgbClr val="C00000"/>
                </a:solidFill>
              </a:rPr>
            </a:br>
            <a:endParaRPr lang="en-US" sz="2800" dirty="0">
              <a:solidFill>
                <a:srgbClr val="C0000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of Health (MOH) is interested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marking the World Diabetes Day, falling on the fourteenth of November of each year.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with the aim of achieving the general goals in terms of boosting up and carrying out the prevention policies and controlling diabetes and its complications.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national initiatives for diabetes control and its complications, and highlighting the importance of evidence-based education with regard to treating diabetes and preventing from its complications.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5009-63B0-41A8-884A-E620472E9964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Preventive Programs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2139" y="1661019"/>
            <a:ext cx="9479560" cy="4647501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cornerstone of a national preventive program would be the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PHCCs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quality of care at the PHCCs is unsatisfactory.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comprehensive review of primary healthcare in Saudi Arabia found that access to health education was limited and referrals to specialist hospitals were low.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Patients’ follow-up system was ineffective. </a:t>
            </a: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problems with poor quality and time for health education, poor counseling, lack of trust in health-care providers, and difficulty in understanding instructions from health providers due to poor communication.</a:t>
            </a:r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054E5-E247-4F2C-A70C-B9FE1BF38D1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9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96092"/>
            <a:ext cx="8911687" cy="766979"/>
          </a:xfrm>
        </p:spPr>
        <p:txBody>
          <a:bodyPr/>
          <a:lstStyle/>
          <a:p>
            <a:pPr rtl="0"/>
            <a:r>
              <a:rPr lang="en-US" b="1" dirty="0">
                <a:solidFill>
                  <a:srgbClr val="C00000"/>
                </a:solidFill>
              </a:rPr>
              <a:t>Reference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957" y="1322962"/>
            <a:ext cx="10493443" cy="536966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American Diabetes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Association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January 2021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</a:p>
          <a:p>
            <a:pPr marL="0" indent="0" algn="l" rtl="0">
              <a:buNone/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2C97-933D-458C-96E1-65326D1AA1F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15D9A-5DE3-4729-9ED8-3511244C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22" t="36312" r="52926" b="22269"/>
          <a:stretch/>
        </p:blipFill>
        <p:spPr>
          <a:xfrm>
            <a:off x="330739" y="1254868"/>
            <a:ext cx="7694579" cy="54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cr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70446" y="2967335"/>
            <a:ext cx="4051109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3744362"/>
      </p:ext>
    </p:extLst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1" y="624110"/>
            <a:ext cx="9472612" cy="12808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Epidemiology</a:t>
            </a:r>
            <a:endParaRPr lang="ar-SA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900" y="1689100"/>
            <a:ext cx="9637712" cy="494030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studies demonstrated varying prevalence rates in different geographical regions in the country, ranging from 18.2% (in 2004–2005) in the study conducted in the Eastern province to 31.6% in 2011 in the study conducted in Riyadh.  </a:t>
            </a:r>
          </a:p>
          <a:p>
            <a:pPr algn="l" rt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 rtl="0">
              <a:buNone/>
            </a:pPr>
            <a:endParaRPr lang="en-US" sz="1600" dirty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r>
              <a:rPr lang="en-US" sz="1600" dirty="0">
                <a:solidFill>
                  <a:srgbClr val="002060"/>
                </a:solidFill>
              </a:rPr>
              <a:t>Incidence and prevalence rates of diabetes mellitus in Saudi Arabia: An overview</a:t>
            </a:r>
          </a:p>
          <a:p>
            <a:pPr marL="0" indent="0" algn="l" rtl="0">
              <a:buNone/>
            </a:pPr>
            <a:r>
              <a:rPr lang="en-US" sz="1600" dirty="0" err="1">
                <a:solidFill>
                  <a:srgbClr val="002060"/>
                </a:solidFill>
                <a:hlinkClick r:id="rId2"/>
              </a:rPr>
              <a:t>Abdulellah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rgbClr val="002060"/>
                </a:solidFill>
                <a:hlinkClick r:id="rId2"/>
              </a:rPr>
              <a:t>Alotaibi</a:t>
            </a:r>
            <a:r>
              <a:rPr lang="en-US" sz="1600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rgbClr val="002060"/>
                </a:solidFill>
                <a:hlinkClick r:id="rId2"/>
              </a:rPr>
              <a:t>LinPerry</a:t>
            </a:r>
            <a:r>
              <a:rPr lang="en-US" sz="1600" baseline="30000" dirty="0">
                <a:solidFill>
                  <a:srgbClr val="002060"/>
                </a:solidFill>
                <a:hlinkClick r:id="rId2"/>
              </a:rPr>
              <a:t>  </a:t>
            </a:r>
            <a:r>
              <a:rPr lang="en-US" sz="1600" dirty="0" err="1">
                <a:solidFill>
                  <a:srgbClr val="002060"/>
                </a:solidFill>
                <a:hlinkClick r:id="rId2"/>
              </a:rPr>
              <a:t>LeilaGholizadeh</a:t>
            </a:r>
            <a:r>
              <a:rPr lang="en-US" sz="1600" baseline="30000" dirty="0">
                <a:solidFill>
                  <a:srgbClr val="002060"/>
                </a:solidFill>
                <a:hlinkClick r:id="rId2"/>
              </a:rPr>
              <a:t> </a:t>
            </a:r>
            <a:r>
              <a:rPr lang="en-US" sz="1600" dirty="0" err="1">
                <a:solidFill>
                  <a:srgbClr val="002060"/>
                </a:solidFill>
                <a:hlinkClick r:id="rId2"/>
              </a:rPr>
              <a:t>AliAl-Ganmi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r>
              <a:rPr lang="en-US" sz="1600" dirty="0">
                <a:solidFill>
                  <a:srgbClr val="002060"/>
                </a:solidFill>
                <a:hlinkClick r:id="rId3" tooltip="Go to Journal of Epidemiology and Global Health on ScienceDirect"/>
              </a:rPr>
              <a:t>Journal of Epidemiology and Global Health</a:t>
            </a:r>
            <a:endParaRPr lang="en-US" sz="1600" dirty="0">
              <a:solidFill>
                <a:srgbClr val="002060"/>
              </a:solidFill>
            </a:endParaRPr>
          </a:p>
          <a:p>
            <a:pPr marL="0" indent="0" algn="l" rtl="0">
              <a:buNone/>
            </a:pPr>
            <a:r>
              <a:rPr lang="en-US" sz="1600" dirty="0">
                <a:solidFill>
                  <a:srgbClr val="002060"/>
                </a:solidFill>
                <a:hlinkClick r:id="rId4" tooltip="Go to table of contents for this volume/issue"/>
              </a:rPr>
              <a:t>Volume 7, Issue 4</a:t>
            </a:r>
            <a:r>
              <a:rPr lang="en-US" sz="1600" dirty="0">
                <a:solidFill>
                  <a:srgbClr val="002060"/>
                </a:solidFill>
              </a:rPr>
              <a:t>, December 2017, Pages 211-218</a:t>
            </a:r>
          </a:p>
          <a:p>
            <a:pPr algn="l" rtl="0"/>
            <a:endParaRPr lang="ar-S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2C97-933D-458C-96E1-65326D1AA1F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52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15" y="624110"/>
            <a:ext cx="9457698" cy="128089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DIABETES</a:t>
            </a:r>
            <a:endParaRPr lang="ar-SA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13" y="1753299"/>
            <a:ext cx="9798341" cy="4697835"/>
          </a:xfrm>
        </p:spPr>
        <p:txBody>
          <a:bodyPr>
            <a:norm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1 diabetes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autoimmune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-cell destruction, usually leading to absolute insulin deficiency) </a:t>
            </a:r>
          </a:p>
          <a:p>
            <a:pPr algn="l" rtl="0"/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diabetes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(due to a progressive loss of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-cell insulin secretion frequently on the background of insulin resistance)</a:t>
            </a:r>
          </a:p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Gestational diabetes mellitus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(diabetes diagnosed in the second or third trimester of pregnancy that was not present prior to gestation) </a:t>
            </a:r>
          </a:p>
          <a:p>
            <a:pPr algn="l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types of diabetes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due to other causes, e.g. maturity-onset diabetes of the young [MODY]), and drug induced diabetes (such as with glucocorticoid use,)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495-0CCC-4B06-9163-343723A74DFC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64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701" y="304800"/>
            <a:ext cx="9459912" cy="10033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the Diagnosis of Diabetes</a:t>
            </a:r>
            <a:endParaRPr lang="ar-S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4701" y="1166070"/>
            <a:ext cx="9859277" cy="537443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 mg/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Fasting for at least 8 h.</a:t>
            </a:r>
          </a:p>
          <a:p>
            <a:pPr algn="l" rt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2-h PP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mg/dL (11.1 mmol/L).</a:t>
            </a:r>
          </a:p>
          <a:p>
            <a:pPr algn="l" rtl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A1C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 rt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 a patient with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 symptoms of hyperglycemia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plasma glucose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mg/dL (11.1 mmol/L). </a:t>
            </a:r>
          </a:p>
          <a:p>
            <a:pPr marL="0" indent="0" algn="l" rtl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absence of unequivocal hyperglycemia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requires two abnormal test results from the same sample or in two separate test samples.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FPG / 2 A1C / FPG and A1C/ FPG and 2hpp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6340A-790C-49B9-B75F-D4DC2A650B57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4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46F8-0465-460A-B9F4-D1EE43B9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45" y="624110"/>
            <a:ext cx="9633867" cy="128089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the Diagnosis of Prediabetes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E3C06-8596-4614-BA6D-2A214B3B2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635" y="1820411"/>
            <a:ext cx="9907398" cy="4723002"/>
          </a:xfrm>
        </p:spPr>
        <p:txBody>
          <a:bodyPr/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Fasting Plasma Glucose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mmol/L (99 mg/dL)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Prediabetes; Fasting Plasma Glucose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 – 6.9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mmol/L </a:t>
            </a:r>
          </a:p>
          <a:p>
            <a:pPr marL="0" indent="0" algn="l" rtl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(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100 - 125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mg/dL)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Prediabetes; A1C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5.7 – 6.4%</a:t>
            </a:r>
          </a:p>
          <a:p>
            <a:pPr algn="l" rt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person is at risk to develop diabetes mellitus</a:t>
            </a:r>
          </a:p>
          <a:p>
            <a:pPr algn="l" rt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BC90D-C102-46F9-8194-3E2415EA5219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3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279400"/>
            <a:ext cx="9777412" cy="1041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for testing for diabetes in asymptomatic adults</a:t>
            </a:r>
            <a:endParaRPr lang="ar-SA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1500" y="1258349"/>
            <a:ext cx="10096500" cy="5345651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 should be considered in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obese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adults who have one or more of the following risk factors: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First-degree relative with diabetes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History of CVD or Hypertension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Women with polycystic ovary syndrome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Physical inactivity 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Conditions associated with insulin resistance (e.g., severe obesity, acanthosis nigricans)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 with prediabetes should be tested yearly.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who were diagnosed with GDM.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all other patients, testing should begin at age 45 years. </a:t>
            </a:r>
          </a:p>
          <a:p>
            <a:pPr algn="l" rtl="0"/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results are normal, testing should be repeated at a minimum of 3-year intervals</a:t>
            </a:r>
            <a:endParaRPr lang="ar-S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BFF8-C9C2-4B24-823F-687BB0714790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2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632" t="10526" r="25132" b="6743"/>
          <a:stretch/>
        </p:blipFill>
        <p:spPr>
          <a:xfrm>
            <a:off x="2759242" y="1"/>
            <a:ext cx="63687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8911687" cy="377762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42C97-933D-458C-96E1-65326D1AA1FF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205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915" y="218114"/>
            <a:ext cx="9457698" cy="728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Prevention or Delay Development of Diabetes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913" y="1208015"/>
            <a:ext cx="9597005" cy="5368954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Diabetes Prevention Program Several major randomized controlled trials, including: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Diabetes Prevention Program (DPP), 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Finnish Diabetes Prevention Study (DPS), </a:t>
            </a:r>
          </a:p>
          <a:p>
            <a:pPr algn="l" rtl="0"/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Da Qing Diabetes Prevention Study (Da Qing study) </a:t>
            </a:r>
          </a:p>
          <a:p>
            <a:pPr marL="0" indent="0" algn="l" rtl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demonstrated that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lifestyle/ behavioral therapy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featuring an individualized reduced calorie meal plan is highly effective in preventing type 2 diabetes and improving other cardiometabolic markers (such as blood pressure, lipids, and inflammation).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strongest evidence for diabetes prevention comes from the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DPP trial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(1). The DPP demonstrated that an intensive lifestyle intervention could reduce the incidence of type 2 diabetes by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years.</a:t>
            </a:r>
            <a:endParaRPr lang="ar-S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8E6AD-B0A1-4CCA-A3C3-5271955C5835}" type="datetime1">
              <a:rPr lang="en-US" smtClean="0"/>
              <a:t>3/7/2021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3452</TotalTime>
  <Words>1894</Words>
  <Application>Microsoft Office PowerPoint</Application>
  <PresentationFormat>Widescreen</PresentationFormat>
  <Paragraphs>208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HNBd</vt:lpstr>
      <vt:lpstr>Symbol</vt:lpstr>
      <vt:lpstr>Wingdings</vt:lpstr>
      <vt:lpstr>Wingdings 3</vt:lpstr>
      <vt:lpstr>Wisp</vt:lpstr>
      <vt:lpstr>Diabetes Risk Factors and Prevention</vt:lpstr>
      <vt:lpstr>OBJECTIVES</vt:lpstr>
      <vt:lpstr>Epidemiology</vt:lpstr>
      <vt:lpstr>CLASSIFICATION of DIABETES</vt:lpstr>
      <vt:lpstr>Criteria for the Diagnosis of Diabetes</vt:lpstr>
      <vt:lpstr>Criteria for the Diagnosis of Prediabetes</vt:lpstr>
      <vt:lpstr>Criteria for testing for diabetes in asymptomatic adults</vt:lpstr>
      <vt:lpstr>PowerPoint Presentation</vt:lpstr>
      <vt:lpstr>Prevention or Delay Development of Diabetes</vt:lpstr>
      <vt:lpstr>Prevention or Delay Development of Diabetes</vt:lpstr>
      <vt:lpstr>Healthy Nutrition</vt:lpstr>
      <vt:lpstr>Healthy Nutrition</vt:lpstr>
      <vt:lpstr>Physical Activity</vt:lpstr>
      <vt:lpstr>Tobacco Cessation</vt:lpstr>
      <vt:lpstr>Pharmacologic Interventions</vt:lpstr>
      <vt:lpstr>Complications of DM</vt:lpstr>
      <vt:lpstr>Complications of DM</vt:lpstr>
      <vt:lpstr>Complications of DM</vt:lpstr>
      <vt:lpstr>Complications of DM</vt:lpstr>
      <vt:lpstr>Complications of DM</vt:lpstr>
      <vt:lpstr>Prevention / Health Services in Saudi Arabia</vt:lpstr>
      <vt:lpstr>PowerPoint Presentation</vt:lpstr>
      <vt:lpstr>PowerPoint Presentation</vt:lpstr>
      <vt:lpstr>PowerPoint Presentation</vt:lpstr>
      <vt:lpstr>National Preventive Programs</vt:lpstr>
      <vt:lpstr>Reference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311</dc:title>
  <dc:creator>Hussein saad Amin</dc:creator>
  <cp:lastModifiedBy>Hussein Amin</cp:lastModifiedBy>
  <cp:revision>52</cp:revision>
  <dcterms:created xsi:type="dcterms:W3CDTF">2019-01-21T08:33:42Z</dcterms:created>
  <dcterms:modified xsi:type="dcterms:W3CDTF">2021-03-07T11:56:07Z</dcterms:modified>
</cp:coreProperties>
</file>