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0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308" r:id="rId30"/>
    <p:sldId id="284" r:id="rId31"/>
    <p:sldId id="285" r:id="rId32"/>
    <p:sldId id="286" r:id="rId33"/>
    <p:sldId id="287" r:id="rId34"/>
    <p:sldId id="288" r:id="rId35"/>
    <p:sldId id="289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74" roundtripDataSignature="AMtx7mi0NNyBh+34I5IZm5/lLGJbFeef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DF94F0C-E51C-4473-AFDC-2E06DAD0CA61}">
  <a:tblStyle styleId="{7DF94F0C-E51C-4473-AFDC-2E06DAD0CA6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1"/>
  </p:normalViewPr>
  <p:slideViewPr>
    <p:cSldViewPr snapToGrid="0" snapToObjects="1">
      <p:cViewPr varScale="1">
        <p:scale>
          <a:sx n="110" d="100"/>
          <a:sy n="110" d="100"/>
        </p:scale>
        <p:origin x="6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74" Type="http://customschemas.google.com/relationships/presentationmetadata" Target="meta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7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49" name="Google Shape;14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6ed0d9fdff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g6ed0d9fdf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True</a:t>
            </a:r>
            <a:endParaRPr/>
          </a:p>
        </p:txBody>
      </p:sp>
      <p:sp>
        <p:nvSpPr>
          <p:cNvPr id="167" name="Google Shape;16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6ed0d9fdf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6ed0d9fdff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g6ed0d9fdff_0_7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42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True</a:t>
            </a:r>
            <a:endParaRPr/>
          </a:p>
        </p:txBody>
      </p:sp>
      <p:sp>
        <p:nvSpPr>
          <p:cNvPr id="175" name="Google Shape;1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False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Screening is recommended are available for some cancers, such as colorectal, and breast.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There are many cancers for which we do not have screening tests yet, such as pancreatic, brain, etc. </a:t>
            </a:r>
            <a:endParaRPr/>
          </a:p>
        </p:txBody>
      </p:sp>
      <p:sp>
        <p:nvSpPr>
          <p:cNvPr id="183" name="Google Shape;1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4"/>
          <p:cNvSpPr txBox="1">
            <a:spLocks noGrp="1"/>
          </p:cNvSpPr>
          <p:nvPr>
            <p:ph type="title"/>
          </p:nvPr>
        </p:nvSpPr>
        <p:spPr>
          <a:xfrm>
            <a:off x="684212" y="4487862"/>
            <a:ext cx="8534400" cy="150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4"/>
          <p:cNvSpPr txBox="1">
            <a:spLocks noGrp="1"/>
          </p:cNvSpPr>
          <p:nvPr>
            <p:ph type="body" idx="1"/>
          </p:nvPr>
        </p:nvSpPr>
        <p:spPr>
          <a:xfrm>
            <a:off x="684212" y="685800"/>
            <a:ext cx="8534400" cy="361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41" name="Google Shape;41;p54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0A304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4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4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5"/>
          <p:cNvSpPr txBox="1"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5"/>
          <p:cNvSpPr>
            <a:spLocks noGrp="1"/>
          </p:cNvSpPr>
          <p:nvPr>
            <p:ph type="pic" idx="2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noFill/>
          <a:ln w="15875" cap="flat" cmpd="sng">
            <a:solidFill>
              <a:schemeClr val="l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4" name="Google Shape;94;p65"/>
          <p:cNvSpPr txBox="1">
            <a:spLocks noGrp="1"/>
          </p:cNvSpPr>
          <p:nvPr>
            <p:ph type="body" idx="1"/>
          </p:nvPr>
        </p:nvSpPr>
        <p:spPr>
          <a:xfrm>
            <a:off x="4722812" y="2777066"/>
            <a:ext cx="6021388" cy="2048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95" name="Google Shape;95;p65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0A304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65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65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6"/>
          <p:cNvSpPr txBox="1"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66"/>
          <p:cNvSpPr txBox="1">
            <a:spLocks noGrp="1"/>
          </p:cNvSpPr>
          <p:nvPr>
            <p:ph type="body" idx="1"/>
          </p:nvPr>
        </p:nvSpPr>
        <p:spPr>
          <a:xfrm>
            <a:off x="684212" y="685800"/>
            <a:ext cx="5943601" cy="53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01" name="Google Shape;101;p66"/>
          <p:cNvSpPr txBox="1">
            <a:spLocks noGrp="1"/>
          </p:cNvSpPr>
          <p:nvPr>
            <p:ph type="body" idx="2"/>
          </p:nvPr>
        </p:nvSpPr>
        <p:spPr>
          <a:xfrm>
            <a:off x="7085012" y="2209799"/>
            <a:ext cx="3657600" cy="209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SzPts val="1280"/>
              <a:buNone/>
              <a:defRPr sz="16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02" name="Google Shape;102;p66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0A304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66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66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7"/>
          <p:cNvSpPr txBox="1">
            <a:spLocks noGrp="1"/>
          </p:cNvSpPr>
          <p:nvPr>
            <p:ph type="title"/>
          </p:nvPr>
        </p:nvSpPr>
        <p:spPr>
          <a:xfrm>
            <a:off x="684212" y="4487862"/>
            <a:ext cx="8534400" cy="150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67"/>
          <p:cNvSpPr txBox="1"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SzPts val="2240"/>
              <a:buNone/>
              <a:defRPr sz="2800" b="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08" name="Google Shape;108;p67"/>
          <p:cNvSpPr txBox="1">
            <a:spLocks noGrp="1"/>
          </p:cNvSpPr>
          <p:nvPr>
            <p:ph type="body" idx="2"/>
          </p:nvPr>
        </p:nvSpPr>
        <p:spPr>
          <a:xfrm>
            <a:off x="684211" y="1270529"/>
            <a:ext cx="4937655" cy="3030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09" name="Google Shape;109;p67"/>
          <p:cNvSpPr txBox="1">
            <a:spLocks noGrp="1"/>
          </p:cNvSpPr>
          <p:nvPr>
            <p:ph type="body" idx="3"/>
          </p:nvPr>
        </p:nvSpPr>
        <p:spPr>
          <a:xfrm>
            <a:off x="6079066" y="685800"/>
            <a:ext cx="4665134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560"/>
              </a:spcBef>
              <a:spcAft>
                <a:spcPts val="0"/>
              </a:spcAft>
              <a:buSzPts val="2240"/>
              <a:buNone/>
              <a:defRPr sz="2800" b="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10" name="Google Shape;110;p67"/>
          <p:cNvSpPr txBox="1">
            <a:spLocks noGrp="1"/>
          </p:cNvSpPr>
          <p:nvPr>
            <p:ph type="body" idx="4"/>
          </p:nvPr>
        </p:nvSpPr>
        <p:spPr>
          <a:xfrm>
            <a:off x="5806545" y="1262062"/>
            <a:ext cx="4929188" cy="3030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11" name="Google Shape;111;p67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0A304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67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7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8"/>
          <p:cNvSpPr txBox="1">
            <a:spLocks noGrp="1"/>
          </p:cNvSpPr>
          <p:nvPr>
            <p:ph type="title"/>
          </p:nvPr>
        </p:nvSpPr>
        <p:spPr>
          <a:xfrm>
            <a:off x="684212" y="4487862"/>
            <a:ext cx="8534400" cy="150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68"/>
          <p:cNvSpPr txBox="1">
            <a:spLocks noGrp="1"/>
          </p:cNvSpPr>
          <p:nvPr>
            <p:ph type="body" idx="1"/>
          </p:nvPr>
        </p:nvSpPr>
        <p:spPr>
          <a:xfrm>
            <a:off x="684211" y="685800"/>
            <a:ext cx="4937655" cy="361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17" name="Google Shape;117;p68"/>
          <p:cNvSpPr txBox="1">
            <a:spLocks noGrp="1"/>
          </p:cNvSpPr>
          <p:nvPr>
            <p:ph type="body" idx="2"/>
          </p:nvPr>
        </p:nvSpPr>
        <p:spPr>
          <a:xfrm>
            <a:off x="5808133" y="685801"/>
            <a:ext cx="4934479" cy="3615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118" name="Google Shape;118;p68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0A304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68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68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9"/>
          <p:cNvSpPr txBox="1"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69"/>
          <p:cNvSpPr txBox="1"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0F486F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69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0A304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69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69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858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Content" type="txAndObj">
  <p:cSld name="Title, Text, and Conten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7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57"/>
          <p:cNvSpPr txBox="1">
            <a:spLocks noGrp="1"/>
          </p:cNvSpPr>
          <p:nvPr>
            <p:ph type="body" idx="1"/>
          </p:nvPr>
        </p:nvSpPr>
        <p:spPr>
          <a:xfrm>
            <a:off x="914400" y="1981200"/>
            <a:ext cx="508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/>
            </a:lvl1pPr>
            <a:lvl2pPr marL="914400" lvl="1" indent="-291465" algn="l">
              <a:spcBef>
                <a:spcPts val="360"/>
              </a:spcBef>
              <a:spcAft>
                <a:spcPts val="0"/>
              </a:spcAft>
              <a:buSzPts val="990"/>
              <a:buChar char="■"/>
              <a:defRPr/>
            </a:lvl2pPr>
            <a:lvl3pPr marL="1371600" lvl="2" indent="-28575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91464" algn="l">
              <a:spcBef>
                <a:spcPts val="360"/>
              </a:spcBef>
              <a:spcAft>
                <a:spcPts val="0"/>
              </a:spcAft>
              <a:buSzPts val="990"/>
              <a:buChar char="■"/>
              <a:defRPr/>
            </a:lvl4pPr>
            <a:lvl5pPr marL="2286000" lvl="4" indent="-28575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/>
            </a:lvl5pPr>
            <a:lvl6pPr marL="2743200" lvl="5" indent="-28575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/>
            </a:lvl7pPr>
            <a:lvl8pPr marL="3657600" lvl="7" indent="-28575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/>
            </a:lvl8pPr>
            <a:lvl9pPr marL="4114800" lvl="8" indent="-28575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143" name="Google Shape;143;p57"/>
          <p:cNvSpPr txBox="1">
            <a:spLocks noGrp="1"/>
          </p:cNvSpPr>
          <p:nvPr>
            <p:ph type="body" idx="2"/>
          </p:nvPr>
        </p:nvSpPr>
        <p:spPr>
          <a:xfrm>
            <a:off x="6197600" y="1981200"/>
            <a:ext cx="508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97180" algn="l">
              <a:spcBef>
                <a:spcPts val="360"/>
              </a:spcBef>
              <a:spcAft>
                <a:spcPts val="0"/>
              </a:spcAft>
              <a:buSzPts val="1080"/>
              <a:buChar char="■"/>
              <a:defRPr/>
            </a:lvl1pPr>
            <a:lvl2pPr marL="914400" lvl="1" indent="-291465" algn="l">
              <a:spcBef>
                <a:spcPts val="360"/>
              </a:spcBef>
              <a:spcAft>
                <a:spcPts val="0"/>
              </a:spcAft>
              <a:buSzPts val="990"/>
              <a:buChar char="■"/>
              <a:defRPr/>
            </a:lvl2pPr>
            <a:lvl3pPr marL="1371600" lvl="2" indent="-28575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/>
            </a:lvl3pPr>
            <a:lvl4pPr marL="1828800" lvl="3" indent="-291464" algn="l">
              <a:spcBef>
                <a:spcPts val="360"/>
              </a:spcBef>
              <a:spcAft>
                <a:spcPts val="0"/>
              </a:spcAft>
              <a:buSzPts val="990"/>
              <a:buChar char="■"/>
              <a:defRPr/>
            </a:lvl4pPr>
            <a:lvl5pPr marL="2286000" lvl="4" indent="-28575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/>
            </a:lvl5pPr>
            <a:lvl6pPr marL="2743200" lvl="5" indent="-28575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/>
            </a:lvl6pPr>
            <a:lvl7pPr marL="3200400" lvl="6" indent="-28575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/>
            </a:lvl7pPr>
            <a:lvl8pPr marL="3657600" lvl="7" indent="-28575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/>
            </a:lvl8pPr>
            <a:lvl9pPr marL="4114800" lvl="8" indent="-285750" algn="l">
              <a:spcBef>
                <a:spcPts val="36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sp>
        <p:nvSpPr>
          <p:cNvPr id="144" name="Google Shape;144;p57"/>
          <p:cNvSpPr txBox="1">
            <a:spLocks noGrp="1"/>
          </p:cNvSpPr>
          <p:nvPr>
            <p:ph type="dt" idx="10"/>
          </p:nvPr>
        </p:nvSpPr>
        <p:spPr>
          <a:xfrm>
            <a:off x="1549400" y="6243637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57"/>
          <p:cNvSpPr txBox="1">
            <a:spLocks noGrp="1"/>
          </p:cNvSpPr>
          <p:nvPr>
            <p:ph type="ftr" idx="11"/>
          </p:nvPr>
        </p:nvSpPr>
        <p:spPr>
          <a:xfrm>
            <a:off x="4876800" y="6243637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7"/>
          <p:cNvSpPr txBox="1">
            <a:spLocks noGrp="1"/>
          </p:cNvSpPr>
          <p:nvPr>
            <p:ph type="sldNum" idx="12"/>
          </p:nvPr>
        </p:nvSpPr>
        <p:spPr>
          <a:xfrm>
            <a:off x="9390062" y="6243637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ahoma"/>
              <a:buNone/>
              <a:defRPr sz="1400" b="0" i="0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ahoma"/>
              <a:buNone/>
              <a:defRPr sz="1400" b="0" i="0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ahoma"/>
              <a:buNone/>
              <a:defRPr sz="1400" b="0" i="0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ahoma"/>
              <a:buNone/>
              <a:defRPr sz="1400" b="0" i="0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ahoma"/>
              <a:buNone/>
              <a:defRPr sz="1400" b="0" i="0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ahoma"/>
              <a:buNone/>
              <a:defRPr sz="1400" b="0" i="0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ahoma"/>
              <a:buNone/>
              <a:defRPr sz="1400" b="0" i="0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ahoma"/>
              <a:buNone/>
              <a:defRPr sz="1400" b="0" i="0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ahoma"/>
              <a:buNone/>
              <a:defRPr sz="1400" b="0" i="0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3142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5"/>
          <p:cNvSpPr txBox="1">
            <a:spLocks noGrp="1"/>
          </p:cNvSpPr>
          <p:nvPr>
            <p:ph type="title"/>
          </p:nvPr>
        </p:nvSpPr>
        <p:spPr>
          <a:xfrm>
            <a:off x="684212" y="4487862"/>
            <a:ext cx="8534400" cy="150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5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0A304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5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5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8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0A304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8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8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9"/>
          <p:cNvSpPr txBox="1">
            <a:spLocks noGrp="1"/>
          </p:cNvSpPr>
          <p:nvPr>
            <p:ph type="title"/>
          </p:nvPr>
        </p:nvSpPr>
        <p:spPr>
          <a:xfrm rot="5400000">
            <a:off x="7427912" y="1943100"/>
            <a:ext cx="45720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9"/>
          <p:cNvSpPr txBox="1">
            <a:spLocks noGrp="1"/>
          </p:cNvSpPr>
          <p:nvPr>
            <p:ph type="body" idx="1"/>
          </p:nvPr>
        </p:nvSpPr>
        <p:spPr>
          <a:xfrm rot="5400000">
            <a:off x="1943100" y="-571500"/>
            <a:ext cx="5308600" cy="7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56" name="Google Shape;56;p59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0A304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9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9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0"/>
          <p:cNvSpPr txBox="1">
            <a:spLocks noGrp="1"/>
          </p:cNvSpPr>
          <p:nvPr>
            <p:ph type="title"/>
          </p:nvPr>
        </p:nvSpPr>
        <p:spPr>
          <a:xfrm>
            <a:off x="684212" y="4487862"/>
            <a:ext cx="8534400" cy="150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0"/>
          <p:cNvSpPr txBox="1">
            <a:spLocks noGrp="1"/>
          </p:cNvSpPr>
          <p:nvPr>
            <p:ph type="body" idx="1"/>
          </p:nvPr>
        </p:nvSpPr>
        <p:spPr>
          <a:xfrm rot="5400000">
            <a:off x="3144043" y="-1774032"/>
            <a:ext cx="3614737" cy="85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62" name="Google Shape;62;p60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0A304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0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0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1"/>
          <p:cNvSpPr txBox="1"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1"/>
          <p:cNvSpPr txBox="1">
            <a:spLocks noGrp="1"/>
          </p:cNvSpPr>
          <p:nvPr>
            <p:ph type="body" idx="1"/>
          </p:nvPr>
        </p:nvSpPr>
        <p:spPr>
          <a:xfrm>
            <a:off x="684212" y="3928534"/>
            <a:ext cx="8534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92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marL="1371600" lvl="2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marL="1828800" lvl="3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marL="2286000" lvl="4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68" name="Google Shape;68;p61"/>
          <p:cNvSpPr txBox="1">
            <a:spLocks noGrp="1"/>
          </p:cNvSpPr>
          <p:nvPr>
            <p:ph type="body" idx="2"/>
          </p:nvPr>
        </p:nvSpPr>
        <p:spPr>
          <a:xfrm>
            <a:off x="684211" y="4766732"/>
            <a:ext cx="8534401" cy="1227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0F486F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61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0A304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1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1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2"/>
          <p:cNvSpPr txBox="1"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2"/>
          <p:cNvSpPr txBox="1"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0F486F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62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0A304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2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2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3"/>
          <p:cNvSpPr txBox="1"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3"/>
          <p:cNvSpPr txBox="1"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0F486F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63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0A304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63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63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4"/>
          <p:cNvSpPr txBox="1">
            <a:spLocks noGrp="1"/>
          </p:cNvSpPr>
          <p:nvPr>
            <p:ph type="title"/>
          </p:nvPr>
        </p:nvSpPr>
        <p:spPr>
          <a:xfrm>
            <a:off x="684212" y="4487862"/>
            <a:ext cx="8534400" cy="150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64"/>
          <p:cNvSpPr>
            <a:spLocks noGrp="1"/>
          </p:cNvSpPr>
          <p:nvPr>
            <p:ph type="pic" idx="2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noFill/>
          <a:ln w="15875" cap="flat" cmpd="sng">
            <a:solidFill>
              <a:schemeClr val="l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7" name="Google Shape;87;p64"/>
          <p:cNvSpPr txBox="1">
            <a:spLocks noGrp="1"/>
          </p:cNvSpPr>
          <p:nvPr>
            <p:ph type="body" idx="1"/>
          </p:nvPr>
        </p:nvSpPr>
        <p:spPr>
          <a:xfrm>
            <a:off x="914402" y="3843867"/>
            <a:ext cx="830421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SzPts val="1280"/>
              <a:buFont typeface="Century Gothic"/>
              <a:buNone/>
              <a:defRPr sz="16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440"/>
              <a:buFont typeface="Century Gothic"/>
              <a:buNone/>
              <a:defRPr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280"/>
              <a:buFont typeface="Century Gothic"/>
              <a:buNone/>
              <a:defRPr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5pPr>
            <a:lvl6pPr marL="2743200" lvl="5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marL="3200400" lvl="6" indent="-320039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marL="3657600" lvl="7" indent="-32004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marL="4114800" lvl="8" indent="-32004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88" name="Google Shape;88;p64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0A304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64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64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53"/>
          <p:cNvGrpSpPr/>
          <p:nvPr/>
        </p:nvGrpSpPr>
        <p:grpSpPr>
          <a:xfrm>
            <a:off x="9207500" y="2963862"/>
            <a:ext cx="2981325" cy="3208337"/>
            <a:chOff x="9206969" y="2963333"/>
            <a:chExt cx="2981858" cy="3208867"/>
          </a:xfrm>
        </p:grpSpPr>
        <p:cxnSp>
          <p:nvCxnSpPr>
            <p:cNvPr id="28" name="Google Shape;28;p53"/>
            <p:cNvCxnSpPr/>
            <p:nvPr/>
          </p:nvCxnSpPr>
          <p:spPr>
            <a:xfrm flipH="1">
              <a:off x="11275852" y="2963333"/>
              <a:ext cx="912975" cy="912963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9" name="Google Shape;29;p53"/>
            <p:cNvCxnSpPr/>
            <p:nvPr/>
          </p:nvCxnSpPr>
          <p:spPr>
            <a:xfrm flipH="1">
              <a:off x="9206969" y="3190383"/>
              <a:ext cx="2981858" cy="2981817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0" name="Google Shape;30;p53"/>
            <p:cNvCxnSpPr/>
            <p:nvPr/>
          </p:nvCxnSpPr>
          <p:spPr>
            <a:xfrm flipH="1">
              <a:off x="10293013" y="3285648"/>
              <a:ext cx="1895814" cy="1895788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1" name="Google Shape;31;p53"/>
            <p:cNvCxnSpPr/>
            <p:nvPr/>
          </p:nvCxnSpPr>
          <p:spPr>
            <a:xfrm flipH="1">
              <a:off x="10443853" y="3131636"/>
              <a:ext cx="1744974" cy="1744950"/>
            </a:xfrm>
            <a:prstGeom prst="straightConnector1">
              <a:avLst/>
            </a:prstGeom>
            <a:noFill/>
            <a:ln w="28575" cap="rnd" cmpd="sng">
              <a:solidFill>
                <a:schemeClr val="lt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2" name="Google Shape;32;p53"/>
            <p:cNvCxnSpPr/>
            <p:nvPr/>
          </p:nvCxnSpPr>
          <p:spPr>
            <a:xfrm flipH="1">
              <a:off x="10918600" y="3682589"/>
              <a:ext cx="1270227" cy="1270210"/>
            </a:xfrm>
            <a:prstGeom prst="straightConnector1">
              <a:avLst/>
            </a:prstGeom>
            <a:noFill/>
            <a:ln w="28575" cap="rnd" cmpd="sng">
              <a:solidFill>
                <a:schemeClr val="lt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sp>
        <p:nvSpPr>
          <p:cNvPr id="33" name="Google Shape;33;p53"/>
          <p:cNvSpPr txBox="1">
            <a:spLocks noGrp="1"/>
          </p:cNvSpPr>
          <p:nvPr>
            <p:ph type="title"/>
          </p:nvPr>
        </p:nvSpPr>
        <p:spPr>
          <a:xfrm>
            <a:off x="684212" y="4487862"/>
            <a:ext cx="8534400" cy="150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3"/>
          <p:cNvSpPr txBox="1">
            <a:spLocks noGrp="1"/>
          </p:cNvSpPr>
          <p:nvPr>
            <p:ph type="body" idx="1"/>
          </p:nvPr>
        </p:nvSpPr>
        <p:spPr>
          <a:xfrm>
            <a:off x="684212" y="685800"/>
            <a:ext cx="8534400" cy="361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302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sz="2000" b="0" i="0" u="none" strike="noStrike" cap="non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2004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sz="1800" b="0" i="0" u="none" strike="noStrike" cap="non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988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sz="1600" b="0" i="0" u="none" strike="noStrike" cap="non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99719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9972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0F49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9972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9972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9972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99720" algn="l" rtl="0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sz="1400" b="0" i="0" u="none" strike="noStrike" cap="non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5" name="Google Shape;35;p53"/>
          <p:cNvSpPr txBox="1">
            <a:spLocks noGrp="1"/>
          </p:cNvSpPr>
          <p:nvPr>
            <p:ph type="dt" idx="10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6" name="Google Shape;36;p53"/>
          <p:cNvSpPr txBox="1">
            <a:spLocks noGrp="1"/>
          </p:cNvSpPr>
          <p:nvPr>
            <p:ph type="ftr" idx="11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7" name="Google Shape;37;p53"/>
          <p:cNvSpPr txBox="1">
            <a:spLocks noGrp="1"/>
          </p:cNvSpPr>
          <p:nvPr>
            <p:ph type="sldNum" idx="12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04A"/>
              </a:buClr>
              <a:buSzPts val="3200"/>
              <a:buFont typeface="Century Gothic"/>
              <a:buNone/>
              <a:defRPr sz="3200" b="0" i="0" u="none" strike="noStrike" cap="none">
                <a:solidFill>
                  <a:srgbClr val="0A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709" r:id="rId15"/>
    <p:sldLayoutId id="2147483710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saudicancer.org/index.php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kfshrc.edu.sa/en/home/hospitals/riyadh/kfnccc" TargetMode="External"/><Relationship Id="rId4" Type="http://schemas.openxmlformats.org/officeDocument/2006/relationships/hyperlink" Target="http://www.bc-moh.com/)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I8zaZiQXDg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youtu.be/UWr7IJpm9do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"/>
          <p:cNvSpPr txBox="1">
            <a:spLocks noGrp="1"/>
          </p:cNvSpPr>
          <p:nvPr>
            <p:ph type="ctrTitle"/>
          </p:nvPr>
        </p:nvSpPr>
        <p:spPr>
          <a:xfrm>
            <a:off x="2290823" y="2170638"/>
            <a:ext cx="77724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</a:pPr>
            <a:r>
              <a:rPr lang="en-US" sz="48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CANCER</a:t>
            </a:r>
            <a:endParaRPr dirty="0"/>
          </a:p>
        </p:txBody>
      </p:sp>
      <p:sp>
        <p:nvSpPr>
          <p:cNvPr id="153" name="Google Shape;153;p1"/>
          <p:cNvSpPr txBox="1">
            <a:spLocks noGrp="1"/>
          </p:cNvSpPr>
          <p:nvPr>
            <p:ph type="subTitle" idx="1"/>
          </p:nvPr>
        </p:nvSpPr>
        <p:spPr>
          <a:xfrm>
            <a:off x="2290823" y="4723240"/>
            <a:ext cx="32004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80"/>
              <a:buNone/>
            </a:pPr>
            <a:r>
              <a:rPr lang="en-US" sz="21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By Dr. Haytham </a:t>
            </a:r>
            <a:r>
              <a:rPr lang="en-US" sz="2100" b="0" i="0" u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AlSaif</a:t>
            </a:r>
            <a:endParaRPr dirty="0"/>
          </a:p>
          <a:p>
            <a:pPr marL="0" lvl="0" indent="0" algn="l" rtl="1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SzPts val="1680"/>
              <a:buNone/>
            </a:pPr>
            <a:r>
              <a:rPr lang="en-US" sz="21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MBBS, MPH, SBFM, ABFM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"/>
          <p:cNvSpPr txBox="1"/>
          <p:nvPr/>
        </p:nvSpPr>
        <p:spPr>
          <a:xfrm>
            <a:off x="10745787" y="6634162"/>
            <a:ext cx="1446212" cy="21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entury Gothic"/>
              <a:buNone/>
            </a:pPr>
            <a:r>
              <a:rPr lang="en-US" sz="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World cancer report 2014</a:t>
            </a:r>
            <a:endParaRPr/>
          </a:p>
        </p:txBody>
      </p:sp>
      <p:graphicFrame>
        <p:nvGraphicFramePr>
          <p:cNvPr id="216" name="Google Shape;216;p10"/>
          <p:cNvGraphicFramePr/>
          <p:nvPr>
            <p:extLst>
              <p:ext uri="{D42A27DB-BD31-4B8C-83A1-F6EECF244321}">
                <p14:modId xmlns:p14="http://schemas.microsoft.com/office/powerpoint/2010/main" val="789845734"/>
              </p:ext>
            </p:extLst>
          </p:nvPr>
        </p:nvGraphicFramePr>
        <p:xfrm>
          <a:off x="0" y="649287"/>
          <a:ext cx="12188725" cy="5976900"/>
        </p:xfrm>
        <a:graphic>
          <a:graphicData uri="http://schemas.openxmlformats.org/drawingml/2006/table">
            <a:tbl>
              <a:tblPr>
                <a:noFill/>
                <a:tableStyleId>{7DF94F0C-E51C-4473-AFDC-2E06DAD0CA61}</a:tableStyleId>
              </a:tblPr>
              <a:tblGrid>
                <a:gridCol w="550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7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94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2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604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699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493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7312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7312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44290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Region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World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Middle East and North Africa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Saudi Arabia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625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Cause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Men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Women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Men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Women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Men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Women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8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8EA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1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Incidence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8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1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Mortality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1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Incidence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1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Mortality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1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Incidence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1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Mortality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1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Incidence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1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Mortality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1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Incidence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1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Mortality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1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Incidence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1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Mortality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3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1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1st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0" i="0" u="none" dirty="0">
                          <a:solidFill>
                            <a:srgbClr val="000000"/>
                          </a:solidFill>
                          <a:highlight>
                            <a:srgbClr val="00FF00"/>
                          </a:highlight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Lung</a:t>
                      </a:r>
                      <a:endParaRPr dirty="0">
                        <a:highlight>
                          <a:srgbClr val="00FF00"/>
                        </a:highlight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0" i="0" u="none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Breast</a:t>
                      </a:r>
                      <a:endParaRPr dirty="0">
                        <a:highlight>
                          <a:srgbClr val="FFFF00"/>
                        </a:highlight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0" i="0" u="none" dirty="0">
                          <a:solidFill>
                            <a:srgbClr val="000000"/>
                          </a:solidFill>
                          <a:highlight>
                            <a:srgbClr val="00FF00"/>
                          </a:highlight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Lung</a:t>
                      </a:r>
                      <a:endParaRPr dirty="0">
                        <a:highlight>
                          <a:srgbClr val="00FF00"/>
                        </a:highlight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0" i="0" u="none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Breast</a:t>
                      </a:r>
                      <a:endParaRPr dirty="0">
                        <a:highlight>
                          <a:srgbClr val="FFFF00"/>
                        </a:highlight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0" i="0" u="none" dirty="0">
                          <a:solidFill>
                            <a:srgbClr val="000000"/>
                          </a:solidFill>
                          <a:highlight>
                            <a:srgbClr val="00FFFF"/>
                          </a:highlight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Colorectal</a:t>
                      </a:r>
                      <a:endParaRPr dirty="0">
                        <a:highlight>
                          <a:srgbClr val="00FFFF"/>
                        </a:highlight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0" i="0" u="none" dirty="0">
                          <a:solidFill>
                            <a:srgbClr val="000000"/>
                          </a:solidFill>
                          <a:highlight>
                            <a:srgbClr val="FFFF00"/>
                          </a:highlight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Breast</a:t>
                      </a:r>
                      <a:endParaRPr dirty="0">
                        <a:highlight>
                          <a:srgbClr val="FFFF00"/>
                        </a:highlight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3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1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2nd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8EA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0" i="0" u="none" dirty="0">
                          <a:solidFill>
                            <a:schemeClr val="bg1"/>
                          </a:solidFill>
                          <a:highlight>
                            <a:srgbClr val="FF0000"/>
                          </a:highlight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Prostate</a:t>
                      </a:r>
                      <a:endParaRPr dirty="0">
                        <a:solidFill>
                          <a:schemeClr val="bg1"/>
                        </a:solidFill>
                        <a:highlight>
                          <a:srgbClr val="FF0000"/>
                        </a:highlight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8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0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Liver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Century Gothic"/>
                        <a:buNone/>
                      </a:pPr>
                      <a:r>
                        <a:rPr lang="en-US" sz="1000" b="0" i="0" u="none" dirty="0">
                          <a:solidFill>
                            <a:srgbClr val="000000"/>
                          </a:solidFill>
                          <a:highlight>
                            <a:srgbClr val="00FFFF"/>
                          </a:highlight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Colorectal</a:t>
                      </a:r>
                      <a:endParaRPr dirty="0">
                        <a:highlight>
                          <a:srgbClr val="00FFFF"/>
                        </a:highlight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0" i="0" u="none" dirty="0">
                          <a:solidFill>
                            <a:srgbClr val="000000"/>
                          </a:solidFill>
                          <a:highlight>
                            <a:srgbClr val="00FF00"/>
                          </a:highlight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lung</a:t>
                      </a:r>
                      <a:endParaRPr dirty="0">
                        <a:highlight>
                          <a:srgbClr val="00FF00"/>
                        </a:highlight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0" i="0" u="none" dirty="0">
                          <a:solidFill>
                            <a:schemeClr val="bg1"/>
                          </a:solidFill>
                          <a:highlight>
                            <a:srgbClr val="FF0000"/>
                          </a:highlight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Prostate</a:t>
                      </a:r>
                      <a:endParaRPr dirty="0">
                        <a:solidFill>
                          <a:schemeClr val="bg1"/>
                        </a:solidFill>
                        <a:highlight>
                          <a:srgbClr val="FF0000"/>
                        </a:highlight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0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Liver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8EA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0" i="0" u="none" dirty="0">
                          <a:solidFill>
                            <a:srgbClr val="000000"/>
                          </a:solidFill>
                          <a:highlight>
                            <a:srgbClr val="00FFFF"/>
                          </a:highlight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Colorectal</a:t>
                      </a:r>
                      <a:endParaRPr dirty="0">
                        <a:highlight>
                          <a:srgbClr val="00FFFF"/>
                        </a:highlight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8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0" i="0" u="none" dirty="0">
                          <a:solidFill>
                            <a:schemeClr val="bg1"/>
                          </a:solidFill>
                          <a:highlight>
                            <a:srgbClr val="FF00FF"/>
                          </a:highlight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Lymphomas, multiple myeloma </a:t>
                      </a:r>
                      <a:endParaRPr dirty="0">
                        <a:solidFill>
                          <a:schemeClr val="bg1"/>
                        </a:solidFill>
                        <a:highlight>
                          <a:srgbClr val="FF00FF"/>
                        </a:highlight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8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0" i="0" u="none" dirty="0">
                          <a:solidFill>
                            <a:srgbClr val="000000"/>
                          </a:solidFill>
                          <a:highlight>
                            <a:srgbClr val="00FFFF"/>
                          </a:highlight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Colorectal</a:t>
                      </a:r>
                      <a:endParaRPr dirty="0">
                        <a:highlight>
                          <a:srgbClr val="00FFFF"/>
                        </a:highlight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8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3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1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3rd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Century Gothic"/>
                        <a:buNone/>
                      </a:pPr>
                      <a:r>
                        <a:rPr lang="en-US" sz="1000" b="0" i="0" u="none" dirty="0">
                          <a:solidFill>
                            <a:srgbClr val="000000"/>
                          </a:solidFill>
                          <a:highlight>
                            <a:srgbClr val="00FFFF"/>
                          </a:highlight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Colorectal</a:t>
                      </a:r>
                      <a:endParaRPr dirty="0">
                        <a:highlight>
                          <a:srgbClr val="00FFFF"/>
                        </a:highlight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0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Stomach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0" i="0" u="none" dirty="0">
                          <a:solidFill>
                            <a:srgbClr val="000000"/>
                          </a:solidFill>
                          <a:highlight>
                            <a:srgbClr val="00FF00"/>
                          </a:highlight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lung</a:t>
                      </a:r>
                      <a:endParaRPr dirty="0">
                        <a:highlight>
                          <a:srgbClr val="00FF00"/>
                        </a:highlight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Century Gothic"/>
                        <a:buNone/>
                      </a:pPr>
                      <a:r>
                        <a:rPr lang="en-US" sz="1000" b="0" i="0" u="none" dirty="0">
                          <a:solidFill>
                            <a:srgbClr val="000000"/>
                          </a:solidFill>
                          <a:highlight>
                            <a:srgbClr val="00FFFF"/>
                          </a:highlight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Colorectal</a:t>
                      </a:r>
                      <a:endParaRPr dirty="0">
                        <a:highlight>
                          <a:srgbClr val="00FFFF"/>
                        </a:highlight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0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Bladder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0" i="0" u="none" dirty="0">
                          <a:solidFill>
                            <a:schemeClr val="bg1"/>
                          </a:solidFill>
                          <a:highlight>
                            <a:srgbClr val="FF0000"/>
                          </a:highlight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Prostate</a:t>
                      </a:r>
                      <a:endParaRPr dirty="0">
                        <a:solidFill>
                          <a:schemeClr val="bg1"/>
                        </a:solidFill>
                        <a:highlight>
                          <a:srgbClr val="FF0000"/>
                        </a:highlight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0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Thyroid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0" i="0" u="none" dirty="0">
                          <a:solidFill>
                            <a:srgbClr val="000000"/>
                          </a:solidFill>
                          <a:highlight>
                            <a:srgbClr val="00FF00"/>
                          </a:highlight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Lung</a:t>
                      </a:r>
                      <a:endParaRPr dirty="0">
                        <a:highlight>
                          <a:srgbClr val="00FF00"/>
                        </a:highlight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0" i="0" u="none" dirty="0">
                          <a:solidFill>
                            <a:schemeClr val="bg1"/>
                          </a:solidFill>
                          <a:highlight>
                            <a:srgbClr val="FF0000"/>
                          </a:highlight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Prostate</a:t>
                      </a:r>
                      <a:endParaRPr dirty="0">
                        <a:solidFill>
                          <a:schemeClr val="bg1"/>
                        </a:solidFill>
                        <a:highlight>
                          <a:srgbClr val="FF0000"/>
                        </a:highlight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0" i="0" u="none" dirty="0">
                          <a:solidFill>
                            <a:srgbClr val="000000"/>
                          </a:solidFill>
                          <a:highlight>
                            <a:srgbClr val="00FF00"/>
                          </a:highlight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Lung</a:t>
                      </a:r>
                      <a:endParaRPr dirty="0">
                        <a:highlight>
                          <a:srgbClr val="00FF00"/>
                        </a:highlight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0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Thyroid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Century Gothic"/>
                        <a:buNone/>
                      </a:pPr>
                      <a:r>
                        <a:rPr lang="en-US" sz="1000" b="0" i="0" u="none" dirty="0">
                          <a:solidFill>
                            <a:schemeClr val="bg1"/>
                          </a:solidFill>
                          <a:highlight>
                            <a:srgbClr val="FF00FF"/>
                          </a:highlight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Lymphomas</a:t>
                      </a:r>
                      <a:r>
                        <a:rPr lang="en-US" sz="1200" b="0" i="0" u="none" dirty="0">
                          <a:solidFill>
                            <a:schemeClr val="bg1"/>
                          </a:solidFill>
                          <a:highlight>
                            <a:srgbClr val="FF00FF"/>
                          </a:highlight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, multiple myeloma </a:t>
                      </a:r>
                      <a:endParaRPr dirty="0">
                        <a:solidFill>
                          <a:schemeClr val="bg1"/>
                        </a:solidFill>
                        <a:highlight>
                          <a:srgbClr val="FF00FF"/>
                        </a:highlight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20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1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4th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8EA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0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Stomach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8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Century Gothic"/>
                        <a:buNone/>
                      </a:pPr>
                      <a:r>
                        <a:rPr lang="en-US" sz="1000" b="0" i="0" u="none" dirty="0">
                          <a:solidFill>
                            <a:srgbClr val="000000"/>
                          </a:solidFill>
                          <a:highlight>
                            <a:srgbClr val="00FFFF"/>
                          </a:highlight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Colorectal</a:t>
                      </a:r>
                      <a:endParaRPr dirty="0">
                        <a:highlight>
                          <a:srgbClr val="00FFFF"/>
                        </a:highlight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8EA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0" i="0" u="none" dirty="0">
                          <a:solidFill>
                            <a:schemeClr val="bg1"/>
                          </a:solidFill>
                          <a:highlight>
                            <a:srgbClr val="0000FF"/>
                          </a:highlight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Cervical</a:t>
                      </a:r>
                      <a:endParaRPr dirty="0">
                        <a:solidFill>
                          <a:schemeClr val="bg1"/>
                        </a:solidFill>
                        <a:highlight>
                          <a:srgbClr val="0000FF"/>
                        </a:highlight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8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0" i="0" u="none" dirty="0">
                          <a:solidFill>
                            <a:srgbClr val="000000"/>
                          </a:solidFill>
                          <a:highlight>
                            <a:srgbClr val="00FFFF"/>
                          </a:highlight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Colorectal</a:t>
                      </a:r>
                      <a:endParaRPr dirty="0">
                        <a:highlight>
                          <a:srgbClr val="00FFFF"/>
                        </a:highlight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8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0" i="0" u="none" dirty="0">
                          <a:solidFill>
                            <a:schemeClr val="bg1"/>
                          </a:solidFill>
                          <a:highlight>
                            <a:srgbClr val="FF00FF"/>
                          </a:highlight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Non-</a:t>
                      </a:r>
                      <a:r>
                        <a:rPr lang="en-US" sz="1200" b="0" i="0" u="none" dirty="0" err="1">
                          <a:solidFill>
                            <a:schemeClr val="bg1"/>
                          </a:solidFill>
                          <a:highlight>
                            <a:srgbClr val="FF00FF"/>
                          </a:highlight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Hodgkins</a:t>
                      </a:r>
                      <a:endParaRPr dirty="0">
                        <a:solidFill>
                          <a:schemeClr val="bg1"/>
                        </a:solidFill>
                        <a:highlight>
                          <a:srgbClr val="FF00FF"/>
                        </a:highlight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Century Gothic"/>
                        <a:buNone/>
                      </a:pPr>
                      <a:r>
                        <a:rPr lang="en-US" sz="1100" b="0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Stomach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0" i="0" u="none" dirty="0">
                          <a:solidFill>
                            <a:srgbClr val="000000"/>
                          </a:solidFill>
                          <a:highlight>
                            <a:srgbClr val="00FF00"/>
                          </a:highlight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Lung</a:t>
                      </a:r>
                      <a:endParaRPr dirty="0">
                        <a:highlight>
                          <a:srgbClr val="00FF00"/>
                        </a:highlight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0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Liver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Century Gothic"/>
                        <a:buNone/>
                      </a:pPr>
                      <a:r>
                        <a:rPr lang="en-US" sz="1000" b="0" i="0" u="none" dirty="0">
                          <a:solidFill>
                            <a:schemeClr val="bg1"/>
                          </a:solidFill>
                          <a:highlight>
                            <a:srgbClr val="FF00FF"/>
                          </a:highlight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Lymphomas</a:t>
                      </a:r>
                      <a:r>
                        <a:rPr lang="en-US" sz="1200" b="0" i="0" u="none" dirty="0">
                          <a:solidFill>
                            <a:schemeClr val="bg1"/>
                          </a:solidFill>
                          <a:highlight>
                            <a:srgbClr val="FF00FF"/>
                          </a:highlight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, multiple myeloma </a:t>
                      </a:r>
                      <a:endParaRPr dirty="0">
                        <a:solidFill>
                          <a:schemeClr val="bg1"/>
                        </a:solidFill>
                        <a:highlight>
                          <a:srgbClr val="FF00FF"/>
                        </a:highlight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0" i="0" u="none" dirty="0">
                          <a:solidFill>
                            <a:schemeClr val="bg1"/>
                          </a:solidFill>
                          <a:highlight>
                            <a:srgbClr val="FF00FF"/>
                          </a:highlight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Leukemia</a:t>
                      </a:r>
                      <a:endParaRPr dirty="0">
                        <a:solidFill>
                          <a:schemeClr val="bg1"/>
                        </a:solidFill>
                        <a:highlight>
                          <a:srgbClr val="FF00FF"/>
                        </a:highlight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03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1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5th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0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Liver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0" i="0" u="none" dirty="0">
                          <a:solidFill>
                            <a:schemeClr val="bg1"/>
                          </a:solidFill>
                          <a:highlight>
                            <a:srgbClr val="FF0000"/>
                          </a:highlight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Prostate</a:t>
                      </a:r>
                      <a:endParaRPr dirty="0">
                        <a:solidFill>
                          <a:schemeClr val="bg1"/>
                        </a:solidFill>
                        <a:highlight>
                          <a:srgbClr val="FF0000"/>
                        </a:highlight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0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Stomach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0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Liver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0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Bladder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0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Ovarian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0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Liver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0" i="0" u="none" dirty="0">
                          <a:solidFill>
                            <a:schemeClr val="bg1"/>
                          </a:solidFill>
                          <a:highlight>
                            <a:srgbClr val="FF00FF"/>
                          </a:highlight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Leukemia</a:t>
                      </a:r>
                      <a:endParaRPr dirty="0">
                        <a:solidFill>
                          <a:schemeClr val="bg1"/>
                        </a:solidFill>
                        <a:highlight>
                          <a:srgbClr val="FF00FF"/>
                        </a:highlight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0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Uterine</a:t>
                      </a:r>
                      <a:endParaRPr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None/>
                      </a:pPr>
                      <a:r>
                        <a:rPr lang="en-US" sz="1200" b="0" i="0" u="none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Liver</a:t>
                      </a:r>
                      <a:endParaRPr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17" name="Google Shape;217;p10"/>
          <p:cNvSpPr txBox="1">
            <a:spLocks noGrp="1"/>
          </p:cNvSpPr>
          <p:nvPr>
            <p:ph type="title"/>
          </p:nvPr>
        </p:nvSpPr>
        <p:spPr>
          <a:xfrm>
            <a:off x="241300" y="-131762"/>
            <a:ext cx="11850687" cy="881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</a:pPr>
            <a:r>
              <a:rPr lang="en-US" sz="20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2-IDENTIFY THE MOST PREVALENT CANCERS WORLDWIDE, IN THE REGION AND IN KSA.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337" y="0"/>
            <a:ext cx="10601325" cy="60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1"/>
          <p:cNvSpPr txBox="1"/>
          <p:nvPr/>
        </p:nvSpPr>
        <p:spPr>
          <a:xfrm>
            <a:off x="271462" y="6027737"/>
            <a:ext cx="944880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US" sz="1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Ref: Cancer incidence report Saudi Arabia 2014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"/>
          <p:cNvSpPr txBox="1">
            <a:spLocks noGrp="1"/>
          </p:cNvSpPr>
          <p:nvPr>
            <p:ph type="title"/>
          </p:nvPr>
        </p:nvSpPr>
        <p:spPr>
          <a:xfrm>
            <a:off x="684212" y="685800"/>
            <a:ext cx="8534400" cy="150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CANCER CAUSES</a:t>
            </a:r>
            <a:endParaRPr/>
          </a:p>
        </p:txBody>
      </p:sp>
      <p:sp>
        <p:nvSpPr>
          <p:cNvPr id="229" name="Google Shape;229;p12"/>
          <p:cNvSpPr txBox="1">
            <a:spLocks noGrp="1"/>
          </p:cNvSpPr>
          <p:nvPr>
            <p:ph type="body" idx="1"/>
          </p:nvPr>
        </p:nvSpPr>
        <p:spPr>
          <a:xfrm>
            <a:off x="420687" y="2430462"/>
            <a:ext cx="10310812" cy="3921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</a:pPr>
            <a:r>
              <a:rPr lang="en-US" sz="16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Cancer is the result of the interaction between a </a:t>
            </a:r>
            <a:r>
              <a:rPr lang="en-US" sz="1600" b="1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person's</a:t>
            </a:r>
            <a:r>
              <a:rPr lang="en-US" sz="16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factors and 3 categories of </a:t>
            </a:r>
            <a:r>
              <a:rPr lang="en-US" sz="1600" b="1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external</a:t>
            </a:r>
            <a:r>
              <a:rPr lang="en-US" sz="16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agents, including: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9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</a:pPr>
            <a:r>
              <a:rPr lang="en-US" sz="1600" b="1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Personal</a:t>
            </a:r>
            <a:r>
              <a:rPr lang="en-US" sz="16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factors: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9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</a:pPr>
            <a:r>
              <a:rPr lang="en-US" sz="16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1-Genetic (Family </a:t>
            </a:r>
            <a:r>
              <a:rPr lang="en-US" sz="1600" b="0" i="0" u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hx</a:t>
            </a:r>
            <a:r>
              <a:rPr lang="en-US" sz="1600" dirty="0">
                <a:solidFill>
                  <a:schemeClr val="lt1"/>
                </a:solidFill>
              </a:rPr>
              <a:t> &amp; genetic testing</a:t>
            </a:r>
            <a:r>
              <a:rPr lang="en-US" sz="16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).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9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</a:pPr>
            <a:r>
              <a:rPr lang="en-US" sz="16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2-Age: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9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</a:pPr>
            <a:r>
              <a:rPr lang="en-US" sz="16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A-cellular repair mechanisms </a:t>
            </a:r>
            <a:r>
              <a:rPr lang="en-US" sz="1600" dirty="0">
                <a:solidFill>
                  <a:schemeClr val="lt1"/>
                </a:solidFill>
              </a:rPr>
              <a:t>become</a:t>
            </a:r>
            <a:r>
              <a:rPr lang="en-US" sz="16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less effective as a person grows older.</a:t>
            </a:r>
            <a:endParaRPr sz="1600" b="0" i="0" u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9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</a:pPr>
            <a:r>
              <a:rPr lang="en-US" sz="16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B-accumulation of external risk factors.</a:t>
            </a:r>
            <a:endParaRPr sz="1600" dirty="0">
              <a:solidFill>
                <a:schemeClr val="lt1"/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9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</a:pPr>
            <a:r>
              <a:rPr lang="en-US" sz="1600" b="1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External</a:t>
            </a:r>
            <a:r>
              <a:rPr lang="en-US" sz="16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factors: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9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</a:pPr>
            <a:r>
              <a:rPr lang="en-US" sz="1600" b="1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physical</a:t>
            </a:r>
            <a:r>
              <a:rPr lang="en-US" sz="16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carcinogens, such as ultraviolet and ionizing radiation;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9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</a:pPr>
            <a:r>
              <a:rPr lang="en-US" sz="1600" b="1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chemical</a:t>
            </a:r>
            <a:r>
              <a:rPr lang="en-US" sz="16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carcinogens, such as asbestos, components of tobacco smoke, aflatoxin (a food contaminant), and arsenic (a drinking water contaminant).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92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</a:pPr>
            <a:r>
              <a:rPr lang="en-US" sz="1600" b="1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biological</a:t>
            </a:r>
            <a:r>
              <a:rPr lang="en-US" sz="16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carcinogens, such as infections from certain viruses, bacteria, or parasites.</a:t>
            </a:r>
            <a:endParaRPr dirty="0"/>
          </a:p>
        </p:txBody>
      </p:sp>
      <p:sp>
        <p:nvSpPr>
          <p:cNvPr id="230" name="Google Shape;230;p12"/>
          <p:cNvSpPr txBox="1"/>
          <p:nvPr/>
        </p:nvSpPr>
        <p:spPr>
          <a:xfrm>
            <a:off x="8897937" y="6351587"/>
            <a:ext cx="3294062" cy="21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entury Gothic"/>
              <a:buNone/>
            </a:pPr>
            <a:r>
              <a:rPr lang="en-US" sz="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https://www.who.int/en/news-room/fact-sheets/detail/cancer</a:t>
            </a:r>
            <a:endParaRPr/>
          </a:p>
        </p:txBody>
      </p:sp>
      <p:pic>
        <p:nvPicPr>
          <p:cNvPr id="231" name="Google Shape;231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530187" y="2766698"/>
            <a:ext cx="2156575" cy="113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66700" y="4144991"/>
            <a:ext cx="1320224" cy="1205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13585" y="2932106"/>
            <a:ext cx="1426458" cy="1136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7650" y="0"/>
            <a:ext cx="76326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50350" y="0"/>
            <a:ext cx="2243500" cy="22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50350" y="2243500"/>
            <a:ext cx="2243500" cy="2343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50350" y="4586726"/>
            <a:ext cx="2243501" cy="22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3"/>
          <p:cNvSpPr txBox="1"/>
          <p:nvPr/>
        </p:nvSpPr>
        <p:spPr>
          <a:xfrm>
            <a:off x="1810100" y="1682625"/>
            <a:ext cx="7087500" cy="1911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3" name="Google Shape;243;p13"/>
          <p:cNvSpPr txBox="1"/>
          <p:nvPr/>
        </p:nvSpPr>
        <p:spPr>
          <a:xfrm>
            <a:off x="1810100" y="4468700"/>
            <a:ext cx="7087500" cy="2424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244" name="Google Shape;244;p13"/>
          <p:cNvSpPr txBox="1"/>
          <p:nvPr/>
        </p:nvSpPr>
        <p:spPr>
          <a:xfrm>
            <a:off x="1810100" y="5391500"/>
            <a:ext cx="7087500" cy="3519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4"/>
          <p:cNvSpPr txBox="1">
            <a:spLocks noGrp="1"/>
          </p:cNvSpPr>
          <p:nvPr>
            <p:ph type="title"/>
          </p:nvPr>
        </p:nvSpPr>
        <p:spPr>
          <a:xfrm>
            <a:off x="684212" y="685800"/>
            <a:ext cx="10553700" cy="150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 sz="3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4-UNDERSTAND THE CANCER CONTROL CONTINUUM AND EXPLAIN ITS IMPLICATION TO PUBLIC HEALTH.</a:t>
            </a:r>
            <a:endParaRPr/>
          </a:p>
        </p:txBody>
      </p:sp>
      <p:sp>
        <p:nvSpPr>
          <p:cNvPr id="250" name="Google Shape;250;p14"/>
          <p:cNvSpPr txBox="1">
            <a:spLocks noGrp="1"/>
          </p:cNvSpPr>
          <p:nvPr>
            <p:ph type="body" idx="1"/>
          </p:nvPr>
        </p:nvSpPr>
        <p:spPr>
          <a:xfrm>
            <a:off x="684212" y="2357437"/>
            <a:ext cx="8534400" cy="361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</a:pPr>
            <a:r>
              <a:rPr lang="en-US" sz="20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cancer control continuum </a:t>
            </a:r>
            <a:r>
              <a:rPr lang="en-US" sz="2000" b="0" i="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describes the various stages</a:t>
            </a:r>
            <a:r>
              <a:rPr lang="en-US" sz="20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from cancer etiology, prevention, early detection, diagnosis, treatment, survivorship, and end of life.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</a:pPr>
            <a:r>
              <a:rPr lang="en-US" sz="20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cancer control continuum is </a:t>
            </a:r>
            <a:r>
              <a:rPr lang="en-US" sz="2000" b="0" i="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useful framework</a:t>
            </a:r>
            <a:r>
              <a:rPr lang="en-US" sz="20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to view plans, progress, and priorities.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</a:pPr>
            <a:r>
              <a:rPr lang="en-US" sz="20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 helps us</a:t>
            </a:r>
            <a:r>
              <a:rPr lang="en-US" sz="2000" b="0" i="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identify research gaps</a:t>
            </a:r>
            <a:r>
              <a:rPr lang="en-US" sz="20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where we must collaborate with others to have an impact, and where more resources may be needed.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3850" y="0"/>
            <a:ext cx="90043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6"/>
          <p:cNvSpPr txBox="1">
            <a:spLocks noGrp="1"/>
          </p:cNvSpPr>
          <p:nvPr>
            <p:ph type="title"/>
          </p:nvPr>
        </p:nvSpPr>
        <p:spPr>
          <a:xfrm>
            <a:off x="684212" y="1795462"/>
            <a:ext cx="10186987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5-SCREENING FOR CANCER.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7"/>
          <p:cNvSpPr txBox="1">
            <a:spLocks noGrp="1"/>
          </p:cNvSpPr>
          <p:nvPr>
            <p:ph type="title"/>
          </p:nvPr>
        </p:nvSpPr>
        <p:spPr>
          <a:xfrm>
            <a:off x="263525" y="215900"/>
            <a:ext cx="11552237" cy="150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1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WILSON-JUNGNER CRITERIA FOR SCREENING PROGRAM</a:t>
            </a:r>
            <a:endParaRPr/>
          </a:p>
        </p:txBody>
      </p:sp>
      <p:sp>
        <p:nvSpPr>
          <p:cNvPr id="266" name="Google Shape;266;p17"/>
          <p:cNvSpPr txBox="1"/>
          <p:nvPr/>
        </p:nvSpPr>
        <p:spPr>
          <a:xfrm>
            <a:off x="263525" y="1722437"/>
            <a:ext cx="11795125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anchor="t" anchorCtr="0">
            <a:spAutoFit/>
          </a:bodyPr>
          <a:lstStyle/>
          <a:p>
            <a:pPr marL="0" marR="0" lvl="0" indent="-1143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AutoNum type="arabicPeriod"/>
            </a:pPr>
            <a:r>
              <a:rPr lang="en-US" sz="1800" b="0" i="0" u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The condition should be an </a:t>
            </a:r>
            <a:r>
              <a:rPr lang="en-US" sz="1800" b="0" i="0" u="sng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important health problem.</a:t>
            </a:r>
            <a:endParaRPr u="sng" dirty="0"/>
          </a:p>
          <a:p>
            <a:pPr marL="0" marR="0" lvl="0" indent="-1143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AutoNum type="arabicPeriod"/>
            </a:pPr>
            <a:r>
              <a:rPr lang="en-US" sz="1800" b="0" i="0" u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The </a:t>
            </a:r>
            <a:r>
              <a:rPr lang="en-US" sz="1800" b="0" i="0" u="sng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natural history</a:t>
            </a:r>
            <a:r>
              <a:rPr lang="en-US" sz="1800" b="0" i="0" u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should be </a:t>
            </a:r>
            <a:r>
              <a:rPr lang="en-US" sz="1800" b="0" i="0" u="sng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well understood</a:t>
            </a:r>
            <a:r>
              <a:rPr lang="en-US" sz="1800" b="0" i="0" u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 dirty="0"/>
          </a:p>
          <a:p>
            <a:pPr marL="0" marR="0" lvl="0" indent="-1143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AutoNum type="arabicPeriod"/>
            </a:pPr>
            <a:r>
              <a:rPr lang="en-US" sz="1800" b="0" i="0" u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There should be a </a:t>
            </a:r>
            <a:r>
              <a:rPr lang="en-US" sz="1800" b="0" i="0" u="sng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detectable early stage.</a:t>
            </a:r>
            <a:endParaRPr u="sng" dirty="0"/>
          </a:p>
          <a:p>
            <a:pPr marL="0" marR="0" lvl="0" indent="-1143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AutoNum type="arabicPeriod"/>
            </a:pPr>
            <a:r>
              <a:rPr lang="en-US" sz="1800" b="0" i="0" u="sng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Treatment at an early stage</a:t>
            </a:r>
            <a:r>
              <a:rPr lang="en-US" sz="1800" b="0" i="0" u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should be of </a:t>
            </a:r>
            <a:r>
              <a:rPr lang="en-US" sz="1800" b="0" i="0" u="sng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more benefit</a:t>
            </a:r>
            <a:r>
              <a:rPr lang="en-US" sz="1800" b="0" i="0" u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 dirty="0"/>
          </a:p>
          <a:p>
            <a:pPr marL="0" marR="0" lvl="0" indent="-1143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AutoNum type="arabicPeriod"/>
            </a:pPr>
            <a:r>
              <a:rPr lang="en-US" sz="1800" b="0" i="0" u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 </a:t>
            </a:r>
            <a:r>
              <a:rPr lang="en-US" sz="1800" b="0" i="0" u="sng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suitable test</a:t>
            </a:r>
            <a:r>
              <a:rPr lang="en-US" sz="1800" b="0" i="0" u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should be devised for the early stage.</a:t>
            </a:r>
            <a:endParaRPr dirty="0"/>
          </a:p>
          <a:p>
            <a:pPr marL="0" marR="0" lvl="0" indent="-1143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AutoNum type="arabicPeriod"/>
            </a:pPr>
            <a:r>
              <a:rPr lang="en-US" sz="1800" b="0" i="0" u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The test should be </a:t>
            </a:r>
            <a:r>
              <a:rPr lang="en-US" sz="1800" b="0" i="0" u="sng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acceptable.</a:t>
            </a:r>
            <a:endParaRPr lang="en-US" sz="1800" u="sng" dirty="0">
              <a:solidFill>
                <a:schemeClr val="lt1"/>
              </a:solidFill>
              <a:latin typeface="Trebuchet MS"/>
              <a:sym typeface="Trebuchet MS"/>
            </a:endParaRPr>
          </a:p>
          <a:p>
            <a:pPr marL="0" marR="0" lvl="0" indent="-1143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AutoNum type="arabicPeriod"/>
            </a:pPr>
            <a:endParaRPr lang="en-US" sz="1800" u="sng" dirty="0">
              <a:solidFill>
                <a:schemeClr val="lt1"/>
              </a:solidFill>
              <a:latin typeface="Trebuchet MS"/>
              <a:sym typeface="Trebuchet MS"/>
            </a:endParaRPr>
          </a:p>
          <a:p>
            <a:pPr marL="0" marR="0" lvl="0" indent="-1143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AutoNum type="arabicPeriod"/>
            </a:pPr>
            <a:endParaRPr lang="en-US" sz="1800" u="sng" dirty="0">
              <a:solidFill>
                <a:schemeClr val="lt1"/>
              </a:solidFill>
              <a:latin typeface="Trebuchet MS"/>
              <a:sym typeface="Trebuchet MS"/>
            </a:endParaRPr>
          </a:p>
          <a:p>
            <a:pPr marL="0" marR="0" lvl="0" indent="-1143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AutoNum type="arabicPeriod"/>
            </a:pPr>
            <a:endParaRPr u="sng" dirty="0"/>
          </a:p>
          <a:p>
            <a:pPr marL="0" marR="0" lvl="0" indent="-1143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AutoNum type="arabicPeriod"/>
            </a:pPr>
            <a:r>
              <a:rPr lang="en-US" sz="1800" b="0" i="0" u="sng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Intervals </a:t>
            </a:r>
            <a:r>
              <a:rPr lang="en-US" sz="1800" b="0" i="0" u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for </a:t>
            </a:r>
            <a:r>
              <a:rPr lang="en-US" sz="1800" b="0" i="0" u="sng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repeating </a:t>
            </a:r>
            <a:r>
              <a:rPr lang="en-US" sz="1800" b="0" i="0" u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the test should be determined.</a:t>
            </a:r>
            <a:endParaRPr dirty="0"/>
          </a:p>
          <a:p>
            <a:pPr marL="0" marR="0" lvl="0" indent="-1143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AutoNum type="arabicPeriod"/>
            </a:pPr>
            <a:r>
              <a:rPr lang="en-US" sz="1800" b="0" i="0" u="sng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Adequate health service</a:t>
            </a:r>
            <a:r>
              <a:rPr lang="en-US" sz="1800" b="0" i="0" u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provision should be made for the </a:t>
            </a:r>
            <a:r>
              <a:rPr lang="en-US" sz="1800" b="0" i="0" u="sng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extra clinical workload</a:t>
            </a:r>
            <a:r>
              <a:rPr lang="en-US" sz="1800" b="0" i="0" u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resulting from screening.</a:t>
            </a:r>
            <a:endParaRPr dirty="0"/>
          </a:p>
          <a:p>
            <a:pPr marL="0" marR="0" lvl="0" indent="-1143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AutoNum type="arabicPeriod"/>
            </a:pPr>
            <a:r>
              <a:rPr lang="en-US" sz="1800" b="0" i="0" u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The </a:t>
            </a:r>
            <a:r>
              <a:rPr lang="en-US" sz="1800" b="0" i="0" u="sng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risks</a:t>
            </a:r>
            <a:r>
              <a:rPr lang="en-US" sz="1800" b="0" i="0" u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, both physical and psychological, </a:t>
            </a:r>
            <a:r>
              <a:rPr lang="en-US" sz="1800" b="0" i="0" u="none" dirty="0">
                <a:solidFill>
                  <a:schemeClr val="lt1"/>
                </a:solidFill>
                <a:highlight>
                  <a:srgbClr val="0000FF"/>
                </a:highlight>
                <a:latin typeface="Trebuchet MS"/>
                <a:ea typeface="Trebuchet MS"/>
                <a:cs typeface="Trebuchet MS"/>
                <a:sym typeface="Trebuchet MS"/>
              </a:rPr>
              <a:t>should be </a:t>
            </a:r>
            <a:r>
              <a:rPr lang="en-US" sz="1800" b="0" i="0" u="sng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less than the benefits.</a:t>
            </a:r>
            <a:endParaRPr u="sng" dirty="0"/>
          </a:p>
          <a:p>
            <a:pPr marL="0" marR="0" lvl="0" indent="-1143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AutoNum type="arabicPeriod"/>
            </a:pPr>
            <a:r>
              <a:rPr lang="en-US" sz="1800" b="0" i="0" u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The </a:t>
            </a:r>
            <a:r>
              <a:rPr lang="en-US" sz="1800" b="0" i="0" u="sng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costs </a:t>
            </a:r>
            <a:r>
              <a:rPr lang="en-US" sz="1800" b="0" i="0" u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should be balanced against </a:t>
            </a:r>
            <a:r>
              <a:rPr lang="en-US" sz="1800" b="0" i="0" u="none" dirty="0">
                <a:solidFill>
                  <a:schemeClr val="lt1"/>
                </a:solidFill>
                <a:highlight>
                  <a:srgbClr val="0000FF"/>
                </a:highlight>
                <a:latin typeface="Trebuchet MS"/>
                <a:ea typeface="Trebuchet MS"/>
                <a:cs typeface="Trebuchet MS"/>
                <a:sym typeface="Trebuchet MS"/>
              </a:rPr>
              <a:t>the </a:t>
            </a:r>
            <a:r>
              <a:rPr lang="en-US" sz="1800" b="0" i="0" u="sng" dirty="0">
                <a:solidFill>
                  <a:schemeClr val="lt1"/>
                </a:solidFill>
                <a:highlight>
                  <a:srgbClr val="0000FF"/>
                </a:highlight>
                <a:latin typeface="Trebuchet MS"/>
                <a:ea typeface="Trebuchet MS"/>
                <a:cs typeface="Trebuchet MS"/>
                <a:sym typeface="Trebuchet MS"/>
              </a:rPr>
              <a:t>benefits</a:t>
            </a:r>
            <a:r>
              <a:rPr lang="en-US" sz="1800" b="0" i="0" u="none" dirty="0">
                <a:solidFill>
                  <a:schemeClr val="lt1"/>
                </a:solidFill>
                <a:highlight>
                  <a:srgbClr val="0000FF"/>
                </a:highlight>
                <a:latin typeface="Trebuchet MS"/>
                <a:ea typeface="Trebuchet MS"/>
                <a:cs typeface="Trebuchet MS"/>
                <a:sym typeface="Trebuchet MS"/>
              </a:rPr>
              <a:t>.</a:t>
            </a:r>
            <a:endParaRPr dirty="0">
              <a:highlight>
                <a:srgbClr val="0000FF"/>
              </a:highlight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None/>
            </a:pPr>
            <a:r>
              <a:rPr lang="en-US" sz="1800" b="0" i="1" u="none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World Health Organization 1968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8"/>
          <p:cNvSpPr txBox="1"/>
          <p:nvPr/>
        </p:nvSpPr>
        <p:spPr>
          <a:xfrm>
            <a:off x="684212" y="1728787"/>
            <a:ext cx="6096000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US" sz="1800" b="1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USPSTF Recommendation grades</a:t>
            </a: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72" name="Google Shape;272;p18"/>
          <p:cNvGraphicFramePr/>
          <p:nvPr>
            <p:extLst>
              <p:ext uri="{D42A27DB-BD31-4B8C-83A1-F6EECF244321}">
                <p14:modId xmlns:p14="http://schemas.microsoft.com/office/powerpoint/2010/main" val="1891688953"/>
              </p:ext>
            </p:extLst>
          </p:nvPr>
        </p:nvGraphicFramePr>
        <p:xfrm>
          <a:off x="325437" y="2197100"/>
          <a:ext cx="11604575" cy="2827275"/>
        </p:xfrm>
        <a:graphic>
          <a:graphicData uri="http://schemas.openxmlformats.org/drawingml/2006/table">
            <a:tbl>
              <a:tblPr>
                <a:noFill/>
                <a:tableStyleId>{7DF94F0C-E51C-4473-AFDC-2E06DAD0CA61}</a:tableStyleId>
              </a:tblPr>
              <a:tblGrid>
                <a:gridCol w="1716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61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9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7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7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000"/>
                        <a:buFont typeface="Arial Rounded"/>
                        <a:buNone/>
                      </a:pPr>
                      <a:r>
                        <a:rPr lang="en-US" sz="1200" b="1" i="0" u="none" dirty="0">
                          <a:solidFill>
                            <a:srgbClr val="FFFFFF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Grade</a:t>
                      </a:r>
                      <a:endParaRPr sz="1200" b="1" dirty="0"/>
                    </a:p>
                  </a:txBody>
                  <a:tcPr marL="46750" marR="46750" marT="23375" marB="2337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37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000"/>
                        <a:buFont typeface="Arial Rounded"/>
                        <a:buNone/>
                      </a:pPr>
                      <a:r>
                        <a:rPr lang="en-US" sz="1200" b="1" i="0" u="none" dirty="0">
                          <a:solidFill>
                            <a:srgbClr val="FFFFFF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Recommend / against</a:t>
                      </a:r>
                      <a:endParaRPr sz="1200" b="1" dirty="0"/>
                    </a:p>
                  </a:txBody>
                  <a:tcPr marL="46750" marR="46750" marT="23375" marB="2337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37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000"/>
                        <a:buFont typeface="Arial Rounded"/>
                        <a:buNone/>
                      </a:pPr>
                      <a:r>
                        <a:rPr lang="en-US" sz="1200" b="1" i="0" u="none" dirty="0">
                          <a:solidFill>
                            <a:srgbClr val="FFFFFF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Evidence from literature</a:t>
                      </a:r>
                      <a:endParaRPr sz="1200" b="1" dirty="0"/>
                    </a:p>
                  </a:txBody>
                  <a:tcPr marL="46750" marR="46750" marT="23375" marB="2337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37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000"/>
                        <a:buFont typeface="Arial Rounded"/>
                        <a:buNone/>
                      </a:pPr>
                      <a:r>
                        <a:rPr lang="en-US" sz="1200" b="1" i="0" u="none" dirty="0">
                          <a:solidFill>
                            <a:srgbClr val="FFFFFF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Benefit to patients</a:t>
                      </a:r>
                      <a:endParaRPr sz="1200" b="1" dirty="0"/>
                    </a:p>
                  </a:txBody>
                  <a:tcPr marL="46750" marR="46750" marT="23375" marB="2337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37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 Rounded"/>
                        <a:buNone/>
                      </a:pPr>
                      <a:r>
                        <a:rPr lang="en-US" sz="1200" b="0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A</a:t>
                      </a:r>
                      <a:endParaRPr sz="1200" b="0"/>
                    </a:p>
                  </a:txBody>
                  <a:tcPr marL="46750" marR="46750" marT="23375" marB="2337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CC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 Rounded"/>
                        <a:buNone/>
                      </a:pPr>
                      <a:r>
                        <a:rPr lang="en-US" sz="1200" b="0" i="0" u="none" dirty="0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Recommend </a:t>
                      </a:r>
                      <a:endParaRPr sz="1200" b="0" dirty="0"/>
                    </a:p>
                  </a:txBody>
                  <a:tcPr marL="46750" marR="46750" marT="23375" marB="2337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CC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 Rounded"/>
                        <a:buNone/>
                      </a:pPr>
                      <a:r>
                        <a:rPr lang="en-US" sz="1200" b="0" i="0" u="none" dirty="0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high</a:t>
                      </a:r>
                      <a:endParaRPr sz="1200" b="0" dirty="0"/>
                    </a:p>
                  </a:txBody>
                  <a:tcPr marL="46750" marR="46750" marT="23375" marB="2337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CC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 Rounded"/>
                        <a:buNone/>
                      </a:pPr>
                      <a:r>
                        <a:rPr lang="en-US" sz="1200" b="0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substantial</a:t>
                      </a:r>
                      <a:endParaRPr sz="1200" b="0"/>
                    </a:p>
                  </a:txBody>
                  <a:tcPr marL="46750" marR="46750" marT="23375" marB="2337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CC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800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 Rounded"/>
                        <a:buNone/>
                      </a:pPr>
                      <a:r>
                        <a:rPr lang="en-US" sz="1200" b="0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B</a:t>
                      </a:r>
                      <a:endParaRPr sz="1200" b="0"/>
                    </a:p>
                  </a:txBody>
                  <a:tcPr marL="46750" marR="46750" marT="23375" marB="2337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7E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 Rounded"/>
                        <a:buNone/>
                      </a:pPr>
                      <a:r>
                        <a:rPr lang="en-US" sz="1200" b="0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Recommend </a:t>
                      </a:r>
                      <a:endParaRPr sz="1200" b="0"/>
                    </a:p>
                  </a:txBody>
                  <a:tcPr marL="46750" marR="46750" marT="23375" marB="2337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Nunito"/>
                        <a:buNone/>
                      </a:pPr>
                      <a:r>
                        <a:rPr lang="en-US" sz="1200" b="0" i="0" u="non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high </a:t>
                      </a:r>
                      <a:endParaRPr sz="1200" b="0"/>
                    </a:p>
                  </a:txBody>
                  <a:tcPr marL="46750" marR="46750" marT="23375" marB="2337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 Rounded"/>
                        <a:buNone/>
                      </a:pPr>
                      <a:r>
                        <a:rPr lang="en-US" sz="1200" b="0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moderate</a:t>
                      </a:r>
                      <a:endParaRPr sz="1200" b="0"/>
                    </a:p>
                  </a:txBody>
                  <a:tcPr marL="46750" marR="46750" marT="23375" marB="2337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 Rounded"/>
                        <a:buNone/>
                      </a:pPr>
                      <a:r>
                        <a:rPr lang="en-US" sz="1200" b="0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moderate</a:t>
                      </a:r>
                      <a:endParaRPr sz="1200" b="0"/>
                    </a:p>
                  </a:txBody>
                  <a:tcPr marL="46750" marR="46750" marT="23375" marB="2337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CC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 Rounded"/>
                        <a:buNone/>
                      </a:pPr>
                      <a:r>
                        <a:rPr lang="en-US" sz="1200" b="0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Moderate to substantial</a:t>
                      </a:r>
                      <a:endParaRPr sz="1200" b="0"/>
                    </a:p>
                  </a:txBody>
                  <a:tcPr marL="46750" marR="46750" marT="23375" marB="2337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CC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 Rounded"/>
                        <a:buNone/>
                      </a:pPr>
                      <a:r>
                        <a:rPr lang="en-US" sz="1200" b="0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C</a:t>
                      </a:r>
                      <a:endParaRPr sz="1200" b="0"/>
                    </a:p>
                  </a:txBody>
                  <a:tcPr marL="46750" marR="46750" marT="23375" marB="2337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 Rounded"/>
                        <a:buNone/>
                      </a:pPr>
                      <a:r>
                        <a:rPr lang="en-US" sz="1200" b="0" i="0" u="none" dirty="0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Recommend selectively</a:t>
                      </a:r>
                      <a:endParaRPr sz="1200" b="0" i="0" u="none" dirty="0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Nunito"/>
                        <a:buNone/>
                      </a:pPr>
                      <a:r>
                        <a:rPr lang="en-US" sz="1200" b="0" i="0" u="none" dirty="0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based on professional judgment + patient preferences.</a:t>
                      </a:r>
                      <a:endParaRPr sz="1200" b="0" dirty="0"/>
                    </a:p>
                  </a:txBody>
                  <a:tcPr marL="46750" marR="46750" marT="23375" marB="2337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 Rounded"/>
                        <a:buNone/>
                      </a:pPr>
                      <a:r>
                        <a:rPr lang="en-US" sz="1200" b="0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moderate</a:t>
                      </a:r>
                      <a:endParaRPr sz="1200" b="0"/>
                    </a:p>
                  </a:txBody>
                  <a:tcPr marL="46750" marR="46750" marT="23375" marB="2337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 Rounded"/>
                        <a:buNone/>
                      </a:pPr>
                      <a:r>
                        <a:rPr lang="en-US" sz="1200" b="0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small</a:t>
                      </a:r>
                      <a:endParaRPr sz="1200" b="0"/>
                    </a:p>
                  </a:txBody>
                  <a:tcPr marL="46750" marR="46750" marT="23375" marB="2337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0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 Rounded"/>
                        <a:buNone/>
                      </a:pPr>
                      <a:r>
                        <a:rPr lang="en-US" sz="1200" b="0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D</a:t>
                      </a:r>
                      <a:endParaRPr sz="1200" b="0"/>
                    </a:p>
                  </a:txBody>
                  <a:tcPr marL="46750" marR="46750" marT="23375" marB="2337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CC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 Rounded"/>
                        <a:buNone/>
                      </a:pPr>
                      <a:r>
                        <a:rPr lang="en-US" sz="1200" b="0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against</a:t>
                      </a:r>
                      <a:endParaRPr sz="1200" b="0"/>
                    </a:p>
                  </a:txBody>
                  <a:tcPr marL="46750" marR="46750" marT="23375" marB="2337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CC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 Rounded"/>
                        <a:buNone/>
                      </a:pPr>
                      <a:r>
                        <a:rPr lang="en-US" sz="1200" b="0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Moderate to high</a:t>
                      </a:r>
                      <a:endParaRPr sz="1200" b="0"/>
                    </a:p>
                  </a:txBody>
                  <a:tcPr marL="46750" marR="46750" marT="23375" marB="2337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CC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 Rounded"/>
                        <a:buNone/>
                      </a:pPr>
                      <a:r>
                        <a:rPr lang="en-US" sz="1200" b="0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No benefit or harm&gt;benefit</a:t>
                      </a:r>
                      <a:endParaRPr sz="1200" b="0"/>
                    </a:p>
                  </a:txBody>
                  <a:tcPr marL="46750" marR="46750" marT="23375" marB="2337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CC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0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 Rounded"/>
                        <a:buNone/>
                      </a:pPr>
                      <a:r>
                        <a:rPr lang="en-US" sz="1200" b="0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I</a:t>
                      </a:r>
                      <a:endParaRPr sz="1200" b="0"/>
                    </a:p>
                  </a:txBody>
                  <a:tcPr marL="46750" marR="46750" marT="23375" marB="2337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 Rounded"/>
                        <a:buNone/>
                      </a:pPr>
                      <a:r>
                        <a:rPr lang="en-US" sz="1200" b="0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Unknown</a:t>
                      </a:r>
                      <a:endParaRPr sz="1200" b="0"/>
                    </a:p>
                  </a:txBody>
                  <a:tcPr marL="46750" marR="46750" marT="23375" marB="2337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Nunito"/>
                        <a:buNone/>
                      </a:pPr>
                      <a:r>
                        <a:rPr lang="en-US" sz="1200" b="0" i="0" u="non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Lacking, or poor quality, or conflicting</a:t>
                      </a:r>
                      <a:endParaRPr sz="1200" b="0"/>
                    </a:p>
                  </a:txBody>
                  <a:tcPr marL="46750" marR="46750" marT="23375" marB="2337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 Rounded"/>
                        <a:buNone/>
                      </a:pPr>
                      <a:r>
                        <a:rPr lang="en-US" sz="1200" b="0" i="0" u="none" dirty="0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Benefit?</a:t>
                      </a:r>
                      <a:endParaRPr sz="1200" b="0" i="0" u="none" dirty="0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 Rounded"/>
                        <a:buNone/>
                      </a:pPr>
                      <a:r>
                        <a:rPr lang="en-US" sz="1200" b="0" i="0" u="none" dirty="0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Harm?</a:t>
                      </a:r>
                      <a:endParaRPr sz="1200" b="0" dirty="0"/>
                    </a:p>
                  </a:txBody>
                  <a:tcPr marL="46750" marR="46750" marT="23375" marB="2337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9"/>
          <p:cNvSpPr txBox="1">
            <a:spLocks noGrp="1"/>
          </p:cNvSpPr>
          <p:nvPr>
            <p:ph type="title"/>
          </p:nvPr>
        </p:nvSpPr>
        <p:spPr>
          <a:xfrm>
            <a:off x="684212" y="685800"/>
            <a:ext cx="8534400" cy="150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BREAST CANCER SCREENING</a:t>
            </a:r>
            <a:endParaRPr/>
          </a:p>
        </p:txBody>
      </p:sp>
      <p:graphicFrame>
        <p:nvGraphicFramePr>
          <p:cNvPr id="279" name="Google Shape;279;p19"/>
          <p:cNvGraphicFramePr/>
          <p:nvPr>
            <p:extLst>
              <p:ext uri="{D42A27DB-BD31-4B8C-83A1-F6EECF244321}">
                <p14:modId xmlns:p14="http://schemas.microsoft.com/office/powerpoint/2010/main" val="3951584603"/>
              </p:ext>
            </p:extLst>
          </p:nvPr>
        </p:nvGraphicFramePr>
        <p:xfrm>
          <a:off x="684212" y="1974850"/>
          <a:ext cx="10247300" cy="3635695"/>
        </p:xfrm>
        <a:graphic>
          <a:graphicData uri="http://schemas.openxmlformats.org/drawingml/2006/table">
            <a:tbl>
              <a:tblPr>
                <a:noFill/>
                <a:tableStyleId>{7DF94F0C-E51C-4473-AFDC-2E06DAD0CA61}</a:tableStyleId>
              </a:tblPr>
              <a:tblGrid>
                <a:gridCol w="168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5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2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4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700"/>
                        <a:buFont typeface="Nunito"/>
                        <a:buNone/>
                      </a:pPr>
                      <a:r>
                        <a:rPr lang="en-US" sz="1700" b="1" i="0" u="none">
                          <a:solidFill>
                            <a:srgbClr val="FFFFFF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Population</a:t>
                      </a:r>
                      <a:endParaRPr/>
                    </a:p>
                  </a:txBody>
                  <a:tcPr marL="57825" marR="57825" marT="28900" marB="2890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37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700"/>
                        <a:buFont typeface="Arial Rounded"/>
                        <a:buNone/>
                      </a:pPr>
                      <a:r>
                        <a:rPr lang="en-US" sz="1700" b="1" i="0" u="none">
                          <a:solidFill>
                            <a:srgbClr val="FFFFFF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Recommendations</a:t>
                      </a:r>
                      <a:endParaRPr/>
                    </a:p>
                  </a:txBody>
                  <a:tcPr marL="57825" marR="57825" marT="28900" marB="2890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37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700"/>
                        <a:buFont typeface="Arial Rounded"/>
                        <a:buNone/>
                      </a:pPr>
                      <a:r>
                        <a:rPr lang="en-US" sz="1700" b="1" i="0" u="none">
                          <a:solidFill>
                            <a:srgbClr val="FFFFFF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Grade</a:t>
                      </a:r>
                      <a:endParaRPr/>
                    </a:p>
                  </a:txBody>
                  <a:tcPr marL="57825" marR="57825" marT="28900" marB="2890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37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2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Century Gothic"/>
                        <a:buNone/>
                      </a:pPr>
                      <a:r>
                        <a:rPr lang="en-US" sz="1700" b="0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40 to 49 years</a:t>
                      </a:r>
                      <a:endParaRPr/>
                    </a:p>
                  </a:txBody>
                  <a:tcPr marL="57825" marR="57825" marT="28900" marB="2890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CC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Century Gothic"/>
                        <a:buNone/>
                      </a:pPr>
                      <a:r>
                        <a:rPr lang="en-US" sz="1700" b="0" i="0" u="none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decision to start screening </a:t>
                      </a:r>
                      <a:r>
                        <a:rPr lang="en-US" sz="1700" b="0" i="0" u="sng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mammography</a:t>
                      </a:r>
                      <a:r>
                        <a:rPr lang="en-US" sz="1700" b="0" i="0" u="none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in women prior to age 50 years should be an individual one.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Century Gothic"/>
                        <a:buNone/>
                      </a:pPr>
                      <a:endParaRPr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entury Gothic"/>
                        <a:buNone/>
                      </a:pPr>
                      <a:r>
                        <a:rPr lang="en-US" sz="1700" b="0" i="0" u="none" dirty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Women with a </a:t>
                      </a:r>
                      <a:r>
                        <a:rPr lang="en-US" sz="1700" b="0" i="0" u="sng" dirty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parent</a:t>
                      </a:r>
                      <a:r>
                        <a:rPr lang="en-US" sz="1700" b="0" i="0" u="none" dirty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, </a:t>
                      </a:r>
                      <a:r>
                        <a:rPr lang="en-US" sz="1700" b="0" i="0" u="sng" dirty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sibling</a:t>
                      </a:r>
                      <a:r>
                        <a:rPr lang="en-US" sz="1700" b="0" i="0" u="none" dirty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, or </a:t>
                      </a:r>
                      <a:r>
                        <a:rPr lang="en-US" sz="1700" b="0" i="0" u="sng" dirty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child </a:t>
                      </a:r>
                      <a:r>
                        <a:rPr lang="en-US" sz="1700" b="0" i="0" u="none" dirty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with breast cancer are at higher risk for breast cancer and thus may benefit more than average-risk women from </a:t>
                      </a:r>
                      <a:r>
                        <a:rPr lang="en-US" sz="1700" b="0" i="0" u="sng" dirty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beginning screening in their 40s</a:t>
                      </a:r>
                      <a:r>
                        <a:rPr lang="en-US" sz="1700" b="0" i="0" u="none" dirty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Century Gothic"/>
                        <a:buNone/>
                      </a:pPr>
                      <a:endParaRPr dirty="0"/>
                    </a:p>
                  </a:txBody>
                  <a:tcPr marL="57825" marR="57825" marT="28900" marB="2890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CC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Century Gothic"/>
                        <a:buNone/>
                      </a:pPr>
                      <a:r>
                        <a:rPr lang="en-US" sz="1700" b="0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</a:t>
                      </a:r>
                      <a:endParaRPr/>
                    </a:p>
                  </a:txBody>
                  <a:tcPr marL="57825" marR="57825" marT="28900" marB="2890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CC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Century Gothic"/>
                        <a:buNone/>
                      </a:pPr>
                      <a:r>
                        <a:rPr lang="en-US" sz="1700" b="0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50 to 74 years</a:t>
                      </a:r>
                      <a:endParaRPr/>
                    </a:p>
                  </a:txBody>
                  <a:tcPr marL="57825" marR="57825" marT="28900" marB="2890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Century Gothic"/>
                        <a:buNone/>
                      </a:pPr>
                      <a:r>
                        <a:rPr lang="en-US" sz="1700" b="0" i="0" u="sng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Biennial </a:t>
                      </a:r>
                      <a:r>
                        <a:rPr lang="en-US" sz="1700" b="0" i="0" u="none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screening </a:t>
                      </a:r>
                      <a:r>
                        <a:rPr lang="en-US" sz="1700" b="0" i="0" u="sng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mammography</a:t>
                      </a:r>
                      <a:r>
                        <a:rPr lang="en-US" sz="1700" b="0" i="0" u="none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for women aged 50 to 74 years.</a:t>
                      </a:r>
                      <a:endParaRPr dirty="0"/>
                    </a:p>
                  </a:txBody>
                  <a:tcPr marL="57825" marR="57825" marT="28900" marB="2890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Century Gothic"/>
                        <a:buNone/>
                      </a:pPr>
                      <a:r>
                        <a:rPr lang="en-US" sz="1700" b="0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</a:t>
                      </a:r>
                      <a:endParaRPr/>
                    </a:p>
                  </a:txBody>
                  <a:tcPr marL="57825" marR="57825" marT="28900" marB="2890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5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Century Gothic"/>
                        <a:buNone/>
                      </a:pPr>
                      <a:r>
                        <a:rPr lang="en-US" sz="1700" b="0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75 years or older</a:t>
                      </a:r>
                      <a:endParaRPr/>
                    </a:p>
                  </a:txBody>
                  <a:tcPr marL="57825" marR="57825" marT="28900" marB="2890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CC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Century Gothic"/>
                        <a:buNone/>
                      </a:pPr>
                      <a:r>
                        <a:rPr lang="en-US" sz="1700" b="0" i="0" u="none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Current evidence is insufficient to assess the balance of benefits and harms of screening </a:t>
                      </a:r>
                      <a:r>
                        <a:rPr lang="en-US" sz="1700" b="0" i="0" u="sng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mammography</a:t>
                      </a:r>
                      <a:r>
                        <a:rPr lang="en-US" sz="1700" b="0" i="0" u="none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in women aged 75 years or older.</a:t>
                      </a:r>
                      <a:endParaRPr dirty="0"/>
                    </a:p>
                  </a:txBody>
                  <a:tcPr marL="57825" marR="57825" marT="28900" marB="2890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CC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Century Gothic"/>
                        <a:buNone/>
                      </a:pPr>
                      <a:r>
                        <a:rPr lang="en-US" sz="1700" b="0" i="0" u="none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</a:t>
                      </a:r>
                      <a:endParaRPr dirty="0"/>
                    </a:p>
                  </a:txBody>
                  <a:tcPr marL="57825" marR="57825" marT="28900" marB="2890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CC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80" name="Google Shape;280;p19"/>
          <p:cNvSpPr txBox="1"/>
          <p:nvPr/>
        </p:nvSpPr>
        <p:spPr>
          <a:xfrm>
            <a:off x="684212" y="1974850"/>
            <a:ext cx="14638337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1" name="Google Shape;281;p19"/>
          <p:cNvSpPr txBox="1"/>
          <p:nvPr/>
        </p:nvSpPr>
        <p:spPr>
          <a:xfrm>
            <a:off x="6096000" y="6311900"/>
            <a:ext cx="6096000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entury Gothic"/>
              <a:buNone/>
            </a:pPr>
            <a:r>
              <a:rPr lang="en-US" sz="10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https://www.uspreventiveservicestaskforce.org/Page/Document/RecommendationStatementFinal/breast-cancer-screening1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"/>
          <p:cNvSpPr txBox="1">
            <a:spLocks noGrp="1"/>
          </p:cNvSpPr>
          <p:nvPr>
            <p:ph type="title"/>
          </p:nvPr>
        </p:nvSpPr>
        <p:spPr>
          <a:xfrm>
            <a:off x="684212" y="685800"/>
            <a:ext cx="8534400" cy="150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OBJECTIVES</a:t>
            </a:r>
            <a:endParaRPr/>
          </a:p>
        </p:txBody>
      </p:sp>
      <p:sp>
        <p:nvSpPr>
          <p:cNvPr id="159" name="Google Shape;159;p2"/>
          <p:cNvSpPr txBox="1">
            <a:spLocks noGrp="1"/>
          </p:cNvSpPr>
          <p:nvPr>
            <p:ph type="body" idx="1"/>
          </p:nvPr>
        </p:nvSpPr>
        <p:spPr>
          <a:xfrm>
            <a:off x="684212" y="2538412"/>
            <a:ext cx="9628187" cy="3919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AutoNum type="arabicPeriod"/>
            </a:pPr>
            <a:r>
              <a:rPr lang="en-US"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Appreciate the Global impact of cancer.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AutoNum type="arabicPeriod"/>
            </a:pPr>
            <a:r>
              <a:rPr lang="en-US"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Identify the most prevalent cancers worldwide, in the region and in KSA.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AutoNum type="arabicPeriod"/>
            </a:pPr>
            <a:r>
              <a:rPr lang="en-US"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Identify the leading causes of cancer deaths.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AutoNum type="arabicPeriod"/>
            </a:pPr>
            <a:r>
              <a:rPr lang="en-US"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Understand the cancer control continuum and explain its implication to public health.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AutoNum type="arabicPeriod"/>
            </a:pPr>
            <a:r>
              <a:rPr lang="en-US"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Screening for cancer.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AutoNum type="arabicPeriod"/>
            </a:pPr>
            <a:r>
              <a:rPr lang="en-US"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Understand and reflect the Kingdoms efforts to control the rising burden of Cancers in KSA.</a:t>
            </a:r>
            <a:endParaRPr/>
          </a:p>
          <a:p>
            <a:pPr marL="457200" marR="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AutoNum type="arabicPeriod"/>
            </a:pPr>
            <a:r>
              <a:rPr lang="en-US"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Explain important factors and trends affecting cancer control and directions for future research.</a:t>
            </a:r>
            <a:endParaRPr/>
          </a:p>
          <a:p>
            <a:pPr marL="285750" marR="0" lvl="0" indent="-1841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</a:pPr>
            <a:endParaRPr sz="20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0"/>
          <p:cNvSpPr txBox="1">
            <a:spLocks noGrp="1"/>
          </p:cNvSpPr>
          <p:nvPr>
            <p:ph type="title"/>
          </p:nvPr>
        </p:nvSpPr>
        <p:spPr>
          <a:xfrm>
            <a:off x="684212" y="685800"/>
            <a:ext cx="8534400" cy="150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COLORECTAL CANCER SCREENING</a:t>
            </a:r>
            <a:endParaRPr/>
          </a:p>
        </p:txBody>
      </p:sp>
      <p:sp>
        <p:nvSpPr>
          <p:cNvPr id="287" name="Google Shape;287;p20"/>
          <p:cNvSpPr txBox="1"/>
          <p:nvPr/>
        </p:nvSpPr>
        <p:spPr>
          <a:xfrm>
            <a:off x="6197600" y="6316662"/>
            <a:ext cx="6042025" cy="21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entury Gothic"/>
              <a:buNone/>
            </a:pPr>
            <a:r>
              <a:rPr lang="en-US" sz="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https://www.uspreventiveservicestaskforce.org/Page/Document/UpdateSummaryFinal/colorectal-cancer-screening2</a:t>
            </a:r>
            <a:endParaRPr/>
          </a:p>
        </p:txBody>
      </p:sp>
      <p:pic>
        <p:nvPicPr>
          <p:cNvPr id="288" name="Google Shape;288;p20" descr="https://lh6.googleusercontent.com/MnENChueYeM7bopQD2U4FgZ0JvuVDKOkFfiCsSu7iF18Qk5GtFI_EDZIwzKvNbTa4I7psjT9tVfM479Iis5mqRM8ik08TNNc8hYbXUdyKlQ0LwNs-1LRV3VTQQF05FTofq_xw4XLyAJ3gKmczQ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4212" y="2192337"/>
            <a:ext cx="9642475" cy="362902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0"/>
          <p:cNvSpPr txBox="1"/>
          <p:nvPr/>
        </p:nvSpPr>
        <p:spPr>
          <a:xfrm>
            <a:off x="3169325" y="3315800"/>
            <a:ext cx="5299800" cy="372900"/>
          </a:xfrm>
          <a:prstGeom prst="rect">
            <a:avLst/>
          </a:prstGeom>
          <a:solidFill>
            <a:srgbClr val="DDF9D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1"/>
          <p:cNvSpPr txBox="1">
            <a:spLocks noGrp="1"/>
          </p:cNvSpPr>
          <p:nvPr>
            <p:ph type="title"/>
          </p:nvPr>
        </p:nvSpPr>
        <p:spPr>
          <a:xfrm>
            <a:off x="684212" y="685800"/>
            <a:ext cx="8534400" cy="150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COLORECTAL CANCER MODALITIES AND FREQUENCY</a:t>
            </a:r>
            <a:endParaRPr/>
          </a:p>
        </p:txBody>
      </p:sp>
      <p:sp>
        <p:nvSpPr>
          <p:cNvPr id="295" name="Google Shape;295;p21"/>
          <p:cNvSpPr txBox="1"/>
          <p:nvPr/>
        </p:nvSpPr>
        <p:spPr>
          <a:xfrm>
            <a:off x="6197600" y="6316662"/>
            <a:ext cx="6042025" cy="21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entury Gothic"/>
              <a:buNone/>
            </a:pPr>
            <a:r>
              <a:rPr lang="en-US" sz="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https://www.uspreventiveservicestaskforce.org/Page/Document/UpdateSummaryFinal/colorectal-cancer-screening2</a:t>
            </a:r>
            <a:endParaRPr/>
          </a:p>
        </p:txBody>
      </p:sp>
      <p:graphicFrame>
        <p:nvGraphicFramePr>
          <p:cNvPr id="296" name="Google Shape;296;p21"/>
          <p:cNvGraphicFramePr/>
          <p:nvPr>
            <p:extLst>
              <p:ext uri="{D42A27DB-BD31-4B8C-83A1-F6EECF244321}">
                <p14:modId xmlns:p14="http://schemas.microsoft.com/office/powerpoint/2010/main" val="514169796"/>
              </p:ext>
            </p:extLst>
          </p:nvPr>
        </p:nvGraphicFramePr>
        <p:xfrm>
          <a:off x="684212" y="2482850"/>
          <a:ext cx="9545625" cy="2877945"/>
        </p:xfrm>
        <a:graphic>
          <a:graphicData uri="http://schemas.openxmlformats.org/drawingml/2006/table">
            <a:tbl>
              <a:tblPr>
                <a:noFill/>
                <a:tableStyleId>{7DF94F0C-E51C-4473-AFDC-2E06DAD0CA61}</a:tableStyleId>
              </a:tblPr>
              <a:tblGrid>
                <a:gridCol w="6975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0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8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Arial Rounded"/>
                        <a:buNone/>
                      </a:pPr>
                      <a:r>
                        <a:rPr lang="en-US" sz="1600" b="1" i="0" u="none">
                          <a:solidFill>
                            <a:srgbClr val="FFFFFF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Test</a:t>
                      </a:r>
                      <a:endParaRPr/>
                    </a:p>
                  </a:txBody>
                  <a:tcPr marL="54925" marR="54925" marT="27450" marB="2745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37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Arial Rounded"/>
                        <a:buNone/>
                      </a:pPr>
                      <a:r>
                        <a:rPr lang="en-US" sz="1600" b="1" i="0" u="none">
                          <a:solidFill>
                            <a:srgbClr val="FFFFFF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Frequency (years)</a:t>
                      </a:r>
                      <a:endParaRPr/>
                    </a:p>
                  </a:txBody>
                  <a:tcPr marL="54925" marR="54925" marT="27450" marB="2745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37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Nunito"/>
                        <a:buNone/>
                      </a:pPr>
                      <a:r>
                        <a:rPr lang="en-US" sz="1600" b="1" i="0" u="non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Guaiac-based Fecal Occult Blood Test (</a:t>
                      </a:r>
                      <a:r>
                        <a:rPr lang="en-US" sz="1600" b="1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gFOBT) </a:t>
                      </a:r>
                      <a:r>
                        <a:rPr lang="en-US" sz="16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looks for </a:t>
                      </a:r>
                      <a:r>
                        <a:rPr lang="en-US" sz="1600" b="1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heme</a:t>
                      </a:r>
                      <a:endParaRPr b="1"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L="54925" marR="54925" marT="27450" marB="2745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CC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 Rounded"/>
                        <a:buNone/>
                      </a:pPr>
                      <a:r>
                        <a:rPr lang="en-US" sz="1600" b="1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1</a:t>
                      </a:r>
                      <a:endParaRPr/>
                    </a:p>
                  </a:txBody>
                  <a:tcPr marL="54925" marR="54925" marT="27450" marB="2745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CC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Nunito"/>
                        <a:buNone/>
                      </a:pPr>
                      <a:r>
                        <a:rPr lang="en-US" sz="1600" b="1" i="0" u="non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Fecal immunochemical test (</a:t>
                      </a:r>
                      <a:r>
                        <a:rPr lang="en-US" sz="1600" b="1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FIT) </a:t>
                      </a:r>
                      <a:r>
                        <a:rPr lang="en-US" sz="1600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looks for </a:t>
                      </a:r>
                      <a:r>
                        <a:rPr lang="en-US" sz="1600" b="1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globin</a:t>
                      </a:r>
                      <a:r>
                        <a:rPr lang="en-US" sz="1600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, more </a:t>
                      </a:r>
                      <a:r>
                        <a:rPr lang="en-US" sz="16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sensitive</a:t>
                      </a:r>
                      <a:r>
                        <a:rPr lang="en-US" sz="1600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 than </a:t>
                      </a:r>
                      <a:r>
                        <a:rPr lang="en-US" sz="1600" b="1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gFOBT</a:t>
                      </a:r>
                      <a:endParaRPr b="1"/>
                    </a:p>
                  </a:txBody>
                  <a:tcPr marL="54925" marR="54925" marT="27450" marB="2745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 Rounded"/>
                        <a:buNone/>
                      </a:pPr>
                      <a:r>
                        <a:rPr lang="en-US" sz="1600" b="1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1</a:t>
                      </a:r>
                      <a:endParaRPr/>
                    </a:p>
                  </a:txBody>
                  <a:tcPr marL="54925" marR="54925" marT="27450" marB="2745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 Rounded"/>
                        <a:buNone/>
                      </a:pPr>
                      <a:r>
                        <a:rPr lang="en-US" sz="1600" b="1" i="0" u="none" dirty="0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FIT-DNA*</a:t>
                      </a:r>
                      <a:endParaRPr dirty="0"/>
                    </a:p>
                  </a:txBody>
                  <a:tcPr marL="54925" marR="54925" marT="27450" marB="2745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CC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 Rounded"/>
                        <a:buNone/>
                      </a:pPr>
                      <a:r>
                        <a:rPr lang="en-US" sz="1600" b="1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1-3</a:t>
                      </a:r>
                      <a:endParaRPr/>
                    </a:p>
                  </a:txBody>
                  <a:tcPr marL="54925" marR="54925" marT="27450" marB="2745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CC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 Rounded"/>
                        <a:buNone/>
                      </a:pPr>
                      <a:r>
                        <a:rPr lang="en-US" sz="1600" b="1" i="0" u="none" dirty="0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Colonoscopy**</a:t>
                      </a:r>
                      <a:endParaRPr dirty="0"/>
                    </a:p>
                  </a:txBody>
                  <a:tcPr marL="54925" marR="54925" marT="27450" marB="2745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 Rounded"/>
                        <a:buNone/>
                      </a:pPr>
                      <a:r>
                        <a:rPr lang="en-US" sz="1600" b="1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10</a:t>
                      </a:r>
                      <a:endParaRPr/>
                    </a:p>
                  </a:txBody>
                  <a:tcPr marL="54925" marR="54925" marT="27450" marB="2745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 Rounded"/>
                        <a:buNone/>
                      </a:pPr>
                      <a:r>
                        <a:rPr lang="en-US" sz="1600" b="1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CT-colonography</a:t>
                      </a:r>
                      <a:endParaRPr/>
                    </a:p>
                  </a:txBody>
                  <a:tcPr marL="54925" marR="54925" marT="27450" marB="2745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CC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 Rounded"/>
                        <a:buNone/>
                      </a:pPr>
                      <a:r>
                        <a:rPr lang="en-US" sz="1600" b="1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5</a:t>
                      </a:r>
                      <a:endParaRPr/>
                    </a:p>
                  </a:txBody>
                  <a:tcPr marL="54925" marR="54925" marT="27450" marB="2745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CC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 Rounded"/>
                        <a:buNone/>
                      </a:pPr>
                      <a:r>
                        <a:rPr lang="en-US" sz="1600" b="1" i="0" u="none" dirty="0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Flexible sigmoidoscopy**</a:t>
                      </a:r>
                      <a:endParaRPr dirty="0"/>
                    </a:p>
                  </a:txBody>
                  <a:tcPr marL="54925" marR="54925" marT="27450" marB="2745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 Rounded"/>
                        <a:buNone/>
                      </a:pPr>
                      <a:r>
                        <a:rPr lang="en-US" sz="1600" b="1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5</a:t>
                      </a:r>
                      <a:endParaRPr/>
                    </a:p>
                  </a:txBody>
                  <a:tcPr marL="54925" marR="54925" marT="27450" marB="2745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2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 Rounded"/>
                        <a:buNone/>
                      </a:pPr>
                      <a:r>
                        <a:rPr lang="en-US" sz="1600" b="1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Flexible sigmoidoscopy</a:t>
                      </a:r>
                      <a:endParaRPr sz="1600" b="0" i="0" u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 Rounded"/>
                        <a:buNone/>
                      </a:pPr>
                      <a:r>
                        <a:rPr lang="en-US" sz="1600" b="1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+FIT</a:t>
                      </a:r>
                      <a:endParaRPr/>
                    </a:p>
                  </a:txBody>
                  <a:tcPr marL="54925" marR="54925" marT="27450" marB="2745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CC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 Rounded"/>
                        <a:buNone/>
                      </a:pPr>
                      <a:r>
                        <a:rPr lang="en-US" sz="1600" b="1" i="0" u="none" dirty="0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10</a:t>
                      </a:r>
                      <a:endParaRPr dirty="0"/>
                    </a:p>
                  </a:txBody>
                  <a:tcPr marL="54925" marR="54925" marT="27450" marB="2745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CC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B063ED3-BFED-AD44-8EC1-FC1404C6627A}"/>
              </a:ext>
            </a:extLst>
          </p:cNvPr>
          <p:cNvSpPr txBox="1"/>
          <p:nvPr/>
        </p:nvSpPr>
        <p:spPr>
          <a:xfrm>
            <a:off x="590309" y="5377063"/>
            <a:ext cx="7329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*Can detect altered DNA in the stool.</a:t>
            </a:r>
          </a:p>
          <a:p>
            <a:r>
              <a:rPr lang="en-US" dirty="0">
                <a:solidFill>
                  <a:schemeClr val="bg1"/>
                </a:solidFill>
              </a:rPr>
              <a:t>**Common side effects of colonoscopy/sigmoidoscopy: perforation, bleeding, and infection.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2"/>
          <p:cNvSpPr txBox="1">
            <a:spLocks noGrp="1"/>
          </p:cNvSpPr>
          <p:nvPr>
            <p:ph type="title"/>
          </p:nvPr>
        </p:nvSpPr>
        <p:spPr>
          <a:xfrm>
            <a:off x="684212" y="685800"/>
            <a:ext cx="8534400" cy="150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1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INCIDENCE OF CERVICAL CANCER IN KSA</a:t>
            </a:r>
            <a:endParaRPr/>
          </a:p>
        </p:txBody>
      </p:sp>
      <p:sp>
        <p:nvSpPr>
          <p:cNvPr id="302" name="Google Shape;302;p22"/>
          <p:cNvSpPr txBox="1"/>
          <p:nvPr/>
        </p:nvSpPr>
        <p:spPr>
          <a:xfrm>
            <a:off x="684212" y="2482850"/>
            <a:ext cx="13636625" cy="51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3" name="Google Shape;303;p22" descr="https://lh6.googleusercontent.com/uKiuGYHZxfFpLp1GPld63Y3og10FrGTdkUfxvBOHy3Vq3IqIHBkyXJSh7lAvr-tptJr_pCwnfgdOE3qXctyRAUoGf4BhG4YegAA46sKG_ot8hI9oZYR7XGXGkxe2OXUSIh1SUAm98U2YCm7Eh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4212" y="2644775"/>
            <a:ext cx="8886825" cy="200977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2"/>
          <p:cNvSpPr txBox="1"/>
          <p:nvPr/>
        </p:nvSpPr>
        <p:spPr>
          <a:xfrm>
            <a:off x="9218612" y="6462712"/>
            <a:ext cx="2778125" cy="21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entury Gothic"/>
              <a:buNone/>
            </a:pPr>
            <a:r>
              <a:rPr lang="en-US" sz="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http://www.hpvcentre.net/statistics/reports/SAU.pdf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3"/>
          <p:cNvSpPr txBox="1">
            <a:spLocks noGrp="1"/>
          </p:cNvSpPr>
          <p:nvPr>
            <p:ph type="title"/>
          </p:nvPr>
        </p:nvSpPr>
        <p:spPr>
          <a:xfrm>
            <a:off x="684212" y="685800"/>
            <a:ext cx="10868025" cy="150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1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CERVICAL CANCER SCREENING</a:t>
            </a:r>
            <a:endParaRPr/>
          </a:p>
        </p:txBody>
      </p:sp>
      <p:sp>
        <p:nvSpPr>
          <p:cNvPr id="310" name="Google Shape;310;p23"/>
          <p:cNvSpPr txBox="1"/>
          <p:nvPr/>
        </p:nvSpPr>
        <p:spPr>
          <a:xfrm>
            <a:off x="6118225" y="6392862"/>
            <a:ext cx="6096000" cy="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entury Gothic"/>
              <a:buNone/>
            </a:pPr>
            <a:r>
              <a:rPr lang="en-US" sz="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https://www.uspreventiveservicestaskforce.org/Page/Document/UpdateSummaryFinal/cervical-cancer-screening2</a:t>
            </a:r>
            <a:endParaRPr/>
          </a:p>
        </p:txBody>
      </p:sp>
      <p:graphicFrame>
        <p:nvGraphicFramePr>
          <p:cNvPr id="311" name="Google Shape;311;p23"/>
          <p:cNvGraphicFramePr/>
          <p:nvPr>
            <p:extLst>
              <p:ext uri="{D42A27DB-BD31-4B8C-83A1-F6EECF244321}">
                <p14:modId xmlns:p14="http://schemas.microsoft.com/office/powerpoint/2010/main" val="1070331805"/>
              </p:ext>
            </p:extLst>
          </p:nvPr>
        </p:nvGraphicFramePr>
        <p:xfrm>
          <a:off x="684212" y="1784350"/>
          <a:ext cx="10439375" cy="4599195"/>
        </p:xfrm>
        <a:graphic>
          <a:graphicData uri="http://schemas.openxmlformats.org/drawingml/2006/table">
            <a:tbl>
              <a:tblPr>
                <a:noFill/>
                <a:tableStyleId>{7DF94F0C-E51C-4473-AFDC-2E06DAD0CA61}</a:tableStyleId>
              </a:tblPr>
              <a:tblGrid>
                <a:gridCol w="2609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9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4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4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5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000"/>
                        <a:buFont typeface="Arial Rounded"/>
                        <a:buNone/>
                      </a:pPr>
                      <a:r>
                        <a:rPr lang="en-US" sz="1000" b="1" i="0" u="none">
                          <a:solidFill>
                            <a:srgbClr val="FFFFFF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Age group</a:t>
                      </a:r>
                      <a:endParaRPr/>
                    </a:p>
                  </a:txBody>
                  <a:tcPr marL="41750" marR="41750" marT="18550" marB="1855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37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000"/>
                        <a:buFont typeface="Arial Rounded"/>
                        <a:buNone/>
                      </a:pPr>
                      <a:r>
                        <a:rPr lang="en-US" sz="1000" b="1" i="0" u="none">
                          <a:solidFill>
                            <a:srgbClr val="FFFFFF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Pap smear (cytology)</a:t>
                      </a:r>
                      <a:endParaRPr/>
                    </a:p>
                  </a:txBody>
                  <a:tcPr marL="41750" marR="41750" marT="18550" marB="1855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37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000"/>
                        <a:buFont typeface="Arial Rounded"/>
                        <a:buNone/>
                      </a:pPr>
                      <a:r>
                        <a:rPr lang="en-US" sz="1000" b="1" i="0" u="none">
                          <a:solidFill>
                            <a:srgbClr val="FFFFFF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HPV testing</a:t>
                      </a:r>
                      <a:endParaRPr/>
                    </a:p>
                  </a:txBody>
                  <a:tcPr marL="41750" marR="41750" marT="18550" marB="1855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37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000"/>
                        <a:buFont typeface="Arial Rounded"/>
                        <a:buNone/>
                      </a:pPr>
                      <a:r>
                        <a:rPr lang="en-US" sz="1000" b="1" i="0" u="none">
                          <a:solidFill>
                            <a:srgbClr val="FFFFFF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Grade</a:t>
                      </a:r>
                      <a:endParaRPr/>
                    </a:p>
                  </a:txBody>
                  <a:tcPr marL="41750" marR="41750" marT="18550" marB="1855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54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737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 Rounded"/>
                        <a:buNone/>
                      </a:pPr>
                      <a:r>
                        <a:rPr lang="en-US" sz="1400" b="1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&lt;21 years</a:t>
                      </a:r>
                      <a:endParaRPr/>
                    </a:p>
                  </a:txBody>
                  <a:tcPr marL="41750" marR="41750" marT="18550" marB="1855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CCD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 Rounded"/>
                        <a:buNone/>
                      </a:pPr>
                      <a:r>
                        <a:rPr lang="en-US" sz="1400" b="1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Against screening</a:t>
                      </a:r>
                      <a:endParaRPr/>
                    </a:p>
                  </a:txBody>
                  <a:tcPr marL="41750" marR="41750" marT="18550" marB="1855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CC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 Rounded"/>
                        <a:buNone/>
                      </a:pPr>
                      <a:r>
                        <a:rPr lang="en-US" sz="1400" b="1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D</a:t>
                      </a:r>
                      <a:endParaRPr/>
                    </a:p>
                  </a:txBody>
                  <a:tcPr marL="41750" marR="41750" marT="18550" marB="1855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54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CC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6725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 Rounded"/>
                        <a:buNone/>
                      </a:pPr>
                      <a:r>
                        <a:rPr lang="en-US" sz="1400" b="1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21-30 years</a:t>
                      </a:r>
                      <a:endParaRPr/>
                    </a:p>
                  </a:txBody>
                  <a:tcPr marL="41750" marR="41750" marT="18550" marB="1855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L="41750" marR="41750" marT="18550" marB="1855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 Rounded"/>
                        <a:buNone/>
                      </a:pPr>
                      <a:r>
                        <a:rPr lang="en-US" sz="1400" b="1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Against</a:t>
                      </a:r>
                      <a:endParaRPr/>
                    </a:p>
                  </a:txBody>
                  <a:tcPr marL="41750" marR="41750" marT="18550" marB="1855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 Rounded"/>
                        <a:buNone/>
                      </a:pPr>
                      <a:r>
                        <a:rPr lang="en-US" sz="1400" b="1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D</a:t>
                      </a:r>
                      <a:endParaRPr/>
                    </a:p>
                  </a:txBody>
                  <a:tcPr marL="41750" marR="41750" marT="18550" marB="1855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95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 Rounded"/>
                        <a:buNone/>
                      </a:pPr>
                      <a:r>
                        <a:rPr lang="en-US" sz="1400" b="1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Recommended every 3 years</a:t>
                      </a:r>
                      <a:endParaRPr/>
                    </a:p>
                  </a:txBody>
                  <a:tcPr marL="41750" marR="41750" marT="18550" marB="1855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CC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r>
                        <a:rPr lang="en-US" sz="1400" b="0" i="0" u="none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L="41750" marR="41750" marT="18550" marB="1855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CC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 Rounded"/>
                        <a:buNone/>
                      </a:pPr>
                      <a:r>
                        <a:rPr lang="en-US" sz="1400" b="1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A</a:t>
                      </a:r>
                      <a:endParaRPr/>
                    </a:p>
                  </a:txBody>
                  <a:tcPr marL="41750" marR="41750" marT="18550" marB="1855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CC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5225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 Rounded"/>
                        <a:buNone/>
                      </a:pPr>
                      <a:r>
                        <a:rPr lang="en-US" sz="1400" b="1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30-65 years</a:t>
                      </a:r>
                      <a:endParaRPr/>
                    </a:p>
                  </a:txBody>
                  <a:tcPr marL="41750" marR="41750" marT="18550" marB="1855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 Rounded"/>
                        <a:buNone/>
                      </a:pPr>
                      <a:r>
                        <a:rPr lang="en-US" sz="1400" b="1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Recommended every 3 years</a:t>
                      </a:r>
                      <a:endParaRPr/>
                    </a:p>
                  </a:txBody>
                  <a:tcPr marL="41750" marR="41750" marT="18550" marB="1855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7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br>
                        <a:rPr lang="en-US" sz="1400" b="0" i="0" u="none" dirty="0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endParaRPr dirty="0"/>
                    </a:p>
                  </a:txBody>
                  <a:tcPr marL="41750" marR="41750" marT="18550" marB="1855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7E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Century Gothic"/>
                        <a:buNone/>
                      </a:pPr>
                      <a:br>
                        <a:rPr lang="en-US" sz="1400" b="0" i="0" u="none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</a:br>
                      <a:r>
                        <a:rPr lang="en-US" sz="1400" b="1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A</a:t>
                      </a:r>
                      <a:endParaRPr/>
                    </a:p>
                  </a:txBody>
                  <a:tcPr marL="41750" marR="41750" marT="18550" marB="1855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 Rounded"/>
                        <a:buNone/>
                      </a:pPr>
                      <a:r>
                        <a:rPr lang="en-US" sz="1400" b="1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Or recommend pap + hpv every 5 years</a:t>
                      </a:r>
                      <a:endParaRPr/>
                    </a:p>
                  </a:txBody>
                  <a:tcPr marL="41750" marR="41750" marT="18550" marB="1855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CC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4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 Rounded"/>
                        <a:buNone/>
                      </a:pPr>
                      <a:r>
                        <a:rPr lang="en-US" sz="1400" b="1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&gt;65 years</a:t>
                      </a:r>
                      <a:endParaRPr/>
                    </a:p>
                  </a:txBody>
                  <a:tcPr marL="41750" marR="41750" marT="18550" marB="1855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7EB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Nunito"/>
                        <a:buNone/>
                      </a:pPr>
                      <a:r>
                        <a:rPr lang="en-US" sz="1400" b="1" i="0" u="non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against screening if have had adequate prior screening and are not otherwise at high risk for cervical cancer. </a:t>
                      </a:r>
                      <a:endParaRPr/>
                    </a:p>
                  </a:txBody>
                  <a:tcPr marL="41750" marR="41750" marT="18550" marB="1855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7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 Rounded"/>
                        <a:buNone/>
                      </a:pPr>
                      <a:r>
                        <a:rPr lang="en-US" sz="1400" b="1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A</a:t>
                      </a:r>
                      <a:endParaRPr/>
                    </a:p>
                  </a:txBody>
                  <a:tcPr marL="41750" marR="41750" marT="18550" marB="1855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7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3550"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 Rounded"/>
                        <a:buNone/>
                      </a:pPr>
                      <a:r>
                        <a:rPr lang="en-US" sz="1400" b="1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Had Hysterectomy + removal of cervix + no prior </a:t>
                      </a:r>
                      <a:r>
                        <a:rPr lang="en-US" sz="1400" b="1" i="0" u="none">
                          <a:solidFill>
                            <a:srgbClr val="000000"/>
                          </a:solidFill>
                          <a:latin typeface="Nunito"/>
                          <a:ea typeface="Nunito"/>
                          <a:cs typeface="Nunito"/>
                          <a:sym typeface="Nunito"/>
                        </a:rPr>
                        <a:t>high-grade precancerous lesion (CIN grade 2 or 3) or cervical cancer.</a:t>
                      </a:r>
                      <a:r>
                        <a:rPr lang="en-US" sz="1400" b="1" i="0" u="none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: Against</a:t>
                      </a:r>
                      <a:endParaRPr/>
                    </a:p>
                  </a:txBody>
                  <a:tcPr marL="41750" marR="41750" marT="18550" marB="1855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CC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 Rounded"/>
                        <a:buNone/>
                      </a:pPr>
                      <a:r>
                        <a:rPr lang="en-US" sz="1400" b="1" i="0" u="none" dirty="0">
                          <a:solidFill>
                            <a:srgbClr val="000000"/>
                          </a:solidFill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D</a:t>
                      </a:r>
                      <a:endParaRPr dirty="0"/>
                    </a:p>
                  </a:txBody>
                  <a:tcPr marL="41750" marR="41750" marT="18550" marB="1855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CC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12" name="Google Shape;312;p23"/>
          <p:cNvSpPr txBox="1"/>
          <p:nvPr/>
        </p:nvSpPr>
        <p:spPr>
          <a:xfrm>
            <a:off x="684212" y="1782762"/>
            <a:ext cx="14912975" cy="89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4"/>
          <p:cNvSpPr txBox="1">
            <a:spLocks noGrp="1"/>
          </p:cNvSpPr>
          <p:nvPr>
            <p:ph type="title"/>
          </p:nvPr>
        </p:nvSpPr>
        <p:spPr>
          <a:xfrm>
            <a:off x="684212" y="685800"/>
            <a:ext cx="8534400" cy="150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1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DEFINE “ADEQUATE” CERVICAL CANCER SCREENING?</a:t>
            </a:r>
            <a:endParaRPr/>
          </a:p>
        </p:txBody>
      </p:sp>
      <p:sp>
        <p:nvSpPr>
          <p:cNvPr id="318" name="Google Shape;318;p24"/>
          <p:cNvSpPr txBox="1">
            <a:spLocks noGrp="1"/>
          </p:cNvSpPr>
          <p:nvPr>
            <p:ph type="body" idx="1"/>
          </p:nvPr>
        </p:nvSpPr>
        <p:spPr>
          <a:xfrm>
            <a:off x="684212" y="2363787"/>
            <a:ext cx="8534400" cy="361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</a:pPr>
            <a:r>
              <a:rPr lang="en-US" sz="2000" b="1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 consecutive negative cytology (Pap smear) results.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</a:pPr>
            <a:r>
              <a:rPr lang="en-US" sz="2000" b="1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 2 consecutive negative HPV results within 10 years before cessation of screening, with the most recent test occurring within 5 years.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</a:pPr>
            <a:r>
              <a:rPr lang="en-US" sz="2000" b="1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Screening may be clinically indicated in &gt; 65 years for whom the adequacy of prior screening cannot be accurately </a:t>
            </a:r>
            <a:r>
              <a:rPr lang="en-US" b="1">
                <a:solidFill>
                  <a:schemeClr val="lt1"/>
                </a:solidFill>
              </a:rPr>
              <a:t>assessed</a:t>
            </a:r>
            <a:r>
              <a:rPr lang="en-US" sz="2000" b="1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or documented. 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5"/>
          <p:cNvSpPr txBox="1">
            <a:spLocks noGrp="1"/>
          </p:cNvSpPr>
          <p:nvPr>
            <p:ph type="title"/>
          </p:nvPr>
        </p:nvSpPr>
        <p:spPr>
          <a:xfrm>
            <a:off x="684212" y="685800"/>
            <a:ext cx="9212262" cy="150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 sz="3200" b="1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SCREENING FOR HEMATOLOGIC MALIGNANCIES (LYMPHOMA, LEUKEMIA…ETC)?</a:t>
            </a:r>
            <a:endParaRPr/>
          </a:p>
        </p:txBody>
      </p:sp>
      <p:sp>
        <p:nvSpPr>
          <p:cNvPr id="324" name="Google Shape;324;p25"/>
          <p:cNvSpPr txBox="1">
            <a:spLocks noGrp="1"/>
          </p:cNvSpPr>
          <p:nvPr>
            <p:ph type="body" idx="1"/>
          </p:nvPr>
        </p:nvSpPr>
        <p:spPr>
          <a:xfrm>
            <a:off x="684212" y="2363787"/>
            <a:ext cx="8534400" cy="361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</a:pPr>
            <a:r>
              <a:rPr lang="en-US" sz="20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There are no routine screening tests for hematologic malignancies.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</a:pPr>
            <a:r>
              <a:rPr lang="en-US" sz="20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It is typical for a patient to seek medical treatment when symptoms appear.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</a:pPr>
            <a:r>
              <a:rPr lang="en-US">
                <a:solidFill>
                  <a:schemeClr val="lt1"/>
                </a:solidFill>
              </a:rPr>
              <a:t>Can be discovered incidentally</a:t>
            </a:r>
            <a:r>
              <a:rPr lang="en-US" sz="20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when a blood test is ordered for another reason.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6"/>
          <p:cNvSpPr txBox="1">
            <a:spLocks noGrp="1"/>
          </p:cNvSpPr>
          <p:nvPr>
            <p:ph type="title"/>
          </p:nvPr>
        </p:nvSpPr>
        <p:spPr>
          <a:xfrm>
            <a:off x="684212" y="685800"/>
            <a:ext cx="9212262" cy="150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1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SCREENING FOR LUNG CANCER</a:t>
            </a:r>
            <a:endParaRPr/>
          </a:p>
        </p:txBody>
      </p:sp>
      <p:sp>
        <p:nvSpPr>
          <p:cNvPr id="330" name="Google Shape;330;p26"/>
          <p:cNvSpPr txBox="1">
            <a:spLocks noGrp="1"/>
          </p:cNvSpPr>
          <p:nvPr>
            <p:ph type="body" idx="1"/>
          </p:nvPr>
        </p:nvSpPr>
        <p:spPr>
          <a:xfrm>
            <a:off x="684212" y="2363787"/>
            <a:ext cx="8534400" cy="3616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60"/>
              <a:buFont typeface="Noto Sans Symbols"/>
              <a:buChar char="▶"/>
            </a:pPr>
            <a:r>
              <a:rPr lang="en-US" sz="3200" b="1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Screening patients for smoking: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AutoNum type="arabicPeriod"/>
            </a:pPr>
            <a:r>
              <a:rPr lang="en-US" sz="20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 all your patients systematically if they smoke or not. Make it part of their </a:t>
            </a:r>
            <a:r>
              <a:rPr lang="en-US" sz="2000" b="0" i="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vital signs.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AutoNum type="arabicPeriod"/>
            </a:pPr>
            <a:r>
              <a:rPr lang="en-US" sz="20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If a smoker is identified, implement smoking cessation guidelines.</a:t>
            </a:r>
            <a:endParaRPr/>
          </a:p>
          <a:p>
            <a:pPr marL="285750" marR="0" lvl="0" indent="-1841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endParaRPr sz="20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1841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</a:pPr>
            <a:endParaRPr sz="20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1" name="Google Shape;331;p26"/>
          <p:cNvSpPr txBox="1"/>
          <p:nvPr/>
        </p:nvSpPr>
        <p:spPr>
          <a:xfrm>
            <a:off x="8205787" y="6175375"/>
            <a:ext cx="4213225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elvetica Neue"/>
              <a:buNone/>
            </a:pPr>
            <a:r>
              <a:rPr lang="en-US" sz="1200" b="0" i="0" u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Saudi lung cancer prevention and screening guidelines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7"/>
          <p:cNvSpPr txBox="1">
            <a:spLocks noGrp="1"/>
          </p:cNvSpPr>
          <p:nvPr>
            <p:ph type="title"/>
          </p:nvPr>
        </p:nvSpPr>
        <p:spPr>
          <a:xfrm>
            <a:off x="684212" y="685800"/>
            <a:ext cx="9212262" cy="150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1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SCREENING FOR LUNG CANCER</a:t>
            </a:r>
            <a:endParaRPr/>
          </a:p>
        </p:txBody>
      </p:sp>
      <p:sp>
        <p:nvSpPr>
          <p:cNvPr id="337" name="Google Shape;337;p27"/>
          <p:cNvSpPr txBox="1">
            <a:spLocks noGrp="1"/>
          </p:cNvSpPr>
          <p:nvPr>
            <p:ph type="body" idx="1"/>
          </p:nvPr>
        </p:nvSpPr>
        <p:spPr>
          <a:xfrm>
            <a:off x="684211" y="2192336"/>
            <a:ext cx="9212261" cy="397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</a:pPr>
            <a:r>
              <a:rPr lang="en-US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Age 55-75 years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</a:pPr>
            <a:r>
              <a:rPr lang="en-US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Smoking history ≥30 Pack Years.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</a:pPr>
            <a:r>
              <a:rPr lang="en-US" b="0" i="0" u="sng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And</a:t>
            </a:r>
            <a:r>
              <a:rPr lang="en-US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are active smoker or quit smoking less than 15 years ago.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</a:pPr>
            <a:r>
              <a:rPr lang="en-US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Did not have chest CT scan in the last year.</a:t>
            </a:r>
            <a:endParaRPr dirty="0"/>
          </a:p>
          <a:p>
            <a:pPr marL="285750" marR="0" lvl="0" indent="-19431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None/>
            </a:pPr>
            <a:endParaRPr b="0" i="0" u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</a:pPr>
            <a:r>
              <a:rPr lang="en-US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Screening modality: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</a:pPr>
            <a:r>
              <a:rPr lang="en-US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Low dose chest CT scan.*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</a:pPr>
            <a:endParaRPr lang="en-US" sz="1800" dirty="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1440"/>
              <a:buNone/>
            </a:pPr>
            <a:r>
              <a:rPr lang="en-US" sz="1800" dirty="0">
                <a:solidFill>
                  <a:schemeClr val="lt1"/>
                </a:solidFill>
              </a:rPr>
              <a:t>*Conventional chest CT radiation dose (7-8 mSv),  low dose chest CT (1.4 mSv).</a:t>
            </a:r>
            <a:endParaRPr dirty="0"/>
          </a:p>
        </p:txBody>
      </p:sp>
      <p:sp>
        <p:nvSpPr>
          <p:cNvPr id="338" name="Google Shape;338;p27"/>
          <p:cNvSpPr txBox="1"/>
          <p:nvPr/>
        </p:nvSpPr>
        <p:spPr>
          <a:xfrm>
            <a:off x="8171727" y="6172199"/>
            <a:ext cx="4247286" cy="280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chemeClr val="lt1"/>
              </a:buClr>
              <a:buSzPts val="1200"/>
            </a:pPr>
            <a:r>
              <a:rPr lang="en-US" sz="120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Saudi lung cancer prevention and screening guidelines</a:t>
            </a:r>
            <a:endParaRPr lang="en-US" sz="12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8"/>
          <p:cNvSpPr txBox="1">
            <a:spLocks noGrp="1"/>
          </p:cNvSpPr>
          <p:nvPr>
            <p:ph type="title"/>
          </p:nvPr>
        </p:nvSpPr>
        <p:spPr>
          <a:xfrm>
            <a:off x="684212" y="685800"/>
            <a:ext cx="9212262" cy="150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1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SCREENING FOR PROSTATE CANCER</a:t>
            </a:r>
            <a:endParaRPr/>
          </a:p>
        </p:txBody>
      </p:sp>
      <p:sp>
        <p:nvSpPr>
          <p:cNvPr id="344" name="Google Shape;344;p28"/>
          <p:cNvSpPr txBox="1"/>
          <p:nvPr/>
        </p:nvSpPr>
        <p:spPr>
          <a:xfrm>
            <a:off x="4089400" y="6431425"/>
            <a:ext cx="8102600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elvetica Neue"/>
              <a:buNone/>
            </a:pPr>
            <a:r>
              <a:rPr lang="en-US" sz="1200" b="0" i="0" u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</a:t>
            </a:r>
            <a:r>
              <a:rPr lang="en-US" sz="1200" b="0" i="0" u="none" dirty="0" err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www.uspreventiveservicestaskforce.org</a:t>
            </a:r>
            <a:r>
              <a:rPr lang="en-US" sz="1200" b="0" i="0" u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/Page/Document/</a:t>
            </a:r>
            <a:r>
              <a:rPr lang="en-US" sz="1200" b="0" i="0" u="none" dirty="0" err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UpdateSummaryFinal</a:t>
            </a:r>
            <a:r>
              <a:rPr lang="en-US" sz="1200" b="0" i="0" u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/prostate-cancer-screening1</a:t>
            </a:r>
            <a:endParaRPr dirty="0"/>
          </a:p>
        </p:txBody>
      </p:sp>
      <p:graphicFrame>
        <p:nvGraphicFramePr>
          <p:cNvPr id="345" name="Google Shape;345;p28"/>
          <p:cNvGraphicFramePr/>
          <p:nvPr>
            <p:extLst>
              <p:ext uri="{D42A27DB-BD31-4B8C-83A1-F6EECF244321}">
                <p14:modId xmlns:p14="http://schemas.microsoft.com/office/powerpoint/2010/main" val="5684874"/>
              </p:ext>
            </p:extLst>
          </p:nvPr>
        </p:nvGraphicFramePr>
        <p:xfrm>
          <a:off x="684212" y="1889125"/>
          <a:ext cx="10312400" cy="2817310"/>
        </p:xfrm>
        <a:graphic>
          <a:graphicData uri="http://schemas.openxmlformats.org/drawingml/2006/table">
            <a:tbl>
              <a:tblPr>
                <a:noFill/>
                <a:tableStyleId>{7DF94F0C-E51C-4473-AFDC-2E06DAD0CA61}</a:tableStyleId>
              </a:tblPr>
              <a:tblGrid>
                <a:gridCol w="1387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83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3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en-US" sz="1800" b="1" i="0" u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Population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en-US" sz="1800" b="1" i="0" u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Recommendation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en-US" sz="1800" b="1" i="0" u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Grade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48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en-US" sz="1800" b="0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Men aged 55 to 69 years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Century Gothic"/>
                        <a:buNone/>
                      </a:pP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decision to undergo periodic prostate-specific antigen (PSA)-based screening for prostate cancer should be an individual one. 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en-US" sz="1800" b="1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9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en-US" sz="1800" b="0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Men 70 years and older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en-US" sz="1800" b="0" i="0" u="none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USPSTF recommends against PSA-based screening for prostate cancer in men 70 years and older.</a:t>
                      </a:r>
                      <a:endParaRPr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en-US" sz="1800" b="1" i="0" u="none" dirty="0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</a:t>
                      </a:r>
                      <a:endParaRPr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3486F-454F-FB4C-B42B-8C7F22E23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764" y="911285"/>
            <a:ext cx="8534400" cy="1506537"/>
          </a:xfrm>
        </p:spPr>
        <p:txBody>
          <a:bodyPr/>
          <a:lstStyle/>
          <a:p>
            <a:r>
              <a:rPr lang="en-US" dirty="0"/>
              <a:t>Prostate Cancer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B31C06-B0C3-0646-B128-85DDB928681A}"/>
              </a:ext>
            </a:extLst>
          </p:cNvPr>
          <p:cNvSpPr/>
          <p:nvPr/>
        </p:nvSpPr>
        <p:spPr>
          <a:xfrm>
            <a:off x="717630" y="2521059"/>
            <a:ext cx="9352345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800" dirty="0">
                <a:solidFill>
                  <a:srgbClr val="FFFFFF"/>
                </a:solidFill>
                <a:latin typeface="ArialRoundedMTBold"/>
              </a:rPr>
              <a:t>Men should have an opportunity to </a:t>
            </a:r>
            <a:r>
              <a:rPr lang="en-US" sz="1800" u="sng" dirty="0">
                <a:solidFill>
                  <a:srgbClr val="FFFFFF"/>
                </a:solidFill>
                <a:latin typeface="ArialRoundedMTBold"/>
              </a:rPr>
              <a:t>discuss</a:t>
            </a:r>
            <a:r>
              <a:rPr lang="en-US" sz="1800" dirty="0">
                <a:solidFill>
                  <a:srgbClr val="FFFFFF"/>
                </a:solidFill>
                <a:latin typeface="ArialRoundedMTBold"/>
              </a:rPr>
              <a:t> the potential </a:t>
            </a:r>
            <a:r>
              <a:rPr lang="en-US" sz="1800" u="sng" dirty="0">
                <a:solidFill>
                  <a:srgbClr val="FFFFFF"/>
                </a:solidFill>
                <a:latin typeface="ArialRoundedMTBold"/>
              </a:rPr>
              <a:t>benefits and harms </a:t>
            </a:r>
            <a:r>
              <a:rPr lang="en-US" sz="1800" dirty="0">
                <a:solidFill>
                  <a:srgbClr val="FFFFFF"/>
                </a:solidFill>
                <a:latin typeface="ArialRoundedMTBold"/>
              </a:rPr>
              <a:t>of screening with their clinician.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endParaRPr lang="en-US" sz="1800" dirty="0">
              <a:solidFill>
                <a:srgbClr val="FFFFFF"/>
              </a:solidFill>
              <a:latin typeface="ArialRoundedMTBold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800" dirty="0">
                <a:solidFill>
                  <a:srgbClr val="FFFFFF"/>
                </a:solidFill>
                <a:latin typeface="ArialRoundedMTBold"/>
              </a:rPr>
              <a:t>Screening offers a </a:t>
            </a:r>
            <a:r>
              <a:rPr lang="en-US" sz="1800" u="sng" dirty="0">
                <a:solidFill>
                  <a:srgbClr val="FFFFFF"/>
                </a:solidFill>
                <a:latin typeface="ArialRoundedMTBold"/>
              </a:rPr>
              <a:t>small potential benefit of reducing the chance of death </a:t>
            </a:r>
            <a:r>
              <a:rPr lang="en-US" sz="1800" dirty="0">
                <a:solidFill>
                  <a:srgbClr val="FFFFFF"/>
                </a:solidFill>
                <a:latin typeface="ArialRoundedMTBold"/>
              </a:rPr>
              <a:t>from prostate cancer in some men.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endParaRPr lang="en-US" sz="1800" dirty="0">
              <a:solidFill>
                <a:srgbClr val="FFFFFF"/>
              </a:solidFill>
              <a:latin typeface="ArialRoundedMTBold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800" dirty="0">
                <a:solidFill>
                  <a:srgbClr val="FFFFFF"/>
                </a:solidFill>
                <a:latin typeface="ArialRoundedMTBold"/>
              </a:rPr>
              <a:t>Many men will experience </a:t>
            </a:r>
            <a:r>
              <a:rPr lang="en-US" sz="1800" u="sng" dirty="0">
                <a:solidFill>
                  <a:srgbClr val="FFFFFF"/>
                </a:solidFill>
                <a:latin typeface="ArialRoundedMTBold"/>
              </a:rPr>
              <a:t>potential harms of screening</a:t>
            </a:r>
            <a:r>
              <a:rPr lang="en-US" sz="1800" dirty="0">
                <a:solidFill>
                  <a:srgbClr val="FFFFFF"/>
                </a:solidFill>
                <a:latin typeface="ArialRoundedMTBold"/>
              </a:rPr>
              <a:t>, including </a:t>
            </a:r>
            <a:r>
              <a:rPr lang="en-US" sz="1800" u="sng" dirty="0">
                <a:solidFill>
                  <a:srgbClr val="FFFFFF"/>
                </a:solidFill>
                <a:latin typeface="ArialRoundedMTBold"/>
              </a:rPr>
              <a:t>false-positive results </a:t>
            </a:r>
            <a:r>
              <a:rPr lang="en-US" sz="1800" dirty="0">
                <a:solidFill>
                  <a:srgbClr val="FFFFFF"/>
                </a:solidFill>
                <a:latin typeface="ArialRoundedMTBold"/>
              </a:rPr>
              <a:t>that require additional testing and possible prostate biopsy; </a:t>
            </a:r>
            <a:r>
              <a:rPr lang="en-US" sz="1800" u="sng" dirty="0">
                <a:solidFill>
                  <a:srgbClr val="FFFFFF"/>
                </a:solidFill>
                <a:latin typeface="ArialRoundedMTBold"/>
              </a:rPr>
              <a:t>overdiagnosis</a:t>
            </a:r>
            <a:r>
              <a:rPr lang="en-US" sz="1800" dirty="0">
                <a:solidFill>
                  <a:srgbClr val="FFFFFF"/>
                </a:solidFill>
                <a:latin typeface="ArialRoundedMTBold"/>
              </a:rPr>
              <a:t> and overtreatment; and treatment complications, such as </a:t>
            </a:r>
            <a:r>
              <a:rPr lang="en-US" sz="1800" u="sng" dirty="0">
                <a:solidFill>
                  <a:srgbClr val="FFFFFF"/>
                </a:solidFill>
                <a:latin typeface="ArialRoundedMTBold"/>
              </a:rPr>
              <a:t>incontinence</a:t>
            </a:r>
            <a:r>
              <a:rPr lang="en-US" sz="1800" dirty="0">
                <a:solidFill>
                  <a:srgbClr val="FFFFFF"/>
                </a:solidFill>
                <a:latin typeface="ArialRoundedMTBold"/>
              </a:rPr>
              <a:t> and </a:t>
            </a:r>
            <a:r>
              <a:rPr lang="en-US" sz="1800" u="sng" dirty="0">
                <a:solidFill>
                  <a:srgbClr val="FFFFFF"/>
                </a:solidFill>
                <a:latin typeface="ArialRoundedMTBold"/>
              </a:rPr>
              <a:t>erectile dysfunction. </a:t>
            </a:r>
          </a:p>
        </p:txBody>
      </p:sp>
    </p:spTree>
    <p:extLst>
      <p:ext uri="{BB962C8B-B14F-4D97-AF65-F5344CB8AC3E}">
        <p14:creationId xmlns:p14="http://schemas.microsoft.com/office/powerpoint/2010/main" val="562353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684212" y="4487862"/>
            <a:ext cx="8534400" cy="150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BRAIN STORMING QUESTIONS….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9"/>
          <p:cNvSpPr txBox="1">
            <a:spLocks noGrp="1"/>
          </p:cNvSpPr>
          <p:nvPr>
            <p:ph type="title"/>
          </p:nvPr>
        </p:nvSpPr>
        <p:spPr>
          <a:xfrm>
            <a:off x="684212" y="685800"/>
            <a:ext cx="9212262" cy="150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1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SCREENING FOR THYROID CANCER</a:t>
            </a:r>
            <a:endParaRPr/>
          </a:p>
        </p:txBody>
      </p:sp>
      <p:sp>
        <p:nvSpPr>
          <p:cNvPr id="351" name="Google Shape;351;p29"/>
          <p:cNvSpPr txBox="1"/>
          <p:nvPr/>
        </p:nvSpPr>
        <p:spPr>
          <a:xfrm>
            <a:off x="4421187" y="6407150"/>
            <a:ext cx="798671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elvetica Neue"/>
              <a:buNone/>
            </a:pPr>
            <a:r>
              <a:rPr lang="en-US" sz="1200" b="0" i="0" u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https://www.uspreventiveservicestaskforce.org/Page/Document/UpdateSummaryFinal/thyroid-cancer-screening1</a:t>
            </a:r>
            <a:endParaRPr/>
          </a:p>
        </p:txBody>
      </p:sp>
      <p:graphicFrame>
        <p:nvGraphicFramePr>
          <p:cNvPr id="352" name="Google Shape;352;p29"/>
          <p:cNvGraphicFramePr/>
          <p:nvPr/>
        </p:nvGraphicFramePr>
        <p:xfrm>
          <a:off x="684212" y="1889125"/>
          <a:ext cx="10312375" cy="1410295"/>
        </p:xfrm>
        <a:graphic>
          <a:graphicData uri="http://schemas.openxmlformats.org/drawingml/2006/table">
            <a:tbl>
              <a:tblPr>
                <a:noFill/>
                <a:tableStyleId>{7DF94F0C-E51C-4473-AFDC-2E06DAD0CA61}</a:tableStyleId>
              </a:tblPr>
              <a:tblGrid>
                <a:gridCol w="1387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81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2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en-US" sz="1800" b="1" i="0" u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Population</a:t>
                      </a:r>
                      <a:endParaRPr/>
                    </a:p>
                  </a:txBody>
                  <a:tcPr marL="91450" marR="9145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en-US" sz="1800" b="1" i="0" u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Recommendation</a:t>
                      </a:r>
                      <a:endParaRPr/>
                    </a:p>
                  </a:txBody>
                  <a:tcPr marL="91450" marR="9145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en-US" sz="1800" b="1" i="0" u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Grade</a:t>
                      </a:r>
                      <a:endParaRPr/>
                    </a:p>
                  </a:txBody>
                  <a:tcPr marL="91450" marR="9145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4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en-US" sz="1800" b="0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Adults</a:t>
                      </a:r>
                      <a:endParaRPr/>
                    </a:p>
                  </a:txBody>
                  <a:tcPr marL="91450" marR="9145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en-US" sz="1800" b="0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USPSTF recommends against screening for thyroid cancer in asymptomatic adults.</a:t>
                      </a:r>
                      <a:endParaRPr/>
                    </a:p>
                  </a:txBody>
                  <a:tcPr marL="91450" marR="9145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en-US" sz="1800" b="1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</a:t>
                      </a:r>
                      <a:endParaRPr/>
                    </a:p>
                  </a:txBody>
                  <a:tcPr marL="91450" marR="9145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0"/>
          <p:cNvSpPr txBox="1">
            <a:spLocks noGrp="1"/>
          </p:cNvSpPr>
          <p:nvPr>
            <p:ph type="title"/>
          </p:nvPr>
        </p:nvSpPr>
        <p:spPr>
          <a:xfrm>
            <a:off x="684212" y="685800"/>
            <a:ext cx="9212262" cy="150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1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SCREENING FOR LIVER CANCER</a:t>
            </a:r>
            <a:endParaRPr/>
          </a:p>
        </p:txBody>
      </p:sp>
      <p:sp>
        <p:nvSpPr>
          <p:cNvPr id="358" name="Google Shape;358;p30"/>
          <p:cNvSpPr txBox="1"/>
          <p:nvPr/>
        </p:nvSpPr>
        <p:spPr>
          <a:xfrm>
            <a:off x="7754937" y="6407150"/>
            <a:ext cx="4652962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elvetica Neue"/>
              <a:buNone/>
            </a:pPr>
            <a:r>
              <a:rPr lang="en-US" sz="1200" b="0" i="0" u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http://www.annsaudimed.net/index.php/vol32/vol32iss2/42.html</a:t>
            </a:r>
            <a:endParaRPr/>
          </a:p>
        </p:txBody>
      </p:sp>
      <p:sp>
        <p:nvSpPr>
          <p:cNvPr id="359" name="Google Shape;359;p30"/>
          <p:cNvSpPr txBox="1"/>
          <p:nvPr/>
        </p:nvSpPr>
        <p:spPr>
          <a:xfrm>
            <a:off x="868362" y="2192337"/>
            <a:ext cx="8170862" cy="1477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US" sz="18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-Patients with </a:t>
            </a:r>
            <a:r>
              <a:rPr lang="en-US" sz="1800" b="0" i="0" u="sng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cirrhosis</a:t>
            </a:r>
            <a:r>
              <a:rPr lang="en-US" sz="18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of any etiology, but especially cirrhosis caused by hepatitis B or C, are at high risk for the development of HCC and these patients should be the targets for a screening program.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sz="1800" b="0" i="0" u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US" sz="18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-The best screening modality is ultrasound of the liver.</a:t>
            </a:r>
            <a:endParaRPr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1"/>
          <p:cNvSpPr txBox="1">
            <a:spLocks noGrp="1"/>
          </p:cNvSpPr>
          <p:nvPr>
            <p:ph type="title"/>
          </p:nvPr>
        </p:nvSpPr>
        <p:spPr>
          <a:xfrm>
            <a:off x="684212" y="685800"/>
            <a:ext cx="9212262" cy="150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1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SCREENING FOR UTERINE CANCER</a:t>
            </a:r>
            <a:endParaRPr/>
          </a:p>
        </p:txBody>
      </p:sp>
      <p:sp>
        <p:nvSpPr>
          <p:cNvPr id="365" name="Google Shape;365;p31"/>
          <p:cNvSpPr txBox="1"/>
          <p:nvPr/>
        </p:nvSpPr>
        <p:spPr>
          <a:xfrm>
            <a:off x="868362" y="2192337"/>
            <a:ext cx="10428287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US" sz="18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</a:t>
            </a:r>
            <a:r>
              <a:rPr lang="en-US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lang="en-US" sz="18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evidence that screening reduces mortality from uterine (endometrial) cancer.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US" sz="18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-Most cases of endometrial cancer (85%) are diagnosed at </a:t>
            </a:r>
            <a:r>
              <a:rPr lang="en-US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 early </a:t>
            </a:r>
            <a:r>
              <a:rPr lang="en-US" sz="18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stage because of symptoms, and survival rates are high.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br>
              <a:rPr lang="en-US" sz="18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dirty="0"/>
          </a:p>
        </p:txBody>
      </p:sp>
      <p:sp>
        <p:nvSpPr>
          <p:cNvPr id="366" name="Google Shape;366;p31"/>
          <p:cNvSpPr txBox="1"/>
          <p:nvPr/>
        </p:nvSpPr>
        <p:spPr>
          <a:xfrm>
            <a:off x="8331200" y="6427787"/>
            <a:ext cx="3754437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</a:pPr>
            <a:r>
              <a:rPr lang="en-US"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https://www.ncbi.nlm.nih.gov/books/NBK65786/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2"/>
          <p:cNvSpPr txBox="1">
            <a:spLocks noGrp="1"/>
          </p:cNvSpPr>
          <p:nvPr>
            <p:ph type="title"/>
          </p:nvPr>
        </p:nvSpPr>
        <p:spPr>
          <a:xfrm>
            <a:off x="684212" y="685800"/>
            <a:ext cx="9212262" cy="150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1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SCREENING FOR OVARIAN CANCER</a:t>
            </a:r>
            <a:endParaRPr/>
          </a:p>
        </p:txBody>
      </p:sp>
      <p:sp>
        <p:nvSpPr>
          <p:cNvPr id="372" name="Google Shape;372;p32"/>
          <p:cNvSpPr txBox="1"/>
          <p:nvPr/>
        </p:nvSpPr>
        <p:spPr>
          <a:xfrm>
            <a:off x="3429000" y="6288087"/>
            <a:ext cx="8763000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</a:pPr>
            <a:r>
              <a:rPr lang="en-US"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https://www.uspreventiveservicestaskforce.org/Page/Document/UpdateSummaryFinal/ovarian-cancer-screening1</a:t>
            </a:r>
            <a:endParaRPr/>
          </a:p>
        </p:txBody>
      </p:sp>
      <p:graphicFrame>
        <p:nvGraphicFramePr>
          <p:cNvPr id="373" name="Google Shape;373;p32"/>
          <p:cNvGraphicFramePr/>
          <p:nvPr/>
        </p:nvGraphicFramePr>
        <p:xfrm>
          <a:off x="684212" y="1889125"/>
          <a:ext cx="10312375" cy="1829445"/>
        </p:xfrm>
        <a:graphic>
          <a:graphicData uri="http://schemas.openxmlformats.org/drawingml/2006/table">
            <a:tbl>
              <a:tblPr>
                <a:noFill/>
                <a:tableStyleId>{7DF94F0C-E51C-4473-AFDC-2E06DAD0CA61}</a:tableStyleId>
              </a:tblPr>
              <a:tblGrid>
                <a:gridCol w="1885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83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2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en-US" sz="1800" b="1" i="0" u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Population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en-US" sz="1800" b="1" i="0" u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Recommendation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en-US" sz="1800" b="1" i="0" u="none">
                          <a:solidFill>
                            <a:srgbClr val="FFFFFF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Grade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3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en-US" sz="1800" b="0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Asymptomatic women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en-US" sz="1800" b="0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USPSTF recommends against screening for ovarian cancer in asymptomatic women.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entury Gothic"/>
                        <a:buNone/>
                      </a:pPr>
                      <a:endParaRPr sz="1800" b="0" i="0" u="non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en-US" sz="1800" b="0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This recommendation applies to asymptomatic women who are not known to have a high-risk hereditary cancer syndrome.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en-US" sz="1800" b="1" i="0" u="non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74" name="Google Shape;374;p32"/>
          <p:cNvSpPr txBox="1"/>
          <p:nvPr/>
        </p:nvSpPr>
        <p:spPr>
          <a:xfrm>
            <a:off x="684212" y="4025900"/>
            <a:ext cx="10196512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US" sz="1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Example of a high-risk hereditary cancer syndrome, women with </a:t>
            </a:r>
            <a:r>
              <a:rPr lang="en-US" sz="1800" b="0" i="1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BRCA1</a:t>
            </a:r>
            <a:r>
              <a:rPr lang="en-US" sz="1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or </a:t>
            </a:r>
            <a:r>
              <a:rPr lang="en-US" sz="1800" b="0" i="1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BRCA2</a:t>
            </a:r>
            <a:r>
              <a:rPr lang="en-US" sz="1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genetic mutations associated with hereditary breast and ovarian cancer.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3"/>
          <p:cNvSpPr txBox="1">
            <a:spLocks noGrp="1"/>
          </p:cNvSpPr>
          <p:nvPr>
            <p:ph type="title"/>
          </p:nvPr>
        </p:nvSpPr>
        <p:spPr>
          <a:xfrm>
            <a:off x="684212" y="685800"/>
            <a:ext cx="9891712" cy="150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 sz="3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6-UNDERSTAND AND REFLECT THE KINGDOMS EFFORTS TO CONTROL THE RISING BURDEN OF CANCERS IN KSA.</a:t>
            </a:r>
            <a:endParaRPr/>
          </a:p>
        </p:txBody>
      </p:sp>
      <p:sp>
        <p:nvSpPr>
          <p:cNvPr id="380" name="Google Shape;380;p33"/>
          <p:cNvSpPr txBox="1">
            <a:spLocks noGrp="1"/>
          </p:cNvSpPr>
          <p:nvPr>
            <p:ph type="body" idx="1"/>
          </p:nvPr>
        </p:nvSpPr>
        <p:spPr>
          <a:xfrm>
            <a:off x="684212" y="2333625"/>
            <a:ext cx="8534400" cy="422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</a:pPr>
            <a:endParaRPr sz="2000" b="0" i="0" u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</a:pPr>
            <a:r>
              <a:rPr lang="en-US" sz="20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Cancer Control Program Ministry of Health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</a:pPr>
            <a:r>
              <a:rPr lang="en-US" sz="20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Saudi Cancer society.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</a:pPr>
            <a:r>
              <a:rPr lang="en-US" sz="2000" b="0" i="0" u="sng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http://saudicancer.org/index.php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</a:pPr>
            <a:r>
              <a:rPr lang="en-US" sz="20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National program for early detection of breast cancer.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</a:pPr>
            <a:r>
              <a:rPr lang="en-US" sz="2000" b="0" i="0" u="sng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/>
              </a:rPr>
              <a:t>http://www.bc-moh.com/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</a:pPr>
            <a:r>
              <a:rPr lang="en-US" sz="20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King Fahad National Centre for Children's Cancer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</a:pPr>
            <a:r>
              <a:rPr lang="en-US" sz="2000" b="0" i="0" u="sng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/>
              </a:rPr>
              <a:t>https://www.kfshrc.edu.sa/en/home/hospitals/riyadh/kfnccc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</a:pPr>
            <a:r>
              <a:rPr lang="en-US" sz="20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Sanad Children’s Cancer Support Association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</a:pPr>
            <a:r>
              <a:rPr lang="en-US" sz="20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http://</a:t>
            </a:r>
            <a:r>
              <a:rPr lang="en-US" sz="2000" b="0" i="0" u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www.sanad.org.sa</a:t>
            </a:r>
            <a:r>
              <a:rPr lang="en-US" sz="20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</a:t>
            </a:r>
            <a:endParaRPr dirty="0"/>
          </a:p>
          <a:p>
            <a:pPr marL="285750" marR="0" lvl="0" indent="-1841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</a:pPr>
            <a:endParaRPr sz="2000" b="0" i="0" u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1841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</a:pPr>
            <a:endParaRPr sz="2000" b="0" i="0" u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4"/>
          <p:cNvSpPr txBox="1">
            <a:spLocks noGrp="1"/>
          </p:cNvSpPr>
          <p:nvPr>
            <p:ph type="body" idx="1"/>
          </p:nvPr>
        </p:nvSpPr>
        <p:spPr>
          <a:xfrm>
            <a:off x="468312" y="517525"/>
            <a:ext cx="8534400" cy="3614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</a:pPr>
            <a:r>
              <a:rPr lang="en-US" sz="20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Saudi Arabia there is no countrywide policy for colorectal screening despite the increasing incidence of the disease.</a:t>
            </a:r>
            <a:endParaRPr/>
          </a:p>
        </p:txBody>
      </p:sp>
      <p:sp>
        <p:nvSpPr>
          <p:cNvPr id="386" name="Google Shape;386;p34"/>
          <p:cNvSpPr txBox="1"/>
          <p:nvPr/>
        </p:nvSpPr>
        <p:spPr>
          <a:xfrm>
            <a:off x="6597650" y="6454775"/>
            <a:ext cx="6096000" cy="276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-US" sz="12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Policy of screening for colorectal cancer in Saudi Arabia: A prospective analysis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6"/>
          <p:cNvSpPr txBox="1">
            <a:spLocks noGrp="1"/>
          </p:cNvSpPr>
          <p:nvPr>
            <p:ph type="title"/>
          </p:nvPr>
        </p:nvSpPr>
        <p:spPr>
          <a:xfrm>
            <a:off x="684212" y="830262"/>
            <a:ext cx="10779125" cy="516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7-EXPLAIN IMPORTANT FACTORS AND TRENDS AFFECTING CANCER CONTROL AND DIRECTIONS FOR FUTURE RESEARCH.</a:t>
            </a:r>
            <a:br>
              <a:rPr lang="en-US" sz="36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7"/>
          <p:cNvSpPr txBox="1">
            <a:spLocks noGrp="1"/>
          </p:cNvSpPr>
          <p:nvPr>
            <p:ph type="title"/>
          </p:nvPr>
        </p:nvSpPr>
        <p:spPr>
          <a:xfrm>
            <a:off x="492125" y="252412"/>
            <a:ext cx="10779125" cy="962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TOBACCO</a:t>
            </a:r>
            <a:endParaRPr/>
          </a:p>
        </p:txBody>
      </p:sp>
      <p:sp>
        <p:nvSpPr>
          <p:cNvPr id="402" name="Google Shape;402;p37"/>
          <p:cNvSpPr txBox="1"/>
          <p:nvPr/>
        </p:nvSpPr>
        <p:spPr>
          <a:xfrm>
            <a:off x="7234237" y="6273800"/>
            <a:ext cx="4713287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entury Gothic"/>
              <a:buNone/>
            </a:pPr>
            <a:endParaRPr sz="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entury Gothic"/>
              <a:buNone/>
            </a:pPr>
            <a:r>
              <a:rPr lang="en-US" sz="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Cancer control , Knowledge into action.WHO guide for effective programs.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entury Gothic"/>
              <a:buNone/>
            </a:pPr>
            <a:r>
              <a:rPr lang="en-US" sz="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https://apps.who.int/iris/bitstream/handle/10665/43575/9241547111_eng.pdf?sequence=1</a:t>
            </a:r>
            <a:endParaRPr/>
          </a:p>
        </p:txBody>
      </p:sp>
      <p:sp>
        <p:nvSpPr>
          <p:cNvPr id="403" name="Google Shape;403;p37"/>
          <p:cNvSpPr txBox="1"/>
          <p:nvPr/>
        </p:nvSpPr>
        <p:spPr>
          <a:xfrm>
            <a:off x="288925" y="1354137"/>
            <a:ext cx="10467975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Raise tobacco taxes to at least prevent tobacco products from becoming affordable.</a:t>
            </a:r>
            <a:endParaRPr sz="2400" dirty="0"/>
          </a:p>
          <a:p>
            <a:pPr marL="28575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Tax all tobacco products to prevent consumers switching from highly taxed products to less taxed ones.</a:t>
            </a:r>
            <a:endParaRPr sz="2400" dirty="0"/>
          </a:p>
          <a:p>
            <a:pPr marL="28575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Require by law and enforce 100% smoke-free environments in all indoor workplaces and public places.</a:t>
            </a:r>
            <a:endParaRPr sz="24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6ed0d9fdff_0_1"/>
          <p:cNvSpPr txBox="1">
            <a:spLocks noGrp="1"/>
          </p:cNvSpPr>
          <p:nvPr>
            <p:ph type="title"/>
          </p:nvPr>
        </p:nvSpPr>
        <p:spPr>
          <a:xfrm>
            <a:off x="492125" y="252412"/>
            <a:ext cx="10779000" cy="9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TOBACCO</a:t>
            </a:r>
            <a:endParaRPr/>
          </a:p>
        </p:txBody>
      </p:sp>
      <p:sp>
        <p:nvSpPr>
          <p:cNvPr id="409" name="Google Shape;409;g6ed0d9fdff_0_1"/>
          <p:cNvSpPr txBox="1"/>
          <p:nvPr/>
        </p:nvSpPr>
        <p:spPr>
          <a:xfrm>
            <a:off x="7234237" y="6273800"/>
            <a:ext cx="47133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entury Gothic"/>
              <a:buNone/>
            </a:pPr>
            <a:endParaRPr sz="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entury Gothic"/>
              <a:buNone/>
            </a:pPr>
            <a:r>
              <a:rPr lang="en-US" sz="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Cancer control , Knowledge into action.WHO guide for effective programs.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entury Gothic"/>
              <a:buNone/>
            </a:pPr>
            <a:r>
              <a:rPr lang="en-US" sz="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https://apps.who.int/iris/bitstream/handle/10665/43575/9241547111_eng.pdf?sequence=1</a:t>
            </a:r>
            <a:endParaRPr/>
          </a:p>
        </p:txBody>
      </p:sp>
      <p:sp>
        <p:nvSpPr>
          <p:cNvPr id="410" name="Google Shape;410;g6ed0d9fdff_0_1"/>
          <p:cNvSpPr txBox="1"/>
          <p:nvPr/>
        </p:nvSpPr>
        <p:spPr>
          <a:xfrm>
            <a:off x="288925" y="1354137"/>
            <a:ext cx="10467900" cy="54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Put health warnings on all tobacco packaging.</a:t>
            </a:r>
            <a:endParaRPr sz="2400" dirty="0"/>
          </a:p>
          <a:p>
            <a:pPr marL="28575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Establish a national pilot cessation program in health-care facilities .</a:t>
            </a:r>
            <a:endParaRPr sz="2400" dirty="0"/>
          </a:p>
          <a:p>
            <a:pPr marL="285750" lvl="0" indent="-323850">
              <a:lnSpc>
                <a:spcPct val="150000"/>
              </a:lnSpc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u="sng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</a:t>
            </a:r>
            <a:r>
              <a:rPr lang="en-US" sz="2400" u="sng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www.moh.gov.sa</a:t>
            </a:r>
            <a:r>
              <a:rPr lang="en-US" sz="2400" u="sng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/Ministry/Projects/TCP/Pages/</a:t>
            </a:r>
            <a:r>
              <a:rPr lang="en-US" sz="2400" u="sng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default.aspx</a:t>
            </a:r>
            <a:r>
              <a:rPr lang="en-US" sz="2400" u="sng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lang="ar-SA" sz="2400" u="sng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323850">
              <a:lnSpc>
                <a:spcPct val="150000"/>
              </a:lnSpc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call 937</a:t>
            </a:r>
            <a:endParaRPr sz="2400" dirty="0"/>
          </a:p>
          <a:p>
            <a:pPr marL="285750" marR="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Build media awareness of both the addictive nature of tobacco use and treatment options. </a:t>
            </a:r>
            <a:endParaRPr sz="24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38"/>
          <p:cNvPicPr preferRelativeResize="0"/>
          <p:nvPr/>
        </p:nvPicPr>
        <p:blipFill rotWithShape="1">
          <a:blip r:embed="rId3">
            <a:alphaModFix/>
          </a:blip>
          <a:srcRect l="16349" r="15402"/>
          <a:stretch/>
        </p:blipFill>
        <p:spPr>
          <a:xfrm>
            <a:off x="0" y="0"/>
            <a:ext cx="3465512" cy="419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65512" y="0"/>
            <a:ext cx="5453062" cy="3544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67612" y="931862"/>
            <a:ext cx="4624387" cy="5926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"/>
          <p:cNvSpPr txBox="1">
            <a:spLocks noGrp="1"/>
          </p:cNvSpPr>
          <p:nvPr>
            <p:ph type="title"/>
          </p:nvPr>
        </p:nvSpPr>
        <p:spPr>
          <a:xfrm>
            <a:off x="2514600" y="609600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SzPts val="4400"/>
              <a:buFont typeface="Tahoma"/>
              <a:buNone/>
            </a:pPr>
            <a:r>
              <a:rPr lang="en-US" sz="4400" b="0" i="0" u="none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True or False</a:t>
            </a:r>
            <a:r>
              <a:rPr lang="en-US" sz="4400" b="0" i="0" u="none" dirty="0">
                <a:solidFill>
                  <a:schemeClr val="bg1"/>
                </a:solidFill>
                <a:sym typeface="Tahoma"/>
              </a:rPr>
              <a:t>?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70" name="Google Shape;170;p4"/>
          <p:cNvSpPr txBox="1">
            <a:spLocks noGrp="1"/>
          </p:cNvSpPr>
          <p:nvPr>
            <p:ph type="body" idx="1"/>
          </p:nvPr>
        </p:nvSpPr>
        <p:spPr>
          <a:xfrm>
            <a:off x="2209800" y="2819400"/>
            <a:ext cx="7696200" cy="3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40"/>
              <a:buNone/>
            </a:pPr>
            <a:r>
              <a:rPr lang="en-US" sz="4400" b="0" i="0" u="none" dirty="0">
                <a:solidFill>
                  <a:schemeClr val="bg1"/>
                </a:solidFill>
                <a:sym typeface="Tahoma"/>
              </a:rPr>
              <a:t>Large percentage of cancers are preventable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72" name="Google Shape;172;p4"/>
          <p:cNvSpPr txBox="1"/>
          <p:nvPr/>
        </p:nvSpPr>
        <p:spPr>
          <a:xfrm>
            <a:off x="9390062" y="6243637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ahoma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4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41800" y="2038350"/>
            <a:ext cx="3708400" cy="278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0"/>
          <p:cNvSpPr txBox="1">
            <a:spLocks noGrp="1"/>
          </p:cNvSpPr>
          <p:nvPr>
            <p:ph type="title"/>
          </p:nvPr>
        </p:nvSpPr>
        <p:spPr>
          <a:xfrm>
            <a:off x="684212" y="685800"/>
            <a:ext cx="11507787" cy="150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UNHEALTHY DIET, PHYSICAL INACTIVITY, OVERWEIGHT AND OBESITY</a:t>
            </a:r>
            <a:endParaRPr/>
          </a:p>
        </p:txBody>
      </p:sp>
      <p:sp>
        <p:nvSpPr>
          <p:cNvPr id="428" name="Google Shape;428;p40"/>
          <p:cNvSpPr txBox="1"/>
          <p:nvPr/>
        </p:nvSpPr>
        <p:spPr>
          <a:xfrm>
            <a:off x="7754937" y="6407150"/>
            <a:ext cx="4652962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entury Gothic"/>
              <a:buNone/>
            </a:pPr>
            <a:endParaRPr sz="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entury Gothic"/>
              <a:buNone/>
            </a:pPr>
            <a:r>
              <a:rPr lang="en-US" sz="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Cancer control , Knowledge into action.WHO guide for effective programs.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entury Gothic"/>
              <a:buNone/>
            </a:pPr>
            <a:r>
              <a:rPr lang="en-US" sz="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https://apps.who.int/iris/bitstream/handle/10665/43575/9241547111_eng.pdf?sequence=1</a:t>
            </a:r>
            <a:endParaRPr/>
          </a:p>
        </p:txBody>
      </p:sp>
      <p:sp>
        <p:nvSpPr>
          <p:cNvPr id="429" name="Google Shape;429;p40"/>
          <p:cNvSpPr txBox="1"/>
          <p:nvPr/>
        </p:nvSpPr>
        <p:spPr>
          <a:xfrm>
            <a:off x="868362" y="2192337"/>
            <a:ext cx="9888537" cy="3000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Develop and implement national dietary guidelines and nutrition policies. </a:t>
            </a:r>
            <a:endParaRPr lang="ar-SA" sz="1800" b="0" i="0" u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r>
              <a:rPr lang="ar-SA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</a:t>
            </a:r>
            <a:r>
              <a:rPr lang="en-US" sz="18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</a:t>
            </a:r>
            <a:r>
              <a:rPr lang="en-US" sz="1800" b="0" i="0" u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eg</a:t>
            </a:r>
            <a:r>
              <a:rPr lang="en-US" sz="18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restaurants should put calories.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Promote educational and information campaigns about reducing salt, sugar and fat consumption.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Develop and implement national guidelines on physical activity.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Implement community-wide campaigns to promote the benefits of physical activity.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Promote physical activity in workplaces.</a:t>
            </a:r>
            <a:endParaRPr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g6ed0d9fdff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4413" y="477925"/>
            <a:ext cx="10163175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1"/>
          <p:cNvSpPr txBox="1">
            <a:spLocks noGrp="1"/>
          </p:cNvSpPr>
          <p:nvPr>
            <p:ph type="title"/>
          </p:nvPr>
        </p:nvSpPr>
        <p:spPr>
          <a:xfrm>
            <a:off x="684212" y="685800"/>
            <a:ext cx="11507787" cy="150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ALCOHOL</a:t>
            </a:r>
            <a:endParaRPr/>
          </a:p>
        </p:txBody>
      </p:sp>
      <p:sp>
        <p:nvSpPr>
          <p:cNvPr id="441" name="Google Shape;441;p41"/>
          <p:cNvSpPr txBox="1"/>
          <p:nvPr/>
        </p:nvSpPr>
        <p:spPr>
          <a:xfrm>
            <a:off x="7754937" y="6407150"/>
            <a:ext cx="4652962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entury Gothic"/>
              <a:buNone/>
            </a:pPr>
            <a:endParaRPr sz="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entury Gothic"/>
              <a:buNone/>
            </a:pPr>
            <a:r>
              <a:rPr lang="en-US" sz="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Cancer control , Knowledge into action.WHO guide for effective programs.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entury Gothic"/>
              <a:buNone/>
            </a:pPr>
            <a:r>
              <a:rPr lang="en-US" sz="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https://apps.who.int/iris/bitstream/handle/10665/43575/9241547111_eng.pdf?sequence=1</a:t>
            </a:r>
            <a:endParaRPr/>
          </a:p>
        </p:txBody>
      </p:sp>
      <p:sp>
        <p:nvSpPr>
          <p:cNvPr id="442" name="Google Shape;442;p41"/>
          <p:cNvSpPr txBox="1"/>
          <p:nvPr/>
        </p:nvSpPr>
        <p:spPr>
          <a:xfrm>
            <a:off x="868362" y="2192337"/>
            <a:ext cx="9888537" cy="86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Raise public awareness, especially among young people, about alcohol-related health risks, including cancer.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2"/>
          <p:cNvSpPr txBox="1">
            <a:spLocks noGrp="1"/>
          </p:cNvSpPr>
          <p:nvPr>
            <p:ph type="title"/>
          </p:nvPr>
        </p:nvSpPr>
        <p:spPr>
          <a:xfrm>
            <a:off x="684212" y="685800"/>
            <a:ext cx="11507787" cy="150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HEPATITIS B VIRUS (HBV)</a:t>
            </a:r>
            <a:endParaRPr/>
          </a:p>
        </p:txBody>
      </p:sp>
      <p:sp>
        <p:nvSpPr>
          <p:cNvPr id="448" name="Google Shape;448;p42"/>
          <p:cNvSpPr txBox="1"/>
          <p:nvPr/>
        </p:nvSpPr>
        <p:spPr>
          <a:xfrm>
            <a:off x="7754937" y="6407150"/>
            <a:ext cx="4652962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entury Gothic"/>
              <a:buNone/>
            </a:pPr>
            <a:endParaRPr sz="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entury Gothic"/>
              <a:buNone/>
            </a:pPr>
            <a:r>
              <a:rPr lang="en-US" sz="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Cancer control , Knowledge into action.WHO guide for effective programs.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entury Gothic"/>
              <a:buNone/>
            </a:pPr>
            <a:r>
              <a:rPr lang="en-US" sz="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https://apps.who.int/iris/bitstream/handle/10665/43575/9241547111_eng.pdf?sequence=1</a:t>
            </a:r>
            <a:endParaRPr/>
          </a:p>
        </p:txBody>
      </p:sp>
      <p:sp>
        <p:nvSpPr>
          <p:cNvPr id="449" name="Google Shape;449;p42"/>
          <p:cNvSpPr txBox="1"/>
          <p:nvPr/>
        </p:nvSpPr>
        <p:spPr>
          <a:xfrm>
            <a:off x="374650" y="1819275"/>
            <a:ext cx="11323637" cy="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Implement universal infant immunization using one of the recommended immunization schedules.</a:t>
            </a:r>
            <a:endParaRPr/>
          </a:p>
        </p:txBody>
      </p:sp>
      <p:pic>
        <p:nvPicPr>
          <p:cNvPr id="450" name="Google Shape;450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2327275"/>
            <a:ext cx="4067175" cy="4138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3"/>
          <p:cNvSpPr txBox="1">
            <a:spLocks noGrp="1"/>
          </p:cNvSpPr>
          <p:nvPr>
            <p:ph type="title"/>
          </p:nvPr>
        </p:nvSpPr>
        <p:spPr>
          <a:xfrm>
            <a:off x="684212" y="685800"/>
            <a:ext cx="11507787" cy="150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ENVIRONMENTAL EXPOSURE TO CARCINOGENS</a:t>
            </a:r>
            <a:endParaRPr/>
          </a:p>
        </p:txBody>
      </p:sp>
      <p:sp>
        <p:nvSpPr>
          <p:cNvPr id="456" name="Google Shape;456;p43"/>
          <p:cNvSpPr txBox="1"/>
          <p:nvPr/>
        </p:nvSpPr>
        <p:spPr>
          <a:xfrm>
            <a:off x="7754937" y="6407150"/>
            <a:ext cx="4652962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entury Gothic"/>
              <a:buNone/>
            </a:pPr>
            <a:endParaRPr sz="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entury Gothic"/>
              <a:buNone/>
            </a:pPr>
            <a:r>
              <a:rPr lang="en-US" sz="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Cancer control , Knowledge into action.WHO guide for effective programs.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entury Gothic"/>
              <a:buNone/>
            </a:pPr>
            <a:r>
              <a:rPr lang="en-US" sz="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https://apps.who.int/iris/bitstream/handle/10665/43575/9241547111_eng.pdf?sequence=1</a:t>
            </a:r>
            <a:endParaRPr/>
          </a:p>
        </p:txBody>
      </p:sp>
      <p:sp>
        <p:nvSpPr>
          <p:cNvPr id="457" name="Google Shape;457;p43"/>
          <p:cNvSpPr txBox="1"/>
          <p:nvPr/>
        </p:nvSpPr>
        <p:spPr>
          <a:xfrm>
            <a:off x="868362" y="2192337"/>
            <a:ext cx="9888537" cy="2586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Stop using all forms of asbestos.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Provide safe drinking water. 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Reduce the use of biomass and coal for heating and cooking at home, and promote use of clean burning and efficient stoves.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Implement food safety systems (i.e. legislation and monitoring) focusing on key contaminants. For </a:t>
            </a:r>
            <a:r>
              <a:rPr lang="en-US" sz="1800" b="0" i="0" u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eg.</a:t>
            </a:r>
            <a:r>
              <a:rPr lang="en-US" sz="18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SFDA.</a:t>
            </a:r>
            <a:endParaRPr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4"/>
          <p:cNvSpPr txBox="1">
            <a:spLocks noGrp="1"/>
          </p:cNvSpPr>
          <p:nvPr>
            <p:ph type="title"/>
          </p:nvPr>
        </p:nvSpPr>
        <p:spPr>
          <a:xfrm>
            <a:off x="684212" y="685800"/>
            <a:ext cx="11507787" cy="150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OCCUPATIONAL EXPOSURE TO CARCINOGENS </a:t>
            </a:r>
            <a:endParaRPr/>
          </a:p>
        </p:txBody>
      </p:sp>
      <p:sp>
        <p:nvSpPr>
          <p:cNvPr id="463" name="Google Shape;463;p44"/>
          <p:cNvSpPr txBox="1"/>
          <p:nvPr/>
        </p:nvSpPr>
        <p:spPr>
          <a:xfrm>
            <a:off x="7539037" y="6396038"/>
            <a:ext cx="4652962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entury Gothic"/>
              <a:buNone/>
            </a:pPr>
            <a:endParaRPr sz="800" b="0" i="0" u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entury Gothic"/>
              <a:buNone/>
            </a:pPr>
            <a:r>
              <a:rPr lang="en-US" sz="8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Cancer control , Knowledge into </a:t>
            </a:r>
            <a:r>
              <a:rPr lang="en-US" sz="800" b="0" i="0" u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action.WHO</a:t>
            </a:r>
            <a:r>
              <a:rPr lang="en-US" sz="8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guide for effective programs.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entury Gothic"/>
              <a:buNone/>
            </a:pPr>
            <a:r>
              <a:rPr lang="en-US" sz="8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</a:t>
            </a:r>
            <a:r>
              <a:rPr lang="en-US" sz="800" b="0" i="0" u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apps.who.int</a:t>
            </a:r>
            <a:r>
              <a:rPr lang="en-US" sz="8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/iris/bitstream/handle/10665/43575/9241547111_eng.pdf?sequence=1</a:t>
            </a:r>
            <a:endParaRPr dirty="0"/>
          </a:p>
        </p:txBody>
      </p:sp>
      <p:sp>
        <p:nvSpPr>
          <p:cNvPr id="464" name="Google Shape;464;p44"/>
          <p:cNvSpPr txBox="1"/>
          <p:nvPr/>
        </p:nvSpPr>
        <p:spPr>
          <a:xfrm>
            <a:off x="868362" y="2192337"/>
            <a:ext cx="9888537" cy="17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Develop regulatory standards and enforce control of the use of known carcinogens in the workplace.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Include occupational cancer in the national list of occupational diseases.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Identify workers, workplaces and worksites with exposure to carcinogens.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5"/>
          <p:cNvSpPr txBox="1">
            <a:spLocks noGrp="1"/>
          </p:cNvSpPr>
          <p:nvPr>
            <p:ph type="title"/>
          </p:nvPr>
        </p:nvSpPr>
        <p:spPr>
          <a:xfrm>
            <a:off x="684212" y="685800"/>
            <a:ext cx="11507787" cy="150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RADIATION</a:t>
            </a:r>
            <a:endParaRPr/>
          </a:p>
        </p:txBody>
      </p:sp>
      <p:sp>
        <p:nvSpPr>
          <p:cNvPr id="470" name="Google Shape;470;p45"/>
          <p:cNvSpPr txBox="1"/>
          <p:nvPr/>
        </p:nvSpPr>
        <p:spPr>
          <a:xfrm>
            <a:off x="7754937" y="6407150"/>
            <a:ext cx="4652962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entury Gothic"/>
              <a:buNone/>
            </a:pPr>
            <a:endParaRPr sz="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entury Gothic"/>
              <a:buNone/>
            </a:pPr>
            <a:r>
              <a:rPr lang="en-US" sz="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Cancer control , Knowledge into action.WHO guide for effective programs.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entury Gothic"/>
              <a:buNone/>
            </a:pPr>
            <a:r>
              <a:rPr lang="en-US" sz="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https://apps.who.int/iris/bitstream/handle/10665/43575/9241547111_eng.pdf?sequence=1</a:t>
            </a:r>
            <a:endParaRPr/>
          </a:p>
        </p:txBody>
      </p:sp>
      <p:sp>
        <p:nvSpPr>
          <p:cNvPr id="471" name="Google Shape;471;p45"/>
          <p:cNvSpPr txBox="1"/>
          <p:nvPr/>
        </p:nvSpPr>
        <p:spPr>
          <a:xfrm>
            <a:off x="868362" y="2192337"/>
            <a:ext cx="9888537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Provide information about sources and effects of all types of radiation. 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Establish national radiation protection standards (using internationally available guidelines).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Ensure regular safety training of radiation workers.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Promote UV risk awareness and UV protection action.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example Dose limits for Ionizing radiation are: 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the public, 1 mSv/year.</a:t>
            </a:r>
            <a:endParaRPr dirty="0"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occupationally exposed persons, 20 mSv/year.</a:t>
            </a:r>
            <a:endParaRPr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46"/>
          <p:cNvPicPr preferRelativeResize="0"/>
          <p:nvPr/>
        </p:nvPicPr>
        <p:blipFill rotWithShape="1">
          <a:blip r:embed="rId3">
            <a:alphaModFix/>
          </a:blip>
          <a:srcRect l="18992" t="12806" r="8902"/>
          <a:stretch/>
        </p:blipFill>
        <p:spPr>
          <a:xfrm>
            <a:off x="0" y="0"/>
            <a:ext cx="5372100" cy="4872037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46"/>
          <p:cNvSpPr txBox="1"/>
          <p:nvPr/>
        </p:nvSpPr>
        <p:spPr>
          <a:xfrm>
            <a:off x="476250" y="5000625"/>
            <a:ext cx="4981575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Display of background radiation in a hotel at Naraha, Japan, showing dose rate in microsieverts per hour, five years after the Fukushima disaster.</a:t>
            </a:r>
            <a:endParaRPr/>
          </a:p>
        </p:txBody>
      </p:sp>
      <p:pic>
        <p:nvPicPr>
          <p:cNvPr id="478" name="Google Shape;478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72100" y="1900237"/>
            <a:ext cx="4457700" cy="29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46"/>
          <p:cNvSpPr txBox="1"/>
          <p:nvPr/>
        </p:nvSpPr>
        <p:spPr>
          <a:xfrm>
            <a:off x="5859462" y="5000625"/>
            <a:ext cx="3038475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US" sz="1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Personal radiation badge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47"/>
          <p:cNvSpPr txBox="1"/>
          <p:nvPr/>
        </p:nvSpPr>
        <p:spPr>
          <a:xfrm>
            <a:off x="6858000" y="1311275"/>
            <a:ext cx="3367087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US" sz="1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Radiation protection clothes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"/>
          <p:cNvSpPr txBox="1">
            <a:spLocks noGrp="1"/>
          </p:cNvSpPr>
          <p:nvPr>
            <p:ph type="title"/>
          </p:nvPr>
        </p:nvSpPr>
        <p:spPr>
          <a:xfrm>
            <a:off x="2743200" y="609600"/>
            <a:ext cx="7239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SzPts val="4400"/>
              <a:buFont typeface="Tahoma"/>
              <a:buNone/>
            </a:pPr>
            <a:r>
              <a:rPr lang="en-US" sz="4400" b="0" i="0" u="none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True or False</a:t>
            </a:r>
            <a:r>
              <a:rPr lang="en-US" sz="4400" b="0" i="0" u="none" dirty="0">
                <a:solidFill>
                  <a:schemeClr val="bg1"/>
                </a:solidFill>
                <a:sym typeface="Tahoma"/>
              </a:rPr>
              <a:t>?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78" name="Google Shape;178;p5"/>
          <p:cNvSpPr txBox="1">
            <a:spLocks noGrp="1"/>
          </p:cNvSpPr>
          <p:nvPr>
            <p:ph type="body" idx="1"/>
          </p:nvPr>
        </p:nvSpPr>
        <p:spPr>
          <a:xfrm>
            <a:off x="2133600" y="2514600"/>
            <a:ext cx="7696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40"/>
              <a:buNone/>
            </a:pPr>
            <a:r>
              <a:rPr lang="en-US" sz="4400" b="0" i="0" u="none" dirty="0">
                <a:solidFill>
                  <a:schemeClr val="bg1"/>
                </a:solidFill>
                <a:sym typeface="Tahoma"/>
              </a:rPr>
              <a:t>	Preventing cancer is easier than treating cancer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80" name="Google Shape;180;p5"/>
          <p:cNvSpPr txBox="1"/>
          <p:nvPr/>
        </p:nvSpPr>
        <p:spPr>
          <a:xfrm>
            <a:off x="9390062" y="6243637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ahoma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5</a:t>
            </a:fld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48"/>
          <p:cNvSpPr txBox="1">
            <a:spLocks noGrp="1"/>
          </p:cNvSpPr>
          <p:nvPr>
            <p:ph type="title"/>
          </p:nvPr>
        </p:nvSpPr>
        <p:spPr>
          <a:xfrm>
            <a:off x="684212" y="685800"/>
            <a:ext cx="11507787" cy="150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 ARE PEOPLE EXPOSED TO UV RADIATION?</a:t>
            </a:r>
            <a:endParaRPr/>
          </a:p>
        </p:txBody>
      </p:sp>
      <p:sp>
        <p:nvSpPr>
          <p:cNvPr id="491" name="Google Shape;491;p48"/>
          <p:cNvSpPr txBox="1"/>
          <p:nvPr/>
        </p:nvSpPr>
        <p:spPr>
          <a:xfrm>
            <a:off x="7373937" y="6407150"/>
            <a:ext cx="4653000" cy="3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entury Gothic"/>
              <a:buNone/>
            </a:pPr>
            <a:r>
              <a:rPr lang="en-US" sz="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https://www.cancer.org/cancer/cancer-causes/radiation-exposure/uv-radiation/uv-radiation-how-are-people-exposed-to-uv.html</a:t>
            </a:r>
            <a:endParaRPr/>
          </a:p>
        </p:txBody>
      </p:sp>
      <p:sp>
        <p:nvSpPr>
          <p:cNvPr id="492" name="Google Shape;492;p48"/>
          <p:cNvSpPr txBox="1"/>
          <p:nvPr/>
        </p:nvSpPr>
        <p:spPr>
          <a:xfrm>
            <a:off x="868362" y="2192337"/>
            <a:ext cx="9888537" cy="466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b="1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Sunlight</a:t>
            </a:r>
            <a:r>
              <a:rPr lang="en-US" sz="1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 the main source of UV radiation.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b="1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Sunlamps and sunbeds </a:t>
            </a:r>
            <a:r>
              <a:rPr lang="en-US" sz="1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(tanning beds and booths).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b="1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Phototherapy</a:t>
            </a:r>
            <a:r>
              <a:rPr lang="en-US" sz="1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(UV therapy):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UVA (320 to 400 nm) OR UVB, UVB is divided into: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Broadband (280 to 320 nm)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Narrowband (311-313 nm)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the carcinogenic potential of narrow band UVB is less established.</a:t>
            </a:r>
            <a:endParaRPr/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b="1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Other</a:t>
            </a:r>
            <a:r>
              <a:rPr lang="en-US" sz="1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(Black-light lamps, Mercury-vapor lamps, High-pressure xenon and xenon-mercury arc lamps, plasma torches, and welding arcs).</a:t>
            </a:r>
            <a:endParaRPr/>
          </a:p>
          <a:p>
            <a:pPr marL="2857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93" name="Google Shape;49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8475" y="1904250"/>
            <a:ext cx="4757250" cy="2673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9"/>
          <p:cNvSpPr txBox="1">
            <a:spLocks noGrp="1"/>
          </p:cNvSpPr>
          <p:nvPr>
            <p:ph type="title"/>
          </p:nvPr>
        </p:nvSpPr>
        <p:spPr>
          <a:xfrm>
            <a:off x="684212" y="4487862"/>
            <a:ext cx="8534400" cy="150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THANK YOU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0"/>
          <p:cNvSpPr txBox="1">
            <a:spLocks noGrp="1"/>
          </p:cNvSpPr>
          <p:nvPr>
            <p:ph type="title"/>
          </p:nvPr>
        </p:nvSpPr>
        <p:spPr>
          <a:xfrm>
            <a:off x="684212" y="685800"/>
            <a:ext cx="8534400" cy="150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APPENDIX</a:t>
            </a:r>
            <a:endParaRPr/>
          </a:p>
        </p:txBody>
      </p:sp>
      <p:sp>
        <p:nvSpPr>
          <p:cNvPr id="504" name="Google Shape;504;p50"/>
          <p:cNvSpPr txBox="1"/>
          <p:nvPr/>
        </p:nvSpPr>
        <p:spPr>
          <a:xfrm>
            <a:off x="684212" y="1728787"/>
            <a:ext cx="6096000" cy="2308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US" sz="1800" b="1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 to use home fecal occult blood screening test: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US" sz="1800" b="0" i="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https://youtu.be/WI8zaZiQXDg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US" sz="1800" b="1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 to use home </a:t>
            </a:r>
            <a:r>
              <a:rPr lang="en-US" sz="1800" b="1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Fecal immunochemical (FITs)</a:t>
            </a:r>
            <a:r>
              <a:rPr lang="en-US" sz="1800" b="1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screening test:</a:t>
            </a:r>
            <a:endParaRPr sz="1800" b="1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US" sz="1800" b="0" i="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/>
              </a:rPr>
              <a:t>https://youtu.be/UWr7IJpm9do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US" sz="1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 to do pap smear and hpv test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-US" sz="1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https://www.youtube.com/watch?v=7AWbs-OUV6Y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"/>
          <p:cNvSpPr txBox="1">
            <a:spLocks noGrp="1"/>
          </p:cNvSpPr>
          <p:nvPr>
            <p:ph type="title"/>
          </p:nvPr>
        </p:nvSpPr>
        <p:spPr>
          <a:xfrm>
            <a:off x="2743200" y="609600"/>
            <a:ext cx="7239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33"/>
              </a:buClr>
              <a:buSzPts val="4400"/>
              <a:buFont typeface="Tahoma"/>
              <a:buNone/>
            </a:pPr>
            <a:r>
              <a:rPr lang="en-US" sz="4400" b="0" i="0" u="none" dirty="0">
                <a:solidFill>
                  <a:schemeClr val="bg1"/>
                </a:solidFill>
                <a:latin typeface="Tahoma"/>
                <a:ea typeface="Tahoma"/>
                <a:cs typeface="Tahoma"/>
                <a:sym typeface="Tahoma"/>
              </a:rPr>
              <a:t>True or False</a:t>
            </a:r>
            <a:r>
              <a:rPr lang="en-US" sz="4400" b="0" i="0" u="none" dirty="0">
                <a:solidFill>
                  <a:schemeClr val="bg1"/>
                </a:solidFill>
                <a:sym typeface="Tahoma"/>
              </a:rPr>
              <a:t>?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86" name="Google Shape;186;p6"/>
          <p:cNvSpPr txBox="1">
            <a:spLocks noGrp="1"/>
          </p:cNvSpPr>
          <p:nvPr>
            <p:ph type="body" idx="1"/>
          </p:nvPr>
        </p:nvSpPr>
        <p:spPr>
          <a:xfrm>
            <a:off x="2133600" y="2514600"/>
            <a:ext cx="7696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40"/>
              <a:buNone/>
            </a:pPr>
            <a:r>
              <a:rPr lang="en-US" sz="4400" b="0" i="0" u="none" dirty="0">
                <a:solidFill>
                  <a:schemeClr val="bg1"/>
                </a:solidFill>
                <a:sym typeface="Tahoma"/>
              </a:rPr>
              <a:t>	Screening tests are recommended for most cancers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88" name="Google Shape;188;p6"/>
          <p:cNvSpPr txBox="1"/>
          <p:nvPr/>
        </p:nvSpPr>
        <p:spPr>
          <a:xfrm>
            <a:off x="9390062" y="6243637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ahoma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7"/>
          <p:cNvSpPr txBox="1">
            <a:spLocks noGrp="1"/>
          </p:cNvSpPr>
          <p:nvPr>
            <p:ph type="title"/>
          </p:nvPr>
        </p:nvSpPr>
        <p:spPr>
          <a:xfrm>
            <a:off x="684212" y="685800"/>
            <a:ext cx="8534400" cy="150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1-THE GLOBAL IMPACT OF CANCER</a:t>
            </a:r>
            <a:endParaRPr dirty="0"/>
          </a:p>
        </p:txBody>
      </p:sp>
      <p:sp>
        <p:nvSpPr>
          <p:cNvPr id="194" name="Google Shape;194;p7"/>
          <p:cNvSpPr txBox="1">
            <a:spLocks noGrp="1"/>
          </p:cNvSpPr>
          <p:nvPr>
            <p:ph type="body" idx="1"/>
          </p:nvPr>
        </p:nvSpPr>
        <p:spPr>
          <a:xfrm>
            <a:off x="684212" y="2538412"/>
            <a:ext cx="9628187" cy="3919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</a:pPr>
            <a:r>
              <a:rPr lang="en-US" sz="20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lang="en-US" sz="2000" b="0" i="0" u="none" baseline="300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nd</a:t>
            </a:r>
            <a:r>
              <a:rPr lang="en-US" sz="20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leading cause of death globally.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</a:pPr>
            <a:r>
              <a:rPr lang="en-US" sz="20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2018, 18.1 million new cases and 9.6 million deaths*</a:t>
            </a:r>
            <a:r>
              <a:rPr lang="en-US" dirty="0">
                <a:solidFill>
                  <a:schemeClr val="lt1"/>
                </a:solidFill>
              </a:rPr>
              <a:t> (26,300 death/days)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</a:pPr>
            <a:r>
              <a:rPr lang="en-US" sz="20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One in 5 men and one in 6 women develop cancer during their lifetime.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</a:pPr>
            <a:r>
              <a:rPr lang="en-US" sz="20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one in 8 men and one in 11 women die from the cancer.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</a:pPr>
            <a:endParaRPr lang="en-US" dirty="0">
              <a:solidFill>
                <a:schemeClr val="lt1"/>
              </a:solidFill>
            </a:endParaRPr>
          </a:p>
          <a:p>
            <a:pPr marL="0" indent="0">
              <a:spcBef>
                <a:spcPts val="1000"/>
              </a:spcBef>
              <a:buSzPts val="1600"/>
              <a:buNone/>
            </a:pPr>
            <a:r>
              <a:rPr lang="en-US" sz="1400" dirty="0">
                <a:solidFill>
                  <a:schemeClr val="lt1"/>
                </a:solidFill>
              </a:rPr>
              <a:t>* 2,552,226 died from the COVID-19 pandemic as per 2-March-2021.</a:t>
            </a:r>
            <a:endParaRPr sz="1400" dirty="0"/>
          </a:p>
        </p:txBody>
      </p:sp>
      <p:sp>
        <p:nvSpPr>
          <p:cNvPr id="195" name="Google Shape;195;p7"/>
          <p:cNvSpPr txBox="1"/>
          <p:nvPr/>
        </p:nvSpPr>
        <p:spPr>
          <a:xfrm>
            <a:off x="10312400" y="6351587"/>
            <a:ext cx="1820862" cy="21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entury Gothic"/>
              <a:buNone/>
            </a:pPr>
            <a:r>
              <a:rPr lang="en-US" sz="8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</a:t>
            </a:r>
            <a:r>
              <a:rPr lang="en-US" sz="800" b="0" i="0" u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www.who.int</a:t>
            </a:r>
            <a:r>
              <a:rPr lang="en-US" sz="8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/cancer/</a:t>
            </a:r>
            <a:r>
              <a:rPr lang="en-US" sz="800" b="0" i="0" u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8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"/>
          <p:cNvSpPr txBox="1">
            <a:spLocks noGrp="1"/>
          </p:cNvSpPr>
          <p:nvPr>
            <p:ph type="title"/>
          </p:nvPr>
        </p:nvSpPr>
        <p:spPr>
          <a:xfrm>
            <a:off x="684212" y="685800"/>
            <a:ext cx="8534400" cy="150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sz="36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1-THE GLOBAL IMPACT OF CANCER</a:t>
            </a:r>
            <a:endParaRPr/>
          </a:p>
        </p:txBody>
      </p:sp>
      <p:sp>
        <p:nvSpPr>
          <p:cNvPr id="201" name="Google Shape;201;p8"/>
          <p:cNvSpPr txBox="1">
            <a:spLocks noGrp="1"/>
          </p:cNvSpPr>
          <p:nvPr>
            <p:ph type="body" idx="1"/>
          </p:nvPr>
        </p:nvSpPr>
        <p:spPr>
          <a:xfrm>
            <a:off x="684212" y="2538412"/>
            <a:ext cx="9628187" cy="3919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</a:pPr>
            <a:r>
              <a:rPr lang="en-US">
                <a:solidFill>
                  <a:schemeClr val="lt1"/>
                </a:solidFill>
              </a:rPr>
              <a:t> In 2010</a:t>
            </a:r>
            <a:r>
              <a:rPr lang="en-US" sz="20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total annual economic cost of cancer was approximately 1.16 trillion US$.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</a:pPr>
            <a:r>
              <a:rPr lang="en-US" sz="20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Late-stage presentation and inaccessible diagnosis and treatment are common.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</a:pPr>
            <a:r>
              <a:rPr lang="en-US" sz="20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2017, only 26% of low-income countries reported having pathology services generally available in the public sector. 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</a:pPr>
            <a:r>
              <a:rPr lang="en-US" sz="20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More than 90% of high-income countries reported treatment services are available compared to less than 30% of low-income countries.</a:t>
            </a:r>
            <a:endParaRPr/>
          </a:p>
          <a:p>
            <a:pPr marL="285750" marR="0" lvl="0" indent="-18415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None/>
            </a:pPr>
            <a:endParaRPr sz="20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2" name="Google Shape;202;p8"/>
          <p:cNvSpPr txBox="1"/>
          <p:nvPr/>
        </p:nvSpPr>
        <p:spPr>
          <a:xfrm>
            <a:off x="8897937" y="6351587"/>
            <a:ext cx="3294062" cy="21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entury Gothic"/>
              <a:buNone/>
            </a:pPr>
            <a:r>
              <a:rPr lang="en-US" sz="8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</a:t>
            </a:r>
            <a:r>
              <a:rPr lang="en-US" sz="800" b="0" i="0" u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www.who.int</a:t>
            </a:r>
            <a:r>
              <a:rPr lang="en-US" sz="8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</a:t>
            </a:r>
            <a:r>
              <a:rPr lang="en-US" sz="800" b="0" i="0" u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800" b="0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/news-room/fact-sheets/detail/cancer</a:t>
            </a:r>
            <a:endParaRPr dirty="0"/>
          </a:p>
        </p:txBody>
      </p:sp>
      <p:pic>
        <p:nvPicPr>
          <p:cNvPr id="203" name="Google Shape;20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56950" y="4590100"/>
            <a:ext cx="1320466" cy="186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47200" y="3626275"/>
            <a:ext cx="995525" cy="139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9"/>
          <p:cNvSpPr txBox="1"/>
          <p:nvPr/>
        </p:nvSpPr>
        <p:spPr>
          <a:xfrm>
            <a:off x="10745787" y="6634162"/>
            <a:ext cx="1446212" cy="21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Century Gothic"/>
              <a:buNone/>
            </a:pPr>
            <a:r>
              <a:rPr lang="en-US" sz="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World cancer report 2014</a:t>
            </a:r>
            <a:endParaRPr/>
          </a:p>
        </p:txBody>
      </p:sp>
      <p:sp>
        <p:nvSpPr>
          <p:cNvPr id="210" name="Google Shape;210;p9"/>
          <p:cNvSpPr txBox="1">
            <a:spLocks noGrp="1"/>
          </p:cNvSpPr>
          <p:nvPr>
            <p:ph type="title"/>
          </p:nvPr>
        </p:nvSpPr>
        <p:spPr>
          <a:xfrm>
            <a:off x="241300" y="1323975"/>
            <a:ext cx="11850687" cy="881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</a:pPr>
            <a:r>
              <a:rPr lang="en-US" sz="3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2-IDENTIFY THE MOST PREVALENT CANCERS WORLDWIDE, IN THE REGION AND IN KSA.</a:t>
            </a:r>
            <a:br>
              <a:rPr lang="en-US" sz="3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br>
              <a:rPr lang="en-US" sz="3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3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3-IDENTIFY THE LEADING CAUSES OF CANCER DEATHS.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rgbClr val="000000"/>
      </a:dk1>
      <a:lt1>
        <a:srgbClr val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428</TotalTime>
  <Words>2729</Words>
  <Application>Microsoft Macintosh PowerPoint</Application>
  <PresentationFormat>Widescreen</PresentationFormat>
  <Paragraphs>420</Paragraphs>
  <Slides>52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4" baseType="lpstr">
      <vt:lpstr>Arial</vt:lpstr>
      <vt:lpstr>Arial Rounded</vt:lpstr>
      <vt:lpstr>ArialRoundedMTBold</vt:lpstr>
      <vt:lpstr>Calibri</vt:lpstr>
      <vt:lpstr>Century Gothic</vt:lpstr>
      <vt:lpstr>Helvetica Neue</vt:lpstr>
      <vt:lpstr>Noto Sans Symbols</vt:lpstr>
      <vt:lpstr>Nunito</vt:lpstr>
      <vt:lpstr>Tahoma</vt:lpstr>
      <vt:lpstr>Trebuchet MS</vt:lpstr>
      <vt:lpstr>Wingdings</vt:lpstr>
      <vt:lpstr>Slice</vt:lpstr>
      <vt:lpstr>CANCER</vt:lpstr>
      <vt:lpstr>OBJECTIVES</vt:lpstr>
      <vt:lpstr>BRAIN STORMING QUESTIONS….</vt:lpstr>
      <vt:lpstr>True or False?</vt:lpstr>
      <vt:lpstr>True or False?</vt:lpstr>
      <vt:lpstr>True or False?</vt:lpstr>
      <vt:lpstr>1-THE GLOBAL IMPACT OF CANCER</vt:lpstr>
      <vt:lpstr>1-THE GLOBAL IMPACT OF CANCER</vt:lpstr>
      <vt:lpstr>2-IDENTIFY THE MOST PREVALENT CANCERS WORLDWIDE, IN THE REGION AND IN KSA.  3-IDENTIFY THE LEADING CAUSES OF CANCER DEATHS.</vt:lpstr>
      <vt:lpstr>2-IDENTIFY THE MOST PREVALENT CANCERS WORLDWIDE, IN THE REGION AND IN KSA.</vt:lpstr>
      <vt:lpstr>PowerPoint Presentation</vt:lpstr>
      <vt:lpstr>CANCER CAUSES</vt:lpstr>
      <vt:lpstr>PowerPoint Presentation</vt:lpstr>
      <vt:lpstr>4-UNDERSTAND THE CANCER CONTROL CONTINUUM AND EXPLAIN ITS IMPLICATION TO PUBLIC HEALTH.</vt:lpstr>
      <vt:lpstr>PowerPoint Presentation</vt:lpstr>
      <vt:lpstr>5-SCREENING FOR CANCER.</vt:lpstr>
      <vt:lpstr>THE WILSON-JUNGNER CRITERIA FOR SCREENING PROGRAM</vt:lpstr>
      <vt:lpstr>PowerPoint Presentation</vt:lpstr>
      <vt:lpstr>BREAST CANCER SCREENING</vt:lpstr>
      <vt:lpstr>COLORECTAL CANCER SCREENING</vt:lpstr>
      <vt:lpstr>COLORECTAL CANCER MODALITIES AND FREQUENCY</vt:lpstr>
      <vt:lpstr>INCIDENCE OF CERVICAL CANCER IN KSA</vt:lpstr>
      <vt:lpstr>CERVICAL CANCER SCREENING</vt:lpstr>
      <vt:lpstr>DEFINE “ADEQUATE” CERVICAL CANCER SCREENING?</vt:lpstr>
      <vt:lpstr>SCREENING FOR HEMATOLOGIC MALIGNANCIES (LYMPHOMA, LEUKEMIA…ETC)?</vt:lpstr>
      <vt:lpstr>SCREENING FOR LUNG CANCER</vt:lpstr>
      <vt:lpstr>SCREENING FOR LUNG CANCER</vt:lpstr>
      <vt:lpstr>SCREENING FOR PROSTATE CANCER</vt:lpstr>
      <vt:lpstr>Prostate Cancer </vt:lpstr>
      <vt:lpstr>SCREENING FOR THYROID CANCER</vt:lpstr>
      <vt:lpstr>SCREENING FOR LIVER CANCER</vt:lpstr>
      <vt:lpstr>SCREENING FOR UTERINE CANCER</vt:lpstr>
      <vt:lpstr>SCREENING FOR OVARIAN CANCER</vt:lpstr>
      <vt:lpstr>6-UNDERSTAND AND REFLECT THE KINGDOMS EFFORTS TO CONTROL THE RISING BURDEN OF CANCERS IN KSA.</vt:lpstr>
      <vt:lpstr>PowerPoint Presentation</vt:lpstr>
      <vt:lpstr>7-EXPLAIN IMPORTANT FACTORS AND TRENDS AFFECTING CANCER CONTROL AND DIRECTIONS FOR FUTURE RESEARCH. </vt:lpstr>
      <vt:lpstr>TOBACCO</vt:lpstr>
      <vt:lpstr>TOBACCO</vt:lpstr>
      <vt:lpstr>PowerPoint Presentation</vt:lpstr>
      <vt:lpstr>PowerPoint Presentation</vt:lpstr>
      <vt:lpstr>UNHEALTHY DIET, PHYSICAL INACTIVITY, OVERWEIGHT AND OBESITY</vt:lpstr>
      <vt:lpstr>PowerPoint Presentation</vt:lpstr>
      <vt:lpstr>ALCOHOL</vt:lpstr>
      <vt:lpstr>HEPATITIS B VIRUS (HBV)</vt:lpstr>
      <vt:lpstr>ENVIRONMENTAL EXPOSURE TO CARCINOGENS</vt:lpstr>
      <vt:lpstr>OCCUPATIONAL EXPOSURE TO CARCINOGENS </vt:lpstr>
      <vt:lpstr>RADIATION</vt:lpstr>
      <vt:lpstr>PowerPoint Presentation</vt:lpstr>
      <vt:lpstr>PowerPoint Presentation</vt:lpstr>
      <vt:lpstr>HOW ARE PEOPLE EXPOSED TO UV RADIATION?</vt:lpstr>
      <vt:lpstr>THANK YOU</vt:lpstr>
      <vt:lpstr>APPENDIX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CANCER</dc:title>
  <dc:creator>Haytham</dc:creator>
  <cp:lastModifiedBy>Haytham Alsaif</cp:lastModifiedBy>
  <cp:revision>37</cp:revision>
  <dcterms:created xsi:type="dcterms:W3CDTF">2018-12-31T08:50:54Z</dcterms:created>
  <dcterms:modified xsi:type="dcterms:W3CDTF">2021-03-02T22:49:24Z</dcterms:modified>
</cp:coreProperties>
</file>