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51"/>
  </p:notesMasterIdLst>
  <p:sldIdLst>
    <p:sldId id="256" r:id="rId2"/>
    <p:sldId id="1826" r:id="rId3"/>
    <p:sldId id="1848" r:id="rId4"/>
    <p:sldId id="292" r:id="rId5"/>
    <p:sldId id="262" r:id="rId6"/>
    <p:sldId id="283" r:id="rId7"/>
    <p:sldId id="257" r:id="rId8"/>
    <p:sldId id="1637" r:id="rId9"/>
    <p:sldId id="1831" r:id="rId10"/>
    <p:sldId id="1803" r:id="rId11"/>
    <p:sldId id="1838" r:id="rId12"/>
    <p:sldId id="1762" r:id="rId13"/>
    <p:sldId id="1775" r:id="rId14"/>
    <p:sldId id="1776" r:id="rId15"/>
    <p:sldId id="1777" r:id="rId16"/>
    <p:sldId id="1781" r:id="rId17"/>
    <p:sldId id="1793" r:id="rId18"/>
    <p:sldId id="290" r:id="rId19"/>
    <p:sldId id="288" r:id="rId20"/>
    <p:sldId id="1794" r:id="rId21"/>
    <p:sldId id="1795" r:id="rId22"/>
    <p:sldId id="1763" r:id="rId23"/>
    <p:sldId id="1797" r:id="rId24"/>
    <p:sldId id="1764" r:id="rId25"/>
    <p:sldId id="1846" r:id="rId26"/>
    <p:sldId id="1847" r:id="rId27"/>
    <p:sldId id="1829" r:id="rId28"/>
    <p:sldId id="1837" r:id="rId29"/>
    <p:sldId id="1834" r:id="rId30"/>
    <p:sldId id="1835" r:id="rId31"/>
    <p:sldId id="316" r:id="rId32"/>
    <p:sldId id="1839" r:id="rId33"/>
    <p:sldId id="1827" r:id="rId34"/>
    <p:sldId id="1840" r:id="rId35"/>
    <p:sldId id="1828" r:id="rId36"/>
    <p:sldId id="1841" r:id="rId37"/>
    <p:sldId id="1830" r:id="rId38"/>
    <p:sldId id="1842" r:id="rId39"/>
    <p:sldId id="1843" r:id="rId40"/>
    <p:sldId id="1844" r:id="rId41"/>
    <p:sldId id="1849" r:id="rId42"/>
    <p:sldId id="1836" r:id="rId43"/>
    <p:sldId id="1765" r:id="rId44"/>
    <p:sldId id="1766" r:id="rId45"/>
    <p:sldId id="1768" r:id="rId46"/>
    <p:sldId id="1769" r:id="rId47"/>
    <p:sldId id="1824" r:id="rId48"/>
    <p:sldId id="1825" r:id="rId49"/>
    <p:sldId id="1845"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62"/>
    <p:restoredTop sz="84198"/>
  </p:normalViewPr>
  <p:slideViewPr>
    <p:cSldViewPr>
      <p:cViewPr varScale="1">
        <p:scale>
          <a:sx n="94" d="100"/>
          <a:sy n="94" d="100"/>
        </p:scale>
        <p:origin x="2312"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A4DC9E-0F33-41E0-8E47-FA08FFC90447}" type="doc">
      <dgm:prSet loTypeId="urn:microsoft.com/office/officeart/2016/7/layout/RepeatingBendingProcessNew" loCatId="process" qsTypeId="urn:microsoft.com/office/officeart/2005/8/quickstyle/simple1" qsCatId="simple" csTypeId="urn:microsoft.com/office/officeart/2005/8/colors/colorful2" csCatId="colorful"/>
      <dgm:spPr/>
      <dgm:t>
        <a:bodyPr/>
        <a:lstStyle/>
        <a:p>
          <a:endParaRPr lang="en-US"/>
        </a:p>
      </dgm:t>
    </dgm:pt>
    <dgm:pt modelId="{1B237CC0-A965-4872-8A49-BB22785DFB18}">
      <dgm:prSet custT="1"/>
      <dgm:spPr/>
      <dgm:t>
        <a:bodyPr/>
        <a:lstStyle/>
        <a:p>
          <a:r>
            <a:rPr lang="en-US" sz="2000"/>
            <a:t>Look</a:t>
          </a:r>
        </a:p>
      </dgm:t>
    </dgm:pt>
    <dgm:pt modelId="{984D3879-1002-40B7-9B0B-37F5ABD64314}" type="parTrans" cxnId="{5E3F8BD1-131F-4A14-9474-9EADF156277B}">
      <dgm:prSet/>
      <dgm:spPr/>
      <dgm:t>
        <a:bodyPr/>
        <a:lstStyle/>
        <a:p>
          <a:endParaRPr lang="en-US" sz="3600"/>
        </a:p>
      </dgm:t>
    </dgm:pt>
    <dgm:pt modelId="{F58BACD5-D273-4A0C-B2F9-D248DCD6F2F6}" type="sibTrans" cxnId="{5E3F8BD1-131F-4A14-9474-9EADF156277B}">
      <dgm:prSet custT="1"/>
      <dgm:spPr/>
      <dgm:t>
        <a:bodyPr/>
        <a:lstStyle/>
        <a:p>
          <a:endParaRPr lang="en-US" sz="700"/>
        </a:p>
      </dgm:t>
    </dgm:pt>
    <dgm:pt modelId="{8FFBD2BA-6B73-44FA-8CC8-21A107230AA7}">
      <dgm:prSet custT="1"/>
      <dgm:spPr/>
      <dgm:t>
        <a:bodyPr/>
        <a:lstStyle/>
        <a:p>
          <a:r>
            <a:rPr lang="en-US" sz="1600"/>
            <a:t>Look at the mother herself</a:t>
          </a:r>
        </a:p>
      </dgm:t>
    </dgm:pt>
    <dgm:pt modelId="{EE874566-47ED-4BF3-AA06-E66546C652ED}" type="parTrans" cxnId="{20DBDB32-7C41-483F-8292-986CB1A43C64}">
      <dgm:prSet/>
      <dgm:spPr/>
      <dgm:t>
        <a:bodyPr/>
        <a:lstStyle/>
        <a:p>
          <a:endParaRPr lang="en-US" sz="3600"/>
        </a:p>
      </dgm:t>
    </dgm:pt>
    <dgm:pt modelId="{B553E5AE-F3D9-4C45-8B5F-480A46DC065E}" type="sibTrans" cxnId="{20DBDB32-7C41-483F-8292-986CB1A43C64}">
      <dgm:prSet/>
      <dgm:spPr/>
      <dgm:t>
        <a:bodyPr/>
        <a:lstStyle/>
        <a:p>
          <a:endParaRPr lang="en-US" sz="2400"/>
        </a:p>
      </dgm:t>
    </dgm:pt>
    <dgm:pt modelId="{E31CC9C6-6283-4C86-A53F-3A7B37DC87FA}">
      <dgm:prSet custT="1"/>
      <dgm:spPr/>
      <dgm:t>
        <a:bodyPr/>
        <a:lstStyle/>
        <a:p>
          <a:r>
            <a:rPr lang="en-US" sz="2000"/>
            <a:t>Look</a:t>
          </a:r>
        </a:p>
      </dgm:t>
    </dgm:pt>
    <dgm:pt modelId="{874D9D58-4181-4C54-9E5E-7E8E9A5A57D6}" type="parTrans" cxnId="{A4078FF2-D801-490F-AEE0-92834281A8D7}">
      <dgm:prSet/>
      <dgm:spPr/>
      <dgm:t>
        <a:bodyPr/>
        <a:lstStyle/>
        <a:p>
          <a:endParaRPr lang="en-US" sz="3600"/>
        </a:p>
      </dgm:t>
    </dgm:pt>
    <dgm:pt modelId="{D198EECA-F485-4F19-AD3E-06248FD4B3C4}" type="sibTrans" cxnId="{A4078FF2-D801-490F-AEE0-92834281A8D7}">
      <dgm:prSet custT="1"/>
      <dgm:spPr/>
      <dgm:t>
        <a:bodyPr/>
        <a:lstStyle/>
        <a:p>
          <a:endParaRPr lang="en-US" sz="700"/>
        </a:p>
      </dgm:t>
    </dgm:pt>
    <dgm:pt modelId="{DBBCBFF0-F545-4D63-870A-1E02BDBF6998}">
      <dgm:prSet custT="1"/>
      <dgm:spPr/>
      <dgm:t>
        <a:bodyPr/>
        <a:lstStyle/>
        <a:p>
          <a:r>
            <a:rPr lang="en-US" sz="1600"/>
            <a:t>Look at how the mother holds her baby</a:t>
          </a:r>
        </a:p>
      </dgm:t>
    </dgm:pt>
    <dgm:pt modelId="{20894881-95D7-4D55-B139-0EC70054C311}" type="parTrans" cxnId="{730E30A9-A10F-42D5-B286-BE0E0F30A9E0}">
      <dgm:prSet/>
      <dgm:spPr/>
      <dgm:t>
        <a:bodyPr/>
        <a:lstStyle/>
        <a:p>
          <a:endParaRPr lang="en-US" sz="3600"/>
        </a:p>
      </dgm:t>
    </dgm:pt>
    <dgm:pt modelId="{74A92DE2-5EE6-42A2-9A5A-5E1043F5F615}" type="sibTrans" cxnId="{730E30A9-A10F-42D5-B286-BE0E0F30A9E0}">
      <dgm:prSet/>
      <dgm:spPr/>
      <dgm:t>
        <a:bodyPr/>
        <a:lstStyle/>
        <a:p>
          <a:endParaRPr lang="en-US" sz="2400"/>
        </a:p>
      </dgm:t>
    </dgm:pt>
    <dgm:pt modelId="{7F6AEE6A-0DB3-4F0A-B024-577E71839348}">
      <dgm:prSet custT="1"/>
      <dgm:spPr/>
      <dgm:t>
        <a:bodyPr/>
        <a:lstStyle/>
        <a:p>
          <a:r>
            <a:rPr lang="en-US" sz="2000"/>
            <a:t>Look</a:t>
          </a:r>
        </a:p>
      </dgm:t>
    </dgm:pt>
    <dgm:pt modelId="{FD656893-8458-411A-A229-4E9EDB5EA4F5}" type="parTrans" cxnId="{F65CF799-E77F-4450-872F-02E505A298A8}">
      <dgm:prSet/>
      <dgm:spPr/>
      <dgm:t>
        <a:bodyPr/>
        <a:lstStyle/>
        <a:p>
          <a:endParaRPr lang="en-US" sz="3600"/>
        </a:p>
      </dgm:t>
    </dgm:pt>
    <dgm:pt modelId="{D59A6FD6-2B05-4031-8C03-5D1410159D54}" type="sibTrans" cxnId="{F65CF799-E77F-4450-872F-02E505A298A8}">
      <dgm:prSet custT="1"/>
      <dgm:spPr/>
      <dgm:t>
        <a:bodyPr/>
        <a:lstStyle/>
        <a:p>
          <a:endParaRPr lang="en-US" sz="700"/>
        </a:p>
      </dgm:t>
    </dgm:pt>
    <dgm:pt modelId="{D25D66EC-6F6B-47D9-BA30-9D411BE335B7}">
      <dgm:prSet custT="1"/>
      <dgm:spPr/>
      <dgm:t>
        <a:bodyPr/>
        <a:lstStyle/>
        <a:p>
          <a:r>
            <a:rPr lang="en-US" sz="1600"/>
            <a:t>Look at the baby’s condition</a:t>
          </a:r>
        </a:p>
      </dgm:t>
    </dgm:pt>
    <dgm:pt modelId="{1997EBAD-B0AF-46B8-B3B3-D250DEBEA991}" type="parTrans" cxnId="{32B4F611-C1F0-4004-84BF-01B8CCED8674}">
      <dgm:prSet/>
      <dgm:spPr/>
      <dgm:t>
        <a:bodyPr/>
        <a:lstStyle/>
        <a:p>
          <a:endParaRPr lang="en-US" sz="3600"/>
        </a:p>
      </dgm:t>
    </dgm:pt>
    <dgm:pt modelId="{7FA24456-545C-4E97-B68E-A98528F7E07E}" type="sibTrans" cxnId="{32B4F611-C1F0-4004-84BF-01B8CCED8674}">
      <dgm:prSet/>
      <dgm:spPr/>
      <dgm:t>
        <a:bodyPr/>
        <a:lstStyle/>
        <a:p>
          <a:endParaRPr lang="en-US" sz="2400"/>
        </a:p>
      </dgm:t>
    </dgm:pt>
    <dgm:pt modelId="{D4AA1D4B-D7D3-4293-986C-F26541D71F70}">
      <dgm:prSet custT="1"/>
      <dgm:spPr/>
      <dgm:t>
        <a:bodyPr/>
        <a:lstStyle/>
        <a:p>
          <a:r>
            <a:rPr lang="en-US" sz="2000"/>
            <a:t>Observe</a:t>
          </a:r>
        </a:p>
      </dgm:t>
    </dgm:pt>
    <dgm:pt modelId="{4B2D24F6-4BE3-4130-8FB3-4A859EAB5984}" type="parTrans" cxnId="{D2301965-8920-4482-A3DA-86046C41875E}">
      <dgm:prSet/>
      <dgm:spPr/>
      <dgm:t>
        <a:bodyPr/>
        <a:lstStyle/>
        <a:p>
          <a:endParaRPr lang="en-US" sz="3600"/>
        </a:p>
      </dgm:t>
    </dgm:pt>
    <dgm:pt modelId="{F30B992E-9645-4089-B6C2-CBB47BA20C30}" type="sibTrans" cxnId="{D2301965-8920-4482-A3DA-86046C41875E}">
      <dgm:prSet custT="1"/>
      <dgm:spPr/>
      <dgm:t>
        <a:bodyPr/>
        <a:lstStyle/>
        <a:p>
          <a:endParaRPr lang="en-US" sz="700"/>
        </a:p>
      </dgm:t>
    </dgm:pt>
    <dgm:pt modelId="{522DA1CB-B92C-4E89-8162-98AC2B708AEA}">
      <dgm:prSet custT="1"/>
      <dgm:spPr/>
      <dgm:t>
        <a:bodyPr/>
        <a:lstStyle/>
        <a:p>
          <a:r>
            <a:rPr lang="en-US" sz="1600"/>
            <a:t>Observe how the baby responds to the breast</a:t>
          </a:r>
        </a:p>
      </dgm:t>
    </dgm:pt>
    <dgm:pt modelId="{46570D3D-78A1-4BAA-B57C-F2F27FA0DB4E}" type="parTrans" cxnId="{2D478BC2-85B2-4A23-A2E0-CAD03DFA567D}">
      <dgm:prSet/>
      <dgm:spPr/>
      <dgm:t>
        <a:bodyPr/>
        <a:lstStyle/>
        <a:p>
          <a:endParaRPr lang="en-US" sz="3600"/>
        </a:p>
      </dgm:t>
    </dgm:pt>
    <dgm:pt modelId="{C5607718-6FE8-4439-BAB4-1F818A0194C2}" type="sibTrans" cxnId="{2D478BC2-85B2-4A23-A2E0-CAD03DFA567D}">
      <dgm:prSet/>
      <dgm:spPr/>
      <dgm:t>
        <a:bodyPr/>
        <a:lstStyle/>
        <a:p>
          <a:endParaRPr lang="en-US" sz="2400"/>
        </a:p>
      </dgm:t>
    </dgm:pt>
    <dgm:pt modelId="{4427F3B4-68B1-467C-ABE9-BAAD2A818E22}">
      <dgm:prSet custT="1"/>
      <dgm:spPr/>
      <dgm:t>
        <a:bodyPr/>
        <a:lstStyle/>
        <a:p>
          <a:r>
            <a:rPr lang="en-US" sz="2000"/>
            <a:t>Observe</a:t>
          </a:r>
        </a:p>
      </dgm:t>
    </dgm:pt>
    <dgm:pt modelId="{EF341460-B5C1-4F5F-8D22-971B2855D0D0}" type="parTrans" cxnId="{8D7AA96B-66BB-4DF5-BB18-956454854609}">
      <dgm:prSet/>
      <dgm:spPr/>
      <dgm:t>
        <a:bodyPr/>
        <a:lstStyle/>
        <a:p>
          <a:endParaRPr lang="en-US" sz="3600"/>
        </a:p>
      </dgm:t>
    </dgm:pt>
    <dgm:pt modelId="{14E1A03C-2C4A-4990-8F9C-6C0F5754D41A}" type="sibTrans" cxnId="{8D7AA96B-66BB-4DF5-BB18-956454854609}">
      <dgm:prSet custT="1"/>
      <dgm:spPr/>
      <dgm:t>
        <a:bodyPr/>
        <a:lstStyle/>
        <a:p>
          <a:endParaRPr lang="en-US" sz="700"/>
        </a:p>
      </dgm:t>
    </dgm:pt>
    <dgm:pt modelId="{8BC8A72C-4376-4E92-826F-B7B1CA868EA3}">
      <dgm:prSet custT="1"/>
      <dgm:spPr/>
      <dgm:t>
        <a:bodyPr/>
        <a:lstStyle/>
        <a:p>
          <a:r>
            <a:rPr lang="en-US" sz="1600"/>
            <a:t>Observe how the mother holds her breast for the baby</a:t>
          </a:r>
        </a:p>
      </dgm:t>
    </dgm:pt>
    <dgm:pt modelId="{C44CED57-68D8-4E95-8812-5148955B57A3}" type="parTrans" cxnId="{6DED5144-1C72-4471-98F4-70CF264D4166}">
      <dgm:prSet/>
      <dgm:spPr/>
      <dgm:t>
        <a:bodyPr/>
        <a:lstStyle/>
        <a:p>
          <a:endParaRPr lang="en-US" sz="3600"/>
        </a:p>
      </dgm:t>
    </dgm:pt>
    <dgm:pt modelId="{8BCFAB14-7044-44CA-9839-58EA2E0B020C}" type="sibTrans" cxnId="{6DED5144-1C72-4471-98F4-70CF264D4166}">
      <dgm:prSet/>
      <dgm:spPr/>
      <dgm:t>
        <a:bodyPr/>
        <a:lstStyle/>
        <a:p>
          <a:endParaRPr lang="en-US" sz="2400"/>
        </a:p>
      </dgm:t>
    </dgm:pt>
    <dgm:pt modelId="{1B90D5B4-F8F5-46FA-8522-2CC2326BD464}">
      <dgm:prSet custT="1"/>
      <dgm:spPr/>
      <dgm:t>
        <a:bodyPr/>
        <a:lstStyle/>
        <a:p>
          <a:r>
            <a:rPr lang="en-US" sz="2000"/>
            <a:t>Observe</a:t>
          </a:r>
        </a:p>
      </dgm:t>
    </dgm:pt>
    <dgm:pt modelId="{D2110F4D-1328-4EAF-9F9C-12CD02B71036}" type="parTrans" cxnId="{26064BA9-E1CE-4910-94C3-399077A1195D}">
      <dgm:prSet/>
      <dgm:spPr/>
      <dgm:t>
        <a:bodyPr/>
        <a:lstStyle/>
        <a:p>
          <a:endParaRPr lang="en-US" sz="3600"/>
        </a:p>
      </dgm:t>
    </dgm:pt>
    <dgm:pt modelId="{1D2160E1-1447-4C0D-BDCE-8CA5CF1D0EC1}" type="sibTrans" cxnId="{26064BA9-E1CE-4910-94C3-399077A1195D}">
      <dgm:prSet custT="1"/>
      <dgm:spPr/>
      <dgm:t>
        <a:bodyPr/>
        <a:lstStyle/>
        <a:p>
          <a:endParaRPr lang="en-US" sz="700"/>
        </a:p>
      </dgm:t>
    </dgm:pt>
    <dgm:pt modelId="{FF46AF60-3232-416E-A97B-6621E9E05256}">
      <dgm:prSet custT="1"/>
      <dgm:spPr/>
      <dgm:t>
        <a:bodyPr/>
        <a:lstStyle/>
        <a:p>
          <a:r>
            <a:rPr lang="en-US" sz="1600"/>
            <a:t>Observe the baby’s attachment and suckling</a:t>
          </a:r>
        </a:p>
      </dgm:t>
    </dgm:pt>
    <dgm:pt modelId="{007B2909-A935-4154-A3F3-1E211CBE53D8}" type="parTrans" cxnId="{9475CEF2-975E-49BF-A88D-3E6EC97BBB64}">
      <dgm:prSet/>
      <dgm:spPr/>
      <dgm:t>
        <a:bodyPr/>
        <a:lstStyle/>
        <a:p>
          <a:endParaRPr lang="en-US" sz="3600"/>
        </a:p>
      </dgm:t>
    </dgm:pt>
    <dgm:pt modelId="{D1AB5C2D-D391-482E-ADE1-88ACF4719DFB}" type="sibTrans" cxnId="{9475CEF2-975E-49BF-A88D-3E6EC97BBB64}">
      <dgm:prSet/>
      <dgm:spPr/>
      <dgm:t>
        <a:bodyPr/>
        <a:lstStyle/>
        <a:p>
          <a:endParaRPr lang="en-US" sz="2400"/>
        </a:p>
      </dgm:t>
    </dgm:pt>
    <dgm:pt modelId="{A848262D-7713-417E-B2A7-7FC048205A0E}">
      <dgm:prSet custT="1"/>
      <dgm:spPr/>
      <dgm:t>
        <a:bodyPr/>
        <a:lstStyle/>
        <a:p>
          <a:r>
            <a:rPr lang="en-US" sz="2000"/>
            <a:t>Notice</a:t>
          </a:r>
        </a:p>
      </dgm:t>
    </dgm:pt>
    <dgm:pt modelId="{94F98054-DCEB-42DC-8011-115D6EB5FBC9}" type="parTrans" cxnId="{A126696F-31B8-420B-B4F8-CFFCFE3921F9}">
      <dgm:prSet/>
      <dgm:spPr/>
      <dgm:t>
        <a:bodyPr/>
        <a:lstStyle/>
        <a:p>
          <a:endParaRPr lang="en-US" sz="3600"/>
        </a:p>
      </dgm:t>
    </dgm:pt>
    <dgm:pt modelId="{0B8E64EF-7F43-486D-BD1E-4C80F3C47482}" type="sibTrans" cxnId="{A126696F-31B8-420B-B4F8-CFFCFE3921F9}">
      <dgm:prSet custT="1"/>
      <dgm:spPr/>
      <dgm:t>
        <a:bodyPr/>
        <a:lstStyle/>
        <a:p>
          <a:endParaRPr lang="en-US" sz="700"/>
        </a:p>
      </dgm:t>
    </dgm:pt>
    <dgm:pt modelId="{5FDCC95B-CDC8-410B-91E2-24428D406935}">
      <dgm:prSet custT="1"/>
      <dgm:spPr/>
      <dgm:t>
        <a:bodyPr/>
        <a:lstStyle/>
        <a:p>
          <a:r>
            <a:rPr lang="en-US" sz="1600"/>
            <a:t>Notice how the breastfeed finishes</a:t>
          </a:r>
        </a:p>
      </dgm:t>
    </dgm:pt>
    <dgm:pt modelId="{ACE056D5-ED4B-4EC3-BCCC-1C1259CC741E}" type="parTrans" cxnId="{7CE42075-B6F6-4F94-9B9D-4E35F88E6919}">
      <dgm:prSet/>
      <dgm:spPr/>
      <dgm:t>
        <a:bodyPr/>
        <a:lstStyle/>
        <a:p>
          <a:endParaRPr lang="en-US" sz="3600"/>
        </a:p>
      </dgm:t>
    </dgm:pt>
    <dgm:pt modelId="{A7676F20-2160-48A4-8D18-F4F11D2FC0BE}" type="sibTrans" cxnId="{7CE42075-B6F6-4F94-9B9D-4E35F88E6919}">
      <dgm:prSet/>
      <dgm:spPr/>
      <dgm:t>
        <a:bodyPr/>
        <a:lstStyle/>
        <a:p>
          <a:endParaRPr lang="en-US" sz="2400"/>
        </a:p>
      </dgm:t>
    </dgm:pt>
    <dgm:pt modelId="{544BEE87-80E2-4C00-940C-F222E63B24A8}">
      <dgm:prSet custT="1"/>
      <dgm:spPr/>
      <dgm:t>
        <a:bodyPr/>
        <a:lstStyle/>
        <a:p>
          <a:r>
            <a:rPr lang="en-US" sz="2000"/>
            <a:t>Observe</a:t>
          </a:r>
        </a:p>
      </dgm:t>
    </dgm:pt>
    <dgm:pt modelId="{F99BD24A-512B-427B-9F99-036ADF757ABC}" type="parTrans" cxnId="{1D61CC03-B90E-4818-8924-DDED7388A51A}">
      <dgm:prSet/>
      <dgm:spPr/>
      <dgm:t>
        <a:bodyPr/>
        <a:lstStyle/>
        <a:p>
          <a:endParaRPr lang="en-US" sz="3600"/>
        </a:p>
      </dgm:t>
    </dgm:pt>
    <dgm:pt modelId="{17E38194-56F7-4AF6-BA0C-5B3AE6ADCCE7}" type="sibTrans" cxnId="{1D61CC03-B90E-4818-8924-DDED7388A51A}">
      <dgm:prSet/>
      <dgm:spPr/>
      <dgm:t>
        <a:bodyPr/>
        <a:lstStyle/>
        <a:p>
          <a:endParaRPr lang="en-US" sz="2400"/>
        </a:p>
      </dgm:t>
    </dgm:pt>
    <dgm:pt modelId="{927BF6AD-55B5-4095-97C2-08DC9DB1A70A}">
      <dgm:prSet custT="1"/>
      <dgm:spPr/>
      <dgm:t>
        <a:bodyPr/>
        <a:lstStyle/>
        <a:p>
          <a:r>
            <a:rPr lang="en-US" sz="1600"/>
            <a:t>Observe the condition of the mother's breasts</a:t>
          </a:r>
        </a:p>
      </dgm:t>
    </dgm:pt>
    <dgm:pt modelId="{8F666D6B-E2E4-42E9-B176-EE2F5A1E6539}" type="parTrans" cxnId="{D0DD96B4-E835-47E3-8E74-6545A727A15C}">
      <dgm:prSet/>
      <dgm:spPr/>
      <dgm:t>
        <a:bodyPr/>
        <a:lstStyle/>
        <a:p>
          <a:endParaRPr lang="en-US" sz="3600"/>
        </a:p>
      </dgm:t>
    </dgm:pt>
    <dgm:pt modelId="{3420E8DE-8171-4025-A04E-8B969FCF8BF2}" type="sibTrans" cxnId="{D0DD96B4-E835-47E3-8E74-6545A727A15C}">
      <dgm:prSet/>
      <dgm:spPr/>
      <dgm:t>
        <a:bodyPr/>
        <a:lstStyle/>
        <a:p>
          <a:endParaRPr lang="en-US" sz="2400"/>
        </a:p>
      </dgm:t>
    </dgm:pt>
    <dgm:pt modelId="{EA945A8D-7C49-1544-B708-E321C4824C59}" type="pres">
      <dgm:prSet presAssocID="{E0A4DC9E-0F33-41E0-8E47-FA08FFC90447}" presName="Name0" presStyleCnt="0">
        <dgm:presLayoutVars>
          <dgm:dir/>
          <dgm:resizeHandles val="exact"/>
        </dgm:presLayoutVars>
      </dgm:prSet>
      <dgm:spPr/>
    </dgm:pt>
    <dgm:pt modelId="{D4E4D432-ADB5-6749-9B95-CBF173876B82}" type="pres">
      <dgm:prSet presAssocID="{1B237CC0-A965-4872-8A49-BB22785DFB18}" presName="node" presStyleLbl="node1" presStyleIdx="0" presStyleCnt="8">
        <dgm:presLayoutVars>
          <dgm:bulletEnabled val="1"/>
        </dgm:presLayoutVars>
      </dgm:prSet>
      <dgm:spPr/>
    </dgm:pt>
    <dgm:pt modelId="{A86AAAC0-1190-A44F-80D9-7DCF600C50BF}" type="pres">
      <dgm:prSet presAssocID="{F58BACD5-D273-4A0C-B2F9-D248DCD6F2F6}" presName="sibTrans" presStyleLbl="sibTrans1D1" presStyleIdx="0" presStyleCnt="7"/>
      <dgm:spPr/>
    </dgm:pt>
    <dgm:pt modelId="{7D89E051-C61D-7446-8D0B-EDF966D6A567}" type="pres">
      <dgm:prSet presAssocID="{F58BACD5-D273-4A0C-B2F9-D248DCD6F2F6}" presName="connectorText" presStyleLbl="sibTrans1D1" presStyleIdx="0" presStyleCnt="7"/>
      <dgm:spPr/>
    </dgm:pt>
    <dgm:pt modelId="{E6FFABE6-037D-1340-8E6D-960C6517179C}" type="pres">
      <dgm:prSet presAssocID="{E31CC9C6-6283-4C86-A53F-3A7B37DC87FA}" presName="node" presStyleLbl="node1" presStyleIdx="1" presStyleCnt="8">
        <dgm:presLayoutVars>
          <dgm:bulletEnabled val="1"/>
        </dgm:presLayoutVars>
      </dgm:prSet>
      <dgm:spPr/>
    </dgm:pt>
    <dgm:pt modelId="{A516354E-B586-5F4B-93CF-6508CE2664DD}" type="pres">
      <dgm:prSet presAssocID="{D198EECA-F485-4F19-AD3E-06248FD4B3C4}" presName="sibTrans" presStyleLbl="sibTrans1D1" presStyleIdx="1" presStyleCnt="7"/>
      <dgm:spPr/>
    </dgm:pt>
    <dgm:pt modelId="{988C3D26-F102-E14B-A6E7-0546E5A555F5}" type="pres">
      <dgm:prSet presAssocID="{D198EECA-F485-4F19-AD3E-06248FD4B3C4}" presName="connectorText" presStyleLbl="sibTrans1D1" presStyleIdx="1" presStyleCnt="7"/>
      <dgm:spPr/>
    </dgm:pt>
    <dgm:pt modelId="{C3F54CA1-C116-0641-AF74-5CF9887969DF}" type="pres">
      <dgm:prSet presAssocID="{7F6AEE6A-0DB3-4F0A-B024-577E71839348}" presName="node" presStyleLbl="node1" presStyleIdx="2" presStyleCnt="8">
        <dgm:presLayoutVars>
          <dgm:bulletEnabled val="1"/>
        </dgm:presLayoutVars>
      </dgm:prSet>
      <dgm:spPr/>
    </dgm:pt>
    <dgm:pt modelId="{1B4A9CF3-5BEC-7D4A-80E6-1FB4A5D1A037}" type="pres">
      <dgm:prSet presAssocID="{D59A6FD6-2B05-4031-8C03-5D1410159D54}" presName="sibTrans" presStyleLbl="sibTrans1D1" presStyleIdx="2" presStyleCnt="7"/>
      <dgm:spPr/>
    </dgm:pt>
    <dgm:pt modelId="{A8948C74-5FD9-8B42-B8DC-D330462AE8A4}" type="pres">
      <dgm:prSet presAssocID="{D59A6FD6-2B05-4031-8C03-5D1410159D54}" presName="connectorText" presStyleLbl="sibTrans1D1" presStyleIdx="2" presStyleCnt="7"/>
      <dgm:spPr/>
    </dgm:pt>
    <dgm:pt modelId="{CDF89654-FE48-B84C-B8A9-32C75F83000F}" type="pres">
      <dgm:prSet presAssocID="{D4AA1D4B-D7D3-4293-986C-F26541D71F70}" presName="node" presStyleLbl="node1" presStyleIdx="3" presStyleCnt="8">
        <dgm:presLayoutVars>
          <dgm:bulletEnabled val="1"/>
        </dgm:presLayoutVars>
      </dgm:prSet>
      <dgm:spPr/>
    </dgm:pt>
    <dgm:pt modelId="{B6EDD242-AF3A-A04B-A90F-3AB73C420A47}" type="pres">
      <dgm:prSet presAssocID="{F30B992E-9645-4089-B6C2-CBB47BA20C30}" presName="sibTrans" presStyleLbl="sibTrans1D1" presStyleIdx="3" presStyleCnt="7"/>
      <dgm:spPr/>
    </dgm:pt>
    <dgm:pt modelId="{C219176B-9BC7-914C-8678-F064D3A53803}" type="pres">
      <dgm:prSet presAssocID="{F30B992E-9645-4089-B6C2-CBB47BA20C30}" presName="connectorText" presStyleLbl="sibTrans1D1" presStyleIdx="3" presStyleCnt="7"/>
      <dgm:spPr/>
    </dgm:pt>
    <dgm:pt modelId="{BA84FC7B-2331-2546-A5A9-0FC170B2E85D}" type="pres">
      <dgm:prSet presAssocID="{4427F3B4-68B1-467C-ABE9-BAAD2A818E22}" presName="node" presStyleLbl="node1" presStyleIdx="4" presStyleCnt="8">
        <dgm:presLayoutVars>
          <dgm:bulletEnabled val="1"/>
        </dgm:presLayoutVars>
      </dgm:prSet>
      <dgm:spPr/>
    </dgm:pt>
    <dgm:pt modelId="{2D9E231E-21CE-F64A-B0F6-E369FDF825D2}" type="pres">
      <dgm:prSet presAssocID="{14E1A03C-2C4A-4990-8F9C-6C0F5754D41A}" presName="sibTrans" presStyleLbl="sibTrans1D1" presStyleIdx="4" presStyleCnt="7"/>
      <dgm:spPr/>
    </dgm:pt>
    <dgm:pt modelId="{88F59927-A38F-C346-9AFB-632D185C4CC1}" type="pres">
      <dgm:prSet presAssocID="{14E1A03C-2C4A-4990-8F9C-6C0F5754D41A}" presName="connectorText" presStyleLbl="sibTrans1D1" presStyleIdx="4" presStyleCnt="7"/>
      <dgm:spPr/>
    </dgm:pt>
    <dgm:pt modelId="{9A9797E2-4C84-124C-AD42-5111B2420441}" type="pres">
      <dgm:prSet presAssocID="{1B90D5B4-F8F5-46FA-8522-2CC2326BD464}" presName="node" presStyleLbl="node1" presStyleIdx="5" presStyleCnt="8">
        <dgm:presLayoutVars>
          <dgm:bulletEnabled val="1"/>
        </dgm:presLayoutVars>
      </dgm:prSet>
      <dgm:spPr/>
    </dgm:pt>
    <dgm:pt modelId="{880C5222-7757-7F40-BB63-46EAE7529724}" type="pres">
      <dgm:prSet presAssocID="{1D2160E1-1447-4C0D-BDCE-8CA5CF1D0EC1}" presName="sibTrans" presStyleLbl="sibTrans1D1" presStyleIdx="5" presStyleCnt="7"/>
      <dgm:spPr/>
    </dgm:pt>
    <dgm:pt modelId="{9F8FB78E-B0A0-CE4B-8630-6B52B1AD0C8E}" type="pres">
      <dgm:prSet presAssocID="{1D2160E1-1447-4C0D-BDCE-8CA5CF1D0EC1}" presName="connectorText" presStyleLbl="sibTrans1D1" presStyleIdx="5" presStyleCnt="7"/>
      <dgm:spPr/>
    </dgm:pt>
    <dgm:pt modelId="{1384DFF2-D63D-4148-A022-17BF2F187134}" type="pres">
      <dgm:prSet presAssocID="{A848262D-7713-417E-B2A7-7FC048205A0E}" presName="node" presStyleLbl="node1" presStyleIdx="6" presStyleCnt="8">
        <dgm:presLayoutVars>
          <dgm:bulletEnabled val="1"/>
        </dgm:presLayoutVars>
      </dgm:prSet>
      <dgm:spPr/>
    </dgm:pt>
    <dgm:pt modelId="{4E1CABA0-16A1-7F43-AE4C-3DA5D9098430}" type="pres">
      <dgm:prSet presAssocID="{0B8E64EF-7F43-486D-BD1E-4C80F3C47482}" presName="sibTrans" presStyleLbl="sibTrans1D1" presStyleIdx="6" presStyleCnt="7"/>
      <dgm:spPr/>
    </dgm:pt>
    <dgm:pt modelId="{EBF27851-3F95-DA4B-9C03-92642BA6660F}" type="pres">
      <dgm:prSet presAssocID="{0B8E64EF-7F43-486D-BD1E-4C80F3C47482}" presName="connectorText" presStyleLbl="sibTrans1D1" presStyleIdx="6" presStyleCnt="7"/>
      <dgm:spPr/>
    </dgm:pt>
    <dgm:pt modelId="{FE7E726B-992D-0742-92BA-CF7324702B85}" type="pres">
      <dgm:prSet presAssocID="{544BEE87-80E2-4C00-940C-F222E63B24A8}" presName="node" presStyleLbl="node1" presStyleIdx="7" presStyleCnt="8">
        <dgm:presLayoutVars>
          <dgm:bulletEnabled val="1"/>
        </dgm:presLayoutVars>
      </dgm:prSet>
      <dgm:spPr/>
    </dgm:pt>
  </dgm:ptLst>
  <dgm:cxnLst>
    <dgm:cxn modelId="{1D61CC03-B90E-4818-8924-DDED7388A51A}" srcId="{E0A4DC9E-0F33-41E0-8E47-FA08FFC90447}" destId="{544BEE87-80E2-4C00-940C-F222E63B24A8}" srcOrd="7" destOrd="0" parTransId="{F99BD24A-512B-427B-9F99-036ADF757ABC}" sibTransId="{17E38194-56F7-4AF6-BA0C-5B3AE6ADCCE7}"/>
    <dgm:cxn modelId="{74CCFF08-2A2F-A946-AC04-74B407976C1B}" type="presOf" srcId="{7F6AEE6A-0DB3-4F0A-B024-577E71839348}" destId="{C3F54CA1-C116-0641-AF74-5CF9887969DF}" srcOrd="0" destOrd="0" presId="urn:microsoft.com/office/officeart/2016/7/layout/RepeatingBendingProcessNew"/>
    <dgm:cxn modelId="{3DCB8310-C78F-7445-A96F-E8FA636A0FD0}" type="presOf" srcId="{F30B992E-9645-4089-B6C2-CBB47BA20C30}" destId="{B6EDD242-AF3A-A04B-A90F-3AB73C420A47}" srcOrd="0" destOrd="0" presId="urn:microsoft.com/office/officeart/2016/7/layout/RepeatingBendingProcessNew"/>
    <dgm:cxn modelId="{32B4F611-C1F0-4004-84BF-01B8CCED8674}" srcId="{7F6AEE6A-0DB3-4F0A-B024-577E71839348}" destId="{D25D66EC-6F6B-47D9-BA30-9D411BE335B7}" srcOrd="0" destOrd="0" parTransId="{1997EBAD-B0AF-46B8-B3B3-D250DEBEA991}" sibTransId="{7FA24456-545C-4E97-B68E-A98528F7E07E}"/>
    <dgm:cxn modelId="{54F65A15-D18E-E245-8C68-C74F03046ECB}" type="presOf" srcId="{1B90D5B4-F8F5-46FA-8522-2CC2326BD464}" destId="{9A9797E2-4C84-124C-AD42-5111B2420441}" srcOrd="0" destOrd="0" presId="urn:microsoft.com/office/officeart/2016/7/layout/RepeatingBendingProcessNew"/>
    <dgm:cxn modelId="{FA17721C-DB13-2D4A-AA45-47AACA7373DC}" type="presOf" srcId="{544BEE87-80E2-4C00-940C-F222E63B24A8}" destId="{FE7E726B-992D-0742-92BA-CF7324702B85}" srcOrd="0" destOrd="0" presId="urn:microsoft.com/office/officeart/2016/7/layout/RepeatingBendingProcessNew"/>
    <dgm:cxn modelId="{111FEC1D-63DA-0240-B34E-D5523EA0DFD2}" type="presOf" srcId="{F58BACD5-D273-4A0C-B2F9-D248DCD6F2F6}" destId="{7D89E051-C61D-7446-8D0B-EDF966D6A567}" srcOrd="1" destOrd="0" presId="urn:microsoft.com/office/officeart/2016/7/layout/RepeatingBendingProcessNew"/>
    <dgm:cxn modelId="{DBC42D1F-5E50-5A46-ABD8-E92A8307DB70}" type="presOf" srcId="{8FFBD2BA-6B73-44FA-8CC8-21A107230AA7}" destId="{D4E4D432-ADB5-6749-9B95-CBF173876B82}" srcOrd="0" destOrd="1" presId="urn:microsoft.com/office/officeart/2016/7/layout/RepeatingBendingProcessNew"/>
    <dgm:cxn modelId="{A81C2B23-998C-4C4D-9050-5EAF41E0BCA2}" type="presOf" srcId="{F58BACD5-D273-4A0C-B2F9-D248DCD6F2F6}" destId="{A86AAAC0-1190-A44F-80D9-7DCF600C50BF}" srcOrd="0" destOrd="0" presId="urn:microsoft.com/office/officeart/2016/7/layout/RepeatingBendingProcessNew"/>
    <dgm:cxn modelId="{51B47328-F50B-B746-9CE7-A60047F0EB8B}" type="presOf" srcId="{FF46AF60-3232-416E-A97B-6621E9E05256}" destId="{9A9797E2-4C84-124C-AD42-5111B2420441}" srcOrd="0" destOrd="1" presId="urn:microsoft.com/office/officeart/2016/7/layout/RepeatingBendingProcessNew"/>
    <dgm:cxn modelId="{CCC2132E-1D1C-074C-B6BD-2289ED73BB40}" type="presOf" srcId="{1D2160E1-1447-4C0D-BDCE-8CA5CF1D0EC1}" destId="{9F8FB78E-B0A0-CE4B-8630-6B52B1AD0C8E}" srcOrd="1" destOrd="0" presId="urn:microsoft.com/office/officeart/2016/7/layout/RepeatingBendingProcessNew"/>
    <dgm:cxn modelId="{20DBDB32-7C41-483F-8292-986CB1A43C64}" srcId="{1B237CC0-A965-4872-8A49-BB22785DFB18}" destId="{8FFBD2BA-6B73-44FA-8CC8-21A107230AA7}" srcOrd="0" destOrd="0" parTransId="{EE874566-47ED-4BF3-AA06-E66546C652ED}" sibTransId="{B553E5AE-F3D9-4C45-8B5F-480A46DC065E}"/>
    <dgm:cxn modelId="{6DED5144-1C72-4471-98F4-70CF264D4166}" srcId="{4427F3B4-68B1-467C-ABE9-BAAD2A818E22}" destId="{8BC8A72C-4376-4E92-826F-B7B1CA868EA3}" srcOrd="0" destOrd="0" parTransId="{C44CED57-68D8-4E95-8812-5148955B57A3}" sibTransId="{8BCFAB14-7044-44CA-9839-58EA2E0B020C}"/>
    <dgm:cxn modelId="{A150EB4D-0678-6240-9CB2-12F4DDDD9B6E}" type="presOf" srcId="{0B8E64EF-7F43-486D-BD1E-4C80F3C47482}" destId="{4E1CABA0-16A1-7F43-AE4C-3DA5D9098430}" srcOrd="0" destOrd="0" presId="urn:microsoft.com/office/officeart/2016/7/layout/RepeatingBendingProcessNew"/>
    <dgm:cxn modelId="{829AEF56-F36E-7C42-B541-990227AB0659}" type="presOf" srcId="{4427F3B4-68B1-467C-ABE9-BAAD2A818E22}" destId="{BA84FC7B-2331-2546-A5A9-0FC170B2E85D}" srcOrd="0" destOrd="0" presId="urn:microsoft.com/office/officeart/2016/7/layout/RepeatingBendingProcessNew"/>
    <dgm:cxn modelId="{19E4D35F-22CB-7E41-8D07-FD07B8E39186}" type="presOf" srcId="{D198EECA-F485-4F19-AD3E-06248FD4B3C4}" destId="{A516354E-B586-5F4B-93CF-6508CE2664DD}" srcOrd="0" destOrd="0" presId="urn:microsoft.com/office/officeart/2016/7/layout/RepeatingBendingProcessNew"/>
    <dgm:cxn modelId="{643CD060-8125-604E-B8D6-CAE013AE294F}" type="presOf" srcId="{522DA1CB-B92C-4E89-8162-98AC2B708AEA}" destId="{CDF89654-FE48-B84C-B8A9-32C75F83000F}" srcOrd="0" destOrd="1" presId="urn:microsoft.com/office/officeart/2016/7/layout/RepeatingBendingProcessNew"/>
    <dgm:cxn modelId="{8D75DB64-4ECE-CF4D-BF1F-41946810FA92}" type="presOf" srcId="{E31CC9C6-6283-4C86-A53F-3A7B37DC87FA}" destId="{E6FFABE6-037D-1340-8E6D-960C6517179C}" srcOrd="0" destOrd="0" presId="urn:microsoft.com/office/officeart/2016/7/layout/RepeatingBendingProcessNew"/>
    <dgm:cxn modelId="{D2301965-8920-4482-A3DA-86046C41875E}" srcId="{E0A4DC9E-0F33-41E0-8E47-FA08FFC90447}" destId="{D4AA1D4B-D7D3-4293-986C-F26541D71F70}" srcOrd="3" destOrd="0" parTransId="{4B2D24F6-4BE3-4130-8FB3-4A859EAB5984}" sibTransId="{F30B992E-9645-4089-B6C2-CBB47BA20C30}"/>
    <dgm:cxn modelId="{C0336166-85DE-D44D-AA30-F875AC756F69}" type="presOf" srcId="{1D2160E1-1447-4C0D-BDCE-8CA5CF1D0EC1}" destId="{880C5222-7757-7F40-BB63-46EAE7529724}" srcOrd="0" destOrd="0" presId="urn:microsoft.com/office/officeart/2016/7/layout/RepeatingBendingProcessNew"/>
    <dgm:cxn modelId="{B9A01B69-B5AD-DB4A-B8B1-5E1A42FAD624}" type="presOf" srcId="{0B8E64EF-7F43-486D-BD1E-4C80F3C47482}" destId="{EBF27851-3F95-DA4B-9C03-92642BA6660F}" srcOrd="1" destOrd="0" presId="urn:microsoft.com/office/officeart/2016/7/layout/RepeatingBendingProcessNew"/>
    <dgm:cxn modelId="{8D7AA96B-66BB-4DF5-BB18-956454854609}" srcId="{E0A4DC9E-0F33-41E0-8E47-FA08FFC90447}" destId="{4427F3B4-68B1-467C-ABE9-BAAD2A818E22}" srcOrd="4" destOrd="0" parTransId="{EF341460-B5C1-4F5F-8D22-971B2855D0D0}" sibTransId="{14E1A03C-2C4A-4990-8F9C-6C0F5754D41A}"/>
    <dgm:cxn modelId="{A126696F-31B8-420B-B4F8-CFFCFE3921F9}" srcId="{E0A4DC9E-0F33-41E0-8E47-FA08FFC90447}" destId="{A848262D-7713-417E-B2A7-7FC048205A0E}" srcOrd="6" destOrd="0" parTransId="{94F98054-DCEB-42DC-8011-115D6EB5FBC9}" sibTransId="{0B8E64EF-7F43-486D-BD1E-4C80F3C47482}"/>
    <dgm:cxn modelId="{7CE42075-B6F6-4F94-9B9D-4E35F88E6919}" srcId="{A848262D-7713-417E-B2A7-7FC048205A0E}" destId="{5FDCC95B-CDC8-410B-91E2-24428D406935}" srcOrd="0" destOrd="0" parTransId="{ACE056D5-ED4B-4EC3-BCCC-1C1259CC741E}" sibTransId="{A7676F20-2160-48A4-8D18-F4F11D2FC0BE}"/>
    <dgm:cxn modelId="{F169857B-0C38-5549-B7CA-ACC85C89439F}" type="presOf" srcId="{DBBCBFF0-F545-4D63-870A-1E02BDBF6998}" destId="{E6FFABE6-037D-1340-8E6D-960C6517179C}" srcOrd="0" destOrd="1" presId="urn:microsoft.com/office/officeart/2016/7/layout/RepeatingBendingProcessNew"/>
    <dgm:cxn modelId="{0E6B5E84-F568-184C-9A2D-2A06E66D3D3A}" type="presOf" srcId="{D59A6FD6-2B05-4031-8C03-5D1410159D54}" destId="{A8948C74-5FD9-8B42-B8DC-D330462AE8A4}" srcOrd="1" destOrd="0" presId="urn:microsoft.com/office/officeart/2016/7/layout/RepeatingBendingProcessNew"/>
    <dgm:cxn modelId="{F65CF799-E77F-4450-872F-02E505A298A8}" srcId="{E0A4DC9E-0F33-41E0-8E47-FA08FFC90447}" destId="{7F6AEE6A-0DB3-4F0A-B024-577E71839348}" srcOrd="2" destOrd="0" parTransId="{FD656893-8458-411A-A229-4E9EDB5EA4F5}" sibTransId="{D59A6FD6-2B05-4031-8C03-5D1410159D54}"/>
    <dgm:cxn modelId="{71BC199A-42CC-734E-B224-CA15B526D675}" type="presOf" srcId="{8BC8A72C-4376-4E92-826F-B7B1CA868EA3}" destId="{BA84FC7B-2331-2546-A5A9-0FC170B2E85D}" srcOrd="0" destOrd="1" presId="urn:microsoft.com/office/officeart/2016/7/layout/RepeatingBendingProcessNew"/>
    <dgm:cxn modelId="{6006009D-0340-E94F-B40E-99510C3C93DA}" type="presOf" srcId="{A848262D-7713-417E-B2A7-7FC048205A0E}" destId="{1384DFF2-D63D-4148-A022-17BF2F187134}" srcOrd="0" destOrd="0" presId="urn:microsoft.com/office/officeart/2016/7/layout/RepeatingBendingProcessNew"/>
    <dgm:cxn modelId="{AE89A2A1-C3C8-884B-BAA6-3109BEEC7664}" type="presOf" srcId="{D198EECA-F485-4F19-AD3E-06248FD4B3C4}" destId="{988C3D26-F102-E14B-A6E7-0546E5A555F5}" srcOrd="1" destOrd="0" presId="urn:microsoft.com/office/officeart/2016/7/layout/RepeatingBendingProcessNew"/>
    <dgm:cxn modelId="{730E30A9-A10F-42D5-B286-BE0E0F30A9E0}" srcId="{E31CC9C6-6283-4C86-A53F-3A7B37DC87FA}" destId="{DBBCBFF0-F545-4D63-870A-1E02BDBF6998}" srcOrd="0" destOrd="0" parTransId="{20894881-95D7-4D55-B139-0EC70054C311}" sibTransId="{74A92DE2-5EE6-42A2-9A5A-5E1043F5F615}"/>
    <dgm:cxn modelId="{26064BA9-E1CE-4910-94C3-399077A1195D}" srcId="{E0A4DC9E-0F33-41E0-8E47-FA08FFC90447}" destId="{1B90D5B4-F8F5-46FA-8522-2CC2326BD464}" srcOrd="5" destOrd="0" parTransId="{D2110F4D-1328-4EAF-9F9C-12CD02B71036}" sibTransId="{1D2160E1-1447-4C0D-BDCE-8CA5CF1D0EC1}"/>
    <dgm:cxn modelId="{D0DD96B4-E835-47E3-8E74-6545A727A15C}" srcId="{544BEE87-80E2-4C00-940C-F222E63B24A8}" destId="{927BF6AD-55B5-4095-97C2-08DC9DB1A70A}" srcOrd="0" destOrd="0" parTransId="{8F666D6B-E2E4-42E9-B176-EE2F5A1E6539}" sibTransId="{3420E8DE-8171-4025-A04E-8B969FCF8BF2}"/>
    <dgm:cxn modelId="{4B9DE3B7-935C-CD46-A10D-160304120319}" type="presOf" srcId="{D25D66EC-6F6B-47D9-BA30-9D411BE335B7}" destId="{C3F54CA1-C116-0641-AF74-5CF9887969DF}" srcOrd="0" destOrd="1" presId="urn:microsoft.com/office/officeart/2016/7/layout/RepeatingBendingProcessNew"/>
    <dgm:cxn modelId="{A81F0FC0-7F1E-004B-816E-5D37900F48A9}" type="presOf" srcId="{5FDCC95B-CDC8-410B-91E2-24428D406935}" destId="{1384DFF2-D63D-4148-A022-17BF2F187134}" srcOrd="0" destOrd="1" presId="urn:microsoft.com/office/officeart/2016/7/layout/RepeatingBendingProcessNew"/>
    <dgm:cxn modelId="{2D478BC2-85B2-4A23-A2E0-CAD03DFA567D}" srcId="{D4AA1D4B-D7D3-4293-986C-F26541D71F70}" destId="{522DA1CB-B92C-4E89-8162-98AC2B708AEA}" srcOrd="0" destOrd="0" parTransId="{46570D3D-78A1-4BAA-B57C-F2F27FA0DB4E}" sibTransId="{C5607718-6FE8-4439-BAB4-1F818A0194C2}"/>
    <dgm:cxn modelId="{C2C7C1C4-4365-0D4E-9BAE-294F00896DB3}" type="presOf" srcId="{D59A6FD6-2B05-4031-8C03-5D1410159D54}" destId="{1B4A9CF3-5BEC-7D4A-80E6-1FB4A5D1A037}" srcOrd="0" destOrd="0" presId="urn:microsoft.com/office/officeart/2016/7/layout/RepeatingBendingProcessNew"/>
    <dgm:cxn modelId="{6003FAC4-620A-F84D-8998-3E2FA8E76D30}" type="presOf" srcId="{927BF6AD-55B5-4095-97C2-08DC9DB1A70A}" destId="{FE7E726B-992D-0742-92BA-CF7324702B85}" srcOrd="0" destOrd="1" presId="urn:microsoft.com/office/officeart/2016/7/layout/RepeatingBendingProcessNew"/>
    <dgm:cxn modelId="{6F3D8FC7-7FE6-1441-A82B-684856ED9D3C}" type="presOf" srcId="{F30B992E-9645-4089-B6C2-CBB47BA20C30}" destId="{C219176B-9BC7-914C-8678-F064D3A53803}" srcOrd="1" destOrd="0" presId="urn:microsoft.com/office/officeart/2016/7/layout/RepeatingBendingProcessNew"/>
    <dgm:cxn modelId="{85FBFACD-FC09-4442-A177-C55302F50064}" type="presOf" srcId="{14E1A03C-2C4A-4990-8F9C-6C0F5754D41A}" destId="{88F59927-A38F-C346-9AFB-632D185C4CC1}" srcOrd="1" destOrd="0" presId="urn:microsoft.com/office/officeart/2016/7/layout/RepeatingBendingProcessNew"/>
    <dgm:cxn modelId="{5E3F8BD1-131F-4A14-9474-9EADF156277B}" srcId="{E0A4DC9E-0F33-41E0-8E47-FA08FFC90447}" destId="{1B237CC0-A965-4872-8A49-BB22785DFB18}" srcOrd="0" destOrd="0" parTransId="{984D3879-1002-40B7-9B0B-37F5ABD64314}" sibTransId="{F58BACD5-D273-4A0C-B2F9-D248DCD6F2F6}"/>
    <dgm:cxn modelId="{1BF03BD7-4C28-6746-A712-039EBF1B1EC0}" type="presOf" srcId="{1B237CC0-A965-4872-8A49-BB22785DFB18}" destId="{D4E4D432-ADB5-6749-9B95-CBF173876B82}" srcOrd="0" destOrd="0" presId="urn:microsoft.com/office/officeart/2016/7/layout/RepeatingBendingProcessNew"/>
    <dgm:cxn modelId="{3CABD5EA-51C1-9C4A-A600-957DE4C74ED3}" type="presOf" srcId="{E0A4DC9E-0F33-41E0-8E47-FA08FFC90447}" destId="{EA945A8D-7C49-1544-B708-E321C4824C59}" srcOrd="0" destOrd="0" presId="urn:microsoft.com/office/officeart/2016/7/layout/RepeatingBendingProcessNew"/>
    <dgm:cxn modelId="{A4078FF2-D801-490F-AEE0-92834281A8D7}" srcId="{E0A4DC9E-0F33-41E0-8E47-FA08FFC90447}" destId="{E31CC9C6-6283-4C86-A53F-3A7B37DC87FA}" srcOrd="1" destOrd="0" parTransId="{874D9D58-4181-4C54-9E5E-7E8E9A5A57D6}" sibTransId="{D198EECA-F485-4F19-AD3E-06248FD4B3C4}"/>
    <dgm:cxn modelId="{9475CEF2-975E-49BF-A88D-3E6EC97BBB64}" srcId="{1B90D5B4-F8F5-46FA-8522-2CC2326BD464}" destId="{FF46AF60-3232-416E-A97B-6621E9E05256}" srcOrd="0" destOrd="0" parTransId="{007B2909-A935-4154-A3F3-1E211CBE53D8}" sibTransId="{D1AB5C2D-D391-482E-ADE1-88ACF4719DFB}"/>
    <dgm:cxn modelId="{DA4EEEF6-EF3E-9B4B-A729-D29169FA0D17}" type="presOf" srcId="{14E1A03C-2C4A-4990-8F9C-6C0F5754D41A}" destId="{2D9E231E-21CE-F64A-B0F6-E369FDF825D2}" srcOrd="0" destOrd="0" presId="urn:microsoft.com/office/officeart/2016/7/layout/RepeatingBendingProcessNew"/>
    <dgm:cxn modelId="{A409F2F6-5C80-0F41-90E1-ACD2D644F8AE}" type="presOf" srcId="{D4AA1D4B-D7D3-4293-986C-F26541D71F70}" destId="{CDF89654-FE48-B84C-B8A9-32C75F83000F}" srcOrd="0" destOrd="0" presId="urn:microsoft.com/office/officeart/2016/7/layout/RepeatingBendingProcessNew"/>
    <dgm:cxn modelId="{A2C18614-FE4B-F446-84DF-968F7020B92C}" type="presParOf" srcId="{EA945A8D-7C49-1544-B708-E321C4824C59}" destId="{D4E4D432-ADB5-6749-9B95-CBF173876B82}" srcOrd="0" destOrd="0" presId="urn:microsoft.com/office/officeart/2016/7/layout/RepeatingBendingProcessNew"/>
    <dgm:cxn modelId="{2C453C3F-A1C7-784D-915F-E5BE66630C23}" type="presParOf" srcId="{EA945A8D-7C49-1544-B708-E321C4824C59}" destId="{A86AAAC0-1190-A44F-80D9-7DCF600C50BF}" srcOrd="1" destOrd="0" presId="urn:microsoft.com/office/officeart/2016/7/layout/RepeatingBendingProcessNew"/>
    <dgm:cxn modelId="{A0050992-601A-E44A-BE51-5CFE353C72EF}" type="presParOf" srcId="{A86AAAC0-1190-A44F-80D9-7DCF600C50BF}" destId="{7D89E051-C61D-7446-8D0B-EDF966D6A567}" srcOrd="0" destOrd="0" presId="urn:microsoft.com/office/officeart/2016/7/layout/RepeatingBendingProcessNew"/>
    <dgm:cxn modelId="{72AA218B-042F-D544-A638-18B15438460C}" type="presParOf" srcId="{EA945A8D-7C49-1544-B708-E321C4824C59}" destId="{E6FFABE6-037D-1340-8E6D-960C6517179C}" srcOrd="2" destOrd="0" presId="urn:microsoft.com/office/officeart/2016/7/layout/RepeatingBendingProcessNew"/>
    <dgm:cxn modelId="{870239F3-743D-F54A-AF70-AE4FE698A84C}" type="presParOf" srcId="{EA945A8D-7C49-1544-B708-E321C4824C59}" destId="{A516354E-B586-5F4B-93CF-6508CE2664DD}" srcOrd="3" destOrd="0" presId="urn:microsoft.com/office/officeart/2016/7/layout/RepeatingBendingProcessNew"/>
    <dgm:cxn modelId="{D8BB4DC3-24B4-2741-AEBE-E2431D116131}" type="presParOf" srcId="{A516354E-B586-5F4B-93CF-6508CE2664DD}" destId="{988C3D26-F102-E14B-A6E7-0546E5A555F5}" srcOrd="0" destOrd="0" presId="urn:microsoft.com/office/officeart/2016/7/layout/RepeatingBendingProcessNew"/>
    <dgm:cxn modelId="{346CE120-18C1-3741-8D73-05303ACEDF33}" type="presParOf" srcId="{EA945A8D-7C49-1544-B708-E321C4824C59}" destId="{C3F54CA1-C116-0641-AF74-5CF9887969DF}" srcOrd="4" destOrd="0" presId="urn:microsoft.com/office/officeart/2016/7/layout/RepeatingBendingProcessNew"/>
    <dgm:cxn modelId="{8FFBC675-A24F-8A41-BBF2-4DFAF2FAE96D}" type="presParOf" srcId="{EA945A8D-7C49-1544-B708-E321C4824C59}" destId="{1B4A9CF3-5BEC-7D4A-80E6-1FB4A5D1A037}" srcOrd="5" destOrd="0" presId="urn:microsoft.com/office/officeart/2016/7/layout/RepeatingBendingProcessNew"/>
    <dgm:cxn modelId="{440FACC6-65AB-1F47-9570-8A540BDFCA13}" type="presParOf" srcId="{1B4A9CF3-5BEC-7D4A-80E6-1FB4A5D1A037}" destId="{A8948C74-5FD9-8B42-B8DC-D330462AE8A4}" srcOrd="0" destOrd="0" presId="urn:microsoft.com/office/officeart/2016/7/layout/RepeatingBendingProcessNew"/>
    <dgm:cxn modelId="{1ED4AE74-2DC2-EF4F-8441-C9C1834121B4}" type="presParOf" srcId="{EA945A8D-7C49-1544-B708-E321C4824C59}" destId="{CDF89654-FE48-B84C-B8A9-32C75F83000F}" srcOrd="6" destOrd="0" presId="urn:microsoft.com/office/officeart/2016/7/layout/RepeatingBendingProcessNew"/>
    <dgm:cxn modelId="{5A11139D-70B8-0B4B-BA2D-1E181F6AA383}" type="presParOf" srcId="{EA945A8D-7C49-1544-B708-E321C4824C59}" destId="{B6EDD242-AF3A-A04B-A90F-3AB73C420A47}" srcOrd="7" destOrd="0" presId="urn:microsoft.com/office/officeart/2016/7/layout/RepeatingBendingProcessNew"/>
    <dgm:cxn modelId="{EF129EC7-9F80-974E-BF2E-EBEB18804B39}" type="presParOf" srcId="{B6EDD242-AF3A-A04B-A90F-3AB73C420A47}" destId="{C219176B-9BC7-914C-8678-F064D3A53803}" srcOrd="0" destOrd="0" presId="urn:microsoft.com/office/officeart/2016/7/layout/RepeatingBendingProcessNew"/>
    <dgm:cxn modelId="{5F7E7B14-9DCA-A048-81F3-31F79BB4FF22}" type="presParOf" srcId="{EA945A8D-7C49-1544-B708-E321C4824C59}" destId="{BA84FC7B-2331-2546-A5A9-0FC170B2E85D}" srcOrd="8" destOrd="0" presId="urn:microsoft.com/office/officeart/2016/7/layout/RepeatingBendingProcessNew"/>
    <dgm:cxn modelId="{44906B2F-2FE9-0D4B-8350-C1D3AD05B0FA}" type="presParOf" srcId="{EA945A8D-7C49-1544-B708-E321C4824C59}" destId="{2D9E231E-21CE-F64A-B0F6-E369FDF825D2}" srcOrd="9" destOrd="0" presId="urn:microsoft.com/office/officeart/2016/7/layout/RepeatingBendingProcessNew"/>
    <dgm:cxn modelId="{D6324522-169C-FC4F-98F7-9D3399B76B35}" type="presParOf" srcId="{2D9E231E-21CE-F64A-B0F6-E369FDF825D2}" destId="{88F59927-A38F-C346-9AFB-632D185C4CC1}" srcOrd="0" destOrd="0" presId="urn:microsoft.com/office/officeart/2016/7/layout/RepeatingBendingProcessNew"/>
    <dgm:cxn modelId="{C8932007-6996-8944-BE00-B33308B2CDC8}" type="presParOf" srcId="{EA945A8D-7C49-1544-B708-E321C4824C59}" destId="{9A9797E2-4C84-124C-AD42-5111B2420441}" srcOrd="10" destOrd="0" presId="urn:microsoft.com/office/officeart/2016/7/layout/RepeatingBendingProcessNew"/>
    <dgm:cxn modelId="{F3FAD662-8297-4745-A0FA-B541C9AA5916}" type="presParOf" srcId="{EA945A8D-7C49-1544-B708-E321C4824C59}" destId="{880C5222-7757-7F40-BB63-46EAE7529724}" srcOrd="11" destOrd="0" presId="urn:microsoft.com/office/officeart/2016/7/layout/RepeatingBendingProcessNew"/>
    <dgm:cxn modelId="{AD007DB9-DB49-3C45-A970-D984429B1D77}" type="presParOf" srcId="{880C5222-7757-7F40-BB63-46EAE7529724}" destId="{9F8FB78E-B0A0-CE4B-8630-6B52B1AD0C8E}" srcOrd="0" destOrd="0" presId="urn:microsoft.com/office/officeart/2016/7/layout/RepeatingBendingProcessNew"/>
    <dgm:cxn modelId="{89C44DBC-8796-A341-9A53-83B8ADD68A4D}" type="presParOf" srcId="{EA945A8D-7C49-1544-B708-E321C4824C59}" destId="{1384DFF2-D63D-4148-A022-17BF2F187134}" srcOrd="12" destOrd="0" presId="urn:microsoft.com/office/officeart/2016/7/layout/RepeatingBendingProcessNew"/>
    <dgm:cxn modelId="{73C157FD-333D-9A40-A2EB-860E12AE8442}" type="presParOf" srcId="{EA945A8D-7C49-1544-B708-E321C4824C59}" destId="{4E1CABA0-16A1-7F43-AE4C-3DA5D9098430}" srcOrd="13" destOrd="0" presId="urn:microsoft.com/office/officeart/2016/7/layout/RepeatingBendingProcessNew"/>
    <dgm:cxn modelId="{C684EC8D-CB08-5947-9771-0FC9937C3D13}" type="presParOf" srcId="{4E1CABA0-16A1-7F43-AE4C-3DA5D9098430}" destId="{EBF27851-3F95-DA4B-9C03-92642BA6660F}" srcOrd="0" destOrd="0" presId="urn:microsoft.com/office/officeart/2016/7/layout/RepeatingBendingProcessNew"/>
    <dgm:cxn modelId="{89E53069-B9E0-0E46-8C84-431A75723E04}" type="presParOf" srcId="{EA945A8D-7C49-1544-B708-E321C4824C59}" destId="{FE7E726B-992D-0742-92BA-CF7324702B85}"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AAAC0-1190-A44F-80D9-7DCF600C50BF}">
      <dsp:nvSpPr>
        <dsp:cNvPr id="0" name=""/>
        <dsp:cNvSpPr/>
      </dsp:nvSpPr>
      <dsp:spPr>
        <a:xfrm>
          <a:off x="3043546" y="553034"/>
          <a:ext cx="426392" cy="91440"/>
        </a:xfrm>
        <a:custGeom>
          <a:avLst/>
          <a:gdLst/>
          <a:ahLst/>
          <a:cxnLst/>
          <a:rect l="0" t="0" r="0" b="0"/>
          <a:pathLst>
            <a:path>
              <a:moveTo>
                <a:pt x="0" y="45720"/>
              </a:moveTo>
              <a:lnTo>
                <a:pt x="426392" y="45720"/>
              </a:lnTo>
            </a:path>
          </a:pathLst>
        </a:custGeom>
        <a:noFill/>
        <a:ln w="9525"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245317" y="596467"/>
        <a:ext cx="22849" cy="4574"/>
      </dsp:txXfrm>
    </dsp:sp>
    <dsp:sp modelId="{D4E4D432-ADB5-6749-9B95-CBF173876B82}">
      <dsp:nvSpPr>
        <dsp:cNvPr id="0" name=""/>
        <dsp:cNvSpPr/>
      </dsp:nvSpPr>
      <dsp:spPr>
        <a:xfrm>
          <a:off x="1058424" y="2677"/>
          <a:ext cx="1986922" cy="1192153"/>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61" tIns="102197" rIns="97361" bIns="102197" numCol="1" spcCol="1270" anchor="t" anchorCtr="0">
          <a:noAutofit/>
        </a:bodyPr>
        <a:lstStyle/>
        <a:p>
          <a:pPr marL="0" lvl="0" indent="0" algn="l" defTabSz="889000">
            <a:lnSpc>
              <a:spcPct val="90000"/>
            </a:lnSpc>
            <a:spcBef>
              <a:spcPct val="0"/>
            </a:spcBef>
            <a:spcAft>
              <a:spcPct val="35000"/>
            </a:spcAft>
            <a:buNone/>
          </a:pPr>
          <a:r>
            <a:rPr lang="en-US" sz="2000" kern="1200"/>
            <a:t>Look</a:t>
          </a:r>
        </a:p>
        <a:p>
          <a:pPr marL="171450" lvl="1" indent="-171450" algn="l" defTabSz="711200">
            <a:lnSpc>
              <a:spcPct val="90000"/>
            </a:lnSpc>
            <a:spcBef>
              <a:spcPct val="0"/>
            </a:spcBef>
            <a:spcAft>
              <a:spcPct val="15000"/>
            </a:spcAft>
            <a:buChar char="•"/>
          </a:pPr>
          <a:r>
            <a:rPr lang="en-US" sz="1600" kern="1200"/>
            <a:t>Look at the mother herself</a:t>
          </a:r>
        </a:p>
      </dsp:txBody>
      <dsp:txXfrm>
        <a:off x="1058424" y="2677"/>
        <a:ext cx="1986922" cy="1192153"/>
      </dsp:txXfrm>
    </dsp:sp>
    <dsp:sp modelId="{A516354E-B586-5F4B-93CF-6508CE2664DD}">
      <dsp:nvSpPr>
        <dsp:cNvPr id="0" name=""/>
        <dsp:cNvSpPr/>
      </dsp:nvSpPr>
      <dsp:spPr>
        <a:xfrm>
          <a:off x="5487461" y="553034"/>
          <a:ext cx="426392" cy="91440"/>
        </a:xfrm>
        <a:custGeom>
          <a:avLst/>
          <a:gdLst/>
          <a:ahLst/>
          <a:cxnLst/>
          <a:rect l="0" t="0" r="0" b="0"/>
          <a:pathLst>
            <a:path>
              <a:moveTo>
                <a:pt x="0" y="45720"/>
              </a:moveTo>
              <a:lnTo>
                <a:pt x="426392" y="45720"/>
              </a:lnTo>
            </a:path>
          </a:pathLst>
        </a:custGeom>
        <a:noFill/>
        <a:ln w="9525" cap="rnd" cmpd="sng" algn="ctr">
          <a:solidFill>
            <a:schemeClr val="accent2">
              <a:hueOff val="-221789"/>
              <a:satOff val="1369"/>
              <a:lumOff val="-19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689232" y="596467"/>
        <a:ext cx="22849" cy="4574"/>
      </dsp:txXfrm>
    </dsp:sp>
    <dsp:sp modelId="{E6FFABE6-037D-1340-8E6D-960C6517179C}">
      <dsp:nvSpPr>
        <dsp:cNvPr id="0" name=""/>
        <dsp:cNvSpPr/>
      </dsp:nvSpPr>
      <dsp:spPr>
        <a:xfrm>
          <a:off x="3502338" y="2677"/>
          <a:ext cx="1986922" cy="1192153"/>
        </a:xfrm>
        <a:prstGeom prst="rect">
          <a:avLst/>
        </a:prstGeom>
        <a:solidFill>
          <a:schemeClr val="accent2">
            <a:hueOff val="-190105"/>
            <a:satOff val="1174"/>
            <a:lumOff val="-1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61" tIns="102197" rIns="97361" bIns="102197" numCol="1" spcCol="1270" anchor="t" anchorCtr="0">
          <a:noAutofit/>
        </a:bodyPr>
        <a:lstStyle/>
        <a:p>
          <a:pPr marL="0" lvl="0" indent="0" algn="l" defTabSz="889000">
            <a:lnSpc>
              <a:spcPct val="90000"/>
            </a:lnSpc>
            <a:spcBef>
              <a:spcPct val="0"/>
            </a:spcBef>
            <a:spcAft>
              <a:spcPct val="35000"/>
            </a:spcAft>
            <a:buNone/>
          </a:pPr>
          <a:r>
            <a:rPr lang="en-US" sz="2000" kern="1200"/>
            <a:t>Look</a:t>
          </a:r>
        </a:p>
        <a:p>
          <a:pPr marL="171450" lvl="1" indent="-171450" algn="l" defTabSz="711200">
            <a:lnSpc>
              <a:spcPct val="90000"/>
            </a:lnSpc>
            <a:spcBef>
              <a:spcPct val="0"/>
            </a:spcBef>
            <a:spcAft>
              <a:spcPct val="15000"/>
            </a:spcAft>
            <a:buChar char="•"/>
          </a:pPr>
          <a:r>
            <a:rPr lang="en-US" sz="1600" kern="1200"/>
            <a:t>Look at how the mother holds her baby</a:t>
          </a:r>
        </a:p>
      </dsp:txBody>
      <dsp:txXfrm>
        <a:off x="3502338" y="2677"/>
        <a:ext cx="1986922" cy="1192153"/>
      </dsp:txXfrm>
    </dsp:sp>
    <dsp:sp modelId="{1B4A9CF3-5BEC-7D4A-80E6-1FB4A5D1A037}">
      <dsp:nvSpPr>
        <dsp:cNvPr id="0" name=""/>
        <dsp:cNvSpPr/>
      </dsp:nvSpPr>
      <dsp:spPr>
        <a:xfrm>
          <a:off x="2051885" y="1193031"/>
          <a:ext cx="4887829" cy="426392"/>
        </a:xfrm>
        <a:custGeom>
          <a:avLst/>
          <a:gdLst/>
          <a:ahLst/>
          <a:cxnLst/>
          <a:rect l="0" t="0" r="0" b="0"/>
          <a:pathLst>
            <a:path>
              <a:moveTo>
                <a:pt x="4887829" y="0"/>
              </a:moveTo>
              <a:lnTo>
                <a:pt x="4887829" y="230296"/>
              </a:lnTo>
              <a:lnTo>
                <a:pt x="0" y="230296"/>
              </a:lnTo>
              <a:lnTo>
                <a:pt x="0" y="426392"/>
              </a:lnTo>
            </a:path>
          </a:pathLst>
        </a:custGeom>
        <a:noFill/>
        <a:ln w="9525" cap="rnd" cmpd="sng" algn="ctr">
          <a:solidFill>
            <a:schemeClr val="accent2">
              <a:hueOff val="-443578"/>
              <a:satOff val="2739"/>
              <a:lumOff val="-39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373071" y="1403940"/>
        <a:ext cx="245457" cy="4574"/>
      </dsp:txXfrm>
    </dsp:sp>
    <dsp:sp modelId="{C3F54CA1-C116-0641-AF74-5CF9887969DF}">
      <dsp:nvSpPr>
        <dsp:cNvPr id="0" name=""/>
        <dsp:cNvSpPr/>
      </dsp:nvSpPr>
      <dsp:spPr>
        <a:xfrm>
          <a:off x="5946253" y="2677"/>
          <a:ext cx="1986922" cy="1192153"/>
        </a:xfrm>
        <a:prstGeom prst="rect">
          <a:avLst/>
        </a:prstGeom>
        <a:solidFill>
          <a:schemeClr val="accent2">
            <a:hueOff val="-380210"/>
            <a:satOff val="2347"/>
            <a:lumOff val="-33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61" tIns="102197" rIns="97361" bIns="102197" numCol="1" spcCol="1270" anchor="t" anchorCtr="0">
          <a:noAutofit/>
        </a:bodyPr>
        <a:lstStyle/>
        <a:p>
          <a:pPr marL="0" lvl="0" indent="0" algn="l" defTabSz="889000">
            <a:lnSpc>
              <a:spcPct val="90000"/>
            </a:lnSpc>
            <a:spcBef>
              <a:spcPct val="0"/>
            </a:spcBef>
            <a:spcAft>
              <a:spcPct val="35000"/>
            </a:spcAft>
            <a:buNone/>
          </a:pPr>
          <a:r>
            <a:rPr lang="en-US" sz="2000" kern="1200"/>
            <a:t>Look</a:t>
          </a:r>
        </a:p>
        <a:p>
          <a:pPr marL="171450" lvl="1" indent="-171450" algn="l" defTabSz="711200">
            <a:lnSpc>
              <a:spcPct val="90000"/>
            </a:lnSpc>
            <a:spcBef>
              <a:spcPct val="0"/>
            </a:spcBef>
            <a:spcAft>
              <a:spcPct val="15000"/>
            </a:spcAft>
            <a:buChar char="•"/>
          </a:pPr>
          <a:r>
            <a:rPr lang="en-US" sz="1600" kern="1200"/>
            <a:t>Look at the baby’s condition</a:t>
          </a:r>
        </a:p>
      </dsp:txBody>
      <dsp:txXfrm>
        <a:off x="5946253" y="2677"/>
        <a:ext cx="1986922" cy="1192153"/>
      </dsp:txXfrm>
    </dsp:sp>
    <dsp:sp modelId="{B6EDD242-AF3A-A04B-A90F-3AB73C420A47}">
      <dsp:nvSpPr>
        <dsp:cNvPr id="0" name=""/>
        <dsp:cNvSpPr/>
      </dsp:nvSpPr>
      <dsp:spPr>
        <a:xfrm>
          <a:off x="3043546" y="2202180"/>
          <a:ext cx="426392" cy="91440"/>
        </a:xfrm>
        <a:custGeom>
          <a:avLst/>
          <a:gdLst/>
          <a:ahLst/>
          <a:cxnLst/>
          <a:rect l="0" t="0" r="0" b="0"/>
          <a:pathLst>
            <a:path>
              <a:moveTo>
                <a:pt x="0" y="45720"/>
              </a:moveTo>
              <a:lnTo>
                <a:pt x="426392" y="45720"/>
              </a:lnTo>
            </a:path>
          </a:pathLst>
        </a:custGeom>
        <a:noFill/>
        <a:ln w="9525" cap="rnd" cmpd="sng" algn="ctr">
          <a:solidFill>
            <a:schemeClr val="accent2">
              <a:hueOff val="-665368"/>
              <a:satOff val="4108"/>
              <a:lumOff val="-58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245317" y="2245612"/>
        <a:ext cx="22849" cy="4574"/>
      </dsp:txXfrm>
    </dsp:sp>
    <dsp:sp modelId="{CDF89654-FE48-B84C-B8A9-32C75F83000F}">
      <dsp:nvSpPr>
        <dsp:cNvPr id="0" name=""/>
        <dsp:cNvSpPr/>
      </dsp:nvSpPr>
      <dsp:spPr>
        <a:xfrm>
          <a:off x="1058424" y="1651823"/>
          <a:ext cx="1986922" cy="1192153"/>
        </a:xfrm>
        <a:prstGeom prst="rect">
          <a:avLst/>
        </a:prstGeom>
        <a:solidFill>
          <a:schemeClr val="accent2">
            <a:hueOff val="-570315"/>
            <a:satOff val="3521"/>
            <a:lumOff val="-50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61" tIns="102197" rIns="97361" bIns="102197" numCol="1" spcCol="1270" anchor="t" anchorCtr="0">
          <a:noAutofit/>
        </a:bodyPr>
        <a:lstStyle/>
        <a:p>
          <a:pPr marL="0" lvl="0" indent="0" algn="l" defTabSz="889000">
            <a:lnSpc>
              <a:spcPct val="90000"/>
            </a:lnSpc>
            <a:spcBef>
              <a:spcPct val="0"/>
            </a:spcBef>
            <a:spcAft>
              <a:spcPct val="35000"/>
            </a:spcAft>
            <a:buNone/>
          </a:pPr>
          <a:r>
            <a:rPr lang="en-US" sz="2000" kern="1200"/>
            <a:t>Observe</a:t>
          </a:r>
        </a:p>
        <a:p>
          <a:pPr marL="171450" lvl="1" indent="-171450" algn="l" defTabSz="711200">
            <a:lnSpc>
              <a:spcPct val="90000"/>
            </a:lnSpc>
            <a:spcBef>
              <a:spcPct val="0"/>
            </a:spcBef>
            <a:spcAft>
              <a:spcPct val="15000"/>
            </a:spcAft>
            <a:buChar char="•"/>
          </a:pPr>
          <a:r>
            <a:rPr lang="en-US" sz="1600" kern="1200"/>
            <a:t>Observe how the baby responds to the breast</a:t>
          </a:r>
        </a:p>
      </dsp:txBody>
      <dsp:txXfrm>
        <a:off x="1058424" y="1651823"/>
        <a:ext cx="1986922" cy="1192153"/>
      </dsp:txXfrm>
    </dsp:sp>
    <dsp:sp modelId="{2D9E231E-21CE-F64A-B0F6-E369FDF825D2}">
      <dsp:nvSpPr>
        <dsp:cNvPr id="0" name=""/>
        <dsp:cNvSpPr/>
      </dsp:nvSpPr>
      <dsp:spPr>
        <a:xfrm>
          <a:off x="5487461" y="2202180"/>
          <a:ext cx="426392" cy="91440"/>
        </a:xfrm>
        <a:custGeom>
          <a:avLst/>
          <a:gdLst/>
          <a:ahLst/>
          <a:cxnLst/>
          <a:rect l="0" t="0" r="0" b="0"/>
          <a:pathLst>
            <a:path>
              <a:moveTo>
                <a:pt x="0" y="45720"/>
              </a:moveTo>
              <a:lnTo>
                <a:pt x="426392" y="45720"/>
              </a:lnTo>
            </a:path>
          </a:pathLst>
        </a:custGeom>
        <a:noFill/>
        <a:ln w="9525" cap="rnd" cmpd="sng" algn="ctr">
          <a:solidFill>
            <a:schemeClr val="accent2">
              <a:hueOff val="-887157"/>
              <a:satOff val="5477"/>
              <a:lumOff val="-78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5689232" y="2245612"/>
        <a:ext cx="22849" cy="4574"/>
      </dsp:txXfrm>
    </dsp:sp>
    <dsp:sp modelId="{BA84FC7B-2331-2546-A5A9-0FC170B2E85D}">
      <dsp:nvSpPr>
        <dsp:cNvPr id="0" name=""/>
        <dsp:cNvSpPr/>
      </dsp:nvSpPr>
      <dsp:spPr>
        <a:xfrm>
          <a:off x="3502338" y="1651823"/>
          <a:ext cx="1986922" cy="1192153"/>
        </a:xfrm>
        <a:prstGeom prst="rect">
          <a:avLst/>
        </a:prstGeom>
        <a:solidFill>
          <a:schemeClr val="accent2">
            <a:hueOff val="-760420"/>
            <a:satOff val="4695"/>
            <a:lumOff val="-67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61" tIns="102197" rIns="97361" bIns="102197" numCol="1" spcCol="1270" anchor="t" anchorCtr="0">
          <a:noAutofit/>
        </a:bodyPr>
        <a:lstStyle/>
        <a:p>
          <a:pPr marL="0" lvl="0" indent="0" algn="l" defTabSz="889000">
            <a:lnSpc>
              <a:spcPct val="90000"/>
            </a:lnSpc>
            <a:spcBef>
              <a:spcPct val="0"/>
            </a:spcBef>
            <a:spcAft>
              <a:spcPct val="35000"/>
            </a:spcAft>
            <a:buNone/>
          </a:pPr>
          <a:r>
            <a:rPr lang="en-US" sz="2000" kern="1200"/>
            <a:t>Observe</a:t>
          </a:r>
        </a:p>
        <a:p>
          <a:pPr marL="171450" lvl="1" indent="-171450" algn="l" defTabSz="711200">
            <a:lnSpc>
              <a:spcPct val="90000"/>
            </a:lnSpc>
            <a:spcBef>
              <a:spcPct val="0"/>
            </a:spcBef>
            <a:spcAft>
              <a:spcPct val="15000"/>
            </a:spcAft>
            <a:buChar char="•"/>
          </a:pPr>
          <a:r>
            <a:rPr lang="en-US" sz="1600" kern="1200"/>
            <a:t>Observe how the mother holds her breast for the baby</a:t>
          </a:r>
        </a:p>
      </dsp:txBody>
      <dsp:txXfrm>
        <a:off x="3502338" y="1651823"/>
        <a:ext cx="1986922" cy="1192153"/>
      </dsp:txXfrm>
    </dsp:sp>
    <dsp:sp modelId="{880C5222-7757-7F40-BB63-46EAE7529724}">
      <dsp:nvSpPr>
        <dsp:cNvPr id="0" name=""/>
        <dsp:cNvSpPr/>
      </dsp:nvSpPr>
      <dsp:spPr>
        <a:xfrm>
          <a:off x="2051885" y="2842176"/>
          <a:ext cx="4887829" cy="426392"/>
        </a:xfrm>
        <a:custGeom>
          <a:avLst/>
          <a:gdLst/>
          <a:ahLst/>
          <a:cxnLst/>
          <a:rect l="0" t="0" r="0" b="0"/>
          <a:pathLst>
            <a:path>
              <a:moveTo>
                <a:pt x="4887829" y="0"/>
              </a:moveTo>
              <a:lnTo>
                <a:pt x="4887829" y="230296"/>
              </a:lnTo>
              <a:lnTo>
                <a:pt x="0" y="230296"/>
              </a:lnTo>
              <a:lnTo>
                <a:pt x="0" y="426392"/>
              </a:lnTo>
            </a:path>
          </a:pathLst>
        </a:custGeom>
        <a:noFill/>
        <a:ln w="9525" cap="rnd" cmpd="sng" algn="ctr">
          <a:solidFill>
            <a:schemeClr val="accent2">
              <a:hueOff val="-1108946"/>
              <a:satOff val="6847"/>
              <a:lumOff val="-98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4373071" y="3053085"/>
        <a:ext cx="245457" cy="4574"/>
      </dsp:txXfrm>
    </dsp:sp>
    <dsp:sp modelId="{9A9797E2-4C84-124C-AD42-5111B2420441}">
      <dsp:nvSpPr>
        <dsp:cNvPr id="0" name=""/>
        <dsp:cNvSpPr/>
      </dsp:nvSpPr>
      <dsp:spPr>
        <a:xfrm>
          <a:off x="5946253" y="1651823"/>
          <a:ext cx="1986922" cy="1192153"/>
        </a:xfrm>
        <a:prstGeom prst="rect">
          <a:avLst/>
        </a:prstGeom>
        <a:solidFill>
          <a:schemeClr val="accent2">
            <a:hueOff val="-950525"/>
            <a:satOff val="5869"/>
            <a:lumOff val="-84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61" tIns="102197" rIns="97361" bIns="102197" numCol="1" spcCol="1270" anchor="t" anchorCtr="0">
          <a:noAutofit/>
        </a:bodyPr>
        <a:lstStyle/>
        <a:p>
          <a:pPr marL="0" lvl="0" indent="0" algn="l" defTabSz="889000">
            <a:lnSpc>
              <a:spcPct val="90000"/>
            </a:lnSpc>
            <a:spcBef>
              <a:spcPct val="0"/>
            </a:spcBef>
            <a:spcAft>
              <a:spcPct val="35000"/>
            </a:spcAft>
            <a:buNone/>
          </a:pPr>
          <a:r>
            <a:rPr lang="en-US" sz="2000" kern="1200"/>
            <a:t>Observe</a:t>
          </a:r>
        </a:p>
        <a:p>
          <a:pPr marL="171450" lvl="1" indent="-171450" algn="l" defTabSz="711200">
            <a:lnSpc>
              <a:spcPct val="90000"/>
            </a:lnSpc>
            <a:spcBef>
              <a:spcPct val="0"/>
            </a:spcBef>
            <a:spcAft>
              <a:spcPct val="15000"/>
            </a:spcAft>
            <a:buChar char="•"/>
          </a:pPr>
          <a:r>
            <a:rPr lang="en-US" sz="1600" kern="1200"/>
            <a:t>Observe the baby’s attachment and suckling</a:t>
          </a:r>
        </a:p>
      </dsp:txBody>
      <dsp:txXfrm>
        <a:off x="5946253" y="1651823"/>
        <a:ext cx="1986922" cy="1192153"/>
      </dsp:txXfrm>
    </dsp:sp>
    <dsp:sp modelId="{4E1CABA0-16A1-7F43-AE4C-3DA5D9098430}">
      <dsp:nvSpPr>
        <dsp:cNvPr id="0" name=""/>
        <dsp:cNvSpPr/>
      </dsp:nvSpPr>
      <dsp:spPr>
        <a:xfrm>
          <a:off x="3043546" y="3851325"/>
          <a:ext cx="426392" cy="91440"/>
        </a:xfrm>
        <a:custGeom>
          <a:avLst/>
          <a:gdLst/>
          <a:ahLst/>
          <a:cxnLst/>
          <a:rect l="0" t="0" r="0" b="0"/>
          <a:pathLst>
            <a:path>
              <a:moveTo>
                <a:pt x="0" y="45720"/>
              </a:moveTo>
              <a:lnTo>
                <a:pt x="426392" y="45720"/>
              </a:lnTo>
            </a:path>
          </a:pathLst>
        </a:custGeom>
        <a:noFill/>
        <a:ln w="9525" cap="rnd" cmpd="sng" algn="ctr">
          <a:solidFill>
            <a:schemeClr val="accent2">
              <a:hueOff val="-1330735"/>
              <a:satOff val="8216"/>
              <a:lumOff val="-11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245317" y="3894758"/>
        <a:ext cx="22849" cy="4574"/>
      </dsp:txXfrm>
    </dsp:sp>
    <dsp:sp modelId="{1384DFF2-D63D-4148-A022-17BF2F187134}">
      <dsp:nvSpPr>
        <dsp:cNvPr id="0" name=""/>
        <dsp:cNvSpPr/>
      </dsp:nvSpPr>
      <dsp:spPr>
        <a:xfrm>
          <a:off x="1058424" y="3300968"/>
          <a:ext cx="1986922" cy="1192153"/>
        </a:xfrm>
        <a:prstGeom prst="rect">
          <a:avLst/>
        </a:prstGeom>
        <a:solidFill>
          <a:schemeClr val="accent2">
            <a:hueOff val="-1140630"/>
            <a:satOff val="7042"/>
            <a:lumOff val="-100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61" tIns="102197" rIns="97361" bIns="102197" numCol="1" spcCol="1270" anchor="t" anchorCtr="0">
          <a:noAutofit/>
        </a:bodyPr>
        <a:lstStyle/>
        <a:p>
          <a:pPr marL="0" lvl="0" indent="0" algn="l" defTabSz="889000">
            <a:lnSpc>
              <a:spcPct val="90000"/>
            </a:lnSpc>
            <a:spcBef>
              <a:spcPct val="0"/>
            </a:spcBef>
            <a:spcAft>
              <a:spcPct val="35000"/>
            </a:spcAft>
            <a:buNone/>
          </a:pPr>
          <a:r>
            <a:rPr lang="en-US" sz="2000" kern="1200"/>
            <a:t>Notice</a:t>
          </a:r>
        </a:p>
        <a:p>
          <a:pPr marL="171450" lvl="1" indent="-171450" algn="l" defTabSz="711200">
            <a:lnSpc>
              <a:spcPct val="90000"/>
            </a:lnSpc>
            <a:spcBef>
              <a:spcPct val="0"/>
            </a:spcBef>
            <a:spcAft>
              <a:spcPct val="15000"/>
            </a:spcAft>
            <a:buChar char="•"/>
          </a:pPr>
          <a:r>
            <a:rPr lang="en-US" sz="1600" kern="1200"/>
            <a:t>Notice how the breastfeed finishes</a:t>
          </a:r>
        </a:p>
      </dsp:txBody>
      <dsp:txXfrm>
        <a:off x="1058424" y="3300968"/>
        <a:ext cx="1986922" cy="1192153"/>
      </dsp:txXfrm>
    </dsp:sp>
    <dsp:sp modelId="{FE7E726B-992D-0742-92BA-CF7324702B85}">
      <dsp:nvSpPr>
        <dsp:cNvPr id="0" name=""/>
        <dsp:cNvSpPr/>
      </dsp:nvSpPr>
      <dsp:spPr>
        <a:xfrm>
          <a:off x="3502338" y="3300968"/>
          <a:ext cx="1986922" cy="1192153"/>
        </a:xfrm>
        <a:prstGeom prst="rect">
          <a:avLst/>
        </a:prstGeom>
        <a:solidFill>
          <a:schemeClr val="accent2">
            <a:hueOff val="-1330735"/>
            <a:satOff val="8216"/>
            <a:lumOff val="-117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361" tIns="102197" rIns="97361" bIns="102197" numCol="1" spcCol="1270" anchor="t" anchorCtr="0">
          <a:noAutofit/>
        </a:bodyPr>
        <a:lstStyle/>
        <a:p>
          <a:pPr marL="0" lvl="0" indent="0" algn="l" defTabSz="889000">
            <a:lnSpc>
              <a:spcPct val="90000"/>
            </a:lnSpc>
            <a:spcBef>
              <a:spcPct val="0"/>
            </a:spcBef>
            <a:spcAft>
              <a:spcPct val="35000"/>
            </a:spcAft>
            <a:buNone/>
          </a:pPr>
          <a:r>
            <a:rPr lang="en-US" sz="2000" kern="1200"/>
            <a:t>Observe</a:t>
          </a:r>
        </a:p>
        <a:p>
          <a:pPr marL="171450" lvl="1" indent="-171450" algn="l" defTabSz="711200">
            <a:lnSpc>
              <a:spcPct val="90000"/>
            </a:lnSpc>
            <a:spcBef>
              <a:spcPct val="0"/>
            </a:spcBef>
            <a:spcAft>
              <a:spcPct val="15000"/>
            </a:spcAft>
            <a:buChar char="•"/>
          </a:pPr>
          <a:r>
            <a:rPr lang="en-US" sz="1600" kern="1200"/>
            <a:t>Observe the condition of the mother's breasts</a:t>
          </a:r>
        </a:p>
      </dsp:txBody>
      <dsp:txXfrm>
        <a:off x="3502338" y="3300968"/>
        <a:ext cx="1986922" cy="119215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B776EB-E5A0-42A1-9A0E-F23B635CBD47}" type="datetimeFigureOut">
              <a:rPr lang="en-US" smtClean="0"/>
              <a:pPr/>
              <a:t>11/15/20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766D89-136E-4F75-855B-5656450D334B}" type="slidenum">
              <a:rPr lang="en-US" smtClean="0"/>
              <a:pPr/>
              <a:t>‹#›</a:t>
            </a:fld>
            <a:endParaRPr lang="en-US" dirty="0"/>
          </a:p>
        </p:txBody>
      </p:sp>
    </p:spTree>
    <p:extLst>
      <p:ext uri="{BB962C8B-B14F-4D97-AF65-F5344CB8AC3E}">
        <p14:creationId xmlns:p14="http://schemas.microsoft.com/office/powerpoint/2010/main" val="46206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ar-SA"/>
          </a:p>
        </p:txBody>
      </p:sp>
      <p:sp>
        <p:nvSpPr>
          <p:cNvPr id="4" name="Slide Number Placeholder 3"/>
          <p:cNvSpPr>
            <a:spLocks noGrp="1"/>
          </p:cNvSpPr>
          <p:nvPr>
            <p:ph type="sldNum" sz="quarter" idx="10"/>
          </p:nvPr>
        </p:nvSpPr>
        <p:spPr/>
        <p:txBody>
          <a:bodyPr/>
          <a:lstStyle/>
          <a:p>
            <a:fld id="{6640AA5C-E0A9-4546-B079-B242A74ABB17}" type="slidenum">
              <a:rPr lang="ar-SA" smtClean="0"/>
              <a:pPr/>
              <a:t>4</a:t>
            </a:fld>
            <a:endParaRPr lang="en-US"/>
          </a:p>
        </p:txBody>
      </p:sp>
    </p:spTree>
    <p:extLst>
      <p:ext uri="{BB962C8B-B14F-4D97-AF65-F5344CB8AC3E}">
        <p14:creationId xmlns:p14="http://schemas.microsoft.com/office/powerpoint/2010/main" val="108541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a:t>Poor infant feeding</a:t>
            </a:r>
          </a:p>
          <a:p>
            <a:r>
              <a:rPr lang="en-NZ" sz="4000"/>
              <a:t>What are the effects on:</a:t>
            </a:r>
          </a:p>
          <a:p>
            <a:pPr lvl="1"/>
            <a:r>
              <a:rPr lang="en-NZ" sz="3800"/>
              <a:t>Families?</a:t>
            </a:r>
          </a:p>
          <a:p>
            <a:pPr lvl="1"/>
            <a:r>
              <a:rPr lang="en-NZ" sz="3800"/>
              <a:t>Communities?</a:t>
            </a:r>
          </a:p>
          <a:p>
            <a:pPr lvl="1"/>
            <a:r>
              <a:rPr lang="en-NZ" sz="3800"/>
              <a:t>Health services?  </a:t>
            </a:r>
          </a:p>
          <a:p>
            <a:endParaRPr lang="en-NZ"/>
          </a:p>
        </p:txBody>
      </p:sp>
      <p:sp>
        <p:nvSpPr>
          <p:cNvPr id="4" name="Slide Number Placeholder 3"/>
          <p:cNvSpPr>
            <a:spLocks noGrp="1"/>
          </p:cNvSpPr>
          <p:nvPr>
            <p:ph type="sldNum" sz="quarter" idx="10"/>
          </p:nvPr>
        </p:nvSpPr>
        <p:spPr/>
        <p:txBody>
          <a:bodyPr/>
          <a:lstStyle/>
          <a:p>
            <a:fld id="{8FB5F008-9BDC-473B-BE4D-3015DD14269F}" type="slidenum">
              <a:rPr lang="en-NZ" smtClean="0"/>
              <a:pPr/>
              <a:t>5</a:t>
            </a:fld>
            <a:endParaRPr lang="en-N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a:t>YOU HAVE TO CONTRIBUTE IN THIS MISSION</a:t>
            </a:r>
          </a:p>
        </p:txBody>
      </p:sp>
      <p:sp>
        <p:nvSpPr>
          <p:cNvPr id="4" name="Slide Number Placeholder 3"/>
          <p:cNvSpPr>
            <a:spLocks noGrp="1"/>
          </p:cNvSpPr>
          <p:nvPr>
            <p:ph type="sldNum" sz="quarter" idx="10"/>
          </p:nvPr>
        </p:nvSpPr>
        <p:spPr/>
        <p:txBody>
          <a:bodyPr/>
          <a:lstStyle/>
          <a:p>
            <a:fld id="{8FB5F008-9BDC-473B-BE4D-3015DD14269F}" type="slidenum">
              <a:rPr lang="en-NZ" smtClean="0"/>
              <a:pPr/>
              <a:t>7</a:t>
            </a:fld>
            <a:endParaRPr lang="en-NZ"/>
          </a:p>
        </p:txBody>
      </p:sp>
    </p:spTree>
    <p:extLst>
      <p:ext uri="{BB962C8B-B14F-4D97-AF65-F5344CB8AC3E}">
        <p14:creationId xmlns:p14="http://schemas.microsoft.com/office/powerpoint/2010/main" val="3810210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WHO </a:t>
            </a:r>
            <a:r>
              <a:rPr lang="en-US" sz="1200" b="1" i="0" kern="1200" dirty="0">
                <a:solidFill>
                  <a:schemeClr val="tx1"/>
                </a:solidFill>
                <a:effectLst/>
                <a:latin typeface="+mn-lt"/>
                <a:ea typeface="+mn-ea"/>
                <a:cs typeface="+mn-cs"/>
              </a:rPr>
              <a:t>International Code</a:t>
            </a:r>
            <a:r>
              <a:rPr lang="en-US" sz="1200" b="0" i="0" kern="1200" dirty="0">
                <a:solidFill>
                  <a:schemeClr val="tx1"/>
                </a:solidFill>
                <a:effectLst/>
                <a:latin typeface="+mn-lt"/>
                <a:ea typeface="+mn-ea"/>
                <a:cs typeface="+mn-cs"/>
              </a:rPr>
              <a:t> of </a:t>
            </a:r>
            <a:r>
              <a:rPr lang="en-US" sz="1200" b="1" i="0" kern="1200" dirty="0">
                <a:solidFill>
                  <a:schemeClr val="tx1"/>
                </a:solidFill>
                <a:effectLst/>
                <a:latin typeface="+mn-lt"/>
                <a:ea typeface="+mn-ea"/>
                <a:cs typeface="+mn-cs"/>
              </a:rPr>
              <a:t>Marketing</a:t>
            </a:r>
            <a:r>
              <a:rPr lang="en-US" sz="1200" b="0" i="0" kern="1200" dirty="0">
                <a:solidFill>
                  <a:schemeClr val="tx1"/>
                </a:solidFill>
                <a:effectLst/>
                <a:latin typeface="+mn-lt"/>
                <a:ea typeface="+mn-ea"/>
                <a:cs typeface="+mn-cs"/>
              </a:rPr>
              <a:t> of </a:t>
            </a:r>
            <a:r>
              <a:rPr lang="en-US" sz="1200" b="1" i="0" kern="1200" dirty="0">
                <a:solidFill>
                  <a:schemeClr val="tx1"/>
                </a:solidFill>
                <a:effectLst/>
                <a:latin typeface="+mn-lt"/>
                <a:ea typeface="+mn-ea"/>
                <a:cs typeface="+mn-cs"/>
              </a:rPr>
              <a:t>Breastmilk Substitutes</a:t>
            </a:r>
            <a:r>
              <a:rPr lang="en-US" sz="1200" b="0" i="0" kern="1200" dirty="0">
                <a:solidFill>
                  <a:schemeClr val="tx1"/>
                </a:solidFill>
                <a:effectLst/>
                <a:latin typeface="+mn-lt"/>
                <a:ea typeface="+mn-ea"/>
                <a:cs typeface="+mn-cs"/>
              </a:rPr>
              <a:t> (usually abbreviated to the WHO </a:t>
            </a:r>
            <a:r>
              <a:rPr lang="en-US" sz="1200" b="1" i="0" kern="1200" dirty="0">
                <a:solidFill>
                  <a:schemeClr val="tx1"/>
                </a:solidFill>
                <a:effectLst/>
                <a:latin typeface="+mn-lt"/>
                <a:ea typeface="+mn-ea"/>
                <a:cs typeface="+mn-cs"/>
              </a:rPr>
              <a:t>Code</a:t>
            </a:r>
            <a:r>
              <a:rPr lang="en-US" sz="1200" b="0" i="0" kern="1200" dirty="0">
                <a:solidFill>
                  <a:schemeClr val="tx1"/>
                </a:solidFill>
                <a:effectLst/>
                <a:latin typeface="+mn-lt"/>
                <a:ea typeface="+mn-ea"/>
                <a:cs typeface="+mn-cs"/>
              </a:rPr>
              <a:t>) was adopted in 1981 by the World Health Assembly (WHA) to promote safe and adequate nutrition for infants, by the protection and promotion of breastfeeding and by ensuring the proper use of </a:t>
            </a:r>
            <a:r>
              <a:rPr lang="en-US" sz="1200" b="1" i="0" kern="1200" dirty="0">
                <a:solidFill>
                  <a:schemeClr val="tx1"/>
                </a:solidFill>
                <a:effectLst/>
                <a:latin typeface="+mn-lt"/>
                <a:ea typeface="+mn-ea"/>
                <a:cs typeface="+mn-cs"/>
              </a:rPr>
              <a:t>breast-milk substitutes</a:t>
            </a:r>
          </a:p>
          <a:p>
            <a:r>
              <a:rPr lang="en-US" sz="1200" dirty="0"/>
              <a:t>(individual countries) implement the Code, but they may implement it in the way that they think is best for their countries</a:t>
            </a:r>
          </a:p>
          <a:p>
            <a:pPr>
              <a:buNone/>
            </a:pPr>
            <a:r>
              <a:rPr lang="en-US" sz="1200" dirty="0"/>
              <a:t>    they can make their Code a law   </a:t>
            </a:r>
          </a:p>
          <a:p>
            <a:endParaRPr lang="en-SA"/>
          </a:p>
        </p:txBody>
      </p:sp>
      <p:sp>
        <p:nvSpPr>
          <p:cNvPr id="4" name="Slide Number Placeholder 3"/>
          <p:cNvSpPr>
            <a:spLocks noGrp="1"/>
          </p:cNvSpPr>
          <p:nvPr>
            <p:ph type="sldNum" sz="quarter" idx="5"/>
          </p:nvPr>
        </p:nvSpPr>
        <p:spPr/>
        <p:txBody>
          <a:bodyPr/>
          <a:lstStyle/>
          <a:p>
            <a:fld id="{67766D89-136E-4F75-855B-5656450D334B}" type="slidenum">
              <a:rPr lang="en-US" smtClean="0"/>
              <a:pPr/>
              <a:t>8</a:t>
            </a:fld>
            <a:endParaRPr lang="en-US" dirty="0"/>
          </a:p>
        </p:txBody>
      </p:sp>
    </p:spTree>
    <p:extLst>
      <p:ext uri="{BB962C8B-B14F-4D97-AF65-F5344CB8AC3E}">
        <p14:creationId xmlns:p14="http://schemas.microsoft.com/office/powerpoint/2010/main" val="2563314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A"/>
          </a:p>
        </p:txBody>
      </p:sp>
      <p:sp>
        <p:nvSpPr>
          <p:cNvPr id="4" name="Slide Number Placeholder 3"/>
          <p:cNvSpPr>
            <a:spLocks noGrp="1"/>
          </p:cNvSpPr>
          <p:nvPr>
            <p:ph type="sldNum" sz="quarter" idx="5"/>
          </p:nvPr>
        </p:nvSpPr>
        <p:spPr/>
        <p:txBody>
          <a:bodyPr/>
          <a:lstStyle/>
          <a:p>
            <a:fld id="{67766D89-136E-4F75-855B-5656450D334B}" type="slidenum">
              <a:rPr lang="en-US" smtClean="0"/>
              <a:pPr/>
              <a:t>10</a:t>
            </a:fld>
            <a:endParaRPr lang="en-US"/>
          </a:p>
        </p:txBody>
      </p:sp>
    </p:spTree>
    <p:extLst>
      <p:ext uri="{BB962C8B-B14F-4D97-AF65-F5344CB8AC3E}">
        <p14:creationId xmlns:p14="http://schemas.microsoft.com/office/powerpoint/2010/main" val="3415862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a:solidFill>
                  <a:schemeClr val="tx1"/>
                </a:solidFill>
                <a:effectLst/>
                <a:latin typeface="+mn-lt"/>
                <a:ea typeface="+mn-ea"/>
                <a:cs typeface="+mn-cs"/>
              </a:rPr>
              <a:t>How the mother holds her baby</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It is easier for the baby to attach to the breast if the mother supports the baby’s whole body.</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Supporting only the baby’s  head and shoulders makes it more difficult. However, supporting</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the whole body is less important after the first few months, when the baby has more control.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If the mother is calm and relaxed, this helps milk flow. If she is nervous, and for example, she shakes or pokes her baby, this can interfere with suckling and breast milk flow. </a:t>
            </a:r>
            <a:endParaRPr lang="en-US" sz="1200" kern="1200">
              <a:solidFill>
                <a:schemeClr val="tx1"/>
              </a:solidFill>
              <a:effectLst/>
              <a:latin typeface="+mn-lt"/>
              <a:ea typeface="+mn-ea"/>
              <a:cs typeface="+mn-cs"/>
            </a:endParaRPr>
          </a:p>
          <a:p>
            <a:r>
              <a:rPr lang="en-GB" sz="1200" b="1" u="none" strike="noStrike"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GB" sz="1200" b="1" u="sng" kern="1200">
                <a:solidFill>
                  <a:schemeClr val="tx1"/>
                </a:solidFill>
                <a:effectLst/>
                <a:latin typeface="+mn-lt"/>
                <a:ea typeface="+mn-ea"/>
                <a:cs typeface="+mn-cs"/>
              </a:rPr>
              <a:t>Key point:</a:t>
            </a:r>
            <a:r>
              <a:rPr lang="en-GB" sz="1200" kern="1200">
                <a:solidFill>
                  <a:schemeClr val="tx1"/>
                </a:solidFill>
                <a:effectLst/>
                <a:latin typeface="+mn-lt"/>
                <a:ea typeface="+mn-ea"/>
                <a:cs typeface="+mn-cs"/>
              </a:rPr>
              <a:t>  the four signs of good positioning of the baby are: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baby should be </a:t>
            </a:r>
            <a:r>
              <a:rPr lang="en-GB" sz="1200" b="1" i="1" kern="1200">
                <a:solidFill>
                  <a:schemeClr val="tx1"/>
                </a:solidFill>
                <a:effectLst/>
                <a:latin typeface="+mn-lt"/>
                <a:ea typeface="+mn-ea"/>
                <a:cs typeface="+mn-cs"/>
              </a:rPr>
              <a:t>straight, facing </a:t>
            </a:r>
            <a:r>
              <a:rPr lang="en-GB" sz="1200" kern="1200">
                <a:solidFill>
                  <a:schemeClr val="tx1"/>
                </a:solidFill>
                <a:effectLst/>
                <a:latin typeface="+mn-lt"/>
                <a:ea typeface="+mn-ea"/>
                <a:cs typeface="+mn-cs"/>
              </a:rPr>
              <a:t>the </a:t>
            </a:r>
            <a:r>
              <a:rPr lang="en-GB" sz="1200" b="1" i="1" kern="1200">
                <a:solidFill>
                  <a:schemeClr val="tx1"/>
                </a:solidFill>
                <a:effectLst/>
                <a:latin typeface="+mn-lt"/>
                <a:ea typeface="+mn-ea"/>
                <a:cs typeface="+mn-cs"/>
              </a:rPr>
              <a:t>  </a:t>
            </a:r>
            <a:r>
              <a:rPr lang="en-GB" sz="1200" kern="1200">
                <a:solidFill>
                  <a:schemeClr val="tx1"/>
                </a:solidFill>
                <a:effectLst/>
                <a:latin typeface="+mn-lt"/>
                <a:ea typeface="+mn-ea"/>
                <a:cs typeface="+mn-cs"/>
              </a:rPr>
              <a:t>breast</a:t>
            </a:r>
            <a:r>
              <a:rPr lang="en-GB" sz="1200" b="1" i="1" kern="1200">
                <a:solidFill>
                  <a:schemeClr val="tx1"/>
                </a:solidFill>
                <a:effectLst/>
                <a:latin typeface="+mn-lt"/>
                <a:ea typeface="+mn-ea"/>
                <a:cs typeface="+mn-cs"/>
              </a:rPr>
              <a:t>, close </a:t>
            </a:r>
            <a:r>
              <a:rPr lang="en-GB" sz="1200" kern="1200">
                <a:solidFill>
                  <a:schemeClr val="tx1"/>
                </a:solidFill>
                <a:effectLst/>
                <a:latin typeface="+mn-lt"/>
                <a:ea typeface="+mn-ea"/>
                <a:cs typeface="+mn-cs"/>
              </a:rPr>
              <a:t>to the mother</a:t>
            </a:r>
            <a:r>
              <a:rPr lang="en-GB" sz="1200" b="1" i="1" kern="1200">
                <a:solidFill>
                  <a:schemeClr val="tx1"/>
                </a:solidFill>
                <a:effectLst/>
                <a:latin typeface="+mn-lt"/>
                <a:ea typeface="+mn-ea"/>
                <a:cs typeface="+mn-cs"/>
              </a:rPr>
              <a:t>, </a:t>
            </a:r>
            <a:r>
              <a:rPr lang="en-GB" sz="1200" kern="1200">
                <a:solidFill>
                  <a:schemeClr val="tx1"/>
                </a:solidFill>
                <a:effectLst/>
                <a:latin typeface="+mn-lt"/>
                <a:ea typeface="+mn-ea"/>
                <a:cs typeface="+mn-cs"/>
              </a:rPr>
              <a:t>and</a:t>
            </a:r>
            <a:r>
              <a:rPr lang="en-GB" sz="1200" b="1" kern="1200">
                <a:solidFill>
                  <a:schemeClr val="tx1"/>
                </a:solidFill>
                <a:effectLst/>
                <a:latin typeface="+mn-lt"/>
                <a:ea typeface="+mn-ea"/>
                <a:cs typeface="+mn-cs"/>
              </a:rPr>
              <a:t> </a:t>
            </a:r>
            <a:r>
              <a:rPr lang="en-GB" sz="1200" b="1" i="1" kern="1200">
                <a:solidFill>
                  <a:schemeClr val="tx1"/>
                </a:solidFill>
                <a:effectLst/>
                <a:latin typeface="+mn-lt"/>
                <a:ea typeface="+mn-ea"/>
                <a:cs typeface="+mn-cs"/>
              </a:rPr>
              <a:t>supported</a:t>
            </a:r>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See also Session 10 ‘Positioning a baby at the breast’.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86BA5D0-025B-4461-BB0F-97AEB8B405C4}" type="slidenum">
              <a:rPr lang="en-US" smtClean="0"/>
              <a:t>14</a:t>
            </a:fld>
            <a:endParaRPr lang="en-US"/>
          </a:p>
        </p:txBody>
      </p:sp>
    </p:spTree>
    <p:extLst>
      <p:ext uri="{BB962C8B-B14F-4D97-AF65-F5344CB8AC3E}">
        <p14:creationId xmlns:p14="http://schemas.microsoft.com/office/powerpoint/2010/main" val="2362205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86BA5D0-025B-4461-BB0F-97AEB8B405C4}" type="slidenum">
              <a:rPr lang="en-US" smtClean="0"/>
              <a:t>17</a:t>
            </a:fld>
            <a:endParaRPr lang="en-US"/>
          </a:p>
        </p:txBody>
      </p:sp>
    </p:spTree>
    <p:extLst>
      <p:ext uri="{BB962C8B-B14F-4D97-AF65-F5344CB8AC3E}">
        <p14:creationId xmlns:p14="http://schemas.microsoft.com/office/powerpoint/2010/main" val="3611735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a:solidFill>
                  <a:schemeClr val="tx1"/>
                </a:solidFill>
                <a:effectLst/>
                <a:latin typeface="+mn-lt"/>
                <a:ea typeface="+mn-ea"/>
                <a:cs typeface="+mn-cs"/>
              </a:rPr>
              <a:t>To demonstrate effective suckling:</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Suck on your fist, with your mouth open wide, your tongue forward, and your lower lip curled back. Give slow deep sucks, about 1 per second. </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			To demonstrate ineffective suckling:</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Suck on your thumb, with your mouth almost closed, your lips pointing forwards, and letting your cheeks pull in. Give quick, small sucks.</a:t>
            </a:r>
            <a:endParaRPr lang="en-US"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86BA5D0-025B-4461-BB0F-97AEB8B405C4}" type="slidenum">
              <a:rPr lang="en-US" smtClean="0"/>
              <a:t>20</a:t>
            </a:fld>
            <a:endParaRPr lang="en-US"/>
          </a:p>
        </p:txBody>
      </p:sp>
    </p:spTree>
    <p:extLst>
      <p:ext uri="{BB962C8B-B14F-4D97-AF65-F5344CB8AC3E}">
        <p14:creationId xmlns:p14="http://schemas.microsoft.com/office/powerpoint/2010/main" val="965700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a:t>It summarizes the key points for assessing a breastfeed.</a:t>
            </a:r>
            <a:endParaRPr lang="ar-SA"/>
          </a:p>
          <a:p>
            <a:r>
              <a:rPr lang="en-GB"/>
              <a:t>You will use this form to practise observing breastfeeds with mothers and babies. </a:t>
            </a:r>
            <a:endParaRPr lang="en-US" sz="1500"/>
          </a:p>
          <a:p>
            <a:pPr lvl="1"/>
            <a:r>
              <a:rPr lang="en-GB" sz="1500"/>
              <a:t>The signs are in 6 groups: General signs of the mother, and of the baby; Condition of the breasts; the baby’s position; the baby’s attachment; and suckling. There are 3 signs each for mother and baby, and four signs in each of the other groups. </a:t>
            </a:r>
            <a:endParaRPr lang="ar-SA" sz="1500"/>
          </a:p>
          <a:p>
            <a:r>
              <a:rPr lang="en-GB"/>
              <a:t>Notice that the signs on the left all show that breastfeeding is going well. The signs on the right indicate a possible difficulty.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a:t> Beside each sign is a box </a:t>
            </a:r>
            <a:r>
              <a:rPr lang="en-GB" sz="1600">
                <a:sym typeface="Wingdings" pitchFamily="2" charset="2"/>
              </a:rPr>
              <a:t></a:t>
            </a:r>
            <a:r>
              <a:rPr lang="en-GB" sz="1600"/>
              <a:t> to mark with a tick </a:t>
            </a:r>
            <a:r>
              <a:rPr lang="en-US" sz="1400" b="1">
                <a:sym typeface="Wingdings" pitchFamily="2" charset="2"/>
              </a:rPr>
              <a:t></a:t>
            </a:r>
            <a:r>
              <a:rPr lang="en-GB" sz="1600"/>
              <a:t> if you have seen the sign in the mother and baby that you are observing. </a:t>
            </a:r>
          </a:p>
          <a:p>
            <a:r>
              <a:rPr lang="en-GB" sz="1400"/>
              <a:t>As you observe a breastfeed, mark a </a:t>
            </a:r>
            <a:r>
              <a:rPr lang="en-US" sz="1200" b="1">
                <a:sym typeface="Wingdings" pitchFamily="2" charset="2"/>
              </a:rPr>
              <a:t></a:t>
            </a:r>
            <a:r>
              <a:rPr lang="en-GB" sz="1400"/>
              <a:t> in the box for each sign that you observe. If you do not observe a sign, do not make a mark. </a:t>
            </a:r>
            <a:endParaRPr lang="en-US" sz="1200"/>
          </a:p>
          <a:p>
            <a:r>
              <a:rPr lang="en-GB" sz="1400"/>
              <a:t>If all </a:t>
            </a:r>
            <a:r>
              <a:rPr lang="en-US" sz="1200" b="1">
                <a:sym typeface="Wingdings" pitchFamily="2" charset="2"/>
              </a:rPr>
              <a:t></a:t>
            </a:r>
            <a:r>
              <a:rPr lang="en-GB" sz="1400"/>
              <a:t>s are on the left hand side of the form, breastfeeding is probably going well. </a:t>
            </a:r>
            <a:endParaRPr lang="en-US" sz="1200"/>
          </a:p>
          <a:p>
            <a:r>
              <a:rPr lang="en-GB" sz="1400"/>
              <a:t>If there are some </a:t>
            </a:r>
            <a:r>
              <a:rPr lang="en-US" sz="1200" b="1">
                <a:sym typeface="Wingdings" pitchFamily="2" charset="2"/>
              </a:rPr>
              <a:t></a:t>
            </a:r>
            <a:r>
              <a:rPr lang="en-GB" sz="1400"/>
              <a:t>s on the right hand side, then breastfeeding may not be going well. This mother may have a difficulty, and she may need your help.</a:t>
            </a:r>
            <a:endParaRPr lang="en-US" sz="1200"/>
          </a:p>
          <a:p>
            <a:r>
              <a:rPr lang="en-GB" sz="1400" kern="1200">
                <a:solidFill>
                  <a:schemeClr val="tx1"/>
                </a:solidFill>
                <a:effectLst/>
                <a:latin typeface="+mn-lt"/>
                <a:ea typeface="+mn-ea"/>
                <a:cs typeface="+mn-cs"/>
              </a:rPr>
              <a:t>The negative signs, such as "no signs of milk ejection", and "cannot see tongue", do not necessarily mean that there is a difficulty. However, the opposite positive signs are always helpful.</a:t>
            </a:r>
            <a:endParaRPr lang="en-US" sz="1400" kern="1200">
              <a:solidFill>
                <a:schemeClr val="tx1"/>
              </a:solidFill>
              <a:effectLst/>
              <a:latin typeface="+mn-lt"/>
              <a:ea typeface="+mn-ea"/>
              <a:cs typeface="+mn-cs"/>
            </a:endParaRPr>
          </a:p>
          <a:p>
            <a:r>
              <a:rPr lang="en-GB" sz="1400" kern="1200">
                <a:solidFill>
                  <a:schemeClr val="tx1"/>
                </a:solidFill>
                <a:effectLst/>
                <a:latin typeface="+mn-lt"/>
                <a:ea typeface="+mn-ea"/>
                <a:cs typeface="+mn-cs"/>
              </a:rPr>
              <a:t> </a:t>
            </a:r>
            <a:endParaRPr lang="en-US" sz="1400" kern="1200">
              <a:solidFill>
                <a:schemeClr val="tx1"/>
              </a:solidFill>
              <a:effectLst/>
              <a:latin typeface="+mn-lt"/>
              <a:ea typeface="+mn-ea"/>
              <a:cs typeface="+mn-cs"/>
            </a:endParaRPr>
          </a:p>
          <a:p>
            <a:r>
              <a:rPr lang="en-GB" sz="1400" kern="1200">
                <a:solidFill>
                  <a:schemeClr val="tx1"/>
                </a:solidFill>
                <a:effectLst/>
                <a:latin typeface="+mn-lt"/>
                <a:ea typeface="+mn-ea"/>
                <a:cs typeface="+mn-cs"/>
                <a:sym typeface="Wingdings" pitchFamily="2" charset="2"/>
              </a:rPr>
              <a:t></a:t>
            </a:r>
            <a:r>
              <a:rPr lang="en-GB" sz="1400" kern="1200">
                <a:solidFill>
                  <a:schemeClr val="tx1"/>
                </a:solidFill>
                <a:effectLst/>
                <a:latin typeface="+mn-lt"/>
                <a:ea typeface="+mn-ea"/>
                <a:cs typeface="+mn-cs"/>
              </a:rPr>
              <a:t>	If a mother says that breastfeeding is going well, but you see signs that indicate a possible difficulty, you must decide what to do. </a:t>
            </a:r>
            <a:endParaRPr lang="en-US" sz="1400" kern="1200">
              <a:solidFill>
                <a:schemeClr val="tx1"/>
              </a:solidFill>
              <a:effectLst/>
              <a:latin typeface="+mn-lt"/>
              <a:ea typeface="+mn-ea"/>
              <a:cs typeface="+mn-cs"/>
            </a:endParaRPr>
          </a:p>
          <a:p>
            <a:r>
              <a:rPr lang="en-GB" sz="1400" kern="1200">
                <a:solidFill>
                  <a:schemeClr val="tx1"/>
                </a:solidFill>
                <a:effectLst/>
                <a:latin typeface="+mn-lt"/>
                <a:ea typeface="+mn-ea"/>
                <a:cs typeface="+mn-cs"/>
              </a:rPr>
              <a:t>	- In the days soon after delivery, while the mother is still learning, offer to help her. Even if she is not aware of any difficulty now, you may prevent one occurring later.</a:t>
            </a:r>
            <a:endParaRPr lang="en-US" sz="1400" kern="1200">
              <a:solidFill>
                <a:schemeClr val="tx1"/>
              </a:solidFill>
              <a:effectLst/>
              <a:latin typeface="+mn-lt"/>
              <a:ea typeface="+mn-ea"/>
              <a:cs typeface="+mn-cs"/>
            </a:endParaRPr>
          </a:p>
          <a:p>
            <a:r>
              <a:rPr lang="en-GB" sz="1400" kern="1200">
                <a:solidFill>
                  <a:schemeClr val="tx1"/>
                </a:solidFill>
                <a:effectLst/>
                <a:latin typeface="+mn-lt"/>
                <a:ea typeface="+mn-ea"/>
                <a:cs typeface="+mn-cs"/>
              </a:rPr>
              <a:t>	- If breastfeeding seems to be well established, you probably do not want to intervene immediately. It is usually more helpful to see her again soon, and follow the baby's growth, to make sure that breastfeeding continues to go well. Intervene only if a difficulty arises. </a:t>
            </a:r>
            <a:endParaRPr lang="en-US" sz="14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a:p>
        </p:txBody>
      </p:sp>
      <p:sp>
        <p:nvSpPr>
          <p:cNvPr id="4" name="Slide Number Placeholder 3"/>
          <p:cNvSpPr>
            <a:spLocks noGrp="1"/>
          </p:cNvSpPr>
          <p:nvPr>
            <p:ph type="sldNum" sz="quarter" idx="5"/>
          </p:nvPr>
        </p:nvSpPr>
        <p:spPr/>
        <p:txBody>
          <a:bodyPr/>
          <a:lstStyle/>
          <a:p>
            <a:fld id="{67766D89-136E-4F75-855B-5656450D334B}" type="slidenum">
              <a:rPr lang="en-US" smtClean="0"/>
              <a:pPr/>
              <a:t>31</a:t>
            </a:fld>
            <a:endParaRPr lang="en-US"/>
          </a:p>
        </p:txBody>
      </p:sp>
    </p:spTree>
    <p:extLst>
      <p:ext uri="{BB962C8B-B14F-4D97-AF65-F5344CB8AC3E}">
        <p14:creationId xmlns:p14="http://schemas.microsoft.com/office/powerpoint/2010/main" val="3181658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8" name="Rectangle 7"/>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866441" y="2222623"/>
            <a:ext cx="5917679" cy="2554983"/>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bwMode="gray">
          <a:xfrm>
            <a:off x="866441" y="4777380"/>
            <a:ext cx="5917679"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76937" y="1828799"/>
            <a:ext cx="990599" cy="228659"/>
          </a:xfrm>
        </p:spPr>
        <p:txBody>
          <a:bodyPr/>
          <a:lstStyle>
            <a:lvl1pPr algn="l">
              <a:defRPr b="0" i="0">
                <a:solidFill>
                  <a:schemeClr val="bg1"/>
                </a:solidFill>
              </a:defRPr>
            </a:lvl1pPr>
          </a:lstStyle>
          <a:p>
            <a:fld id="{A0F91386-ADF6-46AE-B628-14B451410779}" type="datetimeFigureOut">
              <a:rPr lang="en-US" smtClean="0"/>
              <a:pPr/>
              <a:t>11/15/20</a:t>
            </a:fld>
            <a:endParaRPr lang="en-US" dirty="0"/>
          </a:p>
        </p:txBody>
      </p:sp>
      <p:sp>
        <p:nvSpPr>
          <p:cNvPr id="5" name="Footer Placeholder 4"/>
          <p:cNvSpPr>
            <a:spLocks noGrp="1"/>
          </p:cNvSpPr>
          <p:nvPr>
            <p:ph type="ftr" sz="quarter" idx="11"/>
          </p:nvPr>
        </p:nvSpPr>
        <p:spPr bwMode="gray">
          <a:xfrm rot="5400000">
            <a:off x="6236210" y="3264407"/>
            <a:ext cx="3859795" cy="228659"/>
          </a:xfrm>
        </p:spPr>
        <p:txBody>
          <a:bodyPr/>
          <a:lstStyle>
            <a:lvl1pPr>
              <a:defRPr b="0" i="0">
                <a:solidFill>
                  <a:schemeClr val="bg1"/>
                </a:solidFill>
              </a:defRPr>
            </a:lvl1pPr>
          </a:lstStyle>
          <a:p>
            <a:endParaRPr lang="en-US" dirty="0"/>
          </a:p>
        </p:txBody>
      </p:sp>
      <p:sp>
        <p:nvSpPr>
          <p:cNvPr id="11" name="Rectangle 10"/>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55843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a:xfrm>
              <a:off x="421503" y="402165"/>
              <a:ext cx="8327939" cy="31411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204164">
              <a:off x="426788" y="456424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0800000">
              <a:off x="485023" y="2670079"/>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5" y="4961453"/>
            <a:ext cx="6422002"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866443" y="5528191"/>
            <a:ext cx="6422003"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68907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2780895"/>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85023" y="4343399"/>
              <a:ext cx="8182128" cy="21124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a:off x="485023" y="2854646"/>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927101"/>
            <a:ext cx="6422004" cy="1692720"/>
          </a:xfrm>
        </p:spPr>
        <p:txBody>
          <a:bodyPr anchor="ct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8"/>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1846009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60799"/>
            <a:chOff x="0" y="0"/>
            <a:chExt cx="9144000" cy="6860799"/>
          </a:xfrm>
        </p:grpSpPr>
        <p:sp>
          <p:nvSpPr>
            <p:cNvPr id="14" name="Rectangle 13"/>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21010068">
              <a:off x="6359946" y="4309201"/>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12"/>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23"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12" name="TextBox 11"/>
          <p:cNvSpPr txBox="1"/>
          <p:nvPr/>
        </p:nvSpPr>
        <p:spPr bwMode="gray">
          <a:xfrm>
            <a:off x="7033422" y="2898648"/>
            <a:ext cx="660550"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11" name="TextBox 10"/>
          <p:cNvSpPr txBox="1"/>
          <p:nvPr/>
        </p:nvSpPr>
        <p:spPr bwMode="gray">
          <a:xfrm>
            <a:off x="651683" y="589767"/>
            <a:ext cx="601591" cy="1323439"/>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8000" dirty="0"/>
              <a:t>“</a:t>
            </a:r>
          </a:p>
        </p:txBody>
      </p:sp>
      <p:sp>
        <p:nvSpPr>
          <p:cNvPr id="2" name="Title 1"/>
          <p:cNvSpPr>
            <a:spLocks noGrp="1"/>
          </p:cNvSpPr>
          <p:nvPr>
            <p:ph type="title"/>
          </p:nvPr>
        </p:nvSpPr>
        <p:spPr>
          <a:xfrm>
            <a:off x="1128058" y="903421"/>
            <a:ext cx="6160385" cy="2895658"/>
          </a:xfrm>
        </p:spPr>
        <p:txBody>
          <a:bodyP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9" y="3809278"/>
            <a:ext cx="5646142" cy="333113"/>
          </a:xfrm>
        </p:spPr>
        <p:txBody>
          <a:bodyPr>
            <a:normAutofit/>
          </a:bodyPr>
          <a:lstStyle>
            <a:lvl1pPr marL="0" indent="0">
              <a:buNone/>
              <a:defRPr lang="en-US" sz="1400" b="0" i="0" kern="1200" cap="small" dirty="0">
                <a:solidFill>
                  <a:schemeClr val="accent1"/>
                </a:solidFill>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2"/>
          </p:nvPr>
        </p:nvSpPr>
        <p:spPr>
          <a:xfrm>
            <a:off x="866440" y="5000815"/>
            <a:ext cx="6422005" cy="1024065"/>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102153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60799"/>
            <a:chOff x="0" y="0"/>
            <a:chExt cx="9144000" cy="6860799"/>
          </a:xfrm>
        </p:grpSpPr>
        <p:sp>
          <p:nvSpPr>
            <p:cNvPr id="10" name="Rectangle 9"/>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6359946" y="431124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7"/>
            <p:cNvSpPr/>
            <p:nvPr/>
          </p:nvSpPr>
          <p:spPr bwMode="gray">
            <a:xfrm>
              <a:off x="485023" y="4381500"/>
              <a:ext cx="8182128" cy="2130508"/>
            </a:xfrm>
            <a:custGeom>
              <a:avLst/>
              <a:gdLst/>
              <a:ahLst/>
              <a:cxnLst/>
              <a:rect l="l" t="t"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lnTo>
                    <a:pt x="0" y="0"/>
                  </a:lnTo>
                  <a:close/>
                </a:path>
              </a:pathLst>
            </a:custGeom>
            <a:solidFill>
              <a:schemeClr val="bg1"/>
            </a:solidFill>
            <a:ln>
              <a:noFill/>
            </a:ln>
          </p:spPr>
        </p:sp>
        <p:sp>
          <p:nvSpPr>
            <p:cNvPr id="17"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057400"/>
            <a:ext cx="6422004" cy="2095500"/>
          </a:xfrm>
        </p:spPr>
        <p:txBody>
          <a:bodyPr anchor="b"/>
          <a:lstStyle>
            <a:lvl1pPr algn="l">
              <a:defRPr sz="36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nchor="t">
            <a:normAutofit/>
          </a:bodyPr>
          <a:lstStyle>
            <a:lvl1pPr marL="0" indent="0" algn="l">
              <a:buNone/>
              <a:defRPr sz="18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14239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2305"/>
            <a:ext cx="6423592" cy="714660"/>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1" y="2489200"/>
            <a:ext cx="2313433"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Text Placeholder 3"/>
          <p:cNvSpPr>
            <a:spLocks noGrp="1"/>
          </p:cNvSpPr>
          <p:nvPr>
            <p:ph type="body" sz="half" idx="15"/>
          </p:nvPr>
        </p:nvSpPr>
        <p:spPr>
          <a:xfrm>
            <a:off x="866440" y="3147165"/>
            <a:ext cx="2313432" cy="2877714"/>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8472" y="2489200"/>
            <a:ext cx="232675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3"/>
          <p:cNvSpPr>
            <a:spLocks noGrp="1"/>
          </p:cNvSpPr>
          <p:nvPr>
            <p:ph type="body" sz="half" idx="16"/>
          </p:nvPr>
        </p:nvSpPr>
        <p:spPr>
          <a:xfrm>
            <a:off x="3408472" y="3147165"/>
            <a:ext cx="2326749" cy="2869878"/>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0" y="2489201"/>
            <a:ext cx="231374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3"/>
          <p:cNvSpPr>
            <a:spLocks noGrp="1"/>
          </p:cNvSpPr>
          <p:nvPr>
            <p:ph type="body" sz="half" idx="17"/>
          </p:nvPr>
        </p:nvSpPr>
        <p:spPr>
          <a:xfrm>
            <a:off x="5963821" y="3147164"/>
            <a:ext cx="2313740" cy="2888366"/>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294530"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2990946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441" y="927101"/>
            <a:ext cx="6423592"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81461" y="4180095"/>
            <a:ext cx="229904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012743" y="2486221"/>
            <a:ext cx="2021456" cy="1450321"/>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0" name="Text Placeholder 3"/>
          <p:cNvSpPr>
            <a:spLocks noGrp="1"/>
          </p:cNvSpPr>
          <p:nvPr>
            <p:ph type="body" sz="half" idx="21"/>
          </p:nvPr>
        </p:nvSpPr>
        <p:spPr>
          <a:xfrm>
            <a:off x="881461" y="4837558"/>
            <a:ext cx="2298410"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404318" y="4179596"/>
            <a:ext cx="2317790"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16"/>
          </p:nvPr>
        </p:nvSpPr>
        <p:spPr>
          <a:xfrm>
            <a:off x="3550622" y="2509453"/>
            <a:ext cx="2025182"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3404318" y="4837558"/>
            <a:ext cx="2330903"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963821" y="4179595"/>
            <a:ext cx="2299492" cy="657962"/>
          </a:xfrm>
        </p:spPr>
        <p:txBody>
          <a:bodyPr anchor="b">
            <a:noAutofit/>
          </a:bodyPr>
          <a:lstStyle>
            <a:lvl1pPr marL="0" indent="0">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17"/>
          </p:nvPr>
        </p:nvSpPr>
        <p:spPr>
          <a:xfrm>
            <a:off x="6104946" y="2509453"/>
            <a:ext cx="2018839" cy="142708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5963821" y="4837558"/>
            <a:ext cx="2299492" cy="1187321"/>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3290019"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849521" y="2489201"/>
            <a:ext cx="0" cy="3546328"/>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560811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1177502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9144000" cy="6860799"/>
            <a:chOff x="0" y="0"/>
            <a:chExt cx="9144000" cy="6860799"/>
          </a:xfrm>
        </p:grpSpPr>
        <p:sp>
          <p:nvSpPr>
            <p:cNvPr id="11" name="Rectangle 10"/>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4966650">
              <a:off x="4673046" y="5107506"/>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8"/>
            <p:cNvSpPr/>
            <p:nvPr/>
          </p:nvSpPr>
          <p:spPr bwMode="gray">
            <a:xfrm rot="5400000">
              <a:off x="1299309"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8" name="Rectangle 7"/>
            <p:cNvSpPr/>
            <p:nvPr/>
          </p:nvSpPr>
          <p:spPr bwMode="gray">
            <a:xfrm>
              <a:off x="414867" y="402165"/>
              <a:ext cx="46105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Vertical Title 1"/>
          <p:cNvSpPr>
            <a:spLocks noGrp="1"/>
          </p:cNvSpPr>
          <p:nvPr>
            <p:ph type="title" orient="vert"/>
          </p:nvPr>
        </p:nvSpPr>
        <p:spPr>
          <a:xfrm>
            <a:off x="6168970" y="1447799"/>
            <a:ext cx="1077347" cy="457199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440" y="1447799"/>
            <a:ext cx="4417234"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269637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69718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687606">
              <a:off x="3320102"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9"/>
            <p:cNvSpPr/>
            <p:nvPr/>
          </p:nvSpPr>
          <p:spPr bwMode="gray">
            <a:xfrm rot="16200000">
              <a:off x="3105027"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9" name="Rectangle 8"/>
            <p:cNvSpPr/>
            <p:nvPr/>
          </p:nvSpPr>
          <p:spPr bwMode="gray">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1" y="2257588"/>
            <a:ext cx="3101765" cy="3020343"/>
          </a:xfrm>
        </p:spPr>
        <p:txBody>
          <a:bodyPr anchor="ct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7"/>
            <a:ext cx="3054653" cy="302034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7738039" y="7605"/>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4202360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866440" y="2489199"/>
            <a:ext cx="3636980" cy="353060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0" y="2489199"/>
            <a:ext cx="3636981" cy="35306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194224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440" y="2494298"/>
            <a:ext cx="3636980"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66439" y="3253588"/>
            <a:ext cx="3636981" cy="276621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929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0581" y="3248490"/>
            <a:ext cx="3636980" cy="277131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0" name="Slide Number Placeholder 5"/>
          <p:cNvSpPr>
            <a:spLocks noGrp="1"/>
          </p:cNvSpPr>
          <p:nvPr>
            <p:ph type="sldNum" sz="quarter" idx="12"/>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3784694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4"/>
          </p:nvPr>
        </p:nvSpPr>
        <p:spPr>
          <a:xfrm>
            <a:off x="7678616" y="295730"/>
            <a:ext cx="791308"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2212612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4256018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2769747"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548536"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66440" y="1447800"/>
            <a:ext cx="2712589"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1182"/>
            <a:ext cx="36328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0" y="3086845"/>
            <a:ext cx="2712589" cy="2938036"/>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279169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1" name="Group 10"/>
          <p:cNvGrpSpPr/>
          <p:nvPr/>
        </p:nvGrpSpPr>
        <p:grpSpPr>
          <a:xfrm>
            <a:off x="0" y="0"/>
            <a:ext cx="9144000" cy="6860799"/>
            <a:chOff x="0" y="0"/>
            <a:chExt cx="9144000" cy="6860799"/>
          </a:xfrm>
        </p:grpSpPr>
        <p:sp>
          <p:nvSpPr>
            <p:cNvPr id="12" name="Rectangle 11"/>
            <p:cNvSpPr/>
            <p:nvPr/>
          </p:nvSpPr>
          <p:spPr>
            <a:xfrm>
              <a:off x="0" y="0"/>
              <a:ext cx="911883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687606">
              <a:off x="3074559" y="145837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5283673" y="402165"/>
              <a:ext cx="3465769"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8"/>
            <p:cNvSpPr/>
            <p:nvPr/>
          </p:nvSpPr>
          <p:spPr bwMode="gray">
            <a:xfrm rot="16200000">
              <a:off x="2852610" y="1765596"/>
              <a:ext cx="5995993" cy="3326809"/>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19"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title"/>
          </p:nvPr>
        </p:nvSpPr>
        <p:spPr>
          <a:xfrm>
            <a:off x="851591" y="1340000"/>
            <a:ext cx="3001938" cy="161619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851591" y="3086100"/>
            <a:ext cx="3001938" cy="24511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91386-ADF6-46AE-B628-14B451410779}" type="datetimeFigureOut">
              <a:rPr lang="en-US" smtClean="0"/>
              <a:pPr/>
              <a:t>11/15/20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a:xfrm>
            <a:off x="7766428" y="295730"/>
            <a:ext cx="628813" cy="767687"/>
          </a:xfrm>
          <a:prstGeom prst="rect">
            <a:avLst/>
          </a:prstGeom>
        </p:spPr>
        <p:txBody>
          <a:body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420720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p:cNvGrpSpPr/>
          <p:nvPr/>
        </p:nvGrpSpPr>
        <p:grpSpPr>
          <a:xfrm>
            <a:off x="0" y="0"/>
            <a:ext cx="9144000" cy="6860799"/>
            <a:chOff x="0" y="0"/>
            <a:chExt cx="9144000" cy="6860799"/>
          </a:xfrm>
        </p:grpSpPr>
        <p:sp>
          <p:nvSpPr>
            <p:cNvPr id="25" name="Rectangle 24"/>
            <p:cNvSpPr/>
            <p:nvPr/>
          </p:nvSpPr>
          <p:spPr>
            <a:xfrm>
              <a:off x="0" y="0"/>
              <a:ext cx="9118832"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5870199"/>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6359946" y="1790293"/>
              <a:ext cx="2377690" cy="317748"/>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18"/>
            <p:cNvSpPr/>
            <p:nvPr/>
          </p:nvSpPr>
          <p:spPr bwMode="gray">
            <a:xfrm>
              <a:off x="485023" y="1856450"/>
              <a:ext cx="8173954" cy="4535226"/>
            </a:xfrm>
            <a:custGeom>
              <a:avLst/>
              <a:gdLst/>
              <a:ahLst/>
              <a:cxnLst/>
              <a:rect l="0" t="0" r="r" b="b"/>
              <a:pathLst>
                <a:path w="4960" h="2752">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bg1"/>
            </a:solidFill>
            <a:ln>
              <a:noFill/>
            </a:ln>
          </p:spPr>
        </p:sp>
        <p:sp>
          <p:nvSpPr>
            <p:cNvPr id="20" name="Freeform 5"/>
            <p:cNvSpPr>
              <a:spLocks noEditPoints="1"/>
            </p:cNvSpPr>
            <p:nvPr/>
          </p:nvSpPr>
          <p:spPr bwMode="gray">
            <a:xfrm>
              <a:off x="0" y="0"/>
              <a:ext cx="9144000" cy="6858000"/>
            </a:xfrm>
            <a:custGeom>
              <a:avLst/>
              <a:gdLst/>
              <a:ahLst/>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Placeholder 1"/>
          <p:cNvSpPr>
            <a:spLocks noGrp="1"/>
          </p:cNvSpPr>
          <p:nvPr>
            <p:ph type="title"/>
          </p:nvPr>
        </p:nvSpPr>
        <p:spPr bwMode="gray">
          <a:xfrm>
            <a:off x="866440" y="927099"/>
            <a:ext cx="6343202" cy="70986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441" y="2489200"/>
            <a:ext cx="6343201" cy="3530600"/>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39638" y="6365499"/>
            <a:ext cx="990599" cy="228659"/>
          </a:xfrm>
          <a:prstGeom prst="rect">
            <a:avLst/>
          </a:prstGeom>
        </p:spPr>
        <p:txBody>
          <a:bodyPr vert="horz" lIns="91440" tIns="45720" rIns="91440" bIns="45720" rtlCol="0" anchor="b"/>
          <a:lstStyle>
            <a:lvl1pPr algn="r">
              <a:defRPr sz="900" b="1" i="0">
                <a:solidFill>
                  <a:schemeClr val="accent1"/>
                </a:solidFill>
                <a:latin typeface="+mn-lt"/>
              </a:defRPr>
            </a:lvl1pPr>
          </a:lstStyle>
          <a:p>
            <a:fld id="{A0F91386-ADF6-46AE-B628-14B451410779}" type="datetimeFigureOut">
              <a:rPr lang="en-US" smtClean="0"/>
              <a:pPr/>
              <a:t>11/15/20</a:t>
            </a:fld>
            <a:endParaRPr lang="en-US" dirty="0"/>
          </a:p>
        </p:txBody>
      </p:sp>
      <p:sp>
        <p:nvSpPr>
          <p:cNvPr id="5" name="Footer Placeholder 4"/>
          <p:cNvSpPr>
            <a:spLocks noGrp="1"/>
          </p:cNvSpPr>
          <p:nvPr>
            <p:ph type="ftr" sz="quarter" idx="3"/>
          </p:nvPr>
        </p:nvSpPr>
        <p:spPr>
          <a:xfrm>
            <a:off x="590843" y="6365498"/>
            <a:ext cx="3859795" cy="228660"/>
          </a:xfrm>
          <a:prstGeom prst="rect">
            <a:avLst/>
          </a:prstGeom>
        </p:spPr>
        <p:txBody>
          <a:bodyPr vert="horz" lIns="91440" tIns="45720" rIns="91440" bIns="45720" rtlCol="0" anchor="b"/>
          <a:lstStyle>
            <a:lvl1pPr algn="l">
              <a:defRPr sz="900" b="1" i="0">
                <a:solidFill>
                  <a:schemeClr val="accent1"/>
                </a:solidFill>
              </a:defRPr>
            </a:lvl1pPr>
          </a:lstStyle>
          <a:p>
            <a:endParaRPr lang="en-US" dirty="0"/>
          </a:p>
        </p:txBody>
      </p:sp>
      <p:sp>
        <p:nvSpPr>
          <p:cNvPr id="22" name="Rectangle 21"/>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Slide Number Placeholder 5"/>
          <p:cNvSpPr>
            <a:spLocks noGrp="1"/>
          </p:cNvSpPr>
          <p:nvPr>
            <p:ph type="sldNum" sz="quarter" idx="4"/>
          </p:nvPr>
        </p:nvSpPr>
        <p:spPr bwMode="auto">
          <a:xfrm>
            <a:off x="7678616" y="295730"/>
            <a:ext cx="791308" cy="767687"/>
          </a:xfrm>
          <a:prstGeom prst="rect">
            <a:avLst/>
          </a:prstGeom>
        </p:spPr>
        <p:txBody>
          <a:bodyPr vert="horz" lIns="91440" tIns="45720" rIns="91440" bIns="45720" rtlCol="0" anchor="b"/>
          <a:lstStyle>
            <a:lvl1pPr algn="ctr">
              <a:defRPr sz="2800" b="0" i="0">
                <a:solidFill>
                  <a:schemeClr val="bg1"/>
                </a:solidFill>
              </a:defRPr>
            </a:lvl1pPr>
          </a:lstStyle>
          <a:p>
            <a:fld id="{CA5F96A3-F5D8-4F1C-83D7-42970B209A51}" type="slidenum">
              <a:rPr lang="en-US" smtClean="0"/>
              <a:pPr/>
              <a:t>‹#›</a:t>
            </a:fld>
            <a:endParaRPr lang="en-US" dirty="0"/>
          </a:p>
        </p:txBody>
      </p:sp>
    </p:spTree>
    <p:extLst>
      <p:ext uri="{BB962C8B-B14F-4D97-AF65-F5344CB8AC3E}">
        <p14:creationId xmlns:p14="http://schemas.microsoft.com/office/powerpoint/2010/main" val="414108952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Lst>
  <p:txStyles>
    <p:titleStyle>
      <a:lvl1pPr algn="l" defTabSz="457200" rtl="0" eaLnBrk="1" latinLnBrk="0" hangingPunct="1">
        <a:spcBef>
          <a:spcPct val="0"/>
        </a:spcBef>
        <a:buNone/>
        <a:defRPr sz="32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685800" indent="-283464"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96012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23444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150876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wjt-Ashodw8"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toxnet.nlm.nih.gov/newtoxnet/lactmed.htm" TargetMode="Externa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6CE3EAE-806C-4E7B-A488-876752177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6" name="Oval 75">
            <a:extLst>
              <a:ext uri="{FF2B5EF4-FFF2-40B4-BE49-F238E27FC236}">
                <a16:creationId xmlns:a16="http://schemas.microsoft.com/office/drawing/2014/main" id="{834478A1-1CB1-4FD1-B6CC-D6830657A2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314325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8" name="Oval 77">
            <a:extLst>
              <a:ext uri="{FF2B5EF4-FFF2-40B4-BE49-F238E27FC236}">
                <a16:creationId xmlns:a16="http://schemas.microsoft.com/office/drawing/2014/main" id="{4FE86CB6-F0BE-49A6-80C4-818FD4FCB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177165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0" name="Freeform 5">
            <a:extLst>
              <a:ext uri="{FF2B5EF4-FFF2-40B4-BE49-F238E27FC236}">
                <a16:creationId xmlns:a16="http://schemas.microsoft.com/office/drawing/2014/main" id="{10407C14-94AC-4705-AA56-537871C30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197825" y="4117124"/>
            <a:ext cx="2474555"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2" name="Freeform 5">
            <a:extLst>
              <a:ext uri="{FF2B5EF4-FFF2-40B4-BE49-F238E27FC236}">
                <a16:creationId xmlns:a16="http://schemas.microsoft.com/office/drawing/2014/main" id="{F628C334-2D10-4CEE-BAEF-C9CFB49C9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800000">
            <a:off x="342900" y="0"/>
            <a:ext cx="84582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4" name="Freeform 5">
            <a:extLst>
              <a:ext uri="{FF2B5EF4-FFF2-40B4-BE49-F238E27FC236}">
                <a16:creationId xmlns:a16="http://schemas.microsoft.com/office/drawing/2014/main" id="{34F7D70F-5AAF-4272-AE65-4A2C73A13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p:cNvSpPr>
            <a:spLocks noGrp="1"/>
          </p:cNvSpPr>
          <p:nvPr>
            <p:ph type="ctrTitle"/>
          </p:nvPr>
        </p:nvSpPr>
        <p:spPr>
          <a:xfrm>
            <a:off x="1834958" y="1596378"/>
            <a:ext cx="5181599" cy="2082223"/>
          </a:xfrm>
        </p:spPr>
        <p:txBody>
          <a:bodyPr>
            <a:normAutofit/>
          </a:bodyPr>
          <a:lstStyle/>
          <a:p>
            <a:pPr algn="ctr">
              <a:lnSpc>
                <a:spcPct val="90000"/>
              </a:lnSpc>
            </a:pPr>
            <a:r>
              <a:rPr lang="en-US" altLang="en-US" sz="3200" b="1" dirty="0">
                <a:solidFill>
                  <a:schemeClr val="tx1"/>
                </a:solidFill>
                <a:latin typeface="Times New Roman" panose="02020603050405020304" pitchFamily="18" charset="0"/>
                <a:ea typeface="Calibri" panose="020F0502020204030204" pitchFamily="34" charset="0"/>
              </a:rPr>
              <a:t>Maternal and Child Health</a:t>
            </a:r>
            <a:endParaRPr lang="en-US" altLang="en-US" sz="2400" b="1" dirty="0">
              <a:solidFill>
                <a:schemeClr val="tx1"/>
              </a:solidFill>
              <a:latin typeface="Times New Roman" panose="02020603050405020304" pitchFamily="18" charset="0"/>
              <a:ea typeface="Calibri" panose="020F0502020204030204" pitchFamily="34" charset="0"/>
            </a:endParaRPr>
          </a:p>
        </p:txBody>
      </p:sp>
      <p:sp>
        <p:nvSpPr>
          <p:cNvPr id="3" name="Subtitle 2"/>
          <p:cNvSpPr>
            <a:spLocks noGrp="1"/>
          </p:cNvSpPr>
          <p:nvPr>
            <p:ph type="subTitle" idx="1"/>
          </p:nvPr>
        </p:nvSpPr>
        <p:spPr>
          <a:xfrm>
            <a:off x="502362" y="4820319"/>
            <a:ext cx="8169821" cy="1381281"/>
          </a:xfrm>
        </p:spPr>
        <p:txBody>
          <a:bodyPr>
            <a:normAutofit lnSpcReduction="10000"/>
          </a:bodyPr>
          <a:lstStyle/>
          <a:p>
            <a:pPr algn="ctr">
              <a:lnSpc>
                <a:spcPct val="90000"/>
              </a:lnSpc>
            </a:pPr>
            <a:r>
              <a:rPr lang="en-US" sz="2400" b="1" cap="none" dirty="0">
                <a:solidFill>
                  <a:schemeClr val="bg1"/>
                </a:solidFill>
                <a:latin typeface="Times New Roman" panose="02020603050405020304" pitchFamily="18" charset="0"/>
                <a:cs typeface="Times New Roman" panose="02020603050405020304" pitchFamily="18" charset="0"/>
              </a:rPr>
              <a:t>Dr. Nada A. </a:t>
            </a:r>
            <a:r>
              <a:rPr lang="en-US" sz="2400" b="1" cap="none" dirty="0" err="1">
                <a:solidFill>
                  <a:schemeClr val="bg1"/>
                </a:solidFill>
                <a:latin typeface="Times New Roman" panose="02020603050405020304" pitchFamily="18" charset="0"/>
                <a:cs typeface="Times New Roman" panose="02020603050405020304" pitchFamily="18" charset="0"/>
              </a:rPr>
              <a:t>Alyousefi</a:t>
            </a:r>
            <a:endParaRPr lang="en-US" sz="2400" b="1" cap="none" dirty="0">
              <a:solidFill>
                <a:schemeClr val="bg1"/>
              </a:solidFill>
              <a:latin typeface="Times New Roman" panose="02020603050405020304" pitchFamily="18" charset="0"/>
              <a:cs typeface="Times New Roman" panose="02020603050405020304" pitchFamily="18" charset="0"/>
            </a:endParaRPr>
          </a:p>
          <a:p>
            <a:pPr algn="ctr">
              <a:lnSpc>
                <a:spcPct val="90000"/>
              </a:lnSpc>
            </a:pPr>
            <a:r>
              <a:rPr lang="en-US" sz="1400" b="1" cap="none" dirty="0">
                <a:solidFill>
                  <a:schemeClr val="bg1"/>
                </a:solidFill>
                <a:latin typeface="Times New Roman" panose="02020603050405020304" pitchFamily="18" charset="0"/>
                <a:cs typeface="Times New Roman" panose="02020603050405020304" pitchFamily="18" charset="0"/>
              </a:rPr>
              <a:t>Associate Professor, Postgraduate Trainer and Consultant of Family Medicine</a:t>
            </a:r>
          </a:p>
          <a:p>
            <a:pPr algn="ctr">
              <a:lnSpc>
                <a:spcPct val="90000"/>
              </a:lnSpc>
            </a:pPr>
            <a:r>
              <a:rPr lang="en-US" sz="1400" b="1" cap="none" dirty="0">
                <a:solidFill>
                  <a:schemeClr val="bg1"/>
                </a:solidFill>
                <a:latin typeface="Times New Roman" panose="02020603050405020304" pitchFamily="18" charset="0"/>
                <a:cs typeface="Times New Roman" panose="02020603050405020304" pitchFamily="18" charset="0"/>
              </a:rPr>
              <a:t>International Board Certified Lactation Consultant</a:t>
            </a:r>
            <a:br>
              <a:rPr lang="en-US" sz="1400" b="1" cap="none" dirty="0">
                <a:solidFill>
                  <a:schemeClr val="bg1"/>
                </a:solidFill>
                <a:latin typeface="Times New Roman" panose="02020603050405020304" pitchFamily="18" charset="0"/>
                <a:cs typeface="Times New Roman" panose="02020603050405020304" pitchFamily="18" charset="0"/>
              </a:rPr>
            </a:br>
            <a:r>
              <a:rPr lang="en-US" sz="1400" b="1" cap="none" dirty="0">
                <a:solidFill>
                  <a:schemeClr val="bg1"/>
                </a:solidFill>
                <a:latin typeface="Times New Roman" panose="02020603050405020304" pitchFamily="18" charset="0"/>
                <a:cs typeface="Times New Roman" panose="02020603050405020304" pitchFamily="18" charset="0"/>
              </a:rPr>
              <a:t>Department Of Family And Community Medicine</a:t>
            </a:r>
            <a:br>
              <a:rPr lang="en-US" sz="1400" b="1" cap="none" dirty="0">
                <a:solidFill>
                  <a:schemeClr val="bg1"/>
                </a:solidFill>
                <a:latin typeface="Times New Roman" panose="02020603050405020304" pitchFamily="18" charset="0"/>
                <a:cs typeface="Times New Roman" panose="02020603050405020304" pitchFamily="18" charset="0"/>
              </a:rPr>
            </a:br>
            <a:r>
              <a:rPr lang="en-US" sz="1400" b="1" cap="none" dirty="0">
                <a:solidFill>
                  <a:schemeClr val="bg1"/>
                </a:solidFill>
                <a:latin typeface="Times New Roman" panose="02020603050405020304" pitchFamily="18" charset="0"/>
                <a:cs typeface="Times New Roman" panose="02020603050405020304" pitchFamily="18" charset="0"/>
              </a:rPr>
              <a:t>College Of Medicine, King Saud University (KSU)</a:t>
            </a:r>
          </a:p>
        </p:txBody>
      </p:sp>
      <p:pic>
        <p:nvPicPr>
          <p:cNvPr id="6" name="Picture 5" descr="A person holding a baby&#10;&#10;Description automatically generated">
            <a:extLst>
              <a:ext uri="{FF2B5EF4-FFF2-40B4-BE49-F238E27FC236}">
                <a16:creationId xmlns:a16="http://schemas.microsoft.com/office/drawing/2014/main" id="{C8AB5A06-F7FC-2A4A-BCFA-4ED13E727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2225" y="533400"/>
            <a:ext cx="4510494" cy="2514600"/>
          </a:xfrm>
          <a:prstGeom prst="roundRect">
            <a:avLst>
              <a:gd name="adj" fmla="val 1858"/>
            </a:avLst>
          </a:prstGeom>
          <a:effectLst/>
        </p:spPr>
      </p:pic>
      <p:sp>
        <p:nvSpPr>
          <p:cNvPr id="86" name="Rectangle 85">
            <a:extLst>
              <a:ext uri="{FF2B5EF4-FFF2-40B4-BE49-F238E27FC236}">
                <a16:creationId xmlns:a16="http://schemas.microsoft.com/office/drawing/2014/main" id="{6DF9B5BE-F531-4301-81F9-7BEBF4E719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051" name="Picture 9" descr="ksuLogo.jpg">
            <a:extLst>
              <a:ext uri="{FF2B5EF4-FFF2-40B4-BE49-F238E27FC236}">
                <a16:creationId xmlns:a16="http://schemas.microsoft.com/office/drawing/2014/main" id="{5C159729-90F8-3441-93C2-ED45C31EA67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391501" y="115617"/>
            <a:ext cx="2613821" cy="930678"/>
          </a:xfrm>
          <a:prstGeom prst="roundRect">
            <a:avLst>
              <a:gd name="adj" fmla="val 1858"/>
            </a:avLst>
          </a:prstGeom>
          <a:noFill/>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10B903D-5EBE-7B4F-B41F-9CCC8BAB2B2E}"/>
              </a:ext>
            </a:extLst>
          </p:cNvPr>
          <p:cNvSpPr>
            <a:spLocks noChangeArrowheads="1"/>
          </p:cNvSpPr>
          <p:nvPr/>
        </p:nvSpPr>
        <p:spPr bwMode="auto">
          <a:xfrm>
            <a:off x="1176003" y="911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0E984C48-5AC4-3446-8B4B-B24644797305}"/>
              </a:ext>
            </a:extLst>
          </p:cNvPr>
          <p:cNvSpPr/>
          <p:nvPr/>
        </p:nvSpPr>
        <p:spPr>
          <a:xfrm>
            <a:off x="1104900" y="3596327"/>
            <a:ext cx="6896100" cy="400110"/>
          </a:xfrm>
          <a:prstGeom prst="rect">
            <a:avLst/>
          </a:prstGeom>
        </p:spPr>
        <p:txBody>
          <a:bodyPr wrap="square">
            <a:spAutoFit/>
          </a:bodyPr>
          <a:lstStyle/>
          <a:p>
            <a:r>
              <a:rPr lang="en-US" altLang="en-US" sz="2000" b="1">
                <a:latin typeface="Times New Roman" panose="02020603050405020304" pitchFamily="18" charset="0"/>
                <a:ea typeface="Calibri" panose="020F0502020204030204" pitchFamily="34" charset="0"/>
              </a:rPr>
              <a:t>Focus on breast feeding positioning, counseling, growth chart</a:t>
            </a:r>
            <a:endParaRPr lang="en-SA" sz="2000"/>
          </a:p>
        </p:txBody>
      </p:sp>
      <p:sp>
        <p:nvSpPr>
          <p:cNvPr id="39" name="Title 1">
            <a:extLst>
              <a:ext uri="{FF2B5EF4-FFF2-40B4-BE49-F238E27FC236}">
                <a16:creationId xmlns:a16="http://schemas.microsoft.com/office/drawing/2014/main" id="{D7A0E525-6923-0F4E-989C-E675DCF0DA66}"/>
              </a:ext>
            </a:extLst>
          </p:cNvPr>
          <p:cNvSpPr txBox="1">
            <a:spLocks/>
          </p:cNvSpPr>
          <p:nvPr/>
        </p:nvSpPr>
        <p:spPr bwMode="gray">
          <a:xfrm>
            <a:off x="-168907" y="5295900"/>
            <a:ext cx="3208017" cy="143897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8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pPr>
            <a:r>
              <a:rPr lang="en-US" altLang="en-US" sz="2400" b="1">
                <a:solidFill>
                  <a:schemeClr val="tx1"/>
                </a:solidFill>
                <a:latin typeface="Times New Roman" panose="02020603050405020304" pitchFamily="18" charset="0"/>
                <a:ea typeface="Calibri" panose="020F0502020204030204" pitchFamily="34" charset="0"/>
              </a:rPr>
              <a:t>December 2020</a:t>
            </a:r>
          </a:p>
        </p:txBody>
      </p:sp>
    </p:spTree>
    <p:extLst>
      <p:ext uri="{BB962C8B-B14F-4D97-AF65-F5344CB8AC3E}">
        <p14:creationId xmlns:p14="http://schemas.microsoft.com/office/powerpoint/2010/main" val="1024083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B5998-2067-DA48-852C-BC0F6F16E56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0F00C95-6B64-3D43-A126-7DAA9433A3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1352" y="1295282"/>
            <a:ext cx="8231307" cy="5181718"/>
          </a:xfrm>
        </p:spPr>
      </p:pic>
    </p:spTree>
    <p:extLst>
      <p:ext uri="{BB962C8B-B14F-4D97-AF65-F5344CB8AC3E}">
        <p14:creationId xmlns:p14="http://schemas.microsoft.com/office/powerpoint/2010/main" val="2064663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FF65-2227-8A46-9C33-9A8F894667F7}"/>
              </a:ext>
            </a:extLst>
          </p:cNvPr>
          <p:cNvSpPr>
            <a:spLocks noGrp="1"/>
          </p:cNvSpPr>
          <p:nvPr>
            <p:ph type="title"/>
          </p:nvPr>
        </p:nvSpPr>
        <p:spPr/>
        <p:txBody>
          <a:bodyPr/>
          <a:lstStyle/>
          <a:p>
            <a:r>
              <a:rPr lang="en-US"/>
              <a:t>Perceived </a:t>
            </a:r>
            <a:r>
              <a:rPr lang="en-US" b="1"/>
              <a:t>insufficient milk</a:t>
            </a:r>
            <a:r>
              <a:rPr lang="en-US"/>
              <a:t> </a:t>
            </a:r>
            <a:endParaRPr lang="en-SA"/>
          </a:p>
        </p:txBody>
      </p:sp>
      <p:sp>
        <p:nvSpPr>
          <p:cNvPr id="3" name="Content Placeholder 2">
            <a:extLst>
              <a:ext uri="{FF2B5EF4-FFF2-40B4-BE49-F238E27FC236}">
                <a16:creationId xmlns:a16="http://schemas.microsoft.com/office/drawing/2014/main" id="{40259795-BD60-594A-8549-3B1D82CAF6F2}"/>
              </a:ext>
            </a:extLst>
          </p:cNvPr>
          <p:cNvSpPr>
            <a:spLocks noGrp="1"/>
          </p:cNvSpPr>
          <p:nvPr>
            <p:ph idx="1"/>
          </p:nvPr>
        </p:nvSpPr>
        <p:spPr>
          <a:xfrm>
            <a:off x="533401" y="2489200"/>
            <a:ext cx="8077200" cy="3530600"/>
          </a:xfrm>
        </p:spPr>
        <p:txBody>
          <a:bodyPr>
            <a:normAutofit lnSpcReduction="10000"/>
          </a:bodyPr>
          <a:lstStyle/>
          <a:p>
            <a:r>
              <a:rPr lang="en-US" sz="2400"/>
              <a:t>The issue of perceived </a:t>
            </a:r>
            <a:r>
              <a:rPr lang="en-US" sz="2400" b="1"/>
              <a:t>insufficient milk</a:t>
            </a:r>
            <a:r>
              <a:rPr lang="en-US" sz="2400"/>
              <a:t> supply is a </a:t>
            </a:r>
            <a:r>
              <a:rPr lang="en-US" sz="2400" b="1"/>
              <a:t>frequently</a:t>
            </a:r>
            <a:r>
              <a:rPr lang="en-US" sz="2400"/>
              <a:t> occurring problem and is </a:t>
            </a:r>
            <a:r>
              <a:rPr lang="en-US" sz="2400" b="1"/>
              <a:t>reported</a:t>
            </a:r>
            <a:r>
              <a:rPr lang="en-US" sz="2400"/>
              <a:t> globally.</a:t>
            </a:r>
          </a:p>
          <a:p>
            <a:r>
              <a:rPr lang="en-US" sz="2400"/>
              <a:t>Perceived </a:t>
            </a:r>
            <a:r>
              <a:rPr lang="en-US" sz="2400" b="1"/>
              <a:t>insufficient milk</a:t>
            </a:r>
            <a:r>
              <a:rPr lang="en-US" sz="2400"/>
              <a:t>  is often </a:t>
            </a:r>
            <a:r>
              <a:rPr lang="en-US" sz="2400" b="1"/>
              <a:t>reported</a:t>
            </a:r>
            <a:r>
              <a:rPr lang="en-US" sz="2400"/>
              <a:t> as the </a:t>
            </a:r>
            <a:r>
              <a:rPr lang="en-US" sz="2400" b="1"/>
              <a:t>most common</a:t>
            </a:r>
            <a:r>
              <a:rPr lang="en-US" sz="2400"/>
              <a:t> problem that women experience with breastfeeding.</a:t>
            </a:r>
          </a:p>
          <a:p>
            <a:r>
              <a:rPr lang="en-US" sz="2400"/>
              <a:t>The occurrence of perceived </a:t>
            </a:r>
            <a:r>
              <a:rPr lang="en-US" sz="2400" b="1"/>
              <a:t>insufficient milk</a:t>
            </a:r>
            <a:r>
              <a:rPr lang="en-US" sz="2400"/>
              <a:t> </a:t>
            </a:r>
            <a:r>
              <a:rPr lang="en-US" sz="2400" b="1"/>
              <a:t>frequently</a:t>
            </a:r>
            <a:r>
              <a:rPr lang="en-US" sz="2400"/>
              <a:t> leads to early weaning or </a:t>
            </a:r>
            <a:r>
              <a:rPr lang="en-US" sz="2400" b="1"/>
              <a:t>decreased</a:t>
            </a:r>
            <a:r>
              <a:rPr lang="en-US" sz="2400"/>
              <a:t> exclusivity.</a:t>
            </a:r>
            <a:endParaRPr lang="en-SA" sz="2400"/>
          </a:p>
        </p:txBody>
      </p:sp>
    </p:spTree>
    <p:extLst>
      <p:ext uri="{BB962C8B-B14F-4D97-AF65-F5344CB8AC3E}">
        <p14:creationId xmlns:p14="http://schemas.microsoft.com/office/powerpoint/2010/main" val="338322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881AC-7040-9546-9752-745DA8383E0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8DEC050-F2EA-D54A-8841-9CFFF14584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3249" y="904061"/>
            <a:ext cx="7033951" cy="5662812"/>
          </a:xfrm>
        </p:spPr>
      </p:pic>
      <p:sp>
        <p:nvSpPr>
          <p:cNvPr id="6" name="Rectangle 5">
            <a:extLst>
              <a:ext uri="{FF2B5EF4-FFF2-40B4-BE49-F238E27FC236}">
                <a16:creationId xmlns:a16="http://schemas.microsoft.com/office/drawing/2014/main" id="{8CE703AF-CA77-6D43-986B-6A0639453EA6}"/>
              </a:ext>
            </a:extLst>
          </p:cNvPr>
          <p:cNvSpPr/>
          <p:nvPr/>
        </p:nvSpPr>
        <p:spPr>
          <a:xfrm>
            <a:off x="152400" y="6324600"/>
            <a:ext cx="8991600" cy="338554"/>
          </a:xfrm>
          <a:prstGeom prst="rect">
            <a:avLst/>
          </a:prstGeom>
        </p:spPr>
        <p:txBody>
          <a:bodyPr wrap="square">
            <a:spAutoFit/>
          </a:bodyPr>
          <a:lstStyle/>
          <a:p>
            <a:r>
              <a:rPr lang="en-US" sz="1600">
                <a:latin typeface="MuseoSansCond"/>
              </a:rPr>
              <a:t>Breastfeeding: Common Questions and Answers. Am Fam Physician. 2018 Sep 15;98(6):368-376.</a:t>
            </a:r>
            <a:endParaRPr lang="en-US" sz="1600"/>
          </a:p>
        </p:txBody>
      </p:sp>
    </p:spTree>
    <p:extLst>
      <p:ext uri="{BB962C8B-B14F-4D97-AF65-F5344CB8AC3E}">
        <p14:creationId xmlns:p14="http://schemas.microsoft.com/office/powerpoint/2010/main" val="2286028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5E7B8-6DBC-7D4D-913F-0DB7E388E70D}"/>
              </a:ext>
            </a:extLst>
          </p:cNvPr>
          <p:cNvSpPr>
            <a:spLocks noGrp="1"/>
          </p:cNvSpPr>
          <p:nvPr>
            <p:ph type="title"/>
          </p:nvPr>
        </p:nvSpPr>
        <p:spPr>
          <a:xfrm>
            <a:off x="866214" y="973668"/>
            <a:ext cx="6571060" cy="706964"/>
          </a:xfrm>
        </p:spPr>
        <p:txBody>
          <a:bodyPr>
            <a:normAutofit/>
          </a:bodyPr>
          <a:lstStyle/>
          <a:p>
            <a:r>
              <a:rPr lang="en-GB" b="1">
                <a:solidFill>
                  <a:srgbClr val="EBEBEB"/>
                </a:solidFill>
              </a:rPr>
              <a:t>HOW TO ASSESS A BREASTFEED</a:t>
            </a:r>
            <a:endParaRPr lang="en-US">
              <a:solidFill>
                <a:srgbClr val="EBEBEB"/>
              </a:solidFill>
            </a:endParaRPr>
          </a:p>
        </p:txBody>
      </p:sp>
      <p:graphicFrame>
        <p:nvGraphicFramePr>
          <p:cNvPr id="5" name="Content Placeholder 2">
            <a:extLst>
              <a:ext uri="{FF2B5EF4-FFF2-40B4-BE49-F238E27FC236}">
                <a16:creationId xmlns:a16="http://schemas.microsoft.com/office/drawing/2014/main" id="{0F927B4F-D8F8-4691-8686-AEF7E672B906}"/>
              </a:ext>
            </a:extLst>
          </p:cNvPr>
          <p:cNvGraphicFramePr>
            <a:graphicFrameLocks noGrp="1"/>
          </p:cNvGraphicFramePr>
          <p:nvPr>
            <p:ph idx="1"/>
            <p:extLst>
              <p:ext uri="{D42A27DB-BD31-4B8C-83A1-F6EECF244321}">
                <p14:modId xmlns:p14="http://schemas.microsoft.com/office/powerpoint/2010/main" val="170405491"/>
              </p:ext>
            </p:extLst>
          </p:nvPr>
        </p:nvGraphicFramePr>
        <p:xfrm>
          <a:off x="0" y="2209800"/>
          <a:ext cx="8991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012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7221E-96C3-1C45-87F9-C02B04CFE357}"/>
              </a:ext>
            </a:extLst>
          </p:cNvPr>
          <p:cNvSpPr>
            <a:spLocks noGrp="1"/>
          </p:cNvSpPr>
          <p:nvPr>
            <p:ph type="title"/>
          </p:nvPr>
        </p:nvSpPr>
        <p:spPr/>
        <p:txBody>
          <a:bodyPr/>
          <a:lstStyle/>
          <a:p>
            <a:r>
              <a:rPr lang="en-GB" b="1" i="1">
                <a:solidFill>
                  <a:schemeClr val="bg1"/>
                </a:solidFill>
              </a:rPr>
              <a:t>How the mother holds her baby</a:t>
            </a:r>
            <a:endParaRPr lang="en-US">
              <a:solidFill>
                <a:schemeClr val="bg1"/>
              </a:solidFill>
            </a:endParaRPr>
          </a:p>
        </p:txBody>
      </p:sp>
      <p:sp>
        <p:nvSpPr>
          <p:cNvPr id="3" name="Content Placeholder 2">
            <a:extLst>
              <a:ext uri="{FF2B5EF4-FFF2-40B4-BE49-F238E27FC236}">
                <a16:creationId xmlns:a16="http://schemas.microsoft.com/office/drawing/2014/main" id="{16DD2235-5A3C-A046-8CE1-2971339B092A}"/>
              </a:ext>
            </a:extLst>
          </p:cNvPr>
          <p:cNvSpPr>
            <a:spLocks noGrp="1"/>
          </p:cNvSpPr>
          <p:nvPr>
            <p:ph idx="1"/>
          </p:nvPr>
        </p:nvSpPr>
        <p:spPr>
          <a:xfrm>
            <a:off x="864382" y="2489200"/>
            <a:ext cx="7593818" cy="3759200"/>
          </a:xfrm>
        </p:spPr>
        <p:txBody>
          <a:bodyPr>
            <a:normAutofit/>
          </a:bodyPr>
          <a:lstStyle/>
          <a:p>
            <a:r>
              <a:rPr lang="en-GB" sz="2800">
                <a:solidFill>
                  <a:schemeClr val="tx1"/>
                </a:solidFill>
              </a:rPr>
              <a:t>? mother supports the baby’s whole body</a:t>
            </a:r>
            <a:endParaRPr lang="en-US" sz="2800">
              <a:solidFill>
                <a:schemeClr val="tx1"/>
              </a:solidFill>
            </a:endParaRPr>
          </a:p>
          <a:p>
            <a:r>
              <a:rPr lang="en-GB" sz="2800">
                <a:solidFill>
                  <a:schemeClr val="tx1"/>
                </a:solidFill>
              </a:rPr>
              <a:t>? calm and relaxed ? Nervous</a:t>
            </a:r>
          </a:p>
          <a:p>
            <a:r>
              <a:rPr lang="en-GB" sz="2800">
                <a:solidFill>
                  <a:schemeClr val="tx1"/>
                </a:solidFill>
              </a:rPr>
              <a:t>the four signs of good positioning of the baby are: </a:t>
            </a:r>
            <a:endParaRPr lang="en-US" sz="2800">
              <a:solidFill>
                <a:schemeClr val="tx1"/>
              </a:solidFill>
            </a:endParaRPr>
          </a:p>
          <a:p>
            <a:pPr lvl="1"/>
            <a:r>
              <a:rPr lang="en-GB" sz="2400">
                <a:solidFill>
                  <a:schemeClr val="tx1"/>
                </a:solidFill>
                <a:highlight>
                  <a:srgbClr val="FFFF00"/>
                </a:highlight>
              </a:rPr>
              <a:t>the baby should be </a:t>
            </a:r>
            <a:r>
              <a:rPr lang="en-GB" sz="2400" b="1" i="1">
                <a:solidFill>
                  <a:schemeClr val="tx1"/>
                </a:solidFill>
                <a:highlight>
                  <a:srgbClr val="FFFF00"/>
                </a:highlight>
              </a:rPr>
              <a:t>straight, facing </a:t>
            </a:r>
            <a:r>
              <a:rPr lang="en-GB" sz="2400">
                <a:solidFill>
                  <a:schemeClr val="tx1"/>
                </a:solidFill>
                <a:highlight>
                  <a:srgbClr val="FFFF00"/>
                </a:highlight>
              </a:rPr>
              <a:t>the </a:t>
            </a:r>
            <a:r>
              <a:rPr lang="en-GB" sz="2400" b="1" i="1">
                <a:solidFill>
                  <a:schemeClr val="tx1"/>
                </a:solidFill>
                <a:highlight>
                  <a:srgbClr val="FFFF00"/>
                </a:highlight>
              </a:rPr>
              <a:t>  </a:t>
            </a:r>
            <a:r>
              <a:rPr lang="en-GB" sz="2400">
                <a:solidFill>
                  <a:schemeClr val="tx1"/>
                </a:solidFill>
                <a:highlight>
                  <a:srgbClr val="FFFF00"/>
                </a:highlight>
              </a:rPr>
              <a:t>breast</a:t>
            </a:r>
            <a:r>
              <a:rPr lang="en-GB" sz="2400" b="1" i="1">
                <a:solidFill>
                  <a:schemeClr val="tx1"/>
                </a:solidFill>
                <a:highlight>
                  <a:srgbClr val="FFFF00"/>
                </a:highlight>
              </a:rPr>
              <a:t>, close </a:t>
            </a:r>
            <a:r>
              <a:rPr lang="en-GB" sz="2400">
                <a:solidFill>
                  <a:schemeClr val="tx1"/>
                </a:solidFill>
                <a:highlight>
                  <a:srgbClr val="FFFF00"/>
                </a:highlight>
              </a:rPr>
              <a:t>to the mother</a:t>
            </a:r>
            <a:r>
              <a:rPr lang="en-GB" sz="2400" b="1" i="1">
                <a:solidFill>
                  <a:schemeClr val="tx1"/>
                </a:solidFill>
                <a:highlight>
                  <a:srgbClr val="FFFF00"/>
                </a:highlight>
              </a:rPr>
              <a:t>, </a:t>
            </a:r>
            <a:r>
              <a:rPr lang="en-GB" sz="2400">
                <a:solidFill>
                  <a:schemeClr val="tx1"/>
                </a:solidFill>
                <a:highlight>
                  <a:srgbClr val="FFFF00"/>
                </a:highlight>
              </a:rPr>
              <a:t>and</a:t>
            </a:r>
            <a:r>
              <a:rPr lang="en-GB" sz="2400" b="1">
                <a:solidFill>
                  <a:schemeClr val="tx1"/>
                </a:solidFill>
                <a:highlight>
                  <a:srgbClr val="FFFF00"/>
                </a:highlight>
              </a:rPr>
              <a:t> </a:t>
            </a:r>
            <a:r>
              <a:rPr lang="en-GB" sz="2400" b="1" i="1">
                <a:solidFill>
                  <a:schemeClr val="tx1"/>
                </a:solidFill>
                <a:highlight>
                  <a:srgbClr val="FFFF00"/>
                </a:highlight>
              </a:rPr>
              <a:t>supported</a:t>
            </a:r>
            <a:r>
              <a:rPr lang="en-GB" sz="2400">
                <a:solidFill>
                  <a:schemeClr val="tx1"/>
                </a:solidFill>
                <a:highlight>
                  <a:srgbClr val="FFFF00"/>
                </a:highlight>
              </a:rPr>
              <a:t>. </a:t>
            </a:r>
            <a:endParaRPr lang="en-US" sz="2400">
              <a:solidFill>
                <a:schemeClr val="tx1"/>
              </a:solidFill>
              <a:highlight>
                <a:srgbClr val="FFFF00"/>
              </a:highlight>
            </a:endParaRPr>
          </a:p>
          <a:p>
            <a:pPr marL="0" indent="0">
              <a:buNone/>
            </a:pPr>
            <a:endParaRPr lang="en-US" sz="2800"/>
          </a:p>
        </p:txBody>
      </p:sp>
    </p:spTree>
    <p:extLst>
      <p:ext uri="{BB962C8B-B14F-4D97-AF65-F5344CB8AC3E}">
        <p14:creationId xmlns:p14="http://schemas.microsoft.com/office/powerpoint/2010/main" val="1271270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1524000" y="685800"/>
            <a:ext cx="6172200" cy="1264444"/>
          </a:xfrm>
        </p:spPr>
        <p:txBody>
          <a:bodyPr/>
          <a:lstStyle/>
          <a:p>
            <a:r>
              <a:rPr lang="en-US" sz="3300" b="1"/>
              <a:t>Baby’s Position</a:t>
            </a:r>
          </a:p>
        </p:txBody>
      </p:sp>
      <p:sp>
        <p:nvSpPr>
          <p:cNvPr id="135171" name="Rectangle 3"/>
          <p:cNvSpPr>
            <a:spLocks noGrp="1" noChangeArrowheads="1"/>
          </p:cNvSpPr>
          <p:nvPr>
            <p:ph idx="1"/>
          </p:nvPr>
        </p:nvSpPr>
        <p:spPr/>
        <p:txBody>
          <a:bodyPr>
            <a:normAutofit/>
          </a:bodyPr>
          <a:lstStyle/>
          <a:p>
            <a:pPr algn="l" rtl="0">
              <a:buFontTx/>
              <a:buNone/>
            </a:pPr>
            <a:r>
              <a:rPr lang="en-US" sz="2100" b="1"/>
              <a:t>Remember 4 key points :</a:t>
            </a:r>
          </a:p>
          <a:p>
            <a:pPr marL="385763" indent="-385763">
              <a:buFont typeface="+mj-lt"/>
              <a:buAutoNum type="arabicPeriod"/>
            </a:pPr>
            <a:r>
              <a:rPr lang="en-US" sz="2100"/>
              <a:t>IN LINE – ear, shoulder, hip in a straight line; neck not twisted/bent forward or backward</a:t>
            </a:r>
          </a:p>
          <a:p>
            <a:pPr marL="385763" indent="-385763">
              <a:buFont typeface="+mj-lt"/>
              <a:buAutoNum type="arabicPeriod"/>
            </a:pPr>
            <a:r>
              <a:rPr lang="en-US" sz="2100"/>
              <a:t>FACING – the breast with baby’s nose to nipple  </a:t>
            </a:r>
          </a:p>
          <a:p>
            <a:pPr marL="385763" indent="-385763">
              <a:buFont typeface="+mj-lt"/>
              <a:buAutoNum type="arabicPeriod"/>
            </a:pPr>
            <a:r>
              <a:rPr lang="en-US" sz="2100"/>
              <a:t>CLOSE to mum’s body – baby to breast</a:t>
            </a:r>
          </a:p>
          <a:p>
            <a:pPr marL="385763" indent="-385763">
              <a:buFont typeface="+mj-lt"/>
              <a:buAutoNum type="arabicPeriod"/>
            </a:pPr>
            <a:r>
              <a:rPr lang="en-US" sz="2100"/>
              <a:t>SUPPORTED – at head, shoulders;  newborn – support whole body</a:t>
            </a:r>
          </a:p>
          <a:p>
            <a:pPr algn="l" rtl="0">
              <a:buFontTx/>
              <a:buNone/>
            </a:pPr>
            <a:endParaRPr lang="en-US" sz="1200"/>
          </a:p>
        </p:txBody>
      </p:sp>
    </p:spTree>
    <p:extLst>
      <p:ext uri="{BB962C8B-B14F-4D97-AF65-F5344CB8AC3E}">
        <p14:creationId xmlns:p14="http://schemas.microsoft.com/office/powerpoint/2010/main" val="1987900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cstate="print">
            <a:clrChange>
              <a:clrFrom>
                <a:srgbClr val="FFFFFF"/>
              </a:clrFrom>
              <a:clrTo>
                <a:srgbClr val="FFFFFF">
                  <a:alpha val="0"/>
                </a:srgbClr>
              </a:clrTo>
            </a:clrChange>
          </a:blip>
          <a:srcRect/>
          <a:stretch>
            <a:fillRect/>
          </a:stretch>
        </p:blipFill>
        <p:spPr bwMode="auto">
          <a:xfrm>
            <a:off x="-1145948" y="609600"/>
            <a:ext cx="10783661" cy="5715000"/>
          </a:xfrm>
          <a:prstGeom prst="rect">
            <a:avLst/>
          </a:prstGeom>
          <a:noFill/>
          <a:ln w="9525">
            <a:noFill/>
            <a:miter lim="800000"/>
            <a:headEnd/>
            <a:tailEnd/>
          </a:ln>
        </p:spPr>
      </p:pic>
    </p:spTree>
    <p:extLst>
      <p:ext uri="{BB962C8B-B14F-4D97-AF65-F5344CB8AC3E}">
        <p14:creationId xmlns:p14="http://schemas.microsoft.com/office/powerpoint/2010/main" val="528802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2B59E-2B14-5D4B-8A0E-9D0370037962}"/>
              </a:ext>
            </a:extLst>
          </p:cNvPr>
          <p:cNvSpPr>
            <a:spLocks noGrp="1"/>
          </p:cNvSpPr>
          <p:nvPr>
            <p:ph type="title"/>
          </p:nvPr>
        </p:nvSpPr>
        <p:spPr/>
        <p:txBody>
          <a:bodyPr/>
          <a:lstStyle/>
          <a:p>
            <a:r>
              <a:rPr lang="en-GB" b="1" i="1"/>
              <a:t>Observe the baby’s attachment and suckling</a:t>
            </a:r>
            <a:endParaRPr lang="en-US"/>
          </a:p>
        </p:txBody>
      </p:sp>
      <p:sp>
        <p:nvSpPr>
          <p:cNvPr id="3" name="Content Placeholder 2">
            <a:extLst>
              <a:ext uri="{FF2B5EF4-FFF2-40B4-BE49-F238E27FC236}">
                <a16:creationId xmlns:a16="http://schemas.microsoft.com/office/drawing/2014/main" id="{FAA8B68C-AAED-914C-9186-B1A726D1454F}"/>
              </a:ext>
            </a:extLst>
          </p:cNvPr>
          <p:cNvSpPr>
            <a:spLocks noGrp="1"/>
          </p:cNvSpPr>
          <p:nvPr>
            <p:ph idx="1"/>
          </p:nvPr>
        </p:nvSpPr>
        <p:spPr/>
        <p:txBody>
          <a:bodyPr/>
          <a:lstStyle/>
          <a:p>
            <a:endParaRPr lang="en-US"/>
          </a:p>
        </p:txBody>
      </p:sp>
      <p:pic>
        <p:nvPicPr>
          <p:cNvPr id="4" name="Picture 2" descr="poorlatch_ov">
            <a:extLst>
              <a:ext uri="{FF2B5EF4-FFF2-40B4-BE49-F238E27FC236}">
                <a16:creationId xmlns:a16="http://schemas.microsoft.com/office/drawing/2014/main" id="{5BF11E29-DE7C-F642-975A-81FE5767E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678" y="2486924"/>
            <a:ext cx="3312322" cy="4041033"/>
          </a:xfrm>
          <a:prstGeom prst="rect">
            <a:avLst/>
          </a:prstGeom>
          <a:noFill/>
          <a:ln w="57150" cmpd="thickThin">
            <a:pattFill prst="wdDnDiag">
              <a:fgClr>
                <a:srgbClr val="FFFF66"/>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goodlatch_ov">
            <a:extLst>
              <a:ext uri="{FF2B5EF4-FFF2-40B4-BE49-F238E27FC236}">
                <a16:creationId xmlns:a16="http://schemas.microsoft.com/office/drawing/2014/main" id="{FDECF31F-1213-0F4B-A413-D6C13EAD96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880" y="2486924"/>
            <a:ext cx="3532519" cy="4065730"/>
          </a:xfrm>
          <a:prstGeom prst="rect">
            <a:avLst/>
          </a:prstGeom>
          <a:noFill/>
          <a:ln w="57150" cmpd="thickThin">
            <a:pattFill prst="wdDnDiag">
              <a:fgClr>
                <a:srgbClr val="FFFF66"/>
              </a:fgClr>
              <a:bgClr>
                <a:srgbClr val="FFFFFF"/>
              </a:bgClr>
            </a:patt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5E369713-6450-884A-8513-699CA4735ED3}"/>
              </a:ext>
            </a:extLst>
          </p:cNvPr>
          <p:cNvSpPr txBox="1">
            <a:spLocks noChangeArrowheads="1"/>
          </p:cNvSpPr>
          <p:nvPr/>
        </p:nvSpPr>
        <p:spPr bwMode="auto">
          <a:xfrm>
            <a:off x="5953935" y="4541473"/>
            <a:ext cx="40192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en-US" altLang="en-US" sz="1350">
                <a:latin typeface="Verdana" panose="020B0604030504040204" pitchFamily="34" charset="0"/>
              </a:rPr>
              <a:t>1</a:t>
            </a:r>
          </a:p>
        </p:txBody>
      </p:sp>
      <p:sp>
        <p:nvSpPr>
          <p:cNvPr id="7" name="Text Box 5">
            <a:extLst>
              <a:ext uri="{FF2B5EF4-FFF2-40B4-BE49-F238E27FC236}">
                <a16:creationId xmlns:a16="http://schemas.microsoft.com/office/drawing/2014/main" id="{31242494-39D3-6A40-9022-7CD9BC408CC8}"/>
              </a:ext>
            </a:extLst>
          </p:cNvPr>
          <p:cNvSpPr txBox="1">
            <a:spLocks noChangeArrowheads="1"/>
          </p:cNvSpPr>
          <p:nvPr/>
        </p:nvSpPr>
        <p:spPr bwMode="auto">
          <a:xfrm>
            <a:off x="3200019" y="4541473"/>
            <a:ext cx="40192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eaLnBrk="1" hangingPunct="1">
              <a:spcBef>
                <a:spcPct val="50000"/>
              </a:spcBef>
            </a:pPr>
            <a:r>
              <a:rPr lang="en-US" altLang="en-US" sz="1350">
                <a:latin typeface="Verdana" panose="020B0604030504040204" pitchFamily="34" charset="0"/>
              </a:rPr>
              <a:t>2</a:t>
            </a:r>
          </a:p>
        </p:txBody>
      </p:sp>
    </p:spTree>
    <p:extLst>
      <p:ext uri="{BB962C8B-B14F-4D97-AF65-F5344CB8AC3E}">
        <p14:creationId xmlns:p14="http://schemas.microsoft.com/office/powerpoint/2010/main" val="8544490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E5238A69-E2FF-4A64-A6B3-E61194B23C18}"/>
              </a:ext>
            </a:extLst>
          </p:cNvPr>
          <p:cNvSpPr>
            <a:spLocks noGrp="1" noChangeArrowheads="1"/>
          </p:cNvSpPr>
          <p:nvPr>
            <p:ph type="title"/>
          </p:nvPr>
        </p:nvSpPr>
        <p:spPr>
          <a:xfrm>
            <a:off x="866440" y="927099"/>
            <a:ext cx="6753560" cy="825501"/>
          </a:xfrm>
        </p:spPr>
        <p:txBody>
          <a:bodyPr/>
          <a:lstStyle/>
          <a:p>
            <a:pPr eaLnBrk="1" hangingPunct="1"/>
            <a:r>
              <a:rPr lang="en-US" altLang="en-US" b="1"/>
              <a:t>Which one is good attachment?</a:t>
            </a:r>
            <a:endParaRPr lang="ar-SA" altLang="en-US" b="1"/>
          </a:p>
        </p:txBody>
      </p:sp>
      <p:sp>
        <p:nvSpPr>
          <p:cNvPr id="22531" name="Rectangle 3">
            <a:extLst>
              <a:ext uri="{FF2B5EF4-FFF2-40B4-BE49-F238E27FC236}">
                <a16:creationId xmlns:a16="http://schemas.microsoft.com/office/drawing/2014/main" id="{21F367CA-5B21-471E-8224-DAD4A07FC4A0}"/>
              </a:ext>
            </a:extLst>
          </p:cNvPr>
          <p:cNvSpPr>
            <a:spLocks noGrp="1" noChangeArrowheads="1"/>
          </p:cNvSpPr>
          <p:nvPr>
            <p:ph idx="1"/>
          </p:nvPr>
        </p:nvSpPr>
        <p:spPr/>
        <p:txBody>
          <a:bodyPr/>
          <a:lstStyle/>
          <a:p>
            <a:pPr eaLnBrk="1" hangingPunct="1"/>
            <a:endParaRPr lang="ar-SA" altLang="en-US"/>
          </a:p>
        </p:txBody>
      </p:sp>
      <p:pic>
        <p:nvPicPr>
          <p:cNvPr id="22532" name="Picture 4">
            <a:extLst>
              <a:ext uri="{FF2B5EF4-FFF2-40B4-BE49-F238E27FC236}">
                <a16:creationId xmlns:a16="http://schemas.microsoft.com/office/drawing/2014/main" id="{A4715F49-5C89-4A57-A537-746FFB4D3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09800"/>
            <a:ext cx="8245673" cy="441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7FCD13F-C93F-9846-BD6D-260772F45591}"/>
              </a:ext>
            </a:extLst>
          </p:cNvPr>
          <p:cNvSpPr/>
          <p:nvPr/>
        </p:nvSpPr>
        <p:spPr>
          <a:xfrm>
            <a:off x="1676400" y="5621740"/>
            <a:ext cx="2209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7" name="Rectangle 6">
            <a:extLst>
              <a:ext uri="{FF2B5EF4-FFF2-40B4-BE49-F238E27FC236}">
                <a16:creationId xmlns:a16="http://schemas.microsoft.com/office/drawing/2014/main" id="{4A5B2AE9-B864-B441-8DDC-472C831F4DFD}"/>
              </a:ext>
            </a:extLst>
          </p:cNvPr>
          <p:cNvSpPr/>
          <p:nvPr/>
        </p:nvSpPr>
        <p:spPr>
          <a:xfrm>
            <a:off x="4876800" y="5621740"/>
            <a:ext cx="22098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A"/>
          </a:p>
        </p:txBody>
      </p:sp>
      <p:sp>
        <p:nvSpPr>
          <p:cNvPr id="4" name="Rectangle 3">
            <a:extLst>
              <a:ext uri="{FF2B5EF4-FFF2-40B4-BE49-F238E27FC236}">
                <a16:creationId xmlns:a16="http://schemas.microsoft.com/office/drawing/2014/main" id="{66B1ECE1-FB84-A342-BC93-CC892D3A666D}"/>
              </a:ext>
            </a:extLst>
          </p:cNvPr>
          <p:cNvSpPr/>
          <p:nvPr/>
        </p:nvSpPr>
        <p:spPr>
          <a:xfrm>
            <a:off x="981047" y="3132140"/>
            <a:ext cx="697628" cy="923330"/>
          </a:xfrm>
          <a:prstGeom prst="rect">
            <a:avLst/>
          </a:prstGeom>
          <a:noFill/>
        </p:spPr>
        <p:txBody>
          <a:bodyPr wrap="non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A</a:t>
            </a:r>
          </a:p>
        </p:txBody>
      </p:sp>
      <p:sp>
        <p:nvSpPr>
          <p:cNvPr id="9" name="Rectangle 8">
            <a:extLst>
              <a:ext uri="{FF2B5EF4-FFF2-40B4-BE49-F238E27FC236}">
                <a16:creationId xmlns:a16="http://schemas.microsoft.com/office/drawing/2014/main" id="{DE634288-DA87-AF44-9AB7-D6E060647653}"/>
              </a:ext>
            </a:extLst>
          </p:cNvPr>
          <p:cNvSpPr/>
          <p:nvPr/>
        </p:nvSpPr>
        <p:spPr>
          <a:xfrm>
            <a:off x="4300928" y="3132140"/>
            <a:ext cx="582211" cy="923330"/>
          </a:xfrm>
          <a:prstGeom prst="rect">
            <a:avLst/>
          </a:prstGeom>
          <a:noFill/>
        </p:spPr>
        <p:txBody>
          <a:bodyPr wrap="none" lIns="91440" tIns="45720" rIns="91440" bIns="45720">
            <a:spAutoFit/>
          </a:bodyPr>
          <a:lstStyle/>
          <a:p>
            <a:pPr algn="ctr"/>
            <a:r>
              <a:rPr lang="en-US" sz="5400" b="0" cap="none" spc="0">
                <a:ln w="0"/>
                <a:solidFill>
                  <a:schemeClr val="accent1"/>
                </a:solidFill>
                <a:effectLst>
                  <a:outerShdw blurRad="38100" dist="25400" dir="5400000" algn="ctr" rotWithShape="0">
                    <a:srgbClr val="6E747A">
                      <a:alpha val="43000"/>
                    </a:srgbClr>
                  </a:outerShdw>
                </a:effectLst>
              </a:rPr>
              <a:t>B</a:t>
            </a:r>
          </a:p>
        </p:txBody>
      </p:sp>
    </p:spTree>
    <p:extLst>
      <p:ext uri="{BB962C8B-B14F-4D97-AF65-F5344CB8AC3E}">
        <p14:creationId xmlns:p14="http://schemas.microsoft.com/office/powerpoint/2010/main" val="1761469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7A890784-A8BB-4D86-8037-6D4488C06D28}"/>
              </a:ext>
            </a:extLst>
          </p:cNvPr>
          <p:cNvSpPr>
            <a:spLocks noGrp="1" noChangeArrowheads="1"/>
          </p:cNvSpPr>
          <p:nvPr>
            <p:ph type="title"/>
          </p:nvPr>
        </p:nvSpPr>
        <p:spPr>
          <a:xfrm>
            <a:off x="1485900" y="990600"/>
            <a:ext cx="6172200" cy="594122"/>
          </a:xfrm>
        </p:spPr>
        <p:txBody>
          <a:bodyPr rtlCol="0">
            <a:normAutofit/>
          </a:bodyPr>
          <a:lstStyle/>
          <a:p>
            <a:pPr>
              <a:defRPr/>
            </a:pPr>
            <a:r>
              <a:rPr lang="en-US" sz="3000" b="1"/>
              <a:t>How a baby  latch</a:t>
            </a:r>
          </a:p>
        </p:txBody>
      </p:sp>
      <p:sp>
        <p:nvSpPr>
          <p:cNvPr id="20483" name="Text Placeholder 3">
            <a:extLst>
              <a:ext uri="{FF2B5EF4-FFF2-40B4-BE49-F238E27FC236}">
                <a16:creationId xmlns:a16="http://schemas.microsoft.com/office/drawing/2014/main" id="{7B713CE7-1BE0-4556-8E24-E1B3C09090DC}"/>
              </a:ext>
            </a:extLst>
          </p:cNvPr>
          <p:cNvSpPr>
            <a:spLocks noGrp="1"/>
          </p:cNvSpPr>
          <p:nvPr>
            <p:ph type="body" idx="1"/>
          </p:nvPr>
        </p:nvSpPr>
        <p:spPr>
          <a:xfrm>
            <a:off x="915166" y="2743200"/>
            <a:ext cx="3030141" cy="342900"/>
          </a:xfrm>
        </p:spPr>
        <p:txBody>
          <a:bodyPr/>
          <a:lstStyle/>
          <a:p>
            <a:pPr eaLnBrk="1" hangingPunct="1"/>
            <a:r>
              <a:rPr lang="en-US" altLang="en-US" b="1">
                <a:solidFill>
                  <a:schemeClr val="tx1"/>
                </a:solidFill>
              </a:rPr>
              <a:t>Good attachment</a:t>
            </a:r>
          </a:p>
          <a:p>
            <a:pPr eaLnBrk="1" hangingPunct="1"/>
            <a:endParaRPr lang="en-US" altLang="en-US">
              <a:solidFill>
                <a:schemeClr val="tx1"/>
              </a:solidFill>
            </a:endParaRPr>
          </a:p>
        </p:txBody>
      </p:sp>
      <p:sp>
        <p:nvSpPr>
          <p:cNvPr id="20484" name="Rectangle 3">
            <a:extLst>
              <a:ext uri="{FF2B5EF4-FFF2-40B4-BE49-F238E27FC236}">
                <a16:creationId xmlns:a16="http://schemas.microsoft.com/office/drawing/2014/main" id="{518939CB-26D9-4CFC-A58B-A3B703FD468D}"/>
              </a:ext>
            </a:extLst>
          </p:cNvPr>
          <p:cNvSpPr>
            <a:spLocks noGrp="1" noChangeArrowheads="1"/>
          </p:cNvSpPr>
          <p:nvPr>
            <p:ph sz="half" idx="2"/>
          </p:nvPr>
        </p:nvSpPr>
        <p:spPr>
          <a:xfrm>
            <a:off x="350196" y="2400300"/>
            <a:ext cx="4160082" cy="3051572"/>
          </a:xfrm>
        </p:spPr>
        <p:txBody>
          <a:bodyPr>
            <a:normAutofit lnSpcReduction="10000"/>
          </a:bodyPr>
          <a:lstStyle/>
          <a:p>
            <a:pPr eaLnBrk="1" hangingPunct="1">
              <a:buFont typeface="Wingdings 2" panose="05020102010507070707" pitchFamily="18" charset="2"/>
              <a:buNone/>
            </a:pPr>
            <a:endParaRPr lang="en-US" altLang="en-US"/>
          </a:p>
          <a:p>
            <a:pPr eaLnBrk="1" hangingPunct="1"/>
            <a:r>
              <a:rPr lang="en-US" altLang="en-US"/>
              <a:t>The baby’s </a:t>
            </a:r>
            <a:r>
              <a:rPr lang="en-US" altLang="en-US" b="1"/>
              <a:t>mouth </a:t>
            </a:r>
            <a:r>
              <a:rPr lang="en-US" altLang="en-US"/>
              <a:t>is wide open.</a:t>
            </a:r>
          </a:p>
          <a:p>
            <a:pPr eaLnBrk="1" hangingPunct="1"/>
            <a:r>
              <a:rPr lang="en-US" altLang="en-US"/>
              <a:t>The </a:t>
            </a:r>
            <a:r>
              <a:rPr lang="en-US" altLang="en-US" b="1"/>
              <a:t>lower lip </a:t>
            </a:r>
            <a:r>
              <a:rPr lang="en-US" altLang="en-US"/>
              <a:t>is turned out.</a:t>
            </a:r>
          </a:p>
          <a:p>
            <a:pPr eaLnBrk="1" hangingPunct="1"/>
            <a:r>
              <a:rPr lang="en-US" altLang="en-US"/>
              <a:t>The </a:t>
            </a:r>
            <a:r>
              <a:rPr lang="en-US" altLang="en-US" b="1"/>
              <a:t>chin </a:t>
            </a:r>
            <a:r>
              <a:rPr lang="en-US" altLang="en-US"/>
              <a:t>is touching the breast (or nearly so).</a:t>
            </a:r>
          </a:p>
          <a:p>
            <a:pPr eaLnBrk="1" hangingPunct="1"/>
            <a:r>
              <a:rPr lang="en-US" altLang="en-US"/>
              <a:t>More </a:t>
            </a:r>
            <a:r>
              <a:rPr lang="en-US" altLang="en-US" b="1"/>
              <a:t>areola </a:t>
            </a:r>
            <a:r>
              <a:rPr lang="en-US" altLang="en-US"/>
              <a:t>is visible above the baby’s mouth than below</a:t>
            </a:r>
          </a:p>
        </p:txBody>
      </p:sp>
      <p:sp>
        <p:nvSpPr>
          <p:cNvPr id="20485" name="Text Placeholder 4">
            <a:extLst>
              <a:ext uri="{FF2B5EF4-FFF2-40B4-BE49-F238E27FC236}">
                <a16:creationId xmlns:a16="http://schemas.microsoft.com/office/drawing/2014/main" id="{570788FE-BF99-4D89-B7BD-9CC52D2556D7}"/>
              </a:ext>
            </a:extLst>
          </p:cNvPr>
          <p:cNvSpPr>
            <a:spLocks noGrp="1"/>
          </p:cNvSpPr>
          <p:nvPr>
            <p:ph type="body" sz="quarter" idx="3"/>
          </p:nvPr>
        </p:nvSpPr>
        <p:spPr>
          <a:xfrm>
            <a:off x="5075248" y="2714625"/>
            <a:ext cx="3031331" cy="400050"/>
          </a:xfrm>
        </p:spPr>
        <p:txBody>
          <a:bodyPr/>
          <a:lstStyle/>
          <a:p>
            <a:pPr eaLnBrk="1" hangingPunct="1"/>
            <a:r>
              <a:rPr lang="en-US" altLang="en-US" b="1">
                <a:solidFill>
                  <a:schemeClr val="tx1"/>
                </a:solidFill>
              </a:rPr>
              <a:t>Poor attachment</a:t>
            </a:r>
          </a:p>
          <a:p>
            <a:pPr eaLnBrk="1" hangingPunct="1"/>
            <a:endParaRPr lang="en-US" altLang="en-US">
              <a:solidFill>
                <a:schemeClr val="tx1"/>
              </a:solidFill>
            </a:endParaRPr>
          </a:p>
        </p:txBody>
      </p:sp>
      <p:sp>
        <p:nvSpPr>
          <p:cNvPr id="21510" name="Content Placeholder 5">
            <a:extLst>
              <a:ext uri="{FF2B5EF4-FFF2-40B4-BE49-F238E27FC236}">
                <a16:creationId xmlns:a16="http://schemas.microsoft.com/office/drawing/2014/main" id="{A181B420-57EF-40A7-A4B5-B6F6F26F8DC4}"/>
              </a:ext>
            </a:extLst>
          </p:cNvPr>
          <p:cNvSpPr>
            <a:spLocks noGrp="1"/>
          </p:cNvSpPr>
          <p:nvPr>
            <p:ph sz="quarter" idx="4"/>
          </p:nvPr>
        </p:nvSpPr>
        <p:spPr>
          <a:xfrm>
            <a:off x="4514850" y="2743200"/>
            <a:ext cx="4108721" cy="2708672"/>
          </a:xfrm>
        </p:spPr>
        <p:txBody>
          <a:bodyPr rtlCol="0">
            <a:normAutofit lnSpcReduction="10000"/>
          </a:bodyPr>
          <a:lstStyle/>
          <a:p>
            <a:pPr>
              <a:defRPr/>
            </a:pPr>
            <a:r>
              <a:rPr lang="en-US"/>
              <a:t>The </a:t>
            </a:r>
            <a:r>
              <a:rPr lang="en-US" b="1"/>
              <a:t>mouth </a:t>
            </a:r>
            <a:r>
              <a:rPr lang="en-US"/>
              <a:t>is not wide open.</a:t>
            </a:r>
          </a:p>
          <a:p>
            <a:pPr>
              <a:defRPr/>
            </a:pPr>
            <a:r>
              <a:rPr lang="en-US"/>
              <a:t>The </a:t>
            </a:r>
            <a:r>
              <a:rPr lang="en-US" b="1"/>
              <a:t>lower lip </a:t>
            </a:r>
            <a:r>
              <a:rPr lang="en-US"/>
              <a:t>is pointing forward (it may also be turned in).</a:t>
            </a:r>
          </a:p>
          <a:p>
            <a:pPr>
              <a:defRPr/>
            </a:pPr>
            <a:r>
              <a:rPr lang="en-US"/>
              <a:t>The </a:t>
            </a:r>
            <a:r>
              <a:rPr lang="en-US" b="1"/>
              <a:t>chin </a:t>
            </a:r>
            <a:r>
              <a:rPr lang="en-US"/>
              <a:t>is away from the breast.</a:t>
            </a:r>
          </a:p>
          <a:p>
            <a:pPr>
              <a:defRPr/>
            </a:pPr>
            <a:r>
              <a:rPr lang="en-US"/>
              <a:t>More </a:t>
            </a:r>
            <a:r>
              <a:rPr lang="en-US" b="1"/>
              <a:t>areola </a:t>
            </a:r>
            <a:r>
              <a:rPr lang="en-US"/>
              <a:t>is below the baby’s mouth (you might see equal amounts of areola above and below the mouth)</a:t>
            </a:r>
          </a:p>
          <a:p>
            <a:pPr>
              <a:defRPr/>
            </a:pPr>
            <a:endParaRPr lang="en-US"/>
          </a:p>
        </p:txBody>
      </p:sp>
    </p:spTree>
    <p:extLst>
      <p:ext uri="{BB962C8B-B14F-4D97-AF65-F5344CB8AC3E}">
        <p14:creationId xmlns:p14="http://schemas.microsoft.com/office/powerpoint/2010/main" val="3690069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AEC1-196A-EB49-8450-005484AC3F39}"/>
              </a:ext>
            </a:extLst>
          </p:cNvPr>
          <p:cNvSpPr>
            <a:spLocks noGrp="1"/>
          </p:cNvSpPr>
          <p:nvPr>
            <p:ph type="title"/>
          </p:nvPr>
        </p:nvSpPr>
        <p:spPr/>
        <p:txBody>
          <a:bodyPr/>
          <a:lstStyle/>
          <a:p>
            <a:r>
              <a:rPr lang="en-US"/>
              <a:t>Objectives</a:t>
            </a:r>
          </a:p>
        </p:txBody>
      </p:sp>
      <p:sp>
        <p:nvSpPr>
          <p:cNvPr id="3" name="Content Placeholder 2">
            <a:extLst>
              <a:ext uri="{FF2B5EF4-FFF2-40B4-BE49-F238E27FC236}">
                <a16:creationId xmlns:a16="http://schemas.microsoft.com/office/drawing/2014/main" id="{964FE9B7-9414-D145-8CF9-3310238C3646}"/>
              </a:ext>
            </a:extLst>
          </p:cNvPr>
          <p:cNvSpPr>
            <a:spLocks noGrp="1"/>
          </p:cNvSpPr>
          <p:nvPr>
            <p:ph idx="1"/>
          </p:nvPr>
        </p:nvSpPr>
        <p:spPr>
          <a:xfrm>
            <a:off x="864382" y="2489200"/>
            <a:ext cx="7670018" cy="3759200"/>
          </a:xfrm>
        </p:spPr>
        <p:txBody>
          <a:bodyPr>
            <a:normAutofit/>
          </a:bodyPr>
          <a:lstStyle/>
          <a:p>
            <a:r>
              <a:rPr lang="en-US" sz="2400"/>
              <a:t>Demonstrate counselling skills for promotion of breast feeding (focused on benefits of breast feeding for the mother and child, and correct way of breast feeding, advise on prevention on breast engorgement and breast abscesses) </a:t>
            </a:r>
          </a:p>
          <a:p>
            <a:r>
              <a:rPr lang="en-US" sz="2400"/>
              <a:t>Demonstrate skills to plot growth charts of children </a:t>
            </a:r>
          </a:p>
        </p:txBody>
      </p:sp>
    </p:spTree>
    <p:extLst>
      <p:ext uri="{BB962C8B-B14F-4D97-AF65-F5344CB8AC3E}">
        <p14:creationId xmlns:p14="http://schemas.microsoft.com/office/powerpoint/2010/main" val="3613361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F878-DB98-4DD6-A485-89BF745BC4E4}"/>
              </a:ext>
            </a:extLst>
          </p:cNvPr>
          <p:cNvSpPr>
            <a:spLocks noGrp="1"/>
          </p:cNvSpPr>
          <p:nvPr>
            <p:ph type="title"/>
          </p:nvPr>
        </p:nvSpPr>
        <p:spPr/>
        <p:txBody>
          <a:bodyPr/>
          <a:lstStyle/>
          <a:p>
            <a:r>
              <a:rPr lang="en-GB" sz="3600" b="1"/>
              <a:t>Signs of effective suckling</a:t>
            </a:r>
            <a:endParaRPr lang="en-US" sz="3600" b="1"/>
          </a:p>
        </p:txBody>
      </p:sp>
      <p:sp>
        <p:nvSpPr>
          <p:cNvPr id="3" name="Content Placeholder 2">
            <a:extLst>
              <a:ext uri="{FF2B5EF4-FFF2-40B4-BE49-F238E27FC236}">
                <a16:creationId xmlns:a16="http://schemas.microsoft.com/office/drawing/2014/main" id="{CB99422F-594C-4D11-A7F9-88E0C46DB46E}"/>
              </a:ext>
            </a:extLst>
          </p:cNvPr>
          <p:cNvSpPr>
            <a:spLocks noGrp="1"/>
          </p:cNvSpPr>
          <p:nvPr>
            <p:ph idx="1"/>
          </p:nvPr>
        </p:nvSpPr>
        <p:spPr>
          <a:xfrm>
            <a:off x="437746" y="2652004"/>
            <a:ext cx="8492246" cy="2903706"/>
          </a:xfrm>
        </p:spPr>
        <p:txBody>
          <a:bodyPr>
            <a:normAutofit/>
          </a:bodyPr>
          <a:lstStyle/>
          <a:p>
            <a:pPr lvl="0"/>
            <a:r>
              <a:rPr lang="en-GB" sz="2100"/>
              <a:t>The baby takes slow deep sucks. </a:t>
            </a:r>
            <a:endParaRPr lang="en-US" sz="2100"/>
          </a:p>
          <a:p>
            <a:pPr lvl="0"/>
            <a:r>
              <a:rPr lang="en-GB" sz="2100"/>
              <a:t>Then he pauses and waits for the ducts to fill up again. </a:t>
            </a:r>
            <a:endParaRPr lang="en-US" sz="2100"/>
          </a:p>
          <a:p>
            <a:pPr lvl="0"/>
            <a:r>
              <a:rPr lang="en-GB" sz="2100"/>
              <a:t>Then he takes a few quick sucks to start the milk flow.</a:t>
            </a:r>
            <a:endParaRPr lang="en-US" sz="2100"/>
          </a:p>
          <a:p>
            <a:pPr lvl="0"/>
            <a:r>
              <a:rPr lang="en-GB" sz="2100"/>
              <a:t>As the milk flows, his sucks become deeper and slower again. </a:t>
            </a:r>
            <a:endParaRPr lang="en-US" sz="2100"/>
          </a:p>
          <a:p>
            <a:pPr lvl="0"/>
            <a:r>
              <a:rPr lang="en-GB" sz="2100"/>
              <a:t>You may see or hear swallowing. </a:t>
            </a:r>
            <a:endParaRPr lang="en-US" sz="2100"/>
          </a:p>
          <a:p>
            <a:pPr lvl="0"/>
            <a:r>
              <a:rPr lang="en-GB" sz="2100"/>
              <a:t>The babies cheeks are round.</a:t>
            </a:r>
            <a:endParaRPr lang="en-US" sz="2100"/>
          </a:p>
        </p:txBody>
      </p:sp>
    </p:spTree>
    <p:extLst>
      <p:ext uri="{BB962C8B-B14F-4D97-AF65-F5344CB8AC3E}">
        <p14:creationId xmlns:p14="http://schemas.microsoft.com/office/powerpoint/2010/main" val="4037531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36FD1-24F2-4A90-8083-194201DC8780}"/>
              </a:ext>
            </a:extLst>
          </p:cNvPr>
          <p:cNvSpPr>
            <a:spLocks noGrp="1"/>
          </p:cNvSpPr>
          <p:nvPr>
            <p:ph type="title"/>
          </p:nvPr>
        </p:nvSpPr>
        <p:spPr/>
        <p:txBody>
          <a:bodyPr/>
          <a:lstStyle/>
          <a:p>
            <a:r>
              <a:rPr lang="en-GB" sz="3600" b="1"/>
              <a:t>Signs of ineffective suckling</a:t>
            </a:r>
            <a:endParaRPr lang="en-US" sz="3600" b="1"/>
          </a:p>
        </p:txBody>
      </p:sp>
      <p:sp>
        <p:nvSpPr>
          <p:cNvPr id="3" name="Content Placeholder 2">
            <a:extLst>
              <a:ext uri="{FF2B5EF4-FFF2-40B4-BE49-F238E27FC236}">
                <a16:creationId xmlns:a16="http://schemas.microsoft.com/office/drawing/2014/main" id="{77AF0149-9A5E-4BA3-8494-B154750CBB11}"/>
              </a:ext>
            </a:extLst>
          </p:cNvPr>
          <p:cNvSpPr>
            <a:spLocks noGrp="1"/>
          </p:cNvSpPr>
          <p:nvPr>
            <p:ph idx="1"/>
          </p:nvPr>
        </p:nvSpPr>
        <p:spPr>
          <a:xfrm>
            <a:off x="612842" y="2250281"/>
            <a:ext cx="7559606" cy="3392978"/>
          </a:xfrm>
        </p:spPr>
        <p:txBody>
          <a:bodyPr>
            <a:normAutofit fontScale="92500"/>
          </a:bodyPr>
          <a:lstStyle/>
          <a:p>
            <a:pPr marL="0" indent="0">
              <a:buNone/>
            </a:pPr>
            <a:r>
              <a:rPr lang="en-GB" sz="2400"/>
              <a:t>		 </a:t>
            </a:r>
            <a:endParaRPr lang="en-US" sz="2400"/>
          </a:p>
          <a:p>
            <a:pPr lvl="0"/>
            <a:r>
              <a:rPr lang="en-GB" sz="2400"/>
              <a:t>The baby taking quick shallow sucks all the time. </a:t>
            </a:r>
            <a:endParaRPr lang="en-US" sz="2400"/>
          </a:p>
          <a:p>
            <a:pPr lvl="0"/>
            <a:r>
              <a:rPr lang="en-GB" sz="2400"/>
              <a:t>The baby may make smacking sounds as he sucks. </a:t>
            </a:r>
            <a:endParaRPr lang="en-US" sz="2400"/>
          </a:p>
          <a:p>
            <a:pPr lvl="0"/>
            <a:r>
              <a:rPr lang="en-GB" sz="2400"/>
              <a:t>The baby’s cheeks may be tense or pulled in as he sucks.</a:t>
            </a:r>
            <a:endParaRPr lang="en-US" sz="2400"/>
          </a:p>
          <a:p>
            <a:r>
              <a:rPr lang="en-GB" sz="2400"/>
              <a:t> that  mean the baby is not getting much breast milk. </a:t>
            </a:r>
            <a:endParaRPr lang="en-US" sz="2400"/>
          </a:p>
          <a:p>
            <a:endParaRPr lang="en-US" sz="2400"/>
          </a:p>
        </p:txBody>
      </p:sp>
    </p:spTree>
    <p:extLst>
      <p:ext uri="{BB962C8B-B14F-4D97-AF65-F5344CB8AC3E}">
        <p14:creationId xmlns:p14="http://schemas.microsoft.com/office/powerpoint/2010/main" val="3957750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CFA1-5513-8643-A6F4-9F21CA9DF449}"/>
              </a:ext>
            </a:extLst>
          </p:cNvPr>
          <p:cNvSpPr>
            <a:spLocks noGrp="1"/>
          </p:cNvSpPr>
          <p:nvPr>
            <p:ph type="title"/>
          </p:nvPr>
        </p:nvSpPr>
        <p:spPr/>
        <p:txBody>
          <a:bodyPr/>
          <a:lstStyle/>
          <a:p>
            <a:r>
              <a:rPr lang="en-US"/>
              <a:t>What Are Ways to Ensure an Adequate Latch? </a:t>
            </a:r>
          </a:p>
        </p:txBody>
      </p:sp>
      <p:pic>
        <p:nvPicPr>
          <p:cNvPr id="5" name="Content Placeholder 4">
            <a:extLst>
              <a:ext uri="{FF2B5EF4-FFF2-40B4-BE49-F238E27FC236}">
                <a16:creationId xmlns:a16="http://schemas.microsoft.com/office/drawing/2014/main" id="{48062F83-C25F-6D41-8724-C80A2D7AD4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8111" y="1780758"/>
            <a:ext cx="5334000" cy="4738688"/>
          </a:xfrm>
        </p:spPr>
      </p:pic>
      <p:sp>
        <p:nvSpPr>
          <p:cNvPr id="6" name="Rectangle 5">
            <a:extLst>
              <a:ext uri="{FF2B5EF4-FFF2-40B4-BE49-F238E27FC236}">
                <a16:creationId xmlns:a16="http://schemas.microsoft.com/office/drawing/2014/main" id="{4CF5CFA1-0700-FB43-B832-8208E69501A8}"/>
              </a:ext>
            </a:extLst>
          </p:cNvPr>
          <p:cNvSpPr/>
          <p:nvPr/>
        </p:nvSpPr>
        <p:spPr>
          <a:xfrm>
            <a:off x="152400" y="6519446"/>
            <a:ext cx="8991600" cy="338554"/>
          </a:xfrm>
          <a:prstGeom prst="rect">
            <a:avLst/>
          </a:prstGeom>
        </p:spPr>
        <p:txBody>
          <a:bodyPr wrap="square">
            <a:spAutoFit/>
          </a:bodyPr>
          <a:lstStyle/>
          <a:p>
            <a:r>
              <a:rPr lang="en-US" sz="1600">
                <a:latin typeface="MuseoSansCond"/>
              </a:rPr>
              <a:t>Breastfeeding: Common Questions and Answers. Am Fam Physician. 2018 Sep 15;98(6):368-376.</a:t>
            </a:r>
            <a:endParaRPr lang="en-US" sz="1600"/>
          </a:p>
        </p:txBody>
      </p:sp>
    </p:spTree>
    <p:extLst>
      <p:ext uri="{BB962C8B-B14F-4D97-AF65-F5344CB8AC3E}">
        <p14:creationId xmlns:p14="http://schemas.microsoft.com/office/powerpoint/2010/main" val="3561042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B1BC9-FB72-4B5D-A77A-6664586B3A6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D84A550-9DB4-43C1-90ED-7E4AAED4F5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374" y="2209800"/>
            <a:ext cx="8144123" cy="4343400"/>
          </a:xfrm>
        </p:spPr>
      </p:pic>
    </p:spTree>
    <p:extLst>
      <p:ext uri="{BB962C8B-B14F-4D97-AF65-F5344CB8AC3E}">
        <p14:creationId xmlns:p14="http://schemas.microsoft.com/office/powerpoint/2010/main" val="1001610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9144000" cy="6867027"/>
            <a:chOff x="0" y="-2373"/>
            <a:chExt cx="12192000" cy="6867027"/>
          </a:xfrm>
        </p:grpSpPr>
        <p:sp>
          <p:nvSpPr>
            <p:cNvPr id="13" name="Rectangle 12">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1" name="Rectangle 20">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F4A7F74-9710-D442-8329-B0419A95085A}"/>
              </a:ext>
            </a:extLst>
          </p:cNvPr>
          <p:cNvSpPr>
            <a:spLocks noGrp="1"/>
          </p:cNvSpPr>
          <p:nvPr>
            <p:ph type="title"/>
          </p:nvPr>
        </p:nvSpPr>
        <p:spPr>
          <a:xfrm>
            <a:off x="562382" y="5351024"/>
            <a:ext cx="8019236" cy="1102527"/>
          </a:xfrm>
        </p:spPr>
        <p:txBody>
          <a:bodyPr vert="horz" lIns="91440" tIns="45720" rIns="91440" bIns="45720" rtlCol="0" anchor="b">
            <a:normAutofit/>
          </a:bodyPr>
          <a:lstStyle/>
          <a:p>
            <a:pPr>
              <a:lnSpc>
                <a:spcPct val="90000"/>
              </a:lnSpc>
            </a:pPr>
            <a:r>
              <a:rPr lang="en-US" sz="2400" b="0" i="0" kern="1200">
                <a:solidFill>
                  <a:schemeClr val="bg2"/>
                </a:solidFill>
                <a:latin typeface="+mj-lt"/>
                <a:ea typeface="+mj-ea"/>
                <a:cs typeface="+mj-cs"/>
                <a:hlinkClick r:id="rId3"/>
              </a:rPr>
              <a:t>https://www.youtube.com/watch?v=wjt-Ashodw8</a:t>
            </a:r>
            <a:br>
              <a:rPr lang="en-US" sz="2400" b="0" i="0" kern="1200">
                <a:solidFill>
                  <a:schemeClr val="bg2"/>
                </a:solidFill>
                <a:latin typeface="+mj-lt"/>
                <a:ea typeface="+mj-ea"/>
                <a:cs typeface="+mj-cs"/>
              </a:rPr>
            </a:br>
            <a:endParaRPr lang="en-US" sz="2400" b="0" i="0" kern="1200">
              <a:solidFill>
                <a:schemeClr val="bg2"/>
              </a:solidFill>
              <a:latin typeface="+mj-lt"/>
              <a:ea typeface="+mj-ea"/>
              <a:cs typeface="+mj-cs"/>
            </a:endParaRPr>
          </a:p>
        </p:txBody>
      </p:sp>
      <p:pic>
        <p:nvPicPr>
          <p:cNvPr id="7" name="Content Placeholder 6" descr="Graphical user interface, website&#10;&#10;Description automatically generated">
            <a:extLst>
              <a:ext uri="{FF2B5EF4-FFF2-40B4-BE49-F238E27FC236}">
                <a16:creationId xmlns:a16="http://schemas.microsoft.com/office/drawing/2014/main" id="{A8D66C93-2E4D-2247-BD2E-9091C9B3ABE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9200" y="750457"/>
            <a:ext cx="6168822" cy="471914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808175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277" y="1767595"/>
            <a:ext cx="7933123" cy="4557005"/>
          </a:xfrm>
        </p:spPr>
        <p:txBody>
          <a:bodyPr/>
          <a:lstStyle/>
          <a:p>
            <a:pPr algn="ctr"/>
            <a:r>
              <a:rPr lang="en-US" altLang="en-US" sz="5400" b="1">
                <a:latin typeface="Times New Roman" panose="02020603050405020304" pitchFamily="18" charset="0"/>
                <a:ea typeface="Calibri" panose="020F0502020204030204" pitchFamily="34" charset="0"/>
              </a:rPr>
              <a:t>Materials to be used in Maternal &amp; Child Health</a:t>
            </a:r>
            <a:br>
              <a:rPr lang="en-US" altLang="en-US" sz="4400" b="1">
                <a:latin typeface="Times New Roman" panose="02020603050405020304" pitchFamily="18" charset="0"/>
                <a:ea typeface="Calibri" panose="020F0502020204030204" pitchFamily="34" charset="0"/>
              </a:rPr>
            </a:br>
            <a:r>
              <a:rPr lang="en-US" altLang="en-US" sz="4400" b="1" i="1" u="sng">
                <a:latin typeface="Times New Roman" panose="02020603050405020304" pitchFamily="18" charset="0"/>
                <a:ea typeface="Calibri" panose="020F0502020204030204" pitchFamily="34" charset="0"/>
              </a:rPr>
              <a:t>CASES</a:t>
            </a:r>
            <a:br>
              <a:rPr lang="en-US" altLang="en-US" sz="4400" b="1" i="1" u="sng">
                <a:latin typeface="Times New Roman" panose="02020603050405020304" pitchFamily="18" charset="0"/>
                <a:ea typeface="Calibri" panose="020F0502020204030204" pitchFamily="34" charset="0"/>
              </a:rPr>
            </a:br>
            <a:br>
              <a:rPr lang="en-US" altLang="en-US" sz="4400" b="1">
                <a:latin typeface="Times New Roman" panose="02020603050405020304" pitchFamily="18" charset="0"/>
                <a:ea typeface="Calibri" panose="020F0502020204030204" pitchFamily="34" charset="0"/>
              </a:rPr>
            </a:br>
            <a:r>
              <a:rPr lang="en-US" altLang="en-US" sz="3600" b="1">
                <a:latin typeface="Times New Roman" panose="02020603050405020304" pitchFamily="18" charset="0"/>
                <a:ea typeface="Calibri" panose="020F0502020204030204" pitchFamily="34" charset="0"/>
              </a:rPr>
              <a:t>Focus on breast feeding positioning, counseling, growth chart.</a:t>
            </a:r>
            <a:endParaRPr lang="en-US" altLang="en-US" sz="4400" b="1">
              <a:latin typeface="Times New Roman" panose="02020603050405020304" pitchFamily="18" charset="0"/>
              <a:ea typeface="Calibri" panose="020F0502020204030204" pitchFamily="34" charset="0"/>
            </a:endParaRPr>
          </a:p>
        </p:txBody>
      </p:sp>
      <p:pic>
        <p:nvPicPr>
          <p:cNvPr id="2051" name="Picture 9" descr="ksuLogo.jpg">
            <a:extLst>
              <a:ext uri="{FF2B5EF4-FFF2-40B4-BE49-F238E27FC236}">
                <a16:creationId xmlns:a16="http://schemas.microsoft.com/office/drawing/2014/main" id="{5C159729-90F8-3441-93C2-ED45C31EA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110" y="711146"/>
            <a:ext cx="2333090" cy="9652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10B903D-5EBE-7B4F-B41F-9CCC8BAB2B2E}"/>
              </a:ext>
            </a:extLst>
          </p:cNvPr>
          <p:cNvSpPr>
            <a:spLocks noChangeArrowheads="1"/>
          </p:cNvSpPr>
          <p:nvPr/>
        </p:nvSpPr>
        <p:spPr bwMode="auto">
          <a:xfrm>
            <a:off x="1176003" y="911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1875195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82B5-E2DF-4640-A01D-FAA0FB67857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C24C40-6A71-0340-9745-DA9404AA47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144" b="15108"/>
          <a:stretch/>
        </p:blipFill>
        <p:spPr>
          <a:xfrm>
            <a:off x="152400" y="0"/>
            <a:ext cx="6594894" cy="6858000"/>
          </a:xfrm>
        </p:spPr>
      </p:pic>
      <p:sp>
        <p:nvSpPr>
          <p:cNvPr id="4" name="TextBox 3">
            <a:extLst>
              <a:ext uri="{FF2B5EF4-FFF2-40B4-BE49-F238E27FC236}">
                <a16:creationId xmlns:a16="http://schemas.microsoft.com/office/drawing/2014/main" id="{BFB8AEF1-C1A7-1744-9CDD-7EA58D2A2A00}"/>
              </a:ext>
            </a:extLst>
          </p:cNvPr>
          <p:cNvSpPr txBox="1"/>
          <p:nvPr/>
        </p:nvSpPr>
        <p:spPr>
          <a:xfrm>
            <a:off x="6516418" y="2575436"/>
            <a:ext cx="2627582" cy="2308324"/>
          </a:xfrm>
          <a:prstGeom prst="rect">
            <a:avLst/>
          </a:prstGeom>
          <a:noFill/>
        </p:spPr>
        <p:txBody>
          <a:bodyPr wrap="square" rtlCol="0">
            <a:spAutoFit/>
          </a:bodyPr>
          <a:lstStyle/>
          <a:p>
            <a:pPr algn="ctr"/>
            <a:r>
              <a:rPr lang="en-SA" sz="3600" b="1"/>
              <a:t>Antenatal Infant Feeding Check list</a:t>
            </a:r>
          </a:p>
        </p:txBody>
      </p:sp>
    </p:spTree>
    <p:extLst>
      <p:ext uri="{BB962C8B-B14F-4D97-AF65-F5344CB8AC3E}">
        <p14:creationId xmlns:p14="http://schemas.microsoft.com/office/powerpoint/2010/main" val="3567097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F94C-D869-CB43-8C02-44BAE93CC95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A9D11E-E240-B44C-A7C6-6D56485054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061" y="304800"/>
            <a:ext cx="4678061" cy="5867400"/>
          </a:xfrm>
        </p:spPr>
      </p:pic>
      <p:pic>
        <p:nvPicPr>
          <p:cNvPr id="7" name="Picture 6">
            <a:extLst>
              <a:ext uri="{FF2B5EF4-FFF2-40B4-BE49-F238E27FC236}">
                <a16:creationId xmlns:a16="http://schemas.microsoft.com/office/drawing/2014/main" id="{1F677693-11B1-E542-BB86-E948FC437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77" y="-3017"/>
            <a:ext cx="4860323" cy="6861017"/>
          </a:xfrm>
          <a:prstGeom prst="rect">
            <a:avLst/>
          </a:prstGeom>
        </p:spPr>
      </p:pic>
    </p:spTree>
    <p:extLst>
      <p:ext uri="{BB962C8B-B14F-4D97-AF65-F5344CB8AC3E}">
        <p14:creationId xmlns:p14="http://schemas.microsoft.com/office/powerpoint/2010/main" val="462356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EE673A-8BE1-7B43-BBF9-FE82181A1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40" y="152401"/>
            <a:ext cx="4675311" cy="6296716"/>
          </a:xfrm>
          <a:prstGeom prst="rect">
            <a:avLst/>
          </a:prstGeom>
        </p:spPr>
      </p:pic>
      <p:pic>
        <p:nvPicPr>
          <p:cNvPr id="5" name="Content Placeholder 4">
            <a:extLst>
              <a:ext uri="{FF2B5EF4-FFF2-40B4-BE49-F238E27FC236}">
                <a16:creationId xmlns:a16="http://schemas.microsoft.com/office/drawing/2014/main" id="{A2E3D1D2-3F83-AA49-ACD7-356766E50C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68688" y="152399"/>
            <a:ext cx="4675311" cy="6296717"/>
          </a:xfrm>
          <a:prstGeom prst="rect">
            <a:avLst/>
          </a:prstGeom>
        </p:spPr>
      </p:pic>
    </p:spTree>
    <p:extLst>
      <p:ext uri="{BB962C8B-B14F-4D97-AF65-F5344CB8AC3E}">
        <p14:creationId xmlns:p14="http://schemas.microsoft.com/office/powerpoint/2010/main" val="3161894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DBE75-7E03-8849-B2AC-5CCF514596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FD64DC1-A9E8-E741-BDFC-AB452DC38128}"/>
              </a:ext>
            </a:extLst>
          </p:cNvPr>
          <p:cNvPicPr>
            <a:picLocks noGrp="1" noChangeAspect="1"/>
          </p:cNvPicPr>
          <p:nvPr>
            <p:ph idx="1"/>
          </p:nvPr>
        </p:nvPicPr>
        <p:blipFill>
          <a:blip r:embed="rId2"/>
          <a:stretch>
            <a:fillRect/>
          </a:stretch>
        </p:blipFill>
        <p:spPr>
          <a:xfrm>
            <a:off x="152400" y="381000"/>
            <a:ext cx="7530104" cy="5349056"/>
          </a:xfrm>
        </p:spPr>
      </p:pic>
    </p:spTree>
    <p:extLst>
      <p:ext uri="{BB962C8B-B14F-4D97-AF65-F5344CB8AC3E}">
        <p14:creationId xmlns:p14="http://schemas.microsoft.com/office/powerpoint/2010/main" val="3856074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75903-E62F-294C-B131-DB48E31ED463}"/>
              </a:ext>
            </a:extLst>
          </p:cNvPr>
          <p:cNvSpPr>
            <a:spLocks noGrp="1"/>
          </p:cNvSpPr>
          <p:nvPr>
            <p:ph type="title"/>
          </p:nvPr>
        </p:nvSpPr>
        <p:spPr/>
        <p:txBody>
          <a:bodyPr/>
          <a:lstStyle/>
          <a:p>
            <a:r>
              <a:rPr lang="en-US"/>
              <a:t>W</a:t>
            </a:r>
            <a:r>
              <a:rPr lang="en-SA"/>
              <a:t>e will discuss..</a:t>
            </a:r>
          </a:p>
        </p:txBody>
      </p:sp>
      <p:sp>
        <p:nvSpPr>
          <p:cNvPr id="3" name="Content Placeholder 2">
            <a:extLst>
              <a:ext uri="{FF2B5EF4-FFF2-40B4-BE49-F238E27FC236}">
                <a16:creationId xmlns:a16="http://schemas.microsoft.com/office/drawing/2014/main" id="{C27B4EEB-FF44-334C-A2ED-902DFCD09915}"/>
              </a:ext>
            </a:extLst>
          </p:cNvPr>
          <p:cNvSpPr>
            <a:spLocks noGrp="1"/>
          </p:cNvSpPr>
          <p:nvPr>
            <p:ph idx="1"/>
          </p:nvPr>
        </p:nvSpPr>
        <p:spPr>
          <a:xfrm>
            <a:off x="533401" y="2489200"/>
            <a:ext cx="8001000" cy="3683000"/>
          </a:xfrm>
        </p:spPr>
        <p:txBody>
          <a:bodyPr>
            <a:normAutofit/>
          </a:bodyPr>
          <a:lstStyle/>
          <a:p>
            <a:pPr lvl="0"/>
            <a:r>
              <a:rPr lang="en-US" sz="2000" dirty="0"/>
              <a:t>Global target for breastfeeding ‘The Baby -Friendly Hospital Initiative As Part of The Global Strategy’</a:t>
            </a:r>
            <a:endParaRPr lang="en-SA" sz="2000" dirty="0"/>
          </a:p>
          <a:p>
            <a:pPr lvl="0"/>
            <a:r>
              <a:rPr lang="en-US" sz="2000" dirty="0"/>
              <a:t>Antenatal Infant Feeding Check list </a:t>
            </a:r>
            <a:endParaRPr lang="en-SA" sz="2000" dirty="0"/>
          </a:p>
          <a:p>
            <a:pPr lvl="0"/>
            <a:r>
              <a:rPr lang="en-US" sz="2000" dirty="0"/>
              <a:t>Perceived insufficient milk issue.</a:t>
            </a:r>
            <a:endParaRPr lang="en-SA" sz="2000" dirty="0"/>
          </a:p>
          <a:p>
            <a:pPr lvl="0"/>
            <a:r>
              <a:rPr lang="en-US" sz="2000" dirty="0"/>
              <a:t>History taking for assessment of breastfeeding.</a:t>
            </a:r>
            <a:endParaRPr lang="en-SA" sz="2000" dirty="0"/>
          </a:p>
          <a:p>
            <a:pPr lvl="0"/>
            <a:r>
              <a:rPr lang="en-GB" sz="2000" dirty="0"/>
              <a:t>How to assess a breastfeed (attachment, positioning, signs of effective suckling).</a:t>
            </a:r>
            <a:endParaRPr lang="en-SA" sz="2000" dirty="0"/>
          </a:p>
          <a:p>
            <a:pPr lvl="0"/>
            <a:r>
              <a:rPr lang="en-US" sz="2000"/>
              <a:t>Demonstrate skills to plot growth charts of children to aid in breastfeeding counseling.</a:t>
            </a:r>
            <a:endParaRPr lang="en-SA" sz="2000" dirty="0"/>
          </a:p>
          <a:p>
            <a:endParaRPr lang="en-SA" sz="2000" dirty="0"/>
          </a:p>
        </p:txBody>
      </p:sp>
    </p:spTree>
    <p:extLst>
      <p:ext uri="{BB962C8B-B14F-4D97-AF65-F5344CB8AC3E}">
        <p14:creationId xmlns:p14="http://schemas.microsoft.com/office/powerpoint/2010/main" val="88145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EFCE1-FFB1-4B46-AFA8-A659A6F9D29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6CCEE2F-E91F-894D-9304-A5EFE40B1F85}"/>
              </a:ext>
            </a:extLst>
          </p:cNvPr>
          <p:cNvPicPr>
            <a:picLocks noGrp="1" noChangeAspect="1"/>
          </p:cNvPicPr>
          <p:nvPr>
            <p:ph idx="1"/>
          </p:nvPr>
        </p:nvPicPr>
        <p:blipFill>
          <a:blip r:embed="rId2"/>
          <a:stretch>
            <a:fillRect/>
          </a:stretch>
        </p:blipFill>
        <p:spPr>
          <a:xfrm>
            <a:off x="366222" y="403614"/>
            <a:ext cx="7343167" cy="6050771"/>
          </a:xfrm>
        </p:spPr>
      </p:pic>
    </p:spTree>
    <p:extLst>
      <p:ext uri="{BB962C8B-B14F-4D97-AF65-F5344CB8AC3E}">
        <p14:creationId xmlns:p14="http://schemas.microsoft.com/office/powerpoint/2010/main" val="3925932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9B9BDD-107D-B743-9031-52EC7DD098A2}"/>
              </a:ext>
            </a:extLst>
          </p:cNvPr>
          <p:cNvSpPr>
            <a:spLocks noGrp="1"/>
          </p:cNvSpPr>
          <p:nvPr>
            <p:ph type="title"/>
          </p:nvPr>
        </p:nvSpPr>
        <p:spPr/>
        <p:txBody>
          <a:bodyPr/>
          <a:lstStyle/>
          <a:p>
            <a:pPr rtl="1"/>
            <a:r>
              <a:rPr lang="en-US" sz="2800" b="1" cap="small"/>
              <a:t>BREASTFEED OBSERVATION JOB AID </a:t>
            </a:r>
            <a:endParaRPr lang="en-US" sz="2800"/>
          </a:p>
        </p:txBody>
      </p:sp>
      <p:sp>
        <p:nvSpPr>
          <p:cNvPr id="7" name="Text Placeholder 6">
            <a:extLst>
              <a:ext uri="{FF2B5EF4-FFF2-40B4-BE49-F238E27FC236}">
                <a16:creationId xmlns:a16="http://schemas.microsoft.com/office/drawing/2014/main" id="{76391588-2ABC-034D-B490-E1098A0F5EDB}"/>
              </a:ext>
            </a:extLst>
          </p:cNvPr>
          <p:cNvSpPr>
            <a:spLocks noGrp="1"/>
          </p:cNvSpPr>
          <p:nvPr>
            <p:ph type="body" idx="1"/>
          </p:nvPr>
        </p:nvSpPr>
        <p:spPr/>
        <p:txBody>
          <a:bodyPr/>
          <a:lstStyle/>
          <a:p>
            <a:endParaRPr lang="en-US"/>
          </a:p>
        </p:txBody>
      </p:sp>
      <p:pic>
        <p:nvPicPr>
          <p:cNvPr id="5" name="Content Placeholder 4">
            <a:extLst>
              <a:ext uri="{FF2B5EF4-FFF2-40B4-BE49-F238E27FC236}">
                <a16:creationId xmlns:a16="http://schemas.microsoft.com/office/drawing/2014/main" id="{A43DEEB5-1E3D-DF4F-9211-D73F251F9824}"/>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3124200" y="0"/>
            <a:ext cx="6019800" cy="7124700"/>
          </a:xfrm>
        </p:spPr>
      </p:pic>
    </p:spTree>
    <p:extLst>
      <p:ext uri="{BB962C8B-B14F-4D97-AF65-F5344CB8AC3E}">
        <p14:creationId xmlns:p14="http://schemas.microsoft.com/office/powerpoint/2010/main" val="39321936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1277" y="1767595"/>
            <a:ext cx="7933123" cy="4557005"/>
          </a:xfrm>
        </p:spPr>
        <p:txBody>
          <a:bodyPr/>
          <a:lstStyle/>
          <a:p>
            <a:pPr algn="ctr"/>
            <a:r>
              <a:rPr lang="en-US" altLang="en-US" sz="5400" b="1">
                <a:latin typeface="Times New Roman" panose="02020603050405020304" pitchFamily="18" charset="0"/>
                <a:ea typeface="Calibri" panose="020F0502020204030204" pitchFamily="34" charset="0"/>
              </a:rPr>
              <a:t>Maternal &amp; Child Health</a:t>
            </a:r>
            <a:br>
              <a:rPr lang="en-US" altLang="en-US" sz="4400" b="1">
                <a:latin typeface="Times New Roman" panose="02020603050405020304" pitchFamily="18" charset="0"/>
                <a:ea typeface="Calibri" panose="020F0502020204030204" pitchFamily="34" charset="0"/>
              </a:rPr>
            </a:br>
            <a:r>
              <a:rPr lang="en-US" altLang="en-US" sz="4400" b="1" i="1" u="sng">
                <a:latin typeface="Times New Roman" panose="02020603050405020304" pitchFamily="18" charset="0"/>
                <a:ea typeface="Calibri" panose="020F0502020204030204" pitchFamily="34" charset="0"/>
              </a:rPr>
              <a:t>CASES</a:t>
            </a:r>
            <a:br>
              <a:rPr lang="en-US" altLang="en-US" sz="4400" b="1" i="1" u="sng">
                <a:latin typeface="Times New Roman" panose="02020603050405020304" pitchFamily="18" charset="0"/>
                <a:ea typeface="Calibri" panose="020F0502020204030204" pitchFamily="34" charset="0"/>
              </a:rPr>
            </a:br>
            <a:br>
              <a:rPr lang="en-US" altLang="en-US" sz="4400" b="1">
                <a:latin typeface="Times New Roman" panose="02020603050405020304" pitchFamily="18" charset="0"/>
                <a:ea typeface="Calibri" panose="020F0502020204030204" pitchFamily="34" charset="0"/>
              </a:rPr>
            </a:br>
            <a:r>
              <a:rPr lang="en-US" altLang="en-US" sz="3600" b="1">
                <a:latin typeface="Times New Roman" panose="02020603050405020304" pitchFamily="18" charset="0"/>
                <a:ea typeface="Calibri" panose="020F0502020204030204" pitchFamily="34" charset="0"/>
              </a:rPr>
              <a:t>Focus on breast feeding positioning, counseling, growth chart.</a:t>
            </a:r>
            <a:endParaRPr lang="en-US" altLang="en-US" sz="4400" b="1">
              <a:latin typeface="Times New Roman" panose="02020603050405020304" pitchFamily="18" charset="0"/>
              <a:ea typeface="Calibri" panose="020F0502020204030204" pitchFamily="34" charset="0"/>
            </a:endParaRPr>
          </a:p>
        </p:txBody>
      </p:sp>
      <p:pic>
        <p:nvPicPr>
          <p:cNvPr id="2051" name="Picture 9" descr="ksuLogo.jpg">
            <a:extLst>
              <a:ext uri="{FF2B5EF4-FFF2-40B4-BE49-F238E27FC236}">
                <a16:creationId xmlns:a16="http://schemas.microsoft.com/office/drawing/2014/main" id="{5C159729-90F8-3441-93C2-ED45C31EA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110" y="711146"/>
            <a:ext cx="2333090" cy="9652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10B903D-5EBE-7B4F-B41F-9CCC8BAB2B2E}"/>
              </a:ext>
            </a:extLst>
          </p:cNvPr>
          <p:cNvSpPr>
            <a:spLocks noChangeArrowheads="1"/>
          </p:cNvSpPr>
          <p:nvPr/>
        </p:nvSpPr>
        <p:spPr bwMode="auto">
          <a:xfrm>
            <a:off x="1176003" y="911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5239664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9B39A-0758-5849-816C-13D1C0E0E1AA}"/>
              </a:ext>
            </a:extLst>
          </p:cNvPr>
          <p:cNvSpPr>
            <a:spLocks noGrp="1"/>
          </p:cNvSpPr>
          <p:nvPr>
            <p:ph type="title"/>
          </p:nvPr>
        </p:nvSpPr>
        <p:spPr/>
        <p:txBody>
          <a:bodyPr/>
          <a:lstStyle/>
          <a:p>
            <a:r>
              <a:rPr lang="en-US"/>
              <a:t>Case 1</a:t>
            </a:r>
          </a:p>
        </p:txBody>
      </p:sp>
      <p:sp>
        <p:nvSpPr>
          <p:cNvPr id="3" name="Content Placeholder 2">
            <a:extLst>
              <a:ext uri="{FF2B5EF4-FFF2-40B4-BE49-F238E27FC236}">
                <a16:creationId xmlns:a16="http://schemas.microsoft.com/office/drawing/2014/main" id="{6DEFB270-13B1-CE4E-8382-177113CF1D8A}"/>
              </a:ext>
            </a:extLst>
          </p:cNvPr>
          <p:cNvSpPr>
            <a:spLocks noGrp="1"/>
          </p:cNvSpPr>
          <p:nvPr>
            <p:ph idx="1"/>
          </p:nvPr>
        </p:nvSpPr>
        <p:spPr>
          <a:xfrm>
            <a:off x="533400" y="2274838"/>
            <a:ext cx="8153400" cy="3744962"/>
          </a:xfrm>
        </p:spPr>
        <p:txBody>
          <a:bodyPr>
            <a:normAutofit/>
          </a:bodyPr>
          <a:lstStyle/>
          <a:p>
            <a:r>
              <a:rPr lang="en-US" sz="2800">
                <a:latin typeface="ArialMT"/>
              </a:rPr>
              <a:t>Fatima goes in to see her pregnancy care provider. He or she does not know if Fatima heard the group talk on breastfeeding and if she has any questions. </a:t>
            </a:r>
            <a:endParaRPr lang="en-US" sz="2800"/>
          </a:p>
          <a:p>
            <a:r>
              <a:rPr lang="en-US" sz="2800" i="1">
                <a:latin typeface="TimesNewRomanPS"/>
              </a:rPr>
              <a:t>How can the pregnancy care provider find out if a pregnant woman knows about the importance of breastfeeding or has questions? </a:t>
            </a:r>
            <a:endParaRPr lang="en-US" sz="2800"/>
          </a:p>
          <a:p>
            <a:endParaRPr lang="en-US" sz="2800"/>
          </a:p>
        </p:txBody>
      </p:sp>
    </p:spTree>
    <p:extLst>
      <p:ext uri="{BB962C8B-B14F-4D97-AF65-F5344CB8AC3E}">
        <p14:creationId xmlns:p14="http://schemas.microsoft.com/office/powerpoint/2010/main" val="567127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82B5-E2DF-4640-A01D-FAA0FB67857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C24C40-6A71-0340-9745-DA9404AA47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144" b="15108"/>
          <a:stretch/>
        </p:blipFill>
        <p:spPr>
          <a:xfrm>
            <a:off x="1021526" y="0"/>
            <a:ext cx="6623473" cy="6887719"/>
          </a:xfrm>
        </p:spPr>
      </p:pic>
    </p:spTree>
    <p:extLst>
      <p:ext uri="{BB962C8B-B14F-4D97-AF65-F5344CB8AC3E}">
        <p14:creationId xmlns:p14="http://schemas.microsoft.com/office/powerpoint/2010/main" val="124524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9A4A-9ADE-9044-B6CD-D83C96B9B474}"/>
              </a:ext>
            </a:extLst>
          </p:cNvPr>
          <p:cNvSpPr>
            <a:spLocks noGrp="1"/>
          </p:cNvSpPr>
          <p:nvPr>
            <p:ph type="title"/>
          </p:nvPr>
        </p:nvSpPr>
        <p:spPr/>
        <p:txBody>
          <a:bodyPr/>
          <a:lstStyle/>
          <a:p>
            <a:r>
              <a:rPr lang="en-US"/>
              <a:t>Case 2</a:t>
            </a:r>
          </a:p>
        </p:txBody>
      </p:sp>
      <p:sp>
        <p:nvSpPr>
          <p:cNvPr id="3" name="Content Placeholder 2">
            <a:extLst>
              <a:ext uri="{FF2B5EF4-FFF2-40B4-BE49-F238E27FC236}">
                <a16:creationId xmlns:a16="http://schemas.microsoft.com/office/drawing/2014/main" id="{F5848004-35B9-914C-937D-2999F636678F}"/>
              </a:ext>
            </a:extLst>
          </p:cNvPr>
          <p:cNvSpPr>
            <a:spLocks noGrp="1"/>
          </p:cNvSpPr>
          <p:nvPr>
            <p:ph idx="1"/>
          </p:nvPr>
        </p:nvSpPr>
        <p:spPr>
          <a:xfrm>
            <a:off x="457200" y="2489200"/>
            <a:ext cx="8077200" cy="3835400"/>
          </a:xfrm>
        </p:spPr>
        <p:txBody>
          <a:bodyPr>
            <a:normAutofit/>
          </a:bodyPr>
          <a:lstStyle/>
          <a:p>
            <a:r>
              <a:rPr lang="en-US" sz="2800"/>
              <a:t>Mariam gave her previous baby regular supplements from birth. Now she is hearing that supplements are not good for babies and wants to know why because she want to give her daughter. Her baby now is 3 months </a:t>
            </a:r>
            <a:r>
              <a:rPr lang="en-US" sz="2800" err="1"/>
              <a:t>ht</a:t>
            </a:r>
            <a:r>
              <a:rPr lang="en-US" sz="2800"/>
              <a:t> 58 cm </a:t>
            </a:r>
            <a:r>
              <a:rPr lang="en-US" sz="2800" err="1"/>
              <a:t>wt</a:t>
            </a:r>
            <a:r>
              <a:rPr lang="en-US" sz="2800"/>
              <a:t> 6 kg</a:t>
            </a:r>
          </a:p>
          <a:p>
            <a:r>
              <a:rPr lang="en-US" sz="2800" b="1" i="1"/>
              <a:t>What can you say to </a:t>
            </a:r>
            <a:r>
              <a:rPr lang="en-US" sz="2800" b="1"/>
              <a:t>Mariam</a:t>
            </a:r>
            <a:r>
              <a:rPr lang="en-US" sz="2800" b="1" i="1"/>
              <a:t>?</a:t>
            </a:r>
            <a:endParaRPr lang="en-US" sz="2800" b="1"/>
          </a:p>
        </p:txBody>
      </p:sp>
    </p:spTree>
    <p:extLst>
      <p:ext uri="{BB962C8B-B14F-4D97-AF65-F5344CB8AC3E}">
        <p14:creationId xmlns:p14="http://schemas.microsoft.com/office/powerpoint/2010/main" val="2396247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3F94C-D869-CB43-8C02-44BAE93CC95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A9D11E-E240-B44C-A7C6-6D56485054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061" y="304800"/>
            <a:ext cx="4678061" cy="5867400"/>
          </a:xfrm>
        </p:spPr>
      </p:pic>
      <p:pic>
        <p:nvPicPr>
          <p:cNvPr id="7" name="Picture 6">
            <a:extLst>
              <a:ext uri="{FF2B5EF4-FFF2-40B4-BE49-F238E27FC236}">
                <a16:creationId xmlns:a16="http://schemas.microsoft.com/office/drawing/2014/main" id="{1F677693-11B1-E542-BB86-E948FC437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677" y="-3017"/>
            <a:ext cx="4860323" cy="6861017"/>
          </a:xfrm>
          <a:prstGeom prst="rect">
            <a:avLst/>
          </a:prstGeom>
        </p:spPr>
      </p:pic>
    </p:spTree>
    <p:extLst>
      <p:ext uri="{BB962C8B-B14F-4D97-AF65-F5344CB8AC3E}">
        <p14:creationId xmlns:p14="http://schemas.microsoft.com/office/powerpoint/2010/main" val="3575045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DB02B-82F0-1A4E-8455-400449231DF4}"/>
              </a:ext>
            </a:extLst>
          </p:cNvPr>
          <p:cNvSpPr>
            <a:spLocks noGrp="1"/>
          </p:cNvSpPr>
          <p:nvPr>
            <p:ph type="title"/>
          </p:nvPr>
        </p:nvSpPr>
        <p:spPr/>
        <p:txBody>
          <a:bodyPr/>
          <a:lstStyle/>
          <a:p>
            <a:r>
              <a:rPr lang="en-US"/>
              <a:t>Case 3</a:t>
            </a:r>
          </a:p>
        </p:txBody>
      </p:sp>
      <p:sp>
        <p:nvSpPr>
          <p:cNvPr id="3" name="Content Placeholder 2">
            <a:extLst>
              <a:ext uri="{FF2B5EF4-FFF2-40B4-BE49-F238E27FC236}">
                <a16:creationId xmlns:a16="http://schemas.microsoft.com/office/drawing/2014/main" id="{EF69A53A-1B69-6F48-9D58-397730809340}"/>
              </a:ext>
            </a:extLst>
          </p:cNvPr>
          <p:cNvSpPr>
            <a:spLocks noGrp="1"/>
          </p:cNvSpPr>
          <p:nvPr>
            <p:ph idx="1"/>
          </p:nvPr>
        </p:nvSpPr>
        <p:spPr>
          <a:xfrm>
            <a:off x="533400" y="2286000"/>
            <a:ext cx="8382000" cy="3429000"/>
          </a:xfrm>
        </p:spPr>
        <p:txBody>
          <a:bodyPr>
            <a:noAutofit/>
          </a:bodyPr>
          <a:lstStyle/>
          <a:p>
            <a:r>
              <a:rPr lang="en-US"/>
              <a:t>Nora gave birth to a healthy boy in the hospital two weeks ago. Today she, the baby, and her mother-in-law are returning to the hospital because the baby is "sleeping all the time" and has passed only three stools this week. When the outpatient clinic nurse weighs the baby, she finds him 12% under birth weight.</a:t>
            </a:r>
          </a:p>
          <a:p>
            <a:r>
              <a:rPr lang="en-US"/>
              <a:t>Nora feels that her baby is refusing her breasts. Yesterday, the mother-in-law began offering tea with honey in a bottle twice a day. </a:t>
            </a:r>
          </a:p>
          <a:p>
            <a:r>
              <a:rPr lang="en-US"/>
              <a:t>Upon observing the breastfeed; the baby is held loosely and that he must bend his neck to reach the breast. The baby has very little of the breast in his mouth and falls off the breast easily. When he falls off the breast, he gets upset, moves his head around, crying and has difficulty getting attached again. </a:t>
            </a:r>
          </a:p>
          <a:p>
            <a:r>
              <a:rPr lang="en-US" b="1" i="1"/>
              <a:t>How you can approach this case?</a:t>
            </a:r>
          </a:p>
        </p:txBody>
      </p:sp>
    </p:spTree>
    <p:extLst>
      <p:ext uri="{BB962C8B-B14F-4D97-AF65-F5344CB8AC3E}">
        <p14:creationId xmlns:p14="http://schemas.microsoft.com/office/powerpoint/2010/main" val="3831995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DBE75-7E03-8849-B2AC-5CCF514596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FD64DC1-A9E8-E741-BDFC-AB452DC38128}"/>
              </a:ext>
            </a:extLst>
          </p:cNvPr>
          <p:cNvPicPr>
            <a:picLocks noGrp="1" noChangeAspect="1"/>
          </p:cNvPicPr>
          <p:nvPr>
            <p:ph idx="1"/>
          </p:nvPr>
        </p:nvPicPr>
        <p:blipFill>
          <a:blip r:embed="rId2"/>
          <a:stretch>
            <a:fillRect/>
          </a:stretch>
        </p:blipFill>
        <p:spPr>
          <a:xfrm>
            <a:off x="195944" y="152400"/>
            <a:ext cx="8915399" cy="6333108"/>
          </a:xfrm>
        </p:spPr>
      </p:pic>
    </p:spTree>
    <p:extLst>
      <p:ext uri="{BB962C8B-B14F-4D97-AF65-F5344CB8AC3E}">
        <p14:creationId xmlns:p14="http://schemas.microsoft.com/office/powerpoint/2010/main" val="23080676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EFCE1-FFB1-4B46-AFA8-A659A6F9D29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6CCEE2F-E91F-894D-9304-A5EFE40B1F85}"/>
              </a:ext>
            </a:extLst>
          </p:cNvPr>
          <p:cNvPicPr>
            <a:picLocks noGrp="1" noChangeAspect="1"/>
          </p:cNvPicPr>
          <p:nvPr>
            <p:ph idx="1"/>
          </p:nvPr>
        </p:nvPicPr>
        <p:blipFill>
          <a:blip r:embed="rId2"/>
          <a:stretch>
            <a:fillRect/>
          </a:stretch>
        </p:blipFill>
        <p:spPr>
          <a:xfrm>
            <a:off x="0" y="0"/>
            <a:ext cx="8322814" cy="6858000"/>
          </a:xfrm>
        </p:spPr>
      </p:pic>
    </p:spTree>
    <p:extLst>
      <p:ext uri="{BB962C8B-B14F-4D97-AF65-F5344CB8AC3E}">
        <p14:creationId xmlns:p14="http://schemas.microsoft.com/office/powerpoint/2010/main" val="3741576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b="1"/>
              <a:t>Aim</a:t>
            </a:r>
          </a:p>
        </p:txBody>
      </p:sp>
      <p:sp>
        <p:nvSpPr>
          <p:cNvPr id="5123" name="Rectangle 3"/>
          <p:cNvSpPr>
            <a:spLocks noGrp="1" noChangeArrowheads="1"/>
          </p:cNvSpPr>
          <p:nvPr>
            <p:ph idx="1"/>
          </p:nvPr>
        </p:nvSpPr>
        <p:spPr>
          <a:xfrm>
            <a:off x="533400" y="2514600"/>
            <a:ext cx="8077200" cy="3733800"/>
          </a:xfrm>
        </p:spPr>
        <p:txBody>
          <a:bodyPr>
            <a:normAutofit/>
          </a:bodyPr>
          <a:lstStyle/>
          <a:p>
            <a:r>
              <a:rPr lang="en-IE" sz="2800">
                <a:cs typeface="Arial" pitchFamily="34" charset="0"/>
              </a:rPr>
              <a:t>Student will be confidently  support mothers with early and exclusive breastfeeding.</a:t>
            </a:r>
          </a:p>
          <a:p>
            <a:r>
              <a:rPr lang="en-IE" sz="2800">
                <a:cs typeface="Arial" pitchFamily="34" charset="0"/>
              </a:rPr>
              <a:t>Student can help in movement towards achieving Baby-friendly hospitals and communities.</a:t>
            </a:r>
          </a:p>
        </p:txBody>
      </p:sp>
    </p:spTree>
    <p:extLst>
      <p:ext uri="{BB962C8B-B14F-4D97-AF65-F5344CB8AC3E}">
        <p14:creationId xmlns:p14="http://schemas.microsoft.com/office/powerpoint/2010/main" val="23248369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9B9BDD-107D-B743-9031-52EC7DD098A2}"/>
              </a:ext>
            </a:extLst>
          </p:cNvPr>
          <p:cNvSpPr>
            <a:spLocks noGrp="1"/>
          </p:cNvSpPr>
          <p:nvPr>
            <p:ph type="title"/>
          </p:nvPr>
        </p:nvSpPr>
        <p:spPr>
          <a:xfrm>
            <a:off x="533399" y="2257588"/>
            <a:ext cx="2590801" cy="3020344"/>
          </a:xfrm>
        </p:spPr>
        <p:txBody>
          <a:bodyPr/>
          <a:lstStyle/>
          <a:p>
            <a:pPr rtl="1"/>
            <a:r>
              <a:rPr lang="en-US" sz="2800" b="1" cap="small"/>
              <a:t>BREASTFEED OBSERVATION JOB AID </a:t>
            </a:r>
            <a:endParaRPr lang="en-US" sz="2800"/>
          </a:p>
        </p:txBody>
      </p:sp>
      <p:sp>
        <p:nvSpPr>
          <p:cNvPr id="7" name="Text Placeholder 6">
            <a:extLst>
              <a:ext uri="{FF2B5EF4-FFF2-40B4-BE49-F238E27FC236}">
                <a16:creationId xmlns:a16="http://schemas.microsoft.com/office/drawing/2014/main" id="{76391588-2ABC-034D-B490-E1098A0F5EDB}"/>
              </a:ext>
            </a:extLst>
          </p:cNvPr>
          <p:cNvSpPr>
            <a:spLocks noGrp="1"/>
          </p:cNvSpPr>
          <p:nvPr>
            <p:ph type="body" idx="1"/>
          </p:nvPr>
        </p:nvSpPr>
        <p:spPr/>
        <p:txBody>
          <a:bodyPr/>
          <a:lstStyle/>
          <a:p>
            <a:endParaRPr lang="en-US"/>
          </a:p>
        </p:txBody>
      </p:sp>
      <p:pic>
        <p:nvPicPr>
          <p:cNvPr id="5" name="Content Placeholder 4">
            <a:extLst>
              <a:ext uri="{FF2B5EF4-FFF2-40B4-BE49-F238E27FC236}">
                <a16:creationId xmlns:a16="http://schemas.microsoft.com/office/drawing/2014/main" id="{A43DEEB5-1E3D-DF4F-9211-D73F251F9824}"/>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3091543" y="0"/>
            <a:ext cx="6019800" cy="7124398"/>
          </a:xfrm>
        </p:spPr>
      </p:pic>
    </p:spTree>
    <p:extLst>
      <p:ext uri="{BB962C8B-B14F-4D97-AF65-F5344CB8AC3E}">
        <p14:creationId xmlns:p14="http://schemas.microsoft.com/office/powerpoint/2010/main" val="3493149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4" name="Group 91">
            <a:extLst>
              <a:ext uri="{FF2B5EF4-FFF2-40B4-BE49-F238E27FC236}">
                <a16:creationId xmlns:a16="http://schemas.microsoft.com/office/drawing/2014/main" id="{FEEA6B06-37BF-43FC-9986-67E8966764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9144000" cy="6867027"/>
            <a:chOff x="0" y="-2373"/>
            <a:chExt cx="12192000" cy="6867027"/>
          </a:xfrm>
        </p:grpSpPr>
        <p:sp>
          <p:nvSpPr>
            <p:cNvPr id="93" name="Rectangle 92">
              <a:extLst>
                <a:ext uri="{FF2B5EF4-FFF2-40B4-BE49-F238E27FC236}">
                  <a16:creationId xmlns:a16="http://schemas.microsoft.com/office/drawing/2014/main" id="{D932D0FE-76FF-4860-ACE3-458B2BB90E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4" name="Oval 93">
              <a:extLst>
                <a:ext uri="{FF2B5EF4-FFF2-40B4-BE49-F238E27FC236}">
                  <a16:creationId xmlns:a16="http://schemas.microsoft.com/office/drawing/2014/main" id="{E5D4D113-E6B9-4BCC-8EE7-ABFD7E942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5" name="Oval 94">
              <a:extLst>
                <a:ext uri="{FF2B5EF4-FFF2-40B4-BE49-F238E27FC236}">
                  <a16:creationId xmlns:a16="http://schemas.microsoft.com/office/drawing/2014/main" id="{909219B5-F7D1-4ED7-8DC1-CE442F43E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6" name="Oval 95">
              <a:extLst>
                <a:ext uri="{FF2B5EF4-FFF2-40B4-BE49-F238E27FC236}">
                  <a16:creationId xmlns:a16="http://schemas.microsoft.com/office/drawing/2014/main" id="{A0E47095-D247-457B-8082-990F3184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7" name="Oval 96">
              <a:extLst>
                <a:ext uri="{FF2B5EF4-FFF2-40B4-BE49-F238E27FC236}">
                  <a16:creationId xmlns:a16="http://schemas.microsoft.com/office/drawing/2014/main" id="{E2DAA052-A50D-47AE-87C9-AAAB2A38F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8" name="Oval 97">
              <a:extLst>
                <a:ext uri="{FF2B5EF4-FFF2-40B4-BE49-F238E27FC236}">
                  <a16:creationId xmlns:a16="http://schemas.microsoft.com/office/drawing/2014/main" id="{3053F849-6CC2-45B1-B2CA-CCD77F862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9" name="Freeform 5">
              <a:extLst>
                <a:ext uri="{FF2B5EF4-FFF2-40B4-BE49-F238E27FC236}">
                  <a16:creationId xmlns:a16="http://schemas.microsoft.com/office/drawing/2014/main" id="{86B102DE-9EA5-422F-910A-E4E2F0A594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06" name="Rectangle 100">
            <a:extLst>
              <a:ext uri="{FF2B5EF4-FFF2-40B4-BE49-F238E27FC236}">
                <a16:creationId xmlns:a16="http://schemas.microsoft.com/office/drawing/2014/main" id="{23D9DFF9-99E4-4FE6-9EAC-F1D7A7DFA5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03" name="Rectangle 102">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Picture 4" descr="A picture containing indoor, photo, person, bed&#10;&#10;Description automatically generated">
            <a:extLst>
              <a:ext uri="{FF2B5EF4-FFF2-40B4-BE49-F238E27FC236}">
                <a16:creationId xmlns:a16="http://schemas.microsoft.com/office/drawing/2014/main" id="{33425DF1-0482-E04E-B7DE-820ED6D907C4}"/>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7503" t="8739" r="6523" b="16476"/>
          <a:stretch/>
        </p:blipFill>
        <p:spPr>
          <a:xfrm>
            <a:off x="328920" y="914400"/>
            <a:ext cx="8482387" cy="5091155"/>
          </a:xfrm>
          <a:prstGeom prst="rect">
            <a:avLst/>
          </a:prstGeom>
        </p:spPr>
      </p:pic>
      <p:sp>
        <p:nvSpPr>
          <p:cNvPr id="2" name="Title 1">
            <a:extLst>
              <a:ext uri="{FF2B5EF4-FFF2-40B4-BE49-F238E27FC236}">
                <a16:creationId xmlns:a16="http://schemas.microsoft.com/office/drawing/2014/main" id="{17055F5D-CB59-A84C-B466-77B52438D516}"/>
              </a:ext>
            </a:extLst>
          </p:cNvPr>
          <p:cNvSpPr>
            <a:spLocks noGrp="1"/>
          </p:cNvSpPr>
          <p:nvPr>
            <p:ph type="title"/>
          </p:nvPr>
        </p:nvSpPr>
        <p:spPr>
          <a:xfrm>
            <a:off x="866215" y="2099733"/>
            <a:ext cx="6620434" cy="2677648"/>
          </a:xfrm>
        </p:spPr>
        <p:txBody>
          <a:bodyPr vert="horz" lIns="91440" tIns="45720" rIns="91440" bIns="45720" rtlCol="0" anchor="b">
            <a:normAutofit/>
          </a:bodyPr>
          <a:lstStyle/>
          <a:p>
            <a:pPr>
              <a:lnSpc>
                <a:spcPct val="90000"/>
              </a:lnSpc>
            </a:pPr>
            <a:r>
              <a:rPr lang="en-US" sz="4600" dirty="0">
                <a:solidFill>
                  <a:srgbClr val="FFFFFF"/>
                </a:solidFill>
              </a:rPr>
              <a:t>Additional Resources for practice Breastfeeding Counselling</a:t>
            </a:r>
          </a:p>
        </p:txBody>
      </p:sp>
      <p:sp>
        <p:nvSpPr>
          <p:cNvPr id="107" name="Rectangle 106">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790720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A8CB8A-001F-6B40-8D76-D55A21FFE7D8}"/>
              </a:ext>
            </a:extLst>
          </p:cNvPr>
          <p:cNvSpPr>
            <a:spLocks noGrp="1"/>
          </p:cNvSpPr>
          <p:nvPr>
            <p:ph type="ctrTitle"/>
          </p:nvPr>
        </p:nvSpPr>
        <p:spPr>
          <a:xfrm>
            <a:off x="866216" y="4834466"/>
            <a:ext cx="6619243" cy="880533"/>
          </a:xfrm>
        </p:spPr>
        <p:txBody>
          <a:bodyPr>
            <a:normAutofit/>
          </a:bodyPr>
          <a:lstStyle/>
          <a:p>
            <a:pPr>
              <a:lnSpc>
                <a:spcPct val="90000"/>
              </a:lnSpc>
            </a:pPr>
            <a:r>
              <a:rPr lang="en-US" sz="2800" dirty="0"/>
              <a:t>Management of Common Problems that can Affect Breastfeeding</a:t>
            </a:r>
          </a:p>
        </p:txBody>
      </p:sp>
      <p:sp>
        <p:nvSpPr>
          <p:cNvPr id="6" name="Subtitle 5">
            <a:extLst>
              <a:ext uri="{FF2B5EF4-FFF2-40B4-BE49-F238E27FC236}">
                <a16:creationId xmlns:a16="http://schemas.microsoft.com/office/drawing/2014/main" id="{791E8F32-0E5B-F947-B168-A7E25044556B}"/>
              </a:ext>
            </a:extLst>
          </p:cNvPr>
          <p:cNvSpPr>
            <a:spLocks noGrp="1"/>
          </p:cNvSpPr>
          <p:nvPr>
            <p:ph type="subTitle" idx="1"/>
          </p:nvPr>
        </p:nvSpPr>
        <p:spPr>
          <a:xfrm>
            <a:off x="866216" y="5686448"/>
            <a:ext cx="6619243" cy="582020"/>
          </a:xfrm>
        </p:spPr>
        <p:txBody>
          <a:bodyPr>
            <a:normAutofit/>
          </a:bodyPr>
          <a:lstStyle/>
          <a:p>
            <a:r>
              <a:rPr lang="en-US" dirty="0"/>
              <a:t>For additional reading</a:t>
            </a:r>
          </a:p>
        </p:txBody>
      </p:sp>
      <p:pic>
        <p:nvPicPr>
          <p:cNvPr id="3" name="Picture 2" descr="Graphical user interface, text&#10;&#10;Description automatically generated">
            <a:extLst>
              <a:ext uri="{FF2B5EF4-FFF2-40B4-BE49-F238E27FC236}">
                <a16:creationId xmlns:a16="http://schemas.microsoft.com/office/drawing/2014/main" id="{DBAF093C-41CC-AF48-9A12-19AF882DEE95}"/>
              </a:ext>
            </a:extLst>
          </p:cNvPr>
          <p:cNvPicPr>
            <a:picLocks noChangeAspect="1"/>
          </p:cNvPicPr>
          <p:nvPr/>
        </p:nvPicPr>
        <p:blipFill rotWithShape="1">
          <a:blip r:embed="rId2">
            <a:extLst>
              <a:ext uri="{28A0092B-C50C-407E-A947-70E740481C1C}">
                <a14:useLocalDpi xmlns:a14="http://schemas.microsoft.com/office/drawing/2010/main" val="0"/>
              </a:ext>
            </a:extLst>
          </a:blip>
          <a:srcRect t="1983" r="-1" b="1983"/>
          <a:stretch/>
        </p:blipFill>
        <p:spPr>
          <a:xfrm>
            <a:off x="866216" y="715073"/>
            <a:ext cx="6619245" cy="4100059"/>
          </a:xfrm>
          <a:prstGeom prst="rect">
            <a:avLst/>
          </a:prstGeom>
          <a:effectLst>
            <a:outerShdw blurRad="50800" dist="50800" dir="5400000" algn="tl" rotWithShape="0">
              <a:srgbClr val="000000">
                <a:alpha val="43000"/>
              </a:srgbClr>
            </a:outerShdw>
          </a:effectLst>
        </p:spPr>
      </p:pic>
      <p:sp>
        <p:nvSpPr>
          <p:cNvPr id="16" name="Rectangle 15">
            <a:extLst>
              <a:ext uri="{FF2B5EF4-FFF2-40B4-BE49-F238E27FC236}">
                <a16:creationId xmlns:a16="http://schemas.microsoft.com/office/drawing/2014/main" id="{9E00E0E8-E434-0649-AE6F-0597EC477918}"/>
              </a:ext>
            </a:extLst>
          </p:cNvPr>
          <p:cNvSpPr/>
          <p:nvPr/>
        </p:nvSpPr>
        <p:spPr>
          <a:xfrm>
            <a:off x="152400" y="6324600"/>
            <a:ext cx="8991600" cy="338554"/>
          </a:xfrm>
          <a:prstGeom prst="rect">
            <a:avLst/>
          </a:prstGeom>
        </p:spPr>
        <p:txBody>
          <a:bodyPr wrap="square">
            <a:spAutoFit/>
          </a:bodyPr>
          <a:lstStyle/>
          <a:p>
            <a:r>
              <a:rPr lang="en-US" sz="1600" dirty="0">
                <a:latin typeface="MuseoSansCond"/>
              </a:rPr>
              <a:t>Breastfeeding: Common Questions and Answers. Am Fam Physician. 2018 Sep 15;98(6):368-376.</a:t>
            </a:r>
            <a:endParaRPr lang="en-US" sz="1600" dirty="0"/>
          </a:p>
        </p:txBody>
      </p:sp>
    </p:spTree>
    <p:extLst>
      <p:ext uri="{BB962C8B-B14F-4D97-AF65-F5344CB8AC3E}">
        <p14:creationId xmlns:p14="http://schemas.microsoft.com/office/powerpoint/2010/main" val="2998669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43C0D-0403-384B-976F-C2745BCB6F0F}"/>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77825648-2767-6140-824A-BFF7A62B47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304799"/>
            <a:ext cx="8686800" cy="5867905"/>
          </a:xfrm>
        </p:spPr>
      </p:pic>
      <p:sp>
        <p:nvSpPr>
          <p:cNvPr id="4" name="Rectangle 3">
            <a:extLst>
              <a:ext uri="{FF2B5EF4-FFF2-40B4-BE49-F238E27FC236}">
                <a16:creationId xmlns:a16="http://schemas.microsoft.com/office/drawing/2014/main" id="{FB588A45-4707-A642-B998-26FF959212CB}"/>
              </a:ext>
            </a:extLst>
          </p:cNvPr>
          <p:cNvSpPr/>
          <p:nvPr/>
        </p:nvSpPr>
        <p:spPr>
          <a:xfrm>
            <a:off x="152400" y="6324600"/>
            <a:ext cx="8991600" cy="338554"/>
          </a:xfrm>
          <a:prstGeom prst="rect">
            <a:avLst/>
          </a:prstGeom>
        </p:spPr>
        <p:txBody>
          <a:bodyPr wrap="square">
            <a:spAutoFit/>
          </a:bodyPr>
          <a:lstStyle/>
          <a:p>
            <a:r>
              <a:rPr lang="en-US" sz="1600" dirty="0">
                <a:latin typeface="MuseoSansCond"/>
              </a:rPr>
              <a:t>Breastfeeding: Common Questions and Answers. Am Fam Physician. 2018 Sep 15;98(6):368-376.</a:t>
            </a:r>
            <a:endParaRPr lang="en-US" sz="1600" dirty="0"/>
          </a:p>
        </p:txBody>
      </p:sp>
    </p:spTree>
    <p:extLst>
      <p:ext uri="{BB962C8B-B14F-4D97-AF65-F5344CB8AC3E}">
        <p14:creationId xmlns:p14="http://schemas.microsoft.com/office/powerpoint/2010/main" val="3549215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8E2C-CA22-F748-ADF8-DF0FD8A6F3C8}"/>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71D2CB82-F66F-D84F-A68E-C067EAC18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087" y="1143000"/>
            <a:ext cx="8924256" cy="4787902"/>
          </a:xfrm>
        </p:spPr>
      </p:pic>
      <p:sp>
        <p:nvSpPr>
          <p:cNvPr id="4" name="Rectangle 3">
            <a:extLst>
              <a:ext uri="{FF2B5EF4-FFF2-40B4-BE49-F238E27FC236}">
                <a16:creationId xmlns:a16="http://schemas.microsoft.com/office/drawing/2014/main" id="{365D2345-77BC-B442-BCC1-E4F6C14CB250}"/>
              </a:ext>
            </a:extLst>
          </p:cNvPr>
          <p:cNvSpPr/>
          <p:nvPr/>
        </p:nvSpPr>
        <p:spPr>
          <a:xfrm>
            <a:off x="152400" y="6324600"/>
            <a:ext cx="8991600" cy="338554"/>
          </a:xfrm>
          <a:prstGeom prst="rect">
            <a:avLst/>
          </a:prstGeom>
        </p:spPr>
        <p:txBody>
          <a:bodyPr wrap="square">
            <a:spAutoFit/>
          </a:bodyPr>
          <a:lstStyle/>
          <a:p>
            <a:r>
              <a:rPr lang="en-US" sz="1600" dirty="0">
                <a:latin typeface="MuseoSansCond"/>
              </a:rPr>
              <a:t>Breastfeeding: Common Questions and Answers. Am Fam Physician. 2018 Sep 15;98(6):368-376.</a:t>
            </a:r>
            <a:endParaRPr lang="en-US" sz="1600" dirty="0"/>
          </a:p>
        </p:txBody>
      </p:sp>
    </p:spTree>
    <p:extLst>
      <p:ext uri="{BB962C8B-B14F-4D97-AF65-F5344CB8AC3E}">
        <p14:creationId xmlns:p14="http://schemas.microsoft.com/office/powerpoint/2010/main" val="1238394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5A664-35F8-8C45-AE41-41AE2576AA12}"/>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1A025DE-D7C5-DC4C-9D37-DC75D1EC922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41935"/>
          <a:stretch/>
        </p:blipFill>
        <p:spPr>
          <a:xfrm>
            <a:off x="-224766" y="1524000"/>
            <a:ext cx="9521166" cy="2743200"/>
          </a:xfrm>
        </p:spPr>
      </p:pic>
      <p:sp>
        <p:nvSpPr>
          <p:cNvPr id="6" name="Rectangle 5">
            <a:extLst>
              <a:ext uri="{FF2B5EF4-FFF2-40B4-BE49-F238E27FC236}">
                <a16:creationId xmlns:a16="http://schemas.microsoft.com/office/drawing/2014/main" id="{69A59DD2-198F-B546-9513-2932FDC5F718}"/>
              </a:ext>
            </a:extLst>
          </p:cNvPr>
          <p:cNvSpPr/>
          <p:nvPr/>
        </p:nvSpPr>
        <p:spPr>
          <a:xfrm>
            <a:off x="152400" y="6324600"/>
            <a:ext cx="8991600" cy="338554"/>
          </a:xfrm>
          <a:prstGeom prst="rect">
            <a:avLst/>
          </a:prstGeom>
        </p:spPr>
        <p:txBody>
          <a:bodyPr wrap="square">
            <a:spAutoFit/>
          </a:bodyPr>
          <a:lstStyle/>
          <a:p>
            <a:r>
              <a:rPr lang="en-US" sz="1600" dirty="0">
                <a:latin typeface="MuseoSansCond"/>
              </a:rPr>
              <a:t>Breastfeeding: Common Questions and Answers. Am Fam Physician. 2018 Sep 15;98(6):368-376.</a:t>
            </a:r>
            <a:endParaRPr lang="en-US" sz="1600" dirty="0"/>
          </a:p>
        </p:txBody>
      </p:sp>
    </p:spTree>
    <p:extLst>
      <p:ext uri="{BB962C8B-B14F-4D97-AF65-F5344CB8AC3E}">
        <p14:creationId xmlns:p14="http://schemas.microsoft.com/office/powerpoint/2010/main" val="552887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7F8EC-FA9D-E64A-850E-A329CD385AE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5304292-BC45-8B41-AEC8-0F9C2E7DABD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384" y="1676400"/>
            <a:ext cx="9422584" cy="3810000"/>
          </a:xfrm>
        </p:spPr>
      </p:pic>
      <p:sp>
        <p:nvSpPr>
          <p:cNvPr id="6" name="Rectangle 5">
            <a:extLst>
              <a:ext uri="{FF2B5EF4-FFF2-40B4-BE49-F238E27FC236}">
                <a16:creationId xmlns:a16="http://schemas.microsoft.com/office/drawing/2014/main" id="{64373771-810E-524E-AA5E-F1CC27BEDCE0}"/>
              </a:ext>
            </a:extLst>
          </p:cNvPr>
          <p:cNvSpPr/>
          <p:nvPr/>
        </p:nvSpPr>
        <p:spPr>
          <a:xfrm>
            <a:off x="152400" y="6324600"/>
            <a:ext cx="8991600" cy="338554"/>
          </a:xfrm>
          <a:prstGeom prst="rect">
            <a:avLst/>
          </a:prstGeom>
        </p:spPr>
        <p:txBody>
          <a:bodyPr wrap="square">
            <a:spAutoFit/>
          </a:bodyPr>
          <a:lstStyle/>
          <a:p>
            <a:r>
              <a:rPr lang="en-US" sz="1600" dirty="0">
                <a:latin typeface="MuseoSansCond"/>
              </a:rPr>
              <a:t>Breastfeeding: Common Questions and Answers. Am Fam Physician. 2018 Sep 15;98(6):368-376.</a:t>
            </a:r>
            <a:endParaRPr lang="en-US" sz="1600" dirty="0"/>
          </a:p>
        </p:txBody>
      </p:sp>
    </p:spTree>
    <p:extLst>
      <p:ext uri="{BB962C8B-B14F-4D97-AF65-F5344CB8AC3E}">
        <p14:creationId xmlns:p14="http://schemas.microsoft.com/office/powerpoint/2010/main" val="137136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B4B6D-ECFB-604A-91FC-DCCDFF6A32B0}"/>
              </a:ext>
            </a:extLst>
          </p:cNvPr>
          <p:cNvSpPr>
            <a:spLocks noGrp="1"/>
          </p:cNvSpPr>
          <p:nvPr>
            <p:ph type="title"/>
          </p:nvPr>
        </p:nvSpPr>
        <p:spPr>
          <a:xfrm>
            <a:off x="1600200" y="6181472"/>
            <a:ext cx="6343672" cy="709865"/>
          </a:xfrm>
        </p:spPr>
        <p:txBody>
          <a:bodyPr/>
          <a:lstStyle/>
          <a:p>
            <a:r>
              <a:rPr lang="en-US" sz="1800" dirty="0">
                <a:hlinkClick r:id="rId3"/>
              </a:rPr>
              <a:t>https://toxnet.nlm.nih.gov/newtoxnet/lactmed.htm</a:t>
            </a:r>
            <a:br>
              <a:rPr lang="en-US" sz="1800" dirty="0"/>
            </a:br>
            <a:br>
              <a:rPr lang="en-US" sz="1800" dirty="0"/>
            </a:br>
            <a:endParaRPr lang="en-US" sz="1800" dirty="0"/>
          </a:p>
        </p:txBody>
      </p:sp>
      <p:pic>
        <p:nvPicPr>
          <p:cNvPr id="6" name="Content Placeholder 5">
            <a:extLst>
              <a:ext uri="{FF2B5EF4-FFF2-40B4-BE49-F238E27FC236}">
                <a16:creationId xmlns:a16="http://schemas.microsoft.com/office/drawing/2014/main" id="{CFB4CDF6-830D-E842-99FC-42AA190B5CC2}"/>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81000" y="838200"/>
            <a:ext cx="8264978" cy="5142653"/>
          </a:xfrm>
        </p:spPr>
      </p:pic>
    </p:spTree>
    <p:custDataLst>
      <p:tags r:id="rId1"/>
    </p:custDataLst>
    <p:extLst>
      <p:ext uri="{BB962C8B-B14F-4D97-AF65-F5344CB8AC3E}">
        <p14:creationId xmlns:p14="http://schemas.microsoft.com/office/powerpoint/2010/main" val="33102354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BAE1A-39CE-BD43-ABD8-17457B621A1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6D1C591-6537-B748-9400-D120E3AC29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799" y="685800"/>
            <a:ext cx="7551173" cy="5791200"/>
          </a:xfrm>
        </p:spPr>
      </p:pic>
    </p:spTree>
    <p:extLst>
      <p:ext uri="{BB962C8B-B14F-4D97-AF65-F5344CB8AC3E}">
        <p14:creationId xmlns:p14="http://schemas.microsoft.com/office/powerpoint/2010/main" val="1486870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A992EA8-A2AE-480C-BFF9-7B13464397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9144000" cy="6867027"/>
            <a:chOff x="0" y="-2373"/>
            <a:chExt cx="12192000" cy="6867027"/>
          </a:xfrm>
        </p:grpSpPr>
        <p:sp>
          <p:nvSpPr>
            <p:cNvPr id="14" name="Rectangle 13">
              <a:extLst>
                <a:ext uri="{FF2B5EF4-FFF2-40B4-BE49-F238E27FC236}">
                  <a16:creationId xmlns:a16="http://schemas.microsoft.com/office/drawing/2014/main" id="{0F6F97DA-7406-453D-9AB4-28B0891BB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a:extLst>
                <a:ext uri="{FF2B5EF4-FFF2-40B4-BE49-F238E27FC236}">
                  <a16:creationId xmlns:a16="http://schemas.microsoft.com/office/drawing/2014/main" id="{31D171A9-30C8-4156-8EAF-50888EBE77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C52A6C74-8DC4-4902-962C-0DAFD7F9B5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D34C65DE-5132-426E-9E92-81CB9EFF8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463FE9C4-150E-4C97-A21E-53B7CD261A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F4DD7FA2-5B3A-4DD2-BA1A-735CC86BAA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B11D6824-D097-439B-9956-5436E5111A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2" name="Rectangle 21">
            <a:extLst>
              <a:ext uri="{FF2B5EF4-FFF2-40B4-BE49-F238E27FC236}">
                <a16:creationId xmlns:a16="http://schemas.microsoft.com/office/drawing/2014/main" id="{5669AB50-4CAD-4D10-A09A-A0C01AF9E6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8" name="Content Placeholder 7" descr="A close up of a sign&#10;&#10;Description automatically generated">
            <a:extLst>
              <a:ext uri="{FF2B5EF4-FFF2-40B4-BE49-F238E27FC236}">
                <a16:creationId xmlns:a16="http://schemas.microsoft.com/office/drawing/2014/main" id="{792C7DB0-007B-4B4C-8958-C4B1590810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2890" y="599933"/>
            <a:ext cx="6148771" cy="5580007"/>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387419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DDCBB9-38F8-4441-9082-1B9BCD119C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0"/>
            <a:ext cx="7086600" cy="6778489"/>
          </a:xfrm>
        </p:spPr>
      </p:pic>
      <p:pic>
        <p:nvPicPr>
          <p:cNvPr id="2049" name="Picture 1" descr="page1image5888">
            <a:extLst>
              <a:ext uri="{FF2B5EF4-FFF2-40B4-BE49-F238E27FC236}">
                <a16:creationId xmlns:a16="http://schemas.microsoft.com/office/drawing/2014/main" id="{229FD962-F2DC-2A45-A00D-081A44633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6248400"/>
            <a:ext cx="5715000" cy="368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1" name="Group 140">
            <a:extLst>
              <a:ext uri="{FF2B5EF4-FFF2-40B4-BE49-F238E27FC236}">
                <a16:creationId xmlns:a16="http://schemas.microsoft.com/office/drawing/2014/main" id="{4622F691-7E68-4AA5-BBF4-275653B98EE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373"/>
            <a:ext cx="9144000" cy="6867027"/>
            <a:chOff x="0" y="-2373"/>
            <a:chExt cx="12192000" cy="6867027"/>
          </a:xfrm>
        </p:grpSpPr>
        <p:sp>
          <p:nvSpPr>
            <p:cNvPr id="142" name="Rectangle 141">
              <a:extLst>
                <a:ext uri="{FF2B5EF4-FFF2-40B4-BE49-F238E27FC236}">
                  <a16:creationId xmlns:a16="http://schemas.microsoft.com/office/drawing/2014/main" id="{8FDB432D-0416-4E52-BDE8-9416159AF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3" name="Oval 142">
              <a:extLst>
                <a:ext uri="{FF2B5EF4-FFF2-40B4-BE49-F238E27FC236}">
                  <a16:creationId xmlns:a16="http://schemas.microsoft.com/office/drawing/2014/main" id="{B50E8490-F5B7-4F0A-AB54-8C36EC796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4" name="Oval 143">
              <a:extLst>
                <a:ext uri="{FF2B5EF4-FFF2-40B4-BE49-F238E27FC236}">
                  <a16:creationId xmlns:a16="http://schemas.microsoft.com/office/drawing/2014/main" id="{86CEF36F-DD08-4A0E-997E-E03683921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5" name="Oval 144">
              <a:extLst>
                <a:ext uri="{FF2B5EF4-FFF2-40B4-BE49-F238E27FC236}">
                  <a16:creationId xmlns:a16="http://schemas.microsoft.com/office/drawing/2014/main" id="{C2B7642F-C92E-4201-9030-5D7006C57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6" name="Oval 145">
              <a:extLst>
                <a:ext uri="{FF2B5EF4-FFF2-40B4-BE49-F238E27FC236}">
                  <a16:creationId xmlns:a16="http://schemas.microsoft.com/office/drawing/2014/main" id="{F784B40C-F09A-4D1C-B0DE-995887873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7" name="Oval 146">
              <a:extLst>
                <a:ext uri="{FF2B5EF4-FFF2-40B4-BE49-F238E27FC236}">
                  <a16:creationId xmlns:a16="http://schemas.microsoft.com/office/drawing/2014/main" id="{10E8B78D-9950-4316-A9CF-E6E5D2CC8C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8" name="Freeform 5">
              <a:extLst>
                <a:ext uri="{FF2B5EF4-FFF2-40B4-BE49-F238E27FC236}">
                  <a16:creationId xmlns:a16="http://schemas.microsoft.com/office/drawing/2014/main" id="{E453D5D3-2C2C-42B0-BEA5-B81CBA62E2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50" name="Rectangle 149">
            <a:extLst>
              <a:ext uri="{FF2B5EF4-FFF2-40B4-BE49-F238E27FC236}">
                <a16:creationId xmlns:a16="http://schemas.microsoft.com/office/drawing/2014/main" id="{8B072D99-315F-4D5C-8F95-7855C1245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3363" name="Title 3"/>
          <p:cNvSpPr>
            <a:spLocks noGrp="1"/>
          </p:cNvSpPr>
          <p:nvPr>
            <p:ph type="title"/>
          </p:nvPr>
        </p:nvSpPr>
        <p:spPr>
          <a:xfrm>
            <a:off x="5050914" y="1143000"/>
            <a:ext cx="3334766" cy="3134032"/>
          </a:xfrm>
        </p:spPr>
        <p:txBody>
          <a:bodyPr vert="horz" lIns="91440" tIns="45720" rIns="91440" bIns="45720" rtlCol="0" anchor="b">
            <a:normAutofit/>
          </a:bodyPr>
          <a:lstStyle/>
          <a:p>
            <a:pPr fontAlgn="auto">
              <a:lnSpc>
                <a:spcPct val="90000"/>
              </a:lnSpc>
              <a:spcAft>
                <a:spcPts val="0"/>
              </a:spcAft>
              <a:defRPr/>
            </a:pPr>
            <a:r>
              <a:rPr lang="en-US" altLang="fr-FR" sz="3100"/>
              <a:t>Global targets 2025</a:t>
            </a:r>
            <a:br>
              <a:rPr lang="en-US" altLang="fr-FR" sz="3100"/>
            </a:br>
            <a:r>
              <a:rPr lang="en-US" altLang="fr-FR" sz="3100"/>
              <a:t>To improve maternal, infant and young child nutrition</a:t>
            </a:r>
            <a:br>
              <a:rPr lang="en-US" altLang="fr-FR" sz="3100"/>
            </a:br>
            <a:endParaRPr lang="en-US" altLang="fr-FR" sz="3100"/>
          </a:p>
        </p:txBody>
      </p:sp>
      <p:sp>
        <p:nvSpPr>
          <p:cNvPr id="152" name="Rectangle 151">
            <a:extLst>
              <a:ext uri="{FF2B5EF4-FFF2-40B4-BE49-F238E27FC236}">
                <a16:creationId xmlns:a16="http://schemas.microsoft.com/office/drawing/2014/main" id="{A0B15512-C4B3-40ED-B3C0-3C1628495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22" y="1143000"/>
            <a:ext cx="3738485" cy="4598822"/>
          </a:xfrm>
          <a:prstGeom prst="rect">
            <a:avLst/>
          </a:prstGeom>
          <a:solidFill>
            <a:srgbClr val="FFFFFE"/>
          </a:solidFill>
          <a:ln w="15875">
            <a:solidFill>
              <a:schemeClr val="tx2">
                <a:lumMod val="75000"/>
              </a:schemeClr>
            </a:solidFill>
          </a:ln>
          <a:effectLst>
            <a:outerShdw blurRad="50800" dist="50800" dir="54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C09331F-1E7A-5F49-BC91-E533724B3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17" y="1956868"/>
            <a:ext cx="3492072" cy="1196034"/>
          </a:xfrm>
          <a:prstGeom prst="roundRect">
            <a:avLst>
              <a:gd name="adj" fmla="val 1858"/>
            </a:avLst>
          </a:prstGeom>
          <a:effectLst/>
        </p:spPr>
      </p:pic>
      <p:pic>
        <p:nvPicPr>
          <p:cNvPr id="10" name="Content Placeholder 4">
            <a:extLst>
              <a:ext uri="{FF2B5EF4-FFF2-40B4-BE49-F238E27FC236}">
                <a16:creationId xmlns:a16="http://schemas.microsoft.com/office/drawing/2014/main" id="{421B7527-3696-D34D-96B3-D8A5B981962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71470" b="14738"/>
          <a:stretch/>
        </p:blipFill>
        <p:spPr>
          <a:xfrm>
            <a:off x="345339" y="4096980"/>
            <a:ext cx="8463739" cy="1108952"/>
          </a:xfrm>
          <a:prstGeom prst="roundRect">
            <a:avLst>
              <a:gd name="adj" fmla="val 1858"/>
            </a:avLst>
          </a:prstGeom>
          <a:effectLst/>
        </p:spPr>
      </p:pic>
    </p:spTree>
    <p:extLst>
      <p:ext uri="{BB962C8B-B14F-4D97-AF65-F5344CB8AC3E}">
        <p14:creationId xmlns:p14="http://schemas.microsoft.com/office/powerpoint/2010/main" val="394841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838200"/>
            <a:ext cx="7772400" cy="2550877"/>
          </a:xfrm>
        </p:spPr>
        <p:txBody>
          <a:bodyPr>
            <a:normAutofit fontScale="90000"/>
          </a:bodyPr>
          <a:lstStyle/>
          <a:p>
            <a:r>
              <a:rPr lang="en-NZ" b="1"/>
              <a:t>The Baby -Friendly Hospital Initiative</a:t>
            </a:r>
            <a:br>
              <a:rPr lang="ar-SA" b="1"/>
            </a:br>
            <a:r>
              <a:rPr lang="en-NZ" b="1"/>
              <a:t>A Part Of The Global Strategy </a:t>
            </a:r>
          </a:p>
        </p:txBody>
      </p:sp>
      <p:pic>
        <p:nvPicPr>
          <p:cNvPr id="5" name="Picture 4">
            <a:extLst>
              <a:ext uri="{FF2B5EF4-FFF2-40B4-BE49-F238E27FC236}">
                <a16:creationId xmlns:a16="http://schemas.microsoft.com/office/drawing/2014/main" id="{F765DABB-963D-A848-A85B-2ECC4F82BC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3400567"/>
            <a:ext cx="4876800" cy="2753617"/>
          </a:xfrm>
          <a:prstGeom prst="rect">
            <a:avLst/>
          </a:prstGeom>
        </p:spPr>
      </p:pic>
    </p:spTree>
    <p:extLst>
      <p:ext uri="{BB962C8B-B14F-4D97-AF65-F5344CB8AC3E}">
        <p14:creationId xmlns:p14="http://schemas.microsoft.com/office/powerpoint/2010/main" val="3338939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5334000" cy="709865"/>
          </a:xfrm>
        </p:spPr>
        <p:txBody>
          <a:bodyPr>
            <a:noAutofit/>
          </a:bodyPr>
          <a:lstStyle/>
          <a:p>
            <a:br>
              <a:rPr lang="en-US" sz="2000" b="1" dirty="0"/>
            </a:br>
            <a:r>
              <a:rPr lang="en-US" sz="2000" b="1" dirty="0"/>
              <a:t>The WHO International Code of Marketing of Breastmilk Substitutes </a:t>
            </a:r>
            <a:br>
              <a:rPr lang="en-US" sz="2000" b="1" dirty="0"/>
            </a:br>
            <a:br>
              <a:rPr lang="en-US" sz="2000" b="1" dirty="0"/>
            </a:br>
            <a:r>
              <a:rPr lang="en-US" sz="2000" b="1" dirty="0"/>
              <a:t>The Local Implementation</a:t>
            </a:r>
            <a:endParaRPr lang="en-US" sz="2000" dirty="0"/>
          </a:p>
        </p:txBody>
      </p:sp>
      <p:pic>
        <p:nvPicPr>
          <p:cNvPr id="5" name="Picture 5">
            <a:extLst>
              <a:ext uri="{FF2B5EF4-FFF2-40B4-BE49-F238E27FC236}">
                <a16:creationId xmlns:a16="http://schemas.microsoft.com/office/drawing/2014/main" id="{3C2388C9-782A-5146-A505-FFB70A181CED}"/>
              </a:ext>
            </a:extLst>
          </p:cNvPr>
          <p:cNvPicPr>
            <a:picLocks noChangeAspect="1" noChangeArrowheads="1"/>
          </p:cNvPicPr>
          <p:nvPr/>
        </p:nvPicPr>
        <p:blipFill>
          <a:blip r:embed="rId4" cstate="print"/>
          <a:srcRect/>
          <a:stretch>
            <a:fillRect/>
          </a:stretch>
        </p:blipFill>
        <p:spPr bwMode="auto">
          <a:xfrm>
            <a:off x="3227411" y="2458873"/>
            <a:ext cx="3131968" cy="4285396"/>
          </a:xfrm>
          <a:prstGeom prst="rect">
            <a:avLst/>
          </a:prstGeom>
          <a:noFill/>
          <a:ln w="9525">
            <a:noFill/>
            <a:miter lim="800000"/>
            <a:headEnd/>
            <a:tailEnd/>
          </a:ln>
        </p:spPr>
      </p:pic>
      <p:graphicFrame>
        <p:nvGraphicFramePr>
          <p:cNvPr id="68610" name="Object 2"/>
          <p:cNvGraphicFramePr>
            <a:graphicFrameLocks noChangeAspect="1"/>
          </p:cNvGraphicFramePr>
          <p:nvPr/>
        </p:nvGraphicFramePr>
        <p:xfrm>
          <a:off x="6019800" y="685800"/>
          <a:ext cx="2952328" cy="4582258"/>
        </p:xfrm>
        <a:graphic>
          <a:graphicData uri="http://schemas.openxmlformats.org/presentationml/2006/ole">
            <mc:AlternateContent xmlns:mc="http://schemas.openxmlformats.org/markup-compatibility/2006">
              <mc:Choice xmlns:v="urn:schemas-microsoft-com:vml" Requires="v">
                <p:oleObj spid="_x0000_s10242" name="Acrobat Document" r:id="rId5" imgW="3681000" imgH="5247000" progId="AcroExch.Document.11">
                  <p:embed/>
                </p:oleObj>
              </mc:Choice>
              <mc:Fallback>
                <p:oleObj name="Acrobat Document" r:id="rId5" imgW="3681000" imgH="5247000" progId="AcroExch.Document.11">
                  <p:embed/>
                  <p:pic>
                    <p:nvPicPr>
                      <p:cNvPr id="6861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685800"/>
                        <a:ext cx="2952328" cy="45822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6">
            <a:extLst>
              <a:ext uri="{FF2B5EF4-FFF2-40B4-BE49-F238E27FC236}">
                <a16:creationId xmlns:a16="http://schemas.microsoft.com/office/drawing/2014/main" id="{18E6B9CE-BEF3-684E-9737-90A34D6F8528}"/>
              </a:ext>
            </a:extLst>
          </p:cNvPr>
          <p:cNvPicPr>
            <a:picLocks noChangeAspect="1" noChangeArrowheads="1"/>
          </p:cNvPicPr>
          <p:nvPr/>
        </p:nvPicPr>
        <p:blipFill>
          <a:blip r:embed="rId7" cstate="print"/>
          <a:srcRect/>
          <a:stretch>
            <a:fillRect/>
          </a:stretch>
        </p:blipFill>
        <p:spPr bwMode="auto">
          <a:xfrm>
            <a:off x="90320" y="2438399"/>
            <a:ext cx="3250991" cy="4285397"/>
          </a:xfrm>
          <a:prstGeom prst="rect">
            <a:avLst/>
          </a:prstGeom>
          <a:noFill/>
          <a:ln w="9525">
            <a:noFill/>
            <a:miter lim="800000"/>
            <a:headEnd/>
            <a:tailEnd/>
          </a:ln>
        </p:spPr>
      </p:pic>
    </p:spTree>
    <p:extLst>
      <p:ext uri="{BB962C8B-B14F-4D97-AF65-F5344CB8AC3E}">
        <p14:creationId xmlns:p14="http://schemas.microsoft.com/office/powerpoint/2010/main" val="232396390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282B5-E2DF-4640-A01D-FAA0FB67857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C24C40-6A71-0340-9745-DA9404AA475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144" b="15108"/>
          <a:stretch/>
        </p:blipFill>
        <p:spPr>
          <a:xfrm>
            <a:off x="-2275" y="0"/>
            <a:ext cx="6594894" cy="6858000"/>
          </a:xfrm>
        </p:spPr>
      </p:pic>
      <p:sp>
        <p:nvSpPr>
          <p:cNvPr id="3" name="TextBox 2">
            <a:extLst>
              <a:ext uri="{FF2B5EF4-FFF2-40B4-BE49-F238E27FC236}">
                <a16:creationId xmlns:a16="http://schemas.microsoft.com/office/drawing/2014/main" id="{FE1AE7C5-79F0-1748-90B0-556CDF76A056}"/>
              </a:ext>
            </a:extLst>
          </p:cNvPr>
          <p:cNvSpPr txBox="1"/>
          <p:nvPr/>
        </p:nvSpPr>
        <p:spPr>
          <a:xfrm>
            <a:off x="6516418" y="2575436"/>
            <a:ext cx="2627582" cy="2308324"/>
          </a:xfrm>
          <a:prstGeom prst="rect">
            <a:avLst/>
          </a:prstGeom>
          <a:noFill/>
        </p:spPr>
        <p:txBody>
          <a:bodyPr wrap="square" rtlCol="0">
            <a:spAutoFit/>
          </a:bodyPr>
          <a:lstStyle/>
          <a:p>
            <a:pPr algn="ctr"/>
            <a:r>
              <a:rPr lang="en-SA" sz="3600" b="1"/>
              <a:t>Antenatal Infant Feeding Check list</a:t>
            </a:r>
          </a:p>
        </p:txBody>
      </p:sp>
    </p:spTree>
    <p:extLst>
      <p:ext uri="{BB962C8B-B14F-4D97-AF65-F5344CB8AC3E}">
        <p14:creationId xmlns:p14="http://schemas.microsoft.com/office/powerpoint/2010/main" val="30170223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XID" val="1"/>
  <p:tag name="SID" val="59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1926</Words>
  <Application>Microsoft Macintosh PowerPoint</Application>
  <PresentationFormat>On-screen Show (4:3)</PresentationFormat>
  <Paragraphs>162</Paragraphs>
  <Slides>49</Slides>
  <Notes>9</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61" baseType="lpstr">
      <vt:lpstr>Arial</vt:lpstr>
      <vt:lpstr>ArialMT</vt:lpstr>
      <vt:lpstr>Calibri</vt:lpstr>
      <vt:lpstr>Century Gothic</vt:lpstr>
      <vt:lpstr>MuseoSansCond</vt:lpstr>
      <vt:lpstr>Times New Roman</vt:lpstr>
      <vt:lpstr>TimesNewRomanPS</vt:lpstr>
      <vt:lpstr>Verdana</vt:lpstr>
      <vt:lpstr>Wingdings 2</vt:lpstr>
      <vt:lpstr>Wingdings 3</vt:lpstr>
      <vt:lpstr>Ion Boardroom</vt:lpstr>
      <vt:lpstr>Acrobat Document</vt:lpstr>
      <vt:lpstr>Maternal and Child Health</vt:lpstr>
      <vt:lpstr>Objectives</vt:lpstr>
      <vt:lpstr>We will discuss..</vt:lpstr>
      <vt:lpstr>Aim</vt:lpstr>
      <vt:lpstr>PowerPoint Presentation</vt:lpstr>
      <vt:lpstr>Global targets 2025 To improve maternal, infant and young child nutrition </vt:lpstr>
      <vt:lpstr>The Baby -Friendly Hospital Initiative A Part Of The Global Strategy </vt:lpstr>
      <vt:lpstr> The WHO International Code of Marketing of Breastmilk Substitutes   The Local Implementation</vt:lpstr>
      <vt:lpstr>PowerPoint Presentation</vt:lpstr>
      <vt:lpstr>PowerPoint Presentation</vt:lpstr>
      <vt:lpstr>Perceived insufficient milk </vt:lpstr>
      <vt:lpstr>PowerPoint Presentation</vt:lpstr>
      <vt:lpstr>HOW TO ASSESS A BREASTFEED</vt:lpstr>
      <vt:lpstr>How the mother holds her baby</vt:lpstr>
      <vt:lpstr>Baby’s Position</vt:lpstr>
      <vt:lpstr>PowerPoint Presentation</vt:lpstr>
      <vt:lpstr>Observe the baby’s attachment and suckling</vt:lpstr>
      <vt:lpstr>Which one is good attachment?</vt:lpstr>
      <vt:lpstr>How a baby  latch</vt:lpstr>
      <vt:lpstr>Signs of effective suckling</vt:lpstr>
      <vt:lpstr>Signs of ineffective suckling</vt:lpstr>
      <vt:lpstr>What Are Ways to Ensure an Adequate Latch? </vt:lpstr>
      <vt:lpstr>PowerPoint Presentation</vt:lpstr>
      <vt:lpstr>https://www.youtube.com/watch?v=wjt-Ashodw8 </vt:lpstr>
      <vt:lpstr>Materials to be used in Maternal &amp; Child Health CASES  Focus on breast feeding positioning, counseling, growth chart.</vt:lpstr>
      <vt:lpstr>PowerPoint Presentation</vt:lpstr>
      <vt:lpstr>PowerPoint Presentation</vt:lpstr>
      <vt:lpstr>PowerPoint Presentation</vt:lpstr>
      <vt:lpstr>PowerPoint Presentation</vt:lpstr>
      <vt:lpstr>PowerPoint Presentation</vt:lpstr>
      <vt:lpstr>BREASTFEED OBSERVATION JOB AID </vt:lpstr>
      <vt:lpstr>Maternal &amp; Child Health CASES  Focus on breast feeding positioning, counseling, growth chart.</vt:lpstr>
      <vt:lpstr>Case 1</vt:lpstr>
      <vt:lpstr>PowerPoint Presentation</vt:lpstr>
      <vt:lpstr>Case 2</vt:lpstr>
      <vt:lpstr>PowerPoint Presentation</vt:lpstr>
      <vt:lpstr>Case 3</vt:lpstr>
      <vt:lpstr>PowerPoint Presentation</vt:lpstr>
      <vt:lpstr>PowerPoint Presentation</vt:lpstr>
      <vt:lpstr>BREASTFEED OBSERVATION JOB AID </vt:lpstr>
      <vt:lpstr>Additional Resources for practice Breastfeeding Counselling</vt:lpstr>
      <vt:lpstr>Management of Common Problems that can Affect Breastfeeding</vt:lpstr>
      <vt:lpstr>PowerPoint Presentation</vt:lpstr>
      <vt:lpstr>PowerPoint Presentation</vt:lpstr>
      <vt:lpstr>PowerPoint Presentation</vt:lpstr>
      <vt:lpstr>PowerPoint Presentation</vt:lpstr>
      <vt:lpstr>https://toxnet.nlm.nih.gov/newtoxnet/lactmed.htm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Maternal and Child Health</dc:title>
  <dc:creator>Nada Alyousefi</dc:creator>
  <cp:lastModifiedBy>Nada Alyousefi</cp:lastModifiedBy>
  <cp:revision>2</cp:revision>
  <dcterms:created xsi:type="dcterms:W3CDTF">2020-11-15T08:57:53Z</dcterms:created>
  <dcterms:modified xsi:type="dcterms:W3CDTF">2020-11-15T09:05:01Z</dcterms:modified>
</cp:coreProperties>
</file>